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slides/charts/chart1.xml" ContentType="application/vnd.openxmlformats-officedocument.drawingml.chart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slides/charts/chart2.xml" ContentType="application/vnd.openxmlformats-officedocument.drawingml.chart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c3f90ddb63b4767" /><Relationship Type="http://schemas.openxmlformats.org/officeDocument/2006/relationships/extended-properties" Target="/docProps/app.xml" Id="Rbda548e1066d4848" /><Relationship Type="http://schemas.openxmlformats.org/officeDocument/2006/relationships/officeDocument" Target="/ppt/presentation.xml" Id="R053c826389a1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b03a847d64e4a"/>
    <p:sldMasterId xmlns:r="http://schemas.openxmlformats.org/officeDocument/2006/relationships" id="2147483662" r:id="Rbd61e95bccf1408f"/>
  </p:sldMasterIdLst>
  <p:notesMasterIdLst>
    <p:notesMasterId xmlns:r="http://schemas.openxmlformats.org/officeDocument/2006/relationships" r:id="Rd97674e1ab264e5a"/>
  </p:notesMasterIdLst>
  <p:sldIdLst>
    <p:sldId xmlns:r="http://schemas.openxmlformats.org/officeDocument/2006/relationships" id="256" r:id="R9315f0f3b9584a6a"/>
    <p:sldId xmlns:r="http://schemas.openxmlformats.org/officeDocument/2006/relationships" id="257" r:id="Re8be2dc91bd349b3"/>
    <p:sldId xmlns:r="http://schemas.openxmlformats.org/officeDocument/2006/relationships" id="258" r:id="Rada24b43bd994d99"/>
    <p:sldId xmlns:r="http://schemas.openxmlformats.org/officeDocument/2006/relationships" id="259" r:id="R1d8c26c5da594c66"/>
    <p:sldId xmlns:r="http://schemas.openxmlformats.org/officeDocument/2006/relationships" id="260" r:id="R1f4828a011a345e1"/>
    <p:sldId xmlns:r="http://schemas.openxmlformats.org/officeDocument/2006/relationships" id="261" r:id="Rc2144ff7827a403c"/>
    <p:sldId xmlns:r="http://schemas.openxmlformats.org/officeDocument/2006/relationships" id="262" r:id="Re9a298a140df4da6"/>
    <p:sldId xmlns:r="http://schemas.openxmlformats.org/officeDocument/2006/relationships" id="263" r:id="R144e58eee97c45de"/>
    <p:sldId xmlns:r="http://schemas.openxmlformats.org/officeDocument/2006/relationships" id="264" r:id="Rea135189478d4b3c"/>
    <p:sldId xmlns:r="http://schemas.openxmlformats.org/officeDocument/2006/relationships" id="265" r:id="R5037a247669c407d"/>
    <p:sldId xmlns:r="http://schemas.openxmlformats.org/officeDocument/2006/relationships" id="266" r:id="R3e192d774bfd4661"/>
    <p:sldId xmlns:r="http://schemas.openxmlformats.org/officeDocument/2006/relationships" id="267" r:id="Rf5bf0e6c450b4bc2"/>
    <p:sldId xmlns:r="http://schemas.openxmlformats.org/officeDocument/2006/relationships" id="268" r:id="R200cad03fa654a27"/>
    <p:sldId xmlns:r="http://schemas.openxmlformats.org/officeDocument/2006/relationships" id="269" r:id="Rb42836c7edea44e0"/>
    <p:sldId xmlns:r="http://schemas.openxmlformats.org/officeDocument/2006/relationships" id="270" r:id="Rca77f0623938419a"/>
    <p:sldId xmlns:r="http://schemas.openxmlformats.org/officeDocument/2006/relationships" id="271" r:id="R82e106e77e5c4708"/>
    <p:sldId xmlns:r="http://schemas.openxmlformats.org/officeDocument/2006/relationships" id="272" r:id="R59d9ca51ee154eae"/>
    <p:sldId xmlns:r="http://schemas.openxmlformats.org/officeDocument/2006/relationships" id="273" r:id="R1f4df33ef2b34d0c"/>
    <p:sldId xmlns:r="http://schemas.openxmlformats.org/officeDocument/2006/relationships" id="274" r:id="R32cd39664c7f4a57"/>
    <p:sldId xmlns:r="http://schemas.openxmlformats.org/officeDocument/2006/relationships" id="275" r:id="R3ba48af8ba0e48de"/>
    <p:sldId xmlns:r="http://schemas.openxmlformats.org/officeDocument/2006/relationships" id="276" r:id="R740f1deacda449e9"/>
    <p:sldId xmlns:r="http://schemas.openxmlformats.org/officeDocument/2006/relationships" id="277" r:id="R706d0c03bf734fc3"/>
    <p:sldId xmlns:r="http://schemas.openxmlformats.org/officeDocument/2006/relationships" id="278" r:id="Rbc412dc26e7943d5"/>
    <p:sldId xmlns:r="http://schemas.openxmlformats.org/officeDocument/2006/relationships" id="279" r:id="R3a13467847bd4b8c"/>
    <p:sldId xmlns:r="http://schemas.openxmlformats.org/officeDocument/2006/relationships" id="280" r:id="Rbd6a1fb06b114c2b"/>
    <p:sldId xmlns:r="http://schemas.openxmlformats.org/officeDocument/2006/relationships" id="281" r:id="R50e12b7afbe841d8"/>
    <p:sldId xmlns:r="http://schemas.openxmlformats.org/officeDocument/2006/relationships" id="282" r:id="R1ff4c20e61914298"/>
    <p:sldId xmlns:r="http://schemas.openxmlformats.org/officeDocument/2006/relationships" id="283" r:id="Re8799d50429448ac"/>
    <p:sldId xmlns:r="http://schemas.openxmlformats.org/officeDocument/2006/relationships" id="284" r:id="Ra4b2175aceae4115"/>
    <p:sldId xmlns:r="http://schemas.openxmlformats.org/officeDocument/2006/relationships" id="285" r:id="Rc090b84c0acb4593"/>
    <p:sldId xmlns:r="http://schemas.openxmlformats.org/officeDocument/2006/relationships" id="286" r:id="R3656892a741443e9"/>
    <p:sldId xmlns:r="http://schemas.openxmlformats.org/officeDocument/2006/relationships" id="287" r:id="R20eb9400434044d2"/>
    <p:sldId xmlns:r="http://schemas.openxmlformats.org/officeDocument/2006/relationships" id="288" r:id="Ra90604b589e94ee9"/>
    <p:sldId xmlns:r="http://schemas.openxmlformats.org/officeDocument/2006/relationships" id="289" r:id="R1464d754d35d49d8"/>
    <p:sldId xmlns:r="http://schemas.openxmlformats.org/officeDocument/2006/relationships" id="290" r:id="Raf02defad16a41f0"/>
    <p:sldId xmlns:r="http://schemas.openxmlformats.org/officeDocument/2006/relationships" id="291" r:id="R0b9f7051a2fd4cf8"/>
    <p:sldId xmlns:r="http://schemas.openxmlformats.org/officeDocument/2006/relationships" id="292" r:id="R4a8c17fa767d475a"/>
    <p:sldId xmlns:r="http://schemas.openxmlformats.org/officeDocument/2006/relationships" id="293" r:id="R71f44b5455bb4248"/>
    <p:sldId xmlns:r="http://schemas.openxmlformats.org/officeDocument/2006/relationships" id="294" r:id="R59c2e091941342e5"/>
    <p:sldId xmlns:r="http://schemas.openxmlformats.org/officeDocument/2006/relationships" id="295" r:id="Rbdd763dbac6c4127"/>
    <p:sldId xmlns:r="http://schemas.openxmlformats.org/officeDocument/2006/relationships" id="296" r:id="R73216bc812db4e5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d321d8c10a74c72" /><Relationship Type="http://schemas.openxmlformats.org/officeDocument/2006/relationships/slideMaster" Target="/ppt/slideMasters/slideMaster1.xml" Id="R259b03a847d64e4a" /><Relationship Type="http://schemas.openxmlformats.org/officeDocument/2006/relationships/slideMaster" Target="/ppt/slideMasters/slideMaster2.xml" Id="Rbd61e95bccf1408f" /><Relationship Type="http://schemas.openxmlformats.org/officeDocument/2006/relationships/notesMaster" Target="/ppt/notesMasters/notesMaster1.xml" Id="Rd97674e1ab264e5a" /><Relationship Type="http://schemas.openxmlformats.org/officeDocument/2006/relationships/presProps" Target="/ppt/presProps.xml" Id="R05a421ad8b3c4807" /><Relationship Type="http://schemas.openxmlformats.org/officeDocument/2006/relationships/viewProps" Target="/ppt/viewProps.xml" Id="R75e24cda653f4da9" /><Relationship Type="http://schemas.openxmlformats.org/officeDocument/2006/relationships/tableStyles" Target="/ppt/tableStyles.xml" Id="Rc25f066e098a478b" /><Relationship Type="http://schemas.openxmlformats.org/officeDocument/2006/relationships/slide" Target="/ppt/slides/slide1.xml" Id="R9315f0f3b9584a6a" /><Relationship Type="http://schemas.openxmlformats.org/officeDocument/2006/relationships/slide" Target="/ppt/slides/slide2.xml" Id="Re8be2dc91bd349b3" /><Relationship Type="http://schemas.openxmlformats.org/officeDocument/2006/relationships/slide" Target="/ppt/slides/slide3.xml" Id="Rada24b43bd994d99" /><Relationship Type="http://schemas.openxmlformats.org/officeDocument/2006/relationships/slide" Target="/ppt/slides/slide4.xml" Id="R1d8c26c5da594c66" /><Relationship Type="http://schemas.openxmlformats.org/officeDocument/2006/relationships/slide" Target="/ppt/slides/slide5.xml" Id="R1f4828a011a345e1" /><Relationship Type="http://schemas.openxmlformats.org/officeDocument/2006/relationships/slide" Target="/ppt/slides/slide6.xml" Id="Rc2144ff7827a403c" /><Relationship Type="http://schemas.openxmlformats.org/officeDocument/2006/relationships/slide" Target="/ppt/slides/slide7.xml" Id="Re9a298a140df4da6" /><Relationship Type="http://schemas.openxmlformats.org/officeDocument/2006/relationships/slide" Target="/ppt/slides/slide8.xml" Id="R144e58eee97c45de" /><Relationship Type="http://schemas.openxmlformats.org/officeDocument/2006/relationships/slide" Target="/ppt/slides/slide9.xml" Id="Rea135189478d4b3c" /><Relationship Type="http://schemas.openxmlformats.org/officeDocument/2006/relationships/slide" Target="/ppt/slides/slide10.xml" Id="R5037a247669c407d" /><Relationship Type="http://schemas.openxmlformats.org/officeDocument/2006/relationships/slide" Target="/ppt/slides/slide11.xml" Id="R3e192d774bfd4661" /><Relationship Type="http://schemas.openxmlformats.org/officeDocument/2006/relationships/slide" Target="/ppt/slides/slide12.xml" Id="Rf5bf0e6c450b4bc2" /><Relationship Type="http://schemas.openxmlformats.org/officeDocument/2006/relationships/slide" Target="/ppt/slides/slide13.xml" Id="R200cad03fa654a27" /><Relationship Type="http://schemas.openxmlformats.org/officeDocument/2006/relationships/slide" Target="/ppt/slides/slide14.xml" Id="Rb42836c7edea44e0" /><Relationship Type="http://schemas.openxmlformats.org/officeDocument/2006/relationships/slide" Target="/ppt/slides/slide15.xml" Id="Rca77f0623938419a" /><Relationship Type="http://schemas.openxmlformats.org/officeDocument/2006/relationships/slide" Target="/ppt/slides/slide16.xml" Id="R82e106e77e5c4708" /><Relationship Type="http://schemas.openxmlformats.org/officeDocument/2006/relationships/slide" Target="/ppt/slides/slide17.xml" Id="R59d9ca51ee154eae" /><Relationship Type="http://schemas.openxmlformats.org/officeDocument/2006/relationships/slide" Target="/ppt/slides/slide18.xml" Id="R1f4df33ef2b34d0c" /><Relationship Type="http://schemas.openxmlformats.org/officeDocument/2006/relationships/slide" Target="/ppt/slides/slide19.xml" Id="R32cd39664c7f4a57" /><Relationship Type="http://schemas.openxmlformats.org/officeDocument/2006/relationships/slide" Target="/ppt/slides/slide20.xml" Id="R3ba48af8ba0e48de" /><Relationship Type="http://schemas.openxmlformats.org/officeDocument/2006/relationships/slide" Target="/ppt/slides/slide21.xml" Id="R740f1deacda449e9" /><Relationship Type="http://schemas.openxmlformats.org/officeDocument/2006/relationships/slide" Target="/ppt/slides/slide22.xml" Id="R706d0c03bf734fc3" /><Relationship Type="http://schemas.openxmlformats.org/officeDocument/2006/relationships/slide" Target="/ppt/slides/slide23.xml" Id="Rbc412dc26e7943d5" /><Relationship Type="http://schemas.openxmlformats.org/officeDocument/2006/relationships/slide" Target="/ppt/slides/slide24.xml" Id="R3a13467847bd4b8c" /><Relationship Type="http://schemas.openxmlformats.org/officeDocument/2006/relationships/slide" Target="/ppt/slides/slide25.xml" Id="Rbd6a1fb06b114c2b" /><Relationship Type="http://schemas.openxmlformats.org/officeDocument/2006/relationships/slide" Target="/ppt/slides/slide26.xml" Id="R50e12b7afbe841d8" /><Relationship Type="http://schemas.openxmlformats.org/officeDocument/2006/relationships/slide" Target="/ppt/slides/slide27.xml" Id="R1ff4c20e61914298" /><Relationship Type="http://schemas.openxmlformats.org/officeDocument/2006/relationships/slide" Target="/ppt/slides/slide28.xml" Id="Re8799d50429448ac" /><Relationship Type="http://schemas.openxmlformats.org/officeDocument/2006/relationships/slide" Target="/ppt/slides/slide29.xml" Id="Ra4b2175aceae4115" /><Relationship Type="http://schemas.openxmlformats.org/officeDocument/2006/relationships/slide" Target="/ppt/slides/slide30.xml" Id="Rc090b84c0acb4593" /><Relationship Type="http://schemas.openxmlformats.org/officeDocument/2006/relationships/slide" Target="/ppt/slides/slide31.xml" Id="R3656892a741443e9" /><Relationship Type="http://schemas.openxmlformats.org/officeDocument/2006/relationships/slide" Target="/ppt/slides/slide32.xml" Id="R20eb9400434044d2" /><Relationship Type="http://schemas.openxmlformats.org/officeDocument/2006/relationships/slide" Target="/ppt/slides/slide33.xml" Id="Ra90604b589e94ee9" /><Relationship Type="http://schemas.openxmlformats.org/officeDocument/2006/relationships/slide" Target="/ppt/slides/slide34.xml" Id="R1464d754d35d49d8" /><Relationship Type="http://schemas.openxmlformats.org/officeDocument/2006/relationships/slide" Target="/ppt/slides/slide35.xml" Id="Raf02defad16a41f0" /><Relationship Type="http://schemas.openxmlformats.org/officeDocument/2006/relationships/slide" Target="/ppt/slides/slide36.xml" Id="R0b9f7051a2fd4cf8" /><Relationship Type="http://schemas.openxmlformats.org/officeDocument/2006/relationships/slide" Target="/ppt/slides/slide37.xml" Id="R4a8c17fa767d475a" /><Relationship Type="http://schemas.openxmlformats.org/officeDocument/2006/relationships/slide" Target="/ppt/slides/slide38.xml" Id="R71f44b5455bb4248" /><Relationship Type="http://schemas.openxmlformats.org/officeDocument/2006/relationships/slide" Target="/ppt/slides/slide39.xml" Id="R59c2e091941342e5" /><Relationship Type="http://schemas.openxmlformats.org/officeDocument/2006/relationships/slide" Target="/ppt/slides/slide40.xml" Id="Rbdd763dbac6c4127" /><Relationship Type="http://schemas.openxmlformats.org/officeDocument/2006/relationships/slide" Target="/ppt/slides/slide41.xml" Id="R73216bc812db4e5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621d77ef94914f1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84edb5398864c25" /><Relationship Type="http://schemas.openxmlformats.org/officeDocument/2006/relationships/notesMaster" Target="/ppt/notesMasters/notesMaster1.xml" Id="R5a938f5fa882462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161fe19e5e04620" /><Relationship Type="http://schemas.openxmlformats.org/officeDocument/2006/relationships/notesMaster" Target="/ppt/notesMasters/notesMaster1.xml" Id="Rdad6f024f16d435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b1732c3e9244bef" /><Relationship Type="http://schemas.openxmlformats.org/officeDocument/2006/relationships/notesMaster" Target="/ppt/notesMasters/notesMaster1.xml" Id="R2553e6f149d34d3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5ebdf2e320f4799" /><Relationship Type="http://schemas.openxmlformats.org/officeDocument/2006/relationships/notesMaster" Target="/ppt/notesMasters/notesMaster1.xml" Id="R9f5a46e4aff644a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aa2083bc5154760" /><Relationship Type="http://schemas.openxmlformats.org/officeDocument/2006/relationships/notesMaster" Target="/ppt/notesMasters/notesMaster1.xml" Id="R53e917ad3d7a402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9a9eec628104254" /><Relationship Type="http://schemas.openxmlformats.org/officeDocument/2006/relationships/notesMaster" Target="/ppt/notesMasters/notesMaster1.xml" Id="Rc6dd2be016804ba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f66453d73ea4bfa" /><Relationship Type="http://schemas.openxmlformats.org/officeDocument/2006/relationships/notesMaster" Target="/ppt/notesMasters/notesMaster1.xml" Id="Rf5c75833670e4a2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7ff11ff891e4c73" /><Relationship Type="http://schemas.openxmlformats.org/officeDocument/2006/relationships/notesMaster" Target="/ppt/notesMasters/notesMaster1.xml" Id="R3f642f5df0dc49d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5944ad6b9204387" /><Relationship Type="http://schemas.openxmlformats.org/officeDocument/2006/relationships/notesMaster" Target="/ppt/notesMasters/notesMaster1.xml" Id="Rcdfb50770b3648e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82a379710c14762" /><Relationship Type="http://schemas.openxmlformats.org/officeDocument/2006/relationships/notesMaster" Target="/ppt/notesMasters/notesMaster1.xml" Id="R58248f177d3c4b6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103fbcbc244497e" /><Relationship Type="http://schemas.openxmlformats.org/officeDocument/2006/relationships/notesMaster" Target="/ppt/notesMasters/notesMaster1.xml" Id="R787bb2c33ae2441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ab5042e2b024968" /><Relationship Type="http://schemas.openxmlformats.org/officeDocument/2006/relationships/notesMaster" Target="/ppt/notesMasters/notesMaster1.xml" Id="R66743750af71470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b323d1bfb4c440e" /><Relationship Type="http://schemas.openxmlformats.org/officeDocument/2006/relationships/notesMaster" Target="/ppt/notesMasters/notesMaster1.xml" Id="R91562483a98243dd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b029c34ab70459f" /><Relationship Type="http://schemas.openxmlformats.org/officeDocument/2006/relationships/notesMaster" Target="/ppt/notesMasters/notesMaster1.xml" Id="Re2992cae5c67402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af6d6fc228974988" /><Relationship Type="http://schemas.openxmlformats.org/officeDocument/2006/relationships/notesMaster" Target="/ppt/notesMasters/notesMaster1.xml" Id="Rfc6212a043484cb1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2c0cde2af0fa4507" /><Relationship Type="http://schemas.openxmlformats.org/officeDocument/2006/relationships/notesMaster" Target="/ppt/notesMasters/notesMaster1.xml" Id="R2f0ed7ef2a39439a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243a23f59d00492e" /><Relationship Type="http://schemas.openxmlformats.org/officeDocument/2006/relationships/notesMaster" Target="/ppt/notesMasters/notesMaster1.xml" Id="R4e8e5a0dad2349b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a4d81dac61f4346" /><Relationship Type="http://schemas.openxmlformats.org/officeDocument/2006/relationships/notesMaster" Target="/ppt/notesMasters/notesMaster1.xml" Id="R190489249ac24c98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063fe52715d24e0b" /><Relationship Type="http://schemas.openxmlformats.org/officeDocument/2006/relationships/notesMaster" Target="/ppt/notesMasters/notesMaster1.xml" Id="Rf85d5eda5f914a0b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72fb413ba7a74730" /><Relationship Type="http://schemas.openxmlformats.org/officeDocument/2006/relationships/notesMaster" Target="/ppt/notesMasters/notesMaster1.xml" Id="R02da4f7716ff49b8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8b37f069da8c4cfd" /><Relationship Type="http://schemas.openxmlformats.org/officeDocument/2006/relationships/notesMaster" Target="/ppt/notesMasters/notesMaster1.xml" Id="R56317534600147c0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991fec35311f45fc" /><Relationship Type="http://schemas.openxmlformats.org/officeDocument/2006/relationships/notesMaster" Target="/ppt/notesMasters/notesMaster1.xml" Id="R9cf297215d07488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3279e855f654776" /><Relationship Type="http://schemas.openxmlformats.org/officeDocument/2006/relationships/notesMaster" Target="/ppt/notesMasters/notesMaster1.xml" Id="R4774ecff19834f2e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1e17a2910a614cf8" /><Relationship Type="http://schemas.openxmlformats.org/officeDocument/2006/relationships/notesMaster" Target="/ppt/notesMasters/notesMaster1.xml" Id="R008bb286e91548ca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511b20ee5bda401f" /><Relationship Type="http://schemas.openxmlformats.org/officeDocument/2006/relationships/notesMaster" Target="/ppt/notesMasters/notesMaster1.xml" Id="R5abf1c2264d54d0d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d6bccb0be57e4ef7" /><Relationship Type="http://schemas.openxmlformats.org/officeDocument/2006/relationships/notesMaster" Target="/ppt/notesMasters/notesMaster1.xml" Id="R85ab28a1b97f4988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fcf590d8f8ad42a7" /><Relationship Type="http://schemas.openxmlformats.org/officeDocument/2006/relationships/notesMaster" Target="/ppt/notesMasters/notesMaster1.xml" Id="Rdf27eb0fcaef42a7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a9c0060cf0644ae4" /><Relationship Type="http://schemas.openxmlformats.org/officeDocument/2006/relationships/notesMaster" Target="/ppt/notesMasters/notesMaster1.xml" Id="Rdf82c6daf4cc4c36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aa9dabc6f6724c53" /><Relationship Type="http://schemas.openxmlformats.org/officeDocument/2006/relationships/notesMaster" Target="/ppt/notesMasters/notesMaster1.xml" Id="Rf65886e8858c4c56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c117e671c91a4a6f" /><Relationship Type="http://schemas.openxmlformats.org/officeDocument/2006/relationships/notesMaster" Target="/ppt/notesMasters/notesMaster1.xml" Id="Rc6439b8604524f6c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7d04507223194939" /><Relationship Type="http://schemas.openxmlformats.org/officeDocument/2006/relationships/notesMaster" Target="/ppt/notesMasters/notesMaster1.xml" Id="R7a9fdd4ca70a44df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ba2d8e5cff9a4a10" /><Relationship Type="http://schemas.openxmlformats.org/officeDocument/2006/relationships/notesMaster" Target="/ppt/notesMasters/notesMaster1.xml" Id="R6de7f68267084c40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dde18364152e4ffd" /><Relationship Type="http://schemas.openxmlformats.org/officeDocument/2006/relationships/notesMaster" Target="/ppt/notesMasters/notesMaster1.xml" Id="R096f72bd43c4475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47fcefe38b24858" /><Relationship Type="http://schemas.openxmlformats.org/officeDocument/2006/relationships/notesMaster" Target="/ppt/notesMasters/notesMaster1.xml" Id="R3080a2aa63064386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fb164bd3ee7a47db" /><Relationship Type="http://schemas.openxmlformats.org/officeDocument/2006/relationships/notesMaster" Target="/ppt/notesMasters/notesMaster1.xml" Id="Rd567891fb72f4da8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96ac7c3d8b4b4828" /><Relationship Type="http://schemas.openxmlformats.org/officeDocument/2006/relationships/notesMaster" Target="/ppt/notesMasters/notesMaster1.xml" Id="R240c52243781437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577e62c03f24ae7" /><Relationship Type="http://schemas.openxmlformats.org/officeDocument/2006/relationships/notesMaster" Target="/ppt/notesMasters/notesMaster1.xml" Id="R61d65a2877ea457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f4e3e3160ec4133" /><Relationship Type="http://schemas.openxmlformats.org/officeDocument/2006/relationships/notesMaster" Target="/ppt/notesMasters/notesMaster1.xml" Id="R93a0dd82915c42b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c14581e24eb4c27" /><Relationship Type="http://schemas.openxmlformats.org/officeDocument/2006/relationships/notesMaster" Target="/ppt/notesMasters/notesMaster1.xml" Id="R4cdf9d8e24da45c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400303ffe594c3b" /><Relationship Type="http://schemas.openxmlformats.org/officeDocument/2006/relationships/notesMaster" Target="/ppt/notesMasters/notesMaster1.xml" Id="Ra243246d8b9742e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8fa9e401bbb4512" /><Relationship Type="http://schemas.openxmlformats.org/officeDocument/2006/relationships/notesMaster" Target="/ppt/notesMasters/notesMaster1.xml" Id="R6966d78a72b149c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https://www.anthropic.com/engineering/building-effective-agents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https://openai.com/business/guides-and-resources/a-practical-guide-to-building-ai-agents/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https://hai.stanford.edu/ai-index/2026-ai-index-report/technical-performance
- https://arxiv.org/abs/2606.29537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https://openai.com/business/guides-and-resources/a-practical-guide-to-building-ai-agents/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https://hai.stanford.edu/ai-index/2026-ai-index-report/technical-performance
- https://arxiv.org/abs/2606.29537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https://hai.stanford.edu/ai-index/2026-ai-index-report/economy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https://hai.stanford.edu/ai-index/2026-ai-index-report/technical-performance
- https://arxiv.org/abs/2606.29537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https://hai.stanford.edu/ai-index/2026-ai-index-report/technical-performance</a:t>
            </a:r>
            <a:endParaRPr/>
          </a:p>
          <a:p xmlns:a="http://schemas.openxmlformats.org/drawingml/2006/main">
            <a:r>
              <a:t>- https://hai.stanford.edu/ai-index/2026-ai-index-report/responsible-ai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https://hai.stanford.edu/ai-index/2026-ai-index-report/technical-performance
- https://arxiv.org/abs/2606.29537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https://docs.aws.amazon.com/bedrock-agentcore/latest/devguide/what-is-bedrock-agentcore.html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https://devblogs.microsoft.com/foundry/introducing-microsoft-agent-framework-the-open-source-engine-for-agentic-ai-apps/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https://www.salesforce.com/platform/agentforce-platform/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https://newsroom.servicenow.com/press-releases/details/2026/ServiceNow-expands-AI-Control-Tower-to-discover-observe-govern-secure-and-measure-AI-deployed-across-any-system-in-the-enterprise/default.aspx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https://www.ibm.com/products/watsonx-orchestrate/multi-agent-orchestration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https://modelcontextprotocol.io/docs/getting-started/intro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https://docs.aws.amazon.com/bedrock-agentcore/latest/devguide/what-is-bedrock-agentcore.html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https://devblogs.microsoft.com/foundry/introducing-microsoft-agent-framework-the-open-source-engine-for-agentic-ai-apps/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https://www.salesforce.com/platform/agentforce-platform/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https://newsroom.servicenow.com/press-releases/details/2026/ServiceNow-expands-AI-Control-Tower-to-discover-observe-govern-secure-and-measure-AI-deployed-across-any-system-in-the-enterprise/default.aspx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https://www.ibm.com/products/watsonx-orchestrate/multi-agent-orchestration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https://help.sap.com/doc/7e70b0a09517400f95c7cba8671e60ca/CLOUD/en-US/0cc0df731bc04171a339c682bcf7c39b.pdf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https://docs.aws.amazon.com/bedrock-agentcore/latest/devguide/what-is-bedrock-agentcore.html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https://devblogs.microsoft.com/foundry/introducing-microsoft-agent-framework-the-open-source-engine-for-agentic-ai-apps/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https://www.salesforce.com/platform/agentforce-platform/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https://help.salesforce.com/s/articleView?id=005315874&amp;language=en_US&amp;type=1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https://newsroom.servicenow.com/press-releases/details/2026/ServiceNow-expands-AI-Control-Tower-to-discover-observe-govern-secure-and-measure-AI-deployed-across-any-system-in-the-enterprise/default.aspx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https://www.ibm.com/products/watsonx-orchestrate/multi-agent-orchestration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https://help.sap.com/doc/7e70b0a09517400f95c7cba8671e60ca/CLOUD/en-US/0cc0df731bc04171a339c682bcf7c39b.pdf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https://docs.langchain.com/oss/python/concepts/products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https://docs.langchain.com/oss/python/langgraph/persistence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https://docs.langchain.com/oss/python/langchain/human-in-the-loop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https://developers.googleblog.com/agent-development-kit-easy-to-build-multi-agent-applications/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https://docs.llamaindex.ai/en/latest/understanding/agent/structured_output/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https://docs.llamaindex.ai/en/latest/examples/agent/agents_as_tools/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https://devblogs.microsoft.com/agent-framework/migrate-your-semantic-kernel-and-autogen-projects-to-microsoft-agent-framework-release-candidate/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https://www.wipo.int/web-publications/spark-patent-trends-update-in-genai/en/introduction.html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https://www.wipo.int/web-publications/patent-landscape-report-generative-artificial-intelligence-genai/en/appendices.html</a:t>
            </a:r>
            <a:endParaRPr/>
          </a:p>
          <a:p xmlns:a="http://schemas.openxmlformats.org/drawingml/2006/main">
            <a:r>
              <a:t>- https://www.wipo.int/web-publications/spark-patent-trends-update-in-genai/en/executive-summary.html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https://hai.stanford.edu/ai-index/2026-ai-index-report/economy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https://hai.stanford.edu/ai-index/2026-ai-index-report/technical-performance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https://www.wipo.int/web-publications/spark-patent-trends-update-in-genai/en/executive-summary.html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https://openai.com/business/guides-and-resources/a-practical-guide-to-building-ai-agents/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https://www.wipo.int/web-publications/spark-patent-trends-update-in-genai/en/executive-summary.html</a:t>
            </a:r>
            <a:endParaRPr/>
          </a:p>
          <a:p xmlns:a="http://schemas.openxmlformats.org/drawingml/2006/main">
            <a:r>
              <a:t>- https://www.wipo.int/web-publications/spark-patent-trends-update-in-genai/en/global-patenting-trends.html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https://www.wipo.int/web-publications/spark-patent-trends-update-in-genai/en/executive-summary.html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https://www.wipo.int/web-publications/spark-patent-trends-update-in-genai/en/global-patenting-trends.html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https://www.wipo.int/web-publications/spark-patent-trends-update-in-genai/en/executive-summary.html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https://www.wipo.int/web-publications/spark-patent-trends-update-in-genai/en/introduction.html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https://patents.google.com/patent/US20250124069A1/en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https://patents.google.com/patent/US20250356313A1/en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https://patents.google.com/patent/US20260080176A1/en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https://patents.google.com/patent/US12346357B2/en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https://patents.google.com/patent/US20260099791A1/en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https://patents.google.com/patent/US20260050805A1/en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https://patents.google.com/patent/US20250307024A1/en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https://patents.google.com/patent/US12499145B1/en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https://patents.google.com/patent/US20250124069A1/en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https://patents.google.com/patent/US20250356313A1/en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https://patents.google.com/patent/US20260080176A1/en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https://patents.google.com/patent/US12346357B2/en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https://patents.google.com/patent/US20260099791A1/en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https://patents.google.com/patent/US20260050805A1/en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https://patents.google.com/patent/US20250307024A1/en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https://patents.google.com/patent/US12499145B1/en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https://patents.google.com/patent/US20250124069A1/en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https://patents.google.com/patent/US20250356313A1/en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https://patents.google.com/patent/US20260080176A1/en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https://patents.google.com/patent/US12346357B2/en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https://patents.google.com/patent/US20260099791A1/en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https://patents.google.com/patent/US20260050805A1/en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https://patents.google.com/patent/US20250307024A1/en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https://patents.google.com/patent/US12499145B1/en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https://www.wipo.int/web-publications/spark-patent-trends-update-in-genai/en/introduction.html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https://genai.owasp.org/resource/owasp-top-10-for-agentic-applications-for-2026/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https://patents.google.com/patent/US20250124069A1/en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https://patents.google.com/patent/US20250356313A1/en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https://patents.google.com/patent/US12346357B2/en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https://www.wipo.int/web-publications/spark-patent-trends-update-in-genai/en/executive-summary.html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https://patents.google.com/patent/US20260050805A1/en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https://hai.stanford.edu/ai-index/2026-ai-index-report/economy</a:t>
            </a:r>
            <a:endParaRPr/>
          </a:p>
          <a:p xmlns:a="http://schemas.openxmlformats.org/drawingml/2006/main">
            <a:r>
              <a:t>- https://hai.stanford.edu/ai-index/2026-ai-index-report/technical-performance</a:t>
            </a:r>
            <a:endParaRPr/>
          </a:p>
          <a:p xmlns:a="http://schemas.openxmlformats.org/drawingml/2006/main">
            <a:r>
              <a:t>- https://www.wipo.int/web-publications/spark-patent-trends-update-in-genai/en/executive-summary.html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https://hai.stanford.edu/ai-index/2026-ai-index-report/technical-performance
- https://arxiv.org/abs/2606.29537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https://www.nist.gov/publications/artificial-intelligence-risk-management-framework-generative-artificial-intelligence</a:t>
            </a:r>
          </a:p>
          <a:p xmlns:a="http://schemas.openxmlformats.org/drawingml/2006/main">
            <a:r>
              <a:t>- https://www.iso.org/standard/42001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https://openai.com/business/guides-and-resources/a-practical-guide-to-building-ai-agents/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https://docs.aws.amazon.com/bedrock-agentcore/latest/devguide/what-is-bedrock-agentcore.html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https://modelcontextprotocol.io/docs/getting-started/intro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https://openai.com/business/guides-and-resources/a-practical-guide-to-building-ai-agents/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https://www.iso.org/standard/42001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https://genai.owasp.org/resource/owasp-top-10-for-agentic-applications-for-2026/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https://genai.owasp.org/2025/12/09/owasp-top-10-for-agentic-applications-the-benchmark-for-agentic-security-in-the-age-of-autonomous-ai/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https://developers.openai.com/api/docs/guides/agent-evals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https://docs.langchain.com/oss/python/langgraph/persistence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https://www.iso.org/standard/42001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https://www.anthropic.com/research/trustworthy-agents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https://openai.com/business/guides-and-resources/a-practical-guide-to-building-ai-agents/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https://docs.aws.amazon.com/bedrock-agentcore/latest/devguide/what-is-bedrock-agentcore.html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https://devblogs.microsoft.com/foundry/introducing-microsoft-agent-framework-the-open-source-engine-for-agentic-ai-apps/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https://www.salesforce.com/platform/agentforce-platform/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https://www.ibm.com/products/watsonx-orchestrate/multi-agent-orchestration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https://openai.com/business/guides-and-resources/a-practical-guide-to-building-ai-agents/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https://developers.openai.com/api/docs/guides/agent-evals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https://hai.stanford.edu/ai-index/2026-ai-index-report/technical-performance
- https://arxiv.org/abs/2606.29537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https://openai.com/business/guides-and-resources/a-practical-guide-to-building-ai-agents/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https://www.wipo.int/web-publications/spark-patent-trends-update-in-genai/en/introduction.html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used.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https://hai.stanford.edu/ai-index/2026-ai-index-report/technical-performance
- https://arxiv.org/abs/2606.29537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https://openai.com/business/guides-and-resources/a-practical-guide-to-building-ai-agents/</a:t>
            </a:r>
            <a:endParaRPr/>
          </a:p>
          <a:p xmlns:a="http://schemas.openxmlformats.org/drawingml/2006/main">
            <a:r>
              <a:t>- https://www.anthropic.com/engineering/building-effective-agents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https://hai.stanford.edu/ai-index/2026-ai-index-report/technical-performance
- https://arxiv.org/abs/2606.29537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https://openai.com/business/guides-and-resources/a-practical-guide-to-building-ai-agents/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https://www.anthropic.com/engineering/building-effective-agents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https://docs.aws.amazon.com/bedrock-agentcore/latest/devguide/harness.html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https://hai.stanford.edu/ai-index/2026-ai-index-report/technical-performance
- https://arxiv.org/abs/2606.29537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https://openai.com/business/guides-and-resources/a-practical-guide-to-building-ai-agents/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https://docs.aws.amazon.com/bedrock-agentcore/latest/devguide/what-is-bedrock-agentcore.html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https://modelcontextprotocol.io/docs/getting-started/intro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https://hai.stanford.edu/ai-index/2026-ai-index-report/technical-performance
- https://arxiv.org/abs/2606.29537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Prepared as an illustrative SCULTRA report.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https://docs.langchain.com/oss/python/langgraph/persistence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https://www.nist.gov/publications/artificial-intelligence-risk-management-framework-generative-artificial-intelligence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https://openai.com/business/guides-and-resources/a-practical-guide-to-building-ai-agents/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https://hai.stanford.edu/ai-index/2026-ai-index-report/technical-performance
- https://arxiv.org/abs/2606.29537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e78e89ce0429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a74f936a5437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78160c697427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54413b36d415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2358377b54cdf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e8853fe1be44cf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6d0628ef8428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7d0e11994469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9cdaa09d74e4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232c4688c471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444f4039a41a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e7ff38e9044b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8ba07e0034c3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0a2fc38f5443c" /></Relationships>
</file>

<file path=ppt/slideLayouts/slideLayout1.xml><?xml version="1.0" encoding="utf-8"?>
<p:sldLayout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0.xml><?xml version="1.0" encoding="utf-8"?>
<p:sldLayout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1.xml><?xml version="1.0" encoding="utf-8"?>
<p:sldLayout xmlns:p="http://schemas.openxmlformats.org/presentationml/2006/main">
  <p:cSld name="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2.xml><?xml version="1.0" encoding="utf-8"?>
<p:sldLayout xmlns:p="http://schemas.openxmlformats.org/presentationml/2006/main" type="blank">
  <p:cSld name="1_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3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4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3.xml><?xml version="1.0" encoding="utf-8"?>
<p:sldLayout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4.xml><?xml version="1.0" encoding="utf-8"?>
<p:sldLayout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6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7.xml><?xml version="1.0" encoding="utf-8"?>
<p:sldLayout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8.xml><?xml version="1.0" encoding="utf-8"?>
<p:sldLayout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9.xml><?xml version="1.0" encoding="utf-8"?>
<p:sldLayout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176b09463f44981" /><Relationship Type="http://schemas.openxmlformats.org/officeDocument/2006/relationships/slideLayout" Target="/ppt/slideLayouts/slideLayout1.xml" Id="Re1427feb21704cfc" /><Relationship Type="http://schemas.openxmlformats.org/officeDocument/2006/relationships/slideLayout" Target="/ppt/slideLayouts/slideLayout2.xml" Id="R654901b4e68f4534" /><Relationship Type="http://schemas.openxmlformats.org/officeDocument/2006/relationships/slideLayout" Target="/ppt/slideLayouts/slideLayout3.xml" Id="R1438c864b12149b4" /><Relationship Type="http://schemas.openxmlformats.org/officeDocument/2006/relationships/slideLayout" Target="/ppt/slideLayouts/slideLayout4.xml" Id="R732122ea78db4322" /><Relationship Type="http://schemas.openxmlformats.org/officeDocument/2006/relationships/slideLayout" Target="/ppt/slideLayouts/slideLayout5.xml" Id="R534d5c1fe64f4b06" /><Relationship Type="http://schemas.openxmlformats.org/officeDocument/2006/relationships/slideLayout" Target="/ppt/slideLayouts/slideLayout6.xml" Id="Re5473a027c2d4d98" /><Relationship Type="http://schemas.openxmlformats.org/officeDocument/2006/relationships/slideLayout" Target="/ppt/slideLayouts/slideLayout7.xml" Id="R7e075b0100b94576" /><Relationship Type="http://schemas.openxmlformats.org/officeDocument/2006/relationships/slideLayout" Target="/ppt/slideLayouts/slideLayout8.xml" Id="R6d9458408e17401a" /><Relationship Type="http://schemas.openxmlformats.org/officeDocument/2006/relationships/slideLayout" Target="/ppt/slideLayouts/slideLayout9.xml" Id="R32728b19ce874ed1" /><Relationship Type="http://schemas.openxmlformats.org/officeDocument/2006/relationships/slideLayout" Target="/ppt/slideLayouts/slideLayout10.xml" Id="Rb31b26d6bffa468c" /><Relationship Type="http://schemas.openxmlformats.org/officeDocument/2006/relationships/slideLayout" Target="/ppt/slideLayouts/slideLayout11.xml" Id="R8b8f99d5e7014253" /><Relationship Type="http://schemas.openxmlformats.org/officeDocument/2006/relationships/slideLayout" Target="/ppt/slideLayouts/slideLayout12.xml" Id="Rf1d20be26b6e4a59" /><Relationship Type="http://schemas.openxmlformats.org/officeDocument/2006/relationships/slideLayout" Target="/ppt/slideLayouts/slideLayout13.xml" Id="Ra38ded22b3a44f33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e6d3533f7ae43e8" /><Relationship Type="http://schemas.openxmlformats.org/officeDocument/2006/relationships/slideLayout" Target="/ppt/slideLayouts/slideLayout14.xml" Id="R55987f857c9b4b59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27feb21704cfc"/>
    <p:sldLayoutId xmlns:r="http://schemas.openxmlformats.org/officeDocument/2006/relationships" id="2147483650" r:id="R654901b4e68f4534"/>
    <p:sldLayoutId xmlns:r="http://schemas.openxmlformats.org/officeDocument/2006/relationships" id="2147483651" r:id="R1438c864b12149b4"/>
    <p:sldLayoutId xmlns:r="http://schemas.openxmlformats.org/officeDocument/2006/relationships" id="2147483652" r:id="R732122ea78db4322"/>
    <p:sldLayoutId xmlns:r="http://schemas.openxmlformats.org/officeDocument/2006/relationships" id="2147483653" r:id="R534d5c1fe64f4b06"/>
    <p:sldLayoutId xmlns:r="http://schemas.openxmlformats.org/officeDocument/2006/relationships" id="2147483654" r:id="Re5473a027c2d4d98"/>
    <p:sldLayoutId xmlns:r="http://schemas.openxmlformats.org/officeDocument/2006/relationships" id="2147483655" r:id="R7e075b0100b94576"/>
    <p:sldLayoutId xmlns:r="http://schemas.openxmlformats.org/officeDocument/2006/relationships" id="2147483656" r:id="R6d9458408e17401a"/>
    <p:sldLayoutId xmlns:r="http://schemas.openxmlformats.org/officeDocument/2006/relationships" id="2147483657" r:id="R32728b19ce874ed1"/>
    <p:sldLayoutId xmlns:r="http://schemas.openxmlformats.org/officeDocument/2006/relationships" id="2147483658" r:id="Rb31b26d6bffa468c"/>
    <p:sldLayoutId xmlns:r="http://schemas.openxmlformats.org/officeDocument/2006/relationships" id="2147483659" r:id="R8b8f99d5e7014253"/>
    <p:sldLayoutId xmlns:r="http://schemas.openxmlformats.org/officeDocument/2006/relationships" id="2147483660" r:id="Rf1d20be26b6e4a59"/>
    <p:sldLayoutId xmlns:r="http://schemas.openxmlformats.org/officeDocument/2006/relationships" id="2147483661" r:id="Ra38ded22b3a44f33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55987f857c9b4b59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72abf8ee7e447f6" /><Relationship Type="http://schemas.openxmlformats.org/officeDocument/2006/relationships/image" Target="/ppt/media/image.png" Id="R690e0151851d459b" /><Relationship Type="http://schemas.openxmlformats.org/officeDocument/2006/relationships/notesSlide" Target="/ppt/notesSlides/notesSlide1.xml" Id="R2f62873c5d89446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ed8d78f70d642a3" /><Relationship Type="http://schemas.openxmlformats.org/officeDocument/2006/relationships/notesSlide" Target="/ppt/notesSlides/notesSlide10.xml" Id="Rfd3fd1348ee7437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5e8f8316d294390" /><Relationship Type="http://schemas.openxmlformats.org/officeDocument/2006/relationships/notesSlide" Target="/ppt/notesSlides/notesSlide11.xml" Id="R769e18c6d6bf438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c2d60b8f749e445b" /><Relationship Type="http://schemas.openxmlformats.org/officeDocument/2006/relationships/notesSlide" Target="/ppt/notesSlides/notesSlide12.xml" Id="R281f4b415af8431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c346cfe5d7534092" /><Relationship Type="http://schemas.openxmlformats.org/officeDocument/2006/relationships/chart" Target="/ppt/slides/charts/chart1.xml" Id="R654b2d2b15b44ed6" /><Relationship Type="http://schemas.openxmlformats.org/officeDocument/2006/relationships/notesSlide" Target="/ppt/notesSlides/notesSlide13.xml" Id="R8d8edb8eccff48e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7341b0a8b1a4ee5" /><Relationship Type="http://schemas.openxmlformats.org/officeDocument/2006/relationships/notesSlide" Target="/ppt/notesSlides/notesSlide14.xml" Id="R12e9b71ab4a6459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758bb2d676d49f9" /><Relationship Type="http://schemas.openxmlformats.org/officeDocument/2006/relationships/notesSlide" Target="/ppt/notesSlides/notesSlide15.xml" Id="R5bd9e8463f114c2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c200b9e543d4ed3" /><Relationship Type="http://schemas.openxmlformats.org/officeDocument/2006/relationships/notesSlide" Target="/ppt/notesSlides/notesSlide16.xml" Id="R21d03116298545b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573ececd7884bb1" /><Relationship Type="http://schemas.openxmlformats.org/officeDocument/2006/relationships/notesSlide" Target="/ppt/notesSlides/notesSlide17.xml" Id="R418cb4b2903840d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7f2aed23ed3474a" /><Relationship Type="http://schemas.openxmlformats.org/officeDocument/2006/relationships/image" Target="/ppt/media/image3.png" Id="Re5558e46c3fd4d9d" /><Relationship Type="http://schemas.openxmlformats.org/officeDocument/2006/relationships/notesSlide" Target="/ppt/notesSlides/notesSlide18.xml" Id="R93a157f2ccf2400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efb79c87bc7e4d01" /><Relationship Type="http://schemas.openxmlformats.org/officeDocument/2006/relationships/notesSlide" Target="/ppt/notesSlides/notesSlide19.xml" Id="R92123a0b796a4b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b3217ead3c948c1" /><Relationship Type="http://schemas.openxmlformats.org/officeDocument/2006/relationships/notesSlide" Target="/ppt/notesSlides/notesSlide2.xml" Id="Rc4cbab41bc9b431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a6fd8006308349c2" /><Relationship Type="http://schemas.openxmlformats.org/officeDocument/2006/relationships/chart" Target="/ppt/slides/charts/chart2.xml" Id="Rc4fb03d52db14932" /><Relationship Type="http://schemas.openxmlformats.org/officeDocument/2006/relationships/notesSlide" Target="/ppt/notesSlides/notesSlide20.xml" Id="Rcc03fc4030414c8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f73dc65b2da408d" /><Relationship Type="http://schemas.openxmlformats.org/officeDocument/2006/relationships/notesSlide" Target="/ppt/notesSlides/notesSlide21.xml" Id="R14eb4d9e270b498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710003d1c2048e1" /><Relationship Type="http://schemas.openxmlformats.org/officeDocument/2006/relationships/notesSlide" Target="/ppt/notesSlides/notesSlide22.xml" Id="R6e3e552b583e45f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6fa4c53e89c4832" /><Relationship Type="http://schemas.openxmlformats.org/officeDocument/2006/relationships/notesSlide" Target="/ppt/notesSlides/notesSlide23.xml" Id="Raebbb08cc02440be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ecfd3e32d544b83" /><Relationship Type="http://schemas.openxmlformats.org/officeDocument/2006/relationships/notesSlide" Target="/ppt/notesSlides/notesSlide24.xml" Id="R9ec072402d114ca3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adf01f5887c4adf" /><Relationship Type="http://schemas.openxmlformats.org/officeDocument/2006/relationships/notesSlide" Target="/ppt/notesSlides/notesSlide25.xml" Id="R9dc114ebad1e48a3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fafad2bdffc470c" /><Relationship Type="http://schemas.openxmlformats.org/officeDocument/2006/relationships/notesSlide" Target="/ppt/notesSlides/notesSlide26.xml" Id="Ra93c5603a0e5401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dac122f6c4c4ee1" /><Relationship Type="http://schemas.openxmlformats.org/officeDocument/2006/relationships/notesSlide" Target="/ppt/notesSlides/notesSlide27.xml" Id="R5c5318e60eb74fcf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3d8c8b954704c29" /><Relationship Type="http://schemas.openxmlformats.org/officeDocument/2006/relationships/notesSlide" Target="/ppt/notesSlides/notesSlide28.xml" Id="R5e40db5d341b4e9b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6a1dbb7557f4497" /><Relationship Type="http://schemas.openxmlformats.org/officeDocument/2006/relationships/notesSlide" Target="/ppt/notesSlides/notesSlide29.xml" Id="R3f5059fbb37d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9c0739c87ff04424" /><Relationship Type="http://schemas.openxmlformats.org/officeDocument/2006/relationships/notesSlide" Target="/ppt/notesSlides/notesSlide3.xml" Id="R552ecfc76c8a4fe7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b521a024aff412e" /><Relationship Type="http://schemas.openxmlformats.org/officeDocument/2006/relationships/image" Target="/ppt/media/image4.png" Id="Rcf95c8c8b4a74ade" /><Relationship Type="http://schemas.openxmlformats.org/officeDocument/2006/relationships/notesSlide" Target="/ppt/notesSlides/notesSlide30.xml" Id="Reec78dd812d747b4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b23ec94a6ea4746" /><Relationship Type="http://schemas.openxmlformats.org/officeDocument/2006/relationships/notesSlide" Target="/ppt/notesSlides/notesSlide31.xml" Id="R663f69940d574572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ca9bd982c054f88" /><Relationship Type="http://schemas.openxmlformats.org/officeDocument/2006/relationships/notesSlide" Target="/ppt/notesSlides/notesSlide32.xml" Id="Rbe3d2e8a0af44a41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42af0cc44b8489c" /><Relationship Type="http://schemas.openxmlformats.org/officeDocument/2006/relationships/notesSlide" Target="/ppt/notesSlides/notesSlide33.xml" Id="R19dcfd6cf4ab4a6f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b9ab035081348ed" /><Relationship Type="http://schemas.openxmlformats.org/officeDocument/2006/relationships/notesSlide" Target="/ppt/notesSlides/notesSlide34.xml" Id="R98e77910afb841eb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790ebec2bc94b18" /><Relationship Type="http://schemas.openxmlformats.org/officeDocument/2006/relationships/notesSlide" Target="/ppt/notesSlides/notesSlide35.xml" Id="R2bd4408d86f6443c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0412da07b584b76" /><Relationship Type="http://schemas.openxmlformats.org/officeDocument/2006/relationships/notesSlide" Target="/ppt/notesSlides/notesSlide36.xml" Id="R6972532fc6514048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bea7ef3b24a41d8" /><Relationship Type="http://schemas.openxmlformats.org/officeDocument/2006/relationships/notesSlide" Target="/ppt/notesSlides/notesSlide37.xml" Id="Rafef82e2d5194974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955678c870e4c51" /><Relationship Type="http://schemas.openxmlformats.org/officeDocument/2006/relationships/notesSlide" Target="/ppt/notesSlides/notesSlide38.xml" Id="Rb791edeee5ea4f94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829926536b64235" /><Relationship Type="http://schemas.openxmlformats.org/officeDocument/2006/relationships/notesSlide" Target="/ppt/notesSlides/notesSlide39.xml" Id="Rb0a733631bb4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a0a122985d0945a4" /><Relationship Type="http://schemas.openxmlformats.org/officeDocument/2006/relationships/notesSlide" Target="/ppt/notesSlides/notesSlide4.xml" Id="R43548455fe0340e9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c956d144ef824b07" /><Relationship Type="http://schemas.openxmlformats.org/officeDocument/2006/relationships/notesSlide" Target="/ppt/notesSlides/notesSlide40.xml" Id="R6f72353189634a4a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911fc9b38a45484c" /><Relationship Type="http://schemas.openxmlformats.org/officeDocument/2006/relationships/notesSlide" Target="/ppt/notesSlides/notesSlide41.xml" Id="R2031d9e3fdb9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e2e5befe4d294322" /><Relationship Type="http://schemas.openxmlformats.org/officeDocument/2006/relationships/image" Target="/ppt/media/image2.png" Id="R51c0762da3964f27" /><Relationship Type="http://schemas.openxmlformats.org/officeDocument/2006/relationships/notesSlide" Target="/ppt/notesSlides/notesSlide5.xml" Id="R7d3016beca7d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f9ce07496894349" /><Relationship Type="http://schemas.openxmlformats.org/officeDocument/2006/relationships/notesSlide" Target="/ppt/notesSlides/notesSlide6.xml" Id="R7f97435b5bfd45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566bb1598c04297" /><Relationship Type="http://schemas.openxmlformats.org/officeDocument/2006/relationships/notesSlide" Target="/ppt/notesSlides/notesSlide7.xml" Id="Rbed539bb44634a7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2a3c3ca056d4064" /><Relationship Type="http://schemas.openxmlformats.org/officeDocument/2006/relationships/notesSlide" Target="/ppt/notesSlides/notesSlide8.xml" Id="R09b121331ec346f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765db610c084fc8" /><Relationship Type="http://schemas.openxmlformats.org/officeDocument/2006/relationships/notesSlide" Target="/ppt/notesSlides/notesSlide9.xml" Id="Rb2067821fcb54454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Success rate</c:v>
          </c:tx>
          <c:spPr>
            <a:solidFill xmlns:a="http://schemas.openxmlformats.org/drawingml/2006/main">
              <a:srgbClr val="B66E47"/>
            </a:solidFill>
          </c:spPr>
          <c:cat>
            <c:strLit>
              <c:ptCount val="2"/>
              <c:pt idx="0">
                <c:v>Earlier benchmark signal</c:v>
              </c:pt>
              <c:pt idx="1">
                <c:v>2026 report</c:v>
              </c:pt>
            </c:strLit>
          </c:cat>
          <c:val>
            <c:numLit>
              <c:formatCode>General</c:formatCode>
              <c:ptCount val="2"/>
              <c:pt idx="0">
                <c:v>12</c:v>
              </c:pt>
              <c:pt idx="1">
                <c:v>66.3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 b="1">
                  <a:solidFill>
                    <a:srgbClr val="111416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7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7D0C6"/>
              </a:solidFill>
              <a:prstDash val="solid"/>
            </a:ln>
          </c:spPr>
        </c:majorGridlines>
        <c:numFmt formatCode="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B8184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3E4548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DF8"/>
        </a:solidFill>
      </c:spPr>
    </c:plotArea>
    <c:plotVisOnly val="1"/>
  </c:chart>
  <c:spPr>
    <a:solidFill xmlns:a="http://schemas.openxmlformats.org/drawingml/2006/main">
      <a:srgbClr val="FFFDF8"/>
    </a:solidFill>
    <a:ln xmlns:a="http://schemas.openxmlformats.org/drawingml/2006/main" w="0">
      <a:noFill/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Patent families</c:v>
          </c:tx>
          <c:spPr>
            <a:solidFill xmlns:a="http://schemas.openxmlformats.org/drawingml/2006/main">
              <a:srgbClr val="B66E47"/>
            </a:solidFill>
          </c:spPr>
          <c:cat>
            <c:numLit>
              <c:formatCode>General</c:formatCode>
              <c:ptCount val="3"/>
              <c:pt idx="0">
                <c:v>2023</c:v>
              </c:pt>
              <c:pt idx="1">
                <c:v>2024</c:v>
              </c:pt>
              <c:pt idx="2">
                <c:v>2025</c:v>
              </c:pt>
            </c:numLit>
          </c:cat>
          <c:val>
            <c:numLit>
              <c:formatCode>0,000</c:formatCode>
              <c:ptCount val="3"/>
              <c:pt idx="0">
                <c:v>14000</c:v>
              </c:pt>
              <c:pt idx="1">
                <c:v>18862</c:v>
              </c:pt>
              <c:pt idx="2">
                <c:v>37808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25" b="1">
                  <a:solidFill>
                    <a:srgbClr val="111416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2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3E4548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40000"/>
          <c:min val="0"/>
        </c:scaling>
        <c:delete val="0"/>
        <c:axPos val="l"/>
        <c:majorGridlines>
          <c:spPr>
            <a:ln xmlns:a="http://schemas.openxmlformats.org/drawingml/2006/main" w="9525">
              <a:solidFill>
                <a:srgbClr val="D7D0C6"/>
              </a:solidFill>
              <a:prstDash val="solid"/>
            </a:ln>
          </c:spPr>
        </c:majorGridlines>
        <c:numFmt formatCode="0,00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13">
                <a:solidFill>
                  <a:srgbClr val="7B8184"/>
                </a:solidFill>
              </a:defRPr>
            </a:pPr>
          </a:p>
        </c:txPr>
        <c:crossAx val="48650112"/>
        <c:crossBetween val="between"/>
        <c:majorUnit val="10000"/>
      </c:valAx>
      <c:spPr>
        <a:solidFill xmlns:a="http://schemas.openxmlformats.org/drawingml/2006/main">
          <a:srgbClr val="FFFDF8"/>
        </a:solidFill>
      </c:spPr>
    </c:plotArea>
    <c:plotVisOnly val="1"/>
  </c:chart>
  <c:spPr>
    <a:solidFill xmlns:a="http://schemas.openxmlformats.org/drawingml/2006/main">
      <a:srgbClr val="FFFDF8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Cover Background">
            <a:extLst xmlns:a="http://schemas.openxmlformats.org/drawingml/2006/main">
              <a:ext uri="{FF2B5EF4-FFF2-40B4-BE49-F238E27FC236}">
                <a16:creationId xmlns:a16="http://schemas.microsoft.com/office/drawing/2014/main" id="{EEE7AD6A-0170-4CD3-9071-41C3D94DE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0D553A80-6EB0-41C5-9403-9E5C0FAB3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64730C-42D4-4E18-A1A4-1B1B66D8B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14350"/>
            <a:ext cx="2095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FCAEB2-7CA4-4DC9-B43A-A9BAC16BD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FLAGSHIP REPORT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72EE08-529C-4683-A09F-FE68A711B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181100"/>
            <a:ext cx="6477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88442C-6DDF-4379-8611-8FB475206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857500"/>
            <a:ext cx="6000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Technology Landscape, Patent Signals and Enterprise Deployment Playbook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2A50E3-8D88-44A1-88CD-4FB0942FF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1719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report | August 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435A24-72B2-400D-8A7E-9072F07D3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33900"/>
            <a:ext cx="609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Technology scouting | Patent analytics | Enterprise design | Sourcing strategy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E6CDC0-F570-4085-A491-907A0D13D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219200"/>
            <a:ext cx="2171700" cy="2476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D4B4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511272-1CC2-467B-9B0D-6BF9AD04F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1219200"/>
            <a:ext cx="857250" cy="1352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D4B4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CD5BE2-460B-47D9-90A9-CDCE995AF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571750"/>
            <a:ext cx="1219200" cy="9144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D4B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22BEDD-4E9A-427D-A494-3B8DFFECB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124200"/>
            <a:ext cx="177165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D4B4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20D62D-8ED0-4A7A-B2B8-AE14DF90B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8100" cy="1657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D4B4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4C9140A-D667-4B33-824D-7DCDEC455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124200"/>
            <a:ext cx="857250" cy="1504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D4B4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9BE233-D5AC-4BA0-BF45-9C5837519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629150"/>
            <a:ext cx="2076450" cy="114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D4B40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A0F36C-1EA2-45B4-A495-45458F9DE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486150"/>
            <a:ext cx="1162050" cy="1257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D4B4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A0547A-7C49-4E0B-9B99-CF369AC72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19200"/>
            <a:ext cx="361950" cy="2266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D4B4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F9262F-B21D-4AE7-ABEA-5CF0876FA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3716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45BDCA-CE9A-407F-9347-1C3D5AA38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11239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0FF53F-9DBC-4642-9BB1-88BC81861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24765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AA135C4-5BAB-4E6A-859F-E8053B6F6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3909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92B2FE0-F6D1-495E-AF21-BAF182DB2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0289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0F1EEE8-48BD-49A3-9B9A-817D3713A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5339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3A861CF-1FD9-4E01-91E0-BC1A48811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87050" y="46482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pic>
        <p:nvPicPr>
          <p:cNvPr id="5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0e0151851d459b"/>
          <a:stretch xmlns:a="http://schemas.openxmlformats.org/drawingml/2006/main"/>
        </p:blipFill>
        <p:spPr>
          <a:xfrm xmlns:a="http://schemas.openxmlformats.org/drawingml/2006/main">
            <a:off x="8286750" y="1790700"/>
            <a:ext cx="2571750" cy="2571750"/>
          </a:xfrm>
          <a:prstGeom xmlns:a="http://schemas.openxmlformats.org/drawingml/2006/main" prst="rect">
            <a:avLst/>
          </a:prstGeom>
        </p:spPr>
      </p:pic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D26C6CF-B9B2-49EE-8B78-EFA9D4EED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8577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SCULTRA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61AAB2D-1256-46E2-BEA7-BB2966ECE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5401E13-7C6D-43AC-908C-E4EA8D05C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077C770-8AD8-41F2-B36C-D20AD9403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EFFDB20-65C7-429B-9C51-DEAB67F54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63025367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71C5BD6-0841-4C48-BE2B-1C54DD5D4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A3F21F0-A236-4EC6-9621-44F3C02AC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E8ED0E-ACE5-4867-BC94-2274D844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ADD6F6-B26E-4291-8EB0-8372B1C54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BDDDA6-EC11-4C9C-8FE7-F2542C691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Use the simplest control pattern that can reliably complete the task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164B9E-3B7B-4247-839E-E4D3CC8EB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Predictable workflows remain preferable when steps and exceptions can be defined in advance.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895270-EF15-41DF-8F6A-00960FD8A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A47960-C109-47DB-A28C-AAF7968E2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548C78-3091-4FB5-85F2-3928CE114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Anthropic; OpenAI;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CE1FBE-FE77-4C8A-99A9-546E652C7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1C7C45-3BDE-4079-9E2C-F02214806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5FD3DD-94A6-4F56-9003-9D2ECFD21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F0B5127-FEC2-4120-8812-D16B015D6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43BE4F-77D0-46C3-A799-8D1BF319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66850"/>
            <a:ext cx="2076450" cy="339090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5EB9D9-FD6B-4F31-887B-4FAA5685A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E708BB-C1F7-418C-89C6-DD1594856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6CE034-12D8-4FDC-A6DB-939EF06EB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1771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PROMPT CHAIN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B934618-43AD-4437-AA51-8C1E1B39F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Fixed sequence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F152FB-96A4-4B7B-919D-D68410582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90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45EE6A-8308-4DDB-BB0D-943FAAB33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990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42FAF76-8065-42E9-9CE8-6A0994AE4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990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6386D9F-456B-4D06-B896-D69B5F086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52775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81280B6-26DC-4009-90BA-90745F038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152775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7F36A6F-21E8-441E-B207-0787F7014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33850"/>
            <a:ext cx="1733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when tasks decompose into stable steps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F4D98B3-F9FE-4827-8520-4AA0CBE0A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466850"/>
            <a:ext cx="2076450" cy="339090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BB4ECBF-60A7-4628-B20C-6D5485089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16192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C447E6C-4ACF-4DAD-B777-AD82C8AA1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16192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DEB21F6-90CE-4A6E-82CA-E979B8E80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057400"/>
            <a:ext cx="1771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ROUTER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64BB99B-92DB-4BF8-B158-35F1CCF02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4574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Conditional path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EC14B02-7FB3-4499-A82E-19781B4F5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8956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DC54540-FD14-44CE-8497-6EDFEE94F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238500"/>
            <a:ext cx="457200" cy="3429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17C4A97-2CD8-4D83-8BE0-5D960C0F0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238500"/>
            <a:ext cx="457200" cy="3429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D481E70-B548-4DD6-A308-4332E8A86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5433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332DF0B-07B9-4E53-9087-86B851B16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54330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724E9DF-C895-4E96-92C1-CFA1B5637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4133850"/>
            <a:ext cx="1733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when inputs map to known specialist flows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7ACC0BF-1EF9-43A3-AC8D-3D931BC06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466850"/>
            <a:ext cx="2076450" cy="339090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AE3EC9E-A4B0-4E01-860D-D3055FBBC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6192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6B9021A-72A1-4A2D-9C36-DC08AF4F9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6192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D640176-AA0D-4E83-92E0-144C164FF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057400"/>
            <a:ext cx="1771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PARALLEL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E8B29C8-40F9-4739-8209-8F9BC6E87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4574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Concurrent work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B61AD42-2DEB-4A25-9E22-A47F49CB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990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3E7E2C1-87B6-443D-BA0A-37CAD9683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2743200"/>
            <a:ext cx="495300" cy="2476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B66E47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4085A4A-9779-44AF-97D8-7040487E9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990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30B8BEF-9ADD-45D1-9E9C-56782C5B8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743200"/>
            <a:ext cx="0" cy="2476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918EEE3-87FA-4D95-8D03-4FED87735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990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9A0D903-3730-4638-B70B-9D1BAE738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743200"/>
            <a:ext cx="495300" cy="2476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B66E47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D2A44C0-A94B-490B-8FCE-A54422DFB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3486150"/>
            <a:ext cx="990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91AFE0E-0A4C-4714-B67A-D4E6AD6FB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133850"/>
            <a:ext cx="1733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when independent subtasks can be combined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24B7A67-D3E3-4C06-B8C7-84BE4C7D0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1466850"/>
            <a:ext cx="2076450" cy="339090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8F60E45-E04C-4F7B-821B-1217C9634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16192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270C8EF-E19E-4946-B9F9-7BD5D4A10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16192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D61BC52-D182-4E83-AE74-2844FF348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057400"/>
            <a:ext cx="1771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PLANNER-WORKER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04F1DDB5-7B74-4FC6-BD27-FCE1D15DB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4574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Dynamic decomposition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9766BBB4-4154-46DF-94D6-967D8F55E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819400"/>
            <a:ext cx="4953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B11B5DA-3D05-4E94-91AC-B98645948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819400"/>
            <a:ext cx="495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AAB2174-A643-47EF-917A-03D7FD062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3325" y="35814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FCB5950-6567-4D0B-9797-E23CD2591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219450"/>
            <a:ext cx="53340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B66E47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E2375B4F-60FA-49C2-9D3E-7728492C1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35814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C2012ED5-0A60-428B-8015-6C826B2D9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219450"/>
            <a:ext cx="1905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B66E47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A2461C35-B8D5-46CA-8063-41EDECF70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35814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482BB640-101D-43C2-83EC-37EFC3A4C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219450"/>
            <a:ext cx="57150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B66E47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15E5448B-B854-4A31-95F1-B56EF2EAB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4133850"/>
            <a:ext cx="1733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when steps cannot be known in advance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5BCE569C-3273-4D89-AB4D-C7FE6F43B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1466850"/>
            <a:ext cx="2076450" cy="339090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CAD6FD54-7EF6-4FC4-A234-D694DCC0F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16192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EEBEE7ED-A588-4917-8517-5D0F65BD0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16192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E487538F-76B0-4CD0-9DF8-B16C35F4E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057400"/>
            <a:ext cx="1771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EVALUATOR-OPTIMIZER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05B97BEC-3691-495E-A594-16C5AFC43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4574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Iterative refinement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D5B812C-5801-4F09-8FB3-8ECBE42B5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29146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5176FF82-C797-48E5-832C-BA4F3B0EE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35433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19536465-9F80-449A-BD8D-9FC36DBEE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3143250"/>
            <a:ext cx="400050" cy="4000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08B64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FEEC80B-65C2-4275-8545-11C3CFC2D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3371850"/>
            <a:ext cx="628650" cy="4000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08B64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9C266019-90F8-49AA-970F-840C094ED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4133850"/>
            <a:ext cx="1733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Use when quality can be scored and improved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22A8F62D-D01C-405D-AFA0-4834B652F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C41DF47D-9422-41A0-B72D-C16EA175C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29810FD3-F84A-448B-942B-A798C8E9E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56D25ABE-8AC7-4945-BEE9-82117462A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Complexity should be justified by task uncertainty. Many enterprise problems are better served by workflows with selective agent decisions.</a:t>
            </a:r>
          </a:p>
        </p:txBody>
      </p:sp>
    </p:spTree>
    <p:extLst>
      <p:ext uri="{BB962C8B-B14F-4D97-AF65-F5344CB8AC3E}">
        <p14:creationId xmlns:p14="http://schemas.microsoft.com/office/powerpoint/2010/main" val="3968644127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F2E2D30-47CA-4EC8-8538-6776BEA82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83DFE67-5B09-48B9-BCD0-FF92D553E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C1102F-A2BB-480E-AC82-60FF42837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A6F074-D4A8-4DC0-9A55-DEC347AE6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168CC2-B46C-4C9A-9C64-D72E57F38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High-value early use cases combine rich knowledge with reversible actions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C36613-7C06-428E-AB81-3FC77E6F9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Value rises with process depth, while risk rises with irreversible action and privilege.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F413FC-2527-4773-BCE9-A5F9E10B9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39D417-86E5-4D73-983E-22DF31E28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17631D-E80E-4899-AD2A-3205EDAAA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OpenAI; NIST;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B04A35-DB3B-4E25-83C1-489E99054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81F8FB-A651-481A-933B-A185B1B75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9A6F014-0B35-4FA2-88F4-6927BA999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69707A-EB43-4905-B8EA-72554F107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DEA875-0A6D-4027-BA05-D46EA5AEF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504950"/>
            <a:ext cx="4648200" cy="18002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B2E18E-87FB-4EA4-98ED-17554089E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04950"/>
            <a:ext cx="4648200" cy="18002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E3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E790ACB-D367-464C-9621-73028EB97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305175"/>
            <a:ext cx="4648200" cy="18002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C885F1-C21D-4341-B18F-BC5F86977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305175"/>
            <a:ext cx="4648200" cy="18002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9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031250-B55A-4F3E-BD5F-5B57FF051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04950"/>
            <a:ext cx="0" cy="3600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FDF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5B34596-84D2-4A41-BFF0-166381E40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305175"/>
            <a:ext cx="9296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FDF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AEA174-EA02-4C79-89CC-CF7417621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219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 EXECUTION RISK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766BBE-A7A4-48EA-90B1-F5826E050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5219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 EXECUTION RISK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7BED051-0E3F-4BE0-9A5C-49E78D520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514350" y="44005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 VALUE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42A81CF-70DA-41E1-B13F-0957E2E62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514350" y="18097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 VALUE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8FA3301-2E7E-404B-975A-BC396523F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6764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557A6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557A61"/>
                </a:solidFill>
                <a:latin typeface="Arial"/>
                <a:ea typeface="Arial"/>
                <a:cs typeface="Arial"/>
              </a:rPr>
              <a:t>PRIORITIZE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516DDF5-F039-4FB2-BA47-BE16E479F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6764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GOVERN TIGHTLY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F528FA6-E33C-473C-BCC9-694B39D14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47662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DEFER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69CA92B-3287-4FA1-9F4D-18A201F99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47662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AVOID OR REDESIGN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D7CC72E-78C9-42FB-ACDD-DFE66DEFC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324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ED284F6-605A-4EFF-9604-14A496D6F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27647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Policy Q&amp;A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E4BDFD5-9020-4C87-8247-D9BEF53B5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8194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65CB273-6562-419B-9E98-0EC3F5347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77177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RFP drafting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4EF84BE-14F7-48B0-B989-83A966985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371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1247A2E-659F-4199-8D66-719F67EDD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33242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Technical research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4DC55F1-6ACF-4091-A62A-DBF444CD2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628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2053F75-F5BF-4158-AE17-D3CDB9239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58127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Service triage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892B18B-D6BD-4B3C-A280-C9CC82FF5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1526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E9E5C03-7206-446B-A35C-1D2A3D465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1050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Procurement action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94495B3-D182-4B1A-A8AA-47CAB7E52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29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3A1260F-FACD-4B12-991D-0BC0783EA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38137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Customer remediation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001642B-B6A0-4BD7-8CA9-1CEB94A65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229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AEEFFF2-B9A1-4007-BAB4-5792AF904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18147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Meeting summary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7813BDF-E5BB-49C2-B47B-D3C5BF574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4958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AAB59C1-A527-4E69-89A3-89C508F9E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44817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Generic copy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40C895C-1BA3-430B-9279-40CC3971A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4386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D99EA83-4A2B-4BA8-9E63-5E9986222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3910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Open-ended transactions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7582C4A-6317-4639-9447-286A210A0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A1FD203-4C70-4897-ADB2-ED883A156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FCC49BC-8AA9-496E-9D42-A328146D3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0B4DF72-9B27-4478-93A5-2C3A9CA8D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best first workflow is valuable enough to matter, bounded enough to test and reversible enough to control.</a:t>
            </a:r>
          </a:p>
        </p:txBody>
      </p:sp>
    </p:spTree>
    <p:extLst>
      <p:ext uri="{BB962C8B-B14F-4D97-AF65-F5344CB8AC3E}">
        <p14:creationId xmlns:p14="http://schemas.microsoft.com/office/powerpoint/2010/main" val="1032134007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74F56B3-F1F3-48F5-9162-F59682445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0B795C8-98EF-4FBA-97AB-0175CA045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49A3B5-3E15-475C-B7CF-D879A72A7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8C3172-321F-4BEA-8C71-D436C8FA0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5DF32B-DC8E-4682-8D85-0F7537872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Enterprise AI use is broad, while scaled agents remain early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99D87EF-68BE-4809-96EB-C8BE9DD58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adoption gap points to integration, governance and operating-model constraints rather than awareness.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9C33DB-701B-48C4-B2AF-8909EED6D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B0F78F-B505-4AA7-A097-1C0764CB9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AB9A2B-7FA0-4B09-881E-96476D3AB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Stanford AI Index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220209-3AC8-43C2-96BC-9360780D4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6BA284-1BDD-4C43-AEB8-6197FE3AB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8431DC-34D7-4732-A472-1772EBD70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0A2DC7-3337-4C8B-A670-936F143D1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B1116C-4E40-4260-BA63-FC3AC3A81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124700" cy="3829050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819F61-4EF0-46A2-91E7-648162483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811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Share of surveyed organizations, 2025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A4742A-03A7-45D8-8799-F1CA56D86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241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Using AI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356B132-337C-4635-9616-FE7A5097E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324100"/>
            <a:ext cx="47625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FF1F93E-4DE1-455C-9FDC-463B83F6A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324100"/>
            <a:ext cx="41910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8167C75-5C72-4F82-812F-E27CF5288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47900"/>
            <a:ext cx="78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88%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F5D9A4D-F140-440B-8383-93C23A4A6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290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Using GenAI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CC07E34-743C-4AB2-8670-6C1E42162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429000"/>
            <a:ext cx="47625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B9B904E-A3B0-4F74-9C40-09341F346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429000"/>
            <a:ext cx="333375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C680A47-BEA4-4149-9134-BF941F0CB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352800"/>
            <a:ext cx="78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70%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4BDA91-1F06-4ECA-92D8-85BDFDC09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44767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C7BD4B-CF42-49CB-AF78-7FD23C07E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4767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769002-96AB-4CB0-9FCF-E17889488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90650"/>
            <a:ext cx="3848100" cy="3829050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1C97182-67A1-49E8-81E2-BD589F49D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638300"/>
            <a:ext cx="1047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0C2E418-4FA4-40FA-A7A4-CD960C5CF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638300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SCALE GAP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A374A10-3A04-4552-82D5-0C37AEA6F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152650"/>
            <a:ext cx="304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Single digits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D76FE6D-13DF-4E9C-8E4C-04BF6D56B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19400"/>
            <a:ext cx="304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Scaled AI-agent use across nearly all business functions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AFBFB82-DDF0-4644-BE61-EE198E33D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58140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FDDA0AB-F2AA-4216-BD58-EC37E5CDD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481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81B6431-CFE4-430B-A175-5724A040A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79095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Workflow integration and risk controls remain immature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3E052C1-E030-4A4D-93E6-0AEDFFEE0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3434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51A8FC0-C4DC-4EFE-8BEB-4FE6CDD89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28625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Scaling requires role, data and exception redesign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BF8C6BE-22A0-48D5-9B61-3F135F803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CCFB1B6-CE7A-4864-A127-A1F01D124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6869EB5-8C54-4AC8-873E-455E464A6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6B0B280-504C-4F0B-B3E9-4E86D8805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next adoption wave is less about adding chat interfaces and more about redesigning controlled operating workflows.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E6D86EA-DFCD-42E9-B79F-5A4A04087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21E5D79-1991-466B-8EDB-5C44974D2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E653FF-5EAB-4008-87C1-8127BFEF2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41058D-ECD3-4E58-BC0C-8EA140949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BB2442-6072-441F-955C-AB7B2CA38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OSWorld 1.0 rose to 66.3%, but OSWorld 2.0 shows only 20.6% on harder long-horizon tasks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C17C43-3367-449F-9F15-801DBE853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Benchmark version matters: OSWorld 1.0 progress does not eliminate failure on more realistic OSWorld 2.0 workflows.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79438B-BB62-4C44-B2CA-7403156D8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8B407C-7A9B-4BAE-9D27-80EF17940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7F5C33-7C7A-4463-80C5-8F4E7D86F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Stanford AI Index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2AB573B-4FEF-4173-8E7E-BD73CC7F0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617609-886F-484C-90F6-CAF4716FE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2DA312-0895-4554-A740-F56DE8C8B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A68371-BF2E-4EF9-A767-5ED84042B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E98CAE-D939-4391-A968-1C05074CD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353300" cy="3829050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958773-FD48-40D1-B7A6-DE209E26F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811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OSWorld 1.0 agent task success</a:t>
            </a:r>
          </a:p>
        </p:txBody>
      </p:sp>
      <p:graphicFrame>
        <p:nvGraphicFramePr>
          <p:cNvPr id="43" name="Chart"/>
          <p:cNvGraphicFramePr/>
          <p:nvPr/>
        </p:nvGraphicFramePr>
        <p:xfrm>
          <a:off xmlns:a="http://schemas.openxmlformats.org/drawingml/2006/main" x="704850" y="1924050"/>
          <a:ext xmlns:a="http://schemas.openxmlformats.org/drawingml/2006/main" cx="6724650" cy="27813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54b2d2b15b44ed6"/>
          </a:graphicData>
        </a:graphic>
      </p:graphicFrame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DF6393-DD14-44AA-8F66-8CCDFCCC9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390650"/>
            <a:ext cx="3638550" cy="3829050"/>
          </a:xfrm>
          <a:prstGeom xmlns:a="http://schemas.openxmlformats.org/drawingml/2006/main" prst="roundRect">
            <a:avLst>
              <a:gd name="adj" fmla="val 3141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B311FA9-E04A-46D9-A1BD-08BBEFEB4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790700"/>
            <a:ext cx="3105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79.4%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0932981-C4DD-4A81-AE25-C564455DA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57175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best OSWorld 2.0 long-horizon task attempts fail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CCB6D4-23D2-4DC4-BAD4-CFE5334CE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333750"/>
            <a:ext cx="2990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59BF1B1-0545-4D5A-822E-BCEFF40A6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562350"/>
            <a:ext cx="29908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Benchmark gains show potential, not production readiness. Real workflows add permissions, dynamic data, ambiguity, exceptions and business consequences.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582C8E-6965-48E5-92E5-00779A1BD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F4387D-FCCF-442D-9681-A45B077F1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1E369C4-FF21-4E6C-B58E-E7686A14A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10027FE-1D08-44C1-B44E-5FE035040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Autonomy must be gated by task-level evidence. Average benchmark performance cannot substitute for workflow-specific evaluation.</a:t>
            </a:r>
          </a:p>
        </p:txBody>
      </p:sp>
    </p:spTree>
    <p:extLst>
      <p:ext uri="{BB962C8B-B14F-4D97-AF65-F5344CB8AC3E}">
        <p14:creationId xmlns:p14="http://schemas.microsoft.com/office/powerpoint/2010/main" val="4139119132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0FB1AED-592B-4BA5-95F8-FB50474F0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5EF08BC-9A40-4B10-9271-ADAE56C87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0A6B04-A862-4364-9CFB-C686F69DD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5ED433-57CC-4962-A358-C0E906CAB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AE770E-1809-4A3C-B0B8-CBE023BB4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market is organizing into platforms, runtimes, frameworks and control tooling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62694B-35C4-489F-90BF-58F2EDDFF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Competition is shifting from model access toward the system that connects context, actions and governance.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2C94B6-3588-48E4-B7F8-B2951EDC2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E1D1A8-F5E8-4217-A731-858A029E5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EAADEE-D46F-4A19-A16C-C073AB185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AWS; Microsoft; Salesforce; ServiceNow; IBM; MCP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8AA2AD-3E0B-4A96-B226-FCA6C4C3A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71D175-0B7D-4D10-8829-887704AD6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AD3E5F-BDD8-422F-907F-B6E1ED79E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B08C7F-16C3-43DC-A6FA-AA3813F1A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2FFC39-F61E-4373-8C9A-643203CC9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2076450" cy="354330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70B5C2-C492-4542-BB3E-B6CB299F0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1925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295A2A-8DC7-4AB7-BC57-DE33D7F3E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14550"/>
            <a:ext cx="1733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ENTERPRISE</a:t>
            </a:r>
          </a:p>
          <a:p xmlns:a="http://schemas.openxmlformats.org/drawingml/2006/main">
            <a:pPr algn="ctr">
              <a:buNone/>
              <a:defRPr sz="12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PLATFORMS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7A7FCA-AD98-4725-8AC1-FC1E5BDDF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161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675EF7-C7A3-4012-A478-8DED0FD89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05150"/>
            <a:ext cx="1695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Microsoft | Salesforce | ServiceNow | SAP | IBM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5AE24B3-74F1-4545-B5C8-D464B0149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38600"/>
            <a:ext cx="1695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Native business context and workflow reach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88F89B-FA3A-4CEB-8978-5A494B993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086100"/>
            <a:ext cx="2286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4F82DD-B05F-423D-BD49-A1BF27276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428750"/>
            <a:ext cx="2076450" cy="354330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C51FF06-7DC3-423F-AD08-80F9652DE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161925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C0FC2C3-B7E2-4ACB-AE27-E4D31692D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2114550"/>
            <a:ext cx="1733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AGENT</a:t>
            </a:r>
          </a:p>
          <a:p xmlns:a="http://schemas.openxmlformats.org/drawingml/2006/main">
            <a:pPr algn="ctr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RUNTIMES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7A7CD2D-9B9F-48BA-9458-74F3C15FD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2876550"/>
            <a:ext cx="161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20DB920-9D8E-47C1-A413-DD9653796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3105150"/>
            <a:ext cx="1695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AWS AgentCore | cloud agent services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056F958-84ED-4413-8C05-8C64FACE5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4038600"/>
            <a:ext cx="1695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Runtime, memory, identity and observability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55468DE-09E7-4C94-942A-2D7F0C677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3086100"/>
            <a:ext cx="2286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01A7EE9-184A-4016-B172-18B5DD0C8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428750"/>
            <a:ext cx="2076450" cy="354330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B7F17B5-C4EE-475D-AE0A-46F019360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161925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FBDD96B-7E41-4AF4-8506-E510A5DD5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114550"/>
            <a:ext cx="1733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OPEN</a:t>
            </a:r>
          </a:p>
          <a:p xmlns:a="http://schemas.openxmlformats.org/drawingml/2006/main">
            <a:pPr algn="ctr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FRAMEWORKS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4AFD757-6B83-45A7-A904-A2A07E127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876550"/>
            <a:ext cx="161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B43557A-7646-47AB-81FA-475B2077B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105150"/>
            <a:ext cx="1695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LangGraph | ADK | LlamaIndex | Agent Framework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A739462-0960-4FFA-AF29-A0F5B446C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038600"/>
            <a:ext cx="1695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Control flow, state and developer flexibility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3245B57-F0CA-4948-B7AB-80770D283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086100"/>
            <a:ext cx="2286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56AC689-C7A0-43CA-A59A-91E54D591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1428750"/>
            <a:ext cx="2076450" cy="354330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D4C8005-7ABF-42A9-8AF9-506E2A772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161925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E20544B-E10C-44B2-8DEB-60C9BC4A6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114550"/>
            <a:ext cx="1733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CONTEXT &amp;</a:t>
            </a:r>
          </a:p>
          <a:p xmlns:a="http://schemas.openxmlformats.org/drawingml/2006/main">
            <a:pPr algn="ctr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PROTOCOLS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999A892-9941-49E6-A0DB-9365E5BEE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2876550"/>
            <a:ext cx="161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9BBF297-E0E5-4F8B-AD9B-719C972A5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3105150"/>
            <a:ext cx="1695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MCP | A2A | connectors | retrieval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F9CF6E5-C81B-4378-9A3B-7D16CABB9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4038600"/>
            <a:ext cx="1695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Interoperability across tools, data and agents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A0E41D0-2F8F-4321-A2F8-4D119A08F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086100"/>
            <a:ext cx="2286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490EA52-7D04-43E4-B729-3ACADE1E2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1428750"/>
            <a:ext cx="2076450" cy="354330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2D1B92A-AACA-45AE-9516-1BFA75840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61925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B6F36BF-CA05-43EA-9199-72B7920B0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114550"/>
            <a:ext cx="1733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CONTROL &amp;</a:t>
            </a:r>
          </a:p>
          <a:p xmlns:a="http://schemas.openxmlformats.org/drawingml/2006/main">
            <a:pPr algn="ctr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EVALUATION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795D268-F134-4A2A-AA89-6E396635B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876550"/>
            <a:ext cx="161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D4192AC-2809-4853-820B-31EEB3D81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105150"/>
            <a:ext cx="1695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Guardrails | trace evals | policy | security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DB59F2B-1A78-4AE1-8FFA-FECCEB528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4038600"/>
            <a:ext cx="1695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Evidence, accountability and operational control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F76F5CD-4E1C-49F2-BAD2-8DE5E3B0C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FA4CDBD-05D5-40DC-86C4-8C030C42D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0E49465-8B65-42C0-A88F-F7D9A95B0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5286327-7BB5-4878-A0CE-8D21281BC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advantage comes from combining platform context, open interfaces and an independent control and evaluation layer.</a:t>
            </a:r>
          </a:p>
        </p:txBody>
      </p:sp>
    </p:spTree>
    <p:extLst>
      <p:ext uri="{BB962C8B-B14F-4D97-AF65-F5344CB8AC3E}">
        <p14:creationId xmlns:p14="http://schemas.microsoft.com/office/powerpoint/2010/main" val="3862569954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5E1F4FF-DC23-429F-8A40-A673C24C1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9DA2400-F1A9-49CE-BF42-026E5E1C4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1985A1-90B3-4FAA-BEE3-B8827E38A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5337EC-BE70-44A7-8120-357CA5A3B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58F75F-424B-4D3C-B24F-DF940DD44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Platforms differentiate through enterprise context, workflow reach and control depth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CFFD12-34CB-4D78-BDDF-7ADCD8296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map is qualitative and reflects publicly documented capabilities, not a product ranking.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5F0561-996E-4A4B-9845-C3D37EE41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A0936B-9D12-4BE5-892A-393FA461C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8D8035-4681-444A-B24F-6B246702B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vendor documentation;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DA8D21-1D85-4815-99A1-2BDAC1C3F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4AF444-CC12-40A8-A4D1-F3375EC6C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C441DB-1526-4C0F-BD34-C8389ABE9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68C74F-873D-4DFF-A7E1-0E493D806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C7CB218-5BC8-497F-A524-6CD17822F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428750"/>
            <a:ext cx="9334500" cy="3695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306267-BAA7-4A4F-A59C-56FDF70C8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1428750"/>
            <a:ext cx="0" cy="3695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691566-48F3-466C-BCA8-FD45383B6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76600"/>
            <a:ext cx="933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AB0ABE-2545-4B0C-AFE2-B9ED61FFE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156210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OPEN RUNTIME FOCUS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90F718-64B7-43D5-8547-EC336FC7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56210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ENTERPRISE APPLICATION FOCUS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77BFA7-115C-4B0A-AEC4-C075E7CEE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197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LOWER NATIVE ENTERPRISE CONTEXT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102CD1-894B-4A86-A83B-0435B3183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5219700"/>
            <a:ext cx="2571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HIGHER NATIVE ENTERPRISE CONTEXT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31464D9-1AE1-410B-BDB1-2821F3349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381000" y="194310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DEEPER CONTROL TOOLING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4CCE833-DA5F-4B40-A2E2-1B83DCDDD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381000" y="434340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MORE PACKAGED EXPERIENCE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A9783F6-FC33-423D-AC1B-435DFF403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0383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3BC296-1E9C-4B35-8FEC-D1F00D921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03835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AWS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FA9239-6184-49A2-AEBD-5E59D0649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717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2A55092-0B53-47FB-8C94-B51C5B418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717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Microsoft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7A2F920-7622-48DC-A7FD-E79B490E9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6860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9997495-E923-43FB-A8E7-9B1D7FC4E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68605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Google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C78D7CB-8094-4CBB-B0D5-7534C3BAE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0480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E4548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B4E2C1C-316A-4BED-A64B-7D6ACBC22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0480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IBM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AE5E5E7-04F0-478E-BDB9-2EBA558EF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1813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39AC2BA-0B2A-4CB7-A322-7D1517530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18135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Salesforce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3890826-3C34-47E5-9CFE-E7D5A2425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9624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2D811A9-6149-4ACA-904B-69805BFF3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9624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ServiceNow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28033F1-7117-48DD-90FE-33B3D6989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4196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97B4F5C-71B3-4911-86DC-32EDB4FBF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441960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SAP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092C2A4-0A58-4C37-9F55-2FF0FC140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5334000"/>
            <a:ext cx="1752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5AF3D8C-C852-4745-AD50-BC49A5CE7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3340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QUALITATIVE VIEW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9A9B137-B0FF-4A4A-B317-D18EC23A3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4F286D9-91B2-4133-8B02-57B5F2CA8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F7EACC5-25A2-4291-A52E-9DF0AFD03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B2F3540-0AE9-43CE-8A05-179011D06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Choose based on where the workflow lives, how deeply the agent must act and whether governance must span multiple platforms.</a:t>
            </a:r>
          </a:p>
        </p:txBody>
      </p:sp>
    </p:spTree>
    <p:extLst>
      <p:ext uri="{BB962C8B-B14F-4D97-AF65-F5344CB8AC3E}">
        <p14:creationId xmlns:p14="http://schemas.microsoft.com/office/powerpoint/2010/main" val="1043316413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E6B133C-ACCE-4770-9E27-B03D64B27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E5DE219-C0C3-432C-89C8-2840ECE6B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7135F2-5A07-4F9E-8EB7-9A0228C8B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187FC1-C16C-4BA7-9B12-2006994C0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9EB085-7235-4181-AD49-4768AAB94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No single platform leads every layer of the enterprise agent stack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F68F9B-32F0-490E-B58A-25C8DE176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Selection should begin with system context and governance requirements, then test orchestration and openness.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91D58B-01CC-43ED-8BCB-447A8B69B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38D4DA-55EC-45D4-A46D-E51DB590F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2D3823-138F-498E-B047-0B4FCE260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vendor documentation;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DA10A2-5C33-4FCE-90A3-59F5ABC35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316EC9-7091-4036-8B1E-D6A2E8980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B8EC4C-8CC7-441D-BE83-B3E12B437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4ACB4A-98C8-4208-A75E-E99FC79E2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8D6C2E-BBAF-412B-9D80-4E5C93365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47800"/>
            <a:ext cx="1083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28147D-3B7E-4A8A-8763-BF9F6128C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47800"/>
            <a:ext cx="161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PLATFORM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381AF2-2E99-4814-AC4F-8DDE9AC87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447800"/>
            <a:ext cx="1504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Native context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2CB222-79B2-46C3-9826-7B8769A87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1447800"/>
            <a:ext cx="1504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Orchestration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EB74DA6-CA9D-4136-890F-A830B16A4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1447800"/>
            <a:ext cx="1504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Memory/state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99E6BB-BE3D-4B7F-920C-4AA0416A0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447800"/>
            <a:ext cx="1504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Tool access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2340511-4781-48BB-8391-79B8D8275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447800"/>
            <a:ext cx="1504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Governance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78464D-6A13-4544-8BEB-151E28E5A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447800"/>
            <a:ext cx="1504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Open protocols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61792D7-87D7-4EF8-B1D0-E7F22D7BA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0"/>
            <a:ext cx="1083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A845BED-F3FA-4300-B64E-3041781F2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905000"/>
            <a:ext cx="161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Microsoft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739A481-A9EC-4323-A768-C9CAD1E8A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F151C47-5302-4150-B78B-F977891DF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E93EBBC-05F5-49AB-A25E-5200872E1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4BBDA3F-995D-434E-AC7F-861CAC8D2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C78E7D3-5D4A-4160-9729-EEB14EBE3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391D8C1-9964-4221-809C-BDE78762C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3997C2B-51D9-4D61-9B6A-E65F8C5B3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5BAB434-1D8C-419B-A321-27BDEAA97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F1EF70C-7F6E-4DC6-8D03-23B3A690C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1769A0C-13D1-44F2-9A6A-75F33A096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5C4EAC0-9EA6-48CA-9766-059E65B54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305B8F5-F408-4239-BBF3-3B33393D7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32DA8BF-C344-41BC-9CB6-5C6FDE6ED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D6A3943-C7BC-4283-A20C-D0C9798E4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F07F84C-4A7E-4228-A221-B2806C345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DD620DD-9501-41F0-9DF7-41BFB55F6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557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0145EA1-A9BB-402A-8C69-96A2E7F0E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C189939-8357-464C-AB43-9840E215A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58475" y="2076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431576E-3962-48CE-B536-6320848D2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62200"/>
            <a:ext cx="1083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511A8A7-7A9B-42B7-B163-1C72AF848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362200"/>
            <a:ext cx="161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AWS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7953A03-D377-40A1-B8D7-3FD70C920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114F7AB-332F-4A24-92CA-BFEAE2409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678EBE8-6D8C-4E9E-AEF8-4EC1CBD5F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F1C0E9D-3B37-4716-BF28-F5A287D25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D489D7E-F889-4C75-B49F-CE562735A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0119A80-6ED8-4DD6-BD6C-2A4E003D7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70DD5B6-2060-4770-81E6-E0ACC6A0F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402CC47-7821-4A5B-872C-DF2A9C7BF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138F405-842D-48B0-8F88-8E155DDE4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32BAA0E-9B17-4B23-B1FA-6407D3FAE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7F8FD74-41CF-4E63-A986-E9A755C21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DE18F70-D4FA-4C2C-AA6A-C36398B29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7DCBDC7-9EDA-4646-91D4-C345101E3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8788D92A-5612-4871-8193-6AF900A66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FA77F24-868B-4E95-9087-3A59992F2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582CB5E-FCB9-4A7E-8703-B3F5EEB4C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557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EC84BFD9-6E3F-42FA-A70D-2D7136051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AA20AD3E-10A7-4F8B-A08F-E41B930B4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58475" y="2533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AA95A3C5-8FCA-4DB1-ABCD-EBC52496F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19400"/>
            <a:ext cx="1083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DA112CB-59AA-443C-95A7-7C3569FD5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819400"/>
            <a:ext cx="161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Google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9189C810-09CA-43D4-AA2C-2C2834D35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2DE289B-568E-4B16-A974-5A8DBC344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B84E4BF6-5B57-4A27-8339-4032CC153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9CD53EDC-C416-4705-BACA-689E3AE75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49CA615-221F-4E6D-B044-3DDFD59B2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0F93B9C6-037C-434C-8C52-504F0C2A8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EE12AE1C-AD84-4F75-94D0-90CFC83D2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073D981-E2D5-45CD-B0E7-AD93E60AB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F3AA295D-2008-45B0-8EE6-CEAE8B0C5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BDE868A0-7BE3-4292-B784-25ACC840F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B74A61AF-5AF4-4EDF-B99E-BA44CFD55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61121B0-2367-49B8-8A1E-41DDCAC45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72E43BC-479A-4616-BC27-CA1840B7B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A46A8B75-0E21-4DA6-8FE2-474EA0FC5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14875E76-2A95-44C2-B91F-3199CA730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273998B3-8402-4B05-B081-7ABA99609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557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E19D69FE-877B-4E5E-8C1B-93B7AAB05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9F443C08-1E71-49D4-857A-C381B7DC2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58475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5061DB4A-5C20-4908-A2DF-C14AF8B62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76600"/>
            <a:ext cx="1083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CFE005D5-C594-49DE-ADB9-5FBF32122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276600"/>
            <a:ext cx="161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Salesforce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15A579D6-07F1-43D7-903E-872528714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BC5393BF-E06C-4786-9CF4-D2DC536AF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BCB4E5C4-1C81-4623-8E63-B0ED119F7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DBE9E9B2-5C2E-46BA-AD5D-4CB0B24A8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5DFFC5CF-B3D9-4DE8-A03F-B0DD95DAB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5AA53F27-D702-42DB-85D6-FA3E2FC82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C044159C-989E-4F2E-8690-3DDEC6DD0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4376E50A-377F-4439-A763-97F3F6629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0BFCF738-9C12-4084-BF08-9BD21FCDD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311B6EA5-339D-44D3-BE77-2BE38CFBA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F1198DEB-50D6-455A-8B8C-97805D589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92A1258F-80F7-4269-B37F-70151BF86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65F3655B-DD5E-42B3-A04D-6C6191E08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85CB6492-CA21-4221-A75B-3A5D7E4E1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4B8302D7-940C-4E64-9572-6AC422598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50945EBC-175D-4842-93A7-ABA7E7DDB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557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DEEAF19C-DA6D-439B-BABC-1ED4B6772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0C7149E1-0ACE-4E17-92F4-7EA162024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58475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CF325DBC-9220-4EF7-8D83-17B87508A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33800"/>
            <a:ext cx="1083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5BC5BDBA-3774-4064-BB69-342226496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33800"/>
            <a:ext cx="161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ServiceNow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1C083EAB-B9CC-44E1-99BF-FEF55F31A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0ADC3A6B-18D1-4A6C-8034-9BA074CF1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8704E659-33FE-4806-A26E-1FAF8C678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9EBD5E84-521F-4BEA-B37A-C0C629075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2A763FB9-6004-4E6D-84CB-0974120DE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9F4F8E2B-2B10-4706-8066-D499D4E13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341A16BA-5112-4CFA-8FD1-38F7B1DB7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E1B04D8D-D31C-44B5-91CB-40492B031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85035B34-B0BC-4C56-BA62-C0DDC0456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84A16E2B-0E4B-4AC1-A48B-1216F45F9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92988850-DAC3-4DED-AB8E-1B5832907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3A956880-4D77-454D-B167-9FB15F9F9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8B4E5159-F35A-453E-BD01-09F93F3A0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F65A217D-13D5-4F1D-BDE2-E1305AC71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4D60CBA3-B973-4B87-B84F-A222AD2ED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424D512D-1EF8-40F4-97DB-71A2BE8C4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557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8643439A-6984-4DFD-80BF-37E45A7F0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EABF0E49-6341-44A7-9D33-43855DE1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58475" y="3905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D86D45B0-95CE-4E70-89EE-E8C579961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91000"/>
            <a:ext cx="1083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858346A7-1A61-4676-84A2-6563496D1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191000"/>
            <a:ext cx="161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IBM</a:t>
            </a:r>
          </a:p>
        </p:txBody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8AC5A70F-0C69-47FE-9562-6806C8B05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E872D2DF-0749-4C9A-82E4-77A49E408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0B03D95A-397E-4895-BE8C-C33AB60C2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261C32C9-E713-424A-940F-B1776159D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73988A45-A4D6-477B-ACEC-68F2948CF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4BE6BE00-102B-498E-B5F8-DDECB8FE9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F2167A9D-7210-4402-AFF6-DB84B3491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663B4DCB-02BC-498C-AB4B-AA90CFFB3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25CBA1B0-035A-4863-A883-C04E35EB4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A9040F87-D378-4424-9700-60686BDC8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FAF70B57-3E5E-46E3-B4A1-74AFD658A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36A7C0B8-2208-4BEC-A10D-094002071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914B3A5D-88C2-402A-8DB1-2FACF904C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97F24B00-1C69-4B2D-909A-1B7A0FF7E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D3498BB3-3C62-49A7-A0DD-4A24BC01E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BD5168A5-E8BE-479A-8AC3-4F390D499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557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0CA9D960-69E0-43D2-818A-6FC21AE99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F50EE161-BD4B-4024-AA78-D4C7EB0E9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58475" y="43624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F9C17D00-5A64-44BD-BCFC-336682F08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48200"/>
            <a:ext cx="1083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05922D63-D731-4787-BBB6-E54BC7460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648200"/>
            <a:ext cx="161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SAP</a:t>
            </a:r>
          </a:p>
        </p:txBody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D33EB271-FDAA-4D60-B89C-ED7350656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E7F1FD1C-231C-4E8F-A492-C5EB52CEF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009D4BF5-7BBA-4794-A3FB-429D06277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72E001DD-E937-490B-8F25-309E82FF0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0E623062-CD9B-4D97-B3BD-91F66C9C4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306740B9-05BC-46B7-9040-4B7C62066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0" name="">
            <a:extLst xmlns:a="http://schemas.openxmlformats.org/drawingml/2006/main">
              <a:ext uri="{FF2B5EF4-FFF2-40B4-BE49-F238E27FC236}">
                <a16:creationId xmlns:a16="http://schemas.microsoft.com/office/drawing/2014/main" id="{92AC31CC-6824-459B-B0C4-F07ED0651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98B0DED9-D815-4DD0-847F-844959699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47243B17-6D1F-49A8-8FF4-2F73E7383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192F54CD-F544-43B6-8C03-CE73915F3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A68C61EC-9D38-458C-8B62-D46609701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34188076-045D-44FC-A902-C535DD4E8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43200330-02E3-45F6-82D2-4BAB7CFAB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B7C635B8-674B-4FEE-BD7D-070425117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C5BC49F3-7543-4D4F-B2B8-ED79C53D3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828C763A-28D4-44F1-A5B0-CE472E4EA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557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FE6DC6C2-BFA2-483D-A04D-BA2CACE10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111127C3-80F9-4B88-9BB5-0ED71D291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58475" y="4819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2" name="">
            <a:extLst xmlns:a="http://schemas.openxmlformats.org/drawingml/2006/main">
              <a:ext uri="{FF2B5EF4-FFF2-40B4-BE49-F238E27FC236}">
                <a16:creationId xmlns:a16="http://schemas.microsoft.com/office/drawing/2014/main" id="{5B486212-DF10-41C2-B6AE-AA6B64F5C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276850"/>
            <a:ext cx="4648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Capability depth:  ● documented  ● stronger public evidence  ● broad public evidence</a:t>
            </a:r>
          </a:p>
        </p:txBody>
      </p:sp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083E1A48-45BE-4276-ABEB-2D12B1F45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02321DCC-AA5B-4000-A721-15F1F8BA4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6C6519A1-92B8-4FAA-B919-295D137E0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166" name="">
            <a:extLst xmlns:a="http://schemas.openxmlformats.org/drawingml/2006/main">
              <a:ext uri="{FF2B5EF4-FFF2-40B4-BE49-F238E27FC236}">
                <a16:creationId xmlns:a16="http://schemas.microsoft.com/office/drawing/2014/main" id="{5A5A88F3-F9C0-4EC6-A409-72026D261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This screening view should be followed by scenario tests against the target workflow, data boundary, approval model and operating environment.</a:t>
            </a:r>
          </a:p>
        </p:txBody>
      </p:sp>
    </p:spTree>
    <p:extLst>
      <p:ext uri="{BB962C8B-B14F-4D97-AF65-F5344CB8AC3E}">
        <p14:creationId xmlns:p14="http://schemas.microsoft.com/office/powerpoint/2010/main" val="3300734826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ECC6C856-22A1-43B9-B1C5-428E090C0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C3F12CB-FE22-473C-8CA1-42ED73066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EC0421-F2EB-44AC-AB8D-6C47DEE4C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F100B3-5C55-4EB6-A56F-46E79E54F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D627B2-6A45-40B5-B58F-53C24AD4D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Framework choice is primarily a control-model decision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EDFC1D-43EF-4DB5-A8DC-29A1856B1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Durable state, explicit flow, human approval and ecosystem fit matter more than feature-count comparisons.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C854DE-8B29-492E-B582-3DDA174AB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02584E-33F4-4F96-BECA-066742892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237CA3-18A9-4BA1-AD02-B332C2F1A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framework documentation;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970497-4C23-4E56-9F72-CA285DE10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80D51A-3D47-45BE-9BE2-2BBB377F5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99BBB9-D7DF-4843-BF7A-016D5D011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750478-B133-4D91-A87E-E9C552307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35A984-1A56-4FD4-9845-585A2D95D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04950"/>
            <a:ext cx="112395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65CCD7-4395-4259-A0E9-558FFC863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04950"/>
            <a:ext cx="219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FRAMEWORK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F35F20-DCEE-4199-954A-05573DB05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150495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PRIMARY CONTROL MODEL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9CFEF8-5071-4F04-AC4D-E8BA10228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1504950"/>
            <a:ext cx="1200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Explicit flow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028B62-CB3C-4F34-A7C1-7A068F54A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504950"/>
            <a:ext cx="1200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Durable state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D2921D-C457-4B42-9B8B-8463FF996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504950"/>
            <a:ext cx="1200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Multi-agent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F11FC4E-DFD1-4785-94F1-46C1C8DA5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504950"/>
            <a:ext cx="1200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Human approval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EED4CF5-C9A2-4BE9-82F9-E89AF0411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1504950"/>
            <a:ext cx="1200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Ecosystem fit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5F0545-1709-4B1A-B79D-998C0394F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00250"/>
            <a:ext cx="11239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CC402E-768D-4BCD-A057-97DD1BDA2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00250"/>
            <a:ext cx="21717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LangGraph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B14887D-97B5-4CA1-A5B3-357881645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000250"/>
            <a:ext cx="2628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Graph and state-machine control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817511F-C50E-4B95-8E34-B0F37FB31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97B7788-6AB4-47E8-BCD8-54C8B6677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F41C27B-8B93-4A20-B1A6-D08DDBA36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C810DA2-6652-473C-B11C-D4B02656D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4B00174-D662-4AF8-8B92-3D90314E8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42AA4AF-2EFA-4FD7-9F7F-67896E6DA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B1AFA1F-FDDD-4878-964D-3D1C51BE2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7725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035810E-1604-4C3E-8CA1-2D4A8E8A8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D501BB8-6A95-443F-939A-54B935CB9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C96A978-238F-4910-A262-46F568969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E1AA1F0-C34F-42D7-A44C-8408CD7DD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F3BB9D5-1A08-4282-B3EC-35EFB9C6D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918949F-651A-4E01-976F-AFA12E4D2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68025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737B7AC-F064-4F22-A82A-17FD84ED1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8A1BA22-9D56-4437-9A94-2EE055C76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2305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8B9A02A-819D-47EA-BEA9-A2FA770BE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05100"/>
            <a:ext cx="11239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17E6C42-3763-4C08-9300-EBD10D705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705100"/>
            <a:ext cx="21717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Google ADK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E3CAD29-A049-4942-A608-3B86B2909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705100"/>
            <a:ext cx="2628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Multi-agent development kit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6A70BC9-10E5-4FDA-BFDE-39989D066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C708DBF-9EB0-4155-8052-626893123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C751B0C-5B9B-4FEB-B35F-4002BDC2E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C4B814D-6AB6-4D85-B3A5-895AFCDC2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67B4B77-06B3-4734-80DA-83D786161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3DBE8F6-CE3B-41A0-ABDD-DE7F3D7EA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83DFBF1-B698-436A-8960-C155BE9C8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7725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0B94640-4F57-43CC-B651-7163B454F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1C80103-E88A-4298-AE40-B97C93F43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8D47290-9D96-40CB-955C-31DDB7105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DE721F3-14F3-4FE6-9066-74C70BA95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24DD4E8-D1F6-4271-9499-D16137DB3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52B9131-3A9B-4B9F-805C-BA81E642C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68025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8654043-05AE-4BA1-AF62-F452F7228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DF809FD-CF4A-4B8B-99F9-E8EA5636E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3009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8E3450A6-6AF5-4BED-876D-049D08F1F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09950"/>
            <a:ext cx="11239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77971D0-4C33-4ABF-8E53-2F644CB4D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09950"/>
            <a:ext cx="21717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LlamaIndex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E9764FD-7C0D-4960-A489-E782507BA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409950"/>
            <a:ext cx="2628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Knowledge and agent workflows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CE1C8AAD-4973-4B02-9AD5-D63C6E945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A142672F-30BA-42BF-A1B0-A601446B1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778680E6-4057-4071-915C-E964AFD58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1CE9562-B393-41A3-B703-D87D881C1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F1003C2-C2BB-41F8-8E36-FCC140EC6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A3D72EF6-AD52-4B75-9ACB-129E7BF0C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2F04847F-2CF9-4967-9575-CFC863661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7725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81F343E8-768B-4CF3-BECF-65E699976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615ACDD-F765-4D52-AC5A-59F0ADD43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B490F885-8660-4605-A430-48B2B0DE5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5C07B7A-24BD-497F-89B6-A9CAF44DF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2E310904-326D-4EBE-9421-4E54AD9A1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1375B467-04B8-4721-B197-EAC17B7F9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68025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9800EB7F-487F-4889-9362-152577A26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DD72623-A0DB-4B9A-9D74-EA5FCECD1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3714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71A1D12E-D261-4D77-870E-5726E550A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14800"/>
            <a:ext cx="11239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88CC524C-D9E8-4113-8939-FDFC154CA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114800"/>
            <a:ext cx="21717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Microsoft Agent Framework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A4D0157E-9D8D-48E7-AD5D-59A008083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114800"/>
            <a:ext cx="26289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Enterprise agent framework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0F82CB73-C8D0-4034-8631-74B3A051E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870169FE-6E71-43ED-89D0-12C0D6BA9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B04468E3-9E32-4465-B254-95774B668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72E57BBC-8D71-4C38-8F25-8276730D3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715B28BC-E2F7-4F9D-BAF2-CF2D6E3AB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3805533-776D-46CD-A546-B392849B9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FA1E8185-C720-47C1-8E5C-9EEBC6F33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67725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B08820F4-A5D8-46C0-A676-12FF67081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46382CDE-6823-4EB3-A5A1-A5638E1B8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4055B767-D1B6-42DE-BF10-70E146CEE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E10047F8-83B0-43B1-B617-C189D1670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AF25BE3B-2C9C-4D86-92EE-C979764A5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45F49263-9405-49DE-97B4-7D297637E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68025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DB381850-4276-4B7C-9827-055BA3928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D66EF9BB-FFEE-44FB-A071-C1A46D053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44196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7A662911-515F-4BEC-8151-6D61E83BB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86350"/>
            <a:ext cx="112776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87129C5A-2825-4E97-8215-1F692A56D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086350"/>
            <a:ext cx="10934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Decision rule: select the framework that makes required control flow, persistence and approvals easiest to inspect and test.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ED5437AD-64E8-4452-B4CB-BD104FEBF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482E9F98-4CDD-4F50-9CDC-5AA7AD325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D299FAB5-556C-4076-A014-4E6F59FBD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0167FD61-AB33-43BB-9569-566E61685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Framework comparisons age quickly. Validate against current releases, community health, production needs and portability requirements.</a:t>
            </a:r>
          </a:p>
        </p:txBody>
      </p:sp>
    </p:spTree>
    <p:extLst>
      <p:ext uri="{BB962C8B-B14F-4D97-AF65-F5344CB8AC3E}">
        <p14:creationId xmlns:p14="http://schemas.microsoft.com/office/powerpoint/2010/main" val="847413014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CD361F61-3B59-4127-B576-EAD5FB853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EC87BDD5-813C-4339-BE6A-90A3D1BFC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622885-B866-49F9-A627-CF6B5FD21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0AB5DD-87FD-45C9-8402-74FC3ABC1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C0526B-E1DB-4C6E-8AD8-FB9EA5B7F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Broad generative AI filings are surging, while enterprise agent claims cluster around planning, tools, memory and workflow control.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D4627E-9314-4694-9EF5-C9BD78548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E2BC7A-A83B-475F-8989-7920C2035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558e46c3fd4d9d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894D9C-30BD-4F74-9F8E-735EA741B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432B66-636A-471F-B3F1-ED106DACF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341FC4D-B83B-4A77-BB75-BABAA95CB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B9A667-932C-4A31-8360-4AEECB8E4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12616567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BF7D0AA-D736-45A9-AF96-CA57F90F4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B6DEC39-9B46-4F2C-A207-4B3329177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4727BD-3BD2-4A37-8449-40A746A1C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94D50F-0491-4464-A716-72797560C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AB7C74-50CF-4901-AE1B-F29D1D789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patent view combines a broad WIPO baseline with a narrower enterprise-agent family review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51F166-3861-4D35-9EAB-15471F287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This creates a transparent trend baseline without treating the illustrative sample as exhaustive.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A62AAD-7CE8-4873-A715-1F8A5997E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B9F894-EB2A-436B-8B4F-1F74FEC0C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53693B-8565-4BE3-92AC-278FFFEDF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methodology;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CD90AD-348B-4347-B703-A2DDC7EC1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30F68F-7FA4-4A70-A10C-04319D55F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AC530A-AB04-4F09-9C71-F96624DD5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009631-D503-43A8-8E85-001D6C9EC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FE7F70-B1F7-4AF4-8377-169E39F94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5257800" cy="371475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28F8ED-7E56-4AD8-86B2-5D8CC3C62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57350"/>
            <a:ext cx="2019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731735-32AE-49F4-B597-C16D3A19B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657350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LENS 1 | MARKET BASELINE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B64AF0-FF0A-4C10-97F2-40C762625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52650"/>
            <a:ext cx="4533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WIPO generative AI corpus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C023428-1853-43DE-9E80-65EE52F64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2415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Purpose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B6FAFB-9626-4401-990A-9D2441FC1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09900"/>
            <a:ext cx="4533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Quantify filing momentum, leading owners, technology fields and geography using WIPO's published methodology.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1535820-49CE-44C6-9A6D-A4FB73D52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7190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Search approach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68086F1-21C6-45C1-8C2B-3381C5215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57650"/>
            <a:ext cx="4533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Keywords plus patent classifications across title, abstract and claims, supported by WIPO's advanced AI search process.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1478F7-45D5-4D0A-A281-E32A2DFF0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428750"/>
            <a:ext cx="5734050" cy="371475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B807AEA-8855-4920-86AC-A4A59232C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657350"/>
            <a:ext cx="20383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0699988-FFF4-4320-B2C7-CA183EB79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657350"/>
            <a:ext cx="1847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LENS 2 | AGENTIC SAMPLE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772B6A6-73F7-4586-9195-0A5030408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152650"/>
            <a:ext cx="5010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SCULTRA enterprise-agent review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52463D7-CB4D-4FF6-9D4D-92BC9CDD7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24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D8515C1-E496-4F7D-A241-E9E50DEBD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241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4FF9848-6D3D-4D1A-AC20-C78EF2E5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24150"/>
            <a:ext cx="876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Search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A23AFAE-4048-4598-A1A9-005CFE953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724150"/>
            <a:ext cx="3733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Agent, multi-agent, planner, tools, memory, retrieval, workflow and knowledge terms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5F0C725-0A4F-4BBB-A954-70BC7A21D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2766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F523F43-8C89-41A5-BFA0-87855849A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2766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1AB2B69-C3E1-4892-9739-188A297F5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276600"/>
            <a:ext cx="876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Screen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8FF9E92-E78D-4380-BD8B-F0C1F9643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276600"/>
            <a:ext cx="3733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Public families with enterprise workflow, control or knowledge-system relevance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CE14161-EE7D-4A06-A8D6-DD181441A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29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553225D-9476-4973-8224-271CE47CA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290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84E483B-FD7F-4E1D-95A2-3D3CD2A24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829050"/>
            <a:ext cx="876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Code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E8A944D-EF79-41BF-B7A4-035AFADC4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29050"/>
            <a:ext cx="3733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Planning, coordination, tools, context, evaluation, identity and vertical workflow themes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B92B836-AF5A-48DD-99C8-491A039D3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3815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186042F-CB23-4247-9493-6C493CC57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3815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8813475-4CB0-4E39-9D30-607895E9E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381500"/>
            <a:ext cx="876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Interpret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94D06BE-6A3B-4538-95EC-30E4C1D6D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81500"/>
            <a:ext cx="3733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Competitive signals and research hypotheses, without legal conclusions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9F61C46-AC93-4187-BC9F-53CD9A2DF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9B14645-0000-486B-94F5-8554A4EEB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C2DFD0B-39FC-4B90-ABC4-BCE57FB81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E068322-E2DB-4F3B-90D1-2446C4EDB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broad and narrow lenses are intentionally separate: trend statistics should not be inferred from the illustrative agentic sample.</a:t>
            </a:r>
          </a:p>
        </p:txBody>
      </p:sp>
    </p:spTree>
    <p:extLst>
      <p:ext uri="{BB962C8B-B14F-4D97-AF65-F5344CB8AC3E}">
        <p14:creationId xmlns:p14="http://schemas.microsoft.com/office/powerpoint/2010/main" val="107702251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D660252-68E9-4055-B2CE-8E95E0A77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4A3DAF05-A55B-4943-AD4A-0743FEACE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B21D83-1355-4838-9B87-F0D13F176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EFBD15-E906-4FD5-9D1A-0A1B44866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EXECUTIVE SUMMARY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0C1BF8-6A81-4A4D-AC07-04526CA30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Enterprise value is shifting from better answers to governed task completion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D8892B-FAB3-4F4C-A4A7-57A075069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66775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Five findings define where to invest, what to protect and how to scale.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394EA0-47CF-4FE1-B45E-88C3426FF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430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1E81BE-66EB-445D-B85E-EF7B2E47B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DC1633-9BC2-4FF6-B39D-7268CC291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Stanford AI Index; WIPO; OpenAI; NIST;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DB589E-2B30-4C43-9962-CE18C6388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05F37C-37B1-4393-A428-BEA307EC5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E9D090-EFFC-460C-BE62-65C4F402D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0CF5F0-B64E-4489-86E6-028E4714E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66C6D9-9DEF-4B11-8539-B3AEC45D3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3525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850735-C2F1-42B9-83C8-047A47296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35255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564277-CFD6-4EF3-AD03-CFB1751BD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3144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Adoption is broad, scaling is not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11B14A-46EA-4455-86E9-29F3A5BFB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6002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Most organizations use AI, yet scaled agent use remains in single digits across nearly all functions.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8C7D0D-A89E-49EB-9DE2-6BEABBFFB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019300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D007AE-212F-414A-8E22-5347D3120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336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A6A575-233C-4139-8F2D-E1F006301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336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28DD1D-8801-4329-B4FC-E5CA194DC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0955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Value is moving to the control layer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4D9BFA4-1B75-4145-B6B5-F306F20A9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812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Orchestration, enterprise context, evaluation, identity and workflow integration shape defensibility.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3A14A6-E207-4A9B-BE26-945B0CD73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800350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F38826D-030B-4582-8E54-0D014D5E6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914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323BFB7-EB27-409B-B01D-C03B455BF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91465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ADF00EF-F8D3-47A9-A2AD-B6A863C1A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876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Patent activity is surging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BCD79E2-E638-4BC5-93DD-DFEE8CA3F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623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WIPO counted 37,808 published generative AI patent families in 2025, more than double 2024.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61CF83-7072-4D7B-AA39-B29F42077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81400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0D9A1E2-F45B-4774-9DE4-B32A1699A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957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0B38908-E01E-4CA7-84DF-37D1590CA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957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495A5E1-2921-4188-8698-B7923CE59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6576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Agentic claims are still forming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5BD901-4B3C-417E-8BBE-4D4B6AF50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9433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Selected families cluster around planning, tool use, modular agents, memory and workflow control.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2794C7F-AFA9-4C2B-9579-7F4425458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62450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058BD16-0907-40BF-A268-277241C80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4767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948D1DB-D5D4-47F2-9470-6112FF210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47675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8E3C924-CB72-4A9D-9C03-F405DC69B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4386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Start with reversible workflows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F79FDFC-3C7F-4734-8D53-522A1CD5F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7244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Knowledge-rich tasks with approval gates offer the best early balance of value and control.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40B1DA7-BBE8-4AB7-BDD0-D6AF2F1E9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314450"/>
            <a:ext cx="537210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297CF6F-49AE-42D0-8A1F-F51DF72A8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1524000"/>
            <a:ext cx="1638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38DBE1E-89F2-4C2B-AC0F-5963AA757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524000"/>
            <a:ext cx="1447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EXECUTIVE DECISIONS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029296F-B4A2-404B-B5D7-5159C309A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0002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876E22B-37F1-418C-85E6-E28F85DA1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0002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Where to play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594686B-AE28-4339-93AE-6D3038130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324100"/>
            <a:ext cx="403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C7CBCC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C7CBCC"/>
                </a:solidFill>
                <a:latin typeface="Arial"/>
                <a:ea typeface="Arial"/>
                <a:cs typeface="Arial"/>
              </a:rPr>
              <a:t>Prioritize workflows with high knowledge density, measurable cycle-time value and reversible actions.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1F5F1D6-3FD1-422B-80A7-0DCAE2F8A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9908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91B24E6-2A31-475C-B5BC-EECB236DB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908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What to own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F44CABD-3EEA-4413-B911-FEE08027F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314700"/>
            <a:ext cx="403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C7CBCC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C7CBCC"/>
                </a:solidFill>
                <a:latin typeface="Arial"/>
                <a:ea typeface="Arial"/>
                <a:cs typeface="Arial"/>
              </a:rPr>
              <a:t>Own the enterprise context, policy, evaluation and workflow logic that creates switching cost.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0176491-6A02-4C2A-B448-DDED664B1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9814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9C0ABC7-0313-4BD2-BABF-E6C7C4A7F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9814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How to scale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EC853AA-9B7E-418E-94C9-139BD0B46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05300"/>
            <a:ext cx="403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C7CBCC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C7CBCC"/>
                </a:solidFill>
                <a:latin typeface="Arial"/>
                <a:ea typeface="Arial"/>
                <a:cs typeface="Arial"/>
              </a:rPr>
              <a:t>Release autonomy through risk tiers, evidence gates, observability and defined human accountability.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E43035C-AC07-4A57-ADE1-2EAD74E7C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F02C862-8AF7-47E0-AE45-BBE2AC778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6EF0A8B-D48B-4BA3-A4BE-F294FF873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F98D016-7F75-4AC6-BA06-BCBA4E378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Scale only where workflow value, context quality, controls and evaluation mature together.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657F14D-4A86-48AE-BF40-B5A0DF7CC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13A20E1-72C2-46D3-B09F-70717F7FF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5E716D-391A-4925-A504-37362574F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EBB14D-9F6D-4D6B-A5AB-7D79C2ACE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499D60-6841-4BDA-BA18-C82A93392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Published generative AI patent families more than doubled in 2025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A4C478-4142-4425-BA33-A5A87D524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Recent totals reflect publication activity, not an exhaustive view of all unpublished priority filings.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788EF0-960E-44DB-B7EB-980B21FD4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E26A1D-7D20-4155-A7A3-F3C4330AB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22A6A0-8E8B-484D-B024-C17FF5436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SPARK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89EBCA-5F22-49DB-A343-46FB22002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9168E0-B6C6-4E95-900E-2D8372EB9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51BD242-A624-4281-8E89-43D71F53E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96584F-7BA2-4F7B-B9F7-7CC305FC7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B81C5F-5D1F-46E1-B694-8DEBF88B5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58190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804F06-580B-421A-8E33-17CA2A47C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811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Published generative AI patent families</a:t>
            </a:r>
          </a:p>
        </p:txBody>
      </p:sp>
      <p:graphicFrame>
        <p:nvGraphicFramePr>
          <p:cNvPr id="48" name="Chart"/>
          <p:cNvGraphicFramePr/>
          <p:nvPr/>
        </p:nvGraphicFramePr>
        <p:xfrm>
          <a:off xmlns:a="http://schemas.openxmlformats.org/drawingml/2006/main" x="723900" y="1962150"/>
          <a:ext xmlns:a="http://schemas.openxmlformats.org/drawingml/2006/main" cx="6953250" cy="2857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4fb03d52db14932"/>
          </a:graphicData>
        </a:graphic>
      </p:graphicFrame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AA44637-03BB-4C24-90CD-52B48BC56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390650"/>
            <a:ext cx="3409950" cy="3905250"/>
          </a:xfrm>
          <a:prstGeom xmlns:a="http://schemas.openxmlformats.org/drawingml/2006/main" prst="roundRect">
            <a:avLst>
              <a:gd name="adj" fmla="val 3352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1A9DF6-5838-41B7-AC72-5BEA9F888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1638300"/>
            <a:ext cx="10668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5DF447-2662-4820-94DC-DE9CB75CD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638300"/>
            <a:ext cx="876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2025 SIGNAL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ADC65A1-FC9A-4843-A471-89EEE6150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52650"/>
            <a:ext cx="28765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2.0x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78BAF29-C2A8-4E5B-8A94-9956C431E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952750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2025 families versus 2024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6179838-C506-4DAB-BF3F-DC92DA98F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600450"/>
            <a:ext cx="2743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B90F914-B1D9-4F0D-A5FD-F4D9FD646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8862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C31D64E-0F45-40A0-A07F-47C111FB4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829050"/>
            <a:ext cx="2628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2024 and 2025 together exceeded the prior decade total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BD6EE80-72B6-4677-B0E7-AE7023CA1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4767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A6CDF8C-86B3-42A1-BA33-CD6163074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419600"/>
            <a:ext cx="2628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Agentic AI became a visible emerging theme in 2025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F0C35D8-6AF9-472A-BEC2-BFFD8CEC8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59D027D-B58D-4626-9CF6-DD228C16D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6AC6083-F174-4ADF-B3DC-4B255494E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F8CDD6B-D329-4B56-BF29-3B539947D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filing surge increases the need for structured claim-theme monitoring and disciplined white-space validation.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1E11006-1FB7-445E-BF18-0838FF6BC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A02E24C-812F-4463-92AD-D9C3EEDD5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6854AD-2C42-49AD-AD3D-54F9B8AD2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21E012-B878-4A43-95D2-665C4E9BC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B406A5-B8F2-4D6D-9ACD-C902111CB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China dominates recent filing volume, while growth is broadening across other innovation hubs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1F76D7-AA02-40E2-A25E-964242FBA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 growth outside China signals a widening global race, even from smaller starting bases.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05E731-8E9D-470A-81BD-9AED72B76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0DBE97-3375-4D8F-BDB6-D3E311F63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5C46D6-314D-4F71-BF9D-9CB11D261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SPARK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1F3E0E-064F-431C-938B-4C8F7C01D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E38440-8F22-4B78-9D94-A258CACD3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EEC900-C0B4-4BCE-8FF8-74F65C947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44F1FE-FC0C-4374-B86D-2F295E23F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64B869-B1A4-45C1-B78F-9A39C4E25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4095750" cy="3810000"/>
          </a:xfrm>
          <a:prstGeom xmlns:a="http://schemas.openxmlformats.org/drawingml/2006/main" prst="roundRect">
            <a:avLst>
              <a:gd name="adj" fmla="val 3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10BC64-EFB0-4B23-82AD-9C6F610C2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5735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D44FBA-8793-4BC5-857B-D4BD79FA3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65735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VOLUME LEADER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615D86-D161-4A6F-95C7-F1CA0E15B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71700"/>
            <a:ext cx="3429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&gt;43,000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B6B7ED-48DB-405E-A3F1-FF0B49B45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95600"/>
            <a:ext cx="333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families from China-based inventors in 2024 and 2025 combined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4EE81F-72A7-41A5-98BC-AD5C0A426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719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C01DB7-A53C-4A99-9788-E7E8A1C86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19550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China's scale gives its organizations a broad position across models, modalities and applications.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DA72F2C-FB6D-478E-A153-14C2D4733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1409700"/>
            <a:ext cx="6915150" cy="3810000"/>
          </a:xfrm>
          <a:prstGeom xmlns:a="http://schemas.openxmlformats.org/drawingml/2006/main" prst="roundRect">
            <a:avLst>
              <a:gd name="adj" fmla="val 3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9F8ECFC-5B3A-4775-8F55-F7E7AD151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6383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Selected recent growth signals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4D037BB-CA26-4C59-8347-0876FDBD1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133600"/>
            <a:ext cx="18288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BD270E8-C030-441A-BAEB-1872B6F4C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2479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Japan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02255D1-92C1-4467-B7E8-F13DAF5DF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53365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210%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BE8F686-2148-41B1-BA5E-3CA3F8908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133600"/>
            <a:ext cx="18288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09C0291-5961-413B-85DB-3AE423886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2479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Switzerland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E286215-421F-4494-ABF9-FAAA88CD5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53365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124%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DCDAD8E-344E-49EE-9245-2937803AC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133600"/>
            <a:ext cx="18288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769F9B0-B86F-4CCC-B4FE-9B62FFD27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2479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Canada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11434DA-C25D-4A80-83CD-644F04FE7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53365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109%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CAC4C66-CD65-4B51-AD02-3339903A1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200400"/>
            <a:ext cx="18288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CFD3355-79C9-431A-BFE1-F4331E75D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3147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United States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7A8DB19-D4BD-4980-AB73-53EBAEBF2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60045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92%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93A9A27-3521-4DD9-9066-F5B67543B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200400"/>
            <a:ext cx="18288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493E7A0-774D-4645-BA79-6C626CF15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1470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Germany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C06792A-05DE-4EE8-A682-A32C01CA0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0045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85%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47C8887-9137-4569-A8D2-6EDB78872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381500"/>
            <a:ext cx="6343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Selected growth rates reported by WIPO. Percentages can reflect smaller starting bases and are not direct volume comparisons.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F58F42B-5CF6-4B4B-BE66-18F265F3B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912D733-F370-4ED4-8BF6-55EB173C8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F47EC03-FA51-421C-9D3E-E84F01E01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8BE505F-92AE-4AB3-B07F-AFDAE393E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strategy should track both scale leaders and fast-growing ecosystems, then test relevance at the claim-theme level.</a:t>
            </a:r>
          </a:p>
        </p:txBody>
      </p:sp>
    </p:spTree>
    <p:extLst>
      <p:ext uri="{BB962C8B-B14F-4D97-AF65-F5344CB8AC3E}">
        <p14:creationId xmlns:p14="http://schemas.microsoft.com/office/powerpoint/2010/main" val="1253204316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A21FB4D6-A0A3-4788-924C-7EA9D3599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F6B5D76-B609-4A21-95D0-CDDF5A477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BE216A-E6AA-4AB7-A6C2-7F64AB281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B0A396-67AE-446E-9CA6-4A5FCFC82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6E09D7-C092-45C9-8112-E6A2ECAAC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2025 owner ranking mixes digital platforms, industrial groups and research institutions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1FA974-9487-4646-94C1-F7E811F1A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Leadership is broadening beyond model developers into energy, finance, industrial and university ecosystems.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4D76F3-B867-4798-A26F-ACC435F54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ABE018-B254-48C0-9983-B9719CC77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DF4501-5991-4A43-8C9D-BBE7EDDE6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 SPARK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4A7049-FE5C-4383-9373-EEBF9D092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02E3D45-073D-456B-9494-01B640C0D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5F8B40-EE14-4E04-A6F3-32C85A87B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A1D945-7882-45A1-A16F-244532C67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8D95AE-44EC-4496-A7DB-6FDF0495F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42950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C73BE6-1C5D-46C9-8B80-F001DD286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0210E7-D844-457E-A710-1B642E969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002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2025 RANKING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96EE15-C844-4BCC-84D3-E0E31CAD5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76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A7D8F1-A584-4158-85A2-E6695230C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764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F32621-5030-4EDB-B80D-399EA3900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0669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SoftBank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5C4DC6-5F83-42CF-A5E3-DE0BA236C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43840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C5CDFDC-08CD-4E3F-A59C-FB9854703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84DB68-312A-4361-8938-A64A3EF4D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7BD6513-226C-46FA-874C-BC008C195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384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Tencent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1D4EDF-4837-4F50-BAF7-564581FC4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00990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947CDD0-6861-4FE7-92AC-A531A63CC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19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9ADD6B6-5BF4-46F9-BAEB-139864D59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194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D2B6FA5-BEEC-493F-8E9B-DAEFC95E1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2099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Ping An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BCF966-7C33-4DFC-BB70-98855EBFD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58140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8F4A581-A091-485D-BD9E-043982380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909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2B71BCE-708C-4ED4-9344-68DEB15BF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909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B75029E-A750-45AF-8E74-EA9A6FAAF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7814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Baidu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64AC74C-622F-435E-9CAB-F786BFB53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15290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2BA0A4E-7434-47CB-9F09-512AB191E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62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BA69CBA-8696-4C3C-ADAE-A107EF4CD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624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5D2CC91-0272-4B97-B44C-4E7C0D38D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3529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Chinese Academy of Sciences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9A229AB-08B7-4811-81B0-884EC23EC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076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C2793A6-6077-4F06-AB16-8877CD6CF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0764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B426199-D1EF-400E-990D-DACF82AF4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0669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State Grid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B47522C-BFC1-4885-AA38-2E94F8E68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43840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70E9E8F-14CD-44FE-A5AC-3769F438F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479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CA8A8E6-E87B-49AF-AD05-D0D7DD940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479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7AC5E41-1439-4C86-9E84-9F9284316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6384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Alphabet / Google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AAD4911-A52A-441E-B4C1-9F3A4189C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00990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DCE0F95-8E3C-447E-881F-9CC74BB77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19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51209A4-A9BE-4DE7-BA2B-8A10EADF3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194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478A320-0289-449D-A474-0DE430ABD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2099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Zhejiang University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F4630F5-52B7-48BA-983F-F424BDC52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58140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8AD1A98-238F-4D25-B5CA-69DA380FD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FE8B37D-6A70-4931-8DD3-B44109829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C57BCBE-A177-4778-AB0F-8CBF6A40C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7814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Microsoft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6BAC4AF-74D1-43C5-982F-4226D9D86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15290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70332B0-26CE-47CC-86EE-ECA8C9AEA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62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CCA245D-3B89-44C2-8267-2EF8D436A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624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6F49F80-ECCA-44FA-AB2A-03683731A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3529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IBM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8079FFF-AB5C-492C-B6C6-D3DB23F25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390650"/>
            <a:ext cx="3562350" cy="39052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0DBB3CC-14C3-4738-B0B9-F37E23CDE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695450"/>
            <a:ext cx="3067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NEARLY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A67ADFF-E03E-4CA8-A405-058614EA6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943100"/>
            <a:ext cx="3067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3,000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F0EF812E-ECB7-460E-8EAB-2294DED51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6479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SoftBank generative AI patent families, almost entirely in 2025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B41F33F0-C33C-41A7-BA31-38F09B097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562350"/>
            <a:ext cx="2990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8D1CC9B3-010D-4DA3-813B-942292139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790950"/>
            <a:ext cx="2762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New entrants to the broader top 25 included State Grid, Nvidia, Inspur and Bosch.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0399EDEA-D418-4E28-862E-33B0940CE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933950"/>
            <a:ext cx="3257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Ranking is ordered and not proportional to family count.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95D10874-4ED5-493E-9C8C-522D7469A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3279E14-3079-4402-AC9C-BC58ACCB0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4CF551B-3809-434C-A47E-E6F6C5E77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09DD0C6-8E24-48AB-BD94-55DC82D2E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leadership is expanding from digital platforms into industrial, infrastructure and domain-rich organizations.</a:t>
            </a:r>
          </a:p>
        </p:txBody>
      </p:sp>
    </p:spTree>
    <p:extLst>
      <p:ext uri="{BB962C8B-B14F-4D97-AF65-F5344CB8AC3E}">
        <p14:creationId xmlns:p14="http://schemas.microsoft.com/office/powerpoint/2010/main" val="1043316413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9A41FEE-0A2F-4F9A-BDD0-D75CC75B8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0F59055-E926-49D9-8EA6-350623761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D087FF-8531-4B5E-901B-B6F05637A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DC19EC-60E9-4DA3-B0A3-BE3EB7A2D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821AF1-4F9E-4571-8280-0357F04A8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Agentic patent activity can be read through eight recurring technical control themes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B81FF4-F031-43CA-9FFD-1B1415C24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taxonomy focuses on where claims seek control of execution, context and accountability.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62F9CE-3D17-4C54-8B84-BCD8CB918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F62103-B8E1-42F6-9833-516254A21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36D8F6-AD37-4B93-BDB6-585F4F697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WIPO; illustrative public patent-family review;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8AD515-E254-49BD-8487-60D934320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D97F53-B047-4C8B-85E6-602111FF6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ACDFC2B-A402-4822-8A0F-4E7DA915E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0F0F69-620A-46B7-AB40-BA497C78E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9FE032-C500-4069-94F5-E2E7FCDD5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324100"/>
            <a:ext cx="2628900" cy="1352550"/>
          </a:xfrm>
          <a:prstGeom xmlns:a="http://schemas.openxmlformats.org/drawingml/2006/main" prst="roundRect">
            <a:avLst>
              <a:gd name="adj" fmla="val 11268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ED852C-1D93-47E2-9130-DDAF06B1C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609850"/>
            <a:ext cx="19812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AGENTIC AI</a:t>
            </a:r>
          </a:p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CLAIM THEMES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6C2AFC-2BBF-4751-8641-6C70A408D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66850"/>
            <a:ext cx="19621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F3841A-2BC9-4510-AEEC-01CAF5B6F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58115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PLANNING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D76A386-D933-4691-AAF8-B030C6EF4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85950"/>
            <a:ext cx="1695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Task decomposition and plan generation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66DEC7-9810-4BCD-9CE1-30C2DDF8C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7825" y="1924050"/>
            <a:ext cx="4448175" cy="1085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F756911-86EC-4B24-B080-CADA9A8B7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257300"/>
            <a:ext cx="19621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B1D8BF-9645-4EC6-87AF-891CCDF54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137160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COORDINATION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0075B3-E5E1-4F06-99BE-FB5B4CBE4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1676400"/>
            <a:ext cx="1695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Supervisor, workers and review agents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FFF464-3834-4257-B57B-EE7954FF8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1714500"/>
            <a:ext cx="2219325" cy="12954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2699A01-BD41-4B6A-8982-61E7FECD5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257300"/>
            <a:ext cx="19621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697F929-02FD-49EF-9854-95B78CE98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137160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TOOLS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176117F-1E71-49CC-A9EC-BCB0359F0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1676400"/>
            <a:ext cx="1695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Selection, execution and tool binding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7FDFA38-8FF2-4953-ABDA-8F74F5811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14500"/>
            <a:ext cx="2219325" cy="12954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A6AAB8A-460C-48E6-A254-708866614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466850"/>
            <a:ext cx="19621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F622508-26D0-408B-A879-83BA152BF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58115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MEMORY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F337492-23B9-4425-A5E0-E64FB34AB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885950"/>
            <a:ext cx="1695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State, prior observations and preferences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CDDBE46-A9A0-40E1-8514-591D48F33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24050"/>
            <a:ext cx="4448175" cy="1085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C6BE18F-7BDD-4628-B746-EC6CAD70E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4000500"/>
            <a:ext cx="19621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701319C-B22F-4911-883D-5401218DC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411480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RETRIEVAL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0E2ECAD-553B-49C6-9236-047299413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4419600"/>
            <a:ext cx="1695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Grounding, vectors and evidence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F26A025-B47B-4F7F-A4D2-1862B487F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09900"/>
            <a:ext cx="4448175" cy="1447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AF9676D-3300-482C-ABB2-69E58EA76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286250"/>
            <a:ext cx="19621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A5244C4-9703-46E7-B8C9-B3A3FEEAC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440055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EVALUATION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3C6B45A-17B6-4FCE-91AA-CEFB3B320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4705350"/>
            <a:ext cx="1695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Verification, feedback and refinement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72A4984-58AD-4819-929B-896821C17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09900"/>
            <a:ext cx="2219325" cy="1733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B23692E-EFF2-436F-B806-855265083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286250"/>
            <a:ext cx="19621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A089FF0-3D7B-457F-A5A2-2C1BD8375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40055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IDENTITY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039EAB4-A4A7-431A-958A-8D4684325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705350"/>
            <a:ext cx="1695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Entitlements, delegation and policy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D2F84E8-C33A-4C0D-9084-D67F37B1B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3009900"/>
            <a:ext cx="2219325" cy="1733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1633BA0-56FE-4A02-9481-7EE0CDC4C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19621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730728C-7FAD-4D84-A16D-C5A34D532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14800"/>
            <a:ext cx="1695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WORKFLOW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DB9F7E5-8DA7-49BE-9E9E-C91CD1882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19600"/>
            <a:ext cx="1695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ERP, CRM, finance and insurance logic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9B980A3-0032-4395-BB4D-67FD106BF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7825" y="3009900"/>
            <a:ext cx="4448175" cy="1447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FDAEC2E-79E1-46CD-A97F-43A1E0955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69A1315-AA3D-496B-9F8B-EEA8C8462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D2B3B5F-B894-482F-97AC-E461CB1A3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3F12857-B1E8-472C-AA08-6C41B5FE9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taxonomy makes it possible to compare claims by control mechanism, rather than relying only on broad AI labels.</a:t>
            </a:r>
          </a:p>
        </p:txBody>
      </p:sp>
    </p:spTree>
    <p:extLst>
      <p:ext uri="{BB962C8B-B14F-4D97-AF65-F5344CB8AC3E}">
        <p14:creationId xmlns:p14="http://schemas.microsoft.com/office/powerpoint/2010/main" val="3985211986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6F2255B3-9A71-4A89-80C8-ECB6BA0AE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C38C2A4-3278-42BF-861E-CDBCA4C77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8B326E-FD6D-46EF-9EE6-5C13EB61B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9D356C-B907-44F4-AFEE-5A3E2495F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761FA0-4AB9-4D78-AC48-5F2F261CF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Enterprise software owners are claiming orchestration, task decomposition and plan control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31DE11-81E7-4487-9BA6-1766CAC85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selected families show different ways to structure enterprise agent execution.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5424B8-507D-4FB1-A01D-B671E69AD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DCF678-5DA9-40F8-89D3-3610A109E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CFEC2B-802D-4D7F-A205-37CE48E77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Google Patents public-family pages; accessed August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087AC5-3AF5-4CD6-9060-A7EF60C8B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BC787A-4BD6-4538-9EB3-200B50DFC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ECD755-B574-461D-A296-19FA800EC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141A94-AB88-4FCB-8400-83B79BE78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5B8212-52B7-41BB-97E4-B6D525C94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3476625" cy="3619500"/>
          </a:xfrm>
          <a:prstGeom xmlns:a="http://schemas.openxmlformats.org/drawingml/2006/main" prst="roundRect">
            <a:avLst>
              <a:gd name="adj" fmla="val 328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80BFCD-22B9-4922-9590-BE1CD03C4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809625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9BEF66-DCB0-4F58-9EF2-CE48B35D2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43050"/>
            <a:ext cx="619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PENDING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302657-4C06-4119-9411-E616E21CE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31337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C3 AI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7E585E3-C501-43AE-987C-28DEAC615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24100"/>
            <a:ext cx="31337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US20250124069A1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FA2D1DF-EC9C-4DB8-AA03-5DACA972B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90800"/>
            <a:ext cx="3133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Priority 16 Dec 2022 | Published 17 Apr 2025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193EA4C-208F-4522-9988-BC1C2E97A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48000"/>
            <a:ext cx="3133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DAA147-E0A2-404D-988B-ACA4AA7FC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19450"/>
            <a:ext cx="31337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SELECTED TECHNICAL THEMES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F9FD02-A890-4656-814C-CE4C7D917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00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92E91AE-D6E2-4D71-A6C6-8C0ED0852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43300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Enterprise agent orchestrator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4A05E4F-F5A7-4A8B-BEE1-8E16E8C2D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100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B695C0-0BC3-4E59-B754-A93D7F07A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52875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Context and modular agents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9A156BF-22D7-4983-8518-8F29D3E3F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AE1B8CF-827A-487B-A9B8-9619D1E2B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62450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Multiple model and tool interactions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B7605EB-1EA2-4E2E-904F-6975E303E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390650"/>
            <a:ext cx="3476625" cy="3619500"/>
          </a:xfrm>
          <a:prstGeom xmlns:a="http://schemas.openxmlformats.org/drawingml/2006/main" prst="roundRect">
            <a:avLst>
              <a:gd name="adj" fmla="val 3288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60947BF-31F1-4679-A62B-0B4973AB3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543050"/>
            <a:ext cx="809625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2B5C9C8-A2CA-4080-906F-837A272F7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1543050"/>
            <a:ext cx="619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PENDING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B6833E2-9548-4F9B-967F-28D39228E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943100"/>
            <a:ext cx="31337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Microsoft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59CEAB8-AEAA-428F-8A1D-FC771EACD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324100"/>
            <a:ext cx="31337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US20250356313A1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027711F-0927-48B9-9704-8FD84287D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590800"/>
            <a:ext cx="3133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BCC0C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CC0C1"/>
                </a:solidFill>
                <a:latin typeface="Arial"/>
                <a:ea typeface="Arial"/>
                <a:cs typeface="Arial"/>
              </a:rPr>
              <a:t>Priority 20 May 2024 | Published 20 Nov 2025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BBD6858-0EAC-47AF-96D6-06361C4B3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048000"/>
            <a:ext cx="3133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B2112C1-FE73-4C5E-82B7-2B3ACD068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219450"/>
            <a:ext cx="31337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SELECTED TECHNICAL THEMES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9BE1BF6-7542-4118-8BE5-A17CAD22B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600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0529F01-C919-4F9C-A505-3BF67F3A2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543300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Task decomposition and agent selection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F8FCE94-6D5D-4A92-B907-0B2E7B325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0100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69EBB14-47A7-4174-AA98-D64717A43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952875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Execution and review agents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EAFAD87-2390-4822-A853-28BCF2927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419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9C3379A-ED08-403C-AE47-EC3E8FD24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362450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Feedback loop for task management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317800C-30CC-4479-8DB9-30561D153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390650"/>
            <a:ext cx="3467100" cy="3619500"/>
          </a:xfrm>
          <a:prstGeom xmlns:a="http://schemas.openxmlformats.org/drawingml/2006/main" prst="roundRect">
            <a:avLst>
              <a:gd name="adj" fmla="val 32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A1288D7-0807-4405-9505-F4614A02F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543050"/>
            <a:ext cx="809625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5042831-8770-48E4-AAE0-AEEFE83E6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543050"/>
            <a:ext cx="619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PENDING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F83AA28-3E7C-4AA1-9BA0-8CBDA6EA1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943100"/>
            <a:ext cx="3124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Salesforce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6AAB7C3-A737-44A6-9714-C7933E8AA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324100"/>
            <a:ext cx="3124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US20260080176A1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668AB6A-0051-40C5-83C2-8C682C8B1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590800"/>
            <a:ext cx="312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Priority 13 Sep 2024 | Published 19 Mar 2026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AB904FD-A2A6-454B-8AD1-04178700E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048000"/>
            <a:ext cx="3124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DFE94DD-3BB5-40C1-9D3E-F5792D4C6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219450"/>
            <a:ext cx="3124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SELECTED TECHNICAL THEMES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8563779-88A1-4B3C-80C8-839F4E8EA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600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CE8CA2E-095C-42C6-86C8-F8A8CD53B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54330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Planner selection using metadata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11CDA6E-F374-4AA0-8E25-B54821B90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0100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F6B84FB-C0B4-4EDE-8B23-493CD0DDA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952875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Human-readable execution plan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1431A1B-98E0-4E74-80D4-668D5FB47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419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F6C6B3D-D8A0-42BE-8249-8797878A6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36245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CRM workflow actions and trust controls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B4C48F7F-6A08-4468-B361-C50312CE3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219700"/>
            <a:ext cx="112776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50FE6EE-EF74-42E4-A635-DFE0460C2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4352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546D20D-A8D5-4814-80EF-910A351F4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5379A5F-8141-4E0F-B219-9E483CD6D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286375"/>
            <a:ext cx="998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selected enterprise software families claim different control points around planning, coordination and workflow context.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81108BBD-DABC-41E4-9AE8-607DF3D88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1025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Illustrative public-family review, accessed August 2026. Assignee and legal-status fields should be verified in official registers.</a:t>
            </a:r>
          </a:p>
        </p:txBody>
      </p:sp>
    </p:spTree>
    <p:extLst>
      <p:ext uri="{BB962C8B-B14F-4D97-AF65-F5344CB8AC3E}">
        <p14:creationId xmlns:p14="http://schemas.microsoft.com/office/powerpoint/2010/main" val="3472579728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A74B94D-3EB6-4243-B406-99697C75D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336060D-F360-4305-BD51-8D38C08D5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0F550D-5D73-4BEC-9253-83127AA5D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5A8D1A-9A8E-4170-9CAC-B437BD7F2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1FE8C1-09BE-4156-9EAE-11CF71187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Workflow owners are combining retrieval, process metadata and multi-agent execution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2EC9BC-B731-4E02-82FA-F6FA405FD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Claims increasingly connect agents to enterprise workflow representations, tools and prior observations.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21D111-5F59-4BF5-8DDA-5D59E69D5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5A60E4-F153-4C53-B613-71BD3DD95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6E9A16-B8EA-49BD-BDE2-30BFE91EF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Google Patents public-family pages; accessed August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7376C0-EBE2-47DB-B018-B9865D2F0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B05EDF-722F-481C-903B-E84E3772D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D55B36-319B-461E-8B7F-5E884E6D4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C6C377-878F-4817-9F0A-45DA21527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99C829-B278-48C7-98EF-462C699D6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3476625" cy="3619500"/>
          </a:xfrm>
          <a:prstGeom xmlns:a="http://schemas.openxmlformats.org/drawingml/2006/main" prst="roundRect">
            <a:avLst>
              <a:gd name="adj" fmla="val 328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C8B338-82A5-4693-A25A-9D240B9A3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13335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6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D2434D-52F2-482F-A624-A9AF4728B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4305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GRANTED / ACTIVE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9E9B9A-69F8-4108-9AC9-EC1A86A83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31337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Nasdaq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320ED57-AEE7-4C9F-A810-A7E992CB3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24100"/>
            <a:ext cx="31337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US12346357B2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84E723B-2E20-4AFC-9474-C0F704032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90800"/>
            <a:ext cx="3133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Priority 5 Oct 2023 | Published 1 Jul 2025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FC13F6-C8B8-4B3B-8F34-2C0ADBF31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48000"/>
            <a:ext cx="3133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073C4ED-E475-4F60-B2C9-25109E6C2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19450"/>
            <a:ext cx="31337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SELECTED TECHNICAL THEMES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361400-5600-4CE2-863E-A1C6AE4AE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00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5183E11-7A1F-41E7-A5E2-30CCAC25A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43300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Dynamic modular workflow generation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66E9EF-9AB6-4635-9624-2AFC2B619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100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41EB53E-6F78-4B1D-B29B-1C02A37A3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52875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Multi-tool agents and sub-agents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247EE75-A8F5-472E-A1BA-F85E390C7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DCE00B7-59BD-4EF0-A219-C8CC5B742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62450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Retrieval, web and report composition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5A2B7A4-ECAD-4854-8E2A-B36A606B9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390650"/>
            <a:ext cx="3476625" cy="3619500"/>
          </a:xfrm>
          <a:prstGeom xmlns:a="http://schemas.openxmlformats.org/drawingml/2006/main" prst="roundRect">
            <a:avLst>
              <a:gd name="adj" fmla="val 3288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7FBC65F-D73E-485F-995F-88D3AEA5A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543050"/>
            <a:ext cx="809625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2B2D8A6-9DCF-486C-B450-AD7A36594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1543050"/>
            <a:ext cx="619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PENDING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7602FE5-160E-4519-9578-572BB11D8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943100"/>
            <a:ext cx="31337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SAP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9B8188B-9E93-4C8A-BB71-5EFC9A654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324100"/>
            <a:ext cx="31337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US20260099791A1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52E7729-F251-4D3D-922E-139E51D0C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590800"/>
            <a:ext cx="31337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BCC0C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CC0C1"/>
                </a:solidFill>
                <a:latin typeface="Arial"/>
                <a:ea typeface="Arial"/>
                <a:cs typeface="Arial"/>
              </a:rPr>
              <a:t>Priority 3 Oct 2024 | Published 9 Apr 2026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41C9DFA-5252-4158-925E-FFFC79B26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048000"/>
            <a:ext cx="3133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4ECD4A3-2005-451D-B03E-E3CC73E11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219450"/>
            <a:ext cx="31337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SELECTED TECHNICAL THEMES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D50A705-3DC3-48E2-92D9-2383CFB8F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600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EC6B2B6-40CC-4FD9-ACCB-7F9EA7366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543300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ERP process-flow automation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366EA99-2082-4702-B837-93C94617B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0100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1A5C6AE-CE5C-4E32-A820-6F159A9D3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952875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Process embeddings and task selection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420000B-BC9B-46B8-8B67-81F74D68A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419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0D5961C-C5EE-4ED8-84BE-37D1CE89D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362450"/>
            <a:ext cx="29813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Tool and API binding for execution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EF07098-5F7C-4D7C-97E0-07E4FC9B3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390650"/>
            <a:ext cx="3467100" cy="3619500"/>
          </a:xfrm>
          <a:prstGeom xmlns:a="http://schemas.openxmlformats.org/drawingml/2006/main" prst="roundRect">
            <a:avLst>
              <a:gd name="adj" fmla="val 32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D7A8D2A-8E46-4740-A617-B298774A1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543050"/>
            <a:ext cx="809625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45292FA-0069-412B-9902-272A50632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543050"/>
            <a:ext cx="619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PENDING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F9D6765-A1D3-413B-A790-06B98EDA0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943100"/>
            <a:ext cx="3124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Tata Consultancy Services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07541CF-2E24-4177-AD0E-E5CD3AC22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324100"/>
            <a:ext cx="3124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US20260050805A1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B3E34E2-AB6B-4CBC-B66E-FF0D4B773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590800"/>
            <a:ext cx="312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Indian priority 13 Aug 2024 | Published 19 Feb 2026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ECA3DFE-21C5-4121-8A59-74F7642BC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048000"/>
            <a:ext cx="3124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C592A1F-F075-45A3-8D53-12C2DE28B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219450"/>
            <a:ext cx="3124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SELECTED TECHNICAL THEMES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D75140E-2759-4F13-B623-00B0C6272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600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5AB199F-7F8A-45D7-83F7-73FD09908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54330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Multiple planners and expert agents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AA93442-623F-4B2D-8595-04F788601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0100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8CFFD54-4BA2-4163-AB28-AE27FCC13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952875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Retrieval of prior observations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205461D-3B6D-42B5-B3D7-BDD49B373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419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283014D-5626-4561-81F6-F3CE154CE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36245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Cost-aware cascades for ML tasks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546EDFB-6E1F-41C5-A56F-2E1A82DA7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219700"/>
            <a:ext cx="112776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5BE81FDB-121E-4639-8BAB-C31C6C129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4352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9C61EE72-88F1-4723-98DC-B5740873C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A991565D-1221-4059-A46D-0C0FBB9DF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286375"/>
            <a:ext cx="998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Workflow representations and prior execution evidence are becoming explicit parts of agent-control claims.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1AC3C13-034A-4152-AB5D-DD1C0DA01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1025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Illustrative public-family review, accessed August 2026. Assignee and legal-status fields should be verified in official registers.</a:t>
            </a:r>
          </a:p>
        </p:txBody>
      </p:sp>
    </p:spTree>
    <p:extLst>
      <p:ext uri="{BB962C8B-B14F-4D97-AF65-F5344CB8AC3E}">
        <p14:creationId xmlns:p14="http://schemas.microsoft.com/office/powerpoint/2010/main" val="1234246432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2FB3D76F-D230-4296-87BE-81B5C8EFC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9FFC8AF-BE2B-47CF-A413-9F091FD11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754233-6A13-47A9-931E-B5BBBA0A2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69568B-215D-4ECA-B57C-75026FF47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F2F144-83BE-4CB8-94A6-12345EB36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Regulated-sector filings emphasize entitlements, verification and modular specialist agents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F736F8-1F19-4AF4-85CD-D85FD49B9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Identity, access and review become claim-relevant when agents operate inside controlled processes.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278F5F-A38E-417D-BE3F-104EB7E3F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B6A9E1-3173-4880-9009-52C7B7302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7A757F-0B35-487B-996D-3EE5ADE43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Google Patents public-family pages; accessed August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E2CF49-8832-4E08-B456-8DC7ED0B2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C70288-4FC1-4F8A-83BD-1890E52EC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904D38-4343-4FCD-BEDA-8E121AEBA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478052-72C5-471D-91A8-3E23B3EEC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5630FA-BD09-4A65-92FA-BD5F6E8BA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5334000" cy="3619500"/>
          </a:xfrm>
          <a:prstGeom xmlns:a="http://schemas.openxmlformats.org/drawingml/2006/main" prst="roundRect">
            <a:avLst>
              <a:gd name="adj" fmla="val 315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FEC5E7-C1EE-43D9-A2EF-FB27FB2C0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809625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646D16E-B936-40AB-A23B-811BD8114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43050"/>
            <a:ext cx="619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PENDING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207C56-A494-43D9-8829-A62197558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499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Travelers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70CBBA-E341-4914-AA3B-9424552D7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24100"/>
            <a:ext cx="4991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US20250307024A1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5ECD85-AE9E-48EB-A64C-7708064AA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90800"/>
            <a:ext cx="4991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Priority 29 Mar 2024 | Published 2 Oct 2025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85A72D-3207-463B-81DD-CE0EE8A04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48000"/>
            <a:ext cx="4991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B20C2BE-CE98-4298-8C9B-82E8FBBF4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19450"/>
            <a:ext cx="499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SELECTED TECHNICAL THEMES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1995F9-6089-4B31-A1DE-2A6FA4ABF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00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BD0E972-E601-4A50-9D4D-C61256708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43300"/>
            <a:ext cx="4838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Digital delegate architecture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08E33AC-D771-43F1-A98A-FACD17653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100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3DD6288-F289-442C-9522-533BDB932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52875"/>
            <a:ext cx="4838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Entitlements and identity-aware planning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47F797-F909-4CDA-A8BA-6CC76C687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20D6D5F-B63A-4EED-98A8-F6BBE3705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62450"/>
            <a:ext cx="4838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Multi-tier plan with tool and agent selection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7BC1395-E76D-41A0-88ED-E2776EAAB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390650"/>
            <a:ext cx="5638800" cy="3619500"/>
          </a:xfrm>
          <a:prstGeom xmlns:a="http://schemas.openxmlformats.org/drawingml/2006/main" prst="roundRect">
            <a:avLst>
              <a:gd name="adj" fmla="val 3158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5436790-5489-4F72-8DEA-84AE6FB2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543050"/>
            <a:ext cx="13335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6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5BD3DC9-0A29-4F15-A222-B6A322E7A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54305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GRANTED / ACTIVE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431DF06-FA03-455A-9F9D-8B8D8BAD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943100"/>
            <a:ext cx="5295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Bank of New York Mellon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744FE6D-F240-47E7-AA2F-F1DA4EC77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324100"/>
            <a:ext cx="5295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US12499145B1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55C2600-3C18-460D-9ED8-3144D9DB6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590800"/>
            <a:ext cx="5295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BCC0C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CC0C1"/>
                </a:solidFill>
                <a:latin typeface="Arial"/>
                <a:ea typeface="Arial"/>
                <a:cs typeface="Arial"/>
              </a:rPr>
              <a:t>Priority 19 Dec 2024 | Published 16 Dec 2025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E900598-8470-4981-8625-5816BBF04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048000"/>
            <a:ext cx="5295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C144E9E-F2BD-4631-ABBE-99D963174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219450"/>
            <a:ext cx="5295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SELECTED TECHNICAL THEMES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83BE59D-1D58-43D0-829C-EBC093E1B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600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6E2F643-8BF8-457E-AC77-0F31AF333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543300"/>
            <a:ext cx="514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Modular natural-language agents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52F7B0E-1EA7-4C63-B5D7-72CC0F1D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0100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10E18DA-3E29-4B10-8D17-AB9F706CF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952875"/>
            <a:ext cx="514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Task specifications and specialist processing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8FAECEE-5745-4AF7-9ED3-573349304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419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7BBC3E2-6788-4AB1-8036-C47915BE8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362450"/>
            <a:ext cx="514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Extraction plus verification across agent roles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C56EAFF-EFCC-4A84-97B0-110D3B4FD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05400"/>
            <a:ext cx="112776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048DA97-16E2-49D8-86A0-6ABB42BCA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05400"/>
            <a:ext cx="10858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Regulated-sector pattern: identity, entitlement, verification and modular specialization become central when agent outputs can affect controlled decisions.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705083F-F42B-475C-A08E-1F4869C5D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29300"/>
            <a:ext cx="112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Illustrative public-family review, accessed August 2026. Assignee and legal-status fields should be verified in official registers.</a:t>
            </a:r>
          </a:p>
        </p:txBody>
      </p:sp>
    </p:spTree>
    <p:extLst>
      <p:ext uri="{BB962C8B-B14F-4D97-AF65-F5344CB8AC3E}">
        <p14:creationId xmlns:p14="http://schemas.microsoft.com/office/powerpoint/2010/main" val="2998352328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5B37DD81-B19A-4C2B-BFBB-CAE3CAFF9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917C7D5-2EAA-43E2-8ED6-89AB03B95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60186C-95CC-45E7-82B1-C89DC3036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764A07-8E27-4FA3-AD06-90F8E3742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21531C-F40E-44C0-9181-7F5AE3B33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most defensible enterprise layer may be the control system around the model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F62509-4EC6-49DA-AE26-D616708D1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illustrative families point toward workflow-specific planning, verification, permissions and reusable agent modules.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EB7A46-A65A-4CD0-926A-75A5A87D5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46A2D9-E558-4BF1-A759-726E0095B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10ACAF-1FC7-45FE-87F7-672A2C18F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Illustrative public patent-family review;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FD2F8E-20A9-4CFA-9099-DCF5B4088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EA2427-3F12-4058-B54D-07A5CDE68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86E3B6-AA71-46FD-AEC8-312607604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F15187-7EE8-40FA-923C-AA092FA5E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451B28-E450-427A-B5B0-6678F262C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55245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8CC61F-3D23-4DA6-8125-2D3940AF2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192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E558A5C-17B0-43AA-8582-9C11789EC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192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1363AC-14C4-46F2-8563-9E86977EB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4514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Workflow control is claimable terrain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22C322-040F-4CDB-A9D8-38A1FDB66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38350"/>
            <a:ext cx="4514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Families increasingly describe how tasks are decomposed, assigned, executed and reviewed.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3F5246D-AC68-4EFC-8C4D-999A0A713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428750"/>
            <a:ext cx="55245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03360C4-FF6A-4635-AEFC-CD7D9F5CA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6192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AE5EFD2-E134-4F51-A0EA-09FCC350E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6192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EEEDDC-6D36-4A83-811B-FBE66FDDF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600200"/>
            <a:ext cx="4514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Enterprise metadata matters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EAEB828-BF78-4269-90A8-76CCB15FF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038350"/>
            <a:ext cx="4514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CRM, ERP, finance and insurance context is used to choose actions, tools and plans.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9DDB531-8ACF-4E12-995E-AAD9C0E1F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95650"/>
            <a:ext cx="55245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E09FC57-B9BF-4290-8BF6-B2145F589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861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CAB3A08-6A37-4261-82B2-87A78D4BA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86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DC66F8A-60E9-489B-8009-C641A3A8C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467100"/>
            <a:ext cx="4514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Specialist roles are modularizing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BB8021-C920-4C35-A0EE-362B1784D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05250"/>
            <a:ext cx="4514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Planner, worker, reviewer and verifier roles recur across selected multi-agent families.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C483EAA-B905-4D12-AA86-872BC7251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295650"/>
            <a:ext cx="55245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6A45D7B-47E0-476F-AC3B-7DC48162C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4861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9A7BB84-211E-4D69-825B-73C573E77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486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0D8E567-B318-4973-8F99-2C95C81F3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467100"/>
            <a:ext cx="4514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Identity is moving into architecture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247A2B3-8D1B-4858-A238-DCFACF0F2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905250"/>
            <a:ext cx="4514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Entitlements, delegation and tool permissions are becoming part of the technical system design.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BA6E59C-8995-43B4-BC24-708CF6985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AC1C9E3-09D2-427B-A5F2-757CA7D29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D0967AA-193D-495D-91CF-4678A76BA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D48D77A-020E-4FAE-9726-C5BFCE7C3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Commercial defensibility can come from proprietary workflow data and control logic even when foundation models remain interchangeable.</a:t>
            </a:r>
          </a:p>
        </p:txBody>
      </p:sp>
    </p:spTree>
    <p:extLst>
      <p:ext uri="{BB962C8B-B14F-4D97-AF65-F5344CB8AC3E}">
        <p14:creationId xmlns:p14="http://schemas.microsoft.com/office/powerpoint/2010/main" val="1442339537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48C76C6-7B14-4F3C-983A-DC6D071AE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6FC77F7-1629-4C1D-9AD1-E14743A22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278811-431B-4468-B2E5-D40D2DEA5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5D0084-6DE7-4E9F-9AED-C54203A0F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15E689-CB6C-4293-89AC-5D9F94352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Meaningful white spaces remain where autonomy meets accountability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AC8F1E-2C78-47C8-BBF3-629D29BAE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These are research hypotheses for technical and patent investigation, not patentability conclusions.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CB6F71-0EDD-4852-BBB1-70044CB0F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1CFDF4-9F2D-4747-B1F1-8CBD90745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C93487-9B2A-4675-B16E-1F8F81BAC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WIPO; NIST; OWASP; illustrative patent review;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5B8A2B-4BDF-489D-8C24-FEB7846A1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3C2DE0-28CA-4F1B-83DD-66C3DA74B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D94287-F114-482E-B8A6-161D8B0EB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680449-57C5-42EC-84FC-AAB053DF1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F9AB9A-BD1A-4F54-87D6-38F5F1432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20764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14E658-478E-4415-9F23-CADD057F7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621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07D550-CF87-4875-AF25-E1363D6EA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9050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Agent identity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446514-DC2F-494C-9160-1B99DDFC9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24100"/>
            <a:ext cx="1771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Authorization across platforms and delegated roles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223B36-4E82-4D43-9C0E-C60953A48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428750"/>
            <a:ext cx="20764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2EACAF6-4271-455D-860B-ED1284ADB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15621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5EA6C6-87E1-48BC-B534-84D05F527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19050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Memory lifecycle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1721F4A-AC13-4017-8C74-3C1D6767D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324100"/>
            <a:ext cx="1771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Consent, deletion, provenance and retention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60FDA40-056C-4921-BF02-CF5AF830F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428750"/>
            <a:ext cx="20764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EDF300E-06DA-4D2B-8943-57554AE54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5621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26647BF-FE7B-40DB-B8D5-FFA0F409D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9050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Policy negotiation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B97CFEB-C7E6-4016-B0DF-0C053199D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324100"/>
            <a:ext cx="1771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Conflict resolution across agents and tools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AB437D-14C0-4A71-A232-760E38C2C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1428750"/>
            <a:ext cx="20764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F98F3E5-F480-4E50-AF02-65374326A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15621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67A84F0-3996-4D4D-827A-231195AFE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19050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Trajectory evaluation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EC82B0-616F-4DF2-8953-C596F3AEA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324100"/>
            <a:ext cx="1771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Scoring intermediate decisions, not only outputs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2EA01A5-DDE2-481B-86AB-7353A8AE0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1428750"/>
            <a:ext cx="20764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678A74A-34A2-424A-8D80-E605D3DCB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5621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627FA9F-9FEB-4777-A933-5B52AA1F9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9050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Reversible action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F041629-E1A2-44C4-A2AD-6FDDBE3C1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324100"/>
            <a:ext cx="1771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Rollback and recovery after tool errors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C376155-7086-49CD-8BBB-7502AF43A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0"/>
            <a:ext cx="20764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CF25B32-8CA0-4E2E-B7F3-C277ACB93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3718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58FBF37-CB21-48FE-AED2-6E72E59F8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1475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Economic routing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02E7F51-5A16-4C38-8C0D-9C09A82CE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33850"/>
            <a:ext cx="1771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Quality guarantees across models and tools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D481FD4-6249-43B0-85FA-9C110E517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238500"/>
            <a:ext cx="20764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FA25CDE-2851-4B70-B9CB-F1A121485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33718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7595F3A-22D3-4B5D-A662-14518A4F5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371475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Knowledge integrity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AAD0248-3C98-4FB4-8324-3F3E91CD1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4133850"/>
            <a:ext cx="1771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Freshness, citations and evidence chains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44E6B1A-EF31-4208-8930-6E3491EA8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238500"/>
            <a:ext cx="20764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1CAF6A5-1001-48B3-A621-054813AEE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3718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FB735D8-637A-485B-8803-1CB7A3EA1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71475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Inter-agent trust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FCDAB82-D9EA-4796-B3F0-7311F9BC9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133850"/>
            <a:ext cx="1771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Discovery, permissions and secure communication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1ABD311-1E21-4556-BFF5-51A277EE0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238500"/>
            <a:ext cx="20764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10188E2-1EBA-40DF-93E7-DB52F4FD8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3718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4415C52-2017-4DEE-A3D7-30ECC63AA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71475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Sector audit proof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B397080-F44D-4CF2-A3E4-54EA61DA4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133850"/>
            <a:ext cx="1771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Evidence packages for regulated workflows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0264C1B-13E2-4AD6-B7EB-8B1B3E7C3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238500"/>
            <a:ext cx="20764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C621C45-CD6D-41A3-81F7-056980D2E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3718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65A2205-845B-4632-B999-90A88B821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71475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Human delegation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028888D-A297-4D24-9333-EA79C16D6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133850"/>
            <a:ext cx="1771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Accountability and controllable autonomy interfaces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CF6A4D9-D274-475F-A3F3-36FE22846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108CDCB-E711-4E6E-B683-A962EDD92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240E29C1-9672-4B1C-9985-068D0C883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038A606-16B0-4D6F-9B2F-2B1D22C70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Each hypothesis requires a fresh novelty, claim-scope and freedom-to-operate review before investment or filing decisions.</a:t>
            </a:r>
          </a:p>
        </p:txBody>
      </p:sp>
    </p:spTree>
    <p:extLst>
      <p:ext uri="{BB962C8B-B14F-4D97-AF65-F5344CB8AC3E}">
        <p14:creationId xmlns:p14="http://schemas.microsoft.com/office/powerpoint/2010/main" val="847413014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32CDD46-B0A9-4D1B-ACC3-3AC028C17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D9FB57D-FFA0-438C-97FA-DA7E092E1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105E5F-D4B9-4286-B7BE-235A039E5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F6ECA5-32C6-4492-96CF-F7F54A781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F35A5F-6122-4A13-AA66-229D95AA5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India can combine workflow depth, engineering scale and domain context to build agent-control IP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500674-7B94-4664-A1E3-95019FCB7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opportunity is strongest where delivery experience can be converted into reusable technical control mechanisms.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1018CB-E82C-4F1C-8DA2-9B3047304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0B0AC4-551E-4D9C-B6F2-477515BFA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EBFF80-16DE-46C6-9996-07AD30ABC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WIPO; TCS public patent-family page;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6DD789-0DF4-4CE0-B7E4-974AAF07B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636879-1E37-4634-A078-DE3A78525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B81C764-9060-4607-A811-1DC77918D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70767F-40DE-4E98-990D-46F15F01D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5952AE2-D173-444F-8481-8AF2DD1B5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200400" cy="3867150"/>
          </a:xfrm>
          <a:prstGeom xmlns:a="http://schemas.openxmlformats.org/drawingml/2006/main" prst="roundRect">
            <a:avLst>
              <a:gd name="adj" fmla="val 3571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1CE18B8-6AF3-4964-87FB-55276DC50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57350"/>
            <a:ext cx="11239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661564-409B-4106-96FD-AEC6FE6D9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657350"/>
            <a:ext cx="933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INDIA SIGNAL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80E6FC-6D13-452E-A756-3E3BDB718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09800"/>
            <a:ext cx="2476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#5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A1D53F-94D5-4F2D-AEE8-5113491CD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09900"/>
            <a:ext cx="2171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inventor-origin rank in WIPO's 2014 to 2023 generative AI view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3B54996-E9B0-40C6-9744-294E79005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81450"/>
            <a:ext cx="2628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E89E04-6371-4776-B6AF-149497024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10050"/>
            <a:ext cx="2171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A TCS family in the illustrative sample shows local priority activity around cost-effective multi-agent task solving.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7FCE27-B1E1-4F29-82D5-970CF5F88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1409700"/>
            <a:ext cx="367665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C9C9C9-1507-475D-9FE3-75D85D0D1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15811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20E6BF1-FE7B-4DDD-A607-D18179F9C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15811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CD2EEF-429C-4870-8198-7371DAC85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5621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WORKFLOW DEPTH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DDC82D-D5AB-41C0-888F-A00F056F5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038350"/>
            <a:ext cx="32194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Convert delivery knowledge into reusable process representations and agent controls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B489F18-3099-4BBE-975F-483C8FFE8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409700"/>
            <a:ext cx="367665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DE63826-DC95-4177-967A-1170C5FAD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C89858D-1D62-434F-9FCB-7140F604E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5811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55EE25B-D887-4F48-9C8A-8AD301C45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15621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ENGINEERING SCALE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4C92F08-1DBE-49C6-826E-33C50206A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038350"/>
            <a:ext cx="32194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Build evaluation, observability, memory and integration components for global platforms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B06FC3F-7B18-45F6-9D72-BC531CA5A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352800"/>
            <a:ext cx="367665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172D2FF-B9A9-4EF4-8DA5-711BA8104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35242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EC745C7-BF04-4D8A-8E2C-A384E95C1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35242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4AB8590-C77F-4CF2-BF56-29C884B60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5052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DOMAIN CONTEXT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8D47F2F-BD23-43B0-85C7-5D60AAA73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981450"/>
            <a:ext cx="32194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Develop regulated and industry-specific control mechanisms for finance, healthcare and manufacturing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329C1F9-9071-4924-8188-DBAE08FDD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352800"/>
            <a:ext cx="367665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67F411A-9539-48BD-A58D-5C589406B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5242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3B2CE8C-DC23-486C-A515-F24FC5E46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52425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8359415-6E53-49B3-ACEE-46054A730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5052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IP DISCIPLINE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ECF1580-BEB6-4636-A650-FA9B9C5B9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981450"/>
            <a:ext cx="32194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Link technical roadmaps to claim taxonomy, whitespace monitoring and filing decisions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B2AD07F-7157-436A-8120-7B24FBF39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E408915-9658-481C-945D-07727E215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A6DADDB-8C04-4A38-A27D-30E22BBA2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C37D800-3910-4AE0-ABEC-9DCABE18A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practical opportunity is to turn domain delivery experience into repeatable agent-control technology and defensible technical IP.</a:t>
            </a:r>
          </a:p>
        </p:txBody>
      </p:sp>
    </p:spTree>
    <p:extLst>
      <p:ext uri="{BB962C8B-B14F-4D97-AF65-F5344CB8AC3E}">
        <p14:creationId xmlns:p14="http://schemas.microsoft.com/office/powerpoint/2010/main" val="233347887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5ACDA019-7AD1-4AE4-B8D4-C3811F62B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B5E839E-0E13-4523-8A30-2717FC8F7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B935D7-F13C-43DD-8F2D-A70663961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1731B7-CFD7-462F-A27A-BCA0787C7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EXECUTIVE CONTEXT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2DF2DB-C342-40CD-AC1B-36D70423F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Adoption, capability and patent activity are accelerating at different speeds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CEE2D1-5C62-4A5E-9A39-7D3469900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Technical momentum is strong, while operational maturity and control evidence still lag.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D1E247-5054-4B43-9E8E-DB6EE6147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56906E-F923-42CC-B726-57A776A73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68B328-A9FA-4962-950F-32AC8FD38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Stanford AI Index 2026; WIPO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79BDDE-2BD6-4437-8F6C-B3307747A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EB7B75-610E-457B-84B5-467BBEB9F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AECB6E-F465-4D07-8D4C-7FF57D276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22E289-7C22-4BCF-A45D-16B67A666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4C1F6D-93F1-4EB3-8BFC-504753679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81125"/>
            <a:ext cx="3476625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84E63A-7A73-4390-A3C0-01B6AA1CB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81125"/>
            <a:ext cx="76200" cy="2324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873B50-FA68-4E68-8061-5E6C3C385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52575"/>
            <a:ext cx="30765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88%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B72F42-89E4-43A1-89CF-52A4DDCBE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05025"/>
            <a:ext cx="30765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Organizations using AI in 2025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4C3437-BDCE-49D5-9846-DB1E7F4F8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43175"/>
            <a:ext cx="30765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AI is now an enterprise baseline. The constraint is no longer awareness; it is dependable integration into operating workflows.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7DDF61B-2216-48AD-8ECD-A9375AEAA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1381125"/>
            <a:ext cx="3476625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59F992-51CB-49C2-8106-C1CC00710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1381125"/>
            <a:ext cx="76200" cy="2324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FD08C91-A0C7-46A8-8B5B-F1CCD09E8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1552575"/>
            <a:ext cx="30765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66.3%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50B86D-DEBA-4AE9-BB26-9324D3964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2105025"/>
            <a:ext cx="30765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OSWorld 1.0 task success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BFE461C-5D9A-4C4E-8E14-32F8B3ED1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2543175"/>
            <a:ext cx="30765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OSWorld 1.0 reached 66.3%, but the harder OSWorld 2.0 reports only 20.6% best long-horizon task completion.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F2C4F8-C507-45CF-9FA6-810A30345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381125"/>
            <a:ext cx="3486150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86901CE-3040-41E8-A830-F0AB2EA03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381125"/>
            <a:ext cx="76200" cy="2324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705C35D-6D29-490B-89E7-01427E904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552575"/>
            <a:ext cx="3086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37,808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9632AE8-F28F-4B6C-A2B4-BBC25651B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105025"/>
            <a:ext cx="3086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GenAI patent families in 2025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7DF07BB-62FF-48F1-B639-860E7A72A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543175"/>
            <a:ext cx="30861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Published families more than doubled from 18,862 in 2024, showing a rapid expansion of technical positioning.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98CB167-CA59-421C-84F4-1B986091F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0"/>
            <a:ext cx="3476625" cy="10858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F709FBC-42C0-4D53-A924-7ECCF1696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7195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ADOPTION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D446730-1C6D-4977-8F4F-160D70D14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5770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Broad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1246DCC-504F-456C-85C1-BBCF6E102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2291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54BE77B-496F-45BC-BA54-5A58C14FF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229100"/>
            <a:ext cx="590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F504CC5-EC4C-4706-8073-26A8C83C7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4000500"/>
            <a:ext cx="3476625" cy="10858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E7BE1A5-22CE-4EC5-8D8A-2C8596EFF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17195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RELIABILITY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A320F2D-1195-4ECB-8946-C3ACA92B3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45770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Improving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9280083-FB39-441D-9664-4622E5F4D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42291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CE6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5FD81CE-9EDA-4818-8CCD-D5A0C5FF0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4229100"/>
            <a:ext cx="590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551E7B4-C726-4131-88A0-A6532A949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000500"/>
            <a:ext cx="3476625" cy="10858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8204496-3294-4672-B114-A125FB4B0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17195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IP ACTIVITY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FF184F7-8640-4E3E-8214-310EE69D4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45770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Accelerating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54C44C7-0DA2-4E29-BB18-CBBBDB27F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291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E0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C3CECC3-113C-4787-B074-B007CD91A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29100"/>
            <a:ext cx="590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75C1D24-467E-487D-BD5A-B8011B5D8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AC1C56E-825A-49BC-B888-7BA689FBD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A22F7AE-1BB1-4176-8542-3ADC7E8B5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3D58505-98B8-4781-A285-55EEAD165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Technical opportunity is real, but enterprise readiness depends on integration, governance and evidence.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1EA4F733-13CC-42FD-8479-E86EB1DEA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BF634E84-0DC9-48D5-9F91-56C5960C8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5DE681-D2CF-4457-AC42-56D248182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AE866E-D0BB-48CB-8625-33192EFDB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Enterprise Design and Governance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D2CBC9-EF4D-43A3-890B-77719B59D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Move from demonstrations to controlled production through architecture, evidence and operating discipline.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B308BE-B001-4B38-9609-AC149B026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574E23-6917-4D03-B578-0B25BC484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95c8c8b4a74ade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3B42E3-D629-4873-A00C-1D02CE95E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C05C17-1DED-4B00-A72E-AB730D936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2C2B79-B2DB-4188-862E-C12C60354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1DEED0-0E87-4943-84E1-7B3DE7B07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462772360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098177BE-73D6-4C99-B071-F2FFDE931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45B52A24-1A35-46F7-8620-92BD38AF3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FEF600-2DFE-4835-8719-75E4017F3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ED256C-7B37-41DD-B270-DBEEB91F7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E0E64D-2702-4911-B4EB-B68F84917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production agent needs an explicit policy and evidence layer around every action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610EED-94F8-4076-9820-19DBBA262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Architecture should make identity, permissions, provenance, evaluation and rollback visible by design.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13794E-1589-4EFB-BECF-3D1E8BE00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113D1A-FB99-4630-A513-CA144214E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029401-1C8A-4AFC-BE3D-2C461EFAE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OpenAI; AWS; MCP; NIST;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BF60BB-E05D-4D35-88A8-F04EC5818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9D4027-B5FE-4E52-92D1-81C0F0691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C92CC6-2700-4C52-89CC-009857B4E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7AB8E48-A0A3-4D98-945B-1767AEEB7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0FA2116-2057-4F17-B607-2E4945378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33500"/>
            <a:ext cx="1428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4232B9-3A80-4C7B-B5D8-2530685C6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3350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EXPERIENCE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404FA8-CAB6-4F9B-9C07-BCF16E4CF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52600"/>
            <a:ext cx="18288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C3C75F-E3B1-4CE7-B8D3-C6CE232F4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52600"/>
            <a:ext cx="1485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Employee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1C274C-9AE3-440F-A20E-14567626A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590800"/>
            <a:ext cx="18288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1B347B-27AE-4CB0-A48B-05BB148E5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90800"/>
            <a:ext cx="1485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Customer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8749619-DD0C-4684-9C27-D281F8CDC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0"/>
            <a:ext cx="18288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C4BF4DC-93F0-40A4-A9F8-2186C4865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29000"/>
            <a:ext cx="1485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Operations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85205A-0ACE-4E8F-983A-22F5FC8B4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52600"/>
            <a:ext cx="1752600" cy="230505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8BA03D8-B98B-4A19-AD17-B6E8A0CE0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1981200"/>
            <a:ext cx="1181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AGENT</a:t>
            </a:r>
          </a:p>
          <a:p xmlns:a="http://schemas.openxmlformats.org/drawingml/2006/main">
            <a:pPr algn="ctr">
              <a:buNone/>
              <a:defRPr sz="14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GATEWAY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420749B-1DCE-411E-AFFC-9F9FBE510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724150"/>
            <a:ext cx="12192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9FC351B-7B82-4A0D-9F8C-49A3C80BE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724150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Identity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970C338-8688-437E-AEE3-C48EB80DF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019425"/>
            <a:ext cx="12192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2E3E39A-39D2-434F-B8CB-A33BFEF18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019425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Intent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C7ABFA5-3A98-440E-8C6B-478619B87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314700"/>
            <a:ext cx="12192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E0A2316-5FA8-49D5-9201-3BE54C6F2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314700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Risk tier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3AA392B-7597-4347-B394-7CFF10220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609975"/>
            <a:ext cx="12192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C119B28-D888-4B4B-8048-92D76CBC8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609975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Session state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DF3F7E4-855A-4432-AD21-DF8BD3167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581150"/>
            <a:ext cx="2571750" cy="26479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1522859-7E9B-413B-B68F-5FF40C5E8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1790700"/>
            <a:ext cx="1962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ORCHESTRATION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050A916-57C3-46E1-B06F-EB9E5AD58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286000"/>
            <a:ext cx="1847850" cy="2571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A2F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1A5426D-07D6-4F01-B570-06DF25B2B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286000"/>
            <a:ext cx="16573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Plan and route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5108795-A413-4059-8C7E-DC4981CC5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647950"/>
            <a:ext cx="1847850" cy="2571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A2F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3167565-3D71-4D50-ADE0-17FDC50EC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647950"/>
            <a:ext cx="16573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Select tools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C3525DC-1B8B-4216-9510-0FBB575EB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009900"/>
            <a:ext cx="1847850" cy="2571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A2F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29314A2-9330-4E61-8313-7D09BBEE3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009900"/>
            <a:ext cx="16573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Manage state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2169654-4F39-4574-B220-CBCF74650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371850"/>
            <a:ext cx="1847850" cy="2571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62E68BE-E27E-4919-B817-94E3DAD6E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371850"/>
            <a:ext cx="16573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Apply approvals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3A09183-3F90-47E5-B209-C283E02D9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733800"/>
            <a:ext cx="1847850" cy="2571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A2F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023EF9F-7FAD-4EF9-93DE-448B2C25C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733800"/>
            <a:ext cx="16573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Retry and recover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7485C99-DE1F-437A-8759-672AB1AF9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409700"/>
            <a:ext cx="37909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B5960E1-A050-477C-B522-2760D2AAB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5621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KNOWLEDGE SYSTEM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BE03919-DBE7-47E6-B980-C7047E3AD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9240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Governed content | metadata | retrieval | graph | citations | freshness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59039D1-3D30-45B6-B706-B38ABDE79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914650"/>
            <a:ext cx="37909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E3BCB0E-182C-4D78-8250-A08C1248F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0670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TOOLS &amp; WORKFLOWS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93D685E-940B-4EE2-97F5-003940FB1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42900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ERP | CRM | service | procurement | code | browser | APIs | MCP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D31521B-496E-4838-9A41-69DD1D9FB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476750"/>
            <a:ext cx="901065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4B3F9CF-830A-47E2-8180-A13845DAB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629150"/>
            <a:ext cx="167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MODEL &amp; RUNTIME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C4B4F64-57F5-4C9E-A242-47752DA38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629150"/>
            <a:ext cx="6819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Model routing | structured outputs | compute | network | storage | secrets | deployment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E8A65A9-0A92-4023-9615-25647286E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295900"/>
            <a:ext cx="112776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3BAF007-AFA4-44DC-8344-AC557E96B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295900"/>
            <a:ext cx="10934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CROSS-CUTTING CONTROL PLANE: POLICY | IDENTITY | GUARDRAILS | EVALUATION | OBSERVABILITY | AUDIT | INCIDENT RESPONSE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E88875B6-FA1F-49A7-B001-F0CD57AB6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895600"/>
            <a:ext cx="438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884965E-F616-44AB-9A70-AB31C18F3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895600"/>
            <a:ext cx="438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4B19169C-7B44-43EB-9076-68BAD43E6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324100"/>
            <a:ext cx="457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D15E7D9-109E-4714-AFB2-7FCA95BA3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3524250"/>
            <a:ext cx="457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1E4A617-ABAF-4F08-97A7-D8F9D53D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76900"/>
            <a:ext cx="112776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1AD08E62-10A0-446C-917A-214608C16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0072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2B96A3A9-2D7D-4FE9-A43F-9C7A19940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0072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1AABF861-1472-43DB-90A0-C670FE2B1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743575"/>
            <a:ext cx="9982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Policy and evidence are architectural components, not documentation added after the agent is built.</a:t>
            </a:r>
          </a:p>
        </p:txBody>
      </p:sp>
    </p:spTree>
    <p:extLst>
      <p:ext uri="{BB962C8B-B14F-4D97-AF65-F5344CB8AC3E}">
        <p14:creationId xmlns:p14="http://schemas.microsoft.com/office/powerpoint/2010/main" val="962472398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4CC89167-768D-41E4-82C3-B1690B1D0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41124DD-7547-40FC-B398-65FD510A7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B4AA30-2406-4CE0-94E3-43F413E1F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C9119C-BB1B-431A-BDE2-F4C955634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C5CCD4-FB4B-4A6A-9F1B-0382FE076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Autonomy should be earned by risk tier, not granted by product category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E2AE30-CBD0-4FEC-8436-28E89D9D5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Start with advice and draft modes, then release bounded actions only after evidence thresholds are met.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25E453-78D0-469A-AE5B-CC32B5792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E9DCA2-D066-4DDF-90FA-765E21275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D804A2-7B8B-416C-9AEA-CCD006416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OpenAI; NIST; ISO;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C59886-8C97-40A5-B3E7-5BB4266B1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0B63F8-7D81-4117-A3E6-3B068C475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98296A-51B8-4FE3-9679-3B9036FFB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D21398-01E5-478B-B73F-F2DF7B5E4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BF55D11-54CD-427E-AEBC-0727BA0B6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20002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6110A6-2280-49A2-8E66-D06619F2A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28750"/>
            <a:ext cx="400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68F7E2-F0EC-45C6-8115-EEAF05E87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428750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INFORM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5C4760D-5B95-432A-B6B2-E6AE39C31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66925"/>
            <a:ext cx="3476625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CFBE37-F67F-4CA0-8C98-48AF52CBF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66925"/>
            <a:ext cx="400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C4877E4-5359-48C2-8BED-22D6559BE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066925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DRAFT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366CC5-4389-4031-9907-506E6B849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05100"/>
            <a:ext cx="4953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4892AE-3462-4CCA-9511-AC581FAE4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705100"/>
            <a:ext cx="400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8CDF8E2-908B-4253-A3E8-DEEFB1A8C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05100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RECOMMEND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F2F5A3E-C284-4AF3-BAC1-9058D1761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70510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Propose decisions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D94FA4-58A2-464E-B71F-0F4F8236D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43275"/>
            <a:ext cx="6429375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E58B159-825E-4C81-9210-97D15243C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343275"/>
            <a:ext cx="400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6C81A52-935A-4182-92C7-981B04A1D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43275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ACT WITH APPROVAL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537AE41-FA8D-467D-8B59-1EADDB921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343275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Prepare and execute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57678B5-6FBC-4483-9463-1BF45E16B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981450"/>
            <a:ext cx="79057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4031183-172B-45D7-A451-A9B0F74AB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81450"/>
            <a:ext cx="400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2EEE080-20B3-4178-B1AA-666B0F62B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81450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BOUNDED ACT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C7D72E7-D160-4B98-8652-11B79AB38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9814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F0F1F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0F1F1"/>
                </a:solidFill>
                <a:latin typeface="Arial"/>
                <a:ea typeface="Arial"/>
                <a:cs typeface="Arial"/>
              </a:rPr>
              <a:t>Execute within policy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4DDC5FE-5EF5-4B17-92D9-196D95AC0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981450"/>
            <a:ext cx="2609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Limits, monitoring and rollback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669B3D4-0BD6-4EA4-9E97-EA6AE5F48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19625"/>
            <a:ext cx="9382125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6DD17CC-53A6-4226-B0A7-F5EE8198B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619625"/>
            <a:ext cx="400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BF674A2-D0F3-4955-A21A-754C78993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619625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NARROW AUTONOMY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35EC9CD-00E4-4033-AD77-40D8DB65C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619625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F0F1F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0F1F1"/>
                </a:solidFill>
                <a:latin typeface="Arial"/>
                <a:ea typeface="Arial"/>
                <a:cs typeface="Arial"/>
              </a:rPr>
              <a:t>Operate a defined process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695E737-601E-42ED-A40B-98EFBBB0C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619625"/>
            <a:ext cx="40862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Proven reliability and rapid stop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CB18E47-8C3D-4B36-8615-68E6AD209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428750"/>
            <a:ext cx="2647950" cy="179070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2BFEDEB-4131-481C-8EB3-3BD3DE55F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165735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29E428A-74AB-4D48-AEAB-171D0BD88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165735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DEFAULT START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A6128FA-CB48-41DA-98D1-A9DB22371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114550"/>
            <a:ext cx="2152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Levels 1 to 3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1927D02-C1F5-42E1-90E8-E149CEA3C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628900"/>
            <a:ext cx="215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Draft, recommend and approval-gated action modes create evidence without granting broad autonomy.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B49657E-FA9E-494B-A3F7-87CF57EA5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5FD8405-914C-4DA7-B93B-BA50B36BE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FEF9154-CB1F-4B5C-8A54-7BC3F77DF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E500DFC-F8C1-4CEA-A912-63CC88BF3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Advance one autonomy level at a time using workflow-specific outcome, safety, exception and rollback thresholds.</a:t>
            </a:r>
          </a:p>
        </p:txBody>
      </p:sp>
    </p:spTree>
    <p:extLst>
      <p:ext uri="{BB962C8B-B14F-4D97-AF65-F5344CB8AC3E}">
        <p14:creationId xmlns:p14="http://schemas.microsoft.com/office/powerpoint/2010/main" val="1738770497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EA08CA81-A548-4245-96CF-8846B3003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1463EBE-884D-43BB-A098-9CD4457FE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93782D-8454-4F18-8126-D70B47581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1A38DD-F2A3-42B8-8481-D26643907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DE95E9-4A9F-431E-906E-2B41840C6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Agentic risk expands from unsafe content to unsafe goals, privileges, tools and interactions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948100-C38B-4818-A4E2-21B66DE82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Controls must constrain identity, runtime behavior, memory, dependencies and agent-to-agent communication.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858DBB-454E-4FCD-B6CE-D4DD37DAD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4713E5-0E0B-409B-8CA9-B1E7F0F6E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69A09A-D463-4EA7-AE8E-6CE1FF7AE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OWASP Agentic Top 10; NIST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802E3D-7FBF-459A-88A8-89FCA3B24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832F23-6669-4397-8EEB-EF7D4067D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210423-2127-45E9-A3DC-575BBAC50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B9E1A7-519C-45A9-AE1F-092C4D923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2FF7EC-AB1F-4D34-BB38-124ED42DA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2776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859A08-D591-4FA6-B93E-FD58787EC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723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2F3844-1E80-4D0A-8708-1B6A185E5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35255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OWASP AGENTIC RISK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7F6384-CE5C-45C3-9A7C-C34659265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352550"/>
            <a:ext cx="7315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PRIMARY ENTERPRISE CONTROL RESPONSE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1F48DE-6F21-46CE-BF6D-358BD73AD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90700"/>
            <a:ext cx="11277600" cy="390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2869BF-A2BE-4954-8081-75113DAC6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90700"/>
            <a:ext cx="7239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ASI01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0086E4-0116-4232-B449-ABC9894EA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90700"/>
            <a:ext cx="3048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Agent Goal Hijack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FCDAB52-B80C-4519-B1F5-DC229B9BD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790700"/>
            <a:ext cx="70866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Intent validation, input isolation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F96CA06-4DB4-4019-A71B-9F496A877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81225"/>
            <a:ext cx="11277600" cy="390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2583D24-E8CF-42E3-9376-FC7FAAE60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81225"/>
            <a:ext cx="7239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ASI02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D40B7EF-01E4-4E9C-9DBA-C5FF4DF07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81225"/>
            <a:ext cx="3048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Tool Misuse &amp; Exploitation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31166AA-47FC-4D27-A2D4-D714A3AC6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181225"/>
            <a:ext cx="70866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Tool allowlists, parameters, approvals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F8A332A-8F56-4A42-9289-72A4DA725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571750"/>
            <a:ext cx="11277600" cy="390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A66025B-BA62-4A7E-BE9B-A8DBEBD34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571750"/>
            <a:ext cx="7239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ASI03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ED1D626-C3F2-4D08-9FB4-B3A6E94A3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571750"/>
            <a:ext cx="3048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Identity &amp; Privilege Abuse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6D964E5-78A1-48E0-A6B9-CC60EDF32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571750"/>
            <a:ext cx="70866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Least privilege, scoped delegation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0627A0A-CD37-4D8A-BA2F-9515BB35F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62275"/>
            <a:ext cx="11277600" cy="390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8BE7554-2267-4238-B278-E05222669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62275"/>
            <a:ext cx="7239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ASI04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9A76035-283A-49A7-8DB0-2726C5186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962275"/>
            <a:ext cx="3048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Agentic Supply Chain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FD69406-A549-484F-BAA9-9EDE603E4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962275"/>
            <a:ext cx="70866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Dependency trust and attestation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3A224A2-FBFA-41A3-8BF6-7DB01558C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52800"/>
            <a:ext cx="11277600" cy="390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C373208-1FD3-4AE6-A547-2A532A849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52800"/>
            <a:ext cx="7239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ASI05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9293140-9A63-43D5-AEC6-77CEA3BFF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352800"/>
            <a:ext cx="3048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Unexpected Code Execution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0720596-B3F6-4CCD-8197-BE1A990E3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352800"/>
            <a:ext cx="70866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Sandbox, egress and runtime policy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6D29364-E6C2-4FD8-90DE-868B305E9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43325"/>
            <a:ext cx="11277600" cy="390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3C67911-D323-4710-82BC-77E89B634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43325"/>
            <a:ext cx="7239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ASI06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CB76A88-A123-4E0A-8498-8C12F1316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743325"/>
            <a:ext cx="3048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Memory &amp; Context Poisoning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658AF2D-C9BC-4732-8749-FFE73DB09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743325"/>
            <a:ext cx="70866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Provenance, validation and retention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335C1D1-5ABE-4847-9E59-9AFE571D0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11277600" cy="390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7FD8506-ACA6-4CB5-9693-C61775777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7239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ASI07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712732D-44EB-4503-BB20-FCC2BF0E3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133850"/>
            <a:ext cx="3048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Insecure Inter-Agent Communication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F48556D-DB46-415D-A747-2AFF1E636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133850"/>
            <a:ext cx="70866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Authenticated messages and schemas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2FA5F19-9094-4A9E-8E24-E4ABA19D4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24375"/>
            <a:ext cx="11277600" cy="390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483B7FA-8A33-4EA9-802C-2357B5C02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24375"/>
            <a:ext cx="7239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ASI08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62EBFBC-3E5E-4669-BDAB-A9BF83BEA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524375"/>
            <a:ext cx="3048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Cascading Failures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76DFB75-18B8-4698-8E60-B71AA0C4F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524375"/>
            <a:ext cx="70866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Circuit breakers and bounded retries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FFC2C7B-D106-4153-84A7-08C543179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14900"/>
            <a:ext cx="11277600" cy="390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67C96B8-56C6-447B-8A8D-292D1D6E0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14900"/>
            <a:ext cx="7239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ASI09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6BE7E3DD-3377-42D2-BEC7-FE2677510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914900"/>
            <a:ext cx="3048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Human-Agent Trust Exploitation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DBFF7D7-BCD1-453E-93C4-4330CB49F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914900"/>
            <a:ext cx="70866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Clear identity and decision framing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1C0B4900-866C-4D3E-BADC-A3DCC5380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05425"/>
            <a:ext cx="11277600" cy="390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C0AF452-8C69-41C6-8B20-FE483F93B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05425"/>
            <a:ext cx="7239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ASI10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7FFF4074-92CA-49E7-BC89-473A30377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305425"/>
            <a:ext cx="3048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Rogue Agents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086F6B0-EEE9-4AFC-AC41-1ABFF356D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5305425"/>
            <a:ext cx="70866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Inventory, behavior monitoring and kill switch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F6A9A27-5E28-47BB-AF50-3323CE8B7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77C518C-0260-4DBC-A7C1-662D97DD6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2659FF5-DA48-4B81-B304-412DC30E1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A81AFD68-95D4-46C2-9948-896E87BF2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control objective is least agency: the minimum identity, tools, memory and autonomy needed to complete the task safely.</a:t>
            </a:r>
          </a:p>
        </p:txBody>
      </p:sp>
    </p:spTree>
    <p:extLst>
      <p:ext uri="{BB962C8B-B14F-4D97-AF65-F5344CB8AC3E}">
        <p14:creationId xmlns:p14="http://schemas.microsoft.com/office/powerpoint/2010/main" val="886532539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3A4F789-CC8E-41FB-A63E-74A4DB290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C5A632D-1D40-4332-8D80-338D8EF93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2178D8-0FBE-4EEC-81D2-F0B435919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ED8C2E-9012-4449-8520-E1614E14A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F19F0E-3B4E-4ACC-A710-49F10B099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Evaluate the full execution trajectory, not only the final answer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D4BCB0-DBF5-469F-9029-8FB87A1E2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Production readiness requires outcome, tool, knowledge, safety and economic evidence across representative tasks.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2F673D0-A8CA-488F-BDB1-B7E76D7ED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61AEE7-3EEE-4ED5-927E-4CC5CF5D3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63A092-8933-4C66-8DF2-13031FB94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OpenAI agent evals; NIST;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F0888A-0919-498B-A0A5-22EA12145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0AE162-B226-41A4-A11F-E4B3AB8BC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70063D-D37A-4FDC-8007-D6066FF3A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208CA1-9F9E-4D2E-8B37-E65B28119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4BE3388-B3EF-4145-A294-7B23C28C5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112776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46ABFD-01B7-4FE5-999E-F59063479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09700"/>
            <a:ext cx="1162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LAYER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9ED04B1-6A0B-455B-80E3-54230E099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1409700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QUESTION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DC395E-C5A4-4F0B-BB15-11FE12158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409700"/>
            <a:ext cx="3524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MEASURES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6BB241E-7021-4DEC-8580-27921CA7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409700"/>
            <a:ext cx="3543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RELEASE GATE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151F53-15E5-4241-9C0F-069FAB056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66900"/>
            <a:ext cx="112776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819FCFE-1935-4FD8-A61F-46E04674F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057400"/>
            <a:ext cx="1123950" cy="2381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168F6B-AA7D-41E4-BB48-12676A62A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57400"/>
            <a:ext cx="933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OUTCOME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E790D5-8879-446F-BB75-3EFAC921F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1924050"/>
            <a:ext cx="22860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Task completed correctly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6859EBD-DE7C-401A-A538-865E43AF7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924050"/>
            <a:ext cx="34861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Accuracy, completeness, business result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BC2B0D9-0AC9-4559-993F-3DCC18C27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924050"/>
            <a:ext cx="35052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Pass threshold by risk tier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D07C823-239C-4764-9E5B-BD5E885D1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86025"/>
            <a:ext cx="112776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097205-974D-4700-8F7F-143FB0CF9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76525"/>
            <a:ext cx="1123950" cy="2381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6EB42D4-9B09-4A9E-B2E2-31BCFFBCA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76525"/>
            <a:ext cx="933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TRAJECTORY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958B10-44D3-48F9-8EE3-D39C3151B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2543175"/>
            <a:ext cx="22860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Reasonable execution path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60A64DD-7F4A-43C2-88C5-899E53BF4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543175"/>
            <a:ext cx="34861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Steps, retries, loops, handoffs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99F6C5A-9219-4B74-8D8F-4A959AE11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543175"/>
            <a:ext cx="35052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No prohibited or redundant path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CB27EDA-0D8F-4CB5-B290-97DE3567D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05150"/>
            <a:ext cx="112776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280F0FC-9976-464C-BFBD-EECC3A394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295650"/>
            <a:ext cx="1123950" cy="2381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70C2694-8A27-4C9F-91CC-C985ACC3D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95650"/>
            <a:ext cx="933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TOOL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88C1A76-BB03-4AE1-96E3-0D3E7603B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162300"/>
            <a:ext cx="22860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Correct action and parameters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55FE8E0-B148-44BA-8D65-B6A0414FE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162300"/>
            <a:ext cx="34861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Selection, arguments, permissions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CFFE48D-4D18-4E76-A77F-E236F95D5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162300"/>
            <a:ext cx="35052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Zero critical misuse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2CE0D07-3E32-4223-AB2D-D9348BAC4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112776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C096AF7-8309-45B9-8BF9-5AAAE4D0A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14775"/>
            <a:ext cx="1123950" cy="2381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E18B10F-84DC-4415-908A-7C73F1DDA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14775"/>
            <a:ext cx="933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KNOWLEDGE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6138E88-4769-4484-B414-222A78F7F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781425"/>
            <a:ext cx="22860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Grounded and current evidence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7825971-AD7B-4FC1-8C9F-D200E1005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781425"/>
            <a:ext cx="34861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Retrieval, citations, freshness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6C22624-5803-4C48-82A2-073791C78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81425"/>
            <a:ext cx="35052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Required source coverage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9DA9B2D-7A70-48A4-A72C-C622644EC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43400"/>
            <a:ext cx="112776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B6709F8-BD0C-43BD-9273-8F04D0B98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533900"/>
            <a:ext cx="1123950" cy="2381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F198ACA-7CFB-4A30-AC4D-0317C2BDF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33900"/>
            <a:ext cx="933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SAFETY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53E18DF-8FA4-494C-8233-60B350CB0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400550"/>
            <a:ext cx="22860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Policy and security respected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3460EDD-67A9-4ED9-BC66-9F3F25C33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400550"/>
            <a:ext cx="34861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Injection, leakage, bias, escalation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0C60254-F124-4501-9DCE-15DA5DC4D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400550"/>
            <a:ext cx="35052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No critical control breach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299F14E-2338-43B6-8DF7-36B3C1B64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62525"/>
            <a:ext cx="112776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763">
            <a:solidFill>
              <a:srgbClr val="D7D0C6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53E2DCF-3FB0-40B0-8263-AF783B221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153025"/>
            <a:ext cx="1123950" cy="2381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32FE0DB-3D05-47D6-91AA-8576C2B79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53025"/>
            <a:ext cx="933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ECONOMIC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2A995B0-2435-42AE-92CE-AB9DF7350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019675"/>
            <a:ext cx="22860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Acceptable cost and latency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1DE3CE0-1A87-4B84-A2A0-579E5E2FA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5019675"/>
            <a:ext cx="34861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Tokens, tools, exceptions, rework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254987E-0A67-4DE3-A61F-D82245F4C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019675"/>
            <a:ext cx="35052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Unit-cost and time target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3535230-B7EC-413A-AF7F-F25CDE89C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D71C78E-95CC-4CAE-88BC-72660F1E9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A2FE15CA-9110-4BD4-99DC-0D3DE0CDA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33B53CB-DDC3-458A-AB12-CEF6D2254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Build representative task sets from real workflow variation, then retain traces so failures can be diagnosed and controls improved.</a:t>
            </a:r>
          </a:p>
        </p:txBody>
      </p:sp>
    </p:spTree>
    <p:extLst>
      <p:ext uri="{BB962C8B-B14F-4D97-AF65-F5344CB8AC3E}">
        <p14:creationId xmlns:p14="http://schemas.microsoft.com/office/powerpoint/2010/main" val="2471554230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D87E13F-99CE-4BA1-BCF5-8EC4E18A5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82B0C51-A1CF-4BE0-969E-C6E6BBAFB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A8EFC30-2ACC-4E03-A8E1-19B7CAE76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04E9B3-50B9-48D0-8FA8-7368825D7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7775ED-D9FD-415A-A8E1-E89A71354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Knowledge readiness is measurable and often determines agent reliability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4D431C-AF67-41CA-816B-594E0D70A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Ownership, permissions, freshness and provenance should be assessed before workflow automation begins.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108165-18D8-4F6F-9D01-69DC12F36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D36DF2-7876-440E-85D0-62A8CFB11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323527-DD0B-44DF-84FF-5861EF017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LangGraph; NIST;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918BB3-1917-4117-B170-9D5F93484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293824-8ED9-442E-B39C-29D6CDFFD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63B2D5-59AC-4C4E-AE6B-4796EDA5D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309E23-B7D6-429B-A1F6-1BA55DEFF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6B67E76-FDE6-426E-B87D-4F7FA0500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60045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42D4DB-818E-43AD-8455-4F19A3BBE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OWNERSHIP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8D682F6-8C6D-4794-8E0E-27618217F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85950"/>
            <a:ext cx="3105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Named content and decision owners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D94A5C-6041-40BF-B729-315187F1A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C793150-CA30-444D-B7C2-66816DCC4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C29A65B-7171-40DA-9E69-55BA75E1A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82635FA-6716-433E-831D-3717F9653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930DE8D-890D-48D2-BDB3-DB989CA58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68047C6-2450-4AE6-98AD-D6942C703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32410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 owner, no production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57DB6F-2F85-4FE5-8DCA-DF809F331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409700"/>
            <a:ext cx="360045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C5B4B9F-FDD3-4C26-8E3F-ED218617A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5621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QUALITY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447B808-86FC-4A59-8B13-D0F0931B0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885950"/>
            <a:ext cx="3105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Accurate, complete and usable content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38E3F47-8F1D-4D06-A1A1-037597FE3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AC399B2-EFBD-4467-977B-24509119A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F7A247E-C3AD-4191-B403-8C0DC7830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725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E091698-F88D-4C89-A153-AE1DDE9A6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91BDB99-B204-4159-BF34-36435917B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A11A1DB-923B-40D2-B0AE-BA2875272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232410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Known error rate and remediation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A87CEF1-D851-47C2-9FBB-C9FF356B4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409700"/>
            <a:ext cx="360045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EFA6D40-1275-41C1-A066-F39031B45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5621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PERMISSIONS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99D8CA7-1C1D-46AD-A493-FCBC0390A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885950"/>
            <a:ext cx="3105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Identity-aware access and action scope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254CE8E-1072-4CF5-B043-0EA8CC9DB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0DF147B-A43C-49F3-BB88-AED623533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FD91BBB-CE47-4D4D-883D-C71F80001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DEB608A-5EE1-4EAA-BA10-1B90C4466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7A00028-1EC6-4367-8E7D-EE21BEEB2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4003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BBC8056-739D-48B0-9227-948533597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32410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Least privilege verified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D50716C-1811-40F0-AC6B-0E00A5A83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33750"/>
            <a:ext cx="360045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9EFC344-9D87-40FC-8F62-F234CBE2B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861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FRESHNESS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C2B779F-096E-4DA4-8441-4F0EFE8CE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10000"/>
            <a:ext cx="3105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Update cadence and expiry rules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79DB6A3-2FD9-4DE5-BF31-B5B5F0562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3777D41-916F-4EA8-8FDD-D90D897DE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8B504B8-E976-4CA6-A8FE-FF03B0EF4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B660B24-269D-4B49-8C27-4B4FED2FC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E18B64F-DEA8-4A4A-8029-D14121C75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96C3A3D-CCFF-47BC-A718-E3D4F832B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424815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Staleness is observable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A628001-4423-4EFF-8F15-88225F00C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3333750"/>
            <a:ext cx="360045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1F02121-1D85-4EDB-A56E-136D775AD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4861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PROVENANCE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7B5F660-AFB1-4180-94B7-5E02FF562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810000"/>
            <a:ext cx="3105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Source, lineage and citation evidence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092693F3-6242-4AE5-B57F-2580A2A16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E836D8A-D38C-4E5A-BA9B-2EEFE5290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E012D8D-EDCC-4914-BA7F-4A4D1E855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725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4BBBAC2-CBAF-4788-9C5E-DCDE9B2E9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5A26BECD-9F12-4F22-BB2D-63C0A347A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BF948448-241B-44EB-9E53-DEA711994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424815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Evidence survives the workflow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4585682-0E5A-4B76-BF9C-21AC3473D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333750"/>
            <a:ext cx="360045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5F9B6E00-2C9C-4F2B-BC0B-E202F678C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4861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FEEDBACK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B1C052D1-9153-44CA-89C2-ED5E598B1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810000"/>
            <a:ext cx="3105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Errors feed content and system improvement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3F5EB325-CC9C-4CAA-833D-E0875D39D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AB6ABCB-CA36-4217-BBA8-75B40F69B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BECA57B2-6B33-410B-8D39-C50220D74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F1B9474-E623-42EF-9E29-462BBC182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A953EDA-9FB2-4EAD-ACCB-F7A40DDCD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324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1E7ED49C-33A5-45FF-8DF1-014ADAAED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424815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Closed-loop operations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0C9426E8-A890-4071-9F8B-BC6BE477A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03BE97B-779D-44CB-A29B-243483CC9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DE3B6E8E-1185-43A7-A69C-0A1792FAA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751A0048-E85B-4874-9F81-F957E8759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 knowledge-readiness assessment can prevent teams from blaming the model for problems caused by content ownership and data controls.</a:t>
            </a:r>
          </a:p>
        </p:txBody>
      </p:sp>
    </p:spTree>
    <p:extLst>
      <p:ext uri="{BB962C8B-B14F-4D97-AF65-F5344CB8AC3E}">
        <p14:creationId xmlns:p14="http://schemas.microsoft.com/office/powerpoint/2010/main" val="2333478876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FD695A7D-9AAC-40B4-A8A6-75BF84D6B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7728222-26AB-42D1-BDCE-079075C93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179CAD-6D46-4AFC-85AF-BE65EBF0E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F62A6F-789C-4B15-96B2-8C9523DC4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AA6F3F-47EA-4A4A-828D-3C20F6778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Production agents require shared accountability across business, technology and risk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BE8816-821E-43CA-8CFD-EEFCB864D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Decision rights must be explicit for goals, data, release, exceptions, incidents and retirement.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402FED-3341-481F-B2A8-EA290A19B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09A380-04E6-4459-9C2B-E902529B1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94573A-C6B6-48AF-9A47-53CC29360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NIST; ISO; Anthropic;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96642A-524F-4820-898E-02BCC4BED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20C6E3-3DD3-450D-AACB-DE32A2662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0A3B02-9BAB-4F3B-9B97-70E0BFD84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5BE0C4-7778-48EA-A795-897D2311B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A2BB1D-B70E-46AC-ADA7-3576B75D5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112776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2C654A-4776-45C7-96FE-65AB8060D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2286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AGENT PRODUCT COUNCIL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F67E20-29A7-4EDC-B2DF-F0F5D261C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1390650"/>
            <a:ext cx="8343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63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Prioritizes workflows | sets risk appetite | approves scale | owns value and incident decisions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F6C91D2-77A8-4BE8-BB19-357148F7A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47900"/>
            <a:ext cx="1695450" cy="13144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55E901-3A45-4535-A2B4-D689F2F1A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FF5FD8-3E75-4B36-AAEF-501AA930D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F72CBFF-F6D6-43ED-8328-F423E8747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PRODUCT OWNER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EAB3D8-2396-4FE5-A832-F7AA05A1D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Outcome, roadmap, value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18B742B-3F88-498D-BE10-FC00DA650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247900"/>
            <a:ext cx="1695450" cy="13144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E29D58D-B8A8-4221-BE48-79A87494E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400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E509827-1E3D-4D9E-8B1D-A4D793D6A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4003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9A6D51F-5E83-401A-A243-25DA968B2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8003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PROCESS OWNER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4B102A9-898E-469C-B0FF-9B2A46440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318135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Workflow and exceptions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B09E0F-415E-4DD1-907F-29DF15878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247900"/>
            <a:ext cx="1695450" cy="13144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E02ACC0-718A-4599-BBA4-879500A6A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400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327F65A-1E61-46E6-8F12-C5E1B3D95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4003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F93FC2E-5746-4507-87DA-1975B4B5C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8003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KNOWLEDGE OWNER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522431D-C8F8-4562-8186-B382C8D67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18135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Content and provenance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9BD5FE9-7DD5-4A1A-BC54-4C1CE80E8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247900"/>
            <a:ext cx="1695450" cy="13144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D559E82-F002-40BE-8F90-D5959CEFA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400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01FE076-4D08-4998-A5AE-AFFA9D6BD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4003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DFD1CEB-4BDB-493A-8560-BB62A16FD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8003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AI ENGINEERING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83AD0DC-9C77-4867-BB54-D5BF418C3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318135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Architecture and evaluation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45AC9D2-7E79-465F-9B32-02DA7BBA6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247900"/>
            <a:ext cx="1695450" cy="13144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8399665-9F5C-44E3-B39F-999486F37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400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D961D44-8CFA-493E-B771-18851462E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4003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CDCFA75-689B-4D86-B92A-0B9F5C8A1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SECURITY &amp; RISK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4820050-7EDB-425A-875B-4A2A5B804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18135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Policy, testing and incidents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F3A2133-032E-4610-B185-D060E2743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2247900"/>
            <a:ext cx="1695450" cy="13144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C330528-931A-4894-AB6A-88C6C9A0A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2400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7DB3A50-61B6-42EA-8F20-92A3A8E85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24003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13CA6EB-603D-41C1-862A-0BACFFE67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28003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HUMAN OPERATIONS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B42E6EB-9A03-4395-830F-8F6663F58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318135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Approvals, feedback and escalation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0CB51EC-AE2A-4A17-B42B-2E3D64A3F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290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DECISION RIGHTS THROUGH THE LIFECYCLE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F2EEF03-D9DD-49DE-84DB-F502289AC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29100"/>
            <a:ext cx="1447800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4BB6BCF-B7F0-4798-8A6C-453460828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29100"/>
            <a:ext cx="14478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SELECT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DC422BC-ADE6-44C5-966B-1DC6450BD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362450"/>
            <a:ext cx="2286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BB3FA16-8D65-43E4-98D9-6D77E07B0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4229100"/>
            <a:ext cx="1447800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5D0E8DE-DB25-4F06-A821-D31A541FB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4229100"/>
            <a:ext cx="14478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DESIGN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5BAD327-05BB-45ED-B9D2-25C53D613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362450"/>
            <a:ext cx="2286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643060B-57CE-429E-8779-ACBA63780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229100"/>
            <a:ext cx="1447800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71DAF4A-C664-4C74-9463-02F262262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229100"/>
            <a:ext cx="14478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BUILD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28AB4D6-2B68-4049-BB07-D78A6C05E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362450"/>
            <a:ext cx="2286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38E5AA44-2639-44C0-8C46-9728FC000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4229100"/>
            <a:ext cx="1447800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BD2F7353-9EF8-4502-96C9-B72C02B72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4229100"/>
            <a:ext cx="14478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EVALUATE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FEAAB77-85F5-44B2-A764-9BF4BD4D5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62450"/>
            <a:ext cx="2286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7A1349E4-E97A-4A81-B606-A8C9E0D14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29100"/>
            <a:ext cx="1447800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AAD82262-C781-4C25-89C3-6CFA546AB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29100"/>
            <a:ext cx="14478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RELEASE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34FE8F45-DD44-4EBB-A940-654865CF5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362450"/>
            <a:ext cx="2286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3B71AC3-7A96-40B3-AD23-C1D09D999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4229100"/>
            <a:ext cx="1447800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21C8C39A-1B25-4103-B62D-630F60048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4229100"/>
            <a:ext cx="14478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OPERATE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21E5852-70D3-4E5F-92AE-020A518D8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4362450"/>
            <a:ext cx="2286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1BC9237-0DA0-4A25-BD95-DA1F2BB6F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4229100"/>
            <a:ext cx="1447800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52EE54E-1F53-4590-8370-501511785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4229100"/>
            <a:ext cx="14478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RETIRE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84EBD3A-924D-4A2E-88A3-535C14EEC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0"/>
            <a:ext cx="112776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E9944474-1540-4302-82BB-4394F7077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858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Non-negotiable: one named business owner remains accountable for every production agent, even when execution is automated.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9B6DD964-BBD9-4F46-9177-C78CA5AD5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0BC1F0C9-68B6-4889-9711-3CA975D2B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538ACF21-B5F9-40BB-B299-D2B9B5364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DD530B3D-C5AC-472C-95C8-E32DCDC2E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An agent program fails when responsibility is distributed but accountability is absent.</a:t>
            </a:r>
          </a:p>
        </p:txBody>
      </p:sp>
    </p:spTree>
    <p:extLst>
      <p:ext uri="{BB962C8B-B14F-4D97-AF65-F5344CB8AC3E}">
        <p14:creationId xmlns:p14="http://schemas.microsoft.com/office/powerpoint/2010/main" val="4187171002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E4F1A7EE-87D3-4C70-880D-52C335C1E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4B4A8A4-B165-47D1-9334-83E9F52EF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006D7E-C8A7-428C-809F-1402B6491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DA413B-DED5-491F-A1EF-9FDF163B1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9C4E90-D84A-40CD-9C79-0BDD63262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winning agent is the one that completes an acceptable task at a controlled unit cost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4D87A0-0DE7-4B79-B87C-212B38F88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Model tokens are only one part of the economics; exceptions, evaluation and rework can dominate.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89F9DD-6C64-449A-A09C-AE7AD4D00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5B4A37-507B-49B4-B3BC-BEF14025B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BF3126-1E64-48F5-8518-D8AA86DB3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OpenAI;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B96CB5-A151-4523-986D-678CF0F28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009C5A-FCB0-4DAA-9A25-1FF5A25C6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B939FA-E908-4473-9662-DEC2993DE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820199-5112-4EA2-8530-96DE24C92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0CC8CB-1FBB-40E9-8A33-E4DCE28C0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10565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8E03F3-AB07-4E15-A16B-407D4746A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811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Illustrative cost stack per completed task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BC528C-755B-4066-ACA6-4EB4D3926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09800"/>
            <a:ext cx="113157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4A199B-5780-4329-8AEF-0DC3F1985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09800"/>
            <a:ext cx="105537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MODEL</a:t>
            </a:r>
          </a:p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18%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BC6198A-342F-48B7-9EE5-CF2B182C8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5470" y="2209800"/>
            <a:ext cx="6286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B3E9DB-99F2-4F2D-848F-893128821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4120" y="2209800"/>
            <a:ext cx="88011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AC4794-34F1-4D84-80E7-F98C054BF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2220" y="2209800"/>
            <a:ext cx="80391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TOOLS</a:t>
            </a:r>
          </a:p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14%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F3981AE-01F3-4FB7-B41C-C5956B0C8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4230" y="2209800"/>
            <a:ext cx="75438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454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8D773A-CF7A-458A-92A2-4A86D370F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2330" y="2209800"/>
            <a:ext cx="67818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EVALUATION</a:t>
            </a:r>
          </a:p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12%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6A3C5B5-E54C-4A9C-80B1-ADD026F81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8610" y="2209800"/>
            <a:ext cx="12573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BE97F07-6A88-4CFC-9B54-11632AE53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6710" y="2209800"/>
            <a:ext cx="1181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EXCEPTIONS</a:t>
            </a:r>
          </a:p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20%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D8E9F8A-787B-4B23-90B6-10824B55E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5910" y="2209800"/>
            <a:ext cx="163449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0F1A7C8-FFE1-4E57-B0F0-3D0E0137D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4010" y="2209800"/>
            <a:ext cx="155829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REWORK</a:t>
            </a:r>
          </a:p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26%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F81F50-657B-41A5-AF0C-E609E085B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956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Illustrative proportions only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B9FDF67-478C-4DD8-A56B-69E0F851D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33750"/>
            <a:ext cx="9144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EE8AE3F-EC23-4462-B3D3-EAFDDBD90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337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ROUTE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D725B81-A9AD-47CA-9F5A-D3BE9F1D5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3314700"/>
            <a:ext cx="523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lower-cost models for simple steps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4A2A6A0-74E0-4E01-A9A6-39AB8A816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90950"/>
            <a:ext cx="9144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8CEA536-A9E6-4F1F-8A43-75EE470F0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909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CACHE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F4D5FAB-97EE-48F0-B9AF-B42BB9D78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3771900"/>
            <a:ext cx="523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Reuse stable context and results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5098CA9-B83C-4BAB-A40D-CE372DFC2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48150"/>
            <a:ext cx="9144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CDAF421-4B27-4D96-A505-8FA91EC53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481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CONSTRAIN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9227E67-8D6E-4855-B99F-FFE4E1DE8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229100"/>
            <a:ext cx="523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Reduce retries, loops and tool search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6D68027-D2EE-4BCA-B16B-7B157F0F7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05350"/>
            <a:ext cx="9144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DA225D7-9BF9-40AF-BEEF-6C731CC10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7053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IMPROVE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A2AD390-06DC-4668-949E-E7F9B50BE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686300"/>
            <a:ext cx="523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Fix knowledge and exception sources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2917E7D-B0F6-4197-AA35-92335EFE1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390650"/>
            <a:ext cx="3867150" cy="3905250"/>
          </a:xfrm>
          <a:prstGeom xmlns:a="http://schemas.openxmlformats.org/drawingml/2006/main" prst="roundRect">
            <a:avLst>
              <a:gd name="adj" fmla="val 2956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16F176C-9C30-4B34-99D5-9517A227D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638300"/>
            <a:ext cx="1314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1A7EFD4-0613-4CC4-86E0-D7CB7099D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638300"/>
            <a:ext cx="1123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UNIT ECONOMICS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77B2F64-6F80-4C0B-AD1F-CCBB21ADE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1526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Cost per acceptable task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1CA393B-6730-4BF5-9716-1B133129A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724150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=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B17D5CA-797C-4EBD-A4B7-0F0441745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162300"/>
            <a:ext cx="2914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Total runtime + evaluation + exception + rework cost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F9300A3-806F-476C-BA79-F08069D28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943350"/>
            <a:ext cx="2838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7B7C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982D2EE-3C81-4FFB-91D2-5528292C9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171950"/>
            <a:ext cx="29146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Accepted tasks completed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C36E9C1-E5C9-4FE8-857B-03E27249E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800600"/>
            <a:ext cx="2990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Optimize acceptance and rework, not tokens in isolation.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E28065C-D1A1-47CA-9E1D-9C616A903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FBB62C2-AD0C-47F3-9755-1B8070891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12A0729-1E04-4338-A01E-FB9C48CE7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2F10058F-73A3-4C1A-9690-5211D0721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 cheaper model can increase total cost if it creates more retries, exceptions or human rework.</a:t>
            </a:r>
          </a:p>
        </p:txBody>
      </p:sp>
    </p:spTree>
    <p:extLst>
      <p:ext uri="{BB962C8B-B14F-4D97-AF65-F5344CB8AC3E}">
        <p14:creationId xmlns:p14="http://schemas.microsoft.com/office/powerpoint/2010/main" val="3990424098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2EFAD88-A3D3-4640-90DC-916655DE2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D376328-2A2D-4DF3-841C-7686DC522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31434A-2F66-4ACF-AF92-D3B0B34AD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08425E-FA33-44F4-9106-D41B064EC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0227DD-2B7F-483A-97DD-42600CB54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Build the differentiating control layer and buy commodity infrastructure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4EA128-C9CE-4F4E-AF55-245D40C6F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Sourcing choices should follow strategic context, workflow ownership, control needs and switching costs.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0005F0-B43D-4D4A-B5E7-217BACE2F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4A7CD2-10D1-4528-994A-2EBE96E53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2BF024-AC7B-4C65-BB7F-7AA5E3E9A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vendor documentation;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16E446-DBBB-43FA-B97B-7B2515A93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DBC9B3-6FB0-4811-AC57-2D84E68EB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1C9227-E890-4F49-B50F-6F9C5071D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754894-CDF7-4BAD-A299-9BF1BC4B4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9BC207-8260-4933-94AB-C999BF9CF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600450" cy="3829050"/>
          </a:xfrm>
          <a:prstGeom xmlns:a="http://schemas.openxmlformats.org/drawingml/2006/main" prst="roundRect">
            <a:avLst>
              <a:gd name="adj" fmla="val 3175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CB41F2-48E2-4064-95F4-2B54DB9AD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9144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C58BD6-A5DE-444C-B8B7-92E52ED9E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192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BUILD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9AF01C-5785-4F5E-89CC-D6B1D8DA0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Own the differentiating layer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3C8585-AE13-456B-8650-F57106B04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24150"/>
            <a:ext cx="3067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C29BB6-BFDB-487B-B211-F649491AF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48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F21100-EDD2-49F8-8FD9-1444EA2A1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90850"/>
            <a:ext cx="2876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Workflow logic and control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17078F-D902-4BE3-AE31-53D719277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433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D151EAE-BE0A-4E4C-8428-A00B0DF90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86150"/>
            <a:ext cx="2876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Knowledge model and evaluation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4A54C47-6C54-47CC-9DDA-ADB78A639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38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3ED0A6A-064F-4D62-90BF-6014DBCB1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981450"/>
            <a:ext cx="2876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Domain-specific user experience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988A92A-F869-4810-AB7B-F0D127F51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476750"/>
            <a:ext cx="31051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2A2F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22556C8-DB89-41E4-85E9-C6A4D08E6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2800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Use when context and control create strategic advantage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A182858-3DE1-4847-A76D-640DE826A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409700"/>
            <a:ext cx="3600450" cy="3829050"/>
          </a:xfrm>
          <a:prstGeom xmlns:a="http://schemas.openxmlformats.org/drawingml/2006/main" prst="roundRect">
            <a:avLst>
              <a:gd name="adj" fmla="val 317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CB2DDC7-54AF-4972-82FC-6FD27630B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619250"/>
            <a:ext cx="9144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7A3E9AA-E8A4-4C0C-867C-AEDF7C2EB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16192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BUY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C9383BF-6081-47BA-B106-7A130CA59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20764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Adopt commodity infrastructure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F9F6EAB-A2E3-4363-A7A0-BE398BDA3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2724150"/>
            <a:ext cx="3067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7E93C2F-5386-4C71-BBA4-BA87EE32D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048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AB2FF3E-EAC9-47A3-B870-2F1890F65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2990850"/>
            <a:ext cx="2876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Foundation models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8E15190-0F20-42DD-AC7A-7411D89FA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5433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AF8535D-B090-4ECC-96A8-B31EDE341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3486150"/>
            <a:ext cx="2876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runtime and observability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AC9AD80-6D00-4545-AC37-7BBAACC0D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4038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702D585-80CD-471E-A825-4963A2A63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3981450"/>
            <a:ext cx="2876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Standard connectors and interfaces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8C9EA7A-A122-47C3-9D7D-56D8D8D59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476750"/>
            <a:ext cx="31051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7486A28-7501-43FF-8552-2B6566505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4476750"/>
            <a:ext cx="2800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when speed, scale and operations dominate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3829869-41B7-44F4-BE4A-4012D8C8E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409700"/>
            <a:ext cx="3600450" cy="3829050"/>
          </a:xfrm>
          <a:prstGeom xmlns:a="http://schemas.openxmlformats.org/drawingml/2006/main" prst="roundRect">
            <a:avLst>
              <a:gd name="adj" fmla="val 317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928C8EE-4E5D-49DC-A2D8-5BC6BE887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619250"/>
            <a:ext cx="9144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D4BEE80-A3A2-4EC7-A86B-5A9B47B09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619250"/>
            <a:ext cx="723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PARTNER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6550D2F-DCD7-434D-A4B9-7B93D1493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0764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Co-create where capability is scarce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7DC24EE-FC77-4B7D-9776-0C19ED190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724150"/>
            <a:ext cx="3067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6EE5FBF-6B69-4E21-834F-79A47768D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048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2DFF7A4-9597-4BAA-B647-1DA08B5D3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90850"/>
            <a:ext cx="2876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Patent and landscape analysis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3585FD1-E024-44E8-A72D-2A540B3BE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5433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22A4CE6-925C-45B3-865B-6643140EE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486150"/>
            <a:ext cx="2876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Architecture and pilot delivery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9EB1DF8-C958-4E5A-9F0C-A70931CDE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038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375CC97-EA8C-447D-82FB-2EE48C6D5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981450"/>
            <a:ext cx="2876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Specialist security and validation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1E0FA5F-0870-48A2-B33A-1FE09EF7B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476750"/>
            <a:ext cx="31051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4F475A4-DDA9-44DF-933E-7A0A6EBFD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476750"/>
            <a:ext cx="2800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when acceleration and independent judgment matter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C2C3CDE-F177-43B9-80FA-0A3806540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A4FD9CA2-AD6D-4427-B87B-80684B900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62FD129-91C7-4C89-B2DF-D5BCF7FEE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FB51A28-8C21-4088-A7C9-5D101531F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Avoid buying a closed control layer that owns your enterprise context, policy logic and evaluation evidence.</a:t>
            </a:r>
          </a:p>
        </p:txBody>
      </p:sp>
    </p:spTree>
    <p:extLst>
      <p:ext uri="{BB962C8B-B14F-4D97-AF65-F5344CB8AC3E}">
        <p14:creationId xmlns:p14="http://schemas.microsoft.com/office/powerpoint/2010/main" val="1032134007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401AA6C-0B00-443C-8BEE-71AEAE8F8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2143F23E-D993-45A3-888A-513E244FE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376DF6-2E47-4DD6-8362-E0BB8BB65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D4BDB9-BFF2-4238-A7A9-FECC3C2EA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824170-7A22-44B4-A272-511A085DE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90-day pilot should prove workflow value and control evidence before broader autonomy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ADE2DF-76E4-4267-9380-A4968D2BD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Each phase closes with a decision gate, making scale a consequence of evidence rather than enthusiasm.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1C45CD-F993-4A3D-8D1F-2E8A60FC5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7FE715-BB46-4C82-98A9-6F75BC7CC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F3BC6C-94EE-47B6-A29F-B08538D90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OpenAI; NIST;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758D71-B2C7-40B5-9D0A-2712EDE2A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118A04-FBDE-4015-A17D-075362D10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A044A7-7905-41D3-94CA-2DDC10E8E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14007D-55C1-4C51-8E88-C77A4F2D5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14A63C-C682-4930-8855-7FDF897ED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04950"/>
            <a:ext cx="2667000" cy="321945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5B38D4-1E0D-4A44-8DB6-12F8E1998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95450"/>
            <a:ext cx="13525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C74D33-0AFC-4E68-8353-F21F887EC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95450"/>
            <a:ext cx="1162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DAYS 0 TO 15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F9E5DF-4678-454E-930F-553E718FD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52650"/>
            <a:ext cx="228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SELECT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379943-37F2-41B3-BBA0-5125DEA4B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2209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Workflow value | risk tier | baseline | owner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EB04FA9-6675-4987-A323-23AFC1C73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0000"/>
            <a:ext cx="22479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9C7BB2-F93E-4C6B-9254-197F9C618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10000"/>
            <a:ext cx="2019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Gate 1: worthy and bounded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787842-E5E2-480E-9DA9-A21ACA275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895600"/>
            <a:ext cx="26670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7F3F8BF-47E4-4E77-8357-4EB9A2129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1504950"/>
            <a:ext cx="2667000" cy="321945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3A3938B-E4E6-4097-999D-065CC8DA4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695450"/>
            <a:ext cx="13525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26B201-A25E-49B8-B5E7-BDEE6CFBC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1695450"/>
            <a:ext cx="1162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DAYS 16 TO 30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FD2D24A-4427-4848-8EAE-D0C9832ED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152650"/>
            <a:ext cx="228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PREPARE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D99C02-852B-4789-B603-560B4D189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724150"/>
            <a:ext cx="2209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Knowledge | permissions | test set | architecture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9D174E1-3273-4FE5-91AC-71B89595B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10000"/>
            <a:ext cx="22479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9B73DC6-7723-47BE-9EC7-D064EAE72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810000"/>
            <a:ext cx="2019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Gate 2: data and controls ready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60194FF-6645-437D-BC6A-E14DDDBFD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895600"/>
            <a:ext cx="26670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340A17F-F3C3-4D60-AEC5-E9CDCB53C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504950"/>
            <a:ext cx="2667000" cy="321945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8B59DDE-8970-419F-933F-7E64E2DC7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695450"/>
            <a:ext cx="13525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D05BE56-2473-42C9-B9EE-416F6F58F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695450"/>
            <a:ext cx="1162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DAYS 31 TO 60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C2ABC93-BA16-4882-B731-9F57E55C0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152650"/>
            <a:ext cx="228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BUILD &amp; EVALUATE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6377406-B4C2-4369-8359-D881BD2A1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724150"/>
            <a:ext cx="2209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Prototype | traces | failure analysis | cost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3F9C4A6-E3C0-495F-8766-7AAC51596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10000"/>
            <a:ext cx="22479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0D93927-85E3-46B3-A57A-23E02902D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810000"/>
            <a:ext cx="2019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Gate 3: thresholds met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8303EED-24D5-445F-B27E-F6893EB51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895600"/>
            <a:ext cx="26670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9FDA22E-A6D8-4460-AD4C-07B1A653C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1504950"/>
            <a:ext cx="2667000" cy="321945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F324EB0-CBBD-4126-95F5-EC560EC6A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695450"/>
            <a:ext cx="13525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BADCF12-6820-40AB-B9D4-168F6201D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1695450"/>
            <a:ext cx="1162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61 TO 90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514BFED-BC57-49F9-B2B4-DE43024C6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152650"/>
            <a:ext cx="228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CONTROLLED PRODUCTION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F87836D-E921-4FF8-A1B2-BCF22AAF1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724150"/>
            <a:ext cx="2209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Approval mode | monitoring | incident drills | decision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28E3287-91BC-4DEC-AD58-9AB177387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0"/>
            <a:ext cx="22479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2A2F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AB8DA9B-5A3C-4607-9859-02A5C7D2C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810000"/>
            <a:ext cx="2019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Scale, redesign or stop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E22F89E-00EB-4032-8CBC-D6735A54F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0"/>
            <a:ext cx="112776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62C2B36-C418-4DD7-8909-74159704F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858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Pilot exit evidence: business result | accepted-task rate | critical-control pass | exception load | unit cost | operator confidence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0E08A8A-F856-42C6-BA78-1C7FDD3A4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0F6E57F-FF28-40D9-8336-CD20147D4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3BF921C-19B8-4F26-BBAA-1E8991EB6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D5AEFA2-6B64-4C49-986F-BE302925C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pilot is successful when it creates a clear scale, redesign or stop decision, not merely a compelling demonstration.</a:t>
            </a:r>
          </a:p>
        </p:txBody>
      </p:sp>
    </p:spTree>
    <p:extLst>
      <p:ext uri="{BB962C8B-B14F-4D97-AF65-F5344CB8AC3E}">
        <p14:creationId xmlns:p14="http://schemas.microsoft.com/office/powerpoint/2010/main" val="151350013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9749663-F6C0-4F28-A8DA-7A4B40B4E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81F6D82-4B32-4FA8-8950-F9A7B21F6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7A9849-C1FF-42EA-A8CA-C33537930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E7853D-47B9-4496-B94F-19051FA10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REPORT GUIDE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56006C-B616-472B-A12B-66AB58FFF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Contents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0980ED-970D-437B-9826-9E7B26467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decision-oriented view of technology, patents and enterprise deployment.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EBDD28-7011-41B5-8AE2-5B66AC332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82A56F-4407-4076-B7BD-7502E06C3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AC2EFA-F392-4A34-9AEB-962130330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0CF09B-E6A8-4B4D-8448-A0AAC3909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CA547A-5DDB-4A2E-A991-0E8174975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667043-1F5B-45E3-BF3C-5D9FA1D1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010A9A-AC38-421A-B3B6-5B79BC942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A69D56-CB56-40D2-9E25-3293E41D0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2776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043C3C-7957-492C-9149-1940688BB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66850"/>
            <a:ext cx="66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B15367-0F6C-4D01-818D-50E778DC8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485900"/>
            <a:ext cx="0" cy="571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A5E6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424CB5-6186-4002-B88E-EBC2FA458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14668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A15BEF-4E5E-4B3C-8FBD-AD842CEB0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1762125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C7CBCC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C7CBCC"/>
                </a:solidFill>
                <a:latin typeface="Arial"/>
                <a:ea typeface="Arial"/>
                <a:cs typeface="Arial"/>
              </a:rPr>
              <a:t>Architecture, knowledge systems, orchestration, use cases, adoption and ecosystem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7B476AB-0F3A-43D0-B318-200D83C2A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647825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453DF95-0161-40C8-99A4-C195988CE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6478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Slides 05 to 17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29925E-FC15-49DD-9B0D-C11272AE9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81250"/>
            <a:ext cx="112776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7CD73D6-5CA3-4B9C-8290-3C13762F1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95550"/>
            <a:ext cx="66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C4FFEB-D649-426F-9087-7A1C4394A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514600"/>
            <a:ext cx="0" cy="571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34C309F-DC3B-4FB6-A594-9F7BEF306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4955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Patent Landscape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E25E677-A603-4245-B1AC-1E82491BF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790825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Growth, owners, technical taxonomy, selected families and white-space hypotheses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72EF00E-CD8B-4C29-97AC-9168D6B05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676525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8699056-986F-41E7-8C1B-A7EDB04F7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6765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18 to 29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112CCF-5F4A-4749-85C5-6DFEC7718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09950"/>
            <a:ext cx="112776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19EF92D-07AB-49F4-A9A4-7738D4048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24250"/>
            <a:ext cx="66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F63ED7A-0DCE-44DE-93A4-D439B6113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543300"/>
            <a:ext cx="0" cy="571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8125C09-230F-49BB-BCEE-3F17E9108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5242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Enterprise Design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B994E63-828B-41B7-BEA3-20C08C751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819525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Reference architecture, autonomy, security, evaluation, economics and roadmap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96D4B9D-216C-49C3-9B26-0130A7EEE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705225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22B3602-162A-458E-843C-6C218E75F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7052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30 to 40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E78B404-A8FB-4672-A462-59F5AFB3D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38650"/>
            <a:ext cx="112776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7A51913-11DD-45A0-A122-3DAED0FE2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52950"/>
            <a:ext cx="66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5E0E3E0-301E-4404-92A4-9909B86F6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572000"/>
            <a:ext cx="0" cy="571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E2D116B-389A-492D-9B13-C978DE66C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5529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Closing Synthesis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D72ED98-1A77-4082-9972-23A5D26F7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848225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Service pathway, recommended next step and pilot charter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19E726B-32FA-4656-8D60-748406B68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733925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ED43688-5377-4919-864B-43B576B5D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7339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 41</a:t>
            </a:r>
          </a:p>
        </p:txBody>
      </p:sp>
    </p:spTree>
    <p:extLst>
      <p:ext uri="{BB962C8B-B14F-4D97-AF65-F5344CB8AC3E}">
        <p14:creationId xmlns:p14="http://schemas.microsoft.com/office/powerpoint/2010/main" val="267944041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14509C6-5A1C-4FDB-98B0-E22AFC832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1A8CC12-2676-4126-A1EC-6F08917F1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B1D9AC-7805-4156-9B87-46B71310B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83A94F-0F06-4376-820A-1D99EE1AE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3C711F-583B-4079-A122-A0A84D25C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Five priorities create a repeatable path from use-case selection to scaled operations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3F9E7F-A013-429F-9265-96E5E0380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Sequence matters: workflow and knowledge choices shape architecture, governance and economics.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D206EB-F72B-4059-8B5B-A8B29382B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CFAA30-AA05-46B6-A348-30546B05A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CF1817-2B96-4BDB-AD6F-8E21583CC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NIST; OpenAI; WIPO;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2A3CFB-EED2-4C2C-BB24-94F3FADCE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86818C-0ED7-460B-9C0A-8282B281A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7BECDC-C753-480E-BA02-1BA673CFE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A1352F-CCB0-4108-8465-1AFEB91F1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E321146-32C7-4014-AE60-811D3ABE4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66850"/>
            <a:ext cx="2076450" cy="272415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98D225-5684-4640-B7CC-11CE5F8EA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383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B4615F-2F2F-4F26-AABF-D1901C49B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383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E85E420-E26B-402F-BFB0-7289507CD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71700"/>
            <a:ext cx="1695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CHOOSE THE WORKFLOW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598BAD-A702-43A6-BF3B-73E34E9FB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16954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Value, reversibility, owner and baseline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8BDE58-993A-4AC9-919E-5F72DA7AE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2590800"/>
            <a:ext cx="2667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F20426B-13B4-45AB-85DD-4DB6BAC45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962150"/>
            <a:ext cx="2076450" cy="257175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F3BAABB-ED0D-4CEA-841F-842502D2B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2133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7001CAC-6510-4361-8C95-750D465C7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21336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431622D-B2DD-42C8-BE1B-DEBF09C5C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2667000"/>
            <a:ext cx="1695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READY THE KNOWLEDGE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E03D29B-04B8-4351-98F3-778B403C1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3390900"/>
            <a:ext cx="1695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Ownership, access, freshness and evidence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A12A651-B008-4156-81DF-4E4B64A4F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086100"/>
            <a:ext cx="2667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3F1D705-AF91-4059-9B6F-D58BC6657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457450"/>
            <a:ext cx="2076450" cy="241935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90EBF61-01BF-480F-BF2E-C2696368B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628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B0C870B-096C-454B-84B8-F4F585025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6289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99E7D19-4E2F-433B-BF68-048DEDBAF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162300"/>
            <a:ext cx="1695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DESIGN THE CONTROL LAYER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815A299-6087-4AC5-B1AA-2EB3D974E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886200"/>
            <a:ext cx="16954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Identity, approvals, evaluation and recovery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C9A2341-BD59-4F14-BE3A-075C29E04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4675" y="3581400"/>
            <a:ext cx="2667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020DC56-0199-47D0-A334-B83FD1A58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2952750"/>
            <a:ext cx="2076450" cy="226695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189C0B9-D7F3-4ADD-AE36-46C1DB50D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1242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D453108-8531-4984-AFF0-353B7CF6E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124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9540140-E786-4F78-8DDD-32D3AF5CE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3657600"/>
            <a:ext cx="1695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TEST THE ECONOMICS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A2584B1-5BC0-4534-94F1-3454E4870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4381500"/>
            <a:ext cx="1695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Accepted-task cost, exceptions and rework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BF65447-B546-4301-AAEF-526D0F237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076700"/>
            <a:ext cx="2667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7DF7896-4D1C-4637-BC5B-9C1B83BC2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448050"/>
            <a:ext cx="2076450" cy="211455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6B896FE-EE55-4E45-85A0-D1D678DBA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6195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A672D53-1B6D-412C-A160-3418C21DE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6195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37AAC85-0C36-4961-9B1A-6964B0364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4152900"/>
            <a:ext cx="16954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PROTECT THE DIFFERENTIATION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478A9BD-55FC-4F76-B1A7-5FCC6F037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4876800"/>
            <a:ext cx="16954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Patent themes, architecture and sourcing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B122FBF-2678-482D-AAA6-FEF53FB97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483BD43-DC8E-4BB0-85C4-53621B5D8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920A373-FD63-45C8-973C-CBAC80EEA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F11C6D5-D3CF-463A-818F-4101D72F5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This sequence prevents technology selection from hard-coding poor workflow, knowledge or control assumptions.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4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6D6BB54-B952-4CB8-A148-5C165D668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B0103FE-C478-412D-8593-558D792F1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B5861A-A9B6-4E5C-93E4-B74587499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8BCAE7-423C-4E11-A4E8-168B18378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CLOSING SYNTHESIS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870776-05D9-4CD3-A6E6-75391F5CA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SCULTRA connects technology scouting, patent intelligence, sourcing and agent implementation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A41647-51F5-435D-AC2B-2730C431C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5250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1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The service pathway moves from evidence to design, controlled build and measurable deployment.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0714EA-4715-42A2-A6DE-9CCFB64EF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763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014348-20C0-431E-9FC8-82264E2D8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8CFDC1-6F94-4B90-8065-B251EFEC0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 framework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FB890C-0212-42E1-BF59-A0356AAA3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B6018D-D47E-450C-8F6F-973417EBB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5F1B7B-D442-4512-BA0B-75C6EE275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12E6C9-8CBD-445D-A0AB-1A25F8D2E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EC6344-C1AA-4408-84DF-D14C5E843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2667000" cy="26289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9C64AD-1632-4FCE-BCC2-CB9BA8F92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4785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20B22E-AE3A-49DE-B243-10B07F4B2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431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DISCOVER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772204-0E55-4E82-B01C-AE426B263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81300"/>
            <a:ext cx="228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E063DA-1B4B-40B3-8EA2-EDEBC5986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05200"/>
            <a:ext cx="2171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Market, technology, supplier and standards intelligence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9DA9B5-7E87-4550-B34D-794C5392E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857500"/>
            <a:ext cx="2667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C99CC4A-98F4-40D6-86E8-2658DCFC1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1657350"/>
            <a:ext cx="2667000" cy="26289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24292B"/>
          </a:solidFill>
          <a:ln xmlns:a="http://schemas.openxmlformats.org/drawingml/2006/main" w="9525">
            <a:solidFill>
              <a:srgbClr val="4C515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D319568-66AA-4449-A528-B1841FFF8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84785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660C0B-8AED-4ACB-A48A-E486A2597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3431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PROTECT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612132F-6360-48D1-A2A6-D9E5FFA56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781300"/>
            <a:ext cx="228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Patent intelligence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4441D4-642E-4333-B667-73B0CABDD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505200"/>
            <a:ext cx="2171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Claim taxonomy, family review, white spaces and monitoring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B356980-6957-4EF0-B4D4-22E72128E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857500"/>
            <a:ext cx="2667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BBF9283-F0FF-4542-AF55-E83F3678B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657350"/>
            <a:ext cx="2667000" cy="26289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24292B"/>
          </a:solidFill>
          <a:ln xmlns:a="http://schemas.openxmlformats.org/drawingml/2006/main" w="9525">
            <a:solidFill>
              <a:srgbClr val="4C515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DEB6E03-9F8F-4D7D-AD8B-B5DF74B9B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84785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0551CCE-73FE-4AB1-B894-EDE0CC46A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3431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DESIGN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42BDBCB-57F4-4F89-BAB9-674058C3D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781300"/>
            <a:ext cx="228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Enterprise blueprint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B21158D-2C9B-4311-8414-D95861838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505200"/>
            <a:ext cx="2171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Use cases, architecture, knowledge, controls and sourcing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59FEAB0-DAD6-4240-94F5-FE27AA4FA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857500"/>
            <a:ext cx="2667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AF56B58-05D1-49B1-94A0-8BA6EA8A9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1657350"/>
            <a:ext cx="2667000" cy="26289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24292B"/>
          </a:solidFill>
          <a:ln xmlns:a="http://schemas.openxmlformats.org/drawingml/2006/main" w="9525">
            <a:solidFill>
              <a:srgbClr val="4C515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2E2520A-8EFF-4C2F-A86C-3251F1254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84785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354BDC8-EA2A-4E4E-8F04-B8B4F7420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3431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DIGITIZE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4DA7802-D449-48A6-970A-AF6181EAC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781300"/>
            <a:ext cx="228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Agent implementation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B7B03B9-6512-479F-BA69-F88D9892B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505200"/>
            <a:ext cx="2171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DD0D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DD0D1"/>
                </a:solidFill>
                <a:latin typeface="Arial"/>
                <a:ea typeface="Arial"/>
                <a:cs typeface="Arial"/>
              </a:rPr>
              <a:t>Pilot build, evaluation, workflow automation and deployment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6F3B3E7-DA28-4D24-8F9D-7739C9AEE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48200"/>
            <a:ext cx="112776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9525">
            <a:solidFill>
              <a:srgbClr val="F6F2EB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4F674AF-DEC4-40FA-88CF-1292B32A9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95850"/>
            <a:ext cx="1562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15A1F63-2FCE-492F-97A9-A67FBA262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95850"/>
            <a:ext cx="1371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SUGGESTED NEXT STEP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5B12910-ECD1-4114-8C68-CAF6BABA8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800600"/>
            <a:ext cx="8782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Select one workflow and run a two-week landscape, patent-theme and control-readiness sprint.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EBEB7AA-B7AC-4BD6-AF6F-EC02566CB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295900"/>
            <a:ext cx="878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Output: opportunity thesis | architecture options | IP hypotheses | sourcing shortlist | 90-day pilot charter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D23AE78B-8C7F-4F8C-8F02-2DB663D80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3A40DEFC-674E-41ED-96A4-85AF9C1DB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0EA907-58AF-4F95-BF12-ED53EA460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4E203E-ADCA-4145-8DE5-136F51EAD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212ECC-217C-4ACD-B47B-2BD397E31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From assistant interfaces to governed systems that plan, use tools and complete bounded workflows.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D49687-280B-4F46-BB50-92176A710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F91420-73F7-428A-A8DF-61A9BC305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c0762da3964f27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258221-2E20-42EB-BC72-45184117A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06F75A-9ABD-4704-A20C-EDC6E4387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11D06C-1D5D-4FCC-B80E-A4F34702F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DEFBDB-2850-48B5-8734-5691ECE64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27095481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26662F4F-25F8-4A3E-8626-74CC4659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57856A0-4595-4F6D-B45C-1816B557F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E686BF-306D-40A6-8197-6A1D04D44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3622AA-EB12-4B3F-89AF-A2F254391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704541-E945-4896-8A4C-C6E2DAA69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Agentic systems add planning, state and action to the familiar assistant model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8F8027-D706-4FF9-B46C-3353D5C8C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boundary is not conversation quality; it is control over multi-step execution.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2066E1-9230-432C-BA6F-D6C1675EE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F6C792-70DC-4816-938F-D8676A864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43542E-C561-4A75-8C39-A2977FEB1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OpenAI; Anthropic;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5AF6A4-D98F-44EC-91FD-870070F61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F522FA-FF92-466E-88C1-67D291DAD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3BBAA3-8CE6-4D20-9367-A6EE2A1F3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A638F4-AE2C-43E4-B1B0-3A7672057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F75D684-AAFF-4A82-A99F-81883F9A6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00990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D0E4E1-F77F-4A07-8DA4-DBC9B7DE3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2000250" cy="26479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C393F3-24A4-4365-933B-6043B1622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288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D09126-8C8B-43E3-B7C5-D52A9B706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288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8C15C4B-EBF3-44A0-8A1C-3D5BA6786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431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Search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DD6B705-310B-4F84-8B07-B437F8ECA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62250"/>
            <a:ext cx="1657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Find and retrieve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7771863-0A6B-4793-8A9D-B51D5A3CF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14700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E39B1D-586E-405E-8D96-19705BCFB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86150"/>
            <a:ext cx="1657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No planning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D53744F-F561-447F-844D-09C0BB2A6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914650"/>
            <a:ext cx="2667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346DEE2-ECE0-4D7B-813B-2B45A6869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1657350"/>
            <a:ext cx="2000250" cy="26479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5915A93-E46B-49FA-819B-42C442392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18288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57430D6-C85C-44A7-84B4-B12669B5C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18288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1AC9E2-BFCC-4EAE-B67D-CF0375986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3431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Copilot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07C98A7-8FDA-4C7E-A390-50B53E449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762250"/>
            <a:ext cx="1657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Draft and advise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8FAA1F9-3C72-489C-BD12-3FCC5F114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314700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3C10173-B19A-4D4C-A5DA-68276CC63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486150"/>
            <a:ext cx="1657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User drives steps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E27AD67-9B87-4BB7-86E4-D7E089EFC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14650"/>
            <a:ext cx="2667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AC40162-4736-42AC-83F4-D41A1F0B1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657350"/>
            <a:ext cx="2000250" cy="26479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B9DA0E9-2C3C-4A6E-B1B6-27C420C2F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18288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F3CE892-4E3C-470A-8F55-1F889E955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18288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0534306-B576-4E2C-AFEA-9E5950641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3431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Workflow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58DF6E9-C50C-4A30-8D9F-31DB66267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762250"/>
            <a:ext cx="1657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Execute fixed path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A9E203E-0E48-4D39-AB3F-EE787E66D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314700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B6A3203-7C43-40AD-9C9E-5868FBDCE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486150"/>
            <a:ext cx="1657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Code drives steps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CCA70BB-E61B-4F31-A3C5-D5F93606D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914650"/>
            <a:ext cx="2667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B5B3D4B-7E24-409A-AF28-47600F58E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657350"/>
            <a:ext cx="2000250" cy="26479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5BB157B-9CEC-4BD8-88FD-1AEE01244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18288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13F84B4-69F4-4CEB-87A7-DD1FC8F49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18288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F9B7EB2-2E20-4912-A0B7-C3D9598AC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3431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Agent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4BF6A3A-097E-4BF2-9819-0E4B7F315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762250"/>
            <a:ext cx="1657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Plan and use tools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84CAC95-5F53-4B40-8B98-68AAA3A80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314700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BE2FCDE-A427-4210-9879-6F4825DC8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486150"/>
            <a:ext cx="1657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Model chooses steps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128BDCA-2914-49CD-80F5-954B0CA2A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914650"/>
            <a:ext cx="2667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BB7E397-369A-47C0-B20E-1F0F426E2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1657350"/>
            <a:ext cx="2000250" cy="26479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0156663-1FD9-460B-94C9-67813DFF1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18288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3708421-9D68-49B8-A965-0D5487698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18288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5DD8724-2490-4CD7-977E-464BAD1FC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3431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Multi-agent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A6594F8-4CAF-49D1-ACD3-F259454D4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62250"/>
            <a:ext cx="1657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Delegate and review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21FD88D-FE80-4B78-93AB-7A995561F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3314700"/>
            <a:ext cx="1657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F312633-B815-49DA-A70C-1807A1354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3486150"/>
            <a:ext cx="1657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Roles coordinate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197F4CE-4B40-4D95-AC09-9216B6A74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572000"/>
            <a:ext cx="2895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BEA11B1-4016-4D42-8260-C636E3E97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572000"/>
            <a:ext cx="2705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BOUNDED AUTONOMY BEGINS HERE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0B9E3CFE-98D2-418A-A163-2850FD6FD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EBE42A5-1EFE-452A-B7FA-5469FFD9B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EC08230-388C-4D15-9DB3-C99128746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C0E9B031-66CF-4101-A0A2-9BF872D23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Agentic design is a control choice: dynamic planning creates flexibility, but also increases evaluation, security and accountability requirements.</a:t>
            </a:r>
          </a:p>
        </p:txBody>
      </p:sp>
    </p:spTree>
    <p:extLst>
      <p:ext uri="{BB962C8B-B14F-4D97-AF65-F5344CB8AC3E}">
        <p14:creationId xmlns:p14="http://schemas.microsoft.com/office/powerpoint/2010/main" val="1900798745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4DAA93A-BA97-426E-B833-88C045911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555BA23-4D05-4421-9C5F-8DA077D6B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BC7D06-D54E-4B73-BC90-4859C24D3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734AB8-8A78-4DE5-A2C6-99D8D5AD7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01F702-4996-4F7C-8248-A5C741339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model is only one component of a production agent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8F71F9-443B-4DD1-B3C6-5990A46F2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Reliability depends on the surrounding system for tools, context, identity, controls and evidence.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F9E1BB-E9DC-4EF4-813F-3DB9C3CC3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1963FE-7B95-41E0-B55D-8656100FD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FE2766-30B6-4C5C-8A53-CB5F830B0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OpenAI; Anthropic; AWS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E3D5BD-F595-43EE-AC14-5B3777866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09060D-4C35-4002-AC2C-95062FAA7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438052-623E-43A6-9F35-764FC46C6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FC7E06-6A27-495F-A6AD-A93BBB889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8FD651-64FF-4141-84B4-4888DC2DB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438400"/>
            <a:ext cx="2286000" cy="1352550"/>
          </a:xfrm>
          <a:prstGeom xmlns:a="http://schemas.openxmlformats.org/drawingml/2006/main" prst="roundRect">
            <a:avLst>
              <a:gd name="adj" fmla="val 11268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426569-46B9-42C0-B1AE-D8365007F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686050"/>
            <a:ext cx="16764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PRODUCTION</a:t>
            </a:r>
          </a:p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AGENT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062840-9CCC-480D-B3E9-CC9432500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543050"/>
            <a:ext cx="1619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82AEE9-0D3E-41CB-8AA3-04F8FC449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657350"/>
            <a:ext cx="1390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MODEL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3E47DE-A5C2-4DDB-92CA-1851DDEEC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4310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Reason and generate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D38F7F9-4F06-46A3-9180-D6587DBC3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981200"/>
            <a:ext cx="2381250" cy="590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388B9F-FD52-4C7D-8BAB-CBDC239BF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295650"/>
            <a:ext cx="1619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2F7FB07-9003-4A82-AA99-2BD731CC2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09950"/>
            <a:ext cx="1390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INSTRUCTIONS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AB1C0E8-7F2B-45B2-89E7-A031BA444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9570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Goals, policies, role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0B661E-F0CF-4D9B-A601-3DDAC03EE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657600"/>
            <a:ext cx="2381250" cy="76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B35BA2-6200-47B1-92D7-265E4DDF1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1257300"/>
            <a:ext cx="1619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4E4E3EF-1603-49D4-A74E-383A00B6E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371600"/>
            <a:ext cx="1390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TOOLS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0E0F9FC-DC1D-470F-9EF1-DFEDBE6C0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65735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Read and act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60963CF-3ADC-4DE3-B74D-60A91305A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1695450"/>
            <a:ext cx="304800" cy="876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7D0C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D7BE478-5959-4060-8181-D2E8D63C4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057650"/>
            <a:ext cx="1619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0B36687-9995-4FFD-9524-99059E225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171950"/>
            <a:ext cx="1390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MEMORY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EAED860-B5E1-441F-A388-999ECE211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45770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State and preferences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0A3B29A-3B5E-4671-B8A5-154625FA8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657600"/>
            <a:ext cx="304800" cy="838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7D0C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1708DC4-4C73-4103-9E6C-B8485D3FD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257300"/>
            <a:ext cx="1619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297CC5F-DFAD-4DE0-ACB3-91417E058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1371600"/>
            <a:ext cx="1390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KNOWLEDGE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38D5710-71D6-4953-8AAF-F1EB3D3F2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165735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Grounded enterprise context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1BC24DA-81B7-41A1-B851-20995847D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95450"/>
            <a:ext cx="476250" cy="876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C4D842E-33E9-4E9D-A044-BB2425012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057650"/>
            <a:ext cx="1619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ACE5B99-3AF4-4DD4-9176-C8A2E20CE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171950"/>
            <a:ext cx="1390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IDENTITY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637135E-87DE-44CD-8511-C417271B7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45770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Entitlements and delegation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713BF3E-5C8D-4663-8294-8E6A9E69B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57600"/>
            <a:ext cx="476250" cy="838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E8A957B-3629-473F-9DBA-DCA1308F7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543050"/>
            <a:ext cx="1619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328B825-2DD9-4AC4-83C5-582B36545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1657350"/>
            <a:ext cx="1390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ORCHESTRATION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C94A90C-D953-4C27-BC87-4E12C2B16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194310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Control flow and delegation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00BC4FF-598D-418F-B293-50A97A928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981200"/>
            <a:ext cx="2552700" cy="590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7D0C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00AD00C-A54D-48A3-896A-0A589E5F8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3295650"/>
            <a:ext cx="1619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481BA78-EA93-41DA-B283-B7AC165ED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409950"/>
            <a:ext cx="1390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EVALUATION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A9871AC-984A-4193-84C7-362333A56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69570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Evidence and monitoring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548B19D-90F9-48EB-B0B9-72D381A34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57600"/>
            <a:ext cx="2552700" cy="76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9FA396C-481E-4A04-9E2A-C88C8E13D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152900"/>
            <a:ext cx="33528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D6B46F3-6251-43E3-AB01-1A6D6F4A7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152900"/>
            <a:ext cx="3162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GUARDRAILS ACROSS EVERY COMPONENT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3E6F863B-6EFD-4319-AE8B-620DA6E97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2A62FA5-0DDC-4EEF-B8E3-4EC2BD36C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F992ADE-8B50-45B3-84A9-6D65E6BA4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8C00C17-C3A4-4E2A-8B1A-4AE9CF13C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Model choice matters, but failures often originate in tools, permissions, stale context, memory, orchestration or weak evaluation.</a:t>
            </a:r>
          </a:p>
        </p:txBody>
      </p:sp>
    </p:spTree>
    <p:extLst>
      <p:ext uri="{BB962C8B-B14F-4D97-AF65-F5344CB8AC3E}">
        <p14:creationId xmlns:p14="http://schemas.microsoft.com/office/powerpoint/2010/main" val="142380687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F35BF5B-9269-478B-8696-C7D868304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26FDDF4-ECF8-4A28-9607-63A36B0E7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1A0E41-98D2-4565-BDA0-24E84DD49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E3ADA7-09EB-4E7E-88A6-A35F1314E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34D37D-326C-4C71-A4A5-4E778FC62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Enterprise differentiation is forming above and around the foundation model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A29062-8A29-4197-BDA9-B59A78CB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Control of enterprise context, workflow interfaces and evaluation is becoming strategically important.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407BAF-C00D-4D6F-BB69-EE6DE8099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083016-D915-4AB3-8D79-8C5D92605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4860BF-4BB8-409B-B7F9-6B187B342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OpenAI; AWS; MCP; NIST;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B670D7-9F51-4270-80DC-39D487EC1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345440-4002-45AA-972B-6FC4A217E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088AE5-B304-4A2D-8A92-1A483A561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3978D1-2F28-4C1E-B820-0AEF58775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876254-F907-49C9-BB34-BC77D89F9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95400"/>
            <a:ext cx="107823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B33F96-C23D-49D4-A4A7-ED5DF7ED8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3525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EBE3041-A414-424A-9A45-F55B2F3B4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35255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EXPERIENCE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755717D-36AC-4ADC-9E1E-F0BA88C6C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352550"/>
            <a:ext cx="748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User interface, channels, role context, delegation controls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D2A972-7188-4D47-9787-053A0671C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47850"/>
            <a:ext cx="107823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641726-17AC-48F6-A132-305A9806C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050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F35D4D3-8879-4BCC-B78E-01DA017DF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90500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ORCHESTRATION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14DD255-EC67-4F59-B82D-A03A62121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905000"/>
            <a:ext cx="748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Plans, routes, workers, approvals, retries, state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E05098-FB15-464C-A59A-6B70F0087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00300"/>
            <a:ext cx="107823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EAD2C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DAF6D5-9B0C-43C1-BE7F-CAEF48737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574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ADFAD9A-FE1F-4268-BC5F-47434D9D3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45745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KNOWLEDGE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41539B-F0FD-405F-B5A1-3D836968D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457450"/>
            <a:ext cx="748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Content, metadata, retrieval, graphs, provenance, freshness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211F40B-DE50-4934-A315-A572AEBCE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52750"/>
            <a:ext cx="107823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F74EBAC-B916-4F7F-9348-399E60787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099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BC64222-5321-4D11-90AB-0D8BFB5C4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0990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TOOLS &amp; WORKFLOWS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E91E02D-598B-4084-A7FE-60087CDBB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009900"/>
            <a:ext cx="748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APIs, applications, databases, browser, code, MCP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A9C33E0-7EC6-4F1D-B519-82B79202E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05200"/>
            <a:ext cx="107823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E08F5DB-2B9D-4D42-B30B-8DA785BE3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E98893E-D19E-407D-BD56-9E0E5B7F5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56235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MODEL &amp; REASONING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C365F19-5646-44E3-8880-185D4ADDD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562350"/>
            <a:ext cx="748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Model routing, prompts, structured outputs, context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15A4A82-F921-47EF-8C27-56B51C4FA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57650"/>
            <a:ext cx="107823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E5E0D7"/>
          </a:solidFill>
          <a:ln xmlns:a="http://schemas.openxmlformats.org/drawingml/2006/main" w="9525">
            <a:solidFill>
              <a:srgbClr val="E5E0D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8BB58DB-D5F6-46E0-8899-4C62E885E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148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663DC88-425D-4BB4-AA6C-36A9F74A1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11480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CONTROL PLANE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6D24B66-70F8-4633-ADAF-98EF22AD7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114800"/>
            <a:ext cx="748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Identity, policy, guardrails, evaluation, observability, audit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17145F7-69E0-45C5-9D6F-92B94EB5F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10100"/>
            <a:ext cx="107823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3E4548"/>
          </a:solidFill>
          <a:ln xmlns:a="http://schemas.openxmlformats.org/drawingml/2006/main" w="9525">
            <a:solidFill>
              <a:srgbClr val="3E454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D22B3E4-BD41-43F3-90AA-624E17B80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672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4DB4486-1697-4892-B4E8-EC157872A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66725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INFRASTRUCTURE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F5C7321-F295-409B-8413-2FE81E8A9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667250"/>
            <a:ext cx="748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D2D5D5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D2D5D5"/>
                </a:solidFill>
                <a:latin typeface="Arial"/>
                <a:ea typeface="Arial"/>
                <a:cs typeface="Arial"/>
              </a:rPr>
              <a:t>Runtime, network, secrets, compute, storage, deployment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8C99FA2-FB87-4D1A-8696-723E86430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4A899AF-AA72-4DEB-83DE-0AB0497F5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E80BEE6-F53D-4BB0-9A6F-D2806532A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F700505-7F1A-4F2C-A65F-D29902F35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Strategic differentiation is strongest in enterprise context, control logic, workflow interfaces and evaluation, not raw model access alone.</a:t>
            </a:r>
          </a:p>
        </p:txBody>
      </p:sp>
    </p:spTree>
    <p:extLst>
      <p:ext uri="{BB962C8B-B14F-4D97-AF65-F5344CB8AC3E}">
        <p14:creationId xmlns:p14="http://schemas.microsoft.com/office/powerpoint/2010/main" val="88653253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0C6189A-0B73-4B5E-915B-87A6917B8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82A38C3-9140-4AB5-9183-36F6CA505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060963-C998-4F8A-91FF-846849C26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882812-92DB-4ED0-B0EE-095E91DC6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2FFDC0-AB37-42E2-B2C3-B9DD68408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Knowledge quality becomes an operational control plane, not a one-time retrieval project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C3D39F-73FA-447B-A251-544BCA820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Freshness, permissions, provenance and feedback must be managed through the full content lifecycle.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7B5262C-0619-428C-9C23-889252116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B5CB25-0ADA-49E2-B4F5-5A5C73A63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1FBE71-11A2-4938-B88A-52A2E5756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LangGraph; NIST; OpenAI;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546C38-7DC1-437A-A90F-B777C7F3A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61C19C8-4C56-4B1D-86EE-DCA2053DA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A62144-E329-4D1D-8180-CCE30DF61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AGENTIC AI &amp; ENTERPRISE KNOWLEDGE SYSTEMS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56A89C-5298-4347-AB56-CA6F5C7ED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C771F0-ED87-4486-9A64-24B4D4D70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00300"/>
            <a:ext cx="3162300" cy="125730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2DA26F0-99BE-4E8F-8661-F7CF2504C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647950"/>
            <a:ext cx="23241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GOVERNED</a:t>
            </a:r>
          </a:p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ENTERPRISE CONTEXT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F0612E-D080-481C-9F36-67C7C2987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62100"/>
            <a:ext cx="18478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F8E85D-F40F-4971-92A6-B2AFB2143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6954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INGEST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DBC0A28-5CBD-4B6F-8F60-7D3D25545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90725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 source systems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5E71F4-ABEB-446C-972A-D1F3CC498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0675" y="2000250"/>
            <a:ext cx="4505325" cy="1028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52D981-31CA-4D15-8291-569FAF6ED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257300"/>
            <a:ext cx="18478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AB87E6-54C5-4E43-934B-518BA15E0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13906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GOVERN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98BCEF4-DEDD-46BD-8D92-2A25B58BA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1685925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Owner, rights, sensitivity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9CF3BC0-3476-4490-984B-946051F51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425" y="1695450"/>
            <a:ext cx="2314575" cy="1333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119B6DA-8435-4257-A987-1701CC295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1257300"/>
            <a:ext cx="18478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933A2A3-6E40-4DDE-91E3-47E9874F4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13906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ENRICH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953FC15-531B-4EBF-A583-F541EBA92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1685925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Chunk, tag, link, summarize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A8F8363-480D-4984-A383-4AF6BC056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95450"/>
            <a:ext cx="2333625" cy="1333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C1010C1-7B59-403A-B5E9-EBE4DBC96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562100"/>
            <a:ext cx="18478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8BA7EB6-84CD-4468-AFFE-1B9C92280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16954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RETRIEVE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10228EA-16F2-45C0-A82E-3F8172489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1990725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Hybrid search and ranking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2F8F0F2-84F3-4F3F-9F0F-29B3FB212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00250"/>
            <a:ext cx="4524375" cy="1028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54EEE2D-61EE-4FA7-AC51-E6857C3CB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962400"/>
            <a:ext cx="18478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1CAC885-734A-4C9B-B252-46D082489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0957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CITE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1A85B6B-21AF-433A-8AEA-E3D958F11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391025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Provenance and evidence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D7E78AE-F0E3-4F17-B21D-4300ADF1F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28950"/>
            <a:ext cx="4524375" cy="1371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C01C1FB-76D0-43EB-AA59-6A02979F0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4305300"/>
            <a:ext cx="18478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93228A6-3E0A-4777-A336-197157796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4386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LEARN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EE88758-771C-4117-BBBB-08F489FEF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733925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Feedback and error signals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4E7D58F-5814-4510-A33B-0A045841C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28950"/>
            <a:ext cx="2333625" cy="1714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9A581F6-48C0-4F76-8CA1-03F92E33E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305300"/>
            <a:ext cx="18478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F342BB6-56EC-4500-8BA2-93402286E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44386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RETIRE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E83841D-18E2-4972-91C3-BDE01DC8B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4733925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Expire, delete, archive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AB05927-9240-44BC-BC90-B97A42A4B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425" y="3028950"/>
            <a:ext cx="2314575" cy="1714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38A1343-C779-4671-AE37-D372CC9CB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62400"/>
            <a:ext cx="18478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9EB9073-390F-4EC1-B7EF-30D6D7404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957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MONITOR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069CEFF-C2A6-4651-B5C4-1100167F1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91025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Freshness and drift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79CA01B-254D-4704-9B6C-A56B6B411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0675" y="3028950"/>
            <a:ext cx="4505325" cy="1371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2B7E199-028E-49FB-AC8F-BDBCB6280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19750"/>
            <a:ext cx="112776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C531E84-2FD7-4D41-A2BA-00E761D46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43575"/>
            <a:ext cx="8001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3B0BEC1-F720-4415-B074-25E0DC454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609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CA0A6B0-AC99-439B-96B4-293343FEB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686425"/>
            <a:ext cx="9982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Retrieval quality cannot compensate for unclear ownership, stale content, missing permissions or weak provenance.</a:t>
            </a:r>
          </a:p>
        </p:txBody>
      </p:sp>
    </p:spTree>
    <p:extLst>
      <p:ext uri="{BB962C8B-B14F-4D97-AF65-F5344CB8AC3E}">
        <p14:creationId xmlns:p14="http://schemas.microsoft.com/office/powerpoint/2010/main" val="4187171002"/>
      </p:ext>
    </p:extLst>
  </p:cSld>
</p:sld>
</file>

<file path=ppt/theme/theme1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2026-08-30T02:09:40.3190000Z</dcterms:created>
  <dcterms:modified xsi:type="dcterms:W3CDTF">2026-08-30T02:09:40.3190000Z</dcterms:modified>
</coreProperties>
</file>