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878c2740b234579" /><Relationship Type="http://schemas.openxmlformats.org/officeDocument/2006/relationships/extended-properties" Target="/docProps/app.xml" Id="Rae3afcc36be0463c" /><Relationship Type="http://schemas.openxmlformats.org/officeDocument/2006/relationships/officeDocument" Target="/ppt/presentation.xml" Id="R7bd96a2f15f4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000afdbd84926"/>
  </p:sldMasterIdLst>
  <p:notesMasterIdLst>
    <p:notesMasterId xmlns:r="http://schemas.openxmlformats.org/officeDocument/2006/relationships" r:id="R7143330d914e456c"/>
  </p:notesMasterIdLst>
  <p:sldIdLst>
    <p:sldId xmlns:r="http://schemas.openxmlformats.org/officeDocument/2006/relationships" id="256" r:id="R81e946d26a3d4a29"/>
    <p:sldId xmlns:r="http://schemas.openxmlformats.org/officeDocument/2006/relationships" id="257" r:id="R02e90e89fbb7472a"/>
    <p:sldId xmlns:r="http://schemas.openxmlformats.org/officeDocument/2006/relationships" id="258" r:id="Rb781e490a0944da5"/>
    <p:sldId xmlns:r="http://schemas.openxmlformats.org/officeDocument/2006/relationships" id="259" r:id="R32a6048a1c6345d0"/>
    <p:sldId xmlns:r="http://schemas.openxmlformats.org/officeDocument/2006/relationships" id="260" r:id="Re8824f896f4f4c8e"/>
    <p:sldId xmlns:r="http://schemas.openxmlformats.org/officeDocument/2006/relationships" id="261" r:id="R7e8614232f554921"/>
    <p:sldId xmlns:r="http://schemas.openxmlformats.org/officeDocument/2006/relationships" id="262" r:id="Rdf079fbdf4af4007"/>
    <p:sldId xmlns:r="http://schemas.openxmlformats.org/officeDocument/2006/relationships" id="263" r:id="R6fa84295c1b046c3"/>
    <p:sldId xmlns:r="http://schemas.openxmlformats.org/officeDocument/2006/relationships" id="264" r:id="R0b7d39f3cdc24898"/>
    <p:sldId xmlns:r="http://schemas.openxmlformats.org/officeDocument/2006/relationships" id="265" r:id="R8474d25936ad4bf7"/>
    <p:sldId xmlns:r="http://schemas.openxmlformats.org/officeDocument/2006/relationships" id="266" r:id="Rd2100418ab8b4056"/>
    <p:sldId xmlns:r="http://schemas.openxmlformats.org/officeDocument/2006/relationships" id="267" r:id="Ra4a282b4278d40f7"/>
    <p:sldId xmlns:r="http://schemas.openxmlformats.org/officeDocument/2006/relationships" id="268" r:id="R97809e2498164fb1"/>
    <p:sldId xmlns:r="http://schemas.openxmlformats.org/officeDocument/2006/relationships" id="269" r:id="R73b09ed669d547f1"/>
    <p:sldId xmlns:r="http://schemas.openxmlformats.org/officeDocument/2006/relationships" id="270" r:id="R7092a96cdfce466e"/>
    <p:sldId xmlns:r="http://schemas.openxmlformats.org/officeDocument/2006/relationships" id="271" r:id="R637de84b25d246e8"/>
    <p:sldId xmlns:r="http://schemas.openxmlformats.org/officeDocument/2006/relationships" id="272" r:id="R8b8d01ede3b34b3c"/>
    <p:sldId xmlns:r="http://schemas.openxmlformats.org/officeDocument/2006/relationships" id="273" r:id="R366baeb0b9af461d"/>
    <p:sldId xmlns:r="http://schemas.openxmlformats.org/officeDocument/2006/relationships" id="274" r:id="R67f7e6cc939643fd"/>
    <p:sldId xmlns:r="http://schemas.openxmlformats.org/officeDocument/2006/relationships" id="275" r:id="Rdb29ae478fa44bfa"/>
    <p:sldId xmlns:r="http://schemas.openxmlformats.org/officeDocument/2006/relationships" id="276" r:id="R2eccd6d975ef4d47"/>
    <p:sldId xmlns:r="http://schemas.openxmlformats.org/officeDocument/2006/relationships" id="277" r:id="R4c6e8ca448254124"/>
    <p:sldId xmlns:r="http://schemas.openxmlformats.org/officeDocument/2006/relationships" id="278" r:id="Rfe71356700d24606"/>
    <p:sldId xmlns:r="http://schemas.openxmlformats.org/officeDocument/2006/relationships" id="279" r:id="R86adf529d86b4f0f"/>
    <p:sldId xmlns:r="http://schemas.openxmlformats.org/officeDocument/2006/relationships" id="280" r:id="Ra9b090b870974dbb"/>
    <p:sldId xmlns:r="http://schemas.openxmlformats.org/officeDocument/2006/relationships" id="281" r:id="R15351403dde443ce"/>
    <p:sldId xmlns:r="http://schemas.openxmlformats.org/officeDocument/2006/relationships" id="282" r:id="R7aa7e77b27a24926"/>
    <p:sldId xmlns:r="http://schemas.openxmlformats.org/officeDocument/2006/relationships" id="283" r:id="R7b3d02a35fc543c1"/>
    <p:sldId xmlns:r="http://schemas.openxmlformats.org/officeDocument/2006/relationships" id="284" r:id="R748804e36a85407a"/>
    <p:sldId xmlns:r="http://schemas.openxmlformats.org/officeDocument/2006/relationships" id="285" r:id="R0de5131a8ed24aef"/>
    <p:sldId xmlns:r="http://schemas.openxmlformats.org/officeDocument/2006/relationships" id="286" r:id="R11364f39ece44a68"/>
    <p:sldId xmlns:r="http://schemas.openxmlformats.org/officeDocument/2006/relationships" id="287" r:id="R8928154be91a4d12"/>
    <p:sldId xmlns:r="http://schemas.openxmlformats.org/officeDocument/2006/relationships" id="288" r:id="R04a0b9efe5d349b1"/>
    <p:sldId xmlns:r="http://schemas.openxmlformats.org/officeDocument/2006/relationships" id="289" r:id="R93b0e95dbfd7480d"/>
    <p:sldId xmlns:r="http://schemas.openxmlformats.org/officeDocument/2006/relationships" id="290" r:id="R5b6cd6f802c34847"/>
    <p:sldId xmlns:r="http://schemas.openxmlformats.org/officeDocument/2006/relationships" id="291" r:id="Rf56d767b759f48de"/>
    <p:sldId xmlns:r="http://schemas.openxmlformats.org/officeDocument/2006/relationships" id="292" r:id="Rbefc1dd6076642c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e886c6056245eb" /><Relationship Type="http://schemas.openxmlformats.org/officeDocument/2006/relationships/slideMaster" Target="/ppt/slideMasters/slideMaster1.xml" Id="R6a3000afdbd84926" /><Relationship Type="http://schemas.openxmlformats.org/officeDocument/2006/relationships/notesMaster" Target="/ppt/notesMasters/notesMaster1.xml" Id="R7143330d914e456c" /><Relationship Type="http://schemas.openxmlformats.org/officeDocument/2006/relationships/presProps" Target="/ppt/presProps.xml" Id="Ra5bc4466e72d472d" /><Relationship Type="http://schemas.openxmlformats.org/officeDocument/2006/relationships/tableStyles" Target="/ppt/tableStyles.xml" Id="Rb33647e3d22a4e86" /><Relationship Type="http://schemas.openxmlformats.org/officeDocument/2006/relationships/slide" Target="/ppt/slides/slide1.xml" Id="R81e946d26a3d4a29" /><Relationship Type="http://schemas.openxmlformats.org/officeDocument/2006/relationships/slide" Target="/ppt/slides/slide2.xml" Id="R02e90e89fbb7472a" /><Relationship Type="http://schemas.openxmlformats.org/officeDocument/2006/relationships/slide" Target="/ppt/slides/slide3.xml" Id="Rb781e490a0944da5" /><Relationship Type="http://schemas.openxmlformats.org/officeDocument/2006/relationships/slide" Target="/ppt/slides/slide4.xml" Id="R32a6048a1c6345d0" /><Relationship Type="http://schemas.openxmlformats.org/officeDocument/2006/relationships/slide" Target="/ppt/slides/slide5.xml" Id="Re8824f896f4f4c8e" /><Relationship Type="http://schemas.openxmlformats.org/officeDocument/2006/relationships/slide" Target="/ppt/slides/slide6.xml" Id="R7e8614232f554921" /><Relationship Type="http://schemas.openxmlformats.org/officeDocument/2006/relationships/slide" Target="/ppt/slides/slide7.xml" Id="Rdf079fbdf4af4007" /><Relationship Type="http://schemas.openxmlformats.org/officeDocument/2006/relationships/slide" Target="/ppt/slides/slide8.xml" Id="R6fa84295c1b046c3" /><Relationship Type="http://schemas.openxmlformats.org/officeDocument/2006/relationships/slide" Target="/ppt/slides/slide9.xml" Id="R0b7d39f3cdc24898" /><Relationship Type="http://schemas.openxmlformats.org/officeDocument/2006/relationships/slide" Target="/ppt/slides/slide10.xml" Id="R8474d25936ad4bf7" /><Relationship Type="http://schemas.openxmlformats.org/officeDocument/2006/relationships/slide" Target="/ppt/slides/slide11.xml" Id="Rd2100418ab8b4056" /><Relationship Type="http://schemas.openxmlformats.org/officeDocument/2006/relationships/slide" Target="/ppt/slides/slide12.xml" Id="Ra4a282b4278d40f7" /><Relationship Type="http://schemas.openxmlformats.org/officeDocument/2006/relationships/slide" Target="/ppt/slides/slide13.xml" Id="R97809e2498164fb1" /><Relationship Type="http://schemas.openxmlformats.org/officeDocument/2006/relationships/slide" Target="/ppt/slides/slide14.xml" Id="R73b09ed669d547f1" /><Relationship Type="http://schemas.openxmlformats.org/officeDocument/2006/relationships/slide" Target="/ppt/slides/slide15.xml" Id="R7092a96cdfce466e" /><Relationship Type="http://schemas.openxmlformats.org/officeDocument/2006/relationships/slide" Target="/ppt/slides/slide16.xml" Id="R637de84b25d246e8" /><Relationship Type="http://schemas.openxmlformats.org/officeDocument/2006/relationships/slide" Target="/ppt/slides/slide17.xml" Id="R8b8d01ede3b34b3c" /><Relationship Type="http://schemas.openxmlformats.org/officeDocument/2006/relationships/slide" Target="/ppt/slides/slide18.xml" Id="R366baeb0b9af461d" /><Relationship Type="http://schemas.openxmlformats.org/officeDocument/2006/relationships/slide" Target="/ppt/slides/slide19.xml" Id="R67f7e6cc939643fd" /><Relationship Type="http://schemas.openxmlformats.org/officeDocument/2006/relationships/slide" Target="/ppt/slides/slide20.xml" Id="Rdb29ae478fa44bfa" /><Relationship Type="http://schemas.openxmlformats.org/officeDocument/2006/relationships/slide" Target="/ppt/slides/slide21.xml" Id="R2eccd6d975ef4d47" /><Relationship Type="http://schemas.openxmlformats.org/officeDocument/2006/relationships/slide" Target="/ppt/slides/slide22.xml" Id="R4c6e8ca448254124" /><Relationship Type="http://schemas.openxmlformats.org/officeDocument/2006/relationships/slide" Target="/ppt/slides/slide23.xml" Id="Rfe71356700d24606" /><Relationship Type="http://schemas.openxmlformats.org/officeDocument/2006/relationships/slide" Target="/ppt/slides/slide24.xml" Id="R86adf529d86b4f0f" /><Relationship Type="http://schemas.openxmlformats.org/officeDocument/2006/relationships/slide" Target="/ppt/slides/slide25.xml" Id="Ra9b090b870974dbb" /><Relationship Type="http://schemas.openxmlformats.org/officeDocument/2006/relationships/slide" Target="/ppt/slides/slide26.xml" Id="R15351403dde443ce" /><Relationship Type="http://schemas.openxmlformats.org/officeDocument/2006/relationships/slide" Target="/ppt/slides/slide27.xml" Id="R7aa7e77b27a24926" /><Relationship Type="http://schemas.openxmlformats.org/officeDocument/2006/relationships/slide" Target="/ppt/slides/slide28.xml" Id="R7b3d02a35fc543c1" /><Relationship Type="http://schemas.openxmlformats.org/officeDocument/2006/relationships/slide" Target="/ppt/slides/slide29.xml" Id="R748804e36a85407a" /><Relationship Type="http://schemas.openxmlformats.org/officeDocument/2006/relationships/slide" Target="/ppt/slides/slide30.xml" Id="R0de5131a8ed24aef" /><Relationship Type="http://schemas.openxmlformats.org/officeDocument/2006/relationships/slide" Target="/ppt/slides/slide31.xml" Id="R11364f39ece44a68" /><Relationship Type="http://schemas.openxmlformats.org/officeDocument/2006/relationships/slide" Target="/ppt/slides/slide32.xml" Id="R8928154be91a4d12" /><Relationship Type="http://schemas.openxmlformats.org/officeDocument/2006/relationships/slide" Target="/ppt/slides/slide33.xml" Id="R04a0b9efe5d349b1" /><Relationship Type="http://schemas.openxmlformats.org/officeDocument/2006/relationships/slide" Target="/ppt/slides/slide34.xml" Id="R93b0e95dbfd7480d" /><Relationship Type="http://schemas.openxmlformats.org/officeDocument/2006/relationships/slide" Target="/ppt/slides/slide35.xml" Id="R5b6cd6f802c34847" /><Relationship Type="http://schemas.openxmlformats.org/officeDocument/2006/relationships/slide" Target="/ppt/slides/slide36.xml" Id="Rf56d767b759f48de" /><Relationship Type="http://schemas.openxmlformats.org/officeDocument/2006/relationships/slide" Target="/ppt/slides/slide37.xml" Id="Rbefc1dd6076642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beffd47bf984dc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89d749805554844" /><Relationship Type="http://schemas.openxmlformats.org/officeDocument/2006/relationships/notesMaster" Target="/ppt/notesMasters/notesMaster1.xml" Id="R41320a14c3cf44d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f95c6337113493b" /><Relationship Type="http://schemas.openxmlformats.org/officeDocument/2006/relationships/notesMaster" Target="/ppt/notesMasters/notesMaster1.xml" Id="Rcfdea733d112457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5585d1b6b1a43d8" /><Relationship Type="http://schemas.openxmlformats.org/officeDocument/2006/relationships/notesMaster" Target="/ppt/notesMasters/notesMaster1.xml" Id="R13eff497ee7b42a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527cb6324464204" /><Relationship Type="http://schemas.openxmlformats.org/officeDocument/2006/relationships/notesMaster" Target="/ppt/notesMasters/notesMaster1.xml" Id="Rd0302ce070ce4be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0ec7d1e3ec747b9" /><Relationship Type="http://schemas.openxmlformats.org/officeDocument/2006/relationships/notesMaster" Target="/ppt/notesMasters/notesMaster1.xml" Id="Rb4df5149252d41d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2fb0143a9f641b1" /><Relationship Type="http://schemas.openxmlformats.org/officeDocument/2006/relationships/notesMaster" Target="/ppt/notesMasters/notesMaster1.xml" Id="R156d022ffe69495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ddb82e8c1bc4c6a" /><Relationship Type="http://schemas.openxmlformats.org/officeDocument/2006/relationships/notesMaster" Target="/ppt/notesMasters/notesMaster1.xml" Id="Rf627ff39de014c5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deef85f1b5e4dab" /><Relationship Type="http://schemas.openxmlformats.org/officeDocument/2006/relationships/notesMaster" Target="/ppt/notesMasters/notesMaster1.xml" Id="Re4a487f447a2419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7c50e9925744de8" /><Relationship Type="http://schemas.openxmlformats.org/officeDocument/2006/relationships/notesMaster" Target="/ppt/notesMasters/notesMaster1.xml" Id="R7eb42717f92349f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241ffacab5e4a3b" /><Relationship Type="http://schemas.openxmlformats.org/officeDocument/2006/relationships/notesMaster" Target="/ppt/notesMasters/notesMaster1.xml" Id="R08fc25cbc6bc436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38b0cbd3b1e473a" /><Relationship Type="http://schemas.openxmlformats.org/officeDocument/2006/relationships/notesMaster" Target="/ppt/notesMasters/notesMaster1.xml" Id="R5adadca06f8245b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b92428bc93c445e" /><Relationship Type="http://schemas.openxmlformats.org/officeDocument/2006/relationships/notesMaster" Target="/ppt/notesMasters/notesMaster1.xml" Id="Rd949ae7e53bd421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4ee799c91d34ee8" /><Relationship Type="http://schemas.openxmlformats.org/officeDocument/2006/relationships/notesMaster" Target="/ppt/notesMasters/notesMaster1.xml" Id="Rb082cd21cb27492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8e982a153e34958" /><Relationship Type="http://schemas.openxmlformats.org/officeDocument/2006/relationships/notesMaster" Target="/ppt/notesMasters/notesMaster1.xml" Id="Re17dfb4b577b47c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89b686aa67d14165" /><Relationship Type="http://schemas.openxmlformats.org/officeDocument/2006/relationships/notesMaster" Target="/ppt/notesMasters/notesMaster1.xml" Id="R1ec06741943e42b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8be94d1e4254509" /><Relationship Type="http://schemas.openxmlformats.org/officeDocument/2006/relationships/notesMaster" Target="/ppt/notesMasters/notesMaster1.xml" Id="R2751a513ae4d418e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0837cde92f942e7" /><Relationship Type="http://schemas.openxmlformats.org/officeDocument/2006/relationships/notesMaster" Target="/ppt/notesMasters/notesMaster1.xml" Id="Ra8f1ef526dd5465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f5f7142f1a6429f" /><Relationship Type="http://schemas.openxmlformats.org/officeDocument/2006/relationships/notesMaster" Target="/ppt/notesMasters/notesMaster1.xml" Id="Rac94161a8f45435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82b0192ab60459e" /><Relationship Type="http://schemas.openxmlformats.org/officeDocument/2006/relationships/notesMaster" Target="/ppt/notesMasters/notesMaster1.xml" Id="R490019fbe1e44cd9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6a0893c21420453b" /><Relationship Type="http://schemas.openxmlformats.org/officeDocument/2006/relationships/notesMaster" Target="/ppt/notesMasters/notesMaster1.xml" Id="Rbed6e9d27fae455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9a73270234e140e6" /><Relationship Type="http://schemas.openxmlformats.org/officeDocument/2006/relationships/notesMaster" Target="/ppt/notesMasters/notesMaster1.xml" Id="Red7b900a7efa433b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f23108341454c96" /><Relationship Type="http://schemas.openxmlformats.org/officeDocument/2006/relationships/notesMaster" Target="/ppt/notesMasters/notesMaster1.xml" Id="R69cd80184ecc4dc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475e3eac9684030" /><Relationship Type="http://schemas.openxmlformats.org/officeDocument/2006/relationships/notesMaster" Target="/ppt/notesMasters/notesMaster1.xml" Id="R99c64e3f312845a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3a21701a6ca480c" /><Relationship Type="http://schemas.openxmlformats.org/officeDocument/2006/relationships/notesMaster" Target="/ppt/notesMasters/notesMaster1.xml" Id="R52c34f4c841f4281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30a61fe4de0a4a10" /><Relationship Type="http://schemas.openxmlformats.org/officeDocument/2006/relationships/notesMaster" Target="/ppt/notesMasters/notesMaster1.xml" Id="Re4aa749d4b024bc3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5f0b59dc25284822" /><Relationship Type="http://schemas.openxmlformats.org/officeDocument/2006/relationships/notesMaster" Target="/ppt/notesMasters/notesMaster1.xml" Id="R7642f9f66ea14b78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a5b232f9e1514c2a" /><Relationship Type="http://schemas.openxmlformats.org/officeDocument/2006/relationships/notesMaster" Target="/ppt/notesMasters/notesMaster1.xml" Id="Rc0e1c8bc362b4148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2de2d09d76a14781" /><Relationship Type="http://schemas.openxmlformats.org/officeDocument/2006/relationships/notesMaster" Target="/ppt/notesMasters/notesMaster1.xml" Id="R032eb325b53b4d07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19f34b3ed6b94725" /><Relationship Type="http://schemas.openxmlformats.org/officeDocument/2006/relationships/notesMaster" Target="/ppt/notesMasters/notesMaster1.xml" Id="R6e275f509fb1487b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c56a733f6c5414a" /><Relationship Type="http://schemas.openxmlformats.org/officeDocument/2006/relationships/notesMaster" Target="/ppt/notesMasters/notesMaster1.xml" Id="R7dc4aff0b01b4134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6306ab2d2abe4d88" /><Relationship Type="http://schemas.openxmlformats.org/officeDocument/2006/relationships/notesMaster" Target="/ppt/notesMasters/notesMaster1.xml" Id="R761f87cdcd0346e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940b4a6a63f47a4" /><Relationship Type="http://schemas.openxmlformats.org/officeDocument/2006/relationships/notesMaster" Target="/ppt/notesMasters/notesMaster1.xml" Id="Rc26c128506b54ca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00862e9f2da4be3" /><Relationship Type="http://schemas.openxmlformats.org/officeDocument/2006/relationships/notesMaster" Target="/ppt/notesMasters/notesMaster1.xml" Id="R7f53e0044b8346d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0b5076e1e3f4ecb" /><Relationship Type="http://schemas.openxmlformats.org/officeDocument/2006/relationships/notesMaster" Target="/ppt/notesMasters/notesMaster1.xml" Id="R5074d289b3024fc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3d2c3229e3d47c7" /><Relationship Type="http://schemas.openxmlformats.org/officeDocument/2006/relationships/notesMaster" Target="/ppt/notesMasters/notesMaster1.xml" Id="R653b33c58ee24b2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8b2c2c136574a51" /><Relationship Type="http://schemas.openxmlformats.org/officeDocument/2006/relationships/notesMaster" Target="/ppt/notesMasters/notesMaster1.xml" Id="R1d514b691098462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74ddebf061f46cd" /><Relationship Type="http://schemas.openxmlformats.org/officeDocument/2006/relationships/notesMaster" Target="/ppt/notesMasters/notesMaster1.xml" Id="R9aea03ab77a740a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Cover visual is an original AI-generated asset created for SCULTRA.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https://ifr.org/worldrobotics/report-2025</a:t>
            </a:r>
          </a:p>
          <a:p xmlns:a="http://schemas.openxmlformats.org/drawingml/2006/main">
            <a:r>
              <a:t>- https://ifr.org/ifr-press-releases/news/position-paper-on-ai-in-robotics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https://www.nist.gov/publications/detection-and-segmentation-manufacturing-defects-convolutional-neural-networks-and</a:t>
            </a:r>
          </a:p>
          <a:p xmlns:a="http://schemas.openxmlformats.org/drawingml/2006/main">
            <a:r>
              <a:t>- https://www.mvtec.com/doc/halcon/2511/en/toc_deeplearning_anomalydetection.html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https://www.siemens.com/en-us/solutions/production-operations/industrial-edge-solutions/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- https://docs.landing.ai/landinglens-landingedge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- https://docs.landing.ai/landinglens-landingedge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https://developer.nvidia.com/embedded/jetson-modules</a:t>
            </a:r>
          </a:p>
          <a:p xmlns:a="http://schemas.openxmlformats.org/drawingml/2006/main">
            <a:r>
              <a:t>- https://hailo.ai/products/ai-accelerators/hailo-8-ai-accelerator/</a:t>
            </a:r>
          </a:p>
          <a:p xmlns:a="http://schemas.openxmlformats.org/drawingml/2006/main">
            <a:r>
              <a:t>- https://www.amd.com/content/dam/amd/en/documents/products/som/kria/k26/k26-product-brief.pdf</a:t>
            </a:r>
          </a:p>
          <a:p xmlns:a="http://schemas.openxmlformats.org/drawingml/2006/main">
            <a:r>
              <a:t>- https://www.nxp.com/products/i.MX95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
[Sources]
- https://developer.nvidia.com/blog/?p=95089
- https://developer.nvidia.com/embedded/jetson-modules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https://www.cognex.com/products/machine-vision/2d-machine-vision-systems/in-sight-d900/specifications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https://www.cognex.com/products/machine-vision/2d-machine-vision-systems/in-sight-d900/specifications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- https://docs.landing.ai/landinglens-landingedge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https://www.cognex.com/products/machine-vision/2d-machine-vision-systems/in-sight-d900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https://developer.nvidia.com/embedded/jetson-modules</a:t>
            </a:r>
          </a:p>
          <a:p xmlns:a="http://schemas.openxmlformats.org/drawingml/2006/main">
            <a:r>
              <a:t>- https://hailo.ai/products/ai-accelerators/hailo-8-ai-accelerator/</a:t>
            </a:r>
          </a:p>
          <a:p xmlns:a="http://schemas.openxmlformats.org/drawingml/2006/main">
            <a:r>
              <a:t>- https://www.amd.com/content/dam/amd/en/documents/products/som/kria/k26/k26-product-brief.pdf</a:t>
            </a:r>
          </a:p>
          <a:p xmlns:a="http://schemas.openxmlformats.org/drawingml/2006/main">
            <a:r>
              <a:t>- https://www.nxp.com/products/i.MX95</a:t>
            </a:r>
          </a:p>
          <a:p xmlns:a="http://schemas.openxmlformats.org/drawingml/2006/main">
            <a:r>
              <a:t>- https://www.mvtec.com/doc/halcon/2511/en/toc_deeplearning_anomalydetection.html</a:t>
            </a:r>
          </a:p>
          <a:p xmlns:a="http://schemas.openxmlformats.org/drawingml/2006/main">
            <a:r>
              <a:t>- https://docs.landing.ai/landinglens-landingedge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https://ifr.org/worldrobotics/report-2025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https://www.nist.gov/publications/detection-and-segmentation-manufacturing-defects-convolutional-neural-networks-and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https://www.cognex.com/products/machine-vision/2d-machine-vision-systems/in-sight-d900</a:t>
            </a:r>
          </a:p>
          <a:p xmlns:a="http://schemas.openxmlformats.org/drawingml/2006/main">
            <a:r>
              <a:t>- https://www.cognex.com/products/machine-vision/2d-machine-vision-systems/in-sight-d900/specifications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https://docs.landing.ai/landinglens-landingedge</a:t>
            </a:r>
          </a:p>
          <a:p xmlns:a="http://schemas.openxmlformats.org/drawingml/2006/main">
            <a:r>
              <a:t>- https://www.mvtec.com/doc/halcon/2511/en/toc_deeplearning_anomalydetection.html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https://developer.nvidia.com/embedded/jetson-modules</a:t>
            </a:r>
          </a:p>
          <a:p xmlns:a="http://schemas.openxmlformats.org/drawingml/2006/main">
            <a:r>
              <a:t>- https://hailo.ai/products/ai-accelerators/hailo-8-ai-accelerator/</a:t>
            </a:r>
          </a:p>
          <a:p xmlns:a="http://schemas.openxmlformats.org/drawingml/2006/main">
            <a:r>
              <a:t>- https://www.amd.com/content/dam/amd/en/documents/products/som/kria/k26/k26-product-brief.pdf</a:t>
            </a:r>
          </a:p>
          <a:p xmlns:a="http://schemas.openxmlformats.org/drawingml/2006/main">
            <a:r>
              <a:t>- https://www.nxp.com/products/i.MX95</a:t>
            </a:r>
          </a:p>
          <a:p xmlns:a="http://schemas.openxmlformats.org/drawingml/2006/main">
            <a:r>
              <a:t>- https://www.siemens.com/en-us/solutions/production-operations/industrial-edge-solutions/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https://developer.nvidia.com/embedded/jetson-modules</a:t>
            </a:r>
          </a:p>
          <a:p xmlns:a="http://schemas.openxmlformats.org/drawingml/2006/main">
            <a:r>
              <a:t>- https://hailo.ai/products/ai-accelerators/hailo-8-ai-accelerator/</a:t>
            </a:r>
          </a:p>
          <a:p xmlns:a="http://schemas.openxmlformats.org/drawingml/2006/main">
            <a:r>
              <a:t>- https://www.siemens.com/en-us/solutions/production-operations/industrial-edge-solutions/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- https://docs.landing.ai/landinglens-landingedge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 based on cited public sources and illustrative assumptions.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https://digital-strategy.ec.europa.eu/en/policies/cra-summary</a:t>
            </a:r>
          </a:p>
          <a:p xmlns:a="http://schemas.openxmlformats.org/drawingml/2006/main">
            <a:r>
              <a:t>- https://webstore.iec.ch/en/publication/34421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 based on cited public sources and illustrative assumptions.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https://digital-strategy.ec.europa.eu/en/policies/cra-summary</a:t>
            </a:r>
          </a:p>
          <a:p xmlns:a="http://schemas.openxmlformats.org/drawingml/2006/main">
            <a:r>
              <a:t>- https://digital-strategy.ec.europa.eu/en/policies/cra-reporting</a:t>
            </a:r>
          </a:p>
          <a:p xmlns:a="http://schemas.openxmlformats.org/drawingml/2006/main">
            <a:r>
              <a:t>- https://webstore.iec.ch/en/publication/34421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https://eur-lex.europa.eu/legal-content/EN/TXT/?uri=celex%3A32023R1230</a:t>
            </a:r>
          </a:p>
          <a:p xmlns:a="http://schemas.openxmlformats.org/drawingml/2006/main">
            <a:r>
              <a:t>- https://webstore.iec.ch/en/publication/34421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 based on cited public sources and illustrative assumptions.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 based on cited public sources and illustrative assumptions.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https://digital-strategy.ec.europa.eu/en/policies/cra-summary</a:t>
            </a:r>
          </a:p>
          <a:p xmlns:a="http://schemas.openxmlformats.org/drawingml/2006/main">
            <a:r>
              <a:t>- https://eur-lex.europa.eu/legal-content/EN/TXT/?uri=celex%3A32023R1230</a:t>
            </a:r>
          </a:p>
          <a:p xmlns:a="http://schemas.openxmlformats.org/drawingml/2006/main">
            <a:r>
              <a:t>- https://digital-strategy.ec.europa.eu/en/faqs/navigating-ai-act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https://ifr.org/worldrobotics/report-2025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https://www.cognex.com/products/machine-vision/2d-machine-vision-systems/in-sight-d900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https://developer.nvidia.com/embedded/jetson-modules</a:t>
            </a:r>
          </a:p>
          <a:p xmlns:a="http://schemas.openxmlformats.org/drawingml/2006/main">
            <a:r>
              <a:t>- https://digital-strategy.ec.europa.eu/en/policies/cra-summary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 based on cited public sources and illustrative assumptions.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https://digital-strategy.ec.europa.eu/en/policies/cra-summary</a:t>
            </a:r>
          </a:p>
          <a:p xmlns:a="http://schemas.openxmlformats.org/drawingml/2006/main">
            <a:r>
              <a:t>- https://digital-strategy.ec.europa.eu/en/faqs/navigating-ai-act</a:t>
            </a:r>
          </a:p>
          <a:p xmlns:a="http://schemas.openxmlformats.org/drawingml/2006/main">
            <a:r>
              <a:t>- https://eur-lex.europa.eu/legal-content/EN/TXT/?uri=celex%3A32023R1230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SCULTRA decision page. All economics are illustrative until replaced with site-level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 based on cited public sources and illustrative assumptions.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https://www.nist.gov/publications/2026-roadmap-artificial-intelligence-and-machine-learning-smart-manufacturing</a:t>
            </a:r>
          </a:p>
          <a:p xmlns:a="http://schemas.openxmlformats.org/drawingml/2006/main">
            <a:r>
              <a:t>- https://ifr.org/worldrobotics/report-2025</a:t>
            </a:r>
          </a:p>
          <a:p xmlns:a="http://schemas.openxmlformats.org/drawingml/2006/main">
            <a:r>
              <a:t>- https://www.cognex.com/products/machine-vision/2d-machine-vision-systems/in-sight-d900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https://ifr.org/worldrobotics/report-2025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https://www.nist.gov/mep/rise-artificial-intelligence-ai-us-manufacturing-text-only</a:t>
            </a:r>
          </a:p>
          <a:p xmlns:a="http://schemas.openxmlformats.org/drawingml/2006/main">
            <a:r>
              <a:t>- https://www.nist.gov/publications/detection-and-segmentation-manufacturing-defects-convolutional-neural-networks-and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https://www.nist.gov/publications/detection-and-segmentation-manufacturing-defects-convolutional-neural-networks-and</a:t>
            </a:r>
          </a:p>
          <a:p xmlns:a="http://schemas.openxmlformats.org/drawingml/2006/main">
            <a:r>
              <a:t>- https://www.cognex.com/products/machine-vision/2d-machine-vision-systems/in-sight-d900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https://www.nist.gov/publications/detection-and-segmentation-manufacturing-defects-convolutional-neural-networks-and</a:t>
            </a:r>
          </a:p>
          <a:p xmlns:a="http://schemas.openxmlformats.org/drawingml/2006/main">
            <a:r>
              <a:t>- https://ifr.org/ifr-press-releases/news/position-paper-on-ai-in-robotics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Prepared as an illustrative SCULTRA report. Validate time-sensitive claims before external publication.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https://www.cognex.com/products/machine-vision/2d-machine-vision-systems/in-sight-d900</a:t>
            </a:r>
          </a:p>
          <a:p xmlns:a="http://schemas.openxmlformats.org/drawingml/2006/main">
            <a:r>
              <a:t>- https://www.keyence.com/products/vision/vision-sys/vs/specs/</a:t>
            </a:r>
          </a:p>
          <a:p xmlns:a="http://schemas.openxmlformats.org/drawingml/2006/main">
            <a:r>
              <a:t>- https://downloads-ctf.baslerweb.com/dg51pdwahxgw/1jFygRZWsQshfx9yU3lWuQ/bab86a82fb0254f4ac2486f7551af422/Computer_Vision_Portfolio_Brochure.pdf</a:t>
            </a:r>
          </a:p>
          <a:p xmlns:a="http://schemas.openxmlformats.org/drawingml/2006/main">
            <a:r>
              <a:t>- https://www.siemens.com/en-gb/content/architecture-hub/ai-suite/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4d87fb57d451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77c04fa802949c3" /><Relationship Type="http://schemas.openxmlformats.org/officeDocument/2006/relationships/slideLayout" Target="/ppt/slideLayouts/slideLayout1.xml" Id="R4eecfb35f23f49c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cfb35f23f49c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927b71c941c5" /><Relationship Type="http://schemas.openxmlformats.org/officeDocument/2006/relationships/image" Target="/ppt/media/image.png" Id="R0115d7af5a5d4515" /><Relationship Type="http://schemas.openxmlformats.org/officeDocument/2006/relationships/image" Target="/ppt/media/image2.png" Id="R3c3ee1e5ffe04e66" /><Relationship Type="http://schemas.openxmlformats.org/officeDocument/2006/relationships/notesSlide" Target="/ppt/notesSlides/notesSlide1.xml" Id="Rfa373dbdfcbe4b0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c6cbf72164038" /><Relationship Type="http://schemas.openxmlformats.org/officeDocument/2006/relationships/notesSlide" Target="/ppt/notesSlides/notesSlide10.xml" Id="R2fecb5e1c5764da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ed37039c14777" /><Relationship Type="http://schemas.openxmlformats.org/officeDocument/2006/relationships/notesSlide" Target="/ppt/notesSlides/notesSlide11.xml" Id="Rb655019086a6413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67cbff354d4b" /><Relationship Type="http://schemas.openxmlformats.org/officeDocument/2006/relationships/notesSlide" Target="/ppt/notesSlides/notesSlide12.xml" Id="R26fce3e42f6c4a9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c70641314884" /><Relationship Type="http://schemas.openxmlformats.org/officeDocument/2006/relationships/notesSlide" Target="/ppt/notesSlides/notesSlide13.xml" Id="Rbe3268d79c6a435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dbd837a464ce5" /><Relationship Type="http://schemas.openxmlformats.org/officeDocument/2006/relationships/notesSlide" Target="/ppt/notesSlides/notesSlide14.xml" Id="R8522a4eb6e3444b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78cb158c4aa5" /><Relationship Type="http://schemas.openxmlformats.org/officeDocument/2006/relationships/notesSlide" Target="/ppt/notesSlides/notesSlide15.xml" Id="R63a9fb9c3abe450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520704804424" /><Relationship Type="http://schemas.openxmlformats.org/officeDocument/2006/relationships/notesSlide" Target="/ppt/notesSlides/notesSlide16.xml" Id="R2a79ee18724a40f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27ddfb6a4e29" /><Relationship Type="http://schemas.openxmlformats.org/officeDocument/2006/relationships/notesSlide" Target="/ppt/notesSlides/notesSlide17.xml" Id="R3d2a505c0d6d4bf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b934b8f948df" /><Relationship Type="http://schemas.openxmlformats.org/officeDocument/2006/relationships/notesSlide" Target="/ppt/notesSlides/notesSlide18.xml" Id="Re058e1a7d1544e9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fc13e2be47fc" /><Relationship Type="http://schemas.openxmlformats.org/officeDocument/2006/relationships/notesSlide" Target="/ppt/notesSlides/notesSlide19.xml" Id="R62d433388399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dfe67b74464e" /><Relationship Type="http://schemas.openxmlformats.org/officeDocument/2006/relationships/notesSlide" Target="/ppt/notesSlides/notesSlide2.xml" Id="R06ccf8b2982b4ab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905628dc4631" /><Relationship Type="http://schemas.openxmlformats.org/officeDocument/2006/relationships/notesSlide" Target="/ppt/notesSlides/notesSlide20.xml" Id="Rb6685afb64f348e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26d050824e2e" /><Relationship Type="http://schemas.openxmlformats.org/officeDocument/2006/relationships/notesSlide" Target="/ppt/notesSlides/notesSlide21.xml" Id="Ra24aba5e53bb443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0467203644db1" /><Relationship Type="http://schemas.openxmlformats.org/officeDocument/2006/relationships/notesSlide" Target="/ppt/notesSlides/notesSlide22.xml" Id="Rcbf8fabaae04477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22b9e25584ac0" /><Relationship Type="http://schemas.openxmlformats.org/officeDocument/2006/relationships/notesSlide" Target="/ppt/notesSlides/notesSlide23.xml" Id="Rc2fc0c39f24e497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665c105d04071" /><Relationship Type="http://schemas.openxmlformats.org/officeDocument/2006/relationships/notesSlide" Target="/ppt/notesSlides/notesSlide24.xml" Id="R7b45fbe53fa1459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022bcfd284c35" /><Relationship Type="http://schemas.openxmlformats.org/officeDocument/2006/relationships/image" Target="/ppt/media/image3.png" Id="R5c3e3219613443cd" /><Relationship Type="http://schemas.openxmlformats.org/officeDocument/2006/relationships/notesSlide" Target="/ppt/notesSlides/notesSlide25.xml" Id="R9ae6c8f3ebae473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a9f8349fc4d75" /><Relationship Type="http://schemas.openxmlformats.org/officeDocument/2006/relationships/notesSlide" Target="/ppt/notesSlides/notesSlide26.xml" Id="R9a291294b2f4411f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fc6f1de4649c6" /><Relationship Type="http://schemas.openxmlformats.org/officeDocument/2006/relationships/notesSlide" Target="/ppt/notesSlides/notesSlide27.xml" Id="R06078e3f7146413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d006000cc4bd2" /><Relationship Type="http://schemas.openxmlformats.org/officeDocument/2006/relationships/notesSlide" Target="/ppt/notesSlides/notesSlide28.xml" Id="Rd8f268994c9240ad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c0683f1d34ee0" /><Relationship Type="http://schemas.openxmlformats.org/officeDocument/2006/relationships/notesSlide" Target="/ppt/notesSlides/notesSlide29.xml" Id="R76275e2c6ac8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7940e4fc444d7" /><Relationship Type="http://schemas.openxmlformats.org/officeDocument/2006/relationships/notesSlide" Target="/ppt/notesSlides/notesSlide3.xml" Id="R3cadad46b8cd48c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97285f7494e17" /><Relationship Type="http://schemas.openxmlformats.org/officeDocument/2006/relationships/notesSlide" Target="/ppt/notesSlides/notesSlide30.xml" Id="Rb8cb2d9ca25742fe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410dc3014c83" /><Relationship Type="http://schemas.openxmlformats.org/officeDocument/2006/relationships/notesSlide" Target="/ppt/notesSlides/notesSlide31.xml" Id="Rffa94f877e2c4b9b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140cf08d4cae" /><Relationship Type="http://schemas.openxmlformats.org/officeDocument/2006/relationships/notesSlide" Target="/ppt/notesSlides/notesSlide32.xml" Id="Rc7755d0928e946e5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2f4c284248cc" /><Relationship Type="http://schemas.openxmlformats.org/officeDocument/2006/relationships/notesSlide" Target="/ppt/notesSlides/notesSlide33.xml" Id="R4e4ddc6a31cd4098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6dc93c3e3489c" /><Relationship Type="http://schemas.openxmlformats.org/officeDocument/2006/relationships/notesSlide" Target="/ppt/notesSlides/notesSlide34.xml" Id="Rf75b223838fc41a6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6555de064342" /><Relationship Type="http://schemas.openxmlformats.org/officeDocument/2006/relationships/notesSlide" Target="/ppt/notesSlides/notesSlide35.xml" Id="R172de3840fa84a7b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9d5c46a44a1d" /><Relationship Type="http://schemas.openxmlformats.org/officeDocument/2006/relationships/notesSlide" Target="/ppt/notesSlides/notesSlide36.xml" Id="R946122846b3d4e13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dd7cbf3c4956" /><Relationship Type="http://schemas.openxmlformats.org/officeDocument/2006/relationships/image" Target="/ppt/media/image4.png" Id="Rd978bde3f8bf4c4b" /><Relationship Type="http://schemas.openxmlformats.org/officeDocument/2006/relationships/notesSlide" Target="/ppt/notesSlides/notesSlide37.xml" Id="R10815ac0da98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0a4d49fb43d3" /><Relationship Type="http://schemas.openxmlformats.org/officeDocument/2006/relationships/notesSlide" Target="/ppt/notesSlides/notesSlide4.xml" Id="R284bd0271b9e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1ef3d56a4e4d" /><Relationship Type="http://schemas.openxmlformats.org/officeDocument/2006/relationships/notesSlide" Target="/ppt/notesSlides/notesSlide5.xml" Id="Re9993ce5af75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3ff1be3b649c6" /><Relationship Type="http://schemas.openxmlformats.org/officeDocument/2006/relationships/notesSlide" Target="/ppt/notesSlides/notesSlide6.xml" Id="R85f22f792942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bb61b5324a7c" /><Relationship Type="http://schemas.openxmlformats.org/officeDocument/2006/relationships/notesSlide" Target="/ppt/notesSlides/notesSlide7.xml" Id="Rd6c59de3e801490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b8e80c384c62" /><Relationship Type="http://schemas.openxmlformats.org/officeDocument/2006/relationships/notesSlide" Target="/ppt/notesSlides/notesSlide8.xml" Id="R4858bdc206554c7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b296d1d445cb" /><Relationship Type="http://schemas.openxmlformats.org/officeDocument/2006/relationships/notesSlide" Target="/ppt/notesSlides/notesSlide9.xml" Id="Rf408493442d7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4AD00A-9998-4254-860C-8CCF03035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ADA32D-D3C4-4F3F-961D-D38EC4CCA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15d7af5a5d4515"/>
          <a:srcRect xmlns:a="http://schemas.openxmlformats.org/drawingml/2006/main" l="27879" t="0" r="278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0"/>
            <a:ext cx="539115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B1563D-1A85-45C9-90F8-C1FC75BD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0"/>
            <a:ext cx="1238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3ee1e5ffe04e66"/>
          <a:stretch xmlns:a="http://schemas.openxmlformats.org/drawingml/2006/main"/>
        </p:blipFill>
        <p:spPr>
          <a:xfrm xmlns:a="http://schemas.openxmlformats.org/drawingml/2006/main">
            <a:off x="590550" y="457200"/>
            <a:ext cx="666750" cy="6667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C4CB2A-AA2E-4424-B01B-A84ADB6D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762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SCULTRA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94E146-5261-43C7-8837-58FE96F4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00100"/>
            <a:ext cx="266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TECHNICAL DECISION REPORT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0C331C-9D46-4E6B-89A6-A82360D9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66850"/>
            <a:ext cx="40957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80DFB6-0EC3-4501-B4E8-9168150C1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66850"/>
            <a:ext cx="3943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EDGE AI | MACHINE VISION | INDUSTRIAL QUALITY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7A7EF9-E3C1-4ECB-BB12-71C9F5115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00250"/>
            <a:ext cx="58293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Edge AI Machine Vision</a:t>
            </a:r>
          </a:p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for Industrial Quality Inspection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824F59-8AB9-4FFE-8031-55387B4CC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95700"/>
            <a:ext cx="5429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Technology, product architecture, supplier benchmarking and commercialisation strategy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EF8A61-6385-4866-AED2-6B81120D9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53000"/>
            <a:ext cx="453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6C45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0B0811-AF21-4F67-BA08-52D31B36D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435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Decision horizon | 2026-2032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DE228A-38D3-4C1E-A7A3-9A5215966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486400"/>
            <a:ext cx="371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Illustrative flagship report | August 2026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7F207B-5FE3-407D-86AB-7BFD998F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18773F-27F2-4456-9103-58A0C2B89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58FECA-01AE-4452-9909-C5C4F3ED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224C1A-1B26-4B64-83DB-555CEA9B6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7934322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299065E0-B5AD-4384-8FDF-AEC4085BF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F9FF1C9C-62AE-4CBF-AFCF-51267DCD4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469EDE-5877-4DF0-BF35-E04344047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671462-54F4-44D8-A135-6010DC630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A97FF0-9481-4C68-8A2C-3243D2A81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Classical vision and AI should be combined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6404B0-5771-4C47-A116-66126A1F7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Deterministic geometry handles known rules; learned models handle appearance variation and subtle defects.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265E7C-0718-4E7F-ABBF-6C549245D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51430E-138D-449A-B07D-C76BB6DF5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6B0C17-B44E-4F53-B68B-4DEF6D2F3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BE4BB1-7440-46EF-993C-F675575D2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9CEBD2-89E2-4BC8-8212-12D1EFD82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59B768-97AF-49EE-884F-C649F2405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28575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3EE04A-477A-4975-8304-656FE98AD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2857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4FA235-BBCD-4846-898D-6F2DFDAF1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255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Classical vision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928079-04B4-401C-9445-FB1CB0A4B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2552700" cy="1943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Fixture alignment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ROI localisation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Measurement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Presence and position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Hard tolerances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CB6CFC-F1F6-47EE-B2A3-67DFE3A94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866900"/>
            <a:ext cx="28575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3C4A0B-55ED-4C0C-BFC7-DF05C644B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866900"/>
            <a:ext cx="2857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7C623DA-3C67-47D7-9F44-E7D83DEB9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038350"/>
            <a:ext cx="255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Learned vision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C11280-5310-47FE-8258-4068918EC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62200"/>
            <a:ext cx="2552700" cy="1943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Classification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Object detection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Segmentation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Anomaly detection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Appearance tolerance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C83DE4-CC6F-4C6A-B133-3B9A5C7E5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6230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4818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E05760-34FA-452E-B255-E2315A45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09562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999806-5837-4889-A195-F39116901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66900"/>
            <a:ext cx="28575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E6BE70-B241-45F3-BBD4-3125D8A67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66900"/>
            <a:ext cx="2857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B13DF9-2EAC-4B7B-A46A-388B74EAC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038350"/>
            <a:ext cx="255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Decision fusion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A6354F-54AC-4915-A6C9-ECB5EB6A4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362200"/>
            <a:ext cx="2552700" cy="1943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Combine confidence, rule checks, process state and traceability into one auditable production decision.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B5F634-387C-44EC-9B74-423AEFFF8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162300"/>
            <a:ext cx="742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48184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4104CB6-479A-498C-8489-0DFCFC3B8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09562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8F2A43-FE0C-47D3-AE44-62A091E20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05350"/>
            <a:ext cx="2857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17EAF24-AE38-4ACC-A761-F33F47927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4345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Known geometry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0D31E7-14A5-4FC1-B4B4-8C1E3E4D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705350"/>
            <a:ext cx="2857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B29C4DD-7DF1-453A-AC57-8505E93E7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74345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Learned appearance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C51AFEA-34D7-45DF-B702-F20279AA2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705350"/>
            <a:ext cx="28575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D8651D5-BE71-4FE7-90C1-B08135F42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74345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Fail-safe action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4699256-B07E-4CE1-BFE1-870D153B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C04969-914B-4D47-A607-79AC49F67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CB72B84-3A9D-4C84-A5CC-AD1EC0A2A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DESIGN RULE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CF62515-B5FF-4301-B897-782BE77C1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 pure deep-learning stack increases validation burden. Use deterministic checks wherever the physics and tolerances are known.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7297B30-AC0D-49FF-808B-D9ED6457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NIST defect-detection research; MVTec anomaly-detection methods</a:t>
            </a:r>
          </a:p>
        </p:txBody>
      </p:sp>
    </p:spTree>
    <p:extLst>
      <p:ext uri="{BB962C8B-B14F-4D97-AF65-F5344CB8AC3E}">
        <p14:creationId xmlns:p14="http://schemas.microsoft.com/office/powerpoint/2010/main" val="197973498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B084D963-0155-45C6-A4E1-13CE9F602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21656C69-FF60-45ED-9C6A-7F627073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EF0907-D92D-4B78-B168-A1E58CDB8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93E871-843E-49F7-BE76-FFE0C203C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801A66-6D38-4C76-8178-1740786FA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Edge-first inference should be the default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854129-5518-4AF7-AAD8-E99E7B1B7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Keep the production decision local; use central infrastructure for training, registry, fleet control and audit.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9E93E0-2341-4E64-8984-49A1C0514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8B2C6A-F48B-4CB7-8630-11672AA62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422147-6B4D-4883-87F2-F10460645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142A52-B64F-4E90-ADD3-969259C56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FAC15D-8DFE-4D6A-82A2-D248D2E54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E016FD-02EF-48F5-92B0-341F4BDB9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67627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19050">
            <a:solidFill>
              <a:srgbClr val="1F7A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DD2A5F-0D86-4EF0-9FAE-B2192BE76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19300"/>
            <a:ext cx="13716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90ACA5-AAF9-449F-985D-80DCBCDB8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19300"/>
            <a:ext cx="1219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ON THE LINE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29113F-EA47-4036-9F6E-F9D1F456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24150"/>
            <a:ext cx="12763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8448E0-80A7-4EAC-B23B-EA54D6D8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24150"/>
            <a:ext cx="1276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8D415F-2BAE-40E5-8665-B47990C84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95600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Capture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B1666EA-80BC-494D-B9ED-A54B748E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19450"/>
            <a:ext cx="971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Camera + light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C550DC8-33BB-4617-8CEB-15C8F7AE0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325755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B9E13F-7C80-4663-8109-62A036345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1908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18E98C-2A5A-46FA-9652-D39E176F0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724150"/>
            <a:ext cx="12763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D73140-F172-45B6-877C-675B6FC1C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724150"/>
            <a:ext cx="1276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AF0DEF-D4A2-4024-B9C6-6FF653B4B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895600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Infer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C1A638-68F6-4536-B42E-5C2E715D3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219450"/>
            <a:ext cx="971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Model + rules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6718BC-EE1D-4683-9C32-E793399A2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25755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0654C7-61A0-45ED-9F29-093D50419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1908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3F070B-B5DE-41ED-9506-2F6F7BBE1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724150"/>
            <a:ext cx="12763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81C73B-A6DB-473F-9362-BE9386B28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724150"/>
            <a:ext cx="1276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B9EEAC-CCE2-42D3-B3E8-38E45DB6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895600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Act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070201-101B-4820-BC7C-D7F834348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219450"/>
            <a:ext cx="971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PLC + reject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538187C-C928-494C-B309-440BFF8C2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257550"/>
            <a:ext cx="19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75C689-D682-40B9-B9A5-F4DA29787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1908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34D5280-19E8-4D0C-8C69-46EB8DA6F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724150"/>
            <a:ext cx="12763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0F84F03-081B-4BE5-8035-D78D4C45B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724150"/>
            <a:ext cx="1276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90C4D03-3C26-47A2-91B7-D28D48403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895600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Record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CA6C35D-DF43-464B-B4AC-6E63D839E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219450"/>
            <a:ext cx="971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Image + result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E2B3953-6CFA-4FD3-B4E9-7A2140138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14800"/>
            <a:ext cx="59436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CFB590C-8F45-4D82-9709-BDE35DEDA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52900"/>
            <a:ext cx="5638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Target decision latency &lt;=100 ms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56EFBFF-2ADF-4750-B465-7623C453D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09750"/>
            <a:ext cx="33337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48A9D22-2B5E-4854-8EEB-B9F013DEE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019300"/>
            <a:ext cx="15621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6F3D039-3CF3-48CF-9B94-7D39B362E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19300"/>
            <a:ext cx="1409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CENTRAL CONTROL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893DDE7-C6B3-4696-9EDD-1F058B3AF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7146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EEAA2CC-20A4-4ED2-9C6B-2BB4F10B8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62890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Curated dataset and labelling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3A26985-BECE-4738-82CE-A982A8FC9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2289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A628DF-D7C6-4CE6-8EED-21C2A61DD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14325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Training and model registry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84064BE-45DE-4B0A-8D3A-24A1626A7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7433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453C2DE-6DF2-4D2A-A668-394E72630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65760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Signed deployment packages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33B32D6-9BE4-4E65-A607-FF161EFF2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2576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A8E8060-1365-4048-A861-75DB7C6E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171950"/>
            <a:ext cx="2495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Fleet health and drift review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8CC6F18-4FCF-46BA-A378-35A398879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CD96212-A58A-4B11-A8A1-E25617D23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CC33734-24DC-4231-BA6D-3F2538F6E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RESILIENCE RULE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741964E-8FEB-4AA3-A076-8CCF8880B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Cloud dependency must never be in the reject-loop critical path. Loss of upstream connectivity should degrade monitoring, not inspection.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3BBAC83-178E-408A-89CE-C61F00E64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Siemens Industrial Edge and AI Suite; LandingEdge</a:t>
            </a:r>
          </a:p>
        </p:txBody>
      </p:sp>
    </p:spTree>
    <p:extLst>
      <p:ext uri="{BB962C8B-B14F-4D97-AF65-F5344CB8AC3E}">
        <p14:creationId xmlns:p14="http://schemas.microsoft.com/office/powerpoint/2010/main" val="761549988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7D05FB95-0951-4567-99B4-69EBE02B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56B3BB15-9B5D-4D28-86DA-8FD75053C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F4EF06-6215-4350-94A0-9A3D00A8C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B3113E-AAA5-40FE-A7DD-246D8B207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98D21D-37F9-47D9-8E8A-1DBC6688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architecture must close the loop within one production cycle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A3B5A0-C3DE-49BF-A3B7-7B01C09BF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design is an operational control system with traceability, not a disconnected inference appliance.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3F437F-D32E-4120-A37F-64C0E5834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CE418D-93A2-47FE-8852-67FA3AE0A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63019D-6BD0-4252-AE1C-D9D347E6F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485DF1-6987-4762-9EFB-CFF85A0B0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DDF413-B670-4F64-96CC-6539F46D4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687794-56DD-45A7-A699-F4B8686B8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D6C92D-D6DF-40A7-8948-0AFC31E39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0E9962-AE50-41D3-B490-E7D269BBB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2383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0C4D21-83B6-4FCA-BEC5-F2F68844D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1717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779D2A-9896-461E-9F9C-3A7F3459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24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Trigger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2A2B62-154C-410A-AD7B-86710817E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Part + encoder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2B422F-4D8A-4BBC-8F04-88BE4A2FA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EC80E7-DC1C-45AF-93D6-73B6A546A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3CDB42-C1B6-4777-87C2-93018B5AA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2383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DE5115-1D4F-406F-9691-40EE58B9C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1717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6FCC24-5500-4F55-B7A0-68BE6267B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24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Acquire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7DA3BA-9CAB-43DE-8489-2223C2F36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1051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Image + lighting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4A5D3B-4C77-47FF-9E69-B34B316E5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296700-F291-42B6-9CCD-0F911B068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FDA18D-FC65-4F12-A050-BB5A52F57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2383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2390B1F-7F71-463B-8854-F83AFFEF6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1717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3AB3F1-79C6-4796-B1AE-954860A1A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724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Decide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77CA77-338E-47DA-B6B7-6987295BD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1051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Model + rules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1767798-F574-4DF5-ABB5-99786BB82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D053A2-87D4-4661-BCFB-58F51990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9A32888-3BB1-4C5C-A7E4-44697B0D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383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845673-5A19-49C9-BF9B-0A093EE2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1717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278FA39-2450-4210-B439-3EA7B725D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724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Act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FA7B36-D373-448A-A706-FD02A079E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1051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PLC + reject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9D8E474-367A-4AAD-AF55-F3D65E3AF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A53B17C-2033-4DFE-8657-116F1B11B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E4C4EC5-A3A3-40E9-9B6F-282B50413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724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Record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A0A7AD9-2EF9-4213-9BFA-D3331529C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105150"/>
            <a:ext cx="1809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Result + evidence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77175B9-8720-4697-86E7-1A87AB1E2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433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Illustrative latency budget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0FA3BB7-F77D-4C8C-A59A-446BCF6A8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81500"/>
            <a:ext cx="1905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974E8BA-C9FF-421F-9AAE-1795D1D7A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81500"/>
            <a:ext cx="1752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Trigger + exposure | 20 ms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344D918-EF6D-46C8-85E6-C2C35CFA5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4381500"/>
            <a:ext cx="1905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16B559B-126F-4A88-AC3D-CDF32A9ED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381500"/>
            <a:ext cx="1752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Transfer + preprocess | 20 ms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A95791E-A0C4-4502-B4C5-74754840D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381500"/>
            <a:ext cx="3810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9BB24CC-0A01-4914-AADD-552AF3959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381500"/>
            <a:ext cx="3657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Inference + rules | 40 ms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180769D-F080-4F80-AE6F-58045C2F2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381500"/>
            <a:ext cx="1905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3BB6E76-F965-4363-B3CC-83FAFCB8E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381500"/>
            <a:ext cx="1752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I/O + actuation | 20 ms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4C23550-CA3B-483B-9C55-CF625EE67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4381500"/>
            <a:ext cx="104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35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&lt;=100 ms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E00174C-B1E0-4BDD-86F0-EF5BE61A3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DA807A8-67A7-4275-B009-AF11120B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E7D8151-6CFC-4BB0-BADF-D6FE1C53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MEASUREMENT RULE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F167DDA-43BC-4ED2-926C-4A7024315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Measure the entire trigger-to-action loop. Model latency alone is not a production performance metric.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BFEC513-E809-48DC-BBCD-B563FD897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reference architecture informed by industrial-edge patterns</a:t>
            </a:r>
          </a:p>
        </p:txBody>
      </p:sp>
    </p:spTree>
    <p:extLst>
      <p:ext uri="{BB962C8B-B14F-4D97-AF65-F5344CB8AC3E}">
        <p14:creationId xmlns:p14="http://schemas.microsoft.com/office/powerpoint/2010/main" val="866668241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62F9C1CA-E509-4F82-907B-D5E1517A0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9A3B667E-DEC6-40E4-9421-F86D9A897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76D8B5-D38F-43A1-BD2B-8E84EAFA7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EC8854-44B9-4E92-BD11-F1E25F51E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7B2AB5-979B-4C84-A0E3-57FAD2AB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Optimise compute for development risk before unit cost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F6E34E-453B-4230-97D1-491BA3C3F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Accelerator specifications are not directly comparable; software fit, model compatibility and lifecycle support matter more in the pilot.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A35A3D-83DB-4A6E-B4D0-DC94FDEEA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5CF3F8-A69E-4BF0-9412-3F72AF93E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91F7F6-673F-4664-A229-9D70F768F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1D0190-0B49-4847-8FDE-68A3B6C3E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7293F0-B351-4B73-9FAD-4CC788192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DACEEE-90FE-48E1-8CEA-23335E683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20574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796C0D-7806-43F3-A0FD-9AFB274FD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1752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PLATFORM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F3CDF1-15FE-4597-9834-F51B2B0DE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790700"/>
            <a:ext cx="16573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BA91B0-39E7-4E5F-B9BE-2D31EC5DE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1828800"/>
            <a:ext cx="1352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AI THROUGHPUT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353E01-21B5-4B70-9998-ED87CE4AE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90700"/>
            <a:ext cx="12954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165CF7-6DF6-429B-9992-7C8E06659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28800"/>
            <a:ext cx="990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POWER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4F2612-37EB-4554-8366-3557AEDC3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790700"/>
            <a:ext cx="19431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D27D7A-F709-4A81-97CF-7442346ED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828800"/>
            <a:ext cx="1638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DEVELOPMENT FIT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EACEF9D-EEB9-475D-BEEF-3CBFE3373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1790700"/>
            <a:ext cx="39433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576350-D770-4686-8C68-A4FA86DF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828800"/>
            <a:ext cx="3638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SCULTRA POSTURE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A60FEB-39F3-4800-BE5C-AF913AF54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2057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5A69D8-5373-400C-8FF2-DB07C2041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6667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A7926DE-0C56-4458-8521-8D2EA59C6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28850"/>
            <a:ext cx="16954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NVIDIA Jetson Orin NX 16GB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8206B7-789A-4E9D-BDED-A9AC36AB1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190750"/>
            <a:ext cx="1657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0783DA9-9168-40F2-AE45-4CCBF5D13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2288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Up to 157 sparse INT8 TOPS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E77593A-BDE6-4875-93BF-D431CC13A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190750"/>
            <a:ext cx="1295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8CD3B3-A1ED-4256-BD04-51E3B1AE3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2288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10-40 W / MAXN SUPER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4FB73D-9C96-4A23-ABFB-FCCC1220E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190750"/>
            <a:ext cx="19431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2B1DBA5-84BF-4CA5-A867-4B966CDD3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228850"/>
            <a:ext cx="1638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Highest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5E3AE62-5B4B-4BBD-851C-01DC74470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190750"/>
            <a:ext cx="3943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D8DF404-056E-4F87-8B1C-EFAD7B5DE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228850"/>
            <a:ext cx="3638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Prototype default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37CFC9-4BCB-4306-AB8E-C3FFD7C95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71800"/>
            <a:ext cx="2057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E7860F6-FA3A-4438-A49C-AAEDF839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1752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Hailo-8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350E844-2E23-49A0-97A8-DB98CFA48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71800"/>
            <a:ext cx="1657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F19FA21-9FA9-4C4A-BA71-F175C475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00990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26 TOPS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9F5A313-DE1D-4A59-AF8E-2FF2F64D7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971800"/>
            <a:ext cx="1295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750908B-2E25-4EF4-9023-714388B87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00990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~2.5 W typical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4FED3C1-8BB4-4B7F-892E-E55148AD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971800"/>
            <a:ext cx="19431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863897E-82E7-460C-99DE-2BDAC2112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009900"/>
            <a:ext cx="1638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Medium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B734B9E-A719-40F9-BA37-7E054565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71800"/>
            <a:ext cx="3943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6D6BA0E-EE7C-4F11-B442-4E4DD4BAC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009900"/>
            <a:ext cx="3638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Cost/power migration after model freeze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6104872-8464-4E0F-80EB-92A63002A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52850"/>
            <a:ext cx="2057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96FFBA8-5C68-4487-9274-8BA295C0B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1752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AMD Kria K26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D1D9DD8-D5E4-4122-BC85-ADA547D44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752850"/>
            <a:ext cx="1657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69D0757-77BF-4BE3-A53D-5E82D86C0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79095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1.4 TOPS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A34D8F6-5DA9-4397-AB8D-3FB73D8D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752850"/>
            <a:ext cx="1295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2D55E1B-883A-4993-8C86-23516E4EC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79095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~7.5 W typical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2B9BB2B-A890-46AE-8C3C-4B33E06C2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752850"/>
            <a:ext cx="19431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F54A514-82B9-4230-8DF7-6E7C8EDFE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790950"/>
            <a:ext cx="1638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Specialist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F37137E-F916-41F8-8A04-0E594CE85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752850"/>
            <a:ext cx="3943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3019A5C-585A-4626-B224-081DA869D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90950"/>
            <a:ext cx="3638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Consider where deterministic FPGA pipeline matters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FF4D1C7-1B85-4281-B690-6E8C85F1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33900"/>
            <a:ext cx="2057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F0318D0-DD30-4CBA-8CC3-A7930122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1752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NXP i.MX 95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ABA70D6-2297-48F4-BB4A-C0DD869DE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533900"/>
            <a:ext cx="1657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080DBC9D-4998-4758-8AFD-B5F37211D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572000"/>
            <a:ext cx="1352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2 TOPS NPU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74E12C7-7112-4D78-AF32-D85A9FB97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533900"/>
            <a:ext cx="12954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814B56A-8304-4C68-A998-5CEF13671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72000"/>
            <a:ext cx="990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Platform dependent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66F920E-18E9-451A-B204-4F33BC3CE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533900"/>
            <a:ext cx="19431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70571EB-3405-41B4-86B1-D355C9726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72000"/>
            <a:ext cx="1638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Embedded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49DCAF2-1AF4-4CBD-A1C4-B9DF6259F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533900"/>
            <a:ext cx="39433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62DBDD8-B2C2-44D4-99BB-AB18ED221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4572000"/>
            <a:ext cx="3638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Volume option for constrained models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2A6EFBB-0740-470A-ADBB-DC553EA71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05450"/>
            <a:ext cx="11125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8292D7B4-249A-4FD0-BC5B-14947B01A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05450"/>
            <a:ext cx="762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A51D906-681E-4632-BD08-03999EEA2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816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COMPUTE CALL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0A34488-9F0C-453C-937B-BD6EF26B6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572125"/>
            <a:ext cx="8915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Use Jetson Orin NX for the pilot to maximise iteration speed. Re-benchmark Hailo and embedded NPUs only after the model, preprocessing and latency envelope stabilise.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F4167170-6285-4801-B775-D653FCBED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Official module pages and product briefs; TOPS are vendor-reported and not apples-to-apples</a:t>
            </a:r>
          </a:p>
        </p:txBody>
      </p:sp>
    </p:spTree>
    <p:extLst>
      <p:ext uri="{BB962C8B-B14F-4D97-AF65-F5344CB8AC3E}">
        <p14:creationId xmlns:p14="http://schemas.microsoft.com/office/powerpoint/2010/main" val="168548530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21272DA4-B986-4B2F-86D9-1DAED5E5F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E31B9E3-B68B-4EFB-AB12-542F0188D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1641C5-D25C-412F-8D8A-846960B2E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F335A4-F51E-4F14-96AC-8EFD77D3C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2998B0-12DD-4FB5-BA99-D42E63041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Global-shutter area-scan cameras cover the first product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2D99B1-EED8-4C2C-9199-8A9F047BC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 5-12 MP monochrome or colour camera with C-mount optics is the lowest-risk foundation for the selected use cases.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2EF2E9-8010-4E0F-95CA-023F19AA6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FB3D7D-1BD9-4BB3-BBA7-17AFDC2FF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376424-B4BC-421D-8E9F-B0FE3359B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CD553E-2191-4C33-A859-6859D81A1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9853BA-CE62-48E6-B66F-F86A4BD8A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C4ED18-CE2F-484C-8ACF-24E7014F8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32194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04C4D6-E08D-435D-A2F0-0B715AE9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32194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6C35BA-694F-4970-BFE4-523168190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2914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Area scan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881E33-D2BD-42E5-8756-4F83329D8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914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2D parts, discrete triggers, broad lens choice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241F39-E69A-447E-B017-0BF0B92ED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038350"/>
            <a:ext cx="971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216664-0960-4183-9F8F-BE6DBBE1E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038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DEFAULT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4733F6-2DBE-459F-9745-F6DD2F5AE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1847850"/>
            <a:ext cx="32194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EFC5E6-8E95-44F5-AD70-09B5F642F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1847850"/>
            <a:ext cx="32194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C1B930-C6F1-495F-B3FA-138D2BBD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19300"/>
            <a:ext cx="2914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Line scan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F6DA65-7201-4AB5-811F-C0F19CD96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43150"/>
            <a:ext cx="2914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Continuous webs, cylindrical surfaces, high-resolution strips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E6A1F3-6C2D-4787-9B74-F0C03E79E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038350"/>
            <a:ext cx="971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F1C4A4A-F67C-4A33-90F5-0A22AA4F3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38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LATER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7544435-9F3C-4101-9387-CABF61AA2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847850"/>
            <a:ext cx="3219450" cy="1638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0230B6-5CD7-4EB6-87A9-EB98A7F4C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847850"/>
            <a:ext cx="32194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7E41A3-CEAD-4B5F-941A-3822E1F30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019300"/>
            <a:ext cx="2914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3D vision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E12A344-2C75-4858-A9B7-ED2F11F1A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43150"/>
            <a:ext cx="29146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Height, volume and geometry that cannot be resolved in 2D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EA896EE-2EEF-4AAF-9C05-9B50CDE5D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038350"/>
            <a:ext cx="9715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5E44ECF-FB89-4A0E-962F-F95FE2708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03835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LATER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40E03EC-6BA5-41CC-AE9D-E340F1001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29050"/>
            <a:ext cx="29146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C9AA311-567E-4ABF-ACE3-68DC4859C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2609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FIRST-PRODUCT CAMERA ENVELOPE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15543DF-869A-4CC1-87B6-CA372D0E3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8290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SENSOR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9563B67-8541-4197-9BC7-79AF36A33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05765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Global shutter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BA7310D-FA53-419D-998C-3D6C5AE74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RESOLUTION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BBB9D0E-4EE9-447A-9FA5-6CFEC5368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5765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5-12 MP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6A7F76A-82E0-4E21-BC9E-13A41BBD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82905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INTERFACE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A67BEC1-3A2A-472B-B1AF-5E11F9DBC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05765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GigE or USB3 industrial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B755584-4E50-429D-B211-F0C10ACBA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53390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OPTICS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7957F68-3626-46C0-8627-5820D574F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76250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C-mount, lockable focus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BDC15F4-C0AE-4251-BF32-CA56B775E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33900"/>
            <a:ext cx="2190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PROTECTION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81F169C-312A-4EC6-B30F-979B6CFAD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6250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 housing / IP as cell requires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489E6BD-74EB-4F7E-9628-33A4B20F5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E4BF855-C8F5-4538-BCEE-D62BA124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F544353-3509-444D-A04F-E77107EDA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IMAGE RULE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65C7451-A8EE-46BE-B456-0CF8E50A9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Do not specify resolution in isolation. Field of view, defect size, lens quality, exposure time and motion blur jointly determine usable pixels on defect.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2C2AA81-1725-4CEA-B35E-9B8080EB4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Basler portfolio; Cognex and KEYENCE device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12551432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6BEAD285-340A-44C1-AB68-6F68B2CA2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722398B6-BDA0-46C3-9C10-D7212F72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86AA62F-C5B5-4D7C-AEE9-BBAD67C91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5578D5-75A9-4491-A85F-31C88E99D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075AB8-CD31-44A1-BEA5-4E2433E90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Lighting and fixturing determine more outcomes than model choice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BDB299-3B19-492F-AD86-8E41A8B38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Design the image-formation system first; the model can only learn the contrast and repeatability the optics provide.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74C323-927E-4753-8A7C-8C37672A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BBD016-3032-4218-8688-980C5562E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2CF899-3C71-4D92-88D9-614AB5148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DD0B97-7BE6-42E4-9323-797FD742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C4C8E7-49B3-439A-AFCC-7EE91992E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8B9E5D-76AA-404A-BA3A-E2FB0EC6D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2286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3F00AB-0490-420D-9DBC-025C4A03B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3360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38100">
            <a:solidFill>
              <a:srgbClr val="426B7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A5E669-4F2D-4DAB-A076-1ECC9739A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571750"/>
            <a:ext cx="43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26B7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534CB6-37E1-4285-ADDE-86F7C973B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571750"/>
            <a:ext cx="43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26B7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29D6EF-59DE-4EDC-BB35-5C2B8CB3C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Bright field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0250BA-2B2E-440A-A6E4-724968AE0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19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Surface colour, print and broad contrast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C7B578-78B7-4E1B-BB26-99D2F7451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866900"/>
            <a:ext cx="2286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E476F3-D463-4C8C-B785-9F2B5F694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13360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92B08D-6A4D-4C4D-85D0-E3A2B5903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686050"/>
            <a:ext cx="590550" cy="457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B51F94-A69F-4BDB-A5FD-4B237CEAB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686050"/>
            <a:ext cx="590550" cy="457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231E96E-85D8-42F8-8613-407CBD5E3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2956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Dark field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69DFB1-9B14-48F1-97F6-265B3197D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619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Scratches, edges and low-angle scatter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A21787-0CC4-4C91-AD0B-E56C38D8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2286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3556B9-EDCC-47EC-8E72-9F9067EC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13360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38100">
            <a:solidFill>
              <a:srgbClr val="16242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6EC2658-B5A8-43DA-AB77-03EAEA012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43250"/>
            <a:ext cx="12573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B073C71-C18A-416D-BFD4-035F63451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956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Backlight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02CA5E-E2ED-499E-9930-3534703BC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19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Silhouette, dimension and presence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B80B879-B4C0-45EE-9678-825A741C3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866900"/>
            <a:ext cx="22860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A4A08E-3E87-4831-8628-9E6735753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133600"/>
            <a:ext cx="876300" cy="876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38100">
            <a:solidFill>
              <a:srgbClr val="B86C45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4267172-E8C2-4DBC-B92D-AA757B250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133600"/>
            <a:ext cx="1295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B86C45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9D688B4-E5E7-4F51-BDD8-7F8F7FEAB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2956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Diffuse dome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7D0109C-776F-4113-9F22-C6338BDAF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619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Curved or reflective surfaces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A02D9E5-C07A-451A-91E6-C51D202CF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0"/>
            <a:ext cx="111252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D8ED2D7-548B-40F0-A77F-AE31B5C77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0"/>
            <a:ext cx="666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00C38F3-EFA9-4BE2-8D45-1CFBF7753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14850"/>
            <a:ext cx="1076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LOCK EXPOSURE, GAIN, WHITE BALANCE, PART POSE AND LIGHT OUTPUT IN THE VALIDATED RECIPE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717071E-1F90-4C55-BF28-51A663D16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B2071A3-F524-48C9-9B3C-736A1DD29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FE46D73-4589-4A2A-BCBB-828284717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ENGINEERING PRIORITY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856E777-1986-4793-9E2B-B06B84C46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Treat lighting, fixturing and optical recipes as version-controlled product assets. Uncontrolled image formation becomes model drift.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54F282F-73F0-4A04-91DE-5AC7E5126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engineering synthesis based on industrial camera and smart-camera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1286972844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16B64A57-50D5-4052-B198-B77E2B45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F1DB9EA9-60B9-4CEC-BEEF-AD5F03E55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4B0032-74BA-46B6-8502-8D3BD0C5B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987237-F684-430C-931C-108D54DE7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FA502D-9543-4B24-907E-55926842F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Data quality is the durable competitive advantage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F5F9B8-FFE0-4162-9A36-E40ACF7AC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moat is a governed loop that captures failure modes, improves coverage and preserves production context.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FF2489-A9FC-4371-A5D4-167DB5F4D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AF68DE-E380-4830-96B6-F51363718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8CBBF1-DB22-4863-B89C-4ADB679C8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137B82-8B45-4D75-B810-A84F83AC8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26D8BC-331E-4A84-BE56-4C6C106CC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CA9295-A729-4490-B5A7-A8C7B38D6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95500"/>
            <a:ext cx="16573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F5C2DD-77E1-464D-99D6-A12050278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95500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7DE094-9D37-4805-B92C-9B6B90ADB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Capture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87F3FF-9F88-43EC-A6A8-13FB73DDC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1352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Good, bad, borderline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CF79E0-A1F9-4CA7-B1C7-1139920F5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752725"/>
            <a:ext cx="9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8110C1-69AF-43FD-A82E-A90148AAE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6860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D1C2A8-2A5A-4372-A5F3-E9D295F34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095500"/>
            <a:ext cx="16573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2FB9FE-5D7E-4931-A5F0-85202DB11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095500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6557DE-FD71-4E09-880B-15ABBACC5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2669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Curate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CBC281-D7A7-444C-9635-B9D96E134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590800"/>
            <a:ext cx="1352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Remove leakage and bias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F885769-86F1-445F-B0B5-79EBE264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752725"/>
            <a:ext cx="9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7EA9E8-EA20-44B5-A663-97AFB41F9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6860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85039FF-6F48-43CA-A48B-7977D64E8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095500"/>
            <a:ext cx="16573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D7246C-8CD0-4D17-A659-3FC5E4571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095500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EE8B76-4F22-4CB4-82DA-DCD983F23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2669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Label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68D3C4-94D6-4B6D-9D39-D573FD492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590800"/>
            <a:ext cx="1352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Defect taxonomy + severity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D2161C4-EE45-4D6D-A753-1F55CB193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752725"/>
            <a:ext cx="9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6159118-B692-4A97-B403-ECF5C3410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6860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77EE0D-DEBA-4F3B-8969-2B63A51D8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095500"/>
            <a:ext cx="16573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AE6526E-3A9F-4701-BD46-DB83B2402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095500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9316D99-4B3F-4185-BD15-46DE6191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Train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2A19A8D-73F5-484A-8112-D55B5F8F5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590800"/>
            <a:ext cx="1352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Versioned data + model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A85FCF5-099B-41CC-9BE1-6EF324B82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752725"/>
            <a:ext cx="9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5E596CC-3194-4D7F-A9EA-CA067CAFF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6860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D5A5B27-17FB-4EE9-831C-6266BA45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095500"/>
            <a:ext cx="16573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2F3096F-1B2A-4B87-8236-DE293FEAF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095500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376D8C8-BD62-462C-AE8F-1CF26CAD7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Validate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75AB70A-F927-4001-B3D2-7012413FC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90800"/>
            <a:ext cx="1352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Line metrics + drift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A7C62F9-10C5-4D52-ACFC-DF808B32F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752725"/>
            <a:ext cx="9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B3756A7-F8AD-4B9F-B526-740528777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6860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BA03E06-E090-4AD3-918D-0A8E981A0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095500"/>
            <a:ext cx="16573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A2E5F8B-69B2-4E11-97CA-468CB3DFA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095500"/>
            <a:ext cx="16573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4FC96FD-537B-483A-91A7-DDA9AF6E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2669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27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Learn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C06DAF5-118F-4A0D-B600-AB306C2F2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2590800"/>
            <a:ext cx="1352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Mine escapes and false rejects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D5F268B-6209-4DCF-BE9A-9CCE65046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67150"/>
            <a:ext cx="2266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6A08FD4-6369-4417-A889-7D186397B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1962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PRODUCTION CONTEXT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67F2025-1942-48DA-A6FF-E6336CDCB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67150"/>
            <a:ext cx="817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8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Part ID  |  lot  |  tool  |  recipe  |  operator  |  timestamp  |  image  |  decision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58AFB07-B929-433F-A286-62F5005F0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106870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AF224F4-1569-4D25-AA4C-9B59A103D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6667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D70C33F-86A9-4754-851C-EFCDB1E8A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00600"/>
            <a:ext cx="1032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CONTINUOUS LEARNING LOOP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978EABE-C220-4D44-8C0E-26F8FE1C8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62E4AAF-E675-42B1-B235-29A7F4C11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32B9985-1DBB-423D-89F5-3CD81AF80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DATA RULE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3B0BDA4-232D-46B5-9420-AA1258773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Capture the context required to explain a decision later. Images without process metadata are a weak training asset and a weak audit trail.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19C3859-B68B-4D87-92E0-70603BDDC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NIST smart-manufacturing AI roadmap; Siemens AI Suite data loop</a:t>
            </a:r>
          </a:p>
        </p:txBody>
      </p:sp>
    </p:spTree>
    <p:extLst>
      <p:ext uri="{BB962C8B-B14F-4D97-AF65-F5344CB8AC3E}">
        <p14:creationId xmlns:p14="http://schemas.microsoft.com/office/powerpoint/2010/main" val="9068707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D24DB854-7EBB-432E-885D-6D0CFC6E9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7C989E5-BE67-4029-85CC-21974F2C2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2D0B2-73B2-4954-B924-66CFD5C4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5FCEEB-E71D-4DFB-89A1-4CED49144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A130A5-9F3F-44B0-ABDC-1D9CF7C8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MLOps must be designed before fleet deployment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F8D720-AFB6-4BBC-A083-4D139C874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 scalable product needs controlled promotion, signed packages, rollback and evidence retention from the first pilot.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03B9F8-A927-479D-923C-1B21DA3E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40582D-B483-4699-B97A-F23167C64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C0EB80-5734-47BF-AE74-8956C34EB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75AAA4-01F0-40D4-9EDF-25118CA61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15FEB5-1917-4CC5-A024-4DCDD8EF5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48559D-9E06-4B31-B41B-C29226CEB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95500"/>
            <a:ext cx="188595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B0D044-6D90-4B07-96CF-AF9C3569A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95500"/>
            <a:ext cx="18859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73DBD6-0EF1-478B-8DC6-02372BA23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DATASET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3FC92D-7F7A-4C3F-9547-F8344AA5C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1581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Immutable version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Coverage report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56B819-C7A1-410E-A983-5DA744BC2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7622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268F10-2DB7-4FCF-97BE-3E4D05E89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6955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7007C1-6BDA-433B-B9EA-D7C159D3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095500"/>
            <a:ext cx="188595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221366-123B-4A60-B570-22DA638F7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095500"/>
            <a:ext cx="18859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9BF91F-3831-41CE-886F-A03A61E80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266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TRAIN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B7DBD6E-6EEA-4075-922F-6AB61639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590800"/>
            <a:ext cx="1581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Reproducible run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Model card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8B7C85A-AC96-4749-8994-C2C0A1F79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7622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BEB811-7C4A-4C5F-933C-E85BF75EC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6955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26A6AA-3A46-41D0-A9B1-B110539DD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95500"/>
            <a:ext cx="188595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8C490F-AFDF-4BB2-998A-D9C80B505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95500"/>
            <a:ext cx="18859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2055D10-FBAE-460F-B47A-701C83496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266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VALIDATE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72C8A5-87AD-4F57-81D2-DA167C3A0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590800"/>
            <a:ext cx="1581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Offline + line gates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Failure modes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748FD40-0EAC-4612-B322-FFDB211DB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7622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3092A34-7914-40B7-ADF5-0A64F74B3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6955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C5D2E4-A46E-4496-BE0B-B4051C565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95500"/>
            <a:ext cx="188595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4FCD105-5ECB-4BA8-9471-1E823FED9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95500"/>
            <a:ext cx="18859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7270875-382A-4A9B-A519-E8EAC4036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266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RELEASE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F54A766-BD52-4EBE-AEFA-2D9AD37C9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590800"/>
            <a:ext cx="1581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Signed package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Approval record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E31DBBD-C08C-4D9B-8938-607DB6292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7622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748184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D276468-FD88-4187-AA2A-31852ED79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6955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74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2F82A52-8759-41C4-A66F-879F6E8A9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095500"/>
            <a:ext cx="1885950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4620BFD-D4F1-433C-BA9A-809D373A5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095500"/>
            <a:ext cx="18859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2027801-C62C-4F33-A1CC-C86A79306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266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MONITOR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C309387-9626-4099-B723-6843987EA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590800"/>
            <a:ext cx="1581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Drift + overrides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Fleet health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8AC9772-C929-4395-B36C-3A18F9385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24300"/>
            <a:ext cx="1809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191BC3E-69D3-4BF0-8C10-387FFCC97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40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PROMOTION GATES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F87128D-09D4-4D89-8AD8-0790A224B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924300"/>
            <a:ext cx="842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Recall  |  false rejects  |  latency  |  availability  |  repeatability  |  fail-safe behaviour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83197C6-8811-47D5-AC66-5A0ABD061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0"/>
            <a:ext cx="18097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A43756F-47FE-490E-BE9A-86849FB9C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0100"/>
            <a:ext cx="1504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ROLLBACK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223A130-6192-4C58-BEB8-5BC6E2819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572000"/>
            <a:ext cx="8420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One-click return to the last approved model and recipe; no unlabeled model replacement on the line.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43BAF3D-5F84-495F-87FA-9E9591B63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7B11F5D-19EF-4BD5-8EE1-851B2321D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48F3F7A-E4DE-4F05-8A3B-09341B4B5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OPERATING MODEL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AF2B5FE-EE42-49FF-AD14-8D546DFA5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pilot is the right moment to build release discipline. Retrofitting governance after ten stations creates avoidable technical debt.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6104149-55A9-4151-BF22-F3299D3C0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Siemens AI Suite; LandingLens and LandingEdge deployment documentation</a:t>
            </a:r>
          </a:p>
        </p:txBody>
      </p:sp>
    </p:spTree>
    <p:extLst>
      <p:ext uri="{BB962C8B-B14F-4D97-AF65-F5344CB8AC3E}">
        <p14:creationId xmlns:p14="http://schemas.microsoft.com/office/powerpoint/2010/main" val="1379401757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4AAC8DE0-8412-45AA-8595-C4AD940D7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74BFEEDF-1F39-4FDF-8740-47BDA475A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E37BAE-9008-44D2-A040-179983AD7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880A5B-9022-48EF-AED9-A6ED6297B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3D037E-F2B9-4D35-84EA-31BFC66DD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Acceptance metrics must separate detection from production performance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786557-CFC7-432C-BB1A-8546B010C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 model can look accurate offline and still fail the line through latency, false rejects, drift or poor recovery.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0AB7D3-DD52-4494-9F90-1B328D807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BE9EAC-4045-42D3-ACC9-349D29570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B49C05-8EFB-469C-8B22-11AE75DA9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1B0E0D-D728-4FB8-A84E-0DD9F7E3D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5369C4-4AF2-47D7-B5B1-49CD3DD55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5E4C51-1B82-410B-9535-AC7FAA49B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981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208D3B-8F9E-46C1-83BB-B0BE9A1C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1981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1C1400-A0C3-4F8C-ABFB-16256215B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90750"/>
            <a:ext cx="16383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&gt;=99%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FA4A14-859A-4DCE-B11A-5D96CB63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76550"/>
            <a:ext cx="163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Priority-defect recall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3BCA28-795D-41A4-9CE9-5D37FAB45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43300"/>
            <a:ext cx="1143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AD1224-3B3C-4076-8132-B99083540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433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Detection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D57026-B73F-4EA3-89D3-A67AFEF3F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847850"/>
            <a:ext cx="1981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75DD78-D8B7-4E39-90D4-08B4D72BE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847850"/>
            <a:ext cx="1981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365CB4-7EB9-4C09-9DB9-FC8D7A280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90750"/>
            <a:ext cx="16383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&lt;=2%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9F0858-CFAB-459A-8697-8E2B10E0B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876550"/>
            <a:ext cx="163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False reject rate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C5A120-9950-41C6-B01B-2ECD7F35F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543300"/>
            <a:ext cx="1143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1D1F16-F9CE-44BC-B450-F3C635B5A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5433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Operations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9433C5-7351-47D6-9EB8-8CFCEB091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47850"/>
            <a:ext cx="1981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82D760-9A94-4167-A928-77A17917F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47850"/>
            <a:ext cx="1981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B8EDB6F-E9A5-4800-A0C5-1896EFE86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190750"/>
            <a:ext cx="16383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&lt;=100 ms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7AF0613-8BB7-42F6-B39C-29835AAA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876550"/>
            <a:ext cx="163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Decision latency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D74A44D-5F35-4E49-8B45-FD19AFB3E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543300"/>
            <a:ext cx="1143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CD7472-CE4C-4B1E-8766-6D04ABADA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5433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System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E2CE45-789D-4CE4-BF6F-09F6E0738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847850"/>
            <a:ext cx="1981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620BBE6-1781-421F-A0B3-4B1610B3D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847850"/>
            <a:ext cx="1981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A38722-9A18-4E88-BA8E-038AF5E6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90750"/>
            <a:ext cx="16383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&gt;=99.5%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7989D29-8890-4059-A576-471501E39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76550"/>
            <a:ext cx="163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Station availability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DDAD17B-C928-4693-9C7E-2095CE7BD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543300"/>
            <a:ext cx="1143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2BF934A-895C-4555-B584-6D5466DA7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5433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Reliability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679F2C-4823-4A52-95F5-1303EB988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47850"/>
            <a:ext cx="19812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B0158FC-C202-4176-85EE-3D5A886A7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47850"/>
            <a:ext cx="1981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3A06946-5F62-4233-8370-84BF0B3FF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190750"/>
            <a:ext cx="16383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&gt;=95%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6227AA4-9D70-4437-B28D-63B5842B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876550"/>
            <a:ext cx="163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Repeatability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B829D46-F7F0-4BDF-B165-5DF52C201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543300"/>
            <a:ext cx="11430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11ECAEB-87CA-42D9-A89D-C751A9C58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543300"/>
            <a:ext cx="990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Validation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394EA74-1B84-48A2-A35A-E2A28B1CF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PASS ONLY IF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36570C2-1D4B-4D8E-9B09-C1065E94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339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DF944D3-E7BD-48C7-91A0-628C84705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48200"/>
            <a:ext cx="48768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Thresholds hold across shifts, lots, operators and planned lighting drift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A12A52D-2E50-4B55-AB06-CC09083A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7339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CD6F85F-BCE3-46C0-A60E-2DEE7AB9F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648200"/>
            <a:ext cx="5048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Loss of camera, network or model service produces a safe and visible operating state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6AB0B3A-103D-46FE-9773-5744A5F0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58B91D0F-D3BA-4171-90F5-CCB23AC10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669037A-A3DD-4759-BEB9-222F9BD05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ASSUMPTION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5CA6F6F-73A4-4513-B9EC-44F3F0F63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These are proposed pilot gates, not external benchmarks. Final thresholds must be tied to defect criticality and line economics.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4E3C77D-5939-48F1-879E-755545A13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recommended pilot acceptance framework</a:t>
            </a:r>
          </a:p>
        </p:txBody>
      </p:sp>
    </p:spTree>
    <p:extLst>
      <p:ext uri="{BB962C8B-B14F-4D97-AF65-F5344CB8AC3E}">
        <p14:creationId xmlns:p14="http://schemas.microsoft.com/office/powerpoint/2010/main" val="184414527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E00B6D50-F780-4A88-97F2-36A0924C8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61E13A84-42AE-4CF6-8250-E66480B21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6021C9-814F-43F3-87C5-2ECFB3431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ED81AC-4F8E-4DC4-B850-C5022CCB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04 | SUPPLIER LANDSCAPE AND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EEB23B-7D74-4625-82EF-2E65C54CD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supplier landscape separates into five control layers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0FBB1A-2417-4808-9485-F244ACB3D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No single vendor should own every layer of the first SCULTRA product architecture.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B89FC2-8D17-439F-9682-FAC8A0D4B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B586B0-A7D1-4905-B61A-6488E4194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3F8162-BB1F-4BD7-91F0-407AB40A6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1081D1-E162-4886-B516-00E9585B4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0B97174-3D29-4580-8A6E-0AD2D674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6B8A23-4F29-468E-ADCF-356AF31D3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526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293FCA-182F-4302-B788-B4264DC6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88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Turnkey inspection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ECAF18-A16D-4DEE-9C52-E23347DCA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75260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Cognex  |  KEYENCE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9DA64D-0120-4E3F-AFB5-CF0B1E785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7526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Fast deployment, integrated workflow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E2904C-E5D9-43D8-8742-3DA57E1A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400300"/>
            <a:ext cx="807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BC366B-98D9-4D75-99E9-8395775BD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765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C0E400-34D0-4FFF-9536-815643D3C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188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Industrial imaging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574963-C9D1-46BE-9F72-224EAEE84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47650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Basler  |  Allied Vision  |  FLIR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26966A-5970-4363-BAC4-23C7DC7E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4765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Sensors, cameras and interfaces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3649E0-7BB5-4E32-BD29-19D714DE9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124200"/>
            <a:ext cx="807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2FF82A-2013-4585-A76C-49C93167D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004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F63C82-0B50-4DBB-9DF6-F2DCFC4DC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188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Edge compute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CC7834-5778-4AF2-910B-E9A8C86C1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20040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NVIDIA  |  Hailo  |  AMD  |  NXP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96A349-9403-4D63-8F53-81268452F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004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Inference and industrial compute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7C3371-420F-4F00-8E38-78CB6E336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848100"/>
            <a:ext cx="807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CE3EE6-93CA-4601-8289-DA4A1883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243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A53102F-305E-4897-A0F0-491384723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62400"/>
            <a:ext cx="188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Vision software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1AA620A-B319-4013-9569-BE079A5BE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92430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MVTec  |  LandingAI  |  OpenVINO / TensorRT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C5C052-C708-4766-B55C-25EAA00CF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9243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Algorithms, training and runtime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E5BD1C2-4FE7-4545-BB51-EDDECA822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572000"/>
            <a:ext cx="807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48E0F1E-DB0A-4C89-BBD6-395666FF5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48200"/>
            <a:ext cx="2190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4C9D815-C6E5-4C6A-919E-3F43681F8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1885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Industrial edge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3E96380-3BD3-4F3D-A4E5-D7EAF6C6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648200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Siemens  |  PLC and gateway ecosystem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59597F3-57BD-4334-8F13-D871F9511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648200"/>
            <a:ext cx="400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Fleet, integration and operations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F713D2D-F499-4E85-B96A-3678E62B1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5295900"/>
            <a:ext cx="807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681FBC1-46D5-471F-B447-2BCB91CBF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F189651-E931-4C23-A8D9-64349AA01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D3FAC14-2DBC-4C99-86D4-608C338F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SOURCING PRINCIPLE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52A43E3-7F21-4BFB-85C9-96DC15C23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Create supplier leverage by standardising interfaces and retaining a qualified alternate for each commodity layer.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75484A1-02E1-4CCA-A5FE-56BAF84EF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Official supplier product and architecture pages</a:t>
            </a:r>
          </a:p>
        </p:txBody>
      </p:sp>
    </p:spTree>
    <p:extLst>
      <p:ext uri="{BB962C8B-B14F-4D97-AF65-F5344CB8AC3E}">
        <p14:creationId xmlns:p14="http://schemas.microsoft.com/office/powerpoint/2010/main" val="24571197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BF9B5A1F-BEA8-4006-AF7A-EDE6CA3A7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C970196-0B1A-4144-B6D8-166195126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E5FEF0-9976-4C24-8A61-D261BCE31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DCFBC2-D0B8-48DA-AA7A-123D007F0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01 | 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C08764-AE25-45CA-8DB9-0A7CA426C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Build the modular edge node and constrain the beachhead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8C260F-41F7-4300-85BC-2A4D8A5D5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opportunity is attractive when inspection failure is expensive, image presentation is controllable and model drift can be governed.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BFA62B-C966-4759-BCF3-2F195A472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DFD72F-0D76-436B-9DAF-08DC05229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94E8DF-25B9-4D6D-BDF6-53B1FEE8E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9D5993-7BBD-4B30-8C3B-E1DA3A929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BF04F9-D024-4565-8488-C93312719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43D40B-1B3E-40C5-AE61-6BB2A5A3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52600"/>
            <a:ext cx="13335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59388C-E3D0-4C8D-A66E-B3B3BF3DB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1181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RECOMMEND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240CBA-4A5E-4237-9E17-31223EB3D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Fund a 12-week pilot around assembly verification and controlled surface defects.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4251DB-253B-4173-9E34-FD081CCB0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81350"/>
            <a:ext cx="6762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Buy cameras, optics, lighting and compute. Own the data workflow, model logic, validation method, line integration and fleet telemetry.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4F9AACE-F739-4B49-BA1C-0865B118F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7907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4BA12C-EB9D-4911-BA51-FB1371415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9240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542k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E092AE-F9DB-431E-B8FA-C5235B87F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41935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 robots installed in 2024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760F6F-A464-4841-A0A6-A69FA130F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1051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6C4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D5E18D-9659-4BF3-8287-EB9BCCEC9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3850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F8BDEC7-02F7-430E-8D5B-0CF8BFC13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73380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First-release use cases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C6640D-55CA-4BF7-B55B-3C0BE6074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4196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358526B-971D-48F5-A2A8-543CF438F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5529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7 mo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735F530-0D7B-4E1A-9DF6-DBFAFA53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5048250"/>
            <a:ext cx="304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Illustrative base-case payback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3B9F09-D628-4973-A67F-2585A79DC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06C816-7616-4109-AC1B-A41E51220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561C8B-37E6-4F19-AEDD-E493F5040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EXECUTIVE CALL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E0EBA8-EC4D-4EFE-A195-5FB0CA38C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Do not begin with custom camera hardware or a general-purpose vision platform. Prove the production decision and data loop first.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4E677CA-2889-491F-B6D5-72D369389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IFR World Robotics 2025; NIST; SCULTRA analysis</a:t>
            </a:r>
          </a:p>
        </p:txBody>
      </p:sp>
    </p:spTree>
    <p:extLst>
      <p:ext uri="{BB962C8B-B14F-4D97-AF65-F5344CB8AC3E}">
        <p14:creationId xmlns:p14="http://schemas.microsoft.com/office/powerpoint/2010/main" val="227565904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2697F18A-6BC4-4005-8D92-617D7AB9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4885524A-445B-4E1A-ACBD-477FB1DE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E157F8-31E4-464D-923B-592D266F9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103878-4015-4320-9DB5-77732C7CF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04 | SUPPLIER LANDSCAPE AND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50B669-4C5B-4FD2-814C-61536F061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Turnkey smart cameras win on speed but constrain product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D06E4C-1F76-45B7-9256-25D53AB42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They are credible deployment alternatives and useful benchmarks, but should not define the default SCULTRA product architecture.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B1E4A7-F04C-4B44-B472-FB4134584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4AB140-D44A-496C-AD38-5769C7F44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8C82B5-CB12-49AE-85E7-25227653D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34F9D61-3449-4BA0-A388-1E040C51D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6A4C4C-E61F-49BA-AC31-C1D8E8FDE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A35AE5-781C-4557-8F70-EF4B90069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21717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D610B7-3E1D-4F99-A3F0-382D83CE0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OPTION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20F75E-81C8-43AE-9747-26F5E2756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790700"/>
            <a:ext cx="27432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9227AB-08DD-4545-A10D-1FAA9BD2E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82880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STRENGTH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B4813E-DC41-40CA-8547-A75CF8E5E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790700"/>
            <a:ext cx="27432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26272C-EC83-4C03-B507-622604F62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1828800"/>
            <a:ext cx="243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CONSTRAINT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EC65C8-E56D-4230-A8FD-9904929C9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790700"/>
            <a:ext cx="32956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A7551E-86F8-4669-B8B5-96FC4DAEF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82880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BEST ROLE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D35879-5548-427C-9119-D89E558E0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2171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D0EA52-FF84-4144-A80D-D41F2C7A1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28850"/>
            <a:ext cx="18669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Cognex In-Sight D900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5EB135-10E7-4180-B162-AB9750E4E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190750"/>
            <a:ext cx="27432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475734-A09C-4047-81B4-A460647B5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228850"/>
            <a:ext cx="2438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Integrated deep / edge learning, IP67, up to 5 MP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CB30C5-B33A-4290-8F16-0AE69EE32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190750"/>
            <a:ext cx="27432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BC9338-9D48-45ED-962F-074149805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228850"/>
            <a:ext cx="2438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Vendor workflow and hardware boundary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4C52D3-23A7-4621-B288-42BA8ECC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90750"/>
            <a:ext cx="3295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C2CF5D8-4A31-4F45-A111-498CB145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228850"/>
            <a:ext cx="2990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Benchmark; fast deployment where scope is stable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F5EB564-7339-4F79-A1B7-4A6383488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81350"/>
            <a:ext cx="2171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FBE83D-526F-4A27-9D80-C98AC3B95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18669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KEYENCE VS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B37BA7-98EB-40B6-B39A-8A1AAAE98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181350"/>
            <a:ext cx="27432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0910173-0D29-4B4C-8FDA-B0E43B8C1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219450"/>
            <a:ext cx="2438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Built-in AI, broad camera family, high supported frame rates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0FD8F38-39B4-415A-85EC-3CBB6FCCD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181350"/>
            <a:ext cx="27432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FEC36FF-5C35-44E9-98D9-89C850DF2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219450"/>
            <a:ext cx="2438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Closed ecosystem and commercial dependency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503C6FA-7911-4518-B77C-997DE40C5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181350"/>
            <a:ext cx="3295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DCBDA94-913C-458F-B6E1-C74B5844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219450"/>
            <a:ext cx="2990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Simple high-speed applications and comparison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C19A6C0-58C1-4487-A795-B1850D5DC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21717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7C2AE52-470C-4066-AFD1-3ABEE5D6A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66675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8FFEC92-1D8F-4D40-9332-DDF9606A4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10050"/>
            <a:ext cx="1809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Modular edge node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ED9D6D5-A348-461D-952C-2A3EF0569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171950"/>
            <a:ext cx="27432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6F3EC9B-D4A0-42CD-85D9-25A9027E9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210050"/>
            <a:ext cx="2438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Sensor choice, model control, telemetry and integration freedom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2B30053-5DA5-40C6-AA7E-BB3A3EE41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71950"/>
            <a:ext cx="274320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4CE42E0-F1C1-4A04-B372-A83D755C4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210050"/>
            <a:ext cx="2438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More engineering and validation responsibility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B7C3911-306B-431C-9888-C0023118D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171950"/>
            <a:ext cx="3295650" cy="95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40E4CFA-83C8-44FA-862F-C97FDA41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210050"/>
            <a:ext cx="2990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938" b="0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Default SCULTRA product architecture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C81A86-0013-4A17-ABCE-AFA32820B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91150"/>
            <a:ext cx="11125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51B75BF-7EDF-4D6A-80FF-D23E3DFE6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91150"/>
            <a:ext cx="76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EC47464-FBBD-4F0A-849B-26DBD571F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673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COMPETITIVE TEST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074602E-8E3A-4704-999A-FC01B73BE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457825"/>
            <a:ext cx="8915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Keep a turnkey camera in the pilot benchmark. If the modular node cannot outperform it on control, integration or economics, the product thesis needs revision.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BA1570E-45E1-4EF2-9F92-2724D58FF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Cognex In-Sight D900 and KEYENCE VS official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1500638579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5C206EC8-BDB8-4791-9999-D30441835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4EBBE209-B83A-4DA5-89C0-6AB2905F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DEE745-3007-4B73-A239-B90D4328A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FD7D00-7752-453A-A9CD-F7B9173E9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04 | SUPPLIER LANDSCAPE AND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554D2F-07AC-4221-8F4E-746D7C7D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Software platforms split between accessibility and engineering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379B35-59A9-481E-B647-CAC4E92BF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recommended stack should simplify iteration without making the training interface the long-term product boundary.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288A77-D8E6-4B9F-8AE1-9260FADB6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029D37-D7DA-45A1-A471-236E7B28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1A2880-01B9-41BE-9551-AF94840E8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EB9A25-2DC3-4D1A-8F1B-94650C8B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F3F9F1-8301-40D2-BC33-B564B01BF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710812-9314-4560-985A-AE3797F98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7526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Accessibility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F72826-CC0E-4086-B3BF-ABB23E906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5260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Engineering control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4ECA97-290C-43B9-9F41-E7DBB13D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3360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LandingLens / LandingEdge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BBA7B3-F42D-4CCA-9E6D-B2ECDC5C7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B28C4C-38E9-40CA-BFEA-677363B9E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9AF07E-EEA5-42E1-A077-84BD91AF5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1AD401-EFDD-4CFD-BCED-CF49C23DC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FF1EA1-052C-497C-9B2D-BAAED1EA0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1BACEE-6688-4105-B80D-F723094C2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92F0EFF-5482-4DDA-B9E6-824CFDB40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B1486A-BF25-4CED-94B4-2F87D28E6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30A402-94F3-4D54-812F-946B527B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3B8C13-7F87-4AFA-96F5-84515C5CF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2288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C7DD462-AD18-4948-9D1B-F0F89889A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336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Rapid labelling and deployment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2A186BA-E828-4A4C-8640-AFFC65A9F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47950"/>
            <a:ext cx="1076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92684B9-BFD3-4263-8D7D-054597E52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5750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MVTec HALCON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E5B3A6-25AA-4B84-8C83-56E8B9AF1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928373-AA9F-4477-A8FE-0108A02D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530059-6A8A-4DF6-9EB6-48C9C86E5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97722E-889A-42D2-A54E-17F475450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2BF5A2C-B2B6-4F96-BD0A-C6787B1D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BF904AD-BB95-40D6-91FC-F81A21EFC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A782196-F9B9-4D89-A6F2-805B575AB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27C0C11-7940-40B6-9FDE-CACB125F5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F8705B6-2047-4302-9CB0-EA075F384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99630E7-2F0E-4701-89CA-6DF8E85CC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9527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BA25C81-DD52-4236-ADF2-71D53B44B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575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 algorithm depth and anomaly detection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D4111C0-A75C-4594-84D1-B4A1534D8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71850"/>
            <a:ext cx="1076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B0D27B1-DE44-41EE-9B41-9A74FF0D6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8140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TensorRT / OpenVINO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4E78816-D36C-42FA-82AC-55C0D6C31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1830160-3AB1-42BA-B36E-0A0962FAA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8D7B664-88A8-4538-90CC-75E8D14CF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9973EA2-808C-4399-90CB-0073CC3B9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F619343-72BF-4B94-ACA6-42078EE9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5515C54-B189-4547-AD4B-7F7418BE0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DB109F6-A68D-4A17-AD4B-543E6AE8C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C3CB83B-9B65-49A9-8F89-6AF55830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2E5B18D-6723-4226-A5EC-D1666E458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0B3D40D-C01A-4414-BAF8-BFA017D90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676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7F63222-B73D-4DB1-A71F-8877C3D1E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814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Runtime optimisation and portable engineering control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10DFC47-385C-4972-9378-EF9B62CB1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1076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96AFB10-1453-4065-A35C-A64885563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0530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Siemens AI Suite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E2D5CF3-B6CB-4BF2-8FE6-3097DCA61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E9F41E54-EC22-4B4C-A562-C88042566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BCD83A6-ED01-4913-9293-6267F9743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83D0BB7-A7C6-4F78-A82D-669E94EAA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992784B-8DA7-4F0A-8009-B04D0A8C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1332377-536B-4802-8B9C-A3CBD09F2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5868EFA5-3D0E-41E2-B5A7-16824E9AF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C49995C-64A4-4495-B84E-5472BD3E0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0E4D1567-96EA-4C33-B7B0-CBBDB32B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B6529629-CC62-4F93-BE3F-AF22954AA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4005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ED9A056-3FF7-4589-B986-240EAFD3C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3053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Industrial-edge deployment and fleet integration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3CB3FF8-096E-4A54-B842-1698393B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9650"/>
            <a:ext cx="10763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3130852-4984-4158-A8D3-A0B05272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62550"/>
            <a:ext cx="2000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F9EF3D9-D851-4445-AAAE-F7988AAAC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6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RECOMMENDED STACK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31EF36C-A224-4CE8-A1F5-305360C7E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162550"/>
            <a:ext cx="840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Open training code + industrial runtime + versioned data layer + product-owned HMI and validation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A0860E7-FF53-4E3B-89F5-73115FBB9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76900"/>
            <a:ext cx="11125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43D43A4-83EA-4159-8DCA-15505CF0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76900"/>
            <a:ext cx="76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D85C56B-9646-466B-8583-83F5FA8CF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531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SOFTWARE CALL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5A521C9-8C2D-477C-8A0C-F60C85062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743575"/>
            <a:ext cx="891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Use low-code tools to accelerate discovery, but export the validated logic into a controlled product runtime before fleet scale.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C775EE73-B4C8-4078-800E-A51782E7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LandingAI, MVTec and Siemens official documentation</a:t>
            </a:r>
          </a:p>
        </p:txBody>
      </p:sp>
    </p:spTree>
    <p:extLst>
      <p:ext uri="{BB962C8B-B14F-4D97-AF65-F5344CB8AC3E}">
        <p14:creationId xmlns:p14="http://schemas.microsoft.com/office/powerpoint/2010/main" val="975202011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5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A7136F72-D77A-41AC-B216-7AA06A9CC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3A5E65CE-3D0A-4DA4-899D-53E8EAEC5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CE7E24-2A8A-40B6-B336-EBDAC33E8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E007EF-0CD4-4BEB-B2E2-2911721CC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04 | SUPPLIER LANDSCAPE AND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E4C86C-11A8-4DAF-83A5-7C50432BD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Component suppliers should be selected by layer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3715B9-202F-4681-BD8B-617F697E4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Qualification criteria should reflect failure modes and switching costs at each layer, not a single enterprise-vendor score.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0CD579-BC1A-455D-82BE-5E5779377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CEE25E-5EDA-4786-BBE0-9C2F5A52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471979-5E01-4487-A65A-B92FC177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95D263-075E-449D-A493-02AB5F38E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9A5870-A5D4-4115-B2C9-254898547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503143-C894-4E0F-9A2F-CA0A9685F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52600"/>
            <a:ext cx="1905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40AA24-F2A2-4A31-BB45-A1218AF31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1600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LAYER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2D5796-6F64-4AFA-BD8A-43D1B164E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752600"/>
            <a:ext cx="27813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DAB2FC-4FEF-49BF-914F-32BED409C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79070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PRIMARY CRITERIA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3D1127-C3AF-46C8-9B5D-6C2E96962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752600"/>
            <a:ext cx="29718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117D7D-3554-442A-A748-495479CF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17907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EXAMPLE OPTIONS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B469C4-A371-4B5D-8D69-6FAD8049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752600"/>
            <a:ext cx="32956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00CC3B-50F1-4856-A3C5-F2C3A539A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79070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SOURCING POSTURE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29E92A-8C2F-4B5C-980C-F7B3AD59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52650"/>
            <a:ext cx="190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7CC6E9-4317-4A48-BF8C-9144E1A41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Camera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A114F7-05FF-4032-8BE2-9BF7E748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15265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5C1065F-A9BC-4068-A5E4-2A8112FE5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1907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Image quality, trigger, SDK, lifecycle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F9D9CD-8660-471B-A92B-808DCED3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152650"/>
            <a:ext cx="29718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500592-B640-4B56-8F1E-86E19E1DA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1907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Basler; Allied Vision; FLIR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6F1135-2B5A-4FFB-9064-935C93B64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52650"/>
            <a:ext cx="3295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C20DE66-D679-43D2-8F7B-9F621D821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1907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Dual-source by interface and sensor class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89F041-2231-4752-A35E-55002F26B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76550"/>
            <a:ext cx="190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7DCEFB3-D6B6-4206-8021-CAD446100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Optics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B74937D-ED33-4E42-B6F7-BCA3E5F8D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87655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907BB8C-B061-4373-AD4A-505B49925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146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MTF, distortion, locking, availability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870A8E1-AA82-45B7-BE96-61FDD2209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876550"/>
            <a:ext cx="29718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F4F6D91-7A80-4F07-B8BC-111ABBBD4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9146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Kowa; Computar; Edmund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F3DF9C4-0EE8-4831-8E6B-82DF019BE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876550"/>
            <a:ext cx="3295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F639477-4CFC-40A4-9A91-A5D1E4E2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9146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Approved lens list by field of view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B5B9E13-7107-4044-B570-0AB4752A3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00450"/>
            <a:ext cx="190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D6E2380-E5C1-48FA-991E-9A5210CA0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Lighting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47A7419-F01E-4F6C-86A5-BEB99E000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60045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94C78A1-7F8B-427B-8EF0-4AEF30740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6385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Uniformity, lifetime, controller API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AE79943-E99C-4AA6-AB2C-F328B79C6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600450"/>
            <a:ext cx="29718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A5699C1-7AB6-443C-A65D-F602D7AC2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6385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CCS; Advanced Illumination; Smart Vision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6161F5E-3AB1-4162-BC77-9E2AD29DD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600450"/>
            <a:ext cx="3295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57BB0ED-F5FB-4973-9D41-C7930CE6C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6385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Standard electrical and mechanical envelope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4BE25B6-D92A-4C54-A355-7AD221AA4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24350"/>
            <a:ext cx="190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D89EFE5-C2EC-43EC-A18C-9A992DE08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Compute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C5AF7F2-7C2C-4FCB-890D-DCBD71F3F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32435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137D423-44ED-4594-BF96-4179F525E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3624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Runtime, thermals, lifecycle, security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44045E7-6C34-4809-B6D6-8B0AEE8C0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324350"/>
            <a:ext cx="29718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2F0393F-B647-477E-A593-DE60A4BF9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43624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NVIDIA; Hailo; AMD; NXP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FCE922C-1D17-45BF-A736-329CF2C75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324350"/>
            <a:ext cx="3295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6D2F338-AB04-42F8-80F1-262995B2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3624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Prototype for velocity; re-source at volume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FC82E12-A0F3-4DF5-9CFA-8299A2B81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48250"/>
            <a:ext cx="1905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A70DAFA-84D2-4F79-A412-C60B9FFC3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8635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 I/O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14DE55F-DAE2-45E6-BED1-F7BE73463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04825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094393A-7758-404D-8C19-43302E1C6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086350"/>
            <a:ext cx="2476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Determinism, diagnostics, protocol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56EE747-2DCF-4FAD-8E8A-BBA58285D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048250"/>
            <a:ext cx="29718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F7F2CC7-8E19-4218-A611-39BEC9875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50863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Siemens; Beckhoff; Phoenix Contact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1973A2C-5BDF-4F1B-B939-4C57BA215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5048250"/>
            <a:ext cx="3295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B6E0219-451D-4B0A-B54B-CA78DA73D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5086350"/>
            <a:ext cx="2990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1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Gateway abstraction; plant-specific variants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852D393-5BCA-46A8-AC1F-7ED4A8095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D159631-CCC1-4A6E-B066-1B7761C13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99D39D2-5A3C-499C-A2F9-5CA011482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PROCUREMENT CALL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A1526D5-8228-4E4D-BD6A-825F7F5AC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interface specification is the sourcing asset. It makes supplier substitution an engineering change, not a product rewrite.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544B65B-17F0-4F66-8EA5-F40DFBEB5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Illustrative supplier set; Basler and compute-vendor official literature</a:t>
            </a:r>
          </a:p>
        </p:txBody>
      </p:sp>
    </p:spTree>
    <p:extLst>
      <p:ext uri="{BB962C8B-B14F-4D97-AF65-F5344CB8AC3E}">
        <p14:creationId xmlns:p14="http://schemas.microsoft.com/office/powerpoint/2010/main" val="1285071966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402D681C-851E-4658-AA74-E95D27AF8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EC77776F-9124-4D5A-B857-6B74B37AD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CEF17D-E193-42F5-998C-744BF112D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15EC4A-E4BA-4149-8ADE-216BAC830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04 | SUPPLIER LANDSCAPE AND SOURCING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740735-839F-4D7B-9FF9-60715E88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best ecosystem is modular with qualified alternates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9DBC39-D0C7-4507-8B43-99244C81C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Standardise interfaces now so cost, supply and performance can be optimised without redesigning the intelligence layer.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953B35-5E2F-4CC3-BF13-5E4A4EBC6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5AAF3D-D708-4E67-B9DF-D0CC50C3A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05947E-4D20-40CB-BB4F-C99179CA5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A78373-1CDA-4A48-837E-22E22D580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B8A96A-393E-4F32-BEB6-48D62D405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F7FA54-2AF5-4D0F-A077-4CD85E019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1676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50DFD7-D171-418E-8A73-882B1EE32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1371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Camera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C2A08F-3810-4F09-B6EE-1249EA1C3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809750"/>
            <a:ext cx="36957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A3E3A52-86F5-45A1-915F-7AE3E1557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1809750"/>
            <a:ext cx="666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1BC64D-E0B9-46FB-87F7-88D8EA116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84785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PRIMARY: GigE 5 MP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26A36D5-E1E3-4907-A151-FE3E10A24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24075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4A3231-423A-4198-9DBA-E78634BC5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0574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2AE8E5-21D3-4A5D-A3FA-A2F7BB08C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809750"/>
            <a:ext cx="4191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0B233C-6FC1-4090-9D1D-05F94639E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847850"/>
            <a:ext cx="3886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ALTERNATE: USB3 5 MP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E38131-C685-44B4-A804-3BCB2483E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86050"/>
            <a:ext cx="1676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79A3692-EDFB-49E1-881F-5EC083B1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1371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Lighting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60494A-3D7E-45F5-B236-0C43ABAF2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686050"/>
            <a:ext cx="36957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81CD73C-C6E0-4391-89CE-36829B48A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686050"/>
            <a:ext cx="666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1DD2B0-1ED3-49E0-9BE0-C73C2B82F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72415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PRIMARY: strobed ring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CF7C6F-E806-4C49-848B-D9E08B996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00375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63F9EF7-021A-4F82-9DBD-ECA350984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337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494B99-EA9B-432A-BFA5-802B0226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686050"/>
            <a:ext cx="4191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98E8B56-D3F3-4114-8530-FC3B86DF5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724150"/>
            <a:ext cx="3886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ALTERNATE: bar / dome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0DDDA5-0292-4C22-AC38-85A1BFD1D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62350"/>
            <a:ext cx="1676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7D70B9-D8DE-4A2F-BA69-5D41F2D2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371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Compute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11473C7-8182-456A-87CC-98C9BB4DD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562350"/>
            <a:ext cx="36957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686418D-7473-4F22-B765-4A3AF2164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562350"/>
            <a:ext cx="666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D492DD2-7DF2-4B0A-9734-862B0170B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60045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PRIMARY: Orin NX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7FB4C00-3FB2-4400-B710-96D0F52F0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76675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F92A415-DC1B-46B7-B56C-F29DFC0D8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8100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C017744-192F-4B0E-A63A-A0392DEDB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562350"/>
            <a:ext cx="4191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558C0F0-F18F-407C-AD16-DA35A34A3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600450"/>
            <a:ext cx="3886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ALTERNATE: Hailo / embedded NPU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C429AC1-31DF-4444-840E-0FA6B3C9F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38650"/>
            <a:ext cx="1676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FC997E8-98F4-4EA5-88AC-11B4C0520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1371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Line I/O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8ECA096-3D12-4FD8-832F-EDA54F6C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438650"/>
            <a:ext cx="36957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E60D342-48E8-43E5-A766-DF1D894F5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438650"/>
            <a:ext cx="666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EFC9D38-12D4-4ECE-9D03-FD84DF1F7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476750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PRIMARY: digital + OPC UA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8712ED1-9071-40EA-A718-4F9693752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52975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98C528E-E428-42E5-9D9C-4F0FD3596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6863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C406B22-B099-46A1-8B22-E6F64D24E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438650"/>
            <a:ext cx="4191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10983A9-0E21-46B1-9BB9-6BE8C5048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476750"/>
            <a:ext cx="3886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ALTERNATE: plant gateway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169B78A-5B97-4410-A5FB-CA0731BEB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08F04DA-67DB-4CB9-9123-5056BF2AD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1A1318C-C04D-4382-AD15-6BCE598E2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ECOSYSTEM RULE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B8BA0AC-8094-416F-B3F8-B2B228E6B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Dual-source commodity layers, but single-source the product definition: data schema, model package, validation protocol and integration contract remain SCULTRA-owned.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2E4C9CA-BE78-4F42-8F83-9BF9A4553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sourcing architecture informed by supplier interfaces</a:t>
            </a:r>
          </a:p>
        </p:txBody>
      </p:sp>
    </p:spTree>
    <p:extLst>
      <p:ext uri="{BB962C8B-B14F-4D97-AF65-F5344CB8AC3E}">
        <p14:creationId xmlns:p14="http://schemas.microsoft.com/office/powerpoint/2010/main" val="23946735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D6102ECD-E525-4D94-947B-A991E0C95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F19EBB1E-07E2-402A-88C0-E6D8CD277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AA6103-C4B0-4FAB-923C-BF8EF8115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3A04A0-8412-4153-9516-F6AF6AA2B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57508F-C536-424F-9E55-BADCB399F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Reference architecture: modular hardware, product-owned intelligence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488B8E-4D92-448F-9755-46179DF8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system isolates replaceable components from the SCULTRA data, model, validation and integration control plane.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53F239-1A6C-48C1-A95B-3DBE07757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6F7369-F205-4B0D-BF62-B4ED49943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71932C-222F-475E-BC2B-8499C3AF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F8C83F-BD08-48F5-979B-84B5EE95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26ED20-13DD-4643-96AB-1372E9C76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FF8E45-9510-402F-BA24-721E83FE1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0"/>
            <a:ext cx="70675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AFEB5E-FA88-42B2-90C6-FC19FCFFF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676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FACTORY CELL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6FB3B02-7532-4690-A7C3-40D7ABC4A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1714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65568A-B312-46CE-B9DB-CC25E8BF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90750"/>
            <a:ext cx="1714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97998E-66AD-45D3-B0F3-9A5A9EAFA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1409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Camera + optics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819F1C-1145-491E-BCF0-BAD6B5C50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1409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Global shutter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5-12 MP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C-mount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DC83D4-A388-4678-AA88-57CFB96A4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190750"/>
            <a:ext cx="1714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1496E9-5DD6-42C5-9503-847E20D8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190750"/>
            <a:ext cx="1714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0738DE-1674-4116-AB6F-9D4A890D8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362200"/>
            <a:ext cx="1409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Lighting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75B07B-0E4D-4DEB-99E3-36A0C0358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86050"/>
            <a:ext cx="1409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Strobe control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Recipe ID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Health check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02D1EE-1B41-43CB-A369-A8EEE8876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190750"/>
            <a:ext cx="1714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7EFE29-EC8B-47D3-9132-2F57E9432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190750"/>
            <a:ext cx="1714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AEF493-8219-4CC1-949C-D707F42A9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362200"/>
            <a:ext cx="1409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Edge node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AC1EEE-F5DA-4A8D-AEEF-FE64E0E10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86050"/>
            <a:ext cx="1409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Preprocess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Inference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Decision fusion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1C6E061-C6E6-424E-8946-FD8154994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190750"/>
            <a:ext cx="1714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87110D3-40B0-4C6D-8B04-5BA05B074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190750"/>
            <a:ext cx="17145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6F845FE-9370-42C8-9DBC-B63D2E1CE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62200"/>
            <a:ext cx="1409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PLC / action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A9D31FC-7A6A-4841-A50B-C51BF8CC8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86050"/>
            <a:ext cx="1409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Trigger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Reject</a:t>
            </a:r>
          </a:p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Bypass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8F9C9F-E1B8-4AB3-A618-E31A62871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790825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F94F4A3-6122-46AC-A19F-470FFE4F3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7241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73A1C6A-5A43-43B8-A2DB-CFAD318CD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790825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49BFC1A-9BEC-42CA-98B8-4B7BAA33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241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6C0E9D7-D08F-4906-8807-7F181EBF5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790825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F640DDD-2E7B-4B83-A834-910B4EE18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72415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1119044-FAB9-4892-8BED-CF88A558F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52850"/>
            <a:ext cx="78295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B000874-FC1A-4D45-B4C0-873FC5019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752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SCULTRA CONTROL PLANE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42595C1-4194-4B6A-BAF2-E704582AD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291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F2F5791-CE7D-473E-85A0-357F86BD2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29100"/>
            <a:ext cx="666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CB158F4-52FB-4DF4-82ED-DCC88F202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672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Data schema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E440CA4-4E5F-4932-B7DE-176EBE57E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2291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4CDB016-715C-4C79-8A86-DE9C22519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229100"/>
            <a:ext cx="666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073251E-9E84-4FAA-BEDB-3E92F4AB1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2672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Model package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E5F97C8-0E98-4906-818E-34ED46232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291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96A21A7-15D6-4CDA-804C-F4A720B16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29100"/>
            <a:ext cx="666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6C50D5F-BBB2-4090-A6EA-035822BAE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2672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Validation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15D5159-AA56-44C6-B760-A2E0FC1C6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291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16D0E38-21C9-47A3-90B9-CE4862F2A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29100"/>
            <a:ext cx="6667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14C640D-0571-4B94-B1EA-8792F8FFB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67200"/>
            <a:ext cx="1352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HMI + audit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0B1D03B-4622-40B1-B54B-EA64D1867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714500"/>
            <a:ext cx="2381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DA2BCD9-99A6-48B2-9F35-9F44B9EC6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1752600"/>
            <a:ext cx="2076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CENTRAL FLEET SERVICES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46F81AB-7DEC-44EC-8DCC-08FA53E66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717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8853B97-8D27-49DD-92D8-505E4CC42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28600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Dataset registry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854D531-E829-4C86-90E6-207EBA9E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8289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3DA1691-EBF1-4DDC-B0B0-CBD4701AA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74320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Training + approval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A98C86E0-586F-4D47-A995-9F7AF066E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286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051F5091-E660-492C-9DAB-8477233B1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20040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Signed releases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3282957-1562-436B-9EAD-06C4B74E1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7433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4AB07D9-A331-42D4-BA4C-7A2F72668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65760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Fleet telemetry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1CFBFDC-61D6-444D-97E3-D8F24866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2005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3886E36-F600-4158-8230-0613ABC6F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11480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Drift and audit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DA3BC05-5FBB-4115-9465-F2217828C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EE09D50-F0C0-4BBF-8749-F2973A2A7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4E23819-E4F5-48DB-88D0-2B5C949F8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REFERENCE DESIGN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495596B-BDA6-4A7A-98E1-FA98FC754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architecture permits local autonomy with central governance. Production continues safely when the upstream connection is unavailable.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A551775F-FA3E-46FE-90A7-8DFA08D6A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reference architecture; Siemens AI Suite and LandingEdge patterns</a:t>
            </a:r>
          </a:p>
        </p:txBody>
      </p:sp>
    </p:spTree>
    <p:extLst>
      <p:ext uri="{BB962C8B-B14F-4D97-AF65-F5344CB8AC3E}">
        <p14:creationId xmlns:p14="http://schemas.microsoft.com/office/powerpoint/2010/main" val="1561672481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E5981C18-8DEB-4A76-8C64-FB2AD5EBE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818A539D-11BE-4A14-B00D-750C68A61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F9A738-2CA4-4827-AC3E-D211031C7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2C58C6-44D0-435F-96DD-321B47B8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AA66B2-FE20-4909-B6A6-49150F97E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Product concept: a rugged, modular edge inspection node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FD5660-AA2E-46DD-ADA1-7E651D2D0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enclosure is not the moat, but the physical design must support repeatable imaging, serviceability and safe factory integration.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135FD7-135A-45AE-869A-B592AC1E8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CC59C4-F908-4439-8168-D2D4750EC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2EFB5E-C1EC-4C9C-B70F-56E43778F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9E08A9-E06F-4223-A6E2-9D3A35B52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3EF9EE-BF97-42C2-A366-AC080118D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3e3219613443cd"/>
          <a:srcRect xmlns:a="http://schemas.openxmlformats.org/drawingml/2006/main" l="0" t="5923" r="0" b="592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3400" y="1790700"/>
            <a:ext cx="6191250" cy="36385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E2DF12-526A-4A7F-BB3A-95B2C6B16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6191250" cy="3638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DF9304-65C7-4A40-BE6A-C095B3DCE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8669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0734A4-8EFE-49F4-9315-2631EA7B6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8669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FBA500-5726-4954-B386-1AC350CA9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669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Replaceable camera and lens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293837-D2B8-4124-B6DE-88DCCE0FC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908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F5325E-EEAC-48D7-B357-B502FAEFC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908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AA951F-5A0C-4D21-8E1B-23A0F4B80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5908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Controlled, replaceable lighting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3879BA-7818-400E-809E-CFD950FC2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3147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B0AA69-447B-425C-BE15-EEC76B35F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3147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0AB2FB-9C25-41DF-AAAF-BE13A1B7A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3147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Rugged edge compute enclosure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2E5048-9067-499D-A175-ED1EE2606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0386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F9567B-5676-4DB5-BBB8-43F258E0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0386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43AEA7-CB25-41BF-BF6C-77087F020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0386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M12 industrial power and I/O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646F3B-2358-4585-82DB-82DD701C3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7625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B610EB-7A2B-4BCB-B6AA-76F3B594D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762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EDB40FE-B90C-447A-9B89-E46EB75FB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7625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Serviceable thermal path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843F4E-8B53-4C76-A04E-F3F2F46D5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5C4FD1E-89EA-4D91-99E9-8A00EC9F0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35A543-72B6-4676-AA77-F11884ADD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PRODUCT RULE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4F90124-3DBE-4CED-86FE-C208C58D1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Design for field replacement of the camera, lens, light and compute module. Avoid a sealed architecture that makes every upgrade a full-station replacement.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16818E3-5CA8-493B-B44C-6A8A700E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concept; original AI-generated product visual</a:t>
            </a:r>
          </a:p>
        </p:txBody>
      </p:sp>
    </p:spTree>
    <p:extLst>
      <p:ext uri="{BB962C8B-B14F-4D97-AF65-F5344CB8AC3E}">
        <p14:creationId xmlns:p14="http://schemas.microsoft.com/office/powerpoint/2010/main" val="43549044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6379D427-52B1-42EE-999D-2F3745682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11038D66-B1E6-40AA-9FFA-65B712614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F6000D-FEF2-4730-A9BA-4CE3A6BBD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B0891B-1342-4EFA-98BA-5857EA93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AD2ACF-88C2-4644-9185-0B88B8192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first product requirements should protect repeatability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830CD3-DA35-4A2C-ADDB-998F8B01F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Release one should be intentionally narrow and production-ready, with clear exclusions that prevent platform sprawl.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F36F16-B8C7-4E12-8566-15249BB54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F3FA0A-2FCF-4E8F-939E-4EC00E17F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769FAD-B135-4F09-9890-F558F0B72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45E82E-3E0F-43C3-897D-49F5040DA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216BDB-073C-4E41-B09F-0B0C2B204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963006-F4DD-4C4B-A382-57E8DA77C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51816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085892-27AE-4C5C-BC96-7D846C10B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4876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MUST HAVE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FB0323-3845-4824-A1F2-0B08EB13C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288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F6212B-FC8F-4688-BE4A-18906DB9D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4591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5-12 MP global-shutter camera support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AC2939-D209-44A4-9505-CED862A2B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2FCFD8-3DC0-431E-8F26-42DB6B0F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00350"/>
            <a:ext cx="4591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Recipe-controlled lighting and exposure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448E0C-C216-4734-9747-FE2BD8319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432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E2DAC9-7558-4F76-ADEA-6F0309632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591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Hybrid classical + AI decision pipeline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D867249-9B16-45AE-86D0-3E9D6C9D1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004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A903DC-7A35-40AB-9D88-3C752584A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14750"/>
            <a:ext cx="4591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Digital I/O plus OPC UA / gateway integration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DDB4F8-0E89-480E-BD20-F88550B50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76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85D51F-6781-4FDC-A977-6891C9EF7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4591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Signed models, rollback and audit trail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CDC186-D921-41EA-9A63-00AA4CD71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148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AD8C55-B693-4F53-A5A2-6A213E91D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29150"/>
            <a:ext cx="4591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Manual bypass and visible fail-safe state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74FCCA8-4DE3-446D-8122-0CC39D453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790700"/>
            <a:ext cx="5334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E532DD5-4ECF-44D8-84B9-37B2A8B5E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828800"/>
            <a:ext cx="5029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WILL NOT HAVE IN RELEASE ONE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19EB8E-7E7D-4267-BF1E-E28FD0B7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288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EC0D160-F47A-4A24-B145-34B0F06A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34315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Custom image sensor or proprietary camera interface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399FD78-4BDC-4038-81DA-04E47D953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860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8652E99-4D4D-4D17-B14D-51ABF32CC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0035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Multi-view 3D metrology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7E155F4-4797-4454-8B94-BF8E25240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432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75E7990-203F-4EAF-9370-BFA998C48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25755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Cloud dependency in the reject loop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FB1CC70-53B0-48C4-93E1-6E34C8580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8004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4BB56B4-79F0-41E4-BACA-8369B49A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71475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Universal no-code application builder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AFF3D36-CC55-496B-BFF0-245391AB6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2576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A5D762F-44FE-40B0-B421-A6804E11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17195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Autonomous model promotion without approval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6D42C38-50E1-40F0-9964-C28AFE166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7148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0DA4AF1-3B67-451A-9652-46560B3FC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629150"/>
            <a:ext cx="468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Unbounded use-case and defect taxonomy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6678726-7D46-4784-9A43-65B221537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99AACDE-E8D1-4E5D-914F-DEC18DA91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B16523F-9078-488F-BA72-1E3F83085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PRD PRINCIPLE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AA55ADE-B2DD-48A8-A7F6-A6E509B4B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 narrow product can still be architecturally extensible. Release discipline is the mechanism that preserves speed and validation quality.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2C9E162-0CD6-4C79-BAF4-77226E28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product requirements synthesis</a:t>
            </a:r>
          </a:p>
        </p:txBody>
      </p:sp>
    </p:spTree>
    <p:extLst>
      <p:ext uri="{BB962C8B-B14F-4D97-AF65-F5344CB8AC3E}">
        <p14:creationId xmlns:p14="http://schemas.microsoft.com/office/powerpoint/2010/main" val="1427432227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4FC0F336-FF3B-4108-922A-0717731B8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50609649-AC62-4C39-80C9-5BA9FA2C9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567F5D-14C8-44E6-B72D-3B423732C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51977E-E4EA-420E-84AB-380B6BC48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211868-CA96-4C12-ACC1-BA618A9CA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Build the intelligence layer and buy the commodity layers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E658B6-889F-408A-AEF6-10801EDE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Ownership should follow differentiation, switching cost and the evidence required to defend a production decision.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C66D47-9B3D-4724-A869-C875F8AA7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9805C3-6257-4160-999D-AB2768038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D03A0D-0637-4E67-91A9-6910B6947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9B455F-4BA3-46DE-A013-B908B58E4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902AB48-CAC8-46CD-A691-4B78A16E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175D0D-3469-4289-A425-73EE33D4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4953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E45414-E1ED-46DD-B0BC-30F72D359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4648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BUY AND QUALIFY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FF58C4-A4BA-4CFF-9762-F07080E3E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Camera + sensor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63E68F-AA49-42CC-986D-3B862D4F9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3812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Mature supply and interfaces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8B1B76-1370-436F-BE3B-5C3C921BB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C649A5-9B6E-4755-BDCF-D2473361F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Optics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49AFF2-D8BB-435D-8C99-674A0C6A8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29337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Application-specific but not differentiating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176285-D229-4D43-9AEF-FF5B8025F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189904-1360-487F-B429-086113329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Lighting hardware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F87EC5-0323-451B-8AF7-EA5AC8CB6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4861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Qualify uniformity and controller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AABD080-E931-4EA2-A091-0D3625562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052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CC72C8-D2DF-4A2E-8B1E-489E15486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Compute module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5FD1695-0636-4976-BA59-D2053FE48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03860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Prototype velocity, later cost optimisation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27502A-995D-49FB-861D-572CC5DCD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93EF2C5-760C-437E-A8C5-2AD40A575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Power + connectors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8377AD-3412-4C0D-9911-B472A7F1B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4591050"/>
            <a:ext cx="2381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Industrial compliance and availability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6A4F0F-0E08-4C30-9B17-5E10FF84F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C59058D-0C69-4E21-A8CF-3FB106374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809750"/>
            <a:ext cx="5486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2F95686-AF8E-4588-A6C4-105B5F73C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847850"/>
            <a:ext cx="5181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BUILD AND OWN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3E104AF-605F-423A-921E-2C1E10AD8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812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Data workflow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EAAFC73-8151-4FA2-A069-EF096F9BC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381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Coverage, traceability and learning loop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1C1ECE5-4EB2-40C6-B5E8-0F8F3A25C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0350"/>
            <a:ext cx="4895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67D5F15-FAD7-45C4-B9EC-3815ACF53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337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Model + rules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246A506-5A70-4A1B-8ACF-B96220872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337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Decision logic and confidence policy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04458E8-8020-4C15-846A-122EBDC51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52800"/>
            <a:ext cx="4895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834F2CF-50FF-4C1B-81E4-13C72FC1B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Validation method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EF8FFD5-5ED8-474F-86BB-979E3D2EE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4861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Defensible line acceptance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CB338A0-924F-46E2-89EE-4C2696C44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05250"/>
            <a:ext cx="4895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A2F082E-EBB0-436C-A404-BEF96CD38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386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HMI + integration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6A70E1D-E995-4846-9545-3BAED8C2F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3860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Operator trust and production fit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93E26CC-FB50-4D05-BEA0-1F0A77AEF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57700"/>
            <a:ext cx="4895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19E3008-D680-4F6A-B9E0-68169236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5910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Fleet telemetry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1FDF065-6DEB-4819-964D-3FF1A6625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5910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Lifecycle control and recurring value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CAB0306-0DB1-4D86-BE19-48729D8EA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010150"/>
            <a:ext cx="4895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C149A2D-8ADA-4310-8582-80C85CB70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0570F14-2491-49D8-B69F-9C189BE51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B77B9CE-CE56-4366-A4B6-2696B04F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OWNERSHIP CALL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31F4B18-6EF5-48DB-9FBB-0F5628D82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Do not outsource the validation protocol. It is the bridge between model performance, customer acceptance and product liability.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A52E301-73F9-469C-A9BD-F79D2E934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build-versus-buy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2058055275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BF40DAA3-8FB1-43BE-9E8A-A195A438D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259B151B-5174-4AB9-817F-C59280717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0A1B84-0F61-4630-A583-0248FC0C4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6DBEC8-5AE5-4404-AFBA-3332D9C3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AE3BBE-8A5D-476B-91E8-102293262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Hardware cost should stay below integration and validation cost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13C8870-DDC7-4455-9569-4176E744A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pilot must buy learning, not over-engineered hardware. Unit-cost optimisation follows a stable model and repeatable deployment recipe.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20E939-E8E5-45E8-BD30-7FDBA5613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8EE114-758E-40CA-A000-9530ECD61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56F997-8C82-4B66-8C9D-045F13AA6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261CE5-DE40-495D-A82F-C8FEEDFCC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319A3B-7F24-456C-B957-8E82CD9FB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907908-A19A-45E5-A23E-EEE988836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526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Illustrative pilot cost structure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A1A10C-BA9B-47A7-B109-AF9E949D8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1872762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37DD36-C1EE-4A9B-AC2E-A327A08B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66950"/>
            <a:ext cx="1758462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Hardware</a:t>
            </a:r>
          </a:p>
          <a:p xmlns:a="http://schemas.openxmlformats.org/drawingml/2006/main">
            <a:pPr algn="ctr">
              <a:buNone/>
              <a:defRPr sz="9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$18k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748E27-EF27-478D-BAE5-D5CBD275F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6162" y="2266950"/>
            <a:ext cx="228893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B122A3-8197-49D1-B5A7-69B1C7596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3312" y="2266950"/>
            <a:ext cx="2174631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Integration</a:t>
            </a:r>
          </a:p>
          <a:p xmlns:a="http://schemas.openxmlformats.org/drawingml/2006/main">
            <a:pPr algn="ctr">
              <a:buNone/>
              <a:defRPr sz="9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$22k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10CE2D-F80F-457E-BA5D-74C7AE1A6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092" y="2266950"/>
            <a:ext cx="1248508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4D3E657-D6EB-432D-9140-55249E7C2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242" y="2266950"/>
            <a:ext cx="113420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Data + model</a:t>
            </a:r>
          </a:p>
          <a:p xmlns:a="http://schemas.openxmlformats.org/drawingml/2006/main">
            <a:pPr algn="ctr">
              <a:buNone/>
              <a:defRPr sz="9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$12k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3B4A22-D533-4D15-8329-D75CF759E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266950"/>
            <a:ext cx="832338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3912937-ABBB-4A89-B5B8-061866878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66950"/>
            <a:ext cx="71803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Validation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$8k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68A007B-BA74-42B9-AC81-A0F45FB8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5938" y="2266950"/>
            <a:ext cx="520212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8A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402BFD-F00F-4866-A7E4-39FE51220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3088" y="2266950"/>
            <a:ext cx="405912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Buffer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$5k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B1B655-8BA5-49D6-B34B-16B4B73E9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676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$65k illustrative station pilot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29592EF-F82F-418C-8192-F37FC6428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790700"/>
            <a:ext cx="3257550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E27FCB-1E40-455B-855D-AF88F2B62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52650"/>
            <a:ext cx="2800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$4k-$8k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EB651C9-C049-4B98-87F0-3E0839146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85750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Target hardware BOM per station after pilot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ADDDFDD-81D5-4E9A-B7FE-38291590F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90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Cost-down sequence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1A298B6-E9D1-4691-9336-A94255700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86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57FF40-BAA0-4E14-ABAF-67324C440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862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6EC9DFC-EB42-4162-86F4-73E84788A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248150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Freeze model and imaging recipe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46D40F9-8972-4E99-A895-AF905E1FD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86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465219D-FE93-4DF5-9EA0-A9CE4E25E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2862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3BCF7BB-9494-47D3-B9E0-1FA2DD15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248150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Measure compute and thermal headroom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F0D559D-C3BA-4CE2-A10C-FC26EF4FA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286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4AE69AD-020A-4A93-AD5A-7BAC7B621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2862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C712D33-56A4-4432-B47D-D9649CBBF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48150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Qualify lower-cost accelerator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AC88865-0928-4E96-BC16-6099F049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2862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21F8662-A346-4761-9BE2-00EF1C6CC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286250"/>
            <a:ext cx="40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D17E3C8-2BC7-401C-B1AF-E2FADFC2F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248150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Optimise enclosure at volume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02529B5-7008-48CB-A255-BEDD2D03E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1B35A0A-1D7A-4F3D-96BD-E9D92407F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59DDE07-902B-43EC-BCD6-EDFAE0905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COST CAVEAT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A3F100C-FD9C-4AF1-BE8B-1086C5EB0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Illustrative costs are planning assumptions. Replace them with quotations and customer-specific integration effort before investment approval.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18F07B9-6DF0-4278-B164-521666B5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illustrative cost model; not supplier quotations</a:t>
            </a:r>
          </a:p>
        </p:txBody>
      </p:sp>
    </p:spTree>
    <p:extLst>
      <p:ext uri="{BB962C8B-B14F-4D97-AF65-F5344CB8AC3E}">
        <p14:creationId xmlns:p14="http://schemas.microsoft.com/office/powerpoint/2010/main" val="1650312603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9436D028-DBC8-4555-A338-59BA2FBFB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96F0944-8F20-4770-B8C4-F55FF49E6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2F218D-CD24-432A-9252-44B4DECAE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DE1BF3-0205-47D0-9B97-D921A2E7F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2950C5-8483-4419-B499-BAF0F699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Cybersecurity must be a product requirement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767608-51AB-46B6-AF93-ABF0D7504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 AI nodes are networked products with software lifecycle obligations, not isolated cameras.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4F0F90-7F90-44C1-810F-B0E7C478C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0C6F40-715A-48C1-819E-EE9CE27D6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29CEE3-8836-4A4F-BDD8-53D525BBB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DC2B3D-01A5-4162-B096-394124BAB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D933A2-D18D-4ED0-99F9-B0FE527B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67ABFD5-BF01-41B6-863A-DD8FAFCA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32956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DCC16D-2AD3-4341-8D54-418A3FF3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32956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94C792-EE43-410D-8836-1CBFA73EE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Secure boot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C6BEAF-5E30-494A-AAF6-F026B3C8C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Verified firmware and trusted root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B101D4-58DC-4315-9905-559E8849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09750"/>
            <a:ext cx="32956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471F9D-3FAD-49CF-A597-CBFA21115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09750"/>
            <a:ext cx="32956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4048F4-9349-41A3-8A2F-F5C0C0B31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812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Signed updates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E628C6-42B5-4808-A0F1-519D4F4FC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0505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Approved model and software packages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B2F5AC8-D3FA-4079-99BB-21F7EE379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809750"/>
            <a:ext cx="32956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B659F0-3B36-4559-9E2B-C36F0B16E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809750"/>
            <a:ext cx="32956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A12D1E-D8D4-4DDA-B405-B06F5D554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98120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SBOM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87C7DB-18F3-4179-994E-52D6CA3E7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0505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Component and dependency inventory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97F3E05-B8A0-45ED-90FC-E4B85CF89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00400"/>
            <a:ext cx="32956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E707C5-06C9-47F2-984C-0862EEEFB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00400"/>
            <a:ext cx="32956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30E6361-E5FD-497F-8EDC-B95A619A1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Access control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3DF3F40-B8F0-44A5-834B-DFF072470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Least privilege and service accounts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1550AB-88A0-430C-B02E-64885E15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200400"/>
            <a:ext cx="32956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4BC4569-A4BD-44DF-A5AA-F2E05C592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200400"/>
            <a:ext cx="32956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12BC67-C333-4537-BBB1-3D805E5F7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3718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Vulnerability process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E7C7D17-2337-47AF-B9FA-AFA1E6B27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6957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Monitor, assess, patch and disclose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1E599DA-DE53-4788-9910-CF4CF2A81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00400"/>
            <a:ext cx="32956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D17FF49-03B9-4576-8BC4-D8884FB04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00400"/>
            <a:ext cx="32956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FFB5549-C2DA-4510-90C9-589960279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71850"/>
            <a:ext cx="2990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Network segmentation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FE8CF0F-8928-4554-8BB7-1E08C1831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6957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No direct internet dependency in the cell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0C785BC-18E9-4B3A-ADBF-48CB8E28D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228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6E28A9C-426E-4D92-A2B2-4604377BD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EU CYBER RESILIENCE ACT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264E799-9C19-4C3C-B666-BEB7483BB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762500"/>
            <a:ext cx="8039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Reporting obligations: 11 Sep 2026  |  Main product obligations: 11 Dec 2027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A952F01-C059-4525-957E-93BD63C4C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A1B25F1-1933-4991-9239-267B41D5D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BCFDC28-554C-4552-83EC-AE1BE3CEA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SECURITY CALL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2F36BFE-6841-4BBF-BD9D-746FAB7B3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Create the SBOM, update mechanism and vulnerability process during the pilot. They are architecture choices, not documentation tasks.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28D642D-8B84-4674-8680-904D71777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European Commission CRA summary and reporting guidance; IEC 62443-4-2</a:t>
            </a:r>
          </a:p>
        </p:txBody>
      </p:sp>
    </p:spTree>
    <p:extLst>
      <p:ext uri="{BB962C8B-B14F-4D97-AF65-F5344CB8AC3E}">
        <p14:creationId xmlns:p14="http://schemas.microsoft.com/office/powerpoint/2010/main" val="113488709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412B5057-2220-4FEA-B63D-4B80FC0B7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595581F7-7066-4A59-8F81-52A8F77AA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72B117-218C-4256-BE08-A3249B197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80FCDA-D402-4F20-B821-EF1FA564B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01 | 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0C27FE-4ABA-4358-970E-D66A50073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Six decisions define the investment boundary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57062E-3D9A-433A-A6C5-767794DFB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recommended posture protects differentiation while limiting early hardware and integration risk.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A4539C-E208-4C74-98C4-E08F4EBFE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0A9597-49D4-45B4-8C06-7C9E12B12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A82A98-A7E2-4884-87DC-24C02CBAE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AA2814-7926-4ABB-9B00-F3842558D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0F8A8F-0D34-44D7-A423-B95A2862A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FE711E-96B2-4042-8F29-0A87E545C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3355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AE5B13-D241-4099-B22E-30B1D5F0D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33550"/>
            <a:ext cx="1581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DC5C51-84D0-4A60-A3E2-D76EEE0FB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335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90A74C-9AD2-4E5E-8B72-EE3C81A63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17716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USE CASE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4534C8-D000-4AAF-A3B2-7C8B27B03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7335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Assembly verification + controlled surface defects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154715-8526-43DF-9BA9-9A9E7A369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2479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37574A-6D56-4B80-B27D-07400FAE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AB0B14-E36B-4E68-A24F-5ED98B856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43150"/>
            <a:ext cx="1581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27889A-BE50-404F-82B8-62ABFAA2F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431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727BF8F-E108-4404-B22C-11919BBC9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3812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PRODUCT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BFF3970-5B38-4E9F-BF27-E571307CD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3431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Modular edge inspection node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56CCE2C-6B2B-4E85-889E-8611BBBB1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575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D787AE-0AC9-43BA-B809-56DEF1B7B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2D49F26-A8CD-45B6-9392-999D569E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52750"/>
            <a:ext cx="1581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315D7E-1E5A-44D5-BE0C-D5CF088D0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9527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C0D74C-369E-4757-9C8E-24FC8710C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9908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INFERENCE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53759A-A512-4CF4-93BA-5135BB510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9527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Edge first; central training and fleet control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A89D4DC-3FD7-4D9D-9DBB-A0815ED2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4671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7DB6AE0-F100-435F-AE59-17FB23AF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6235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426B7C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426B7C"/>
                </a:solidFill>
                <a:latin typeface="Aptos Display"/>
                <a:ea typeface="Aptos Display"/>
                <a:cs typeface="Aptos Display"/>
              </a:rPr>
              <a:t>04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425603C-E11D-4E3B-AE69-C55A3800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1581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25DD0A0-16D6-41FE-A26C-3E35AE7C6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B1CBF28-5067-472E-9F55-FDA9FF15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6004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COMPUTE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185547-BA29-4595-BBEB-8865292E6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5623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Jetson Orin NX prototype; optimise after model stability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7ED0765-8DE4-42C2-9B32-0629DD50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0767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BEF41A-C127-42CC-B0CC-03AB0D05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F1C3701-0830-4638-934F-EC16F16A5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71950"/>
            <a:ext cx="1581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1247FCE-383E-4AF9-93DB-BCFF60397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719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5513162-0F31-4BB4-8987-4218FC7CD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2100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OWN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60F6E80-8D78-4FD6-985A-286DEBC30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1719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Data, models, validation, HMI, integration and telemetry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78C044B-421D-45FB-9168-FEAC79149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863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E38DDF5-6158-4488-8383-C99F043E0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81550"/>
            <a:ext cx="514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748184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748184"/>
                </a:solidFill>
                <a:latin typeface="Aptos Display"/>
                <a:ea typeface="Aptos Display"/>
                <a:cs typeface="Aptos Display"/>
              </a:rPr>
              <a:t>06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199E0A2-D90E-4D34-A4EF-1FB0AF17A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81550"/>
            <a:ext cx="15811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C35C321-CC5A-4DAB-90CC-DC0ADB7BF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7815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D76CFCD-C5FF-46B8-BCF0-9BD976375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19650"/>
            <a:ext cx="1219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BUY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79BCEAF-835E-4E55-BAAC-125018625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8001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Camera, lens, lighting, compute, power and connectors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7242513-29E6-48F5-A28A-3223B6644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959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A6D091E-11AD-4E63-B821-8039C127A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B695CB6-CC98-43FA-8C12-7F442A65E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8D812BA-9B37-45E7-80BC-FB14F5409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CONTROL POINT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EDF5497-F408-4451-9DA1-FED9F44F3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commercial control point is the production-ready intelligence layer, not the commodity image sensor or enclosure.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3EFFF60-3329-48E3-B8A4-A4A1C945D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recommendation informed by NIST manufacturing AI roadmap and supplier architectures</a:t>
            </a:r>
          </a:p>
        </p:txBody>
      </p:sp>
    </p:spTree>
    <p:extLst>
      <p:ext uri="{BB962C8B-B14F-4D97-AF65-F5344CB8AC3E}">
        <p14:creationId xmlns:p14="http://schemas.microsoft.com/office/powerpoint/2010/main" val="1379356199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B3E6D093-5B0B-403F-9A64-AC8F71B6A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BDC6E250-039C-4408-8B21-229A411FC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85696A-D4A4-456D-AC65-69286A57E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C48A7D-4B42-4963-ADAF-744740E4B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 | REFERENCE PRODUCT AND COMMERCIALISATION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65EC99-64A4-4EAF-AA5C-C3A227CBF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Validation must test drift, failure recovery and operator behaviour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1689FD-AD4C-442E-9F67-BDEB2814E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 production system is validated across time and operating states, not only against a held-out image set.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7C1B04-D750-41BA-AA15-3417FB973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912E17-50AB-4E29-B393-A74C43764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D6E110-EE97-421F-8A9D-1E37D309C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E86AD4-2390-4691-8A3F-CF92B52CE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34C19F-2CBE-414A-A440-8A27D81AB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26776D-C43C-4971-861C-6EE4C824A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2438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55B6FC-420F-4359-9741-1B7714276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47850"/>
            <a:ext cx="24384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D3DFF2-FD6A-4B8D-BCD3-86D55F552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IMAGE ROBUSTNESS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BF6A43-7D1D-491F-8131-B26D19024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1336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Lighting drift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Focus shift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Pose tolerance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Surface variation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1BAF54-2F4C-4F0A-BCC6-6E07398CA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847850"/>
            <a:ext cx="2438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4F86C2-5692-47AB-93EF-69AA3C3F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847850"/>
            <a:ext cx="24384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EF7DD0-9CE0-4B8D-9CA9-E50618237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01930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MODEL PERFORMANCE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A7E515-F019-4D69-9041-600F01E58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343150"/>
            <a:ext cx="21336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Critical recall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False rejects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Borderline parts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Novel defects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31E70E-705A-483F-966D-3AE9596E2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47850"/>
            <a:ext cx="2438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AD2C66-297C-495E-B806-525B54F85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47850"/>
            <a:ext cx="24384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26155C-8D38-45A3-BA91-65BDF8529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01930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SYSTEM RECOVERY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9DF302-5D45-4150-9AD8-7C66BC19D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343150"/>
            <a:ext cx="21336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Camera loss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Network loss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Thermal limit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Rollback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E0CEB28-5530-4D96-8E0C-A4A90F9F4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847850"/>
            <a:ext cx="2438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E75032E-6F40-4E81-B038-2152D0D7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847850"/>
            <a:ext cx="24384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D320A5C-D2D8-4F19-8040-3E031BB42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019300"/>
            <a:ext cx="2133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HUMAN OPERATION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4FD389E-58E5-457B-954B-E652C0B9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343150"/>
            <a:ext cx="21336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Override reason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Bypass control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Alarm clarity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Maintenance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F1C484-0087-4DE0-9D3C-80B3BDC4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52950"/>
            <a:ext cx="228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477194B-1A67-4CB0-B6AF-9AAC433EA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91050"/>
            <a:ext cx="198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VALIDATION EVIDENCE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F7900D4-1E56-4675-BAC4-EF257D1E1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552950"/>
            <a:ext cx="8020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88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Approved dataset  |  test protocol  |  failure log  |  operator sign-off  |  rollback proof  |  acceptance record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A0AE718-CB14-4DD3-806B-37D0FFDB4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7C22DCC-6DEB-4929-8C1B-FC0EC3416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5968014-EAA3-4540-953B-CF89B35E1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VALIDATION GATE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7D8FAC9-39FC-41AE-935E-1EA39F5FD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No release is production-ready until the safe state, bypass and rollback behaviour have been demonstrated under fault injection.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53E8EDA-1CA1-430C-9AAF-08388A03F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validation framework informed by NIST, EU machinery regulation and IEC 62443</a:t>
            </a:r>
          </a:p>
        </p:txBody>
      </p:sp>
    </p:spTree>
    <p:extLst>
      <p:ext uri="{BB962C8B-B14F-4D97-AF65-F5344CB8AC3E}">
        <p14:creationId xmlns:p14="http://schemas.microsoft.com/office/powerpoint/2010/main" val="1839095191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7EC17C41-1545-4E40-BA19-6D13586B2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1ECDAABE-8814-40C5-9467-DF0EE440B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54816A-AD51-4FB3-B039-8E5CE8D86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8254B-8C36-4178-AEDE-DF4EE980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06 | PILOT, ECONOMICS AND ROADMAP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38F1DE-468E-49E4-8ECC-42588354D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 12-week pilot can prove the architecture and economics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045335-B60D-4C62-B095-A3946FC75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plan front-loads image formation and value baselining, then gates model, integration and operating readiness.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2068A4-4C74-4F18-BA66-D779FCC89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2EA223-24D6-4136-B955-6ABEA48C0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4BD600-EC99-423B-BC9D-F96237C93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2DA4F4-6D55-4052-80A9-43529FCA3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89DC8D-1D5F-4058-8CB9-279AE970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E1931A-E281-4FA2-8C1F-C3F072C2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62150"/>
            <a:ext cx="16002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56CBBE-D931-419B-9165-23457C192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098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426B7C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426B7C"/>
                </a:solidFill>
                <a:latin typeface="Aptos"/>
                <a:ea typeface="Aptos"/>
                <a:cs typeface="Aptos"/>
              </a:rPr>
              <a:t>WEEK 1-2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79F927-9C41-40E7-89D8-78C12CA3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336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Baseline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E0D8DD-7319-4B28-ABDE-94A4BDD54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1600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Defect taxonomy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Economics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Image study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947DFE-4FCF-4829-B990-ED160F19E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038350"/>
            <a:ext cx="15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7F2F71-3931-4023-A468-6A10C2A3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9716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CCF325-A744-40EE-8E72-9FC398DAC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962150"/>
            <a:ext cx="16002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1C74A6-B944-4814-9CDD-964F6DEAA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2098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WEEK 3-4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87FB76F-8B7E-4345-8967-82532A4DD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5336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Image system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4BC248-A595-469F-AA8C-8CD4DDF39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952750"/>
            <a:ext cx="1600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Fixture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Lighting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Camera recipe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A9CABA-B7F0-4174-B99C-5FCF8C6AF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038350"/>
            <a:ext cx="15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98DA87-F1F7-482C-A124-AEEBEA378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9716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5042A7-2342-420D-A7A6-D7DDAB071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962150"/>
            <a:ext cx="16002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C1E7718-185F-49DB-94B8-18CF8BB98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2098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WEEK 5-7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506FCF9-8275-44C6-97F4-0AA37F3ED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5336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Model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2AB4F9-FDDB-49F6-9650-EB945E5E9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2952750"/>
            <a:ext cx="1600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Dataset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Hybrid pipeline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Offline gates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25D53B-6AC7-4B62-98F9-FA0131CB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038350"/>
            <a:ext cx="15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FBA7519-389A-4A91-A79B-9F94069EF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9716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A9EAD2F-A0DE-4F5D-A071-EA68A9EE8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962150"/>
            <a:ext cx="16002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4A2BF2E-DB72-45E6-B170-86E8C7D5B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2098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WEEK 8-9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80141DB-546C-4866-B7E4-C85584905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5336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Integrate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4027D0-01CC-4AD9-910E-E5B670F28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52750"/>
            <a:ext cx="1600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PLC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HMI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Traceability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261BDC3-35B2-46FA-BF5C-46B4179B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038350"/>
            <a:ext cx="15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45D17FF-AFA8-46D5-8B88-3F589A25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9716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14BD75F-DB10-47CE-8F67-4A1E25D40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962150"/>
            <a:ext cx="16002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6A92BE6-CEAC-47C7-B654-5E9E5CEE3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098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WEEK 10-11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F0CDBCC-2D8A-4616-BCA9-36BFC2F1C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5336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Run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E21B2E4-F431-40BC-BB98-3431A3DA9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52750"/>
            <a:ext cx="1600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Shift trials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Drift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Recovery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4CEE457-F7E0-477C-AFF9-078C6E32D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038350"/>
            <a:ext cx="152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D4CEC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A0A7674-A1A3-4B59-9062-28927C26D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1971675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880F0F0-83C2-4F59-8C96-5BDFFB953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1962150"/>
            <a:ext cx="16002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217F925-AF8A-432B-8BB3-4A85498E3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2098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WEEK 12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632DE3A-6E66-4E16-9D74-5A5986D25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533650"/>
            <a:ext cx="1600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Decide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FD3C856-2927-4379-AC5C-F461CF09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952750"/>
            <a:ext cx="1600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Acceptance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ROI</a:t>
            </a:r>
          </a:p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Scale plan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0A1FED6-755E-42E4-AE38-F2B370DAE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48150"/>
            <a:ext cx="2000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2F0688B-FA99-4D56-A9A6-1B8DCE6CE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1695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GO / NO-GO GATES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EFD399E-F0C7-41DD-90BC-C0BD57BD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248150"/>
            <a:ext cx="8458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Week 2 value baseline  |  Week 4 image repeatability  |  Week 7 offline performance  |  Week 11 line stability  |  Week 12 investment decision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4753951-8BDA-4940-A851-6409A8757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E8E7698-98D6-460C-852E-80780E585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5E60239-1AA2-49C4-8A26-59E8647A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PILOT DISCIPLINE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3CF78EB2-32FD-4BCC-B585-3694B3E0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Stop early if image formation is unstable or the value baseline is weak. A failed early gate is cheaper than a polished demonstration with no production case.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15FC49C-87CB-49B3-B368-56E7C8D84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proposed pilot plan</a:t>
            </a:r>
          </a:p>
        </p:txBody>
      </p:sp>
    </p:spTree>
    <p:extLst>
      <p:ext uri="{BB962C8B-B14F-4D97-AF65-F5344CB8AC3E}">
        <p14:creationId xmlns:p14="http://schemas.microsoft.com/office/powerpoint/2010/main" val="1266148554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87B3BAC7-5F0C-4921-B5DD-1788FBBE1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D3802365-E702-4A26-851B-70931513C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853024-9BD2-4811-AB16-1F72E1CAA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12A860-1BDB-4AC9-A29D-F7723D750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06 | PILOT, ECONOMICS AND ROADMAP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59265F-5790-468F-A86E-CF5CAFB55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Illustrative economics support a pilot, not a fleet commitment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B8FE8A-19C3-4162-86E4-BE46FABB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Base-case payback is attractive if annual gross benefit reaches $125k and operating cost remains controlled.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4694D5-00E3-40EF-8F60-B859AA407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7842FE-0AD9-4102-8AC1-6B6832562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52DE2B-3906-4C36-8CD4-EF6A76B7D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B45BD5-F732-4857-8D03-84197CD03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E21476-053C-427B-8473-1C09C6318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C7FCF0-7CDA-4CE7-9F30-B126987D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71650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Annual gross benefit ($k)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294DC8-3179-4387-8AF6-C646D0680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Conservative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097D89F-72F8-4313-AF34-2DEE7BCCE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209800"/>
            <a:ext cx="18573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737F76-42C8-4E46-A559-17F5CFE0F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257425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$75k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FD0E6A-851B-4E40-9648-C830C6D73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432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Base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7D5BA5-1E99-4198-B113-21D85008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086100"/>
            <a:ext cx="309562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151949-C160-4991-922C-11A36EE54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133725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$125k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33130B-6347-4A9A-B25D-C9FDB9E6A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195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Upside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9541A13-D431-4846-87F4-545343120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962400"/>
            <a:ext cx="47053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E1F74B9-2AB6-45C8-8E79-275FF46F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010025"/>
            <a:ext cx="685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$190k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1519E4-A85B-422D-87BC-57D9825FA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7716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Payback on $65k capex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93B342-FC17-41B2-9A6B-B4CFD9640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1526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426B7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8BA8BCF-4989-4529-8C7F-374A0E401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2860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13 mo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CA5F671-8049-43D9-8D8B-9E8785D7B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781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Conservative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093E998-792E-4D72-92A4-FEE1BB561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194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6811D9A-1C76-4826-8942-F53B821F1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3528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7.1 mo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B5FCF3E-37E5-4C2E-A5F4-B96A4B0E5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8481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Base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6C0724E-D7D3-4979-810C-1F966E3A6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2862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6C45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B90A9A3-8268-48FA-AB27-DFC1041FA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4196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4.5 mo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02904AC-71B7-4311-842D-6FE524B3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9149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Upside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AA8B608-091C-4906-ACB4-4F66EE933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72050"/>
            <a:ext cx="1714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8178E3A-DCB1-47E0-B79A-3FAF57D8E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1409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ASSUMPTIONS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C66B6AD-DF0B-4FFC-99A8-A214ACA46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972050"/>
            <a:ext cx="85915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$65k system capex  |  $15k annual operating cost  |  benefits combine avoided escapes, reduced manual inspection and recovered throughput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54AF421-02EA-4EBD-8D18-77795D5B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19750"/>
            <a:ext cx="111252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37864FB-F90D-4078-92A2-DD8147E1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19750"/>
            <a:ext cx="762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03EF7B4-6B94-4C18-B910-6A9F2ECF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959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ECONOMIC CAVEAT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E25558A-6BF0-41E2-ACA3-4680D0860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686425"/>
            <a:ext cx="8915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Approve the pilot against a customer-specific value baseline. Do not publish these scenarios as market pricing or guaranteed savings.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22B23C6-6335-46FC-862E-21DBF02D7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illustrative scenario model; replace with site-level data</a:t>
            </a:r>
          </a:p>
        </p:txBody>
      </p:sp>
    </p:spTree>
    <p:extLst>
      <p:ext uri="{BB962C8B-B14F-4D97-AF65-F5344CB8AC3E}">
        <p14:creationId xmlns:p14="http://schemas.microsoft.com/office/powerpoint/2010/main" val="645258496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42343E2E-CF21-40C3-B264-E009C87A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58D7EF6F-20BF-4C83-A6F8-9892FB260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6FDA29-4DFB-4EF7-AADA-7DDFEC0D8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2A7408-16D2-462D-B3A8-231561FB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06 | PILOT, ECONOMICS AND ROADMAP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513CDD-4248-46E5-976D-852946519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An 18-month roadmap should sequence evidence before scale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BE482E-3228-4499-8A28-E21CDEB91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product earns broader scope only after repeatable deployment and a governed learning loop are proven.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7C1773-DE10-4EF1-B6B9-3CDC63687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08FBFA-6B96-4B21-A91C-C70F2358E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5B9DEB-B3A3-4901-8CCE-649E509C6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503A1E-D265-464D-AE5D-FFC18EF1F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67590F-1772-49A4-BF9C-B3271C488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88E34A-1804-47E0-8FFF-E420E8AFF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90800"/>
            <a:ext cx="1009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1EEB02-4D64-4591-8926-B79E8719C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62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518F9A-5610-44CA-950A-07C17C11C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62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68A8493-4C19-4E83-9F81-0C72E560E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16573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B86C4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6BE7B2-5230-4C85-9A83-E047164F5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MONTH 0-3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00A61D-13F7-4D89-ACE7-D3D899EB0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670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Prove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CF2492-AAAC-4FDF-B29B-F258EE22E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24250"/>
            <a:ext cx="16573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Pilot cell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Image recipe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Acceptance metrics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149524-EB4D-4E09-9E9D-D2F1A1443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62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F831C7-A8B3-4469-8F32-66EF458ED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62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439B3F-03CD-42AE-9767-0FEEF6E48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809750"/>
            <a:ext cx="16573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AE9AA1-FC26-47B7-A6E0-83EBD161E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8097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MONTH 4-6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21B7F1-7BD2-47EC-93E8-253CA01B4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0670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Productise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8F86A5-EDBC-496F-806F-424BBFC41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524250"/>
            <a:ext cx="16573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Rugged enclosure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Installer workflow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Security baseline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A8E0768-8611-4DEC-B3B7-6DAF1EBC1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362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82FB36-4E32-4885-BDC6-61E653F94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362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FDBA0F2-2BA2-4E22-8DA6-80343A30F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09750"/>
            <a:ext cx="16573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426B7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83AEF79-FD32-4B9E-887B-17DAA784B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18097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426B7C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426B7C"/>
                </a:solidFill>
                <a:latin typeface="Aptos"/>
                <a:ea typeface="Aptos"/>
                <a:cs typeface="Aptos"/>
              </a:rPr>
              <a:t>MONTH 7-9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D93FE5E-2760-4AAB-9242-36DB6CEEE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670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Replicate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B75C4C5-D1F1-41A2-BC2F-16BB4F4ED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524250"/>
            <a:ext cx="16573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Second line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Supplier alternates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Fleet telemetry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4873B89-858C-4127-B932-9A27EFBEC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362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B35C963-9B86-4595-961F-F982E4708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362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8A0088A-F1A1-4BCC-8DE3-9A345D56E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809750"/>
            <a:ext cx="16573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8E14110-8B37-4C7F-93BA-87343C97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097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MONTH 10-12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CE39B24-788B-48BE-B1C1-DF0D31E67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670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Commercialise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6B4BB6E-AFAD-4B06-8180-0122F006D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24250"/>
            <a:ext cx="16573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Offer design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Partner model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Support process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F1C4D7B-0595-43DF-B05A-31BE47300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3622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25972F7-57DB-4671-9E20-28B9E56F8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362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1DA281C-69CA-4994-9F37-3C7D176B7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09750"/>
            <a:ext cx="16573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162428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F62313D-574D-4B5E-BECE-B53550321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80975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MONTH 13-18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CF5DB66-02F5-483B-874E-C8803C04B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0670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Expand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E04E179-F9F4-4BEF-9EE2-7640C289D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524250"/>
            <a:ext cx="16573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Adjacent use cases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Cost-down</a:t>
            </a:r>
          </a:p>
          <a:p xmlns:a="http://schemas.openxmlformats.org/drawingml/2006/main">
            <a:pPr algn="ctr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Regional compliance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ABCC886-2538-4375-B498-E7207CC11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18288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DCA5EBD-5973-479C-BBC5-B50B24BF2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EXPANSION GATES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9B2C067-39E7-4051-9A2E-106670434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4762500"/>
            <a:ext cx="857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Repeatable installation  |  accepted fleet telemetry  |  qualified alternate compute  |  supportable gross margin  |  regulatory readiness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8464EA5-94F6-4672-9AC4-5F5270F44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64B72E3-A812-40F5-B318-E21BC33B3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0696CAD-9DD1-4489-AAD9-05BD6FB80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SCALE GATE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92C760C-A5CF-4895-B599-F72AAA253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Do not launch the adjacent use-case portfolio until the second-line deployment demonstrates that the product, not the founding engineering team, carries the know-how.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6EDF019-0744-4FDF-AFE8-91F79B04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product roadmap</a:t>
            </a:r>
          </a:p>
        </p:txBody>
      </p:sp>
    </p:spTree>
    <p:extLst>
      <p:ext uri="{BB962C8B-B14F-4D97-AF65-F5344CB8AC3E}">
        <p14:creationId xmlns:p14="http://schemas.microsoft.com/office/powerpoint/2010/main" val="273317370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47A98948-FBD4-4CCD-ACA6-D9D817F03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9E98DEF-C602-4D83-95BE-F644D7F2F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5ABD49-F840-40AD-B5E1-8B82AB941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9828FB-2D60-40FE-8D6F-92AE6C52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07 | FINAL RECOMMENDATION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2B2C2A-C7EE-4B42-8BEA-30BB6C196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Approve the pilot with a modular architecture and hard gates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104718-322A-47C7-8D89-6EA835404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opportunity is sufficiently attractive to test, but the product thesis must be proven through production evidence.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BC2FE7-8134-4598-8DD8-B9DBCB93F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202126-49CD-4A2A-8DAA-C4488C66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C24306-CC11-477E-960C-68910991D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AD10BB-1C72-4A47-8872-19F725463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8B43B4-49DC-450B-B819-FD181A690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6E812E-62CE-48E9-A600-51098E995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125730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692606-08DE-4109-ADCB-1F058960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1104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APPROVE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3D65031-E1F3-4A81-84D9-A070CBCF3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47900"/>
            <a:ext cx="666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Fund a 12-week edge-inspection pilot.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2BD4FE-F690-4AE3-81D7-F14BA74A6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0"/>
            <a:ext cx="685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Constrain scope to assembly verification and controlled surface defects. Prototype on Jetson Orin NX, retain a turnkey-camera benchmark, and own the data, validation and integration layers.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8723D9-9484-4162-A9FC-67456C04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790700"/>
            <a:ext cx="2857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4591E3-4A21-48B6-81A3-82FFAF78D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828800"/>
            <a:ext cx="255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FUND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B273FD-CF33-4904-8FAA-F7BE0406F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4098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AA6AFE-7CBF-41BE-A992-7A7062B52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324100"/>
            <a:ext cx="2781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One station and two defect families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2F76E1-40C4-4051-9EAB-C0DCCDF44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05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C07661-5CEB-47C5-953F-F4AD3512D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2781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Imaging, model and PLC integration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3CBFCE-C076-49F7-8ED6-89A7D79B9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4004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E322D2-C4CF-4E2E-9F05-52BDFF991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14700"/>
            <a:ext cx="2781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Security and MLOps baseline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8567F3-35A6-40E9-9BA9-5F39F973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00500"/>
            <a:ext cx="2857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0D69FFC-6AFA-40E7-86EF-23F778DB2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38600"/>
            <a:ext cx="2552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DO NOT FUND YET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B13F0AB-0758-4DD2-B467-572DC9353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6196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FF72E1-BA08-4C1F-BCD4-36EA6CF44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533900"/>
            <a:ext cx="2781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Custom camera or enclosure tooling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7E42C88-A8EA-4119-811C-31C629C8B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1149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F3EA73-454A-4401-A94F-C64E4720C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029200"/>
            <a:ext cx="2781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3D, weld or casting expansion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2E1F3A-529B-4ACB-B033-602254E20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305ED7-8A70-429A-807C-56CCA3694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E3D2B1F-EF9A-46ED-87D8-E22D092B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FINAL CALL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A3A0176-DE2F-4A7E-927C-6860160D0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next commitment is a disciplined experiment, not a platform build. Scale follows evidence.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B44DB8C-824A-45C8-BB52-0C012D63C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final recommendation based on preceding evidence</a:t>
            </a:r>
          </a:p>
        </p:txBody>
      </p:sp>
    </p:spTree>
    <p:extLst>
      <p:ext uri="{BB962C8B-B14F-4D97-AF65-F5344CB8AC3E}">
        <p14:creationId xmlns:p14="http://schemas.microsoft.com/office/powerpoint/2010/main" val="1395550665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5F742E74-CFE2-4DCA-9B8A-9139E5538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5207096F-2B5B-407C-9F39-F363639CC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C3166E-A840-49B7-8ADD-B292204FD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75AFC4-A02B-4058-B421-D5262824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07 | FINAL RECOMMENDATION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8CDD8F-029D-4689-8CFA-68A99C21A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Six questions must be answered before scale investment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336E67-E8DB-4F3A-800F-EA6473A81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These decision gates convert the pilot from a demonstration into a defensible product and sourcing decision.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6E7545-CA5B-4041-8AC1-6D32B5CC5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388AE3-739A-47B2-B1D1-34C132CC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309B1E-309E-49A4-ABF3-95FB76866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F5241E-0006-4466-B3D8-79E590BF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654BC7-2EB6-4126-93B1-1DB67DAEF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EDED19-B883-4A6D-B034-C0D2EB18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51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11A102-384A-49FC-9E7B-1BD0FE91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790700"/>
            <a:ext cx="11049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DBF489-2256-4C67-B52F-08E73672E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907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VALUE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2E09B1-8347-43C3-A766-B61B34F46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336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What is the annual cost of escapes, false rejects and manual inspection on the target line?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108F72-7D09-4B6D-B26F-E28B8CFBE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956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ECA759-DFB9-45AD-8811-0EC189FE5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790700"/>
            <a:ext cx="51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9E8FFF-22AE-4E0E-B8A0-123E97550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790700"/>
            <a:ext cx="11049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1C864B-BEE9-44B6-9F32-ED191C916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7907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IMAGE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45AD02-D6EA-4913-9137-CBC4A83DA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1336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Can part pose, lighting and surface presentation be controlled across shifts and lots?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85224D-D3D1-48A8-B07F-764A17EC8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8956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915C14-9F46-4AE4-BDE8-B4C8EE2BE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28950"/>
            <a:ext cx="51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AA61C9-7712-4A63-A9F8-26BB92C61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028950"/>
            <a:ext cx="11049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D0C3C9-7C7C-482D-81E8-E8F9EB959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2895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MODEL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E57D942-4FD7-4C83-930E-68795DF84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7185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Do critical recall and false-reject gates hold on unseen production data?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FB7BB0-A9BD-4118-9021-131E2130C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338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CF0801-2E64-4119-AA9C-95A1F5B1F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028950"/>
            <a:ext cx="51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3DF37B4-274B-4A65-B72A-DD40E5CEB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028950"/>
            <a:ext cx="11049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FFBFA1E-F28E-4A82-BEE6-79AF941C4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02895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SYSTEM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C997CDD-300E-43AE-A0D3-240A5AA4F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7185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Does the full trigger-to-action loop meet latency, availability and recovery requirements?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32BB632-CD9C-4CD1-8F29-0C366D3B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13385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C9F6353-D304-454A-84FC-698C0A62C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67200"/>
            <a:ext cx="51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05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B9DA442-5016-4A69-AC05-4AADF987E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67200"/>
            <a:ext cx="11049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7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10DC812-7694-4458-802D-1DCFC1DF9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672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PRODUCT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5EA1A86-DE45-4E01-A8E5-E259CD54A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101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Can a second line be installed without bespoke model and integration work?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B0481F0-8532-4527-ABFE-B1FDEBF78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721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BB7C111-DE7D-4515-8A37-DF4A288A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267200"/>
            <a:ext cx="514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06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9CB653F-9CBF-4EBD-9230-65DB99ED9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267200"/>
            <a:ext cx="110490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1A09ED2-BFDB-472D-AD67-D6FB16141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67200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COMMERCIAL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26C10F5-9556-4168-A3E1-9C724F616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101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Do support effort, BOM and customer value support an attractive margin and payback?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5B02212-93CB-4360-9EFF-377FA3D8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3721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61183CD-8FB3-4F81-9EAA-0BBB62657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C39CD18-4898-44E6-A448-033C04C07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454696B-1ECF-4870-AE1B-61405413C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DECISION STANDARD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9A19EDF-D48C-4F90-8CE7-A68ACB95F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 yes on model performance is insufficient. Scale requires simultaneous proof of value, image repeatability, system reliability, replicability and commercial supportability.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70007A0-955A-4A60-A855-D057FA4F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decision gates</a:t>
            </a:r>
          </a:p>
        </p:txBody>
      </p:sp>
    </p:spTree>
    <p:extLst>
      <p:ext uri="{BB962C8B-B14F-4D97-AF65-F5344CB8AC3E}">
        <p14:creationId xmlns:p14="http://schemas.microsoft.com/office/powerpoint/2010/main" val="28958659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D1ECBF49-D604-4C8D-B65E-471C8920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F5568EF1-AD88-4101-BFA3-8C94E0821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123CC8-E678-4524-99C2-1A30E924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C1CCE2-24CC-4D88-A07F-2CE2B3582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08 | METHOD, CAVEATS AND SOURCES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1BE5C5-17C5-4D93-97EB-2F0ADE1A3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Assumptions and scoring method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0BB812-5D24-493E-BAAF-14F6F02FE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conclusions are directionally robust, but economics, vendor selection and compliance scope require project-specific validation.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D27083-F61B-4E13-8E44-91A2DFD5F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52E3DC-CE2F-4AD8-8C55-CABA3F24C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F6112C-78E4-4ACA-8622-8DCE6FCEC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6BE3AB-7206-4877-B13F-FFCE430A0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FFE9012-9E39-4528-9BE3-1BEF4142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2B88A8-D63C-4793-98EB-E67B879F5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90700"/>
            <a:ext cx="2286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EFD155-3534-4490-8CF2-C3CB32CB8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1981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USE-CASE SCORING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AE276D-17C2-49A1-BC7B-948ACF314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00300"/>
            <a:ext cx="2057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F23456-BEB4-4434-8305-CE9A36593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00300"/>
            <a:ext cx="1981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Business value</a:t>
            </a:r>
          </a:p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8EDAFE-AD66-45C8-BF58-7E2563760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40030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1DC259-B1C1-4EDB-B2B7-C4DF52E32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400300"/>
            <a:ext cx="1638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Deployability</a:t>
            </a:r>
          </a:p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25%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9A8DCC-6351-466C-A49A-0A518EC8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400300"/>
            <a:ext cx="1371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365D14-9B06-47AC-BC4B-152EE7747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00300"/>
            <a:ext cx="1295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Product control</a:t>
            </a:r>
          </a:p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C7C1071-2C6F-4066-8CB4-FBF91590E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400300"/>
            <a:ext cx="10287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9E5B3D-E52C-4022-8BEE-5BE6C3DE2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400300"/>
            <a:ext cx="95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Scale potential</a:t>
            </a:r>
          </a:p>
          <a:p xmlns:a="http://schemas.openxmlformats.org/drawingml/2006/main">
            <a:pPr algn="ctr">
              <a:buNone/>
              <a:defRPr sz="86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6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8EAFB9-9B7B-408F-B8DE-6AAD21319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400300"/>
            <a:ext cx="6858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554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B11CBB-EF7E-40A8-B8A1-140E844D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00300"/>
            <a:ext cx="609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Risk adjustment</a:t>
            </a:r>
          </a:p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24AAE4-8C89-4D1F-A7C0-7CFBF0470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90700"/>
            <a:ext cx="314325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87A677-B888-4687-9BBF-6665DB0B6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828800"/>
            <a:ext cx="2838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KEY ASSUMPTIONS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A668FA-E69C-4CC3-A666-703F1D172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288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AB9447-C197-400C-88F8-7FE34AF1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4315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Controlled 2D presentation is feasible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03C59ED-2E68-45ED-BE10-7DA65F8A3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241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E9600E4-37B7-45C3-A0DD-442B31B77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3845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$65k pilot capex is illustrative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9AB664F-AC98-42A3-8091-6E639A93F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4194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BBD6E5-FB7E-4323-BBD0-54741E1A5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33375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Benefit scenarios are not customer quotes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2EA4803-0A32-4C00-8BAC-1E4C94094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147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E3DACB-BE22-4D9E-BA90-C385FADE1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829050"/>
            <a:ext cx="2971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Vendor claims require application testing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7F47ED1-D784-46F8-9E2D-BAE52423B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62350"/>
            <a:ext cx="2286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B5D277-D9C4-44D6-B518-DB02C3392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981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CAVEATS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8B152FE-0E1D-4AC8-97A5-1100847A5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14800"/>
            <a:ext cx="666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TOPS are not directly comparable across vendors. Regulations depend on intended use and market. Prices, product specifications and availability can change. The use-case scores are SCULTRA judgements, not measured market benchmarks.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B80B3FA-7D66-44D5-87EC-127130DC0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44CCF12-3A50-45C6-94B0-540894459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47A166A-4B2E-43AD-86EB-29FD47954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PUBLICATION CHECK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4E9F824-7F22-41E9-9991-539C8446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Before external publication, revalidate all time-sensitive vendor specifications, regulatory dates and commercial assumptions.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BDF1686-6986-4573-8A14-4D7200843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methodology and caveats</a:t>
            </a:r>
          </a:p>
        </p:txBody>
      </p:sp>
    </p:spTree>
    <p:extLst>
      <p:ext uri="{BB962C8B-B14F-4D97-AF65-F5344CB8AC3E}">
        <p14:creationId xmlns:p14="http://schemas.microsoft.com/office/powerpoint/2010/main" val="849948641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BB9F078-11B3-4696-93C0-41370CA1E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B8133A-3400-44B7-B4C3-CC2E77FCA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78bde3f8bf4c4b"/>
          <a:stretch xmlns:a="http://schemas.openxmlformats.org/drawingml/2006/main"/>
        </p:blipFill>
        <p:spPr>
          <a:xfrm xmlns:a="http://schemas.openxmlformats.org/drawingml/2006/main">
            <a:off x="590550" y="476250"/>
            <a:ext cx="628650" cy="6286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6ACCFF-EBF9-4353-A8E4-424A5BF4A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5240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BA181D-5B3E-4F25-92B0-FF3CACBD7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4478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DECISION REQUIRED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FCC40E-5CF4-4D17-9C4F-CFAEE37C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38350"/>
            <a:ext cx="723900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Approve a 12-week pilot</a:t>
            </a:r>
          </a:p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with explicit production gates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66792C-A27A-4DD6-968B-8D002C4F3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Scope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B685AE-FB79-4428-9FFC-EB79A9085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957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Assembly verification + controlled surface defects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A6512C-5745-4AA2-9172-7AB06E31D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2291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Architecture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C789B1-5C45-426D-A668-EF6EE1E4A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1910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Modular edge node; SCULTRA-owned intelligence layer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37C275-2C56-4884-B869-6365255CD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244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Funding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F8E415-E605-478E-871E-C1C23ACF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686300"/>
            <a:ext cx="561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$65k illustrative pilot envelope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120391-11BC-427D-B0BD-4400D49AF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43050"/>
            <a:ext cx="2876550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06159F-EB5D-46B9-980E-FF90963F1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866900"/>
            <a:ext cx="14287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2F15DF-9706-4A80-A0FC-3DF9CAFC3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866900"/>
            <a:ext cx="1276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APPROVE IF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F7E4C9-0783-45C6-A9A2-1D3F5529D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4860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E6AC2B-BA09-412B-B9F9-2981138BD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003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 target line and owner are named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7EC288-9EF9-4C00-8BAF-246B3FC6B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0765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030E7B-CE94-482F-91EE-2AE9749F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99085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Value baseline can be measured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49FE14-E309-444D-AE50-A9555DE5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671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FD2FC3-DE33-420B-89E7-929798BD0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81400"/>
            <a:ext cx="200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Pilot gates are contractually explicit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8CA260-8906-45AB-9A5F-953066E6E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410200"/>
            <a:ext cx="105156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0BA592D-6D63-4978-B921-A3840F4AC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410200"/>
            <a:ext cx="66675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9A843E-9799-48A1-AC94-B9BC4F10C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448300"/>
            <a:ext cx="10153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NEXT: site selection + defect workshop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E5D504-FA42-4940-A04E-D31A178A6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1DFC66-2EC5-48BB-9B04-DDD85B622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2F5FB06-9A4E-43B4-AAE4-D7A8B1762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F64D19C-F762-4FE2-A24E-C43BCB14B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25919833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D28C4DF2-DF77-4098-9B15-67CC892F6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1029A1F3-6781-4D27-BA52-805CF7564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7D02A4-0712-47FB-A779-10F6EA460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01B781-39A5-4C4F-A5CF-EB38FAD8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01 | 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1F6948-1162-477A-95CE-03FEBD947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method links technical feasibility to a commercial decision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75CEAF-38DB-4E5F-AEAE-5F6ECE2A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Public evidence was evaluated through five decision lenses; supplier claims are treated as inputs, not conclusions.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836571-AFCE-48A4-9D4F-2FE9478D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3C3773-DBCC-489C-AFC0-4B8BB20D9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83A99C-7DC3-4BCB-8E3A-913EDAEC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795AEE-A75F-4B01-B692-5EDFCDBB1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E79CE0-3510-46FE-87FA-6461E4208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E4EEE2-B712-4911-8984-7EC03D5C4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F7545B-959C-4923-B8DA-D7437D84C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35C82D-9D72-4DCE-B3E2-23D14C28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1240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98D4B5-71FF-4B77-BA55-285F24D20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0574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F736F4-FF40-4150-A22B-6571E7C36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0985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Market need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CCF523-6E62-41AD-AD4C-D63328531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90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Installed base, defect economics, workflow fit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87C66E-B8CD-4CD2-B455-581B2CBAC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8669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61A24E-3BE2-4806-AF85-7FF0D039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8669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87111E-6B23-4476-B70B-BF863F12A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1240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D611BA-A71F-4CE6-B28F-1DB77EF99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0574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A1D886C-FD32-42EF-A799-1D75EEB73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60985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Technology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72C807-BFBD-4A1D-AC30-C500BEB4A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990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Image formation, inference, MLOps, integration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C200289-809E-4904-82C8-77BE94685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669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195488-FCD2-4258-B272-3125F57F8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8669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6F93D8B-D1B5-40C4-99FF-0A91E08E0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21240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253F7D-719F-454C-8909-B69B6551C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0574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2B87F26-C07F-4A09-A48C-1BC4F620F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0985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Suppliers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6C8F24-50FE-4C23-B061-BA291B7EF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90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Speed, control, lock-in, lifecycle and support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2CEBC5E-4509-43D3-A6ED-7E54A62EF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8669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31D6902-43CB-4792-B4CD-171220186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8669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ABB94B0-176F-4842-A2D3-3AF2511C5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124075"/>
            <a:ext cx="1447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107E13B-EB15-4207-9F64-F18A38511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57400"/>
            <a:ext cx="114300" cy="1333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D4CEC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C8B38EB-7124-4329-AB9C-B9A525D9B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60985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Product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3211058-D51C-4134-BD23-3AAB7154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990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Requirements, ownership boundary, cost and security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8A6CA09-EEAF-47D0-85C5-5EAF4FB34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669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2FA3A53-7AFA-460A-ACE8-E1DF64A4B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866900"/>
            <a:ext cx="514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F275A52-DA56-4446-AFBD-12D35438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60985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35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Commercial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27A1040-E9C9-4589-B2B9-91EDE8629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990850"/>
            <a:ext cx="190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Pilot gates, economics, roadmap and decision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3C1E280-4989-46D4-8860-F70FAE07E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48150"/>
            <a:ext cx="17716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31E5A6A-9680-48CF-87DF-9C5C3FA3B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0"/>
            <a:ext cx="1466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Scoring model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9AB4F24-B302-4C15-961E-D49F46A61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248150"/>
            <a:ext cx="859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Business value 30%  |  Deployability 25%  |  Product control 20%  |  Scale potential 15%  |  Risk 10%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EB40887-50D0-4D08-A8FC-E0FAC2592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7C3F17-2B9C-4EA6-8CF4-58CBBEF8C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BA12488-399F-4DE4-9429-4ED912E52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SCOPE BOUNDARY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0BFC935-2DD7-42BB-816B-6794E1913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report narrows the decision. It does not claim that one architecture fits every factory, part geometry or regulatory environment.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4324F2D-E5B8-464C-8C7C-4FBBD72CE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methodology; public sources listed in slides 37-38</a:t>
            </a:r>
          </a:p>
        </p:txBody>
      </p:sp>
    </p:spTree>
    <p:extLst>
      <p:ext uri="{BB962C8B-B14F-4D97-AF65-F5344CB8AC3E}">
        <p14:creationId xmlns:p14="http://schemas.microsoft.com/office/powerpoint/2010/main" val="77458864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976A6EDA-499F-4B41-AAE0-C0DBCC62B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550092DC-4814-4567-BBD5-893A72E6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ABEACB-C80E-4D92-A291-93B813306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B7505F-1B93-4D2D-9AB0-7E18F4B6C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02 | MARKET AND USE-CASE PRIORITY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229CE3-6C98-4668-A57A-E823202C2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 large automation base makes repeatable inspection scalable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B6EB92-65EB-4051-96E7-5B396DC2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Robot deployments indicate where automated lines and machine-vision adjacencies are already concentrated.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29CE5A-C544-4FCF-89AD-705C2D72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E807A7-8A63-41BA-84C8-E760C3769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760C97-CD71-4543-A631-7432F717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2BE5AC-1BD6-496B-9162-F89ACE69C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0D79E9-EEFD-4326-B5DD-D333737A0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222B8A-543E-48BD-8E58-E32468AF0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526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B7FA37-8262-4DD0-9A7C-5CFFCFC84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542,000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B844243-93F5-42CE-AE06-C62DD8AB0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812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Industrial robots installed in 2024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1F5319-BC3F-47AC-9920-9853219FF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6C4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4F97CF-3A93-4964-A3ED-8209AE71B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4.664m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DD588E-FB51-4D75-AD00-EC70AB06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3380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Operational stock at year end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D45CE3-A8E2-418E-AE57-C35E6482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57700"/>
            <a:ext cx="285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1F7A7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2863C3D-592B-430C-8EB1-ABFE866CB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9105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+9%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0F1533-E65F-4010-82CE-F7FD134DE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86350"/>
            <a:ext cx="285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Operational stock growth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AD9FED6-AF29-4F86-A331-F276D52EB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7907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Deployment share by region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7E3161-69F1-4A7D-95E8-9BC74B918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305050"/>
            <a:ext cx="4983788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710F2A-F0FC-4025-BFA1-6FC834BE1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305050"/>
            <a:ext cx="4831388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Asia 74%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B1FAB3-8EEE-4FB1-9B61-3602F85B6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4288" y="2305050"/>
            <a:ext cx="1077576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B2896D7-628C-4C08-88AA-B32FC79C0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0488" y="2305050"/>
            <a:ext cx="925176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Europe 16%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B9BA69-45AE-4B63-AEEF-0F8EFA079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1864" y="2305050"/>
            <a:ext cx="606136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542CBB-B818-4C84-9979-245BA49CF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8064" y="2305050"/>
            <a:ext cx="666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Americas 9%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64F92FB-4BCB-4A7F-B5A3-2B3AA4D67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3909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425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Largest application sectors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7F0A11-E392-4E8B-B12C-21DE708F6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829050"/>
            <a:ext cx="0" cy="1447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A86140-4366-4ACF-B00C-32EAD4E13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5314950"/>
            <a:ext cx="304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BA56925-7F86-42B5-BACD-5C12F9F6E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8350" y="3829050"/>
            <a:ext cx="0" cy="1447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41EFA4E-5BAF-403E-8E6D-132C65220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5950" y="5314950"/>
            <a:ext cx="304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BA924E5-8E42-47C3-A3CA-95E53362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7450" y="3829050"/>
            <a:ext cx="0" cy="1447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B6CF383-F77D-4DD7-9411-B0404B525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5050" y="5314950"/>
            <a:ext cx="304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551956B-0212-4998-9006-0FCD95684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829050"/>
            <a:ext cx="0" cy="1447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E9A63D0-32F1-4228-A309-73B9F2E99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5314950"/>
            <a:ext cx="304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5F4EEFA-2C05-4DCE-A83A-0E49CEFB0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857625"/>
            <a:ext cx="1295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Electronics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CA205DC-FD9D-40BF-AE61-9FF5F66EE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829050"/>
            <a:ext cx="405384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370020D-A1DA-49F6-ABCD-9DB88562A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384810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24%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F145DD6-9904-4E82-8A0F-56D462C54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371975"/>
            <a:ext cx="1295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Automotive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3756389-C121-4D45-8B0B-19923C41D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343400"/>
            <a:ext cx="388493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8290FBD-22D9-4F41-A695-10D7D1718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0380" y="43624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23%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5A033BC-CA47-4741-A566-7F0B89961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886325"/>
            <a:ext cx="1295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Metal / machinery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4D6E617-27CF-4237-9218-E730486C8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857750"/>
            <a:ext cx="270256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74AB93E-BBBB-46B6-9E0C-7B0A6717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8010" y="487680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2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16%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8D61A48-4246-45EB-A6CB-94D0E30EE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ADD0418-48E2-4B77-9DA6-A87AF61E8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633983D-2CBC-4F2E-96B0-3C69C9E67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MARKET IMPLICATION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1AE780E-07FC-4ECE-A0DD-2963AF466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first commercial focus should target automated electronics, automotive and precision-component lines where station replication is credible.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0FEC84A-90F9-472D-BC05-35195422C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International Federation of Robotics, World Robotics 2025</a:t>
            </a:r>
          </a:p>
        </p:txBody>
      </p:sp>
    </p:spTree>
    <p:extLst>
      <p:ext uri="{BB962C8B-B14F-4D97-AF65-F5344CB8AC3E}">
        <p14:creationId xmlns:p14="http://schemas.microsoft.com/office/powerpoint/2010/main" val="1741323318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68570DA0-FCE4-4B62-8C1C-106961ED9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376ECEC5-387F-42B9-84A0-9DD97225E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F533B4-339C-40DA-9CB1-05787A3F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2BA0D9-2E9A-46D1-B66F-88FCB62DC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02 | MARKET AND USE-CASE PRIORITY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0857E8-AE1A-4D9F-A2FE-6FA67E139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Inspection economics favour costly escapes and controlled presentation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489C1D-BD49-43CB-994E-9CB702116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257300"/>
            <a:ext cx="10810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AI creates value when it changes an operating decision, not merely when it detects an anomaly in a laboratory image.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A0CCCA-98AA-4C57-8AEE-889CAFB4C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A5BB41-517C-4DDD-A29A-E42C60E57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440597-8CB1-49F1-86BB-2C90C6E3A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712CB4-62B3-456D-A0DB-9881DBBA8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0148B1-F545-41A9-8F1B-7DA19E87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D334448-755E-43BD-AC57-2DCC3FB71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62150"/>
            <a:ext cx="67818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3A0F9D-760B-4081-B0DD-1174BC612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962150"/>
            <a:ext cx="0" cy="3143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EB25EA-3247-493C-916E-DECA5AE1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33775"/>
            <a:ext cx="6781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9F03FF-D619-480A-8031-34824D6CC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006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Low escape cost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D8F2074-DB03-4A29-855F-9B8BFEA4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520065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25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High escape cost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E5A10F-8643-4CB7-BF0B-A3F91FDEE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114300" y="295275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Variable presentation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1B746D-081C-4EFF-A554-216B70CB5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114300" y="40957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Repeatable presentation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A41B8F-7D0E-4098-A7EE-C0FFAC9BA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748184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748184"/>
                </a:solidFill>
                <a:latin typeface="Aptos Display"/>
                <a:ea typeface="Aptos Display"/>
                <a:cs typeface="Aptos Display"/>
              </a:rPr>
              <a:t>Low priority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A2A002-5C5F-45BC-B478-E6DEA45F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4384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C58A35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C58A35"/>
                </a:solidFill>
                <a:latin typeface="Aptos Display"/>
                <a:ea typeface="Aptos Display"/>
                <a:cs typeface="Aptos Display"/>
              </a:rPr>
              <a:t>Engineering challenge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FD52D0-7FD5-4531-9D7A-B85887F27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576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426B7C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426B7C"/>
                </a:solidFill>
                <a:latin typeface="Aptos Display"/>
                <a:ea typeface="Aptos Display"/>
                <a:cs typeface="Aptos Display"/>
              </a:rPr>
              <a:t>Automation hygiene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07E6A39-2C15-4740-B5DA-9A1BD7135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576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B86C45"/>
                </a:solidFill>
                <a:latin typeface="Aptos Display"/>
                <a:ea typeface="Aptos Display"/>
                <a:cs typeface="Aptos Display"/>
              </a:rPr>
              <a:t>BEACHHEAD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2BF161B-3082-475D-8AA9-BCD3CA656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57700"/>
            <a:ext cx="2381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High-cost escapes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Repeatable pose</a:t>
            </a:r>
          </a:p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Stable lighting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A98EE1-C5D0-4DD2-8359-C68055BF8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9240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Economic test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3B43FA-E826-431A-B634-A1CCF9C00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4479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F2DBD2B-D282-456C-A28B-318892B3C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362200"/>
            <a:ext cx="2933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Annual escape and rework cost is measurable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1EE4201-2765-4694-B586-E0554D57E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956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A49FEC0-63D6-48BA-B067-D7A93F5FA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09900"/>
            <a:ext cx="2933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Inspection decision can change line action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1F9828D-CA6D-4296-B24D-01786B72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74332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565BC4-93B1-4CE7-87BC-C4DD5481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657600"/>
            <a:ext cx="2933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Part pose, surface and illumination are controllable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B5CA943-8A13-46F2-AFFF-6F0FA39ED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524375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B874D4C-B197-41CE-BD24-F294AEAF4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438650"/>
            <a:ext cx="2933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False rejects have a known operating cost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774136D-DFCC-4DD6-B242-4B3E82B3B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6FDEF21-6F96-4D7F-BF12-E7BD98513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66B410-86CD-4327-927E-775BE2DF5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COMMERCIAL GATE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C7951CC-D1A8-404C-BE0D-40D15D5F4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Reject any pilot that cannot establish a credible line-level value baseline before model development begins.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FA28024-6A71-499C-A22B-B48529A8B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NIST manufacturing AI guidance and SCULTRA economic framing</a:t>
            </a:r>
          </a:p>
        </p:txBody>
      </p:sp>
    </p:spTree>
    <p:extLst>
      <p:ext uri="{BB962C8B-B14F-4D97-AF65-F5344CB8AC3E}">
        <p14:creationId xmlns:p14="http://schemas.microsoft.com/office/powerpoint/2010/main" val="213286820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71795D54-D759-4156-A2E4-22002562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9A7480C2-C295-46C0-8109-C2BB97EE4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37F10E4-7BBC-4AA6-86E5-02373E634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45DBDE-6C47-438C-BFA1-0F7EF1D4A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02 | MARKET AND USE-CASE PRIORITY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3AA6F4-439B-4D2F-8D72-893C51D12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use-case portfolio has a narrow, high-confidence beachhead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158785-A589-43CB-A672-FF048A155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SCULTRA scored sixteen industrial vision applications on business value and deployability for a first product release.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35BB11-BF85-4407-827E-09F60208A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7E33EA-FF2D-45F5-BC56-80D7EE21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1A57D6-20FE-4A7A-B2B6-0187B3D94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90CFE6-F74F-4FC9-8840-B289292D4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D1322F-C465-482C-B2DF-071CA522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A8C8D2-0C6D-43B4-850F-0D94A737E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85950"/>
            <a:ext cx="7239000" cy="3314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C62839-4909-41E2-8C01-5E0EFD4CB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1885950"/>
            <a:ext cx="2533650" cy="1160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4D2F78-4DB5-4B60-BD43-ADC8F5CCC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85950"/>
            <a:ext cx="0" cy="3314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8EAC88-8261-4C20-8BAF-CBBBA4AA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0065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052FBE0-0EBF-498E-B959-BB3916792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B2E4BB-7BAE-41BE-A68E-97E64E94A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14925"/>
            <a:ext cx="209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16A1E0-7103-4431-B817-E89A86F53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885950"/>
            <a:ext cx="0" cy="3314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A0081C-B1D3-450D-96FB-B86299774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3771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C2F915-EE4A-49DD-8349-AD5ACD833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5276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B49098C-7A09-4EA5-BA5B-7A584C121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51985"/>
            <a:ext cx="209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573681-252F-4BF2-9013-8CA31319C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885950"/>
            <a:ext cx="0" cy="3314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80F9C6-41E7-4C7C-97CB-8254FE532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7477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0D18DD-CFA7-4808-A3C0-8389023D9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5276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137B4F-3FE0-4B68-AEBD-52655CD24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89045"/>
            <a:ext cx="209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C7B4B33-B113-46F4-BE91-E6ECD1A96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885950"/>
            <a:ext cx="0" cy="3314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8E6EC5C-FBB9-4484-A685-700595075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1183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90C144-D527-4465-8DEC-EF9E25574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276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876927C-EC9E-42E6-B0FE-24F35327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126105"/>
            <a:ext cx="209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25395CC-5451-470B-A912-502E8D88E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885950"/>
            <a:ext cx="0" cy="3314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C5D18AF-4329-4B51-AB93-9CC83AF0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4889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F4621E-1B5F-4FFB-8F05-30A242B44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76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67A4837-3C53-499A-9569-CAC322BC3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63165"/>
            <a:ext cx="209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CDF6C7E-E03E-4DF0-80CB-8E107E0A1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885950"/>
            <a:ext cx="0" cy="3314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C4D4225-5484-4613-8FFE-94E00886C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85950"/>
            <a:ext cx="723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030C13-B7B4-4611-8D1C-23F3EE556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276850"/>
            <a:ext cx="19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F222D9A-7CC7-4027-A0F9-E826ED0D3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0225"/>
            <a:ext cx="209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FD780B9-ECFC-4947-81AC-85960DAD3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6027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B51F2CA-6B26-41BE-AAF6-3ADA8B5BD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112645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Assembly verification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A8A36A3-1E81-41AD-B244-5CBAF75B2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558034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8FE572C-8B9A-4D89-AA61-382BC7806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510409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Surface defects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3F1786E-CF29-42F6-92FD-36992A06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093976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0F6B75E-4E81-43AC-AE2F-5FBD5FBAD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046351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Label / OCR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A92AE61-7777-4A98-906F-417FF1250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027682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F8AAFA3-97CA-4F81-9D71-EDF031E83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292858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9E26790-7502-4299-A398-5B3F6307E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2245233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Packaging integrity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3D6E0C6-9DC8-4016-BD80-E26B0B8C9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5130" y="2690622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48F149B-DB9B-4509-BD66-5D94BC208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1670" y="2259711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353A206-9392-4291-85F0-C9C99F2ED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249174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D12BDCF-1110-4409-97BB-46C54CC49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9030" y="3220974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785AAD5-E993-4348-9E61-956AAF292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1905" y="3173349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Weld inspection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01D4382-346E-40F5-8D46-85130E947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1420" y="3419856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E120059-4318-468E-A710-B1FFE3FF1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9470" y="2922651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B4FEEA5B-D67B-4098-894A-5F459F4E0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2345" y="2875026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PCB AOI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D0DF64F-C015-4C23-86DA-FB0DF7135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5570" y="3088386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D623760-F5B3-49B6-91F0-B17D0A8FB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220974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B8E7042-6679-498D-92C5-619B895A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6010" y="3419856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FC5DFB7-E986-4DAD-B467-1EF71D60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1670" y="315468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7C54656-55DD-442D-B52C-402458CA5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7080" y="3552444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4855190-C8A8-40A0-AB6A-291F1C869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9955" y="3504819"/>
            <a:ext cx="1238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3D dimensional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B36ED65-F410-4F6C-B379-C4C9CCC7C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5054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BUSINESS VALUE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79C87084-F8CB-4E27-BC74-EC055E2F2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419100" y="2876550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DEPLOYABILITY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7297934-1539-4E7B-B957-EF9BA14EB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19240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defRPr>
            </a:pPr>
            <a:r>
              <a:rPr sz="1575" b="1" i="0">
                <a:solidFill>
                  <a:srgbClr val="1F7A76"/>
                </a:solidFill>
                <a:latin typeface="Aptos Display"/>
                <a:ea typeface="Aptos Display"/>
                <a:cs typeface="Aptos Display"/>
              </a:rPr>
              <a:t>Priority zone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B305D91-B369-440E-9CFA-D5421B445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324100"/>
            <a:ext cx="266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Repeatable 2D presentation plus high-cost quality escapes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2D9225E-A3EA-441D-8404-EC1C89BEB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19450"/>
            <a:ext cx="26670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247BE72-B6F5-43FB-A0F9-F30FEEF7F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257550"/>
            <a:ext cx="2362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FIRST RELEASE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3597C1A-27F8-44CF-8715-379D7A3CB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733800"/>
            <a:ext cx="266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Assembly verification</a:t>
            </a:r>
          </a:p>
          <a:p xmlns:a="http://schemas.openxmlformats.org/drawingml/2006/main">
            <a:pPr algn="l">
              <a:buNone/>
              <a:defRPr sz="12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Controlled surface defects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596427E-FDE9-4493-BBF6-EC762B0E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5529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Adjacent: label/OCR and packaging integrity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269964D-B910-4DCC-AF7B-182192A7A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F1180B9-926D-47EC-8C8C-AE09B627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19A0AC9-810A-4FD7-AC20-BF2E2B519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PORTFOLIO CALL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D496FD2-F687-4B0E-953B-9B642AFA7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Avoid welding, casting and 3D dimensional inspection in release one; value is high, but data and imaging complexity slow repeatable deployment.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C18BA11-51DF-47FA-BA2C-5931FF074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1-10 scoring model informed by NIST and supplier application coverage</a:t>
            </a:r>
          </a:p>
        </p:txBody>
      </p:sp>
    </p:spTree>
    <p:extLst>
      <p:ext uri="{BB962C8B-B14F-4D97-AF65-F5344CB8AC3E}">
        <p14:creationId xmlns:p14="http://schemas.microsoft.com/office/powerpoint/2010/main" val="18683699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5D1F0556-E70D-4F63-A904-CFB8DD43F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70F7164B-9913-4D6E-A1E3-94F1B1056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BF406A-6617-40EC-9434-709FCA794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B66253-E5B3-44EB-BDE3-F57AE5A8D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02 | MARKET AND USE-CASE PRIORITY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44A7A1-65A0-4B4F-AE20-5C9FE4382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Start with two use cases and design adjacencies deliberately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EBA9F0-522A-4590-A480-1C68F4E6E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The beachhead shares image-capture, model, validation and integration primitives without forcing a universal vision product.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77CD3A-C4B8-4591-9257-CB5B657FE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122B53-B087-4386-B734-22DB23616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0E6556-4AD1-49A1-9837-F9DEE165E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958303-2EFA-4306-87CA-D01ACA12E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FDD57E-4066-415C-BC58-10F4643AD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611FB5-526A-4C8A-9E45-0BB4433A9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45720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C0DB82-9BF2-49C6-BCC5-4C51AAF0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457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DD09F9-D293-43E9-9773-201BF826F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26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Assembly verification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63FC41-EBF2-499B-8616-B962259DA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42672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Presence, orientation, sequence, connector seating and component completeness under controlled pose.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A082D5-3798-49E6-808C-48D6C3DFB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866900"/>
            <a:ext cx="45720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B36523-0252-469B-A7FE-1BE4E77EA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1866900"/>
            <a:ext cx="457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9840DE-E074-4388-ADDD-319BBABFF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038350"/>
            <a:ext cx="426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Controlled surface defects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3AEBA1-5CCB-4AC3-A345-C0949965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362200"/>
            <a:ext cx="42672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Scratches, dents, chips, contamination and finish anomalies with repeatable illumination and part presentation.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F5480AC-FFE5-43DD-827B-E07615C2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1866900"/>
            <a:ext cx="1143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24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D1825D-0C25-4A7F-8095-3709A7C1E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1866900"/>
            <a:ext cx="990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ADJACENT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0DA19B-D05E-4D18-B13F-9CE1F7DC2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324100"/>
            <a:ext cx="12573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Label / OCR</a:t>
            </a:r>
          </a:p>
          <a:p xmlns:a="http://schemas.openxmlformats.org/drawingml/2006/main">
            <a:pPr algn="l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Packaging integrity</a:t>
            </a:r>
          </a:p>
          <a:p xmlns:a="http://schemas.openxmlformats.org/drawingml/2006/main">
            <a:pPr algn="l">
              <a:buNone/>
              <a:defRPr sz="1050" b="1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Seal inspection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BCA6B6-289B-4753-9A50-0534BEBF4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05250"/>
            <a:ext cx="17526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2428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15AC56-D7A5-4222-91D5-5331D1D05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Shared primitives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2FA1FC-FCF2-42C1-B58F-8E406467B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905250"/>
            <a:ext cx="1638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9C5C23-0083-44BD-8CD8-6D3EDCA86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9433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2D global shutter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1197DB-0D99-4BDB-91DC-2A563C757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905250"/>
            <a:ext cx="1638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A83914-56AA-439E-9724-CA7F313E6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9433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Controlled lighting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7915014-8C30-49E0-85AC-6ACD7230D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905250"/>
            <a:ext cx="1638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3858C15-787D-4A63-A904-1655D1C9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905250"/>
            <a:ext cx="666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C6424DB-0D5B-44CB-BE2D-CD66145C2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943350"/>
            <a:ext cx="1276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Edge inference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AA42598-794D-4FB6-BA20-7D31CA641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905250"/>
            <a:ext cx="1638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8D28D3C-324D-44B1-B991-BF8BA2C2C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9433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PLC action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347C47-8673-4ADB-B3E3-A4BB10AC7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3905250"/>
            <a:ext cx="16383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6301FAD-8946-45EB-A35F-C09D62C79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9433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Audit trail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8BAD22E-36B5-4EA7-B35F-647D5E5B4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86300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8554E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A8554E"/>
                </a:solidFill>
                <a:latin typeface="Aptos"/>
                <a:ea typeface="Aptos"/>
                <a:cs typeface="Aptos"/>
              </a:rPr>
              <a:t>DEFER UNTIL THE PLATFORM IS PROVEN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0655C70-3C28-47D7-B0DF-74D835994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72050"/>
            <a:ext cx="10572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Variable-pose welding  |  deep casting defects  |  multi-view 3D metrology  |  uncontrolled safety analytics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5377C49-DE7B-4B80-8E01-3B12630B9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7C9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B8C9103-6C43-409D-A022-381360EBF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9DAAC43-0CE5-4623-B550-05084F51C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86C45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B86C45"/>
                </a:solidFill>
                <a:latin typeface="Aptos"/>
                <a:ea typeface="Aptos"/>
                <a:cs typeface="Aptos"/>
              </a:rPr>
              <a:t>SCOPE GUARDRAIL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7AEACE8-147F-4936-9198-6B865823E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use-case boundary is a product decision. Expanding it too early increases optics, data and validation variability faster than revenue.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A746F10-AAED-495C-957B-5B96173E0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SCULTRA use-case prioritisation</a:t>
            </a:r>
          </a:p>
        </p:txBody>
      </p:sp>
    </p:spTree>
    <p:extLst>
      <p:ext uri="{BB962C8B-B14F-4D97-AF65-F5344CB8AC3E}">
        <p14:creationId xmlns:p14="http://schemas.microsoft.com/office/powerpoint/2010/main" val="48359469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SCULTRA light canvas">
            <a:extLst xmlns:a="http://schemas.openxmlformats.org/drawingml/2006/main">
              <a:ext uri="{FF2B5EF4-FFF2-40B4-BE49-F238E27FC236}">
                <a16:creationId xmlns:a16="http://schemas.microsoft.com/office/drawing/2014/main" id="{9737C346-777D-4AD8-8238-1AA48D68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83EB17F8-06BB-4633-9D40-6FCFA3F5F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59B3FA-C90B-4767-8D4D-F7BC3D4BA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2900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6C4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5FD773-573B-4EC6-BD27-9C8534E8B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"/>
            <a:ext cx="419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03 | TECHNOLOGY AND PRODUCT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D52FAE-F6D1-428D-9BD0-77054288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The winning first product is an edge node, not a general vision platform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8D8F66-311D-4B5B-B0A7-D2765D914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04900"/>
            <a:ext cx="10810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3F5155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3F5155"/>
                </a:solidFill>
                <a:latin typeface="Aptos"/>
                <a:ea typeface="Aptos"/>
                <a:cs typeface="Aptos"/>
              </a:rPr>
              <a:t>A modular node balances deployment speed with control of the data, model and production integration layers.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E21B77-B1FB-4100-B7CB-7FE284375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478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D948BB-5FE4-4E8A-B2DE-CB32997E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38900"/>
            <a:ext cx="11125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D9589B-F941-4CEF-9F05-AC62B0FF2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515100"/>
            <a:ext cx="1657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SCULTRA SERVICES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23110D-8F27-49CF-ABFD-284F51467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65151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EDGE AI MACHINE VISION | 2026-2032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0D15F7-91EA-4EC8-A694-5569BCAC2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5334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12D727-61D4-4E9D-9D0C-6163E825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3333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30E751-9633-4F1F-8DF4-380291506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6B7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C8F8EA-5B85-4E00-B778-EEC8575E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76450"/>
            <a:ext cx="291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Turnkey smart camera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A6FA5C-700B-4F89-B7D1-2CFC10922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384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DEPLOYMENT SPEED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B61DDD-D12F-408B-987F-821B55214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8003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Fastest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64029A-9194-4BC1-8736-2CD52984E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43250"/>
            <a:ext cx="2914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71A4E5-A244-44FE-87CB-CBDB43445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956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PRODUCT CONTROL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B7D49A-8638-42DB-A86C-3BB49D4A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2575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Low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751F6C7-6BCC-4908-8A27-83EAB8340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733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LOCK-IN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D30F49-8F36-4A3E-8AE3-70916FCF0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69570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High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F22AB1-15C3-41B3-82A7-0BD8CC87B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71950"/>
            <a:ext cx="2914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278C8BF-D963-496F-848D-6639405CD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10050"/>
            <a:ext cx="2609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Use as benchmark or simple-line alternative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CCAA46D-8192-407E-947D-F2BBB2BC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09750"/>
            <a:ext cx="3333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19050">
            <a:solidFill>
              <a:srgbClr val="1F7A7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7DA109-2611-4349-ADFA-49B084B5F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097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3E6A79E-B9D5-4D45-BA8D-8A624CF39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76450"/>
            <a:ext cx="291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Modular edge node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AB9110-27D0-4CB8-8B2D-D43F4F0B9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384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DEPLOYMENT SPEED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2EBF21F-7E9A-4818-9250-539B4782D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003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Medium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F9809D-BFF1-4822-9871-153242D2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143250"/>
            <a:ext cx="2914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2E26F36-4D6E-4361-BA0D-746F5033E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2956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PRODUCT CONTROL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FC639B-9B07-47AA-9590-AF74F5A4B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575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High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055E7E-3D94-4F9B-8E21-78E8D1E13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33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LOCK-IN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224DCB8-0CC7-424C-A2B1-1B15C4932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9570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Low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1F8B3E9-2281-46CE-840D-07671A80C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171950"/>
            <a:ext cx="2914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2BF725D-495B-476D-99F4-FC395B368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210050"/>
            <a:ext cx="2609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DEFAULT PRODUCT ARCHITECTURE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4AF8DAE-488A-447A-9E9A-E80D0DC70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09750"/>
            <a:ext cx="33337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C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E70A2B8-B82C-42E0-B3FF-B3E9C87D4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097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6C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275F2FF-8877-4592-8987-6BB0A7D8A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076450"/>
            <a:ext cx="2914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defRPr>
            </a:pPr>
            <a:r>
              <a:rPr sz="1600" b="1" i="0">
                <a:solidFill>
                  <a:srgbClr val="162428"/>
                </a:solidFill>
                <a:latin typeface="Aptos Display"/>
                <a:ea typeface="Aptos Display"/>
                <a:cs typeface="Aptos Display"/>
              </a:rPr>
              <a:t>Custom hardware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EE2E70D-63AC-46CF-870F-DE27B7BA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384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DEPLOYMENT SPEED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FB059D3-14AB-4DED-9E3C-54A4463B7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8003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Slowest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071725-8E63-454A-A9A0-48D43C467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43250"/>
            <a:ext cx="2914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1F53B71-21EE-43A9-A1EA-028E14C35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2956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PRODUCT CONTROL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5AF2FC4-588F-4BC3-835F-E5D854C39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2575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Very high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5A404AF-D845-441A-9F6B-EA1BA85C0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733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748184"/>
                </a:solidFill>
                <a:latin typeface="Aptos"/>
                <a:ea typeface="Aptos"/>
                <a:cs typeface="Aptos"/>
              </a:rPr>
              <a:t>LOCK-IN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58BA96F-CB62-42B5-A98C-C3C8C3321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69570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00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Low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BD6E4F8-90E2-441A-B4B0-1AFA68F18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171950"/>
            <a:ext cx="29146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DFD2"/>
          </a:solidFill>
          <a:ln xmlns:a="http://schemas.openxmlformats.org/drawingml/2006/main" w="9525">
            <a:solidFill>
              <a:srgbClr val="D4CEC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7A7C32D-B97E-491D-9EA7-61F515FDB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10050"/>
            <a:ext cx="2609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1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Optimise only after product-market fit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5B77F7F-09A8-4554-8BF4-2B89C18FA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BE8"/>
          </a:solidFill>
          <a:ln xmlns:a="http://schemas.openxmlformats.org/drawingml/2006/main" w="9525">
            <a:solidFill>
              <a:srgbClr val="1F7A7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6040854-B5FD-436E-9D5E-535394CFB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7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EBD1875-9CB3-4E96-9795-C70EDBB65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F7A76"/>
                </a:solidFill>
                <a:latin typeface="Aptos"/>
                <a:ea typeface="Aptos"/>
                <a:cs typeface="Aptos"/>
              </a:defRPr>
            </a:pPr>
            <a:r>
              <a:rPr sz="800" b="1" i="0">
                <a:solidFill>
                  <a:srgbClr val="1F7A76"/>
                </a:solidFill>
                <a:latin typeface="Aptos"/>
                <a:ea typeface="Aptos"/>
                <a:cs typeface="Aptos"/>
              </a:rPr>
              <a:t>ARCHITECTURE CALL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9E65BAF-7A8D-47D4-8242-5FA4DC6C0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19775"/>
            <a:ext cx="8915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 i="0">
                <a:solidFill>
                  <a:srgbClr val="162428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62428"/>
                </a:solidFill>
                <a:latin typeface="Aptos"/>
                <a:ea typeface="Aptos"/>
                <a:cs typeface="Aptos"/>
              </a:rPr>
              <a:t>The modular node preserves option value: it can adopt new sensors and accelerators without rebuilding the commercial intelligence layer.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0587A60-2CEC-4CAC-A783-F4778A62B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229350"/>
            <a:ext cx="11125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48184"/>
                </a:solidFill>
                <a:latin typeface="Aptos"/>
                <a:ea typeface="Aptos"/>
                <a:cs typeface="Aptos"/>
              </a:defRPr>
            </a:pPr>
            <a:r>
              <a:rPr sz="800" b="0" i="1">
                <a:solidFill>
                  <a:srgbClr val="748184"/>
                </a:solidFill>
                <a:latin typeface="Aptos"/>
                <a:ea typeface="Aptos"/>
                <a:cs typeface="Aptos"/>
              </a:rPr>
              <a:t>Source: Supplier architectures and SCULTRA assessment</a:t>
            </a:r>
          </a:p>
        </p:txBody>
      </p:sp>
    </p:spTree>
    <p:extLst>
      <p:ext uri="{BB962C8B-B14F-4D97-AF65-F5344CB8AC3E}">
        <p14:creationId xmlns:p14="http://schemas.microsoft.com/office/powerpoint/2010/main" val="16708842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2026-08-30T02:09:47.4050000Z</dcterms:created>
  <dcterms:modified xsi:type="dcterms:W3CDTF">2026-08-30T02:09:47.4050000Z</dcterms:modified>
</coreProperties>
</file>