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b384e718eb44009" /><Relationship Type="http://schemas.openxmlformats.org/officeDocument/2006/relationships/extended-properties" Target="/docProps/app.xml" Id="Radf133af616e4cd4" /><Relationship Type="http://schemas.openxmlformats.org/officeDocument/2006/relationships/officeDocument" Target="/ppt/presentation.xml" Id="Rd883a897bbd744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b0e7b70ede4fa4"/>
    <p:sldMasterId xmlns:r="http://schemas.openxmlformats.org/officeDocument/2006/relationships" id="2147483662" r:id="Recfca00af8d7454f"/>
  </p:sldMasterIdLst>
  <p:notesMasterIdLst>
    <p:notesMasterId xmlns:r="http://schemas.openxmlformats.org/officeDocument/2006/relationships" r:id="R7cda4175609f40f0"/>
  </p:notesMasterIdLst>
  <p:sldIdLst>
    <p:sldId xmlns:r="http://schemas.openxmlformats.org/officeDocument/2006/relationships" id="256" r:id="Rd12e543fa9034352"/>
    <p:sldId xmlns:r="http://schemas.openxmlformats.org/officeDocument/2006/relationships" id="257" r:id="R743958d598af46b1"/>
    <p:sldId xmlns:r="http://schemas.openxmlformats.org/officeDocument/2006/relationships" id="258" r:id="Rce565233da3f4c20"/>
    <p:sldId xmlns:r="http://schemas.openxmlformats.org/officeDocument/2006/relationships" id="259" r:id="Rc4a804b4059a43ba"/>
    <p:sldId xmlns:r="http://schemas.openxmlformats.org/officeDocument/2006/relationships" id="260" r:id="Rcb26848164634a43"/>
    <p:sldId xmlns:r="http://schemas.openxmlformats.org/officeDocument/2006/relationships" id="261" r:id="Ra7d555f039384f2c"/>
    <p:sldId xmlns:r="http://schemas.openxmlformats.org/officeDocument/2006/relationships" id="262" r:id="Rd087643443e34610"/>
    <p:sldId xmlns:r="http://schemas.openxmlformats.org/officeDocument/2006/relationships" id="263" r:id="R26730d5b46ac46ff"/>
    <p:sldId xmlns:r="http://schemas.openxmlformats.org/officeDocument/2006/relationships" id="264" r:id="R35dc11df83d64286"/>
    <p:sldId xmlns:r="http://schemas.openxmlformats.org/officeDocument/2006/relationships" id="265" r:id="R501d46fceea64204"/>
    <p:sldId xmlns:r="http://schemas.openxmlformats.org/officeDocument/2006/relationships" id="266" r:id="Rf52d5eacf69a423d"/>
    <p:sldId xmlns:r="http://schemas.openxmlformats.org/officeDocument/2006/relationships" id="267" r:id="R5927a0ee6f204bfb"/>
    <p:sldId xmlns:r="http://schemas.openxmlformats.org/officeDocument/2006/relationships" id="268" r:id="Rfdde6f65c0b04d5c"/>
    <p:sldId xmlns:r="http://schemas.openxmlformats.org/officeDocument/2006/relationships" id="269" r:id="R44a8c2e01c424ea4"/>
    <p:sldId xmlns:r="http://schemas.openxmlformats.org/officeDocument/2006/relationships" id="270" r:id="R6f5625c98df04de0"/>
    <p:sldId xmlns:r="http://schemas.openxmlformats.org/officeDocument/2006/relationships" id="271" r:id="R967748c1b5ba4038"/>
    <p:sldId xmlns:r="http://schemas.openxmlformats.org/officeDocument/2006/relationships" id="272" r:id="Ra188ff52598d470c"/>
    <p:sldId xmlns:r="http://schemas.openxmlformats.org/officeDocument/2006/relationships" id="273" r:id="R19ce9e05555a48ac"/>
    <p:sldId xmlns:r="http://schemas.openxmlformats.org/officeDocument/2006/relationships" id="274" r:id="R45b12d1bc6c34fc3"/>
    <p:sldId xmlns:r="http://schemas.openxmlformats.org/officeDocument/2006/relationships" id="275" r:id="Rf8c511b192e245ab"/>
    <p:sldId xmlns:r="http://schemas.openxmlformats.org/officeDocument/2006/relationships" id="276" r:id="R74a513d21bac49c3"/>
    <p:sldId xmlns:r="http://schemas.openxmlformats.org/officeDocument/2006/relationships" id="277" r:id="Rf5f4fc18961e48c2"/>
    <p:sldId xmlns:r="http://schemas.openxmlformats.org/officeDocument/2006/relationships" id="278" r:id="R2fe3f743825e4347"/>
    <p:sldId xmlns:r="http://schemas.openxmlformats.org/officeDocument/2006/relationships" id="279" r:id="R184f086f91e54b84"/>
    <p:sldId xmlns:r="http://schemas.openxmlformats.org/officeDocument/2006/relationships" id="280" r:id="R78179a62c1ac4bfe"/>
    <p:sldId xmlns:r="http://schemas.openxmlformats.org/officeDocument/2006/relationships" id="281" r:id="R07054675608b43a1"/>
    <p:sldId xmlns:r="http://schemas.openxmlformats.org/officeDocument/2006/relationships" id="282" r:id="R655c6160a3a5438c"/>
    <p:sldId xmlns:r="http://schemas.openxmlformats.org/officeDocument/2006/relationships" id="283" r:id="R842c3b6837804b5e"/>
    <p:sldId xmlns:r="http://schemas.openxmlformats.org/officeDocument/2006/relationships" id="284" r:id="R11c532483aec4787"/>
    <p:sldId xmlns:r="http://schemas.openxmlformats.org/officeDocument/2006/relationships" id="285" r:id="Racb79e7f898d44ae"/>
    <p:sldId xmlns:r="http://schemas.openxmlformats.org/officeDocument/2006/relationships" id="286" r:id="Ra52f7152f20d4d16"/>
    <p:sldId xmlns:r="http://schemas.openxmlformats.org/officeDocument/2006/relationships" id="287" r:id="R5320edade35947f7"/>
    <p:sldId xmlns:r="http://schemas.openxmlformats.org/officeDocument/2006/relationships" id="288" r:id="R278f8de9bde54cb8"/>
    <p:sldId xmlns:r="http://schemas.openxmlformats.org/officeDocument/2006/relationships" id="289" r:id="R46f9b14039754dd9"/>
    <p:sldId xmlns:r="http://schemas.openxmlformats.org/officeDocument/2006/relationships" id="290" r:id="Re56cba8a3986473b"/>
    <p:sldId xmlns:r="http://schemas.openxmlformats.org/officeDocument/2006/relationships" id="291" r:id="R954a4be75ea64d5f"/>
    <p:sldId xmlns:r="http://schemas.openxmlformats.org/officeDocument/2006/relationships" id="292" r:id="R3aad38568031418d"/>
    <p:sldId xmlns:r="http://schemas.openxmlformats.org/officeDocument/2006/relationships" id="293" r:id="Rc6711c4274dd42ab"/>
    <p:sldId xmlns:r="http://schemas.openxmlformats.org/officeDocument/2006/relationships" id="294" r:id="R31a52cde288b4954"/>
    <p:sldId xmlns:r="http://schemas.openxmlformats.org/officeDocument/2006/relationships" id="295" r:id="R1dda3d61bed04a3a"/>
    <p:sldId xmlns:r="http://schemas.openxmlformats.org/officeDocument/2006/relationships" id="296" r:id="R272278d12f724a93"/>
    <p:sldId xmlns:r="http://schemas.openxmlformats.org/officeDocument/2006/relationships" id="297" r:id="R55bc5f235b774219"/>
    <p:sldId xmlns:r="http://schemas.openxmlformats.org/officeDocument/2006/relationships" id="298" r:id="R57f43f337a294e11"/>
    <p:sldId xmlns:r="http://schemas.openxmlformats.org/officeDocument/2006/relationships" id="299" r:id="Ra9ce1ecf89ee4e17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7d2a7f9ef561419c" /><Relationship Type="http://schemas.openxmlformats.org/officeDocument/2006/relationships/slideMaster" Target="/ppt/slideMasters/slideMaster1.xml" Id="R6db0e7b70ede4fa4" /><Relationship Type="http://schemas.openxmlformats.org/officeDocument/2006/relationships/slideMaster" Target="/ppt/slideMasters/slideMaster2.xml" Id="Recfca00af8d7454f" /><Relationship Type="http://schemas.openxmlformats.org/officeDocument/2006/relationships/notesMaster" Target="/ppt/notesMasters/notesMaster1.xml" Id="R7cda4175609f40f0" /><Relationship Type="http://schemas.openxmlformats.org/officeDocument/2006/relationships/presProps" Target="/ppt/presProps.xml" Id="R4ee52589c07f4a67" /><Relationship Type="http://schemas.openxmlformats.org/officeDocument/2006/relationships/viewProps" Target="/ppt/viewProps.xml" Id="R1c033a96d2244699" /><Relationship Type="http://schemas.openxmlformats.org/officeDocument/2006/relationships/tableStyles" Target="/ppt/tableStyles.xml" Id="R8f05175fa1af4eb4" /><Relationship Type="http://schemas.openxmlformats.org/officeDocument/2006/relationships/slide" Target="/ppt/slides/slide1.xml" Id="Rd12e543fa9034352" /><Relationship Type="http://schemas.openxmlformats.org/officeDocument/2006/relationships/slide" Target="/ppt/slides/slide2.xml" Id="R743958d598af46b1" /><Relationship Type="http://schemas.openxmlformats.org/officeDocument/2006/relationships/slide" Target="/ppt/slides/slide3.xml" Id="Rce565233da3f4c20" /><Relationship Type="http://schemas.openxmlformats.org/officeDocument/2006/relationships/slide" Target="/ppt/slides/slide4.xml" Id="Rc4a804b4059a43ba" /><Relationship Type="http://schemas.openxmlformats.org/officeDocument/2006/relationships/slide" Target="/ppt/slides/slide5.xml" Id="Rcb26848164634a43" /><Relationship Type="http://schemas.openxmlformats.org/officeDocument/2006/relationships/slide" Target="/ppt/slides/slide6.xml" Id="Ra7d555f039384f2c" /><Relationship Type="http://schemas.openxmlformats.org/officeDocument/2006/relationships/slide" Target="/ppt/slides/slide7.xml" Id="Rd087643443e34610" /><Relationship Type="http://schemas.openxmlformats.org/officeDocument/2006/relationships/slide" Target="/ppt/slides/slide8.xml" Id="R26730d5b46ac46ff" /><Relationship Type="http://schemas.openxmlformats.org/officeDocument/2006/relationships/slide" Target="/ppt/slides/slide9.xml" Id="R35dc11df83d64286" /><Relationship Type="http://schemas.openxmlformats.org/officeDocument/2006/relationships/slide" Target="/ppt/slides/slide10.xml" Id="R501d46fceea64204" /><Relationship Type="http://schemas.openxmlformats.org/officeDocument/2006/relationships/slide" Target="/ppt/slides/slide11.xml" Id="Rf52d5eacf69a423d" /><Relationship Type="http://schemas.openxmlformats.org/officeDocument/2006/relationships/slide" Target="/ppt/slides/slide12.xml" Id="R5927a0ee6f204bfb" /><Relationship Type="http://schemas.openxmlformats.org/officeDocument/2006/relationships/slide" Target="/ppt/slides/slide13.xml" Id="Rfdde6f65c0b04d5c" /><Relationship Type="http://schemas.openxmlformats.org/officeDocument/2006/relationships/slide" Target="/ppt/slides/slide14.xml" Id="R44a8c2e01c424ea4" /><Relationship Type="http://schemas.openxmlformats.org/officeDocument/2006/relationships/slide" Target="/ppt/slides/slide15.xml" Id="R6f5625c98df04de0" /><Relationship Type="http://schemas.openxmlformats.org/officeDocument/2006/relationships/slide" Target="/ppt/slides/slide16.xml" Id="R967748c1b5ba4038" /><Relationship Type="http://schemas.openxmlformats.org/officeDocument/2006/relationships/slide" Target="/ppt/slides/slide17.xml" Id="Ra188ff52598d470c" /><Relationship Type="http://schemas.openxmlformats.org/officeDocument/2006/relationships/slide" Target="/ppt/slides/slide18.xml" Id="R19ce9e05555a48ac" /><Relationship Type="http://schemas.openxmlformats.org/officeDocument/2006/relationships/slide" Target="/ppt/slides/slide19.xml" Id="R45b12d1bc6c34fc3" /><Relationship Type="http://schemas.openxmlformats.org/officeDocument/2006/relationships/slide" Target="/ppt/slides/slide20.xml" Id="Rf8c511b192e245ab" /><Relationship Type="http://schemas.openxmlformats.org/officeDocument/2006/relationships/slide" Target="/ppt/slides/slide21.xml" Id="R74a513d21bac49c3" /><Relationship Type="http://schemas.openxmlformats.org/officeDocument/2006/relationships/slide" Target="/ppt/slides/slide22.xml" Id="Rf5f4fc18961e48c2" /><Relationship Type="http://schemas.openxmlformats.org/officeDocument/2006/relationships/slide" Target="/ppt/slides/slide23.xml" Id="R2fe3f743825e4347" /><Relationship Type="http://schemas.openxmlformats.org/officeDocument/2006/relationships/slide" Target="/ppt/slides/slide24.xml" Id="R184f086f91e54b84" /><Relationship Type="http://schemas.openxmlformats.org/officeDocument/2006/relationships/slide" Target="/ppt/slides/slide25.xml" Id="R78179a62c1ac4bfe" /><Relationship Type="http://schemas.openxmlformats.org/officeDocument/2006/relationships/slide" Target="/ppt/slides/slide26.xml" Id="R07054675608b43a1" /><Relationship Type="http://schemas.openxmlformats.org/officeDocument/2006/relationships/slide" Target="/ppt/slides/slide27.xml" Id="R655c6160a3a5438c" /><Relationship Type="http://schemas.openxmlformats.org/officeDocument/2006/relationships/slide" Target="/ppt/slides/slide28.xml" Id="R842c3b6837804b5e" /><Relationship Type="http://schemas.openxmlformats.org/officeDocument/2006/relationships/slide" Target="/ppt/slides/slide29.xml" Id="R11c532483aec4787" /><Relationship Type="http://schemas.openxmlformats.org/officeDocument/2006/relationships/slide" Target="/ppt/slides/slide30.xml" Id="Racb79e7f898d44ae" /><Relationship Type="http://schemas.openxmlformats.org/officeDocument/2006/relationships/slide" Target="/ppt/slides/slide31.xml" Id="Ra52f7152f20d4d16" /><Relationship Type="http://schemas.openxmlformats.org/officeDocument/2006/relationships/slide" Target="/ppt/slides/slide32.xml" Id="R5320edade35947f7" /><Relationship Type="http://schemas.openxmlformats.org/officeDocument/2006/relationships/slide" Target="/ppt/slides/slide33.xml" Id="R278f8de9bde54cb8" /><Relationship Type="http://schemas.openxmlformats.org/officeDocument/2006/relationships/slide" Target="/ppt/slides/slide34.xml" Id="R46f9b14039754dd9" /><Relationship Type="http://schemas.openxmlformats.org/officeDocument/2006/relationships/slide" Target="/ppt/slides/slide35.xml" Id="Re56cba8a3986473b" /><Relationship Type="http://schemas.openxmlformats.org/officeDocument/2006/relationships/slide" Target="/ppt/slides/slide36.xml" Id="R954a4be75ea64d5f" /><Relationship Type="http://schemas.openxmlformats.org/officeDocument/2006/relationships/slide" Target="/ppt/slides/slide37.xml" Id="R3aad38568031418d" /><Relationship Type="http://schemas.openxmlformats.org/officeDocument/2006/relationships/slide" Target="/ppt/slides/slide38.xml" Id="Rc6711c4274dd42ab" /><Relationship Type="http://schemas.openxmlformats.org/officeDocument/2006/relationships/slide" Target="/ppt/slides/slide39.xml" Id="R31a52cde288b4954" /><Relationship Type="http://schemas.openxmlformats.org/officeDocument/2006/relationships/slide" Target="/ppt/slides/slide40.xml" Id="R1dda3d61bed04a3a" /><Relationship Type="http://schemas.openxmlformats.org/officeDocument/2006/relationships/slide" Target="/ppt/slides/slide41.xml" Id="R272278d12f724a93" /><Relationship Type="http://schemas.openxmlformats.org/officeDocument/2006/relationships/slide" Target="/ppt/slides/slide42.xml" Id="R55bc5f235b774219" /><Relationship Type="http://schemas.openxmlformats.org/officeDocument/2006/relationships/slide" Target="/ppt/slides/slide43.xml" Id="R57f43f337a294e11" /><Relationship Type="http://schemas.openxmlformats.org/officeDocument/2006/relationships/slide" Target="/ppt/slides/slide44.xml" Id="Ra9ce1ecf89ee4e1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56928cf074ca42b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088f831235904033" /><Relationship Type="http://schemas.openxmlformats.org/officeDocument/2006/relationships/notesMaster" Target="/ppt/notesMasters/notesMaster1.xml" Id="R2ea3a8e227a145a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9e225472de24eb4" /><Relationship Type="http://schemas.openxmlformats.org/officeDocument/2006/relationships/notesMaster" Target="/ppt/notesMasters/notesMaster1.xml" Id="Rd3a6beaead264da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9e8979d1a2404172" /><Relationship Type="http://schemas.openxmlformats.org/officeDocument/2006/relationships/notesMaster" Target="/ppt/notesMasters/notesMaster1.xml" Id="R58f74b1ad13d4d4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d9aedd136264c51" /><Relationship Type="http://schemas.openxmlformats.org/officeDocument/2006/relationships/notesMaster" Target="/ppt/notesMasters/notesMaster1.xml" Id="Ra1ae91df6b954c1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f195ce0e22134ad9" /><Relationship Type="http://schemas.openxmlformats.org/officeDocument/2006/relationships/notesMaster" Target="/ppt/notesMasters/notesMaster1.xml" Id="R2a0241db13a141c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3e45c09e84d447a4" /><Relationship Type="http://schemas.openxmlformats.org/officeDocument/2006/relationships/notesMaster" Target="/ppt/notesMasters/notesMaster1.xml" Id="R09e0ad6d1f144e4e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a08c39e3f3f4494" /><Relationship Type="http://schemas.openxmlformats.org/officeDocument/2006/relationships/notesMaster" Target="/ppt/notesMasters/notesMaster1.xml" Id="R2e3797ed176e4722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37c97eb9fc5473f" /><Relationship Type="http://schemas.openxmlformats.org/officeDocument/2006/relationships/notesMaster" Target="/ppt/notesMasters/notesMaster1.xml" Id="R6bff55127bd84ab2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eda0a3caea084255" /><Relationship Type="http://schemas.openxmlformats.org/officeDocument/2006/relationships/notesMaster" Target="/ppt/notesMasters/notesMaster1.xml" Id="Rac47a7ebbb4d4a22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207b53195ea14249" /><Relationship Type="http://schemas.openxmlformats.org/officeDocument/2006/relationships/notesMaster" Target="/ppt/notesMasters/notesMaster1.xml" Id="Rb27d77d374cd46bf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c042675b178461d" /><Relationship Type="http://schemas.openxmlformats.org/officeDocument/2006/relationships/notesMaster" Target="/ppt/notesMasters/notesMaster1.xml" Id="R181ea37f96a04b6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d59388d760a04884" /><Relationship Type="http://schemas.openxmlformats.org/officeDocument/2006/relationships/notesMaster" Target="/ppt/notesMasters/notesMaster1.xml" Id="R037271e6e59c45d0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358e3234814430b" /><Relationship Type="http://schemas.openxmlformats.org/officeDocument/2006/relationships/notesMaster" Target="/ppt/notesMasters/notesMaster1.xml" Id="Rea1430b2fe244e19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37ff6b5382aa47cf" /><Relationship Type="http://schemas.openxmlformats.org/officeDocument/2006/relationships/notesMaster" Target="/ppt/notesMasters/notesMaster1.xml" Id="R75d1901885da4c10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58e7703428f4408a" /><Relationship Type="http://schemas.openxmlformats.org/officeDocument/2006/relationships/notesMaster" Target="/ppt/notesMasters/notesMaster1.xml" Id="R49dee5b4239e453e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28e69ce272a94d36" /><Relationship Type="http://schemas.openxmlformats.org/officeDocument/2006/relationships/notesMaster" Target="/ppt/notesMasters/notesMaster1.xml" Id="R2cfc95429fd448ac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678b252f03a045e0" /><Relationship Type="http://schemas.openxmlformats.org/officeDocument/2006/relationships/notesMaster" Target="/ppt/notesMasters/notesMaster1.xml" Id="Rec2397f1dee94078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238534fc9d3240d0" /><Relationship Type="http://schemas.openxmlformats.org/officeDocument/2006/relationships/notesMaster" Target="/ppt/notesMasters/notesMaster1.xml" Id="R45cc84595af44287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0da81ea4fdee41af" /><Relationship Type="http://schemas.openxmlformats.org/officeDocument/2006/relationships/notesMaster" Target="/ppt/notesMasters/notesMaster1.xml" Id="R247a0d27a2f141ba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35f4bac0f8a94ccd" /><Relationship Type="http://schemas.openxmlformats.org/officeDocument/2006/relationships/notesMaster" Target="/ppt/notesMasters/notesMaster1.xml" Id="Red0565ffc83c466a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5e496c0183ce4bf0" /><Relationship Type="http://schemas.openxmlformats.org/officeDocument/2006/relationships/notesMaster" Target="/ppt/notesMasters/notesMaster1.xml" Id="Rbcd2d67494b246f1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1f868066e3854c85" /><Relationship Type="http://schemas.openxmlformats.org/officeDocument/2006/relationships/notesMaster" Target="/ppt/notesMasters/notesMaster1.xml" Id="Rd2f0145d582a43c6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321fc6ead8254a90" /><Relationship Type="http://schemas.openxmlformats.org/officeDocument/2006/relationships/notesMaster" Target="/ppt/notesMasters/notesMaster1.xml" Id="Rdb52c90d5a954186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028771aeeceb4269" /><Relationship Type="http://schemas.openxmlformats.org/officeDocument/2006/relationships/notesMaster" Target="/ppt/notesMasters/notesMaster1.xml" Id="R8531f35b6c4d4c48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294a8cc1249c4011" /><Relationship Type="http://schemas.openxmlformats.org/officeDocument/2006/relationships/notesMaster" Target="/ppt/notesMasters/notesMaster1.xml" Id="R080300c657e14a69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ee38c84744244d39" /><Relationship Type="http://schemas.openxmlformats.org/officeDocument/2006/relationships/notesMaster" Target="/ppt/notesMasters/notesMaster1.xml" Id="R1d9b10c722874ba4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e9aeaeb0af554358" /><Relationship Type="http://schemas.openxmlformats.org/officeDocument/2006/relationships/notesMaster" Target="/ppt/notesMasters/notesMaster1.xml" Id="R2b0cd989127b4f16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bf31a9aa3a0048a7" /><Relationship Type="http://schemas.openxmlformats.org/officeDocument/2006/relationships/notesMaster" Target="/ppt/notesMasters/notesMaster1.xml" Id="R28de3e5e05374117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e21c7091c43a42c9" /><Relationship Type="http://schemas.openxmlformats.org/officeDocument/2006/relationships/notesMaster" Target="/ppt/notesMasters/notesMaster1.xml" Id="R3f83028248504c79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28209fbb7635405c" /><Relationship Type="http://schemas.openxmlformats.org/officeDocument/2006/relationships/notesMaster" Target="/ppt/notesMasters/notesMaster1.xml" Id="R92420a458b2544ad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f8a33ce9852f47db" /><Relationship Type="http://schemas.openxmlformats.org/officeDocument/2006/relationships/notesMaster" Target="/ppt/notesMasters/notesMaster1.xml" Id="Rc1149ab66f2240f8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ae2436d652414268" /><Relationship Type="http://schemas.openxmlformats.org/officeDocument/2006/relationships/notesMaster" Target="/ppt/notesMasters/notesMaster1.xml" Id="Re7969094be7d4fb8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737f5f929e9c413a" /><Relationship Type="http://schemas.openxmlformats.org/officeDocument/2006/relationships/notesMaster" Target="/ppt/notesMasters/notesMaster1.xml" Id="R6e27073898f2430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f523bf109604415" /><Relationship Type="http://schemas.openxmlformats.org/officeDocument/2006/relationships/notesMaster" Target="/ppt/notesMasters/notesMaster1.xml" Id="Raf68c6e7b1ed4a16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a667e998a1834ffd" /><Relationship Type="http://schemas.openxmlformats.org/officeDocument/2006/relationships/notesMaster" Target="/ppt/notesMasters/notesMaster1.xml" Id="Rd624058c4abd472c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e366ba8070434cd9" /><Relationship Type="http://schemas.openxmlformats.org/officeDocument/2006/relationships/notesMaster" Target="/ppt/notesMasters/notesMaster1.xml" Id="R5854bd25d112499b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82f72f1ad0e742d7" /><Relationship Type="http://schemas.openxmlformats.org/officeDocument/2006/relationships/notesMaster" Target="/ppt/notesMasters/notesMaster1.xml" Id="R4494f3d6fb2245fe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d89c00ed934a4a29" /><Relationship Type="http://schemas.openxmlformats.org/officeDocument/2006/relationships/notesMaster" Target="/ppt/notesMasters/notesMaster1.xml" Id="R2aea8f8a42fc413b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66396d92f0a74d6d" /><Relationship Type="http://schemas.openxmlformats.org/officeDocument/2006/relationships/notesMaster" Target="/ppt/notesMasters/notesMaster1.xml" Id="R1becb1e674374ce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85815144787a4cc8" /><Relationship Type="http://schemas.openxmlformats.org/officeDocument/2006/relationships/notesMaster" Target="/ppt/notesMasters/notesMaster1.xml" Id="R0f9bf03fd7b34f9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1febb1f260f14b11" /><Relationship Type="http://schemas.openxmlformats.org/officeDocument/2006/relationships/notesMaster" Target="/ppt/notesMasters/notesMaster1.xml" Id="R1f502859e5f449e9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15da7d080054d0c" /><Relationship Type="http://schemas.openxmlformats.org/officeDocument/2006/relationships/notesMaster" Target="/ppt/notesMasters/notesMaster1.xml" Id="Rb5bf4964471c493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87288497bff4ef8" /><Relationship Type="http://schemas.openxmlformats.org/officeDocument/2006/relationships/notesMaster" Target="/ppt/notesMasters/notesMaster1.xml" Id="R381ecc712a4e49f5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845d98060cd3461f" /><Relationship Type="http://schemas.openxmlformats.org/officeDocument/2006/relationships/notesMaster" Target="/ppt/notesMasters/notesMaster1.xml" Id="Red3bacd226314c26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https://cirpass2.eu/project-results/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https://single-market-economy.ec.europa.eu/single-market/digital-product-passport_en</a:t>
            </a:r>
            <a:endParaRPr/>
          </a:p>
          <a:p xmlns:a="http://schemas.openxmlformats.org/drawingml/2006/main">
            <a:r>
              <a:t>- https://single-market-economy.ec.europa.eu/single-market/digital-product-passport/economic-operators_en</a:t>
            </a:r>
            <a:endParaRPr/>
          </a:p>
          <a:p xmlns:a="http://schemas.openxmlformats.org/drawingml/2006/main">
            <a:r>
              <a:t>- https://cirpass2.eu/project-results/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https://cirpass2.eu/project-results/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The EUR 3.21m three-year TCO is a SCULTRA scenario: EUR 1.38m one-time plus EUR 0.61m annual run cost for three years.
[/QC2 Validation]
[Sources]
- https://eur-lex.europa.eu/eli/reg/2024/1781/eng
- https://eur-lex.europa.eu/legal-content/EN/TXT/?uri=CELEX%3A32023R1542
- https://single-market-economy.ec.europa.eu/news/digital-product-passport-registry-now-live-2026-07-20_en
- https://single-market-economy.ec.europa.eu/single-market/goods/european-standards/harmonised-standards/digital-product-passport-dpp_en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https://eur-lex.europa.eu/legal-content/EN/ALL/?uri=intcom:Ares(2024)8031852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https://single-market-economy.ec.europa.eu/single-market/digital-product-passport/economic-operators_en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https://cirpass2.eu/project-results/</a:t>
            </a:r>
            <a:endParaRPr/>
          </a:p>
          <a:p xmlns:a="http://schemas.openxmlformats.org/drawingml/2006/main">
            <a:r>
              <a:t>- https://eur-lex.europa.eu/legal-content/EN/TXT/?uri=CELEX:32026D1736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The EUR 3.21m three-year TCO is a SCULTRA scenario: EUR 1.38m one-time plus EUR 0.61m annual run cost for three years.
[/QC2 Validation]
[Sources]
- https://eur-lex.europa.eu/eli/reg/2024/1781/eng
- https://eur-lex.europa.eu/legal-content/EN/TXT/?uri=CELEX%3A32023R1542
- https://single-market-economy.ec.europa.eu/news/digital-product-passport-registry-now-live-2026-07-20_en
- https://single-market-economy.ec.europa.eu/single-market/goods/european-standards/harmonised-standards/digital-product-passport-dpp_en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https://cirpass2.eu/project-results/</a:t>
            </a:r>
            <a:endParaRPr/>
          </a:p>
          <a:p xmlns:a="http://schemas.openxmlformats.org/drawingml/2006/main">
            <a:r>
              <a:t>- https://single-market-economy.ec.europa.eu/dpp-registry_en</a:t>
            </a:r>
            <a:endParaRPr/>
          </a:p>
          <a:p xmlns:a="http://schemas.openxmlformats.org/drawingml/2006/main">
            <a:r>
              <a:t>- https://eur-lex.europa.eu/eli/reg/2024/1781/oj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https://thebatterypass.eu/battery-pass/materials/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https://industrialdigitaltwin.org/wp-content/uploads/2026/05/IDTA-02099-1_Submodel-Digital-Product-Passport-Part-1.pdf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https://ref.gs1.org/standards/digital-link/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https://single-market-economy.ec.europa.eu/dpp-registry_en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https://eur-lex.europa.eu/eli/reg/2023/2854/oj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https://eur-lex.europa.eu/legal-content/EN/TXT/?uri=legissum:4797302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https://cirpass2.eu/project-results/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https://eur-lex.europa.eu/legal-content/EN/ALL/?uri=intcom:Ares(2024)8031852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https://thebatterypass.eu/battery-pass/materials/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https://industrialdigitaltwin.org/wp-content/uploads/2026/05/IDTA-02099-1_Submodel-Digital-Product-Passport-Part-1.pdf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https://single-market-economy.ec.europa.eu/news/digital-product-passport-registry-now-live-2026-07-20_en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https://industrialdigitaltwin.org/wp-content/uploads/2026/05/IDTA-02099-1_Submodel-Digital-Product-Passport-Part-1.pdf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https://ref.gs1.org/standards/digital-link/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https://single-market-economy.ec.europa.eu/news/digital-product-passport-registry-now-live-2026-07-20_en</a:t>
            </a:r>
            <a:endParaRPr/>
          </a:p>
          <a:p xmlns:a="http://schemas.openxmlformats.org/drawingml/2006/main">
            <a:r>
              <a:t>- https://eur-lex.europa.eu/legal-content/EN/TXT/?uri=CELEX:32026D1736</a:t>
            </a:r>
            <a:endParaRPr/>
          </a:p>
          <a:p xmlns:a="http://schemas.openxmlformats.org/drawingml/2006/main">
            <a:r>
              <a:t>- https://eur-lex.europa.eu/eli/reg/2023/1542/oj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https://www.sap.com/blogs/espr-and-digital-product-passports</a:t>
            </a:r>
          </a:p>
          <a:p xmlns:a="http://schemas.openxmlformats.org/drawingml/2006/main">
            <a:r>
              <a:t>- https://www.siemens.com/en-gb/industries/batteries/battery-passport/</a:t>
            </a:r>
          </a:p>
          <a:p xmlns:a="http://schemas.openxmlformats.org/drawingml/2006/main">
            <a:r>
              <a:t>- https://www.circularise.com/dpp-for-espr</a:t>
            </a:r>
          </a:p>
          <a:p xmlns:a="http://schemas.openxmlformats.org/drawingml/2006/main">
            <a:r>
              <a:t>- https://trustrace.com/solutions/digital-product-passport-dpp-compliance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https://www.sap.com/blogs/espr-and-digital-product-passports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https://www.siemens.com/en-gb/industries/batteries/battery-passport/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https://kezzler.com/solutions/compliance/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https://trustrace.com/solutions/digital-product-passport-dpp-compliance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https://www.ipoint-systems.com/resources/projects/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https://www.sap.com/blogs/espr-and-digital-product-passports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https://www.siemens.com/en-gb/industries/batteries/battery-passport/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https://www.3ds.com/sustainability/circular-economy/digital-product-passport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https://www.circularise.com/dpp-for-espr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https://kezzler.com/solutions/compliance/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https://trustrace.com/solutions/digital-product-passport-dpp-compliance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https://www.optelgroup.com/en/solution/digital-product-passport/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https://www.ipoint-systems.com/resources/projects/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https://www.minespider.com/platform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https://www.sap.com/blogs/espr-and-digital-product-passports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https://www.siemens.com/en-gb/industries/batteries/battery-passport/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https://www.circularise.com/dpp-for-espr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https://kezzler.com/solutions/compliance/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https://trustrace.com/solutions/digital-product-passport-dpp-compliance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https://www.optelgroup.com/en/solution/digital-product-passport/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https://www.ipoint-systems.com/resources/projects/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https://www.minespider.com/platform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https://cirpass2.eu/project-results/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https://thebatterypass.eu/battery-pass/materials/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https://www.circularise.com/case-studies/building-a-transparent-solar-future-how-circularise-and-fair-pv-pioneered-circularity-with-digital-product-passports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https://trustrace.com/solutions/digital-product-passport-dpp-compliance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https://catena-x.net/fileadmin/user_upload/Standard-Bibliothek/Update_Maerz_2024/CX-0103-AspectModelDigitalProductPassport-v1.1.0.pdf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https://ref.gs1.org/standards/digital-link/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https://industrialdigitaltwin.org/wp-content/uploads/2026/05/IDTA-02099-1_Submodel-Digital-Product-Passport-Part-1.pdf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https://eur-lex.europa.eu/legal-content/EN/ALL/?uri=intcom:Ares(2024)8031852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https://single-market-economy.ec.europa.eu/single-market/digital-product-passport/economic-operators_en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https://eur-lex.europa.eu/legal-content/EN/ALL/?uri=intcom:Ares(2024)8031852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https://eur-lex.europa.eu/legal-content/EN/TXT/?uri=legissum:4797302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SCULTRA analysis. No external source used.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SCULTRA analysis. No external source used.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https://single-market-economy.ec.europa.eu/single-market/digital-product-passport/economic-operators_en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https://eur-lex.europa.eu/eli/reg/2024/1781/oj</a:t>
            </a:r>
          </a:p>
          <a:p xmlns:a="http://schemas.openxmlformats.org/drawingml/2006/main">
            <a:r>
              <a:t>- https://eur-lex.europa.eu/legal-content/EN/TXT/?uri=CELEX:32026D1736</a:t>
            </a:r>
          </a:p>
          <a:p xmlns:a="http://schemas.openxmlformats.org/drawingml/2006/main">
            <a:r>
              <a:t>- https://ref.gs1.org/standards/digital-link/</a:t>
            </a:r>
          </a:p>
          <a:p xmlns:a="http://schemas.openxmlformats.org/drawingml/2006/main">
            <a:r>
              <a:t>- https://cirpass2.eu/project-results/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https://single-market-economy.ec.europa.eu/single-market/digital-product-passport_en</a:t>
            </a:r>
            <a:endParaRPr/>
          </a:p>
          <a:p xmlns:a="http://schemas.openxmlformats.org/drawingml/2006/main">
            <a:r>
              <a:t>- https://single-market-economy.ec.europa.eu/dpp-registry_en</a:t>
            </a:r>
            <a:endParaRPr/>
          </a:p>
          <a:p xmlns:a="http://schemas.openxmlformats.org/drawingml/2006/main">
            <a:r>
              <a:t>- https://eur-lex.europa.eu/legal-content/EN/TXT/?uri=CELEX:32026D1736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https://eur-lex.europa.eu/eli/reg/2024/1781/oj</a:t>
            </a:r>
            <a:endParaRPr/>
          </a:p>
          <a:p xmlns:a="http://schemas.openxmlformats.org/drawingml/2006/main">
            <a:r>
              <a:t>- https://eur-lex.europa.eu/eli/reg/2023/1542/oj</a:t>
            </a:r>
            <a:endParaRPr/>
          </a:p>
          <a:p xmlns:a="http://schemas.openxmlformats.org/drawingml/2006/main">
            <a:r>
              <a:t>- https://single-market-economy.ec.europa.eu/single-market/digital-product-passport_en</a:t>
            </a:r>
            <a:endParaRPr/>
          </a:p>
          <a:p xmlns:a="http://schemas.openxmlformats.org/drawingml/2006/main">
            <a:r>
              <a:t>- https://single-market-economy.ec.europa.eu/dpp-registry_en</a:t>
            </a:r>
            <a:endParaRPr/>
          </a:p>
          <a:p xmlns:a="http://schemas.openxmlformats.org/drawingml/2006/main">
            <a:r>
              <a:t>- https://eur-lex.europa.eu/legal-content/EN/TXT/?uri=CELEX:32026D1736</a:t>
            </a:r>
            <a:endParaRPr/>
          </a:p>
          <a:p xmlns:a="http://schemas.openxmlformats.org/drawingml/2006/main">
            <a:r>
              <a:t>- https://cirpass2.eu/project-results/</a:t>
            </a:r>
            <a:endParaRPr/>
          </a:p>
          <a:p xmlns:a="http://schemas.openxmlformats.org/drawingml/2006/main">
            <a:r>
              <a:t>- https://ref.gs1.org/standards/digital-link/</a:t>
            </a:r>
            <a:endParaRPr/>
          </a:p>
          <a:p xmlns:a="http://schemas.openxmlformats.org/drawingml/2006/main">
            <a:r>
              <a:t>- https://industrialdigitaltwin.org/wp-content/uploads/2026/05/IDTA-02099-1_Submodel-Digital-Product-Passport-Part-1.pdf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SCULTRA analysis. No external source used.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[/QC2 Validation]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/>
          </a:p>
          <a:p xmlns:a="http://schemas.openxmlformats.org/drawingml/2006/main">
            <a:r>
              <a:t>[Sources]</a:t>
            </a:r>
            <a:endParaRPr/>
          </a:p>
          <a:p xmlns:a="http://schemas.openxmlformats.org/drawingml/2006/main">
            <a:r>
              <a:t>- https://eur-lex.europa.eu/eli/reg/2024/1781/oj</a:t>
            </a:r>
            <a:endParaRPr/>
          </a:p>
          <a:p xmlns:a="http://schemas.openxmlformats.org/drawingml/2006/main">
            <a:r>
              <a:t>- https://single-market-economy.ec.europa.eu/single-market/digital-product-passport_en</a:t>
            </a:r>
            <a:endParaRPr/>
          </a:p>
          <a:p xmlns:a="http://schemas.openxmlformats.org/drawingml/2006/main">
            <a:r>
              <a:t>[/Sources]</a:t>
            </a:r>
            <a:endParaRPr/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The EUR 3.21m three-year TCO is a SCULTRA scenario: EUR 1.38m one-time plus EUR 0.61m annual run cost for three years.
[/QC2 Validation]
[Sources]
- https://eur-lex.europa.eu/eli/reg/2024/1781/eng
- https://eur-lex.europa.eu/legal-content/EN/TXT/?uri=CELEX%3A32023R1542
- https://single-market-economy.ec.europa.eu/news/digital-product-passport-registry-now-live-2026-07-20_en
- https://single-market-economy.ec.europa.eu/single-market/goods/european-standards/harmonised-standards/digital-product-passport-dpp_en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https://single-market-economy.ec.europa.eu/news/digital-product-passport-registry-now-live-2026-07-20_en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The EUR 3.21m three-year TCO is a SCULTRA scenario: EUR 1.38m one-time plus EUR 0.61m annual run cost for three years.
[/QC2 Validation]
[Sources]
- https://eur-lex.europa.eu/eli/reg/2024/1781/eng
- https://eur-lex.europa.eu/legal-content/EN/TXT/?uri=CELEX%3A32023R1542
- https://single-market-economy.ec.europa.eu/news/digital-product-passport-registry-now-live-2026-07-20_en
- https://single-market-economy.ec.europa.eu/single-market/goods/european-standards/harmonised-standards/digital-product-passport-dpp_en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https://eur-lex.europa.eu/eli/reg/2024/1781/oj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https://eur-lex.europa.eu/eli/reg/2023/1542/oj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https://eur-lex.europa.eu/legal-content/EN/TXT/?uri=CELEX:32026D1736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https://green-forum.ec.europa.eu/news/2025-2030-working-plan-2025-07-11_en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The EUR 3.21m three-year TCO is a SCULTRA scenario: EUR 1.38m one-time plus EUR 0.61m annual run cost for three years.
[/QC2 Validation]
[Sources]
- https://eur-lex.europa.eu/eli/reg/2024/1781/eng
- https://eur-lex.europa.eu/legal-content/EN/TXT/?uri=CELEX%3A32023R1542
- https://single-market-economy.ec.europa.eu/news/digital-product-passport-registry-now-live-2026-07-20_en
- https://single-market-economy.ec.europa.eu/single-market/goods/european-standards/harmonised-standards/digital-product-passport-dpp_en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indent="0">
              <a:buNone/>
            </a:pPr>
            <a:r>
              <a:t>Illustrative SCULTRA report. Regulatory facts are current to 8 August 2026. Verify time-sensitive delegated and implementing acts before external publication. Portfolio, readiness, cost and vendor values are editable SCULTRA assumptions.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https://single-market-economy.ec.europa.eu/single-market/digital-product-passport/economic-operators_en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- https://green-forum.ec.europa.eu/news/2025-2030-working-plan-2025-07-11_en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pPr indent="0">
              <a:buNone/>
            </a:pPr>
            <a:r>
              <a:t>[/Sources]</a:t>
            </a:r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 xmlns:a="http://schemas.openxmlformats.org/drawingml/2006/main">
            <a:r>
              <a:t>
[QC2 Validation]
Reviewed 14 August 2026. Observed facts are source-backed. Third-party forecasts remain estimates. SCULTRA scenarios, scores and recommendations remain analytical judgment.
The EUR 3.21m three-year TCO is a SCULTRA scenario: EUR 1.38m one-time plus EUR 0.61m annual run cost for three years.
[/QC2 Validation]
[Sources]
- https://eur-lex.europa.eu/eli/reg/2024/1781/eng
- https://eur-lex.europa.eu/legal-content/EN/TXT/?uri=CELEX%3A32023R1542
- https://single-market-economy.ec.europa.eu/news/digital-product-passport-registry-now-live-2026-07-20_en
- https://single-market-economy.ec.europa.eu/single-market/goods/european-standards/harmonised-standards/digital-product-passport-dpp_en
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716d31ce314d52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94ecbedb14cad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017cf99fe043c9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2dc96e419443b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59b32088c467c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3cc552dfa464338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3cc16e42640ca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daa6472de49f6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c88de22729448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a20499b537420a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5b8fa85a54e8f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48c0fb44034cf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e7d31a13e7439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6d5902d5de4aa3" /></Relationships>
</file>

<file path=ppt/slideLayouts/slideLayout1.xml><?xml version="1.0" encoding="utf-8"?>
<p:sldLayout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0.xml><?xml version="1.0" encoding="utf-8"?>
<p:sldLayout xmlns:p="http://schemas.openxmlformats.org/presentationml/2006/main" type="vertTitleAndTx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1.xml><?xml version="1.0" encoding="utf-8"?>
<p:sldLayout xmlns:p="http://schemas.openxmlformats.org/presentationml/2006/main">
  <p:cSld name="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2.xml><?xml version="1.0" encoding="utf-8"?>
<p:sldLayout xmlns:p="http://schemas.openxmlformats.org/presentationml/2006/main" type="blank">
  <p:cSld name="1_CORP"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3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14.xml><?xml version="1.0" encoding="utf-8"?>
<p:sldLayout xmlns:p="http://schemas.openxmlformats.org/presentationml/2006/main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blank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type="objTx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8.xml><?xml version="1.0" encoding="utf-8"?>
<p:sldLayout xmlns:p="http://schemas.openxmlformats.org/presentationml/2006/main" type="picTx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9.xml><?xml version="1.0" encoding="utf-8"?>
<p:sldLayout xmlns:p="http://schemas.openxmlformats.org/presentationml/2006/main" type="vertTx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d631a4b0deb4759" /><Relationship Type="http://schemas.openxmlformats.org/officeDocument/2006/relationships/slideLayout" Target="/ppt/slideLayouts/slideLayout1.xml" Id="Rac8367433f52429c" /><Relationship Type="http://schemas.openxmlformats.org/officeDocument/2006/relationships/slideLayout" Target="/ppt/slideLayouts/slideLayout2.xml" Id="R48958272e1e748e4" /><Relationship Type="http://schemas.openxmlformats.org/officeDocument/2006/relationships/slideLayout" Target="/ppt/slideLayouts/slideLayout3.xml" Id="R007c9ff5e0ea43b5" /><Relationship Type="http://schemas.openxmlformats.org/officeDocument/2006/relationships/slideLayout" Target="/ppt/slideLayouts/slideLayout4.xml" Id="R69edf7345e6748a5" /><Relationship Type="http://schemas.openxmlformats.org/officeDocument/2006/relationships/slideLayout" Target="/ppt/slideLayouts/slideLayout5.xml" Id="R43821ffb41d84513" /><Relationship Type="http://schemas.openxmlformats.org/officeDocument/2006/relationships/slideLayout" Target="/ppt/slideLayouts/slideLayout6.xml" Id="R6cc620b69d394535" /><Relationship Type="http://schemas.openxmlformats.org/officeDocument/2006/relationships/slideLayout" Target="/ppt/slideLayouts/slideLayout7.xml" Id="R2fa2e4d547eb48d8" /><Relationship Type="http://schemas.openxmlformats.org/officeDocument/2006/relationships/slideLayout" Target="/ppt/slideLayouts/slideLayout8.xml" Id="R0bc9f7b9ba4244aa" /><Relationship Type="http://schemas.openxmlformats.org/officeDocument/2006/relationships/slideLayout" Target="/ppt/slideLayouts/slideLayout9.xml" Id="R3d843582300d43cc" /><Relationship Type="http://schemas.openxmlformats.org/officeDocument/2006/relationships/slideLayout" Target="/ppt/slideLayouts/slideLayout10.xml" Id="Re0899abf35864c68" /><Relationship Type="http://schemas.openxmlformats.org/officeDocument/2006/relationships/slideLayout" Target="/ppt/slideLayouts/slideLayout11.xml" Id="Ra3e09798d1ad41aa" /><Relationship Type="http://schemas.openxmlformats.org/officeDocument/2006/relationships/slideLayout" Target="/ppt/slideLayouts/slideLayout12.xml" Id="Rb0d75cfb863a4e34" /><Relationship Type="http://schemas.openxmlformats.org/officeDocument/2006/relationships/slideLayout" Target="/ppt/slideLayouts/slideLayout13.xml" Id="Raad4685fedc44eef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0c089de758744f15" /><Relationship Type="http://schemas.openxmlformats.org/officeDocument/2006/relationships/slideLayout" Target="/ppt/slideLayouts/slideLayout14.xml" Id="R6ce61af7d99c4f10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8367433f52429c"/>
    <p:sldLayoutId xmlns:r="http://schemas.openxmlformats.org/officeDocument/2006/relationships" id="2147483650" r:id="R48958272e1e748e4"/>
    <p:sldLayoutId xmlns:r="http://schemas.openxmlformats.org/officeDocument/2006/relationships" id="2147483651" r:id="R007c9ff5e0ea43b5"/>
    <p:sldLayoutId xmlns:r="http://schemas.openxmlformats.org/officeDocument/2006/relationships" id="2147483652" r:id="R69edf7345e6748a5"/>
    <p:sldLayoutId xmlns:r="http://schemas.openxmlformats.org/officeDocument/2006/relationships" id="2147483653" r:id="R43821ffb41d84513"/>
    <p:sldLayoutId xmlns:r="http://schemas.openxmlformats.org/officeDocument/2006/relationships" id="2147483654" r:id="R6cc620b69d394535"/>
    <p:sldLayoutId xmlns:r="http://schemas.openxmlformats.org/officeDocument/2006/relationships" id="2147483655" r:id="R2fa2e4d547eb48d8"/>
    <p:sldLayoutId xmlns:r="http://schemas.openxmlformats.org/officeDocument/2006/relationships" id="2147483656" r:id="R0bc9f7b9ba4244aa"/>
    <p:sldLayoutId xmlns:r="http://schemas.openxmlformats.org/officeDocument/2006/relationships" id="2147483657" r:id="R3d843582300d43cc"/>
    <p:sldLayoutId xmlns:r="http://schemas.openxmlformats.org/officeDocument/2006/relationships" id="2147483658" r:id="Re0899abf35864c68"/>
    <p:sldLayoutId xmlns:r="http://schemas.openxmlformats.org/officeDocument/2006/relationships" id="2147483659" r:id="Ra3e09798d1ad41aa"/>
    <p:sldLayoutId xmlns:r="http://schemas.openxmlformats.org/officeDocument/2006/relationships" id="2147483660" r:id="Rb0d75cfb863a4e34"/>
    <p:sldLayoutId xmlns:r="http://schemas.openxmlformats.org/officeDocument/2006/relationships" id="2147483661" r:id="Raad4685fedc44eef"/>
  </p:sldLayoutIdLst>
  <p:txStyles>
    <p:titleStyle>
      <a:lvl1pPr xmlns:a="http://schemas.openxmlformats.org/drawingml/2006/main"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6ce61af7d99c4f10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7955eca78fd04bff" /><Relationship Type="http://schemas.openxmlformats.org/officeDocument/2006/relationships/image" Target="/ppt/media/image.png" Id="R8b916ec2d1d64877" /><Relationship Type="http://schemas.openxmlformats.org/officeDocument/2006/relationships/image" Target="/ppt/media/image2.png" Id="R26271f4b7fcf4e72" /><Relationship Type="http://schemas.openxmlformats.org/officeDocument/2006/relationships/notesSlide" Target="/ppt/notesSlides/notesSlide1.xml" Id="Rceda6b200a854ba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460703ae5624532" /><Relationship Type="http://schemas.openxmlformats.org/officeDocument/2006/relationships/notesSlide" Target="/ppt/notesSlides/notesSlide10.xml" Id="R5cbfb3462582431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63f064c34554222" /><Relationship Type="http://schemas.openxmlformats.org/officeDocument/2006/relationships/notesSlide" Target="/ppt/notesSlides/notesSlide11.xml" Id="R69338ac19a4e49d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05167f7e303c4ea1" /><Relationship Type="http://schemas.openxmlformats.org/officeDocument/2006/relationships/notesSlide" Target="/ppt/notesSlides/notesSlide12.xml" Id="Rf2f7cb8cff6348b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4c2c1bde7ea4c3b" /><Relationship Type="http://schemas.openxmlformats.org/officeDocument/2006/relationships/notesSlide" Target="/ppt/notesSlides/notesSlide13.xml" Id="Re5dd6d1cd1124ae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433f5bbdb4843a6" /><Relationship Type="http://schemas.openxmlformats.org/officeDocument/2006/relationships/notesSlide" Target="/ppt/notesSlides/notesSlide14.xml" Id="Rb6e92b372c9a44e6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1b8214a34034976" /><Relationship Type="http://schemas.openxmlformats.org/officeDocument/2006/relationships/notesSlide" Target="/ppt/notesSlides/notesSlide15.xml" Id="Rc24e00c4ef7f49c0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103812ffd2a47b6" /><Relationship Type="http://schemas.openxmlformats.org/officeDocument/2006/relationships/notesSlide" Target="/ppt/notesSlides/notesSlide16.xml" Id="Rec64ac3eda1840ad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98407c7c64a4976" /><Relationship Type="http://schemas.openxmlformats.org/officeDocument/2006/relationships/notesSlide" Target="/ppt/notesSlides/notesSlide17.xml" Id="R7a0bcc60f92f4b9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416f379f8a974461" /><Relationship Type="http://schemas.openxmlformats.org/officeDocument/2006/relationships/image" Target="/ppt/media/image4.png" Id="R4d58525bbaa44606" /><Relationship Type="http://schemas.openxmlformats.org/officeDocument/2006/relationships/notesSlide" Target="/ppt/notesSlides/notesSlide18.xml" Id="R4bc5539ed9194b1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e3c79b75cfd4176" /><Relationship Type="http://schemas.openxmlformats.org/officeDocument/2006/relationships/notesSlide" Target="/ppt/notesSlides/notesSlide19.xml" Id="Ra907a6dddab242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bb35c50eeaad4cfc" /><Relationship Type="http://schemas.openxmlformats.org/officeDocument/2006/relationships/notesSlide" Target="/ppt/notesSlides/notesSlide2.xml" Id="Rb7bc86b6d0a24c49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2e05ab9118bb4c96" /><Relationship Type="http://schemas.openxmlformats.org/officeDocument/2006/relationships/notesSlide" Target="/ppt/notesSlides/notesSlide20.xml" Id="R9ad30f821c0b44a7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e0547e7bb614f97" /><Relationship Type="http://schemas.openxmlformats.org/officeDocument/2006/relationships/notesSlide" Target="/ppt/notesSlides/notesSlide21.xml" Id="Re5619a98c644464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d39d35058784107" /><Relationship Type="http://schemas.openxmlformats.org/officeDocument/2006/relationships/notesSlide" Target="/ppt/notesSlides/notesSlide22.xml" Id="Ra5e24a8e7a25425f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97c9e31d50bd4a60" /><Relationship Type="http://schemas.openxmlformats.org/officeDocument/2006/relationships/notesSlide" Target="/ppt/notesSlides/notesSlide23.xml" Id="Rd76b73e4e28a4277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0fde4beb2aa54ef8" /><Relationship Type="http://schemas.openxmlformats.org/officeDocument/2006/relationships/notesSlide" Target="/ppt/notesSlides/notesSlide24.xml" Id="Rc1d62a07ac53422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2bd3e4fd1d04496" /><Relationship Type="http://schemas.openxmlformats.org/officeDocument/2006/relationships/notesSlide" Target="/ppt/notesSlides/notesSlide25.xml" Id="R3967edbfdf554bf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a61bc9d117647e5" /><Relationship Type="http://schemas.openxmlformats.org/officeDocument/2006/relationships/notesSlide" Target="/ppt/notesSlides/notesSlide26.xml" Id="R09c0a2268eee4b95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a047648d95b4f68" /><Relationship Type="http://schemas.openxmlformats.org/officeDocument/2006/relationships/notesSlide" Target="/ppt/notesSlides/notesSlide27.xml" Id="R6ccff445b61d438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7648ae135e44d1a" /><Relationship Type="http://schemas.openxmlformats.org/officeDocument/2006/relationships/notesSlide" Target="/ppt/notesSlides/notesSlide28.xml" Id="Re6874ac9362f4a43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2a6924921504e25" /><Relationship Type="http://schemas.openxmlformats.org/officeDocument/2006/relationships/image" Target="/ppt/media/image5.png" Id="R9232b02795c9422d" /><Relationship Type="http://schemas.openxmlformats.org/officeDocument/2006/relationships/notesSlide" Target="/ppt/notesSlides/notesSlide29.xml" Id="R05660924573d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ea55af644f8a40c6" /><Relationship Type="http://schemas.openxmlformats.org/officeDocument/2006/relationships/notesSlide" Target="/ppt/notesSlides/notesSlide3.xml" Id="Re2d2797faa1d49c0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fb9e2daa48b42e8" /><Relationship Type="http://schemas.openxmlformats.org/officeDocument/2006/relationships/notesSlide" Target="/ppt/notesSlides/notesSlide30.xml" Id="R1c376da795794cf8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ea85d9f834c54b27" /><Relationship Type="http://schemas.openxmlformats.org/officeDocument/2006/relationships/notesSlide" Target="/ppt/notesSlides/notesSlide31.xml" Id="R348f247382794f07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db805bc97ff54e2e" /><Relationship Type="http://schemas.openxmlformats.org/officeDocument/2006/relationships/notesSlide" Target="/ppt/notesSlides/notesSlide32.xml" Id="R232c90eca79848ae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f955cd67028421b" /><Relationship Type="http://schemas.openxmlformats.org/officeDocument/2006/relationships/notesSlide" Target="/ppt/notesSlides/notesSlide33.xml" Id="R0e35b0f8d9de4061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8d9218d7b61c445f" /><Relationship Type="http://schemas.openxmlformats.org/officeDocument/2006/relationships/notesSlide" Target="/ppt/notesSlides/notesSlide34.xml" Id="R31be25fc185f47c8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8d0573d12134588" /><Relationship Type="http://schemas.openxmlformats.org/officeDocument/2006/relationships/notesSlide" Target="/ppt/notesSlides/notesSlide35.xml" Id="Rd887c25ac81d4f54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70ca313937e24a20" /><Relationship Type="http://schemas.openxmlformats.org/officeDocument/2006/relationships/notesSlide" Target="/ppt/notesSlides/notesSlide36.xml" Id="R3afb25d755cc4b55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5815d0948e6d4c0d" /><Relationship Type="http://schemas.openxmlformats.org/officeDocument/2006/relationships/notesSlide" Target="/ppt/notesSlides/notesSlide37.xml" Id="R1f96b5bb28934ae2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fedecd36584d47fc" /><Relationship Type="http://schemas.openxmlformats.org/officeDocument/2006/relationships/notesSlide" Target="/ppt/notesSlides/notesSlide38.xml" Id="Rb240a778141e40a8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2b0bfb95ed1d46ee" /><Relationship Type="http://schemas.openxmlformats.org/officeDocument/2006/relationships/notesSlide" Target="/ppt/notesSlides/notesSlide39.xml" Id="R49701ad299f7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d040eb28fc7643ad" /><Relationship Type="http://schemas.openxmlformats.org/officeDocument/2006/relationships/notesSlide" Target="/ppt/notesSlides/notesSlide4.xml" Id="R8ca3fd09dcac4df8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67c8d27eda204cb0" /><Relationship Type="http://schemas.openxmlformats.org/officeDocument/2006/relationships/image" Target="/ppt/media/image6.png" Id="R0ee757cdcd924a02" /><Relationship Type="http://schemas.openxmlformats.org/officeDocument/2006/relationships/notesSlide" Target="/ppt/notesSlides/notesSlide40.xml" Id="Rc0f88a587c094b3e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d813fc080b904a3b" /><Relationship Type="http://schemas.openxmlformats.org/officeDocument/2006/relationships/notesSlide" Target="/ppt/notesSlides/notesSlide41.xml" Id="R53d5d28200e145e4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c3d2ca2127ce46fb" /><Relationship Type="http://schemas.openxmlformats.org/officeDocument/2006/relationships/notesSlide" Target="/ppt/notesSlides/notesSlide42.xml" Id="R78b5efe2f80f41c9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6d8c00f556b34f5f" /><Relationship Type="http://schemas.openxmlformats.org/officeDocument/2006/relationships/notesSlide" Target="/ppt/notesSlides/notesSlide43.xml" Id="Rcf16b6e190874c1b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aa6a04a4fc2744dc" /><Relationship Type="http://schemas.openxmlformats.org/officeDocument/2006/relationships/notesSlide" Target="/ppt/notesSlides/notesSlide44.xml" Id="R2c66fc54f2ff4d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c6445e64511a4367" /><Relationship Type="http://schemas.openxmlformats.org/officeDocument/2006/relationships/image" Target="/ppt/media/image3.png" Id="R901b0da80d8c47e5" /><Relationship Type="http://schemas.openxmlformats.org/officeDocument/2006/relationships/notesSlide" Target="/ppt/notesSlides/notesSlide5.xml" Id="Ra8f491cead9e45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1.xml" Id="R82b2e8c32cb44963" /><Relationship Type="http://schemas.openxmlformats.org/officeDocument/2006/relationships/notesSlide" Target="/ppt/notesSlides/notesSlide6.xml" Id="Rb822ba9860d647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ac8d5b81bde4dc3" /><Relationship Type="http://schemas.openxmlformats.org/officeDocument/2006/relationships/notesSlide" Target="/ppt/notesSlides/notesSlide7.xml" Id="R39e148c5fbe642f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c57b130a1e34c00" /><Relationship Type="http://schemas.openxmlformats.org/officeDocument/2006/relationships/notesSlide" Target="/ppt/notesSlides/notesSlide8.xml" Id="R06ebe7c4d2404258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a74dc0c8c60b4aa2" /><Relationship Type="http://schemas.openxmlformats.org/officeDocument/2006/relationships/notesSlide" Target="/ppt/notesSlides/notesSlide9.xml" Id="R2559f048cf2e43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Cover Background">
            <a:extLst xmlns:a="http://schemas.openxmlformats.org/drawingml/2006/main">
              <a:ext uri="{FF2B5EF4-FFF2-40B4-BE49-F238E27FC236}">
                <a16:creationId xmlns:a16="http://schemas.microsoft.com/office/drawing/2014/main" id="{B974B488-D50E-477F-9161-59D70131F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b916ec2d1d64877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3" name="Title Field">
            <a:extLst xmlns:a="http://schemas.openxmlformats.org/drawingml/2006/main">
              <a:ext uri="{FF2B5EF4-FFF2-40B4-BE49-F238E27FC236}">
                <a16:creationId xmlns:a16="http://schemas.microsoft.com/office/drawing/2014/main" id="{C9AA3E35-6B1E-4FB8-A748-ED673649A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8102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78BA1637-677E-466D-ABEC-912275A8D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C9390EB-7D9A-4C64-8BE7-082B59E22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6250"/>
            <a:ext cx="23050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5C19521-9B60-4A32-8991-A8FE612E8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"/>
            <a:ext cx="21145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FLAGSHIP REPORT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10EC89-A756-42A7-8BDC-6839B3FC4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1143000"/>
            <a:ext cx="49530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EU Digital Product Passport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79C096D-37F0-4E48-8639-94273D56E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000250"/>
            <a:ext cx="4953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&amp; Product Traceability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9B83A58-19C4-43DB-857C-D52DAE115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3067050"/>
            <a:ext cx="47625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27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Regulatory Readiness, Technology Architecture, Vendor Landscape and Implementation Strategy | 2026 to 2030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D5DE641-6E71-4461-9EF2-2963DAB1E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362450"/>
            <a:ext cx="4000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Illustrative report | August 2026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52F0476-3066-4DCE-8466-5BFB354EC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4705350"/>
            <a:ext cx="4762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63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63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Regulation | Architecture | Vendor assessment | Implementation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6271f4b7fcf4e72"/>
          <a:stretch xmlns:a="http://schemas.openxmlformats.org/drawingml/2006/main"/>
        </p:blipFill>
        <p:spPr>
          <a:xfrm xmlns:a="http://schemas.openxmlformats.org/drawingml/2006/main">
            <a:off x="10591800" y="5448300"/>
            <a:ext cx="552450" cy="552450"/>
          </a:xfrm>
          <a:prstGeom xmlns:a="http://schemas.openxmlformats.org/drawingml/2006/main" prst="rect">
            <a:avLst/>
          </a:prstGeom>
        </p:spPr>
      </p:pic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92A014-B1CB-487B-9880-27709E964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42A13BF-5400-4E4C-9FB2-52F19F425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7CAA705-5AE6-4565-8175-4028BAA657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E7664DC-133A-4A8B-8E92-59741B458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</p:spTree>
    <p:extLst>
      <p:ext uri="{BB962C8B-B14F-4D97-AF65-F5344CB8AC3E}">
        <p14:creationId xmlns:p14="http://schemas.microsoft.com/office/powerpoint/2010/main" val="363025367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AE264A7-A032-4F72-AF52-B16E6BF7E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860C346-EC8D-453B-97A5-E65956E18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8368EEB-5325-4031-B6B5-B423F2628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F33721F-86B4-4A56-BF03-C104F5A49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ACCESS RIGHTS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23710AB-4C0B-4AE4-9866-E3DC16B4C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One passport serves different audiences through differentiated access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4D66735-0A23-4F44-99AE-C1417B749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Consumers, commercial partners, repairers, recyclers, authorities and customs should not see the same information.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2FFCF83-7399-4BE8-82E6-E93C00C8C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05B935-9869-4B4D-9336-EAE9D0502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70287EF-BA96-45F6-9255-CAD0B123E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Regulation (EU) 2024/1781 | Battery Regulation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20E893B-512C-4C68-8557-82D094BC7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FB3E70-F9CE-4AA9-AB6E-3B75734C4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E5397E6-0056-4997-9789-A9FC7AD23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576618A-F39D-40E9-B92F-5DDEA4F25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BAA52E3-0F96-4F04-89D0-1DA52DDEB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809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FC5CBEC-E425-4DBE-A440-0DE8B239A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44780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Audience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595FC3-3C0B-4C30-B3A2-32F685929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409700"/>
            <a:ext cx="2095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F79C05E-39F3-4902-8895-78239F386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144780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Identity and basic data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836F535-138F-4006-B07B-245CFBCAF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40970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42C6B9E-D2A1-444D-BA4D-D1B93CA4B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144780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Sustainability and circularity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6DAB464-49F5-4A36-A43A-DCDE0600C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409700"/>
            <a:ext cx="2286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3AECEA-0AB7-4F9C-AE91-EDDCC4A5A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144780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Commercial or confidential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2604B01-14AE-4316-88DC-88FF87502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409700"/>
            <a:ext cx="2514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7B40723-DC5F-4C17-B3FD-982F6BE33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1447800"/>
            <a:ext cx="2343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Authority evidence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D946270-8ED2-4589-915F-D23E68979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62150"/>
            <a:ext cx="1809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16A8559-191D-4497-8CBB-64C41278D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0002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Consumer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54C1FE-B140-44FE-A61F-15CBA9CA1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1962150"/>
            <a:ext cx="2095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4F68A6B-6DA4-4973-9F30-A1220D4C6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200025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Public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A63286-C695-462F-B4F7-71C75BD9B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96215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373E5D4-9848-454D-A9FA-C598FC595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00025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Public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54768A6-2FB4-4B12-8133-968409C2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962150"/>
            <a:ext cx="2286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EBCAB4C-0346-4F0A-8386-E3FB84169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20002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EA320B4-645C-470E-8171-703D7C442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1962150"/>
            <a:ext cx="2514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51F5123-6F8D-416F-A6D6-2FA63E607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000250"/>
            <a:ext cx="2343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331A3C5-DEDA-4EDD-9417-E1BC8571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514600"/>
            <a:ext cx="1809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F1120D9-7AC5-4E65-9B56-788519B24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55270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Business partner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318E154-D79C-4979-ACB5-EBEE5268A2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2514600"/>
            <a:ext cx="2095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2BF5F638-8A59-4AED-90B9-30DB27E84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255270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Public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BA3F796-FB5F-4296-B8B2-1F3533BCB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51460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2DA2404-F7D2-4035-B698-5D09AFF8F6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255270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Agreed subset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948AF54-642E-41F2-AF9D-755117785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514600"/>
            <a:ext cx="2286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7E0AF4F-7211-46D2-BC58-8034A47C2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255270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Permissioned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AF84F23-8C40-4741-97FF-8EE57B059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514600"/>
            <a:ext cx="2514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A77B7AD-4658-4FD5-A060-C26592F03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2552700"/>
            <a:ext cx="2343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63BCB8F6-FCCF-4DA0-89CD-ACD5CE2D2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067050"/>
            <a:ext cx="1809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DA8C5901-5337-44BD-A5ED-EDD7A0ACF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1051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Repairer or recycler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738BAE7-EDA4-433B-B81B-CCC38017A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067050"/>
            <a:ext cx="2095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EE54D86-2113-4D53-9C76-C616CCC54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310515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Public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E3FDB254-1BAC-463A-A1A9-92C04ED5D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06705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032EDE9-81FC-4992-AD97-7D9FB8550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10515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Functional subset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313CCC0-857A-466D-9D54-C87D1CBEE1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067050"/>
            <a:ext cx="2286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27F72F3-B4EA-4723-B822-D685545924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1051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Legitimate-interest subset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2D217C8-D173-4596-9608-D07D6AEF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067050"/>
            <a:ext cx="2514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2118042-94AF-4715-8368-B9F2561C4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3105150"/>
            <a:ext cx="2343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E59909DE-A6EA-4422-BD72-12A3261FC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19500"/>
            <a:ext cx="1809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6946756-8F42-4CE8-B005-801FF6EF0C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65760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authority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429EB1E-A138-4731-86E5-6097C8387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619500"/>
            <a:ext cx="2095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AD87966-6EA6-4C4A-B5A8-3C3574DB0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365760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Full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86C0D346-4B36-4EEA-A271-0F3CC54A1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61950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63FAF0E-8768-4ED8-99F8-72DD77152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365760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Full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DA17E12-9346-4255-8CBB-AE07B9F97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619500"/>
            <a:ext cx="2286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2BE9FA0F-6ED0-44CB-8340-1E84F0330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365760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As required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4DE2010C-F211-4420-8A52-1BC98ABE7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619500"/>
            <a:ext cx="2514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1CC0B17-FF65-451B-9DE0-B6314530E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3657600"/>
            <a:ext cx="2343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Full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FD9CE9B9-5E43-4AD5-962C-C1C15DB33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71950"/>
            <a:ext cx="1809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1E3F2D8-DCFF-4F11-BB9B-146FBDA5D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210050"/>
            <a:ext cx="1638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Customs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B1E5101C-BEC9-4697-9D95-687C3E484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4171950"/>
            <a:ext cx="20955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D2B435C9-645C-495B-A9CF-F4BE83422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52675" y="4210050"/>
            <a:ext cx="1924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Identifier and commodity data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877182D-2F72-401B-96FB-7CBBA48BD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171950"/>
            <a:ext cx="25717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FD8DDE3B-22E6-45AF-AE22-66B378D71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48175" y="4210050"/>
            <a:ext cx="24003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Limited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38B58C3-9C21-43BC-9FDB-ACB83494F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171950"/>
            <a:ext cx="22860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7BFCCA9F-9E86-49D5-BF77-D331A5623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9925" y="4210050"/>
            <a:ext cx="21145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No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6794299-743E-4614-BA04-159A465FE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4171950"/>
            <a:ext cx="251460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5CC371E3-D696-4BF1-9C64-7E1D239A6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5925" y="4210050"/>
            <a:ext cx="2343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Verification access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76F5064D-FB78-412A-8349-9FCEC2ADF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876800"/>
            <a:ext cx="1047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D20A2AF3-6773-4116-BDF7-C292E779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47950" y="4876800"/>
            <a:ext cx="85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PUBLIC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DDB5BCC0-05D6-4B29-BEB3-9B559D3EE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876800"/>
            <a:ext cx="14287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9F4B738D-02B9-4D40-9A59-5BEB11CBF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876800"/>
            <a:ext cx="1238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PERMISSIONED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34222ADD-D53E-4F91-BC0C-157AC18C4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48300" y="4876800"/>
            <a:ext cx="12382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1C38DDA-F01A-4AE7-A67E-3D00B5C3F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4876800"/>
            <a:ext cx="1047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AUTHORITY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F4175549-53B1-4B71-94D4-3C893FA119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838700"/>
            <a:ext cx="4286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Access is defined by product rules and purpose, not by one universal audience model.</a:t>
            </a:r>
          </a:p>
        </p:txBody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876758FC-C813-4063-99E7-ADEB6BAD7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0C26A14F-EF03-4B73-A2B2-FC5081C7E0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Design access as a policy layer so product rules can change without rebuilding the passport data store.</a:t>
            </a:r>
          </a:p>
        </p:txBody>
      </p:sp>
    </p:spTree>
    <p:extLst>
      <p:ext uri="{BB962C8B-B14F-4D97-AF65-F5344CB8AC3E}">
        <p14:creationId xmlns:p14="http://schemas.microsoft.com/office/powerpoint/2010/main" val="3968644127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3862727-E544-4650-87B4-96A584048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ED7BE46B-6D8B-4CD1-8CA3-7557DA267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F78F375-88E3-47BA-85F8-D17AF6E22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327AB00-39E3-4750-BE03-63B8F79F9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MATURITY MODEL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CC30932-E4BF-42B5-AE89-B6C7CE7933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Compliance maturity progresses from a static page to a governed data product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272F5A-E7DB-4E48-B213-841CEF753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target state is automated publication, evidence lineage, controlled access and lifecycle updates.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9A568FC-E72E-496D-ADAE-E64C2F4FB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5FAEFE-C0F2-48C1-857C-419BFE064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4B08855-8471-42B6-AF3A-13E7419D6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CIRPASS-2 | SCULTRA maturity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4CF838B-5E0A-450F-A62B-C52648AE9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21352C-5C74-48FF-82F1-2195D976C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F0D3C89-7CFF-4F38-9737-D3047BAB8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4ED4B80-FB3B-4801-B483-21BAF28F4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EC1A2F1-12AA-4297-9764-C8FDC3827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90900"/>
            <a:ext cx="20383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B8184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4ACC1D7-574E-4C9C-B539-7E5502464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976AAA-2F8E-490E-9AE5-C63491D76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5623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CA37B5-619F-4C7E-B58C-5DF057C06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71950"/>
            <a:ext cx="1733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STATIC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D589A12-E6C0-41CE-9906-769F06E31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4196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Web page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0E2BA50-2EBA-4A0C-876B-D55BCDBDE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43450"/>
            <a:ext cx="16573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Manual content, weak lineage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9A59992-AAFC-458D-8AEE-D9147605D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990850"/>
            <a:ext cx="2038350" cy="20764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91C0384-1E96-452B-8D13-B2FD9D4D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1623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D9B3BE5-1E85-4BD2-BB5E-496112110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1623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DEB5D38-5C2B-43FC-873F-C12918FA9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771900"/>
            <a:ext cx="1733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LINKED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7E5475E-888C-48CE-9A39-4D300FC9B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0195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Product ID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87BCA7A-A890-4187-A228-80828B687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343400"/>
            <a:ext cx="165735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Structured fields, basic ownership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F7E3A45-18BC-4EC7-9E8B-89EF776A98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590800"/>
            <a:ext cx="2038350" cy="24765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2855B5-C934-4FEF-83B7-3E37F7A78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762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65F5A58-DEDE-4D94-BBD1-6C8715CD0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762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90C31C8-6DEE-41C2-8CE9-DAB124E7B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371850"/>
            <a:ext cx="1733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CONTROLLED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FF43AE2-0128-4F79-9F0A-06BE9EECA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6195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DPP pilot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5ACD502-9FF2-4258-8F56-FB96CC03E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943350"/>
            <a:ext cx="165735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Evidence, roles, persistence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85FE02A-1C8C-4F85-ACAD-F7F89A1728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2190750"/>
            <a:ext cx="2038350" cy="28765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7599F5-CC2E-44FA-9461-E7D1D2075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622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0E7CA17-07CD-4C2F-A3FB-92B96AA4F7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3622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5DD02D8-926D-4081-8E47-97B98758E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971800"/>
            <a:ext cx="1733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AUTOMATED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24FECBD-33BF-4AC0-B478-EC6523D18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32194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Release engine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78BA142-F05F-4A87-8B3C-E6681C9DD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543300"/>
            <a:ext cx="16573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Source integrations and change events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211F19D-6711-4743-80F6-CE1EA138F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790700"/>
            <a:ext cx="2038350" cy="32766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B2D26A4-2484-4D01-BC6B-2DE1B228E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19621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BD8CB7F-8CFC-4841-A926-EF548286B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19621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7B766C2-AF49-44BC-A9C9-433C0AE0F7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571750"/>
            <a:ext cx="1733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VALUE-ENABLED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F06C3877-F9AF-4792-BD10-B95AEE2DB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77400" y="281940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Data product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713D3AD-7C49-4845-98BB-C1EE95D8E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143250"/>
            <a:ext cx="1657350" cy="1828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Circularity, service and ecosystem use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A5C7ACC-6915-4976-982F-789181559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CAE37AE-9B20-478F-BB35-09A1401CA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Target level 3 for the first regulatory pilot, then industrialise levels 4 and 5 across the portfolio.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35E18E9-27AF-406C-A157-F8D2693F6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DC8102ED-B194-4711-A10B-9F5956C9E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767F16-0DBF-493C-A909-30652399F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A49515-790E-4262-855B-F443A5E9D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VALUE CASE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A7472DE-A85F-4419-90AF-D7A661CE1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DPP can convert a compliance burden into a reusable product-data capability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20738F2-DBA9-4815-8E8B-8138B21EF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same trusted record can support market access, service, repair, resale, circularity and claims assurance.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8CE02BF-760E-4389-8A4F-3976B7F36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4FAF203-C333-492F-8392-FBA5A7E37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A233353-2B65-4865-8EFC-14A611F69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| CIRPASS-2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64E610-8264-4F31-B4FF-1A9533CE9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D8AFFF-B292-4795-B13F-4781B6747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8896596-1ED6-4D92-AAFA-68D168783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29A7D2B-7E14-407A-B62A-7AACDE7D3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48C0FC-6F43-4D46-9158-D099E343D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562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9011EE8-9B44-45AB-ADBB-30A7370D8F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F576176-EC57-4C7A-B275-A1D557385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6D4608-29B0-46B2-A513-B56B78046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049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MARKET ACCESS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04E287-C347-478F-8F90-04BAF018F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31813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Demonstrate required product information and support surveillance.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D1DF43-8B51-4B23-AEB5-F30E40CA0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390650"/>
            <a:ext cx="3562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B5DCB90-96C5-42C6-B6BF-029BA2667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9E529D7-3E4E-4E9E-8210-6BDCAAB9B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668F176-A236-41DA-91BB-95C7FD898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049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CLAIMS ASSURANCE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F0B3CC-470A-473B-859A-293F81386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943100"/>
            <a:ext cx="31813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Link sustainability and sourcing claims to current evidence.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BBF11F-7AD7-42AD-BA6E-B0F034F97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390650"/>
            <a:ext cx="3562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79683EA-ED57-4CED-BD38-662BD6CD6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882348-4CC1-4A58-90CE-7D9E2737E7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45CCEE-DEC8-47A1-9A33-9A0F4A785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049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 + REPAIR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CEE7757-D8FF-41FD-B37D-CE312709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43100"/>
            <a:ext cx="31813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Expose parts, maintenance and repair information to authorised actors.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D019F01-F0FC-405A-875C-7782B1684D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38500"/>
            <a:ext cx="3562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075319A-8BD4-4A4E-AD06-D38BAC4F8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969808D-DF0C-49E3-81F2-2CD9594E4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B0F4085-E0ED-492E-B640-25C3546C5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528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RESALE + AUTHENTICITY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BC8E762-3152-41EB-AEC1-DB636DF76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90950"/>
            <a:ext cx="31813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Maintain product identity and lifecycle history across ownership changes.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959BDB5-30AD-45A3-A67C-74600D50D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38500"/>
            <a:ext cx="3562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532FB56-5EA8-46F0-9C4B-1F867F4B3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4933D69-620A-45E3-AFB1-20EADD6A6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92442C0-C2B7-4BEE-89B2-328541165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3528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CIRCULARITY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4BF2A60-8EF5-41C6-B614-142D07187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90950"/>
            <a:ext cx="31813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Give refurbishers and recyclers data needed for higher-value recovery.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9E5749D-0C4B-4E67-941B-8093E6B27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38500"/>
            <a:ext cx="356235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C61013B-893A-4F4A-B66B-3A639135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909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392786D-AD61-4DCC-BD13-DBC18EBCA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909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5AF0C27-87CF-4B2D-9B44-E4A1B711C7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3528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DATA REUSE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B591BA0-75B5-4146-8D40-BAA87C9AA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90950"/>
            <a:ext cx="318135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Publish one governed fact set into multiple regulatory and commercial workflows.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12734B1-E7AF-4092-AF65-0F4CE0EBB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E1E689E-1BAA-4E6F-A7AD-85131673A3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Prioritise compliance and data reuse first; consumer engagement is valuable only when the underlying record is trusted.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FD9C575-5CF8-4646-ACBE-E06FB5727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2BC44C0-7B78-4C63-903E-9AC77470A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5652FD-84A1-4EC5-B82D-C6479ED90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A3BC50-4F2E-4DF7-9A5F-547CC4B97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READINESS GAP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FA8236-B53C-4E32-BDED-07F7CB09B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illustrative enterprise starts at 58 out of 100 readiness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EC689F-2833-457D-8B40-B67C774DF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data, evidence lineage, governance and access controls lag internal master-data completeness.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E4CCF8-3C7D-439F-867C-6462BAD1F6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E284E7-41EA-4DC9-AAC9-D25555E4E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3EE08F-623F-411A-AF20-26BD69BB0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editable readiness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641B906-0FF7-43B5-B58A-D056F0145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411D998-34BA-439A-8144-4F0649C88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4C55D7C-B315-4E09-A925-920119D0A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4C7838F-CE10-4752-91A4-6AF0FB249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B299926-FF5D-4D2D-866C-232174034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7905750" cy="3657600"/>
          </a:xfrm>
          <a:prstGeom xmlns:a="http://schemas.openxmlformats.org/drawingml/2006/main" prst="roundRect">
            <a:avLst>
              <a:gd name="adj" fmla="val 312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FFD806-B640-4F73-B1E3-47224617F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764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Product identity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C014B3-625B-445A-A458-A46F7994D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240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7D380A5-602A-410A-B77A-DDC7ABF3E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24025"/>
            <a:ext cx="362712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D846F8D-DF45-4C58-BC64-93FA87A8B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16764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68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826A42-3766-42D6-9F90-7078CC801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336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Internal product data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41F1023-AA05-441A-AD10-C4C1BF21B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1812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9440EE9-F40F-4D4B-9802-DACF50215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181225"/>
            <a:ext cx="416052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CC41485-8A9F-43C7-A760-24323A001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1336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78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EAF676E-A040-4C36-B856-FCF43E5B6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5908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data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6488B9E-E75E-4401-97D8-70008B6E5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384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029A925-FB12-4726-A19A-D708276B1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2638425"/>
            <a:ext cx="277368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AE6D63B-3C5E-4795-A6BE-4F2DE0B99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908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186F63B-96E6-4E63-88F4-773568BC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Evidence lineage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26DE266-46C6-41F7-9564-FCBA4E6C6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0956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277C54D-24D3-4F25-BB1F-BC0C49E5C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095625"/>
            <a:ext cx="29337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EF1EB1E-2B94-4A8B-B64C-BAE3E8CA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0480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55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110412B-7FD2-4185-B64F-A156D0F76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5052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Integration automation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27A4220-2F26-4D38-BD3E-BE01E6F92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528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0E84F3D-86D3-4078-AABD-D46245B5F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3552825"/>
            <a:ext cx="2667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77A00F0-403E-49D2-8210-A925D5BEA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5052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50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EB0E8C8-EDB1-4609-AC01-4F6EE5D4B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9624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Governance and controls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2A45BAD-0939-45BA-8CFC-61831B26B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0100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A88EA92-1DB5-4C5E-A114-DD8BF6505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010025"/>
            <a:ext cx="2400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3619883-3852-4DC0-94EF-EE1995F81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39624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45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97BD461-E5AE-41EE-B6C4-6CDB684BC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419600"/>
            <a:ext cx="2000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Access, privacy and security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1159307-A2B1-4E8D-BC1C-3929E5526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467225"/>
            <a:ext cx="53340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36D8727-F48D-464E-847C-7EF38F36E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4467225"/>
            <a:ext cx="21336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A9574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AFBFA8E-64A0-47A1-88A4-3191C9FA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44196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47B40C2-7B71-4719-90E2-B5A09D9412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1409700"/>
            <a:ext cx="3067050" cy="3657600"/>
          </a:xfrm>
          <a:prstGeom xmlns:a="http://schemas.openxmlformats.org/drawingml/2006/main" prst="roundRect">
            <a:avLst>
              <a:gd name="adj" fmla="val 372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5112BDB-E7A0-439C-941F-564E15A37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01150" y="1657350"/>
            <a:ext cx="20002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6D2DE53-9785-432A-8D1E-0E02B9DD7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1657350"/>
            <a:ext cx="1809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WEIGHTED SCORE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2A1AE00-3680-46E0-8319-6E8A37BDF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152650"/>
            <a:ext cx="2266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58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9249DF8-A666-4004-B47D-2DF8343594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895600"/>
            <a:ext cx="2266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out of 100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709833F-CEC9-4C92-8D57-9FF014F0B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3429000"/>
            <a:ext cx="2552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Priority remediation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84AAF66-71F5-48C3-A1FD-CB1A661A9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8862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8CA6CDE-C0BC-4E1E-87DA-E21127CDA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7909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Audience-tier controls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734525E2-0E42-4583-9C1B-EFB750885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2100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5C896D4-D636-42C3-975E-D861F7C7A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1148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Product-data release authority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2EC4902-F290-42BF-A258-83BB1EF3C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53390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28C4A74-FEF5-49CB-9172-815C2F7FDB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4386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evidence contract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4A50DAF5-0E74-4D11-A3E8-E6D9C1448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857750"/>
            <a:ext cx="76200" cy="762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FD47BE4-B7CF-4CED-BD43-5806A8BCC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47625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Six source-system interfaces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CF8F0A0-A033-4D56-8F00-50A3A404D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33CA4FF8-C7FC-4920-B1EF-9E6EABF11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program can pilot, but it should not scale until access, governance and supplier evidence cross the agreed gate.</a:t>
            </a:r>
          </a:p>
        </p:txBody>
      </p:sp>
    </p:spTree>
    <p:extLst>
      <p:ext uri="{BB962C8B-B14F-4D97-AF65-F5344CB8AC3E}">
        <p14:creationId xmlns:p14="http://schemas.microsoft.com/office/powerpoint/2010/main" val="4139119132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FB1652C-CE71-40EF-A82B-8BC9C143E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D3974ED-FA17-4B69-9D77-5AD8668C3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9EA355-78F3-46B3-A12E-006D44FC28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2324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2745D5-8932-4D12-A227-F2901C96C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2133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IMPLEMENTATION CONSTRAINTS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AB8A1D0-69FB-44D5-AC0C-A61395BB5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hardest dependencies sit outside the DPP application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9EE5D8-D828-4D9C-986E-7D8FA28B1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 quality, product granularity, supplier evidence, system ownership and change control determine whether passports remain true.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BDD790A-6AA7-403F-91B9-AFC21208B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CBAA12-C59B-4C5F-9A1F-D2E98D619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11A5885-BAAB-48BE-87DB-F887B0CB6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law | CIRPASS-2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0B14F2E-71F0-44BF-86A0-AEEA9C10E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D66D369-E948-4464-8407-B9F1477276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744F30-A310-4115-9CEB-EE0F3AEFF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14F992C-3934-4CA3-8399-553F5E489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ECB0E9B-080F-4549-B0BC-04C779E3A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457450"/>
            <a:ext cx="35814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A4436C-67F6-4F49-B7E9-B11A289FE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2647950"/>
            <a:ext cx="3124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4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4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PASSPORT TRUTH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B8BFBF9-F0A4-47F5-AE44-5D26736F9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3028950"/>
            <a:ext cx="2933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published record must remain aligned to the physical product.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BAD1A3-9062-44E0-9134-293CCC5AE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81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7F20F0A-D1AE-4C54-A738-9087D9578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24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Identity drift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9046747-00C4-40C4-B147-99B086944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28800"/>
            <a:ext cx="335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Model, batch and item relationships are unclear.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BB4EB33-44AB-49EF-98DE-2D9C69224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10000"/>
            <a:ext cx="3581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7FDEB1-4D78-40DA-9FBC-3FE52AAF7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052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E13984E-2883-40C6-9D4C-51C41E50A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210050"/>
            <a:ext cx="335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Primary data, proof and rights are incomplete.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7E95EB0-650C-4C1C-924F-D4D87A57D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276350"/>
            <a:ext cx="3581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146A387-D22A-4B51-8F25-1ED65C61B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3716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System ownership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42D645-09C1-4245-8157-1F2C61C98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1676400"/>
            <a:ext cx="335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authoritative source is assigned per field.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BECBF05-C9B9-41B3-82D5-A7FD2EE5D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428750"/>
            <a:ext cx="3581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F5E7F22-6F10-44DE-ACC0-1422B1738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240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Lifecycle change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032E52A-5321-4A3C-B7B7-AA970599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28800"/>
            <a:ext cx="335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Engineering, repair and service events do not propagate.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47534C9-8CF1-449D-84E8-C0A7108BD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3810000"/>
            <a:ext cx="3581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250FCA0-C7AF-4013-8DD7-6BDA59E080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052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Access conflict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D34771B-4D53-4429-8615-E35DB7F00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210050"/>
            <a:ext cx="335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Trade secrets, privacy and legitimate interest differ.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D847A6F-1EFF-4F92-94C4-CF34874D5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4152900"/>
            <a:ext cx="3581400" cy="1047750"/>
          </a:xfrm>
          <a:prstGeom xmlns:a="http://schemas.openxmlformats.org/drawingml/2006/main" prst="roundRect">
            <a:avLst>
              <a:gd name="adj" fmla="val 109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48F27A-BD87-43E9-A5B1-685A11BB9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2481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Persistence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5128C70-4A6A-4675-859B-45FB5EE60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4552950"/>
            <a:ext cx="33528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must remain accessible after vendor or company exit.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4CF61BF-4900-4751-9296-77A980D5F1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19335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63C1F8A-9E03-4259-B4DC-32BC9669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1933575"/>
            <a:ext cx="0" cy="762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7A58112-E0F8-4D1E-A7C7-0F9D68F60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6767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ED90D40-262F-4CCC-9E9E-2D6D2B5AD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238500"/>
            <a:ext cx="0" cy="14382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3D91C0A-662C-4D5E-BF74-4295CA926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24100"/>
            <a:ext cx="0" cy="133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2FF957C-BBC2-4605-B5B4-1CD47C3F4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9335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C3252F7-34AD-41C5-8D57-E72E8D009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1933575"/>
            <a:ext cx="0" cy="762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6B0F321-C156-46CF-BE4F-EAB3422A32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676775"/>
            <a:ext cx="266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85428DC-CBA5-4150-953E-08A3BEC04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238500"/>
            <a:ext cx="0" cy="14382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E22EC13-B797-4263-8EC8-EE910C81C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486150"/>
            <a:ext cx="0" cy="6667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6A6A0DE5-72C2-48B7-9155-6F520B11F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19E8FDB-D142-4E2C-BE94-D9F571652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implementation bottleneck is cross-functional data control, not the front-end experience.</a:t>
            </a:r>
          </a:p>
        </p:txBody>
      </p:sp>
    </p:spTree>
    <p:extLst>
      <p:ext uri="{BB962C8B-B14F-4D97-AF65-F5344CB8AC3E}">
        <p14:creationId xmlns:p14="http://schemas.microsoft.com/office/powerpoint/2010/main" val="3862569954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4B63A57-4913-45BF-8808-BF9F6DA7B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4F6CFAB-C83E-4F7E-96A3-E8A8124A6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87754E-ABDD-4156-80BB-48B8B8621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487A53E-7302-4685-9D64-DD7FAB51A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ECONOMICS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1FE6AC-D266-473D-993C-05B9254CE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120,000-record program implies a three-year TCO of about EUR 3.2 million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9C03461-6532-4861-B488-1D2FD2B74C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illustrative cost is driven by integration, data remediation, supplier onboarding and the recurring control function.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F71AA81-4A62-4E99-8A0E-93D76AD89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1546A8F-9E22-4C22-BC0C-66E85C57C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6A779C-4FB0-4261-BE77-589FDF48B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editable implementation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C75841-F69E-4F3D-B87A-26FE3064C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50A175E-D020-4556-AD69-534CA7FDF6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5771B60-D257-434D-B153-D3FD224600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3006C9C-7312-4EE4-96C3-5B61D93144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DBDCAA-1E78-4852-83C3-E632D5EFF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6572250" cy="3733800"/>
          </a:xfrm>
          <a:prstGeom xmlns:a="http://schemas.openxmlformats.org/drawingml/2006/main" prst="roundRect">
            <a:avLst>
              <a:gd name="adj" fmla="val 306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32B4F1-2310-47B5-919E-F7E55740C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5905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One-time implementation | EUR 1.38m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D1EB37-626C-4365-AEE7-E2BF8C15A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Integrations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D7AC1E8-7ABD-4746-AFDF-1F08CBBCD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08597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31F6EB-7BE5-4776-BDF3-3765EB4B1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085975"/>
            <a:ext cx="387477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037774-F5E5-44A6-84CC-F52196300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0383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450k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F1C28D9-EA33-49C0-BB4A-144D5FE4E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Platform setup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AA18F3-B40C-4CEC-8EDF-D0FAD8BC9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48602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32875B3-E3DF-424D-A509-A60DBD2EE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486025"/>
            <a:ext cx="1549908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EA5685B-085D-45A7-9D99-83392A12D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4384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180k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D1F29B3-A0D3-42FB-B0E8-C98E7FADC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384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 remediation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7330F3-8A1F-48C6-A144-269926538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88607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D7E7B23-C94B-4D61-B867-751E9C66D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2886075"/>
            <a:ext cx="1549908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296310A-FE9A-4887-A188-69B8013F9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8384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180k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35B3569-216B-4C81-B12A-C885B9954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Testing + change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B7430BB-8E87-43B9-8183-8161B43E4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28612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B8D156-4232-496D-9626-2CA91759FC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286125"/>
            <a:ext cx="1377696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E1C2823-7664-4B90-BD83-BA56B0F02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2385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160k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E4EB094-DEF3-441E-A196-E49107FBF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 onboarding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C1FC4CD-9E6C-43F6-9B64-5702EE18E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68617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FF55665-2F13-4EB8-9066-55440A19A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686175"/>
            <a:ext cx="129159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FF2DF0B-D145-4426-A8B8-CD3C9F2EF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6385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150k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DD51873-0341-4A84-AD13-43AE4111B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3860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Architecture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6DCB7A9-A3C9-4724-8E28-14B1331F1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08622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AC9576F-C4E8-496B-BF59-66C222D22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086225"/>
            <a:ext cx="1205484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BD5DE01-3BD2-41F4-9D48-675E428A4E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03860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140k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4D9600F5-03F1-4770-8FC5-8FCCB04EB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16192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Readiness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37C12B2-F8E0-4809-8D44-735ABE3EA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486275"/>
            <a:ext cx="4305300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0EA8988-D712-4245-843C-9EAB7D203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486275"/>
            <a:ext cx="1033272" cy="1714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42FFD7D-7F3A-40AD-8FDC-5304D162C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4386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120k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897CE4A-3652-4B91-BE78-4217802C2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390650"/>
            <a:ext cx="4400550" cy="1714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58E1615-E597-4F66-91D0-884D65319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0100" y="1581150"/>
            <a:ext cx="22479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F247372-6A82-4BD0-BA5E-75A2BFF8A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15350" y="1581150"/>
            <a:ext cx="2057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THREE-YEAR TCO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822E215-2585-41A7-BBAF-B9A4E7913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038350"/>
            <a:ext cx="38290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EUR 3.21m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2E70FBF-D681-45FD-AE33-4B4308C3C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647950"/>
            <a:ext cx="3829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EUR 1.38m one-time + EUR 0.61m annual run cost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4678778-45DB-4363-AF59-804243FF5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33750"/>
            <a:ext cx="4400550" cy="179070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860F63EC-4317-413B-A262-D9C42747C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05200"/>
            <a:ext cx="39433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Annual operating model | EUR 0.61m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9C03022-D270-440C-8F80-BBAE6A817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386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220k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AF438B1-4CCF-4302-88FE-FE2DF9EF7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34340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Platform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0A11A91-1F3B-421F-8196-9AA026EC1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0386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180k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6C77563-3B29-498D-83C8-1C6FCCE11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34340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Governance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D38BA913-48E8-4DBF-A3F2-86A680A7FE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0386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120k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D75CAA5E-43B0-40EA-903B-27B88E5FF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7850" y="434340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Support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C17D875-9BB6-494B-AA1B-EE266A5DC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4038600"/>
            <a:ext cx="876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EUR 90k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A17361AB-EF4D-415E-9FFA-514DE5160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4343400"/>
            <a:ext cx="876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Supplier ops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E484C03-C74B-4F68-ADA8-FAD5EC74F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800600"/>
            <a:ext cx="39433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EUR 5.08 annual run cost per candidate record at full scale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1C6042F9-468E-42F4-864D-3373DC828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E643278C-4D6E-4C45-9EF8-503B745D54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Illustrative costs expose the main drivers; replace them with source-system complexity, supplier tiers and vendor proposals.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38EC57E-6624-4E14-8C75-B77366B4F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ACA50F0-5915-44DD-AF92-F425B770D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2BDF7AC-9675-40F2-AD28-0D689298D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5E73765-8264-400E-8862-DCA57E732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READINESS GATES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4123AE-A1BE-4643-B6A3-1DA24AE93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Seven evidence gates separate a prototype from a compliant operating capability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6C1E175-EA7A-43B8-9D88-04BB0E29A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program should not scale until legal scope, identity, data, access, persistence, controls and operations are proven.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10D8113-216C-4442-844D-1FB356B99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7599D2-EC8F-4FF0-A1FF-7792CCFB7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85F1DD6-D350-4AE6-A6B1-FC8011F16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law | standards | SCULTRA framework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226207-6EC7-4FE0-B3AD-ECDD9E35B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561E0D7-4E7F-4A1A-8978-33F4E9FA8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7F48EA-143A-47BF-8C99-1763AC48B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47352E-ABF2-4776-921C-9CCE3FBF6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D0B42EE-C600-4D9A-806C-9791C7A00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63930B-1CBD-47D4-9C45-508392595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046A6A8-DFF8-4A01-BDC1-B5FD0ECDF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811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E13D9CE-B25A-442A-A90A-D348FD00E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4859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LEGAL SCOPE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614F226-F2E1-48B1-9109-D0A1F2E9D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16954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Applicable products, roles, timing and accountable economic operator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718FBB-A865-4A62-91FC-8910DB1AC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050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B9F34E-C85E-43C1-BE81-1C6B040090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B4DF6C5-DF73-4440-BAF2-E32431D7A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11ACF00-6BB6-4173-AFD2-5B8927973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4003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52AA06B-CEBF-4574-91BB-77CF8814D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6098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Persistent identifier, granularity, carrier and resolver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7F52DD9-BAA5-4D7A-996F-313718E2C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194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5A4204E-B32C-46A6-AA47-22E6A119F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BC16703-E57E-437C-A478-5969EF9DF7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02F56E9-5FC9-46FF-BCD2-79D9CC716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3147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F746211-A153-43AD-8EA6-05D80C42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5242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Authoritative sources, owners, semantics, quality and validity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65326C9-3639-4089-9254-4B422B0D6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338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B203ED6-8961-435A-894B-DCFCEF594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A6282C4-D5C9-4D14-A0E8-8F7B7A24A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3243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38C7B4D-A1AF-411A-B61E-FE7B666B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2291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ACCESS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CE7AD4A-BF56-4C9B-A357-9C90A5C6D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44386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Audience tiers, purpose, privacy, trade secrets and logging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A838D0D-857C-4B41-91B4-F184484F4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3906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82314D7-899E-4901-BB2B-612AB1761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811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0EC6AE2-0F4F-4281-A479-7034AFFEA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811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15E1077-268E-4BBC-9F28-C14FBCCE4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4859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PERSISTENCE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BA19B02-5EE5-466A-8505-92CCA3CD8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16954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Storage, backup, uptime, archive and provider exit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4992F54-510E-4C38-93AD-76C302DBE5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050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C510750-856B-4108-9CA5-91FCFC1AB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955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A8BC4118-B5D9-48BE-B956-37705ED2C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4955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F503CD8-824E-43A4-AC96-0050629DA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4003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CONFORMITY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D5034FD-8292-46FE-A41F-66B49064E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6098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Evidence, approvals, registration and audit trail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A1675BE-C327-4C96-98E2-82FB4B38B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219450"/>
            <a:ext cx="54102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7EAD5D6-ED20-4339-B577-223E27102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099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255D9C9-2DAE-4AAE-B851-5C76986D3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099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05411404-9F6F-4155-90A1-BBFB2B3266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314700"/>
            <a:ext cx="1257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OPERATIONS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83941A4-B1BC-4230-8D86-A8EE6BCD5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524250"/>
            <a:ext cx="4514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Change events, incident response, monitoring and release control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1D2251E7-2787-4029-8D16-82ABC66299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9C50232-BC53-4DD1-9ACB-1336A6B3C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Make every gate evidence-based and binary enough to stop scale when the operating capability is not ready.</a:t>
            </a:r>
          </a:p>
        </p:txBody>
      </p:sp>
    </p:spTree>
    <p:extLst>
      <p:ext uri="{BB962C8B-B14F-4D97-AF65-F5344CB8AC3E}">
        <p14:creationId xmlns:p14="http://schemas.microsoft.com/office/powerpoint/2010/main" val="3300734826"/>
      </p:ext>
    </p:extLst>
  </p:cSld>
</p:sld>
</file>

<file path=ppt/slides/slide1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45A66038-471F-4E34-A617-D219DB32A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F063A3E-3CA5-4656-A6C7-CBDE2D70C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78E7BE-4F57-43BD-B6FD-355D81523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82D1B6-AC66-4297-A513-D23730E8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SECTION SYNTHESIS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A5E2DA6-52CC-4EB0-B9AD-4FF539F112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obligation arrives by product group, but the foundation is enterprise-wide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8876542-147A-43A7-A0F3-D4B5167E6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Build one reusable control plane and publish product-specific passports through configurable rules.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BF2A989-16C5-4A6E-875B-B1020312A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1531A9-048F-4544-86C3-2508096B5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30DE704-5D68-4B6E-B66F-9123CAC6C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| SCULTRA synthesis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19D1C07-1617-4074-BD9A-0C4F6D149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65C4652-F6B0-49C7-ADE6-3AAC208A7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9BB6F0-85B1-4EEC-A512-4DE270192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F70BC67-6A1C-4CB0-8DF2-2376C0DCB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7591727-05AA-49BF-817C-05E460617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3505E07-9CBF-43DF-8864-923509770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619250"/>
            <a:ext cx="2190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3104B0-6FA8-436E-B364-BEE09977B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16192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CHAPTER 01 CONCLUSION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CF65490-687F-4A32-B8AA-C0833AAE4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076450"/>
            <a:ext cx="105918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Product rules arrive in waves. The foundation should not.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13EA851-913F-4232-89B9-3F1E46C78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2686050"/>
            <a:ext cx="10210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9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One reusable identity, evidence, access and release-control plane can publish configurable passports across product groups.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F93EDFD-4875-4C33-B330-DEE64725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90900"/>
            <a:ext cx="35623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ADC3290-F413-49A4-B668-122040683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43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97FFE6-9945-4EBF-A7F3-B51F6B076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5433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D15F46F-FC62-4AC7-A254-CC9E3F68D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505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Do now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2BC6C4-04E8-43C9-BDAB-C325FE051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943350"/>
            <a:ext cx="3181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 portfolio scope, identity, source systems, suppliers and evidence.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C074DB8-A245-4198-9B7E-ECBDA34EF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390900"/>
            <a:ext cx="35623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C32DA10-08F6-4E25-8807-B3F5DA093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543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F52C100-E362-4943-B1F6-1797DF709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5433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74385D8-39A1-454A-876B-B5B68DF2E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505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Do once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4851317-0322-4A54-8A70-06C6C0917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943350"/>
            <a:ext cx="3181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Build the canonical model, access engine, audit trail and persistence controls.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8F63110-1B8A-4D37-9516-96DD7D651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390900"/>
            <a:ext cx="3562350" cy="1676400"/>
          </a:xfrm>
          <a:prstGeom xmlns:a="http://schemas.openxmlformats.org/drawingml/2006/main" prst="roundRect">
            <a:avLst>
              <a:gd name="adj" fmla="val 6818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2E5A1C-BBFF-464E-9ADF-198F4249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433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FC4CEA4-325B-49D3-B742-2DEF2505D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5433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B8F4778-3C58-492D-A5EF-FC1574301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505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Configure later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85D6616-1392-44A1-AA84-7BA4EB55E3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943350"/>
            <a:ext cx="31813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Apply product-specific fields, granularity, audiences and experiences as acts mature.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3DE4BA7-8736-4D7E-B219-B895E5D00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C98F00C-A29A-409C-B663-F37763435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Operating principle: centralise control, federate authoritative data and configure regulatory variation.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1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37D315DD-A9AB-47DF-B3F6-C6D2B19DD3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4A69ACED-1B80-43A2-90F2-D4BE808E8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416A25D-D679-438B-87F8-248AA26A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56E720F-4DCC-4D43-B5F6-6C0061A97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95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Technology &amp; Data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AEFA07-7574-499D-9917-9DD96D789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685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How identity, source systems, orchestration, access control, the EU Registry and user experiences fit together.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32CD07-4247-426A-B8E1-2DAB4DA44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5B9A259-685A-4D23-B7D8-A110E507E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d58525bbaa44606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789F22-05F6-4075-84D2-312805604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046D24-4D96-4245-89FE-14DD3F489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BDB5976-EA42-47BC-9A29-6F7EFAB70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2F9BFA-B392-4376-9172-2F1D2E255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312616567"/>
      </p:ext>
    </p:extLst>
  </p:cSld>
</p:sld>
</file>

<file path=ppt/slides/slide1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34B0BFF3-A563-4471-85D5-227CD530E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8FD829F-95D3-45E1-966A-219887F0F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D8B316-4E5A-4358-A223-BE30450CD1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2066D4-849D-4054-94C8-AABE216F3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ARCHITECTURE METHOD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C28BBF-132F-470E-943E-5477B3F71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Separate systems of record, passport orchestration and access experiences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98E329F-8F07-4B21-996E-CFDAFF09B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architecture should keep authoritative data at source while creating a durable, auditable publication layer.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9B9189-C284-40E8-89AF-750D52A38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73983AD-19D0-44FF-8C39-4D519F11A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F7A974-E2FA-4FB2-9181-8A51B417D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CIRPASS-2 | EN 18216 to EN 18223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767D22-4A75-4560-8C12-39796B93C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4E0D0F1-EBA6-451A-8611-CF8EAF2A3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372BB1-CFA0-42C9-B578-003E77104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700CF7-F312-465D-87C9-99AF1A48D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0DEBDAC-6F49-49C4-B10B-27E5F77B5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1390650"/>
            <a:ext cx="97536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754B4AD-2C0D-48B5-82DA-59EDAAFA4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1562100"/>
            <a:ext cx="2019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C31F9CE-5501-4C5E-B9C3-497C78F2B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1562100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SYSTEMS OF RECORD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90BC82-C40A-4E93-B7A6-3FA122393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1543050"/>
            <a:ext cx="6819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ERP | PLM | PIM | LCA | QMS | MES | service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7C7B89-615E-43E2-AA99-5BB1F77E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1924050"/>
            <a:ext cx="681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Own product facts and evidence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CEA9E02-5E95-4C41-8866-88322D17E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343150"/>
            <a:ext cx="0" cy="247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DB56AAD-9994-4230-8247-2864DDE4C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25095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669F31A-2633-4D52-95CE-074666A82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50959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1E051E7-FE14-4074-8F8D-5DE7A2FDE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2628900"/>
            <a:ext cx="97536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BF5DDA6-77E5-4832-B535-3F5B3F70F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2800350"/>
            <a:ext cx="2019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43958F-4EFA-4DEB-BA27-39F0ED106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800350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DPP CONTROL PLANE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073647-DFB8-4F13-956D-A021CA7EA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2781300"/>
            <a:ext cx="6819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Canonical model | rules | evidence | access | audit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823B178-32E2-41A3-A3C5-0AECC2284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3162300"/>
            <a:ext cx="681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Assemble, validate, publish and monitor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604565-4285-4B52-B550-300B8C155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581400"/>
            <a:ext cx="0" cy="247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3FA7DAD-BCC9-4C83-8B21-E6A9F329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37478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F92630D-6E43-43CD-9C34-8D63A01AB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7478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C2AB6AC-7A38-4278-A0F8-C843CCC1C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867150"/>
            <a:ext cx="97536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9ED7CF3-092D-4FFD-91AB-F93D3256A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4038600"/>
            <a:ext cx="2019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8315D83-B6ED-4A98-AAD5-533571E18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038600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ACCESS EXPERIENCES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1E28C86-F1CB-4811-B095-D75709547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019550"/>
            <a:ext cx="68199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Registry | resolver | APIs | consumer | partner | authority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A1979B2-AA28-4501-992B-D096C9C71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33800" y="4400550"/>
            <a:ext cx="68199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Deliver the right view to the right actor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7F6DC09-7F1B-496C-BF0D-37317C17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054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DF6FD18-E5E4-4D01-9D98-5BC711A41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054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Authoritative at source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5BF31DF-6271-49F0-A7C2-E22FEA88D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33650" y="51054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07BBFF2-4F8B-4E4C-8A0B-A2CB5ABAB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8900" y="51054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Open interfaces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80495C3-D0C4-4F27-81B1-99E10AC83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51054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05D4671-92B8-44BD-B828-AAC0C4623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51054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Configurable semantics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1F21F4D9-5D27-4727-B81B-04E9DF4BA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51054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99F8345-C61C-412F-A573-9B372806A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51054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Portable identity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42F0FF67-D640-4F6C-8135-BD581EC85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51054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295439B-2161-4AFF-AC30-C6DA35D52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51054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Evidence by design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7079AC4-2FF2-41C4-BAD7-1E72874B9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5105400"/>
            <a:ext cx="1695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B409EB3-8A95-4D1D-A52A-005130CF7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20300" y="5105400"/>
            <a:ext cx="15049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Observable operations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A227B1D-1907-4167-B7C3-1CB3E49DD1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9A2CE1A-BEC2-4452-BE13-6B433A369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DPP layer is a publication and control plane, not a second master-data system.</a:t>
            </a:r>
          </a:p>
        </p:txBody>
      </p:sp>
    </p:spTree>
    <p:extLst>
      <p:ext uri="{BB962C8B-B14F-4D97-AF65-F5344CB8AC3E}">
        <p14:creationId xmlns:p14="http://schemas.microsoft.com/office/powerpoint/2010/main" val="1077022510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EFB7F13-E696-4FB1-B0C2-A0B922E30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3D643741-DE4D-4297-A40D-6BE3BD7E1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B20243B-FC93-40F8-8E2A-3F094A3D5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9AC1D1-D183-4450-9710-F685AA25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SUMMARY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F8CB396-2BDC-4678-AA9F-9028F6AAE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Build a product-data operating system, not a QR-code project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4741CB-1C36-4C7C-8433-7CC9792B0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Five findings connect the regulatory mandate to architecture, data ownership, vendor choice and implementation.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D17C2C-C596-44FC-B4BC-3B9986963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605E68-219C-435C-8981-638415BB7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C749C1D-FAFF-461D-87AD-EA088BB51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regulations | European Commission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ECFA1C7-D6DA-4D2F-8F5F-623B2D1F6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B45974A-2DAC-40F3-B5B4-D8F0F73CE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9723A2-0A87-4959-A47A-81CBA7B4B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039929-4683-45E8-A9FF-ECDAA14B8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38B3451-CEEB-47EB-B4C4-6D089D219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476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C8C03B-47F8-4D62-8B79-43EF66B27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390482B-E940-4284-8780-2BA56B458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20EEAF-25EB-43F6-B313-EBA72FA91C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04950"/>
            <a:ext cx="26765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Mandate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4423E27-A836-4E3D-B3B8-7C045D2EF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30956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EU Registry is operational and specified batteries require passports from 18 February 2027.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FF460F-C6E3-43FC-B4C5-A36D71855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390650"/>
            <a:ext cx="3476625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A9D31C4-9518-414B-8FFE-426B8BCD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6EC023-544B-44E6-8829-3F3D81321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32D4FB0-9561-4647-8503-3CDC14B50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24400" y="1504950"/>
            <a:ext cx="26765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CA84E3F-2DDE-4391-BBDF-E85798116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943100"/>
            <a:ext cx="3095625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visible label is simple; evidence lineage, supplier data and lifecycle change control are not.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7E19495-702A-4628-826D-22E1D5799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1390650"/>
            <a:ext cx="40005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C5D660-1300-4B23-B156-A47C6D67F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1B51DB1-4E91-4260-90BD-921F826E1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7313C53-9E63-4134-9E20-61E7DA90D4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504950"/>
            <a:ext cx="320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Architecture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E6F3B7B-276C-4BB3-8000-C65E13A61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24800" y="1943100"/>
            <a:ext cx="36195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federated control plane can reuse authoritative ERP, PLM, PIM, LCA, QMS and service data.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1093CEA-A7F5-4E90-9471-243A4B91D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66950" y="3219450"/>
            <a:ext cx="37338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C8AEA3E-8964-4E28-959D-D37AB4C080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DCE42A9-FE88-4C9B-B965-7C9497C4E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069DC5-47A7-4000-8786-AA40CE5B26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3333750"/>
            <a:ext cx="2933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Vendors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D173A30-AB01-436D-BA83-9F856EFD3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57450" y="3771900"/>
            <a:ext cx="3352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platform leads every system-of-record, traceability, identity, interoperability and sector dimension.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A40CB73-46E2-49CE-8DEF-95AE5288C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219450"/>
            <a:ext cx="3733800" cy="18097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63C48BB-921E-45E8-A992-10FB7A017E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718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848FE55-5244-418F-B9F5-B10B4EDC1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3718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9CC80C8-088A-4CDB-9CFA-9CB5B6AA8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333750"/>
            <a:ext cx="2933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Action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73C5A0B-76C2-4B52-8A1E-A039D64D3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771900"/>
            <a:ext cx="33528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a 90-day architecture proof, then close one regulated cohort before scaling the portfolio.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6DE670D8-CB81-4EA5-BABC-6C69454B9B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5087A66-EE9A-4260-8299-8B72CDE8A1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Decision: govern one reusable product-data capability, then configure product-specific passport rules and experiences.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2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5CFFC3EF-8767-42CF-9266-893F2AF8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7169DD3-D3AD-4E13-A31C-69FE68043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787C66-4826-4B5C-9452-C3AEE2322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2019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4DF9261-BE15-444D-ACBE-9FCB51BC0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828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REFERENCE ARCHITECTURE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57CCBA-8F41-4295-98FC-C34BCC4F5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federated control plane is the lowest-regret enterprise pattern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CC1FFC0-BBF1-4589-A21A-A182AA783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DPP platform assembles trusted data, applies rules and access, registers identifiers and serves multiple audiences.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8FB8D3-C74C-45E5-90B0-4DFDF772BB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6B49B9C-6E72-46ED-88BD-B70002A26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D4C4700-5E41-4C4A-ADAA-AAB57C9C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CIRPASS-2 | EU Registry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953C5E7-5FD4-4DED-9990-4322671D9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424316-2CFF-46FC-8511-4B6B815659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54BC4EA-3995-4A87-B37E-B8E8D4FD6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1A735E5-F579-4141-A1D7-A8CE73493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B134F96-22C4-48BA-B73D-2AC49550A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CE6FCDC-4C9D-478C-9AD8-DD12DC7ACA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8590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ERP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6563799-9FF4-43CC-9A12-1EE3C79F8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2405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49EBB80-0CEA-41ED-8BC7-FD56405FE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0025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PLM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8460AAE-7F1B-481A-9C35-5F9FA02F8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3840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7A6919-CA8B-48E1-BC3C-B6737D6E8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51460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DD224B2-FEE4-441B-B25D-244D5107B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5275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C9676B8-89E0-47C9-AFF1-4FC13420F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02895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LCA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3609308-4C14-4996-B50B-82DFEB53E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6710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4B9652-264E-4360-9E85-3DFCC557C4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54330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QMS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CCB1CED-BAA1-4181-9515-9BCB9E0DB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98145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9F1B3DB-B4F1-45FE-B548-E81C78622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5765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3918470-CA4D-41F0-B818-A56C37A69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95800"/>
            <a:ext cx="1257300" cy="400050"/>
          </a:xfrm>
          <a:prstGeom xmlns:a="http://schemas.openxmlformats.org/drawingml/2006/main" prst="roundRect">
            <a:avLst>
              <a:gd name="adj" fmla="val 2857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445FDE8-7691-4F96-A09B-106C9542AC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72000"/>
            <a:ext cx="1028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5CFB791-9452-4119-B68E-BECF88097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1676400"/>
            <a:ext cx="186690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E98C29-6270-4BA3-9CA6-264017068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1771650"/>
            <a:ext cx="1638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INGEST + QUALITY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7BCE789-B5E6-42D8-8356-4BE4BF7A9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076450"/>
            <a:ext cx="16383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APIs, files, events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Schema mapping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Completeness and proof checks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F60E1B2-9D67-4EDC-B024-07E796B2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33900" y="1409700"/>
            <a:ext cx="3143250" cy="3009900"/>
          </a:xfrm>
          <a:prstGeom xmlns:a="http://schemas.openxmlformats.org/drawingml/2006/main" prst="roundRect">
            <a:avLst>
              <a:gd name="adj" fmla="val 37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92A9EFE-B589-4847-9A79-FA2AA69118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504950"/>
            <a:ext cx="2914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DPP CONTROL PLANE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50BFB52-04B5-4DD6-9F09-1754075A7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48200" y="1809750"/>
            <a:ext cx="2914650" cy="2514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Canonical product graph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Product-rule configuration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 and validity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Audience policy engine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Lifecycle release workflow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Audit and monitoring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9999102-7100-43B7-8773-F40F6331F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1676400"/>
            <a:ext cx="167640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E7A02D7-93D7-49D6-AA5D-F3B973D37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771650"/>
            <a:ext cx="1447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IDENTITY + RESOLUTION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7C62E5D-6A28-4EFE-B3AF-B04138466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76450"/>
            <a:ext cx="1447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Persistent ID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Carrier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Resolver</a:t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Registry adapter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A82BB2A-B6DC-4F13-9273-DE7D383CB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1390650"/>
            <a:ext cx="144780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BB1FE4D-AF49-4006-8C3D-8DA216B39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48590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CONSUMER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3E619F9-DBF5-427A-A694-B8A10B79B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1790700"/>
            <a:ext cx="1219200" cy="7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role view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D56FD88A-7A13-421A-8DDA-F69DE0CA0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190750"/>
            <a:ext cx="144780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C05891C-644D-40ED-9008-0735AE010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28600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5E4EB96-0B30-4D5E-A213-FCC2E4C8F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2590800"/>
            <a:ext cx="1219200" cy="7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role view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9B096FC-A9D4-4231-B3C3-C7DDE9C1BB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990850"/>
            <a:ext cx="144780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DE977AB5-9341-4E81-8CF9-FEF777976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08610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REPAIR / RECYCLE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2301327-7561-4F80-8804-3FBAFC184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390900"/>
            <a:ext cx="1219200" cy="7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role view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28191E81-E124-471F-B847-02F81AB81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790950"/>
            <a:ext cx="1447800" cy="5715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821987A8-4533-4A56-AE3D-C695A4DD3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3886200"/>
            <a:ext cx="1219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AUTHORITY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14BE580-C783-4713-A25C-65334CFE2F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01300" y="4191000"/>
            <a:ext cx="1219200" cy="76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role view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3B7C5C06-879B-4EFB-A624-83FA2974C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305050"/>
            <a:ext cx="495300" cy="723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F8BC4440-C188-4BFB-847A-1DA18E4CE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5035" y="2305050"/>
            <a:ext cx="4765" cy="9513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7AD007B-6B4F-445D-8F2F-B14716D07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22857" y="2305050"/>
            <a:ext cx="86943" cy="3890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73CAF718-1983-4314-A0D3-643624AAF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76700" y="2305050"/>
            <a:ext cx="45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3CDA973-77A0-4E02-915B-40DA169CB0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697" y="23050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11B2247-D7C8-426A-AE83-EF6470C3E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2697" y="22552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88E6AE32-9BA8-4D45-A695-4E8B814F7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2305050"/>
            <a:ext cx="457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6A3A38AE-B383-4FE4-9F47-86BF3CC56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3147" y="23050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EF1BA48B-2815-44F4-B56E-DC64B5785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3147" y="22552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6E29ADA0-42A0-4C34-B3DA-712C6C9CA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676400"/>
            <a:ext cx="476250" cy="628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DDCA174C-0A1E-4FBE-85EA-F80AEBD09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77649" y="1676400"/>
            <a:ext cx="9351" cy="9479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B192A705-8B79-4D07-91C0-1940778DC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8281" y="1676400"/>
            <a:ext cx="88719" cy="3466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AD4A4040-6DA6-428C-BDEF-BA0164278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05050"/>
            <a:ext cx="47625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F2BDAB0-5987-4B17-B7C3-5AEC3B93C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3734" y="2476500"/>
            <a:ext cx="93266" cy="1933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971DD11-E3F8-4736-9DB5-CF20E61A0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27461" y="2402152"/>
            <a:ext cx="59539" cy="74348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5CA38523-13B4-4FB0-B0C8-95DD5C232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05050"/>
            <a:ext cx="476250" cy="971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B8254559-F0FE-47B9-9D74-2AFC60B5FD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06554" y="3225600"/>
            <a:ext cx="80446" cy="510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0A394AF3-0CB6-47AE-A707-94ED10B4E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181773"/>
            <a:ext cx="8962" cy="9482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BA1F557D-894C-4076-9A14-05E46BB65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2305050"/>
            <a:ext cx="476250" cy="17716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DFA11EF-BFEF-4361-B8A2-C8E1196AF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17841" y="4011205"/>
            <a:ext cx="69159" cy="6549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E96F53A5-64EB-4129-B355-A49EC74D5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3985357"/>
            <a:ext cx="26999" cy="9134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1B1F298-FA36-426E-B686-D9A5AF2AE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781550"/>
            <a:ext cx="760095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668111BA-3B4D-48B3-A266-C1EAF3DD7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895850"/>
            <a:ext cx="7258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Cross-cutting controls: identity governance | security | privacy | trade secrets | backup | service continuity | observability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65B5861F-65A7-4524-BF7D-B68367112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A2F777EA-413A-4C08-9A0D-A9CAFB33A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Keep the control plane modular so product semantics, hosting and experiences can change independently.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2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83ECD84-0974-4ACB-9FEF-4099A48D5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58ED77D-EE69-400A-965C-C465F3B59E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A437247-470D-4D44-ABA5-15C77E9BE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87253B8-7CA1-40E5-A991-62BC1EF8EC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 MODEL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1E63C76-9DAD-49A2-A4C5-B264A2388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canonical product graph connects identity, composition, evidence and lifecycle events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95DA85-AB9B-4424-97D0-CDCF784B8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Each published fact needs an owner, source, validity period, granularity and proof status.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26BC68-25B7-453A-83A4-78DB62AC8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8C18213-183C-421E-B005-2056DB999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917F5B-DD8D-46F3-8B3C-E1D96FEDA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ESPR | Battery Pass | IDTA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E3EB55-16F6-4D08-8344-30DB8CC33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F09708-51C8-4CB3-AB93-269F10412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6D661D2-B8F6-483F-B7B8-A55D6820D8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110EB3-7B64-466E-A1E5-BFF454519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2629A71-9991-49CB-A736-29BE72C00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9150" y="2457450"/>
            <a:ext cx="2933700" cy="990600"/>
          </a:xfrm>
          <a:prstGeom xmlns:a="http://schemas.openxmlformats.org/drawingml/2006/main" prst="roundRect">
            <a:avLst>
              <a:gd name="adj" fmla="val 11538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D2131EC-9538-4C06-AACD-598E1F195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9650" y="2628900"/>
            <a:ext cx="2552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CANONICAL PRODUCT GRAPH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D6A5B52-8745-48E2-8EC2-8CD3396E6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3048000"/>
            <a:ext cx="2362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One governed relationship model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9DC5DF3-22CE-47E6-9E9B-EE6568DA6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47800"/>
            <a:ext cx="35814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6F0A6A-A555-415F-B9A2-4CBAAC7E33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5430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EDD0040-0AEF-4ACE-A3C9-6AEC8B966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847850"/>
            <a:ext cx="335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Product, operator, facility, model, batch, item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9C8EE78-8DCB-4A60-B0D8-F780491D1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00500"/>
            <a:ext cx="35814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1D26486-D84C-46D9-900D-C3AD809A1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0957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COMPOSITION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6BF1F7B-57C7-4903-88F5-2640F59FF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00550"/>
            <a:ext cx="335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BOM, materials, substances, recycled content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8B160A2-975F-4742-A8DC-1932CA9B8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314450"/>
            <a:ext cx="35814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663B6E3-A3D0-449E-B651-BB77E40853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40970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SUPPLY + EVIDENCE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69A5889-DC9C-47A0-901A-419057878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1714500"/>
            <a:ext cx="335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Supplier, chain of custody, issuer, document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CB41AB7-94BB-4B88-B874-6CA71A19D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1447800"/>
            <a:ext cx="35814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DBF480-4A7C-423B-8AC9-7B2F5EC73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5430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SUSTAINABILITY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9973B89-2A95-4CCA-96C0-07A2D7516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847850"/>
            <a:ext cx="335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Footprint, durability, repairability, circularity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8134C5F-CFD0-4FFD-97EE-B42C0B4E1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4000500"/>
            <a:ext cx="35814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6772C97-0D72-4A74-9E61-A05C9C482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0957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LIFECYCLE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8B421AE-3453-4809-BA93-BD4081889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4400550"/>
            <a:ext cx="335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Manufacture, sale, repair, reuse, recycling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4683208-C79B-4162-BE02-DE9BDE7D1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191000"/>
            <a:ext cx="3581400" cy="952500"/>
          </a:xfrm>
          <a:prstGeom xmlns:a="http://schemas.openxmlformats.org/drawingml/2006/main" prst="roundRect">
            <a:avLst>
              <a:gd name="adj" fmla="val 12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FA21AD0-B140-4AF1-9D2D-40BD0F5FD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286250"/>
            <a:ext cx="33528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COMPLIANCE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D9CD132-1AA7-4CED-ACCC-D7F04EF92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91050"/>
            <a:ext cx="3352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Rules, declarations, approvals, authority status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ADC2D86-19AB-41CA-9FC2-D0C239003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510540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Every fact carries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CC642B0-206C-4875-A832-7BFFAB30D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5105400"/>
            <a:ext cx="2209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owner | source | granularity | validity | evidence | access class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D67C802-EED4-489D-BD5A-13AF437F1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EC5A4E9-0F83-400E-B374-DED47951E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Model the relationships first; the human-readable passport is only one projection of the graph.</a:t>
            </a:r>
          </a:p>
        </p:txBody>
      </p:sp>
    </p:spTree>
    <p:extLst>
      <p:ext uri="{BB962C8B-B14F-4D97-AF65-F5344CB8AC3E}">
        <p14:creationId xmlns:p14="http://schemas.microsoft.com/office/powerpoint/2010/main" val="1253204316"/>
      </p:ext>
    </p:extLst>
  </p:cSld>
</p:sld>
</file>

<file path=ppt/slides/slide2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68650ADE-D8BB-463C-946D-2BBB8E0DA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6CEF9E7-0982-4F99-B4A1-55F9DBC25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708C23-6521-4093-8D23-AC37342B3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6A90155-0C3D-4606-AEF7-DCC850236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IDENTITY &amp; CARRIER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41E628-BB26-41F9-8051-31E0CB88B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Choose identifiers and carriers for persistence, not campaign convenience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CDF334E-58D2-4F1C-84CA-AA824E15C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Open identifiers, resolvers and replaceable destinations avoid relabelling and reduce vendor lock-in.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193ECF6-B9E6-4504-A4F8-F520EA8BD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FD0EE7-26F6-489B-BBDE-9F7D985FE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F46B8B2-1A4E-45C0-A950-4B55E59F2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EN 18219 | EN 18220 | GS1 Digital Link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A3BC3C-6DF4-4338-864F-96714E1B8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BAD6AE-EA51-4D06-AFB9-D41D368EB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C466A7A-6F70-4D50-AA6E-2660575CB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B73B72-FB90-424B-9AA9-8BC111332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A8061DF-310B-469C-B5B7-E476DA54E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30861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8C4D44-7516-4D4D-89F5-C7CE16840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19250"/>
            <a:ext cx="2190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8A01AC-5315-47F9-8D7F-00E829EC1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192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QR / DATA MATRIX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02CC587-C3D2-4F5D-B68A-6CC635B92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Strength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72C79F2-70EA-4A07-BF95-32C6E0B9A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3840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Low cost, camera-readable, broad consumer reach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513D5FB-6903-4C00-A9C2-E03CA8D282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051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Watch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6523F0-1581-4CFA-9B5F-EC6939ED24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Durability, print quality and copy risk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CB49FFE-77BC-4C43-A576-B3BBFB906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9575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Default where physical context permits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F6AF4D9-E7C0-4DBE-B488-DDF7EA80C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09700"/>
            <a:ext cx="3562350" cy="30861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57EC58F-2273-4C61-BBCB-D84096B8D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1619250"/>
            <a:ext cx="2190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2743557-AB43-4C22-BF62-8090C47A8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6192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NFC / RFID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B5BD81D-13E1-463A-B3AA-C93BBAC39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3360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Strength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E5C912E-C92F-4699-91A5-FA744F118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43840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Tap or machine read, item-level and industrial workflows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D966BF-D97D-49EE-8403-730FCB55F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1051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Watch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78F34D5-051F-489B-B515-118B73E05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4099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Cost, reader availability and lifecycle durability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C76AFB1-C1D1-4391-8D39-2CE8F47C7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409575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Use for high-value or operational cases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72748F3-1B12-4562-A4C4-CF8C99095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09700"/>
            <a:ext cx="3562350" cy="3086100"/>
          </a:xfrm>
          <a:prstGeom xmlns:a="http://schemas.openxmlformats.org/drawingml/2006/main" prst="roundRect">
            <a:avLst>
              <a:gd name="adj" fmla="val 370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E1D2630-8067-4899-8BCB-D7C8C3CD3B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1619250"/>
            <a:ext cx="2190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2CEF23A-31F1-4777-BAED-5EFA38734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1619250"/>
            <a:ext cx="2000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DIGITAL WATERMARK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E748954-B0D8-4817-9B5B-1A533EAFA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3360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Strength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DB9F156-4081-4FDA-8F01-B2138FB853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3840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Invisible or integrated visual carrier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3AB9879-3723-42A5-8C3E-F213B7464A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105150"/>
            <a:ext cx="114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Watch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ACBE48E-8F83-4C3D-BB1B-56E96999A1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409950"/>
            <a:ext cx="3105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Detection ecosystem and persistence must be proven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F7EEA26-A47A-4AB8-89F7-23701D2B6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4095750"/>
            <a:ext cx="3105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Use selectively after standards fit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00D2CD8-53EA-4362-8B45-455BBDA7B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4705350"/>
            <a:ext cx="914400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B59F7650-3173-4AFE-8011-A4EC0606C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4857750"/>
            <a:ext cx="12382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IDENTITY RULE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976AFC5-AF02-4E02-BA7E-D7B7FFC6F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800600"/>
            <a:ext cx="7239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Encode a persistent identifier that can resolve to changing destinations without changing the physical carrier.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07D0304-4522-4AB5-BF7B-20B13AB11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1B84941-79E4-4DEC-819D-ABFA1AD9A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 campaign URL is not an identity strategy; use open identifiers, resolver portability and clear granularity rules.</a:t>
            </a:r>
          </a:p>
        </p:txBody>
      </p:sp>
    </p:spTree>
    <p:extLst>
      <p:ext uri="{BB962C8B-B14F-4D97-AF65-F5344CB8AC3E}">
        <p14:creationId xmlns:p14="http://schemas.microsoft.com/office/powerpoint/2010/main" val="1043316413"/>
      </p:ext>
    </p:extLst>
  </p:cSld>
</p:sld>
</file>

<file path=ppt/slides/slide2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F4A262A4-B5C1-42EE-9D6F-1E8DFFF71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402A13D-CA84-45B2-B98F-4A7E41395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3B36856-DDCB-45CD-B3D8-BBAE7299D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8925DED-4B2A-40EA-A7C7-546E8691F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REGISTRY FLOW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86D6F4-9B96-452A-968D-97335E31E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EU Registry indexes passports; it does not replace the product-data layer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B3FEFE-D092-499E-89DC-37CE8B62C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Economic operators register identifiers and metadata while detailed passport data remains decentralised.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137AF43-B5E0-4B55-9CB1-2C233490D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B67020-49C9-4437-91BB-53F2DCC0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543E9EA-CD20-4489-96BB-13F29759B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DPP Registry | ESPR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F02D07F-BFD7-442E-8FAE-95918BD37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26933BA-36C0-4FC2-B505-EA324F743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55EBF4-8BAF-40C2-814F-B1C9B87D8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7C090BF-8329-4D07-AC3B-B98D40732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36AB4A-7DA0-42FC-B086-FB3E9942A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809750"/>
            <a:ext cx="2038350" cy="23622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BA18D73-CD78-4DB1-B474-9980B9C51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CE958D2-97CA-43C5-86ED-FF6507732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E808A9-F629-44F1-8009-2A6171CB9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ASSIGN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E33728C-09B3-4FE7-9FF2-2D1E4C4EA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05150"/>
            <a:ext cx="1657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Economic operator assigns the product identifier and carrier.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4BE70FD-0B62-4535-9D7E-899CF2401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9908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8A4959-3B4D-4F13-BDAC-9937BC73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3897" y="29908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7A3BFEF-68CF-49D1-9984-9C9A5566F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3897" y="29410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C75AD84-8B77-4FE3-8195-C3E3A706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809750"/>
            <a:ext cx="2038350" cy="23622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8FD5F63-AC92-4593-AA34-5B0A2A11A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698C67E-A4CD-4B11-96EC-ABF030286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17B80BB-82FD-40F6-8286-603376059F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6670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ASSEMBLE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CBD0221-2D7B-4DB3-A93C-6B4676C904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05150"/>
            <a:ext cx="1657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DPP control plane validates and publishes the detailed record.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D5205C0-D088-4F09-BA3F-273ABB259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908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5202FFB-2313-46B1-913B-FA197FE0B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0847" y="29908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4DF4CE7-0E86-4D63-86C8-43783CF00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0847" y="29410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624987-B908-41B0-9168-27AF4C245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809750"/>
            <a:ext cx="2038350" cy="23622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36D1F31F-D658-4866-9E23-75C153F45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686B7AC-0583-4B26-8FAC-009571BC3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685DF34-1DBF-4C88-89FD-1FBF338C5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6670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REGISTER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A5B4E76-37E2-4A04-9261-AD42DF6EF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05150"/>
            <a:ext cx="1657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Identifier and required metadata are submitted to the EU Registry.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D166A49-64DD-442B-A0C8-3DDA6DEA9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9908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3C36274-BFC5-431A-9F17-1C44CD6C3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7797" y="29908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38F9907-3A05-4751-8221-68F9D34E6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7797" y="29410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51C3270-07A0-4E71-BB0E-62069A967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809750"/>
            <a:ext cx="2038350" cy="23622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1DBBA33-DB9C-4291-9C9E-863938741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3658A19-70A6-461A-BD0D-4DB046655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7D7C8B7-6F7C-4686-AE9F-FB8F3BF0D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6670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RESOLVE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A5DB69B-893E-45BB-A42D-D25733BC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105150"/>
            <a:ext cx="1657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scan or system request finds the appropriate passport endpoint.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00F35D92-183B-4397-B434-9A8983DA8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9908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88FD8AC-0FC8-4645-8A0F-52E5445F8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4747" y="29908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CC937E31-341B-49C0-AFE9-B9225C35A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4747" y="29410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19F987D-C45F-4947-9553-5C3AD1A4E8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809750"/>
            <a:ext cx="2038350" cy="236220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BC1D8A6F-EC76-4D87-A3DE-4F287A9F1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20002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F79E582-B592-4E88-9B20-6ABD9F4526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20002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9F25142-6715-410C-AB8A-4E585C31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6670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2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AUTHORISE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E326371-3BD2-4D75-B368-78CC24360B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105150"/>
            <a:ext cx="16573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Policy returns the audience-specific data view and logs access.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0899E9D8-0527-456D-8F1E-5E6B5D71B6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552950"/>
            <a:ext cx="887730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98046FD6-F996-4337-808E-C47311996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4705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REGISTRY BOUNDARY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5B36F16-C21C-4D39-9D2F-2D14BE54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648200"/>
            <a:ext cx="66865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4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4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The Registry stores identifiers, registration data and high-level metadata, not the full detailed passport record.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2EADD009-B0CA-435E-8E94-7348C122E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CD837D1B-1122-4A5D-B51A-744DC4225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Registry integration is essential, but enterprise data ownership and hosting remain with the economic operator and its providers.</a:t>
            </a:r>
          </a:p>
        </p:txBody>
      </p:sp>
    </p:spTree>
    <p:extLst>
      <p:ext uri="{BB962C8B-B14F-4D97-AF65-F5344CB8AC3E}">
        <p14:creationId xmlns:p14="http://schemas.microsoft.com/office/powerpoint/2010/main" val="3985211986"/>
      </p:ext>
    </p:extLst>
  </p:cSld>
</p:sld>
</file>

<file path=ppt/slides/slide2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0663EEC6-2434-4EB0-A1CD-1558AF635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082CB82-19DF-476D-A297-E9D5D2206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57F7B8-31B2-4AE8-BCDB-154E4CAC4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2DF42C6-C6F6-4142-A10C-6BA92DF34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ACCESS &amp; TRUST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B3B0CF-7D52-42DC-8018-1FD865B4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Policy-as-code should control who sees what, why and for how long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28E3704-C4BE-4D16-B776-07C619602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Role, purpose, consent, legitimate interest, evidence status and audit logging belong in the access model.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002B4CC-15E4-486B-B7FB-7D28467F0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4A5A157-B2D8-473E-8368-39FFB7E64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26E2F98-99D8-4123-B479-2E47A85EE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ESPR | Battery Regulation | Data Act | CRA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BFECF7-D835-49BF-9A26-5C111E1D0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661A14-0D40-4625-ACE3-1E8953720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D4A5651-501D-49DE-85B5-67B115866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23F859-1AD3-4BFE-981D-1B1D9E068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0AFF18F-6CAB-4925-AA8B-7E486067F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CE0CC1-AA7C-4DC9-ACF7-36E85AE02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4780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Identity and role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B871FB1-8F53-488F-A45E-74BC1E20B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1609725"/>
            <a:ext cx="1466850" cy="13620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18E01A7-DCB7-45C9-B8D2-0A10AA011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0968" y="2953028"/>
            <a:ext cx="93382" cy="1877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F2D19F-60D7-4588-8A96-AE6A12125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8722" y="2880063"/>
            <a:ext cx="25628" cy="917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CAD0FD4-0D6F-485D-9EE1-2434A9C41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0025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DB61DE5-F2F8-4F8F-8370-BCC76F69C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07645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Purpose and legal basis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5C0CC18-06F7-409C-99FF-3C74B4C947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238375"/>
            <a:ext cx="1466850" cy="7334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D26A45-E853-41AD-825B-539011F5D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455" y="2971800"/>
            <a:ext cx="94895" cy="821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686E1E0-211D-4D1B-942A-859FC26A8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73985" y="2890955"/>
            <a:ext cx="50365" cy="808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845BB69-2A05-47F8-B974-D2F8A597D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2890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3E0ADAB-8609-4D71-8416-F66D2AAA7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70510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Product and jurisdiction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F2D8CB-C0C7-4212-9491-ADF280883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867025"/>
            <a:ext cx="1466850" cy="1047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2E9E782-89AC-41D1-B71D-17D20EA53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9806" y="2971800"/>
            <a:ext cx="84544" cy="438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6B2ADF5-B8F8-4A82-8D44-21421F5F4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6901" y="2916355"/>
            <a:ext cx="77449" cy="554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1D7843A-D037-4820-B189-0095E5A42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5755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BD207E1-FC3D-48FB-AF25-1080997AE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33375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 classification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DAD8F99-26F5-48FA-A60F-70C03A2D9D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971800"/>
            <a:ext cx="1466850" cy="523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BD19170-75A4-405C-9709-CF48282FB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4623" y="2971800"/>
            <a:ext cx="59727" cy="7419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CEF1FD3-6C78-42E3-B195-F7EAB0757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1133" y="2952226"/>
            <a:ext cx="93217" cy="195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CF519FD-8454-4AE4-8CAB-D73714CF94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8620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9C50319-20EE-45D9-8A65-2D71F44D4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6240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Consent or legitimate interest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23A3795-206F-4AAF-A676-AEF768690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971800"/>
            <a:ext cx="1466850" cy="1152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8BACEB2-A41B-417C-B819-7A29D408F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1257" y="2971800"/>
            <a:ext cx="33093" cy="8931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21787C1-5483-4886-B1E1-500AA9094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740" y="2971800"/>
            <a:ext cx="94610" cy="1102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262ED18-8B7E-4953-8BAF-46A8BC6A9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1485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4776EAA-AC6E-415B-8A60-05B0CE1CE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59105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Evidence status and expiry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DEE41B8B-770E-48CF-A905-6D67BBB7EF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0" y="2971800"/>
            <a:ext cx="1466850" cy="17811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11EE257-0AC4-4B4D-96B2-3573202900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160" y="2971800"/>
            <a:ext cx="13190" cy="9433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7FED585-439C-4C28-87F1-3B694725BC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34297" y="2971800"/>
            <a:ext cx="90053" cy="3103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F953ADA-319E-47B1-BA75-B9F7B4CDA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095500"/>
            <a:ext cx="3543300" cy="1752600"/>
          </a:xfrm>
          <a:prstGeom xmlns:a="http://schemas.openxmlformats.org/drawingml/2006/main" prst="roundRect">
            <a:avLst>
              <a:gd name="adj" fmla="val 652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C24C2FC-B296-47D9-A72E-70C4EF097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190750"/>
            <a:ext cx="33147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POLICY-AS-CODE ENGINE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868EB27-85D5-4A48-9BF0-83BD28353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495550"/>
            <a:ext cx="3314700" cy="1257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Evaluate audience, purpose, product rule, data sensitivity and evidence status at request time.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Return only the allowed view and obligations.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4134B7B-D209-4B33-835D-B1D13076E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37160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F4EC7E9-390A-4C18-BE55-BD7DF6F60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44780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Public view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88567B5-F190-4C0E-9F10-B03159743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1609725"/>
            <a:ext cx="1466850" cy="13620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6E0EAB13-8850-427D-961F-D0513477C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8872" y="1609725"/>
            <a:ext cx="25628" cy="9173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E0FC8A3B-0BF8-4725-A008-34C013A1B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1118" y="1609725"/>
            <a:ext cx="93382" cy="1877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6E69A46C-8D35-4E94-A9A2-862F2C174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4CCB8B4F-8001-49C3-97D8-6BA7EC16A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07645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Partner view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65572F3-9025-45C1-B066-7ED65043B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238375"/>
            <a:ext cx="1466850" cy="7334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E31BC23-4427-43D5-8D4A-141673F7DF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4135" y="2238375"/>
            <a:ext cx="50365" cy="808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E4ABF79-C81F-4082-BE15-87DC2AD67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605" y="2230160"/>
            <a:ext cx="94895" cy="821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8C69C2C0-A85C-4C23-9C01-3257859996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62890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004FF40-F892-4729-803C-E9BF89E1C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70510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Repair or recycle view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79BB6AB8-41FA-46E8-B05B-87E8230C3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867025"/>
            <a:ext cx="1466850" cy="1047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3D7454F-1FE8-4DB9-85C0-8B67B6FFF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7051" y="2867025"/>
            <a:ext cx="77449" cy="5544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F14D168E-56B2-44F7-BB94-7E0F88C9A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9956" y="2823151"/>
            <a:ext cx="84544" cy="438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636C020E-BD70-44B1-8DE0-2C33F78FF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25755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9A5C0763-1860-48A8-9D2D-A70A093AE0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33375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Authority view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587F3EB-1D4D-4E81-B12A-DB8B1CA76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971800"/>
            <a:ext cx="1466850" cy="523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5C6A3EB6-A92C-4BEF-A84C-60953C16E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1283" y="3495675"/>
            <a:ext cx="93217" cy="1957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DA6C3E98-222C-43A8-98B0-FAFCE823C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74773" y="3421478"/>
            <a:ext cx="59727" cy="7419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710E705-F69C-4FD2-B600-24804C0D6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388620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5F69BF73-BCE5-4138-ACD6-94363C06F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96240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Denied or redacted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03B225A-8371-4913-A165-E42A900193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971800"/>
            <a:ext cx="1466850" cy="11525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EB1C22F-C244-4F63-A6CE-7452FC3EE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890" y="4113304"/>
            <a:ext cx="94610" cy="11021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64E190DD-F1B0-4A20-8058-D5DAD931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01407" y="4035008"/>
            <a:ext cx="33093" cy="89317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ECEAB000-5846-44F9-BE93-9C39D8F20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4514850"/>
            <a:ext cx="24003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0D1BC017-58B0-4282-B939-03B4FA464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591050"/>
            <a:ext cx="2171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Logged and monitored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338C0028-458D-461E-AB57-97884BDF3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7650" y="2971800"/>
            <a:ext cx="1466850" cy="17811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B7A87DCB-88B3-4C6D-8423-AA5D5C39E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4447" y="4721941"/>
            <a:ext cx="90053" cy="31034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906FD1D3-E834-4329-AC26-1FADCD251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21310" y="4658643"/>
            <a:ext cx="13190" cy="94332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1CA4B140-DCFA-4711-B077-DBB5BC115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324350"/>
            <a:ext cx="552450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8E94C520-323C-4B4F-97AC-B6EDEF5DC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4577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Trust services</a:t>
            </a:r>
          </a:p>
        </p:txBody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CF16D6A7-B5A2-45B2-B9D0-56DA9E180F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743450"/>
            <a:ext cx="5067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Authentication | verifiable evidence | integrity | audit log | backup | incident response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D084DC88-6B82-4EED-8B40-35B817901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95568C76-32C4-4E25-917D-0A4727425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Access decisions must be inspectable and repeatable, especially where trade secrets and legitimate-interest data intersect.</a:t>
            </a:r>
          </a:p>
        </p:txBody>
      </p:sp>
    </p:spTree>
    <p:extLst>
      <p:ext uri="{BB962C8B-B14F-4D97-AF65-F5344CB8AC3E}">
        <p14:creationId xmlns:p14="http://schemas.microsoft.com/office/powerpoint/2010/main" val="3472579728"/>
      </p:ext>
    </p:extLst>
  </p:cSld>
</p:sld>
</file>

<file path=ppt/slides/slide2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C8F67F8-B70E-4984-B993-7CD7D8334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3990C1E-1C12-49AA-BDC3-1986CC9979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A68EDA-2E9D-4250-AA7E-3B3FFC8E2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07CAFBC-5BA6-4A87-A403-0727AE6F4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RELEASE ROADMAP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95017FA-ED9A-466C-9E43-15845961F1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Scale in releases: compliant minimum first, automation and value use cases second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A191933-9E8A-40BF-B180-4B327DA4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portfolio rollout can reach full candidate coverage by H1 2029 while the regulated battery cohort closes first.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57AC91E-9432-4F3E-9B76-272E2A4B49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501396B-98C1-43A0-AF3F-AB7E6E1AE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BBE56E4-B8E8-4B9E-9543-FADD64F4A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editable roadmap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EB66C36-1864-422B-80D1-C1C1BC42F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2D6D410-F72A-44E3-A5B9-78B717583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2EA7D03-9D88-4374-BBDE-2EFA6FA3E4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2172AF8-A675-4600-8D7C-320C8F7BA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297C4B-720C-4053-A83C-4E1F5D00D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620000" cy="3695700"/>
          </a:xfrm>
          <a:prstGeom xmlns:a="http://schemas.openxmlformats.org/drawingml/2006/main" prst="roundRect">
            <a:avLst>
              <a:gd name="adj" fmla="val 309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18858CC-D9D8-4769-9C95-AC5146083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562100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Candidate portfolio coverage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287F4A6-8046-4EDE-80D0-64032D402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247900"/>
            <a:ext cx="6553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7D4952B-E796-4D39-9345-B65B56DE2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5265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197C117-2B53-489D-9013-EB27DEFDA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71775"/>
            <a:ext cx="6553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B450F64-2C24-46A8-8525-FDB7BC3FC8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76525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75%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B65ED1A-EFD4-46B5-815D-FC62ABB01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295650"/>
            <a:ext cx="6553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7E1C4C1-992E-4E6F-8C9F-8E5B03BC3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20040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50%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7FB00B9-959F-4D99-BA82-07FAB77C1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3819525"/>
            <a:ext cx="6553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642820-F4B7-433F-8346-2171DC6FD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24275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25%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F5436D-28A4-4ED8-90FD-11E66AD2D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343400"/>
            <a:ext cx="6553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62B5BF3-7F86-4FC8-B865-B9744097E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48150"/>
            <a:ext cx="342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050E973-29F9-4853-A14E-4CE98F394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4238625"/>
            <a:ext cx="131064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063115-529A-4E4D-A9BC-82C4EF821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9340" y="3924300"/>
            <a:ext cx="0" cy="31432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D4640F-92C0-4369-962C-E26E48355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39340" y="3924300"/>
            <a:ext cx="131064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443618B-4088-4C22-A107-C6EAEC981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9980" y="3400425"/>
            <a:ext cx="0" cy="523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761B98B-8DD1-4824-A2A8-D37E9AAD2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9980" y="3400425"/>
            <a:ext cx="131064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CDA5B01-D791-4876-BC3B-F6DFBAC8D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0620" y="2876550"/>
            <a:ext cx="0" cy="523875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B170A4F-6300-4A3A-8F60-C84A62AB3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60620" y="2876550"/>
            <a:ext cx="131064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15DB22D-5BB3-46E1-80B7-4526DDEE7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1260" y="2457450"/>
            <a:ext cx="0" cy="4191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BA040F1-D63B-42E9-8389-A960A3201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1260" y="2457450"/>
            <a:ext cx="131064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6789151-1583-4FA0-907C-37C7824407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81900" y="2247900"/>
            <a:ext cx="0" cy="2095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0D27643-1387-4AE3-AD2D-7DF91E965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814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E628FD7-7F9D-4889-8C8D-1F165657B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9528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5%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C9F4CBD-C058-43B4-9A16-A377C1FC3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2190" y="38671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2610390-C3AB-4F64-AEF7-BDB22649C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10740" y="363855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82BADF70-F2F5-465B-BE5D-F965B75F5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2830" y="3343275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95F0F87-5A75-439C-89A0-FE0098CB4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1380" y="3114675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45%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1B5F3B6-31A3-49A0-B6B1-85D22A766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3470" y="28194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3A2FA79-5D97-417B-992F-67FFA23D3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32020" y="25908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70%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F1C4AE9F-1733-44E7-9B89-9882CD71B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4110" y="240030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28A771E-477D-4D11-9D77-77C2F29A6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2660" y="21717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90%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19645FE-DF7F-4A47-B6D3-F44A184AE2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2190750"/>
            <a:ext cx="114300" cy="1143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8B931EA-57F7-4D35-BBAA-DC38B7BC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96215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C473D9A9-BDC2-4636-A163-B15F5886CD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4196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H2 26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FF5B0306-4996-404C-8ABE-46E77C5D9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2640" y="44196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H1 27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B7348607-9313-4B60-A587-E7FD9E6C8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3280" y="44196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H2 27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2FDABB8A-7869-400A-8783-7B5CFE736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93920" y="44196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H1 28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EC41212-9264-401B-A92C-1EC4D670BD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4560" y="44196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H2 28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EA747A4-1D95-41A6-B625-A63F9CABF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41960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H1 29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857CC8D3-D220-4F18-B88A-55566629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1390650"/>
            <a:ext cx="3352800" cy="3695700"/>
          </a:xfrm>
          <a:prstGeom xmlns:a="http://schemas.openxmlformats.org/drawingml/2006/main" prst="roundRect">
            <a:avLst>
              <a:gd name="adj" fmla="val 3409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8D7C0BC-A7D9-4086-8522-8F9DE8609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600200"/>
            <a:ext cx="2019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A6BA735-20C3-4FF4-8523-D5E902D324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600200"/>
            <a:ext cx="1828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RELEASE LOGIC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765635D-9D4F-4999-8D86-94A441E89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095500"/>
            <a:ext cx="742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H2 2026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7D728F04-3376-4172-8521-37FC826A0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0574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Foundation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50DF82A0-323A-486A-82FC-6C4C597BF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20574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5%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20F59773-F32E-40D3-B239-093FB8AFCF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381250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70B124A7-3931-48C8-8221-A9A875E71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647950"/>
            <a:ext cx="742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H1 2027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DD46FA9A-1033-42F7-A647-4EB2E6F877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26098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Battery close</a:t>
            </a:r>
          </a:p>
        </p:txBody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2B4116AC-EC2A-4DFF-9680-497A677D8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26098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20%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6C2A2195-C7D0-43DA-AC5C-0D82F223CC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933700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FBD1D25-4489-4220-A2A7-485FDA24C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200400"/>
            <a:ext cx="742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H2 2027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9C79530-2842-4775-A193-CA7F2B51F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1623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Supplier scale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269E301-6A41-483C-81D2-6CEF18CA0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31623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45%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E771385F-3A82-4B2D-834A-E1F0F32A64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486150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97EA889-CECB-4DA7-88EB-54559C20F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752850"/>
            <a:ext cx="742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A3F7670-27DC-4DA8-B039-A2D3FDF00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71475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Portfolio engine</a:t>
            </a:r>
          </a:p>
        </p:txBody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E2F9CCD-3200-4E4F-90EE-D9939A914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371475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70 to 90%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4E8C895D-5E54-4ED1-A5B5-2C169A668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4038600"/>
            <a:ext cx="2457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F29A8B96-B32B-46A1-A763-1BFF8B6EA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4305300"/>
            <a:ext cx="7429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H1 2029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897285CB-139E-4825-B4C2-1BA97F4F8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4267200"/>
            <a:ext cx="1352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Industrialised</a:t>
            </a:r>
          </a:p>
        </p:txBody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4553055D-A9DA-4E4D-AC6F-7B8AD9A96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01350" y="4267200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100%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79484EF8-7A9A-4B27-A865-BA1D1468F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F6DB407B-AD82-4203-8640-FE883D7F7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battery cohort reaches 100% in H1 2027; broader coverage is a reusable platform rollout, not a legal deadline.</a:t>
            </a:r>
          </a:p>
        </p:txBody>
      </p:sp>
    </p:spTree>
    <p:extLst>
      <p:ext uri="{BB962C8B-B14F-4D97-AF65-F5344CB8AC3E}">
        <p14:creationId xmlns:p14="http://schemas.microsoft.com/office/powerpoint/2010/main" val="1234246432"/>
      </p:ext>
    </p:extLst>
  </p:cSld>
</p:sld>
</file>

<file path=ppt/slides/slide2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44C525A-6BB3-45F0-8FE1-6CF11169B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FE8FDA9-6CED-4D56-98FA-BE88D1ACC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A8683D-7E58-47C7-A842-ACBC67ADCC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0D1A26-5F92-45A3-8AC6-237E60A78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BUILD-BUY-CONTROL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DD9EB1F-6B0C-4FED-AB36-ED38EEE57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Buy orchestration selectively, but retain identity, semantics and evidence control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B21DF5-5FC6-45B3-9253-8252ED9F8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modular contract preserves portability across product acts, service providers and user experiences.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B3B08A-2F82-440A-9D51-79DC2D21A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AD5514A-77AC-4DAE-9A1A-4198A74433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6217D2A-9E0E-4531-ADF6-EBA8EBD70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ESPR no-lock-in requirement | CIRPASS-2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0597F06-4838-43A0-9F39-724122CFC9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0DE5C58-46FD-4301-A5F0-9802CE061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5B3959A-0AF0-47A3-8C63-8DA17EF72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7B0DA01-EFCF-41FC-A191-5917F23AC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F103F1C-E148-40AE-AC6A-C499A6016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CA18D3-C59C-460F-AB71-B5F86D844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619250"/>
            <a:ext cx="21526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0C450C0-082C-41DA-95C0-8F75CC085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619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RETAIN CONTROL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7A5B052-E734-4A4A-B7A0-02625F310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3105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Buyer-owned decisions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643071-96D5-43A7-BBA3-C6913B7EA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800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9B636DB-1726-4522-A059-DB79FF2F7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670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 identity policy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27CB90D-6232-4777-8330-6AC68C068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2385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423705B-7C25-4ADD-AEA4-C3104F69A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1051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Canonical semantics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2A053D-C2F8-438E-B056-F04B690CF3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6F56ECF-881D-4C65-A41B-7B2078410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433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 acceptance rules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9C48664-8D49-4785-9121-E4AA0684F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00D428F-AC79-4E0E-9761-28AF1F71E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814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Audience and access policy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69D194A-E470-4E7A-86EB-C8B6B852C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552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F295C5-EF53-4922-A9FA-5BA02D2FFF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4196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ownership and exit rights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572E40C-5F3C-4D91-AC04-109805B15A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D54AEC8-C725-4345-A1A6-8F91DF8BD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1619250"/>
            <a:ext cx="21526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4F0324A-8BFC-45AC-8286-529F41870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619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BUY + CONFIGURE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85D5149-F020-4284-AC3F-AA6C219F9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14550"/>
            <a:ext cx="3105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Platform capabilities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20F8259-9646-4044-90DE-9886A25A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800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2C93EB5-4E65-4265-AFF8-A7844ED8A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6670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Passport lifecycle workflow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586494F-1342-4A1C-899A-0AE81874F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2385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68B0B36-0447-4B5C-B4D0-57771AAF1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051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Registry adapter and resolver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29AE33D-315B-4994-8F1A-73937A19C1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676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7BA53D2-C8F6-40BA-A275-91631CB12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5433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Storage and backup service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1FC86139-B32C-444A-976E-FDBDABAF5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642600A-F3CA-4348-A42E-735C2F6AC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9814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APIs, portal and monitoring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1C00C05-0438-43A7-A0E5-84AF5A029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552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8F9F324-53B6-4E80-A5CB-4FE4A16F6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4196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Rules and release automation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CEA1D0E-78C3-46A0-8D2E-9341AA810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09700"/>
            <a:ext cx="3562350" cy="369570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2168AF7-B6C0-42C3-B138-3C4763D00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1619250"/>
            <a:ext cx="21526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7D13196-42FD-4849-B906-A2F33C108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619250"/>
            <a:ext cx="1962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PARTNER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C141786-5CA7-4297-BE05-1F7DF4A4D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14550"/>
            <a:ext cx="3105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0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Ecosystem delivery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575C3194-4600-440E-BC3E-625E441B7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8003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F7B61CF6-77A3-4768-86FD-4DE0696F6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6670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onboarding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F38E80E-DE1E-4EE9-AD53-CE8D9D8621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2385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D874BF6-753C-41E4-BAFC-612878605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1051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LCA and conformity evidence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73F991FD-27D4-40B4-9107-C02CCECE3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676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FBDC14D-36D0-4442-B0F6-86F27907A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5433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Carrier and label production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11C7033-8698-459C-9778-4760EA174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114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B5F888B9-B459-427B-B837-F2F0AD97E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98145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Systems integration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1B8F5821-1EAC-41B9-AF85-9D3D06C15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5529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6B25C565-5A47-4CE9-8760-286FC8B45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419600"/>
            <a:ext cx="27241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Security and assurance testing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1B23336-B39D-45FA-B2BF-343ADB2D4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4C5D1413-E6D8-405A-AAB4-7AF958C91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lowest-regret contract buys speed while preserving the buyer's identity, semantics, evidence and portability control.</a:t>
            </a:r>
          </a:p>
        </p:txBody>
      </p:sp>
    </p:spTree>
    <p:extLst>
      <p:ext uri="{BB962C8B-B14F-4D97-AF65-F5344CB8AC3E}">
        <p14:creationId xmlns:p14="http://schemas.microsoft.com/office/powerpoint/2010/main" val="2998352328"/>
      </p:ext>
    </p:extLst>
  </p:cSld>
</p:sld>
</file>

<file path=ppt/slides/slide2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9B446C0-444A-47C8-B35F-998D7E47F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48C260F5-8367-4F0D-B693-74AA67F9C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06F252-8CAE-44D3-AF93-769B14C36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A61AED-3342-4A8F-8FE8-DA812C8A2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PRODUCT PATTERNS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4F71410-1ED3-47D5-84E4-75A8A3922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Granularity and lifecycle cadence change the design by product group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5399135-52D2-4BD1-A21B-79D8BB184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serialised battery, garment style, batch material and long-lived industrial asset need different publication patterns.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1FB74BC-AD94-41F6-9353-13A6B61BD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F917C17-C7BA-48A8-AE2D-97B7D2E24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1FEA42B-370A-441A-AD51-227C538C7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Battery Regulation | ESPR | Battery Pass | IDTA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69BE52D-0456-49BB-8D3A-5E7BB9A58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1263680-C87B-478A-8648-4715D3312E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42CDA4-FEFD-4C39-BFF5-E8A54FCA8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432B2CA-BE49-41A0-BF62-539EECC16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9FAB87-AA1E-4A19-8029-95A51E347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695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B9DB4D-DB73-4842-B571-7BFE99321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447800"/>
            <a:ext cx="152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Product pattern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3E3C1E5-BF4D-43F3-8761-2AF3E9DF1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1409700"/>
            <a:ext cx="1771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7CA06D3-903E-4503-B681-694B6271F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14478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Planning granularity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110530D-E991-4F96-A447-C8E916F30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14097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B4A5F3-EBC2-4069-B03E-3A688BF7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14478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Lifecycle cadence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8A088F1-C80E-472F-B5F5-79C982934A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409700"/>
            <a:ext cx="2667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9C92481-050B-45C6-9BC3-EF6BB1728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1447800"/>
            <a:ext cx="2495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Critical data challenge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3AAF58B-D0B8-454A-8A56-79213159D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140970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16816C9-1A9C-444F-98B4-28286B0E3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1447800"/>
            <a:ext cx="2609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Architecture implication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A645C4-7DC7-4E86-945A-FEE241565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095500"/>
            <a:ext cx="1695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F45FA73-D9C8-4DE2-B8AD-29305768C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133600"/>
            <a:ext cx="152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Specified battery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D5395C-227C-432C-BBD4-BD3CA162D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095500"/>
            <a:ext cx="1771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0E963D9-D4CA-4754-BAE0-F91A061CF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1336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Individual battery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5DA4944-51D2-49C6-8F81-851A5217B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0955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E3E740C-49C6-47D7-B923-A56F5FAD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21336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Manufacture, use, state, repair, second life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D022F76-06C9-4708-9069-EC4CFA9E5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95500"/>
            <a:ext cx="2667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69B2044-FC88-46B0-B9B7-756D56C7E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133600"/>
            <a:ext cx="2495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Dynamic performance and tiered access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92C55A6-7DF2-4050-BE98-9C14CB1F91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09550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B3D90A8-420E-4A8C-A158-79F8CA53E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133600"/>
            <a:ext cx="2609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Event-capable record with durable identity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6BD571B-6094-4A78-9340-E75382ACE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781300"/>
            <a:ext cx="1695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B6E65D2-A1CB-4BAD-9BFA-78A74D7B8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819400"/>
            <a:ext cx="152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Textile or apparel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A2C42DE-8389-4083-9B62-65972E1B8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781300"/>
            <a:ext cx="1771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BF5677C-0BB6-45DA-97C0-E304C28CC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28194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Model, batch or item to be defined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AE929D1-AB5F-40AE-AD1F-17132974B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27813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B80DABE-BB99-4B13-A6D1-39731C67F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28194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Design, manufacture, sale, care, resale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C12B30A-85FF-42DD-8797-0F41974C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81300"/>
            <a:ext cx="2667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B83435C-C23A-423F-85AD-512127597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2819400"/>
            <a:ext cx="2495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Multi-tier material and process traceability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CE2D3039-4899-4DFB-864A-61181D891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8130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A7E6FEE0-CFA0-416D-BF53-3345D1651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2819400"/>
            <a:ext cx="2609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High-volume supplier capture and consumer view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FD787B5-55E0-4083-BC86-C8AC7BCA6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67100"/>
            <a:ext cx="1695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DFD465E-6A14-4C09-95FC-B2B0A41BE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505200"/>
            <a:ext cx="152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Industrial equipment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0B1D5D29-3EF7-4DE9-AAF3-BD5950CF5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3467100"/>
            <a:ext cx="1771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B091C12-390B-4D0B-8896-17DF843A2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35052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Model, batch or serial asset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81DE9F4-B9F4-4B9F-B5F0-5FADAD63B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34671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2B41299F-8012-47E4-B15F-A325B42A1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35052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Engineering change, service, retrofit, end of life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57E20A0-F060-4EBF-B3E5-7055E98B5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67100"/>
            <a:ext cx="2667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6B1AA54B-C386-46D7-AFCB-5E3C4160A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3505200"/>
            <a:ext cx="2495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BOM, configuration and service alignment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C9ED2ED8-71D1-4021-B5E5-4F749432F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46710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B2855A4-BBED-4407-9559-ED5D88DC9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3505200"/>
            <a:ext cx="2609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PLM and service integration, AAS fit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64FA6454-7223-4B57-9617-53BD63979F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52900"/>
            <a:ext cx="16954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7232FA4-584D-4279-8BBC-34759A765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191000"/>
            <a:ext cx="15240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Material or component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665D7AC-BDA2-4D97-ACE6-39245497F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4152900"/>
            <a:ext cx="177165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5F6B24E4-3DC9-4219-9A6B-EA59ECAA4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4191000"/>
            <a:ext cx="1600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Batch or lot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2EC5C3FF-E498-443F-8D0E-6C6698C02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24300" y="4152900"/>
            <a:ext cx="2362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1E0E266A-FFBF-4C02-89AD-7225995A7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10025" y="4191000"/>
            <a:ext cx="2190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Production, transfer, transformation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CC70999-8A7A-4D70-A491-9CB011E5C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52900"/>
            <a:ext cx="26670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18739896-9D7F-4F61-8B49-DA8CF41BE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2225" y="4191000"/>
            <a:ext cx="24955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Chain of custody and confidentiality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CC71AD1-822B-4A55-99E1-ABA4AC6CA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4152900"/>
            <a:ext cx="27813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C11719BF-C14B-4187-823C-FED5603E8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39225" y="4191000"/>
            <a:ext cx="26098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Selective disclosure and mass-balance logic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060345BA-A92F-4B1E-B542-FD1F7A48E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EFA1A5B4-5F08-4900-AB5B-5D61A6B93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Do not force every product through one granularity or lifecycle-update pattern.</a:t>
            </a:r>
          </a:p>
        </p:txBody>
      </p:sp>
    </p:spTree>
    <p:extLst>
      <p:ext uri="{BB962C8B-B14F-4D97-AF65-F5344CB8AC3E}">
        <p14:creationId xmlns:p14="http://schemas.microsoft.com/office/powerpoint/2010/main" val="1442339537"/>
      </p:ext>
    </p:extLst>
  </p:cSld>
</p:sld>
</file>

<file path=ppt/slides/slide2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EFBDDDF-5DE4-436B-A292-07CEE41FD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795952A-6A04-4EA1-88BE-F85E8238D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BB59E62-39CD-4930-AD10-737AD74498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AD4FEEA-E157-4BD0-A53B-8F5DC3961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INTEROPERABILITY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708D81-4E27-4194-8079-DE1D7877AA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standards stack is usable, but two decisions and product semantics still evolve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B798068-D752-46EE-8D2B-30CAA7888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Six harmonised standards now cover protocols, identifiers, carriers, storage, APIs and system interoperability.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C2421FD-0941-40CB-8AE0-32C95DA77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BC32B44-9222-40DC-9DDB-4AAFBBAAD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AD5C94-3EDC-433A-88F6-F8BF220CC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Commission Implementing Decision (EU) 2026/1736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B593A7-8169-4140-888C-B268EF266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A1158DA-8611-40E0-8331-9AB046F9A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BDBA9F6-8FB0-4E86-8ABD-0184B5EF4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171FC43-13A0-49BC-A10E-6D233EC5C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28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B23528D-8EB5-475C-B631-9004A1B6A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48DF15-433B-4275-AC2B-7E8F3A674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16002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CCAF05-7468-46B1-AE34-FE655EB9D9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6002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 18216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4E18CA-A291-47FA-849E-DBDFC09C1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3105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 exchange protocols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C3962F9-9525-4F54-A143-B8BC751F0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0238492-2F95-47C5-B46D-36D410A38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16002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A77732E-CFBA-4E1F-BCF8-D6037A8E5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16002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 18219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90A5AA9-BEDE-44A5-9140-2C34857AC7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076450"/>
            <a:ext cx="3105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Unique identifiers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53D8FE-4816-4D6C-A0D1-84FCB18E3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8C63625-13C3-4FA5-A52A-25F2AFAE4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16002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274DFB6-D783-4C99-ABFB-3BC0035A4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6002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 18220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DDAF549-ED30-4988-A4E7-3C52999F5B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076450"/>
            <a:ext cx="3105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 carriers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0006CCA-0073-48CD-8147-7FC816323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14650"/>
            <a:ext cx="35623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0B938B9-8131-4319-AC2A-B36FB31A2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30861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E1710CC-8EA3-42DC-926E-88AD016C0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0861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 18221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308A21D-F4DA-4D9B-BC09-C88FAC991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62350"/>
            <a:ext cx="3105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Storage, archiving and persistence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A870D09-BE7E-4CE6-8934-D1DA95C1A5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2914650"/>
            <a:ext cx="35623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DF08433-3A90-47A4-BD07-7793A4077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30861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383A2F2-009B-4E03-82B6-4FC1FFE9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0861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 18222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862DB07-31F4-4729-B4A4-AA129B39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3562350"/>
            <a:ext cx="3105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Lifecycle and search APIs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DBA1B29-87A1-4002-8B23-55DFB7E51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914650"/>
            <a:ext cx="3562350" cy="1257300"/>
          </a:xfrm>
          <a:prstGeom xmlns:a="http://schemas.openxmlformats.org/drawingml/2006/main" prst="roundRect">
            <a:avLst>
              <a:gd name="adj" fmla="val 9091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87058AE-ED27-491F-836E-31D5F3911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086100"/>
            <a:ext cx="14287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21D6689-F512-447A-919C-E17081D45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086100"/>
            <a:ext cx="1238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 18223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C25025C-BA8D-4E21-A424-81B844780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3562350"/>
            <a:ext cx="3105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System interoperability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4BDC151-DE15-4328-90A7-845DC08C5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648200"/>
            <a:ext cx="112776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6AE71A1-BF76-45EF-9F89-2CD0B31FB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006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STATUS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395192A-FCEC-4690-B471-B19EF0CEF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81150" y="4724400"/>
            <a:ext cx="9886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Six harmonised standards are published. The Commission timeline indicates two remaining decisions in September 2026; product semantics still arrive by applicable act.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20A701C-8BFC-4EBC-8672-C20D6AE77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4AEDC19-B4B3-4BF0-887E-E7442C463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Adopt the harmonised interface stack now, but isolate evolving product content in configuration and semantic mappings.</a:t>
            </a:r>
          </a:p>
        </p:txBody>
      </p:sp>
    </p:spTree>
    <p:extLst>
      <p:ext uri="{BB962C8B-B14F-4D97-AF65-F5344CB8AC3E}">
        <p14:creationId xmlns:p14="http://schemas.microsoft.com/office/powerpoint/2010/main" val="847413014"/>
      </p:ext>
    </p:extLst>
  </p:cSld>
</p:sld>
</file>

<file path=ppt/slides/slide2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2B5C8CE5-6AD5-4620-BF8C-236B0CE09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92B1B501-8FE6-4413-9ED3-80C027A08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DD926E4-7AB3-44D9-82F3-71ED75A4B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D655F2-246C-4ACD-AB12-EC281706E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95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Vendor &amp; Delivery Ecosystem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36CAA98-1C97-4E93-9F89-9B1AB076F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685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Which capabilities sit with enterprise platforms, DPP specialists, traceability providers, data spaces and implementation partners.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0E5FF77-86B4-42D7-9C8C-E4C9D0E344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BCB082-D67D-49E7-A73A-322F71AA8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232b02795c9422d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67A9CF9-E8CC-48AA-BD7B-551751629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619F67-B978-4C06-B277-51C4B4299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63B8FDD-8A34-4798-826B-6EA5F0B08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E4FDDB9-7688-4CB2-A777-909B9E599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29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2CF4F94-D187-4085-998C-FACFD024C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499EC98-A494-4D40-8DD3-E5111DDE7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4C53469-A15D-430D-AE22-2D5D467C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D205E35-8E28-4348-B8DA-2BC398E7D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EXECUTIVE NUMBERS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9BB436A-DAF3-4C0C-B0C6-B4D77F938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first compliance wave is live, while enterprise readiness remains a data problem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5E085C-9C49-4D90-9AEC-BA0ECBA11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Registry is operational; six standards are published; specified batteries require passports from 18 February 2027.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DD887B-339E-436F-A112-D189849CEA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A085EB5-750B-4B52-A720-2F5097D26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9FDBDDC-F63A-4781-AA59-5375DAC41E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| EU law | SCULTRA model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09648AA-983B-41B6-B7B9-E585DE2B4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BBA5CC5-7A05-4292-82A3-94CB01324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87CE77D-35E5-4A82-9F18-B4F3EE8A4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EA3ACA6-6B04-4FD2-8BBA-CBBE9B51F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43111A-05DA-481C-8FAC-BEF8F3157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2571750" cy="27432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E75646-1100-4D91-88B1-EA6B3D78E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61925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93CD13C-4416-4BCA-BD3F-81BDC9E21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61925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REGULATORY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F883EC5-2292-4DF3-8F70-D7DC05FEB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114550"/>
            <a:ext cx="2228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LIVE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3192E7D-B4D4-4C9F-802A-262DA94D2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781300"/>
            <a:ext cx="2228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EU DPP Registry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B3405C7-B341-4461-9FE8-0F85F74C1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5755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Operational since 20 July 2026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E82620-5DC9-4DEC-94F6-F5D44C9A6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28750"/>
            <a:ext cx="2571750" cy="27432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8C003E4-2E20-446B-BF65-BE8BC166D1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161925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3BB6550-E7CD-4135-B539-16AFDFA71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161925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TECHNICAL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C49F1E0-07F3-4A07-B0D6-56BCC4E3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114550"/>
            <a:ext cx="2228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53D716-7DA5-4679-B111-BCA8B91B65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781300"/>
            <a:ext cx="2228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harmonised standards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202153-A4AD-45EB-8C33-26B51DD45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25755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Published for protocols, IDs, carriers, storage, APIs and interoperability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2707748-73F8-4B25-8842-8F3262BEF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28750"/>
            <a:ext cx="2571750" cy="27432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AEFA5F2-EF70-490F-9C32-4BCBBBEBB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161925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1B5C588-9CDF-4A04-A01C-E17147BA6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161925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DEADLINE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D8600C6-CDAE-41E1-AB7B-CEB98AFD6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114550"/>
            <a:ext cx="2228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18 FEB 2027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E5725B5-78C7-4001-A5D0-82A7D7519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81300"/>
            <a:ext cx="2228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first mandatory wave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E76B5B3-0C57-4AD8-8541-3C35536C6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25755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Specified LMT, industrial &gt;2 kWh and EV batteries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C24962D-6FF2-48CC-A155-DD62EA547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28750"/>
            <a:ext cx="2571750" cy="27432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818024E-332C-465B-AFF4-B242978C86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1619250"/>
            <a:ext cx="12001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5DB832A-0001-4B04-AF1E-08B92D1E4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1619250"/>
            <a:ext cx="1009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MODEL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C061FE7-92A6-4362-B203-4DF5BFD31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114550"/>
            <a:ext cx="22288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58 / 100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5542751-FE76-45C7-8EFA-03E63027B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781300"/>
            <a:ext cx="2228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illustrative readiness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9E6302A-0C3A-49A7-9B9B-212C8FFD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257550"/>
            <a:ext cx="21145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Supplier evidence, governance and access controls need remediation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DAD3B87-D31A-4156-BDFB-3B4104869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57700"/>
            <a:ext cx="11277600" cy="704850"/>
          </a:xfrm>
          <a:prstGeom xmlns:a="http://schemas.openxmlformats.org/drawingml/2006/main" prst="roundRect">
            <a:avLst>
              <a:gd name="adj" fmla="val 16216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EF656FCB-750B-4F4F-8687-E84593FEB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0100"/>
            <a:ext cx="1200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Model context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235DE731-2ED5-4D58-8B33-270C52166A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572000"/>
            <a:ext cx="92773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120,000 candidate records | EUR 1.38m one-time implementation | EUR 0.61m annual run cost | EUR 3.21m three-year TCO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A57B8BA-BFC7-456A-B7E0-0722B48A58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4876800"/>
            <a:ext cx="92773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BFC3C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BFC3C4"/>
                </a:solidFill>
                <a:latin typeface="Arial"/>
                <a:ea typeface="Arial"/>
                <a:cs typeface="Arial"/>
              </a:rPr>
              <a:t>All portfolio and cost values are editable SCULTRA assumptions.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ABAFC3A-5C14-4A2D-ADD0-BED54B18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E1BFD53-D169-45AE-B6F8-C9A463D69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regulatory facts are current; the enterprise numbers are a transparent planning scenario, not a benchmark.</a:t>
            </a:r>
          </a:p>
        </p:txBody>
      </p:sp>
    </p:spTree>
    <p:extLst>
      <p:ext uri="{BB962C8B-B14F-4D97-AF65-F5344CB8AC3E}">
        <p14:creationId xmlns:p14="http://schemas.microsoft.com/office/powerpoint/2010/main" val="317902558"/>
      </p:ext>
    </p:extLst>
  </p:cSld>
</p:sld>
</file>

<file path=ppt/slides/slide3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7C07891-C4F2-4011-95E1-1D4D75736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CFA6120-6091-4008-A380-F8A0D47F2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7F16CC1-436A-4CAA-891C-911EE8C621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22DEA1C-54A1-4282-A13D-52222B0B0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VALUE CHAIN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8659FE-CAAC-49F1-99B6-8798E8FC2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delivery stack spans data creation, exchange, orchestration and verification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3934E27-59AD-435D-B170-9CB78663C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No single software layer fixes weak source data or missing supplier participation.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0BC5883-6B2E-43E1-BBEC-919394A12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6C9873D-3E4E-4865-9A71-480244C009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D2817DA-2C12-4E71-97DB-F3B920AEC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vendor disclosures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83A9F4-0CFE-4956-B405-5A7BE4471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363B4CD-FAF8-49F7-80C1-DC7F639A1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7EECD55-28F1-47B6-B4E0-77144CF5C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12E4F91-07CD-4AEA-9295-06407DA2B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30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67E625C-320A-4B5A-8898-307A0EEC6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2E886DA-1CB9-4B3C-9359-9B4FE10A7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41EBD18-8BC2-4043-AF8D-950EE0961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424378-3BC1-40F9-A2FD-D33366D445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CREATE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05DE0D4-E900-40AF-B949-923BA7677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Engineering, compliance, supplier and lifecycle facts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4F94FDC-A868-4755-A073-C2368672F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02895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CC05788-5610-4709-9DEA-6122D15D2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6197" y="30289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7E833B0-BF2D-40B0-BEB3-A5BD2B29B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76197" y="29791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5DC83C6-BF22-4E5C-8E7B-FB3E1921F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27406F4-5AAE-41F7-939B-A31172757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B6A2659-4757-428B-9215-DF5EA6AC6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F47F901-C11B-46F6-85DD-A81E6EF03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VERIFY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4889B98-120C-412C-A4C6-C46A5F18A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2885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Evidence, issuer, validity and conformity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3AA7A18-5433-418B-925B-3B34AF30E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02895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DDDA8E6-6FAB-42F6-95F5-949A7C1EE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5447" y="30289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E553815-B013-4A04-AE2C-A3355237E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95447" y="29791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9C5FB74-48EF-4026-8C6C-C7344422F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86AC86E-B6DB-4768-8E20-F75E17DB6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8098CAD-9B59-44E7-8918-AC3090BAD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4C4961-BC9C-4932-83B3-409147F60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EXCHANGE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47CC49C-0808-44D7-9036-4E0FA5A6A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810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requests, data spaces and APIs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3C51F06-C675-452F-854E-25C9B1F6D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24450" y="302895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88BAF96-3107-4142-8910-6BEDF3593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4697" y="30289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0390529-5AFD-44EC-B1EE-FFB0F29D5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4697" y="29791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879BFE7-5BFE-4686-90C3-5B4C3107E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0D7B368-8035-436E-A5B7-69FC8581E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EDF9DB61-EFF8-43A7-AC32-DFA902DCB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9120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97D170D-9433-4923-8D7F-B37857F40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ORCHESTRATE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E27C0E4-295B-41BA-B95B-4B91E8C71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6735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Canonical model, rules and release workflow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05141B5-C8BD-4A12-BBFB-021C385FC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02895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3FF46817-B0FE-4808-8EDA-E3D441DA4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3947" y="30289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9DDE6B5-AE50-43F5-B18F-048BF9590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3947" y="29791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FE2371C-123C-4B0A-BB21-77D313A54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47E693C-1925-47A0-BE4D-1AA5DAC10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1C2C171-3842-496E-82E1-B7BFC5F21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798E8ECB-075D-4858-A2EC-09F39A077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IDENTIFY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566B8B37-29CF-412F-8AE2-5E36DBCE9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Persistent ID, carrier and resolver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DEDB87FC-C02E-4F57-B9AF-1CDB8DB59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02895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E8CDEE44-E8C7-4194-A884-117200112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3197" y="30289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9DBA122A-8602-4C1D-A567-53D699BC8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3197" y="29791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784DAFD-8E4B-48EF-9CC0-96E5B9A4F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5A99CC43-DDD3-40C3-AA78-88E4F25BF3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F446E5BE-CE84-4B86-A5EA-843DFB942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970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1793A4FC-3E27-4082-99DA-D350336C6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REGISTER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01E3B1B8-6904-47B0-8337-EF13C3F55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EU identifier and required metadata</a:t>
            </a:r>
          </a:p>
        </p:txBody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CAEFC359-ADC1-40EF-A0FF-1FD6E7843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3028950"/>
            <a:ext cx="1714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9FD69FB9-63CD-47A0-B2C0-DA07609C7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2447" y="30289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B930E4A1-C83C-40DC-940A-6D81E3ABAA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2447" y="29791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3914D79E-B3EE-44FC-9993-62DE26A768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1943100"/>
            <a:ext cx="1428750" cy="217170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AE01CE30-4112-4BF5-9368-596CD6D45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213360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73E650DE-8918-460A-920D-2E5F48CBA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48950" y="213360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C2EC62C0-2083-47F7-B4E9-C7E4EE7AF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800350"/>
            <a:ext cx="12001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SERVE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79461A95-1E0D-49AE-9CFD-1386559422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3238500"/>
            <a:ext cx="11239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Audience-specific experiences and monitoring</a:t>
            </a:r>
          </a:p>
        </p:txBody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4D982790-7BAE-4CA8-A5D1-5FE9FAF6D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52600" y="4419600"/>
            <a:ext cx="8686800" cy="647700"/>
          </a:xfrm>
          <a:prstGeom xmlns:a="http://schemas.openxmlformats.org/drawingml/2006/main" prst="roundRect">
            <a:avLst>
              <a:gd name="adj" fmla="val 1764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186B8FF0-75CA-4600-8DDE-EB290B484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45720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Reality check</a:t>
            </a:r>
          </a:p>
        </p:txBody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3ACB19C1-869E-4933-B94B-97BA0E43C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4514850"/>
            <a:ext cx="6896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4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4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 DPP vendor can orchestrate the record, but the buyer and suppliers still create, own and prove most of the data.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FF389D31-EF6C-4715-8926-C423F5846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463404E1-399B-4FE2-B1E7-BE9A511C5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Source-data work and operating ownership should be funded as first-class workstreams, not left to system integration.</a:t>
            </a:r>
          </a:p>
        </p:txBody>
      </p:sp>
    </p:spTree>
    <p:extLst>
      <p:ext uri="{BB962C8B-B14F-4D97-AF65-F5344CB8AC3E}">
        <p14:creationId xmlns:p14="http://schemas.microsoft.com/office/powerpoint/2010/main" val="2462772360"/>
      </p:ext>
    </p:extLst>
  </p:cSld>
</p:sld>
</file>

<file path=ppt/slides/slide3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0AAE404-869D-4F20-AA1C-898F50AE9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1B93973-662C-47CF-B177-4609AAB6E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CA41290-2379-43EA-A311-7B53C4B76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3EEB8A5-5DBA-41C7-932F-052925EC1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VENDOR ARCHETYPES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3A76D53-4539-430F-8FE8-C1A5AD00A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Vendor fit depends on where the buyer's data and operational complexity already sit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689D06-72B3-4683-9710-7CB6A1871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Enterprise suites, industrial platforms, DPP specialists and sector traceability providers solve different parts of the problem.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1BC251D-9298-453E-9E52-15B32B305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F36FD98-F7E3-4801-9691-CAEE9ACED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786177-C9F8-4362-87DD-5F6A84B92F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vendor product pages | SCULTRA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A5D5AD-78C2-4397-9805-FA5CC0F9C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110350-9250-43A3-BADF-D70FAA55F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3ED2AE3-38F7-4430-B840-24BFD621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6AE5A7-49AC-433B-96F7-16E6B298C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FE2C65-B8CA-48B8-BEA5-701F6B8BA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54102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99F03D-5F3F-4ABB-9D26-5D7FB60B4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2076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0E65CBB-3C95-453C-9D90-727F49CC9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58115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 SUITE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AD96C0-1306-44B7-956F-2FC2D4155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156210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SAP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6277F7D-6472-4255-AB15-DAFA51D0A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Deep ERP, compliance and business-network integration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E43550-C219-48D2-96F5-17E6281F4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527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1B1F21"/>
                </a:solidFill>
                <a:latin typeface="Arial"/>
                <a:ea typeface="Arial"/>
                <a:cs typeface="Arial"/>
              </a:rPr>
              <a:t>Watch DPP completeness and resolver portability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2681B82-E5E7-4488-873E-76ED82EBD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1409700"/>
            <a:ext cx="54102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F956A61-0ECF-46E8-B938-188DC79229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1581150"/>
            <a:ext cx="2076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779F61-0C3A-45B5-BC88-EB159838AA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158115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INDUSTRIAL PLATFORM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A6383E2-1C66-4923-AA20-FE50B9A1D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156210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Siemens | Dassault Systemes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2168D5A-23E3-43D8-8DBE-D716FF35F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03835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PLM, engineering, digital twin and industrial lifecycle context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419DB2A-9A33-46CF-830C-71FAC9796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255270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B66E47"/>
                </a:solidFill>
                <a:latin typeface="Arial"/>
                <a:ea typeface="Arial"/>
                <a:cs typeface="Arial"/>
              </a:rPr>
              <a:t>Watch cross-enterprise supplier capture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3FE6D3F-99E9-44FA-8D3D-AFC8AED1C3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54102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0171C01-F2E0-4C9B-BBDD-E93FFB903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67100"/>
            <a:ext cx="2076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A3E7AB5-D2CE-4F9D-A5E4-70507350D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46710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DPP + IDENTITY SPECIALIST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03F898A-7EF7-431C-9D6A-8D5A70E0D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4480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Circularise | Kezzler | Minespider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032D1A4-D54A-4B84-8C21-800B6FBC7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243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Purpose-built passports, identity, traceability and selective sharing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EFF922D-6CBB-4AAC-9C52-AC1972829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386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778B7A"/>
                </a:solidFill>
                <a:latin typeface="Arial"/>
                <a:ea typeface="Arial"/>
                <a:cs typeface="Arial"/>
              </a:rPr>
              <a:t>Watch source-system depth and sector fit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0C41766-7FAB-4DC4-B09F-E3C6FE358E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295650"/>
            <a:ext cx="5410200" cy="1657350"/>
          </a:xfrm>
          <a:prstGeom xmlns:a="http://schemas.openxmlformats.org/drawingml/2006/main" prst="roundRect">
            <a:avLst>
              <a:gd name="adj" fmla="val 689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AA05377B-F8B8-48EB-8D87-03A0518EF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467100"/>
            <a:ext cx="20764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D600488-7B0E-4673-9567-3F75F6AF6C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57950" y="3467100"/>
            <a:ext cx="1885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SECTOR TRACEABILITY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868ED82-AB8E-4834-8400-830ED376B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34480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TrusTrace | OPTEL | iPoint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FCE9F45-C891-409E-98CE-F99AC3989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924300"/>
            <a:ext cx="4953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data, chain of custody and compliance workflows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150A191-E1AA-4AA2-9CFA-F0A21E84C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4438650"/>
            <a:ext cx="4953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1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0" i="1">
                <a:solidFill>
                  <a:srgbClr val="C69345"/>
                </a:solidFill>
                <a:latin typeface="Arial"/>
                <a:ea typeface="Arial"/>
                <a:cs typeface="Arial"/>
              </a:rPr>
              <a:t>Watch horizontal portability and platform overlap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84C9A3B-BACC-43A5-ADDE-F49FD2256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6222374-34BF-4F5A-A24E-2FA6A76D3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Start from the buyer's incumbent data stack and hardest product group, then select the missing capabilities.</a:t>
            </a:r>
          </a:p>
        </p:txBody>
      </p:sp>
    </p:spTree>
    <p:extLst>
      <p:ext uri="{BB962C8B-B14F-4D97-AF65-F5344CB8AC3E}">
        <p14:creationId xmlns:p14="http://schemas.microsoft.com/office/powerpoint/2010/main" val="962472398"/>
      </p:ext>
    </p:extLst>
  </p:cSld>
</p:sld>
</file>

<file path=ppt/slides/slide3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B399F50-C528-42C0-8413-203F54242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443A010-585F-4FF2-A0D5-53AEECDA57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8E0EA92-D20B-4DF8-AD19-BC03FCEAF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9D7FE1F-45BA-4B63-8BB0-1D21B9981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VENDOR LANDSCAPE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2E880CA-61EB-48CA-B9E6-22A026261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credible longlist spans enterprise, industrial and specialist platforms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759D47D-62B2-419D-ADAA-D975BC2573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longlist includes SAP, Siemens, Dassault Systemes, Circularise, Kezzler, TrusTrace, OPTEL, iPoint and Minespider.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BA6B87-D5F1-489A-84BD-29CAA96B1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D10AD4C-6359-4A79-A153-C179A1756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B4C41E0-B8EE-4DA0-90D9-0A51A0C4B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company disclosures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97FEBE7-AB47-4B6C-9066-9AAE414D1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734DBFA-D9A3-4CD7-81E5-98776A874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ABF467-7D11-462F-B313-31CA11F6CE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C68AD95-C6DF-4AAE-BD71-C7A3DC92C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2AB7EE-8741-4061-AE1E-4447E08C3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2571750" cy="3695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22B0092-F1C5-4DF6-9BAA-95672C012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161925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15DA47-BEE7-40A5-B394-276E72BEF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1619250"/>
            <a:ext cx="1733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ENTERPRISE + PLM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5C40A5B-CAD0-4443-94AE-60ECAB091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ABB4C5E-073A-4582-B764-8636BB5C8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3812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D576F8-F835-4212-A6E0-BA00FCBDB4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9718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7ED03AA-1B80-4466-8484-5F388561A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31051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Dassault Systemes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CE1DBC0-314E-4C3E-98A6-BE4D71FA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815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System-of-record depth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7869E09-BD52-4240-9EE0-763BC480F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409700"/>
            <a:ext cx="2571750" cy="3695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660F19E-45E0-4AA3-A05D-971EF71BA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161925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5FD79A7-8940-4848-AB1E-1862E9FA3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95700" y="1619250"/>
            <a:ext cx="1733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INDUSTRIAL DPP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CC2F131-CAB6-4DC7-B715-AA4A7BAFB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2479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BC5ECB7-F6B3-4DF6-8741-8B54BF0B8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23812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Siemens DPP4.0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7700C89-412C-48A3-B6B6-E17E8AF4E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9718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7F899D39-C413-4747-A158-8FBA11A5F6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81400" y="31051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iPoint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B093CE0-F2E5-4E0B-A4EE-B257278BE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7815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Industrial lifecycle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A8B6E33-E10E-4BD7-8FDC-67DFBA7ED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09700"/>
            <a:ext cx="2571750" cy="3695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8660DAD-39B2-4670-AA13-C8D216F8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161925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F8E58DE-272F-475E-ADA6-B146F93DD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1619250"/>
            <a:ext cx="1733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DPP + IDENTITY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316A33-3280-421A-99C3-4412EDFFE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2479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C9A8226-130E-414B-A61A-EEB6E4840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812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Circularise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79D6B83-2B58-4B05-9E7E-7411C9BB8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718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16C91A51-BEDD-4EF3-A7B6-FB2CDDB0E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1051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Kezzler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1CCDFB6-AD46-4DA3-B04C-0CD57A483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6957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CB28C6B-E245-4B53-BBE9-E7B563710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8290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Minespider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7D6D3C9-D133-4799-BCC4-E5700224F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7815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Identity and materials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F91F9C8-ECCA-4C3A-BCDE-F79E53AF2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409700"/>
            <a:ext cx="2571750" cy="36957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A7F7048-08BC-43DD-959D-D8C6E12C1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1619250"/>
            <a:ext cx="192405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ED7A186-6A2D-4300-8D04-784049826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1619250"/>
            <a:ext cx="1733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SECTOR TRACEABILITY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218DF0C-59EB-48F8-AC34-09DDAFB28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479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C45AF907-4F08-48E2-BCFB-BC35673B6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23812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TrusTrace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A880065-7931-4783-AF9C-88E0A215E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971800"/>
            <a:ext cx="21526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D0B80159-DAB4-4D99-88F3-D3C3AD9B9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20200" y="3105150"/>
            <a:ext cx="1962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OPTEL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A393370-DE00-4122-9A39-2EB5EDFB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781550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Supplier and sector depth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4A6E9E63-55FE-48FE-9982-D6C00FE9B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54F2B5D1-DD2D-4E1E-A5F7-7BBB4571D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This is a capability landscape, not an exhaustive market map or vendor ranking.</a:t>
            </a:r>
          </a:p>
        </p:txBody>
      </p:sp>
    </p:spTree>
    <p:extLst>
      <p:ext uri="{BB962C8B-B14F-4D97-AF65-F5344CB8AC3E}">
        <p14:creationId xmlns:p14="http://schemas.microsoft.com/office/powerpoint/2010/main" val="1738770497"/>
      </p:ext>
    </p:extLst>
  </p:cSld>
</p:sld>
</file>

<file path=ppt/slides/slide3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9F36C9D-8590-4D76-8707-A24C3879B9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C9244F15-B103-4B3E-B067-ECD4D6BD7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57792C-2ACF-4D86-8533-9B9CA9854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85AF4E-C924-4E40-8D43-A45C5BB9BF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VENDOR SCORECARD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BC4B34B-FCC9-42CA-8FAD-1225E435A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No vendor leads every system-of-record, traceability, identity and sector dimension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374ADF-BB9F-4613-8DAA-470775377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 a composable coalition and score it against the buyer's incumbent stack, product groups and data-sovereignty needs.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2B2FCA-A8BC-4770-A7AA-E88497FFA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AF0A87-E189-4E15-B57E-4333B8B1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96EE24-9649-4444-9FBE-D80E5E805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Official product pages | SCULTRA assessment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316B16-2ADC-44AB-B3DF-7F00D4F8B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97815D0-679F-4319-AD89-29E63F2671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515E1D6-9983-472F-BF53-4BA98B1C5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B2AB8AE-C119-4232-A563-F2A52005E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520D281-3E72-4E67-93A5-06E0461A2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ED9F793-42EF-4AF9-B0D2-2745D28014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4478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Vendor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9E23138-D578-46E1-B563-BE92339A2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4097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09F7A42-94B1-41DF-A798-09D975064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14478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Archetype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E3D7BEC-B9FC-4BAA-93BB-BB2756040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4097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163043D-A29C-4A69-9322-C8F59D388B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14478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Integration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F26AF6-2FC7-44C1-A225-747DEA2A5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4097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BAB2877-0C39-4244-AFE8-0CEE8B1B0B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14478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Orchestration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B89A256-D276-4345-8F55-947EC725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4097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B2C33F-88F5-4C02-8CD3-7C18CE708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14478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Traceability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0F990B0-2D4A-4C70-9687-2CB6DEC9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4097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C400161-E5F4-4067-A7C5-A9AC00539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4478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0D8F21E-DA02-4E80-A299-2AF7CC995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4097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A639EB9-D3B1-4B10-8F58-54A091673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4478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Interop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AD630F9-3411-463C-A4C7-A6ECC5BCC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4097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8D0299F-4C49-41D3-A891-2996B12F7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14478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Sector fit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0AB13D0-4C13-4A9B-95F6-3AC3C4F5D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4097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7B9B8B-6843-4296-9766-EF459A8E8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14478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Data control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DF407890-8A0E-42AD-8798-4307DB6291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4097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2338655-EFA8-420A-8B51-7CEEAB259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14478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Weighted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3EBC8BA-AB51-4FC7-941E-5A4105D8C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4865D15-34BD-47BD-84C5-F074C3F38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9431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SAP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8D0CC1E-0E42-4BED-92E5-4B4676CED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19050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666BEA1-DD3F-491E-8D04-BD7A393D9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19431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Enterprise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DD96736-731B-4C43-A552-7AB0B06BC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19050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CD288B68-B793-47E7-B66F-4E39A391F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19431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D9B786F-E8AE-42B9-BA95-629A2C572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19050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58B9F5D-44C8-4B59-99D9-E3FA64C36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19431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97D2FA69-A31F-4370-858F-B614DE92B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9050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16A90300-63B0-4D0B-BC24-3FCE51DA0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19431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7C6A3C6B-3E68-48C1-B30D-56C1F338E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9050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4557F6C-BB2A-44CB-BA41-641D9139E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19431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725FA76-7019-41C4-BEAA-8143CD0BD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19050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275A3E3-8A2A-455A-AF4A-74425545B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19431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0D6248E-4633-482F-A6DF-9C26B88F0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050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BBA6402-8083-4B57-9675-6F638A76FA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19431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1DC72D16-753B-4B8E-83C1-07FB83C57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19050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91B9A3FA-7435-4005-AF6A-FB64DE993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19431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3B90317-1609-4F92-92DC-28E78FD44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19050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86970746-77E7-46F0-B69C-E295EE710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19431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4.20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70231347-5838-4B58-82F2-8CC5F3CE6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003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104DFBCA-C33C-487A-8B13-0B5BCCA319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4384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Siemens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A4A11C8-8805-4DAC-9569-291623A69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4003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B8FBACE9-83D9-40EB-AC29-040D9449A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24384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Industrial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98440E21-C440-4810-8F12-4F6C37600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4003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FAFB5F93-2A30-4984-87FF-FDFF595C5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4384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724A12F-9588-4C16-96E0-4FD96E7D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4003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3E3D4356-A2A6-4D9C-A268-43991FF37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24384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548B4E1A-E636-4B4F-A5DB-47B286F49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4003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3B4F4DFF-1365-4428-9241-9C2B989B0E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4384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B56EE5F8-50E5-4177-B10E-7D8D816AE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003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D2A55ED6-61F0-4C8E-88B2-F45D6FDF1B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4384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1DC96741-7AA8-4AFB-A4E4-1874D9E97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4003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C6431CAA-A1EB-41B6-BA89-782724027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4384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DC1B73EC-714E-4DD5-9C84-C031174D34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4003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26DD1E93-C6F6-42E7-ACFB-A9E0E7F7B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24384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E332AF93-8340-4DC6-9E66-0C98DD413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4003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A2C202FD-2E96-4528-93E8-E5EBD8C78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4384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72" name="">
            <a:extLst xmlns:a="http://schemas.openxmlformats.org/drawingml/2006/main">
              <a:ext uri="{FF2B5EF4-FFF2-40B4-BE49-F238E27FC236}">
                <a16:creationId xmlns:a16="http://schemas.microsoft.com/office/drawing/2014/main" id="{85C6B491-F496-4F3E-9CFA-12F6C7DDE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4003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3" name="">
            <a:extLst xmlns:a="http://schemas.openxmlformats.org/drawingml/2006/main">
              <a:ext uri="{FF2B5EF4-FFF2-40B4-BE49-F238E27FC236}">
                <a16:creationId xmlns:a16="http://schemas.microsoft.com/office/drawing/2014/main" id="{87AE96B4-3DE6-44C3-AE06-845101A93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4384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4.35</a:t>
            </a:r>
          </a:p>
        </p:txBody>
      </p:sp>
      <p:sp>
        <p:nvSpPr>
          <p:cNvPr id="74" name="">
            <a:extLst xmlns:a="http://schemas.openxmlformats.org/drawingml/2006/main">
              <a:ext uri="{FF2B5EF4-FFF2-40B4-BE49-F238E27FC236}">
                <a16:creationId xmlns:a16="http://schemas.microsoft.com/office/drawing/2014/main" id="{A8B9794F-910C-4E70-943D-FA9BB54B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8956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5" name="">
            <a:extLst xmlns:a="http://schemas.openxmlformats.org/drawingml/2006/main">
              <a:ext uri="{FF2B5EF4-FFF2-40B4-BE49-F238E27FC236}">
                <a16:creationId xmlns:a16="http://schemas.microsoft.com/office/drawing/2014/main" id="{344DF80D-4DCA-4A6D-ACBE-732A71B10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9337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Circularise</a:t>
            </a:r>
          </a:p>
        </p:txBody>
      </p:sp>
      <p:sp>
        <p:nvSpPr>
          <p:cNvPr id="76" name="">
            <a:extLst xmlns:a="http://schemas.openxmlformats.org/drawingml/2006/main">
              <a:ext uri="{FF2B5EF4-FFF2-40B4-BE49-F238E27FC236}">
                <a16:creationId xmlns:a16="http://schemas.microsoft.com/office/drawing/2014/main" id="{AC07EBF6-982F-4362-8E8C-4F0E0B1D6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28956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7" name="">
            <a:extLst xmlns:a="http://schemas.openxmlformats.org/drawingml/2006/main">
              <a:ext uri="{FF2B5EF4-FFF2-40B4-BE49-F238E27FC236}">
                <a16:creationId xmlns:a16="http://schemas.microsoft.com/office/drawing/2014/main" id="{D3D3CFE9-94CA-4961-A43F-D7A59BB0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29337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Specialist</a:t>
            </a:r>
          </a:p>
        </p:txBody>
      </p:sp>
      <p:sp>
        <p:nvSpPr>
          <p:cNvPr id="78" name="">
            <a:extLst xmlns:a="http://schemas.openxmlformats.org/drawingml/2006/main">
              <a:ext uri="{FF2B5EF4-FFF2-40B4-BE49-F238E27FC236}">
                <a16:creationId xmlns:a16="http://schemas.microsoft.com/office/drawing/2014/main" id="{4D18B4A2-38ED-4EBC-8238-CBB53E25A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28956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79" name="">
            <a:extLst xmlns:a="http://schemas.openxmlformats.org/drawingml/2006/main">
              <a:ext uri="{FF2B5EF4-FFF2-40B4-BE49-F238E27FC236}">
                <a16:creationId xmlns:a16="http://schemas.microsoft.com/office/drawing/2014/main" id="{516F5713-55A8-48C8-89BB-8D90DC69B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29337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80" name="">
            <a:extLst xmlns:a="http://schemas.openxmlformats.org/drawingml/2006/main">
              <a:ext uri="{FF2B5EF4-FFF2-40B4-BE49-F238E27FC236}">
                <a16:creationId xmlns:a16="http://schemas.microsoft.com/office/drawing/2014/main" id="{2213FEE6-A355-41F9-9067-CA90EEB51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28956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1" name="">
            <a:extLst xmlns:a="http://schemas.openxmlformats.org/drawingml/2006/main">
              <a:ext uri="{FF2B5EF4-FFF2-40B4-BE49-F238E27FC236}">
                <a16:creationId xmlns:a16="http://schemas.microsoft.com/office/drawing/2014/main" id="{75A5D9B5-7A24-4920-961C-348D7517F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29337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2" name="">
            <a:extLst xmlns:a="http://schemas.openxmlformats.org/drawingml/2006/main">
              <a:ext uri="{FF2B5EF4-FFF2-40B4-BE49-F238E27FC236}">
                <a16:creationId xmlns:a16="http://schemas.microsoft.com/office/drawing/2014/main" id="{ACCC912C-2024-4542-9B47-AE50BBEFA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28956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3" name="">
            <a:extLst xmlns:a="http://schemas.openxmlformats.org/drawingml/2006/main">
              <a:ext uri="{FF2B5EF4-FFF2-40B4-BE49-F238E27FC236}">
                <a16:creationId xmlns:a16="http://schemas.microsoft.com/office/drawing/2014/main" id="{386F2214-E049-4F5C-A19D-A9F838647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29337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4" name="">
            <a:extLst xmlns:a="http://schemas.openxmlformats.org/drawingml/2006/main">
              <a:ext uri="{FF2B5EF4-FFF2-40B4-BE49-F238E27FC236}">
                <a16:creationId xmlns:a16="http://schemas.microsoft.com/office/drawing/2014/main" id="{0F8A4F59-9E18-4967-9AB3-F44E5A34D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8956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5" name="">
            <a:extLst xmlns:a="http://schemas.openxmlformats.org/drawingml/2006/main">
              <a:ext uri="{FF2B5EF4-FFF2-40B4-BE49-F238E27FC236}">
                <a16:creationId xmlns:a16="http://schemas.microsoft.com/office/drawing/2014/main" id="{9B364E76-1675-4839-B61C-F7432D5E4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9337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86" name="">
            <a:extLst xmlns:a="http://schemas.openxmlformats.org/drawingml/2006/main">
              <a:ext uri="{FF2B5EF4-FFF2-40B4-BE49-F238E27FC236}">
                <a16:creationId xmlns:a16="http://schemas.microsoft.com/office/drawing/2014/main" id="{A16F53C4-805C-4860-8848-12500D49AA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28956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7" name="">
            <a:extLst xmlns:a="http://schemas.openxmlformats.org/drawingml/2006/main">
              <a:ext uri="{FF2B5EF4-FFF2-40B4-BE49-F238E27FC236}">
                <a16:creationId xmlns:a16="http://schemas.microsoft.com/office/drawing/2014/main" id="{66AB15F3-B4F5-49A0-9AE2-403DA0A8F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29337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88" name="">
            <a:extLst xmlns:a="http://schemas.openxmlformats.org/drawingml/2006/main">
              <a:ext uri="{FF2B5EF4-FFF2-40B4-BE49-F238E27FC236}">
                <a16:creationId xmlns:a16="http://schemas.microsoft.com/office/drawing/2014/main" id="{4F49BF4A-A52C-407A-9878-D9A1C9E48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8956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9" name="">
            <a:extLst xmlns:a="http://schemas.openxmlformats.org/drawingml/2006/main">
              <a:ext uri="{FF2B5EF4-FFF2-40B4-BE49-F238E27FC236}">
                <a16:creationId xmlns:a16="http://schemas.microsoft.com/office/drawing/2014/main" id="{04DAAA0A-BBAA-4A8B-908D-BB1FCED44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29337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90" name="">
            <a:extLst xmlns:a="http://schemas.openxmlformats.org/drawingml/2006/main">
              <a:ext uri="{FF2B5EF4-FFF2-40B4-BE49-F238E27FC236}">
                <a16:creationId xmlns:a16="http://schemas.microsoft.com/office/drawing/2014/main" id="{D221D853-47F0-48B2-8DFC-FD02065490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8956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1" name="">
            <a:extLst xmlns:a="http://schemas.openxmlformats.org/drawingml/2006/main">
              <a:ext uri="{FF2B5EF4-FFF2-40B4-BE49-F238E27FC236}">
                <a16:creationId xmlns:a16="http://schemas.microsoft.com/office/drawing/2014/main" id="{949B4713-DBE1-486A-8C15-091830E76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29337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92" name="">
            <a:extLst xmlns:a="http://schemas.openxmlformats.org/drawingml/2006/main">
              <a:ext uri="{FF2B5EF4-FFF2-40B4-BE49-F238E27FC236}">
                <a16:creationId xmlns:a16="http://schemas.microsoft.com/office/drawing/2014/main" id="{D86275FD-834D-4D30-BFDF-CEB5136226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28956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3" name="">
            <a:extLst xmlns:a="http://schemas.openxmlformats.org/drawingml/2006/main">
              <a:ext uri="{FF2B5EF4-FFF2-40B4-BE49-F238E27FC236}">
                <a16:creationId xmlns:a16="http://schemas.microsoft.com/office/drawing/2014/main" id="{1B649C54-A3B5-41CD-9297-F9C1BA042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29337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4.15</a:t>
            </a:r>
          </a:p>
        </p:txBody>
      </p:sp>
      <p:sp>
        <p:nvSpPr>
          <p:cNvPr id="94" name="">
            <a:extLst xmlns:a="http://schemas.openxmlformats.org/drawingml/2006/main">
              <a:ext uri="{FF2B5EF4-FFF2-40B4-BE49-F238E27FC236}">
                <a16:creationId xmlns:a16="http://schemas.microsoft.com/office/drawing/2014/main" id="{4D3DC5AF-B0DE-4C76-9DD2-3933BC81C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3909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5" name="">
            <a:extLst xmlns:a="http://schemas.openxmlformats.org/drawingml/2006/main">
              <a:ext uri="{FF2B5EF4-FFF2-40B4-BE49-F238E27FC236}">
                <a16:creationId xmlns:a16="http://schemas.microsoft.com/office/drawing/2014/main" id="{D31A9E42-93FC-45D0-8483-392D62DEC6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4290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Kezzler</a:t>
            </a:r>
          </a:p>
        </p:txBody>
      </p:sp>
      <p:sp>
        <p:nvSpPr>
          <p:cNvPr id="96" name="">
            <a:extLst xmlns:a="http://schemas.openxmlformats.org/drawingml/2006/main">
              <a:ext uri="{FF2B5EF4-FFF2-40B4-BE49-F238E27FC236}">
                <a16:creationId xmlns:a16="http://schemas.microsoft.com/office/drawing/2014/main" id="{A7E3B347-757B-4E44-B6AB-0281DF5D0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3909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7" name="">
            <a:extLst xmlns:a="http://schemas.openxmlformats.org/drawingml/2006/main">
              <a:ext uri="{FF2B5EF4-FFF2-40B4-BE49-F238E27FC236}">
                <a16:creationId xmlns:a16="http://schemas.microsoft.com/office/drawing/2014/main" id="{E1408AE1-20D4-4BA6-86C5-6163C1768A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34290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Identity</a:t>
            </a:r>
          </a:p>
        </p:txBody>
      </p:sp>
      <p:sp>
        <p:nvSpPr>
          <p:cNvPr id="98" name="">
            <a:extLst xmlns:a="http://schemas.openxmlformats.org/drawingml/2006/main">
              <a:ext uri="{FF2B5EF4-FFF2-40B4-BE49-F238E27FC236}">
                <a16:creationId xmlns:a16="http://schemas.microsoft.com/office/drawing/2014/main" id="{4847E0B0-DDB0-43C4-9B83-7D3E2D465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3909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99" name="">
            <a:extLst xmlns:a="http://schemas.openxmlformats.org/drawingml/2006/main">
              <a:ext uri="{FF2B5EF4-FFF2-40B4-BE49-F238E27FC236}">
                <a16:creationId xmlns:a16="http://schemas.microsoft.com/office/drawing/2014/main" id="{DEB36D2A-4B35-42CE-BCA9-7625B47F08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34290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00" name="">
            <a:extLst xmlns:a="http://schemas.openxmlformats.org/drawingml/2006/main">
              <a:ext uri="{FF2B5EF4-FFF2-40B4-BE49-F238E27FC236}">
                <a16:creationId xmlns:a16="http://schemas.microsoft.com/office/drawing/2014/main" id="{94264D4F-A3C0-4D49-9923-9C008C865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3909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1" name="">
            <a:extLst xmlns:a="http://schemas.openxmlformats.org/drawingml/2006/main">
              <a:ext uri="{FF2B5EF4-FFF2-40B4-BE49-F238E27FC236}">
                <a16:creationId xmlns:a16="http://schemas.microsoft.com/office/drawing/2014/main" id="{F23B56A7-E2E3-4534-99C4-769E62317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34290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02" name="">
            <a:extLst xmlns:a="http://schemas.openxmlformats.org/drawingml/2006/main">
              <a:ext uri="{FF2B5EF4-FFF2-40B4-BE49-F238E27FC236}">
                <a16:creationId xmlns:a16="http://schemas.microsoft.com/office/drawing/2014/main" id="{1A88021C-8A58-463D-A1BC-ECA1CE7B5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3909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3" name="">
            <a:extLst xmlns:a="http://schemas.openxmlformats.org/drawingml/2006/main">
              <a:ext uri="{FF2B5EF4-FFF2-40B4-BE49-F238E27FC236}">
                <a16:creationId xmlns:a16="http://schemas.microsoft.com/office/drawing/2014/main" id="{84670740-B7BC-4BC3-9BF7-154146BAB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34290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04" name="">
            <a:extLst xmlns:a="http://schemas.openxmlformats.org/drawingml/2006/main">
              <a:ext uri="{FF2B5EF4-FFF2-40B4-BE49-F238E27FC236}">
                <a16:creationId xmlns:a16="http://schemas.microsoft.com/office/drawing/2014/main" id="{1C124D05-DEBE-4710-A307-6D8CEBDF5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3909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5" name="">
            <a:extLst xmlns:a="http://schemas.openxmlformats.org/drawingml/2006/main">
              <a:ext uri="{FF2B5EF4-FFF2-40B4-BE49-F238E27FC236}">
                <a16:creationId xmlns:a16="http://schemas.microsoft.com/office/drawing/2014/main" id="{4228E422-9F3D-4671-A258-E40439041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4290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06" name="">
            <a:extLst xmlns:a="http://schemas.openxmlformats.org/drawingml/2006/main">
              <a:ext uri="{FF2B5EF4-FFF2-40B4-BE49-F238E27FC236}">
                <a16:creationId xmlns:a16="http://schemas.microsoft.com/office/drawing/2014/main" id="{C5E3D95B-37D1-4790-B780-03B27D4C4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3909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7" name="">
            <a:extLst xmlns:a="http://schemas.openxmlformats.org/drawingml/2006/main">
              <a:ext uri="{FF2B5EF4-FFF2-40B4-BE49-F238E27FC236}">
                <a16:creationId xmlns:a16="http://schemas.microsoft.com/office/drawing/2014/main" id="{A9E29D65-BA79-4AEA-B467-8E87CE412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4290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08" name="">
            <a:extLst xmlns:a="http://schemas.openxmlformats.org/drawingml/2006/main">
              <a:ext uri="{FF2B5EF4-FFF2-40B4-BE49-F238E27FC236}">
                <a16:creationId xmlns:a16="http://schemas.microsoft.com/office/drawing/2014/main" id="{5854E6FB-3C50-4AC3-884E-26201B562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3909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09" name="">
            <a:extLst xmlns:a="http://schemas.openxmlformats.org/drawingml/2006/main">
              <a:ext uri="{FF2B5EF4-FFF2-40B4-BE49-F238E27FC236}">
                <a16:creationId xmlns:a16="http://schemas.microsoft.com/office/drawing/2014/main" id="{429BEBED-FF60-4277-8867-53117C0274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34290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10" name="">
            <a:extLst xmlns:a="http://schemas.openxmlformats.org/drawingml/2006/main">
              <a:ext uri="{FF2B5EF4-FFF2-40B4-BE49-F238E27FC236}">
                <a16:creationId xmlns:a16="http://schemas.microsoft.com/office/drawing/2014/main" id="{0FF7438D-E129-4B24-83D6-C0552E633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3909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1" name="">
            <a:extLst xmlns:a="http://schemas.openxmlformats.org/drawingml/2006/main">
              <a:ext uri="{FF2B5EF4-FFF2-40B4-BE49-F238E27FC236}">
                <a16:creationId xmlns:a16="http://schemas.microsoft.com/office/drawing/2014/main" id="{0D828135-36B5-4EAB-BCF9-D7A62932B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4290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12" name="">
            <a:extLst xmlns:a="http://schemas.openxmlformats.org/drawingml/2006/main">
              <a:ext uri="{FF2B5EF4-FFF2-40B4-BE49-F238E27FC236}">
                <a16:creationId xmlns:a16="http://schemas.microsoft.com/office/drawing/2014/main" id="{83A6B47C-41F1-46DD-A5FB-4D58CB1B5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3909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3" name="">
            <a:extLst xmlns:a="http://schemas.openxmlformats.org/drawingml/2006/main">
              <a:ext uri="{FF2B5EF4-FFF2-40B4-BE49-F238E27FC236}">
                <a16:creationId xmlns:a16="http://schemas.microsoft.com/office/drawing/2014/main" id="{6781B29A-ED0D-4DC9-AC56-0A28F4C9D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4290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4.25</a:t>
            </a:r>
          </a:p>
        </p:txBody>
      </p:sp>
      <p:sp>
        <p:nvSpPr>
          <p:cNvPr id="114" name="">
            <a:extLst xmlns:a="http://schemas.openxmlformats.org/drawingml/2006/main">
              <a:ext uri="{FF2B5EF4-FFF2-40B4-BE49-F238E27FC236}">
                <a16:creationId xmlns:a16="http://schemas.microsoft.com/office/drawing/2014/main" id="{07653993-7DF3-401F-BBB4-621F6ACF7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8862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5" name="">
            <a:extLst xmlns:a="http://schemas.openxmlformats.org/drawingml/2006/main">
              <a:ext uri="{FF2B5EF4-FFF2-40B4-BE49-F238E27FC236}">
                <a16:creationId xmlns:a16="http://schemas.microsoft.com/office/drawing/2014/main" id="{884B7D8E-C93A-48A3-850A-20CC387F58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9243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TrusTrace</a:t>
            </a:r>
          </a:p>
        </p:txBody>
      </p:sp>
      <p:sp>
        <p:nvSpPr>
          <p:cNvPr id="116" name="">
            <a:extLst xmlns:a="http://schemas.openxmlformats.org/drawingml/2006/main">
              <a:ext uri="{FF2B5EF4-FFF2-40B4-BE49-F238E27FC236}">
                <a16:creationId xmlns:a16="http://schemas.microsoft.com/office/drawing/2014/main" id="{FAFFC832-5B2E-46C9-BA17-C1F106F11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38862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7" name="">
            <a:extLst xmlns:a="http://schemas.openxmlformats.org/drawingml/2006/main">
              <a:ext uri="{FF2B5EF4-FFF2-40B4-BE49-F238E27FC236}">
                <a16:creationId xmlns:a16="http://schemas.microsoft.com/office/drawing/2014/main" id="{65C4D00C-E23D-4904-A63F-C56EA8D0D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39243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Sector</a:t>
            </a:r>
          </a:p>
        </p:txBody>
      </p:sp>
      <p:sp>
        <p:nvSpPr>
          <p:cNvPr id="118" name="">
            <a:extLst xmlns:a="http://schemas.openxmlformats.org/drawingml/2006/main">
              <a:ext uri="{FF2B5EF4-FFF2-40B4-BE49-F238E27FC236}">
                <a16:creationId xmlns:a16="http://schemas.microsoft.com/office/drawing/2014/main" id="{00810B02-79A5-49F3-ADF3-7EE65B23A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38862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9" name="">
            <a:extLst xmlns:a="http://schemas.openxmlformats.org/drawingml/2006/main">
              <a:ext uri="{FF2B5EF4-FFF2-40B4-BE49-F238E27FC236}">
                <a16:creationId xmlns:a16="http://schemas.microsoft.com/office/drawing/2014/main" id="{93F1DDA7-6B69-4A65-8061-48BA1B7F7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39243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20" name="">
            <a:extLst xmlns:a="http://schemas.openxmlformats.org/drawingml/2006/main">
              <a:ext uri="{FF2B5EF4-FFF2-40B4-BE49-F238E27FC236}">
                <a16:creationId xmlns:a16="http://schemas.microsoft.com/office/drawing/2014/main" id="{9DB12D0D-DBE0-424E-BBAA-538AB76D40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38862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21" name="">
            <a:extLst xmlns:a="http://schemas.openxmlformats.org/drawingml/2006/main">
              <a:ext uri="{FF2B5EF4-FFF2-40B4-BE49-F238E27FC236}">
                <a16:creationId xmlns:a16="http://schemas.microsoft.com/office/drawing/2014/main" id="{B4F0E7DC-FC31-44EB-85EF-117F5B86B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39243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22" name="">
            <a:extLst xmlns:a="http://schemas.openxmlformats.org/drawingml/2006/main">
              <a:ext uri="{FF2B5EF4-FFF2-40B4-BE49-F238E27FC236}">
                <a16:creationId xmlns:a16="http://schemas.microsoft.com/office/drawing/2014/main" id="{AE3DE7FA-F640-4FBD-9AFF-55B39B7860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38862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23" name="">
            <a:extLst xmlns:a="http://schemas.openxmlformats.org/drawingml/2006/main">
              <a:ext uri="{FF2B5EF4-FFF2-40B4-BE49-F238E27FC236}">
                <a16:creationId xmlns:a16="http://schemas.microsoft.com/office/drawing/2014/main" id="{9941DDD3-58DA-4A3A-86FC-600C7473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39243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24" name="">
            <a:extLst xmlns:a="http://schemas.openxmlformats.org/drawingml/2006/main">
              <a:ext uri="{FF2B5EF4-FFF2-40B4-BE49-F238E27FC236}">
                <a16:creationId xmlns:a16="http://schemas.microsoft.com/office/drawing/2014/main" id="{10923D57-C78B-48B9-A562-ABA81D13D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8862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25" name="">
            <a:extLst xmlns:a="http://schemas.openxmlformats.org/drawingml/2006/main">
              <a:ext uri="{FF2B5EF4-FFF2-40B4-BE49-F238E27FC236}">
                <a16:creationId xmlns:a16="http://schemas.microsoft.com/office/drawing/2014/main" id="{C78DBEF3-F6A5-4BBC-85D9-44F37A53D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39243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26" name="">
            <a:extLst xmlns:a="http://schemas.openxmlformats.org/drawingml/2006/main">
              <a:ext uri="{FF2B5EF4-FFF2-40B4-BE49-F238E27FC236}">
                <a16:creationId xmlns:a16="http://schemas.microsoft.com/office/drawing/2014/main" id="{A5025F22-53BD-4016-AE87-DCE6B3225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38862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27" name="">
            <a:extLst xmlns:a="http://schemas.openxmlformats.org/drawingml/2006/main">
              <a:ext uri="{FF2B5EF4-FFF2-40B4-BE49-F238E27FC236}">
                <a16:creationId xmlns:a16="http://schemas.microsoft.com/office/drawing/2014/main" id="{CFFE2E79-600E-47F7-81CE-337DB55C2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39243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28" name="">
            <a:extLst xmlns:a="http://schemas.openxmlformats.org/drawingml/2006/main">
              <a:ext uri="{FF2B5EF4-FFF2-40B4-BE49-F238E27FC236}">
                <a16:creationId xmlns:a16="http://schemas.microsoft.com/office/drawing/2014/main" id="{8926E68C-8176-492F-9DE2-7E52AEAF1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8862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29" name="">
            <a:extLst xmlns:a="http://schemas.openxmlformats.org/drawingml/2006/main">
              <a:ext uri="{FF2B5EF4-FFF2-40B4-BE49-F238E27FC236}">
                <a16:creationId xmlns:a16="http://schemas.microsoft.com/office/drawing/2014/main" id="{043D8B6E-60AF-4D2B-957B-F0D0AB639B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39243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30" name="">
            <a:extLst xmlns:a="http://schemas.openxmlformats.org/drawingml/2006/main">
              <a:ext uri="{FF2B5EF4-FFF2-40B4-BE49-F238E27FC236}">
                <a16:creationId xmlns:a16="http://schemas.microsoft.com/office/drawing/2014/main" id="{10DC6EC2-8A00-4A2F-9681-82EDCB10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8862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1" name="">
            <a:extLst xmlns:a="http://schemas.openxmlformats.org/drawingml/2006/main">
              <a:ext uri="{FF2B5EF4-FFF2-40B4-BE49-F238E27FC236}">
                <a16:creationId xmlns:a16="http://schemas.microsoft.com/office/drawing/2014/main" id="{0BBA88EB-647E-4227-A181-95B671DC9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39243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2" name="">
            <a:extLst xmlns:a="http://schemas.openxmlformats.org/drawingml/2006/main">
              <a:ext uri="{FF2B5EF4-FFF2-40B4-BE49-F238E27FC236}">
                <a16:creationId xmlns:a16="http://schemas.microsoft.com/office/drawing/2014/main" id="{7C970AE3-C85E-48FB-89CB-B391D63FD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38862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3" name="">
            <a:extLst xmlns:a="http://schemas.openxmlformats.org/drawingml/2006/main">
              <a:ext uri="{FF2B5EF4-FFF2-40B4-BE49-F238E27FC236}">
                <a16:creationId xmlns:a16="http://schemas.microsoft.com/office/drawing/2014/main" id="{253778D6-3765-48D3-A049-8DABE79D5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39243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4.30</a:t>
            </a:r>
          </a:p>
        </p:txBody>
      </p:sp>
      <p:sp>
        <p:nvSpPr>
          <p:cNvPr id="134" name="">
            <a:extLst xmlns:a="http://schemas.openxmlformats.org/drawingml/2006/main">
              <a:ext uri="{FF2B5EF4-FFF2-40B4-BE49-F238E27FC236}">
                <a16:creationId xmlns:a16="http://schemas.microsoft.com/office/drawing/2014/main" id="{B00BCA71-CFD9-4073-B2D9-72E18B3506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381500"/>
            <a:ext cx="13716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5" name="">
            <a:extLst xmlns:a="http://schemas.openxmlformats.org/drawingml/2006/main">
              <a:ext uri="{FF2B5EF4-FFF2-40B4-BE49-F238E27FC236}">
                <a16:creationId xmlns:a16="http://schemas.microsoft.com/office/drawing/2014/main" id="{3F332956-22C7-491A-AE42-2E139A20D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419600"/>
            <a:ext cx="12001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Minespider</a:t>
            </a:r>
          </a:p>
        </p:txBody>
      </p:sp>
      <p:sp>
        <p:nvSpPr>
          <p:cNvPr id="136" name="">
            <a:extLst xmlns:a="http://schemas.openxmlformats.org/drawingml/2006/main">
              <a:ext uri="{FF2B5EF4-FFF2-40B4-BE49-F238E27FC236}">
                <a16:creationId xmlns:a16="http://schemas.microsoft.com/office/drawing/2014/main" id="{C81700EC-1422-46AA-946C-DBEBF4F2F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28800" y="4381500"/>
            <a:ext cx="10477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7" name="">
            <a:extLst xmlns:a="http://schemas.openxmlformats.org/drawingml/2006/main">
              <a:ext uri="{FF2B5EF4-FFF2-40B4-BE49-F238E27FC236}">
                <a16:creationId xmlns:a16="http://schemas.microsoft.com/office/drawing/2014/main" id="{51FEA43C-ABF6-46E3-B815-F4C5506B4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4419600"/>
            <a:ext cx="8763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Materials</a:t>
            </a:r>
          </a:p>
        </p:txBody>
      </p:sp>
      <p:sp>
        <p:nvSpPr>
          <p:cNvPr id="138" name="">
            <a:extLst xmlns:a="http://schemas.openxmlformats.org/drawingml/2006/main">
              <a:ext uri="{FF2B5EF4-FFF2-40B4-BE49-F238E27FC236}">
                <a16:creationId xmlns:a16="http://schemas.microsoft.com/office/drawing/2014/main" id="{744C415E-AFA5-414B-94B0-935069A20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381500"/>
            <a:ext cx="10096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39" name="">
            <a:extLst xmlns:a="http://schemas.openxmlformats.org/drawingml/2006/main">
              <a:ext uri="{FF2B5EF4-FFF2-40B4-BE49-F238E27FC236}">
                <a16:creationId xmlns:a16="http://schemas.microsoft.com/office/drawing/2014/main" id="{BFFAC5CE-C674-4BB0-96ED-150FBE1A6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62275" y="4419600"/>
            <a:ext cx="8382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40" name="">
            <a:extLst xmlns:a="http://schemas.openxmlformats.org/drawingml/2006/main">
              <a:ext uri="{FF2B5EF4-FFF2-40B4-BE49-F238E27FC236}">
                <a16:creationId xmlns:a16="http://schemas.microsoft.com/office/drawing/2014/main" id="{E5AB10C8-B860-4E5D-9647-F8845F91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86200" y="43815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41" name="">
            <a:extLst xmlns:a="http://schemas.openxmlformats.org/drawingml/2006/main">
              <a:ext uri="{FF2B5EF4-FFF2-40B4-BE49-F238E27FC236}">
                <a16:creationId xmlns:a16="http://schemas.microsoft.com/office/drawing/2014/main" id="{D5598562-75BA-488A-901E-E847E72A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1925" y="44196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42" name="">
            <a:extLst xmlns:a="http://schemas.openxmlformats.org/drawingml/2006/main">
              <a:ext uri="{FF2B5EF4-FFF2-40B4-BE49-F238E27FC236}">
                <a16:creationId xmlns:a16="http://schemas.microsoft.com/office/drawing/2014/main" id="{CDF68F21-2080-453D-8255-5BFA8653C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4381500"/>
            <a:ext cx="11049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43" name="">
            <a:extLst xmlns:a="http://schemas.openxmlformats.org/drawingml/2006/main">
              <a:ext uri="{FF2B5EF4-FFF2-40B4-BE49-F238E27FC236}">
                <a16:creationId xmlns:a16="http://schemas.microsoft.com/office/drawing/2014/main" id="{B4EEE3CD-E709-47CC-88E4-095F9108E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6825" y="4419600"/>
            <a:ext cx="933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4" name="">
            <a:extLst xmlns:a="http://schemas.openxmlformats.org/drawingml/2006/main">
              <a:ext uri="{FF2B5EF4-FFF2-40B4-BE49-F238E27FC236}">
                <a16:creationId xmlns:a16="http://schemas.microsoft.com/office/drawing/2014/main" id="{2EA65AA1-A2B1-43EC-9ECA-94EB14CFC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381500"/>
            <a:ext cx="8191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45" name="">
            <a:extLst xmlns:a="http://schemas.openxmlformats.org/drawingml/2006/main">
              <a:ext uri="{FF2B5EF4-FFF2-40B4-BE49-F238E27FC236}">
                <a16:creationId xmlns:a16="http://schemas.microsoft.com/office/drawing/2014/main" id="{2573CAE7-2A07-47C5-8D0D-68BC6F345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4419600"/>
            <a:ext cx="647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46" name="">
            <a:extLst xmlns:a="http://schemas.openxmlformats.org/drawingml/2006/main">
              <a:ext uri="{FF2B5EF4-FFF2-40B4-BE49-F238E27FC236}">
                <a16:creationId xmlns:a16="http://schemas.microsoft.com/office/drawing/2014/main" id="{1D6A4F47-D7D1-48F5-A276-AB73D0908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15150" y="4381500"/>
            <a:ext cx="7810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47" name="">
            <a:extLst xmlns:a="http://schemas.openxmlformats.org/drawingml/2006/main">
              <a:ext uri="{FF2B5EF4-FFF2-40B4-BE49-F238E27FC236}">
                <a16:creationId xmlns:a16="http://schemas.microsoft.com/office/drawing/2014/main" id="{54D34017-5D7F-447D-B39B-F9FC698D0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419600"/>
            <a:ext cx="609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48" name="">
            <a:extLst xmlns:a="http://schemas.openxmlformats.org/drawingml/2006/main">
              <a:ext uri="{FF2B5EF4-FFF2-40B4-BE49-F238E27FC236}">
                <a16:creationId xmlns:a16="http://schemas.microsoft.com/office/drawing/2014/main" id="{FE9FEDA0-DBFB-4FF4-B994-89F96D601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381500"/>
            <a:ext cx="9144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49" name="">
            <a:extLst xmlns:a="http://schemas.openxmlformats.org/drawingml/2006/main">
              <a:ext uri="{FF2B5EF4-FFF2-40B4-BE49-F238E27FC236}">
                <a16:creationId xmlns:a16="http://schemas.microsoft.com/office/drawing/2014/main" id="{D3903CE3-4BE0-4217-BD31-C8393EB10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81925" y="4419600"/>
            <a:ext cx="7429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0" name="">
            <a:extLst xmlns:a="http://schemas.openxmlformats.org/drawingml/2006/main">
              <a:ext uri="{FF2B5EF4-FFF2-40B4-BE49-F238E27FC236}">
                <a16:creationId xmlns:a16="http://schemas.microsoft.com/office/drawing/2014/main" id="{2FA45EA7-3C1E-470E-A155-B3E2E4601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4381500"/>
            <a:ext cx="97155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1" name="">
            <a:extLst xmlns:a="http://schemas.openxmlformats.org/drawingml/2006/main">
              <a:ext uri="{FF2B5EF4-FFF2-40B4-BE49-F238E27FC236}">
                <a16:creationId xmlns:a16="http://schemas.microsoft.com/office/drawing/2014/main" id="{75327DD8-7E86-4AEF-A9CF-606C94395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96325" y="4419600"/>
            <a:ext cx="800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152" name="">
            <a:extLst xmlns:a="http://schemas.openxmlformats.org/drawingml/2006/main">
              <a:ext uri="{FF2B5EF4-FFF2-40B4-BE49-F238E27FC236}">
                <a16:creationId xmlns:a16="http://schemas.microsoft.com/office/drawing/2014/main" id="{5B41E189-B2F1-4914-BBCB-F7C26E5719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82150" y="4381500"/>
            <a:ext cx="8763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3" name="">
            <a:extLst xmlns:a="http://schemas.openxmlformats.org/drawingml/2006/main">
              <a:ext uri="{FF2B5EF4-FFF2-40B4-BE49-F238E27FC236}">
                <a16:creationId xmlns:a16="http://schemas.microsoft.com/office/drawing/2014/main" id="{4767D0F0-1572-4CDC-82CD-562FD8FBD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67875" y="4419600"/>
            <a:ext cx="7048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4.25</a:t>
            </a:r>
          </a:p>
        </p:txBody>
      </p:sp>
      <p:sp>
        <p:nvSpPr>
          <p:cNvPr id="154" name="">
            <a:extLst xmlns:a="http://schemas.openxmlformats.org/drawingml/2006/main">
              <a:ext uri="{FF2B5EF4-FFF2-40B4-BE49-F238E27FC236}">
                <a16:creationId xmlns:a16="http://schemas.microsoft.com/office/drawing/2014/main" id="{25E4F0B0-4D46-410B-907A-4C431ECA1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048250"/>
            <a:ext cx="11277600" cy="285750"/>
          </a:xfrm>
          <a:prstGeom xmlns:a="http://schemas.openxmlformats.org/drawingml/2006/main" prst="roundRect">
            <a:avLst>
              <a:gd name="adj" fmla="val 4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155" name="">
            <a:extLst xmlns:a="http://schemas.openxmlformats.org/drawingml/2006/main">
              <a:ext uri="{FF2B5EF4-FFF2-40B4-BE49-F238E27FC236}">
                <a16:creationId xmlns:a16="http://schemas.microsoft.com/office/drawing/2014/main" id="{B5C9D5F8-A9F6-4FE2-AB91-A60AB20C0F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5105400"/>
            <a:ext cx="11010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Illustrative weights: integration 15% | orchestration 20% | traceability 15% | identity 10% | interoperability 15% | sector fit 15% | deployment and data control 10%</a:t>
            </a:r>
          </a:p>
        </p:txBody>
      </p:sp>
      <p:sp>
        <p:nvSpPr>
          <p:cNvPr id="156" name="">
            <a:extLst xmlns:a="http://schemas.openxmlformats.org/drawingml/2006/main">
              <a:ext uri="{FF2B5EF4-FFF2-40B4-BE49-F238E27FC236}">
                <a16:creationId xmlns:a16="http://schemas.microsoft.com/office/drawing/2014/main" id="{9F3B7E4B-D006-4359-9AEF-9AD8BCA4B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7" name="">
            <a:extLst xmlns:a="http://schemas.openxmlformats.org/drawingml/2006/main">
              <a:ext uri="{FF2B5EF4-FFF2-40B4-BE49-F238E27FC236}">
                <a16:creationId xmlns:a16="http://schemas.microsoft.com/office/drawing/2014/main" id="{52119F85-E638-41B7-AEE0-D1961B8AF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Scores are directional. Require architecture tests, customer references, data-portability proof and commercial evidence before selection.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3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98B6E8E-ADA3-472D-8BD6-E295C5701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3AC270E-7372-474C-8FBD-4785BBD8D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176AA71-684B-4DA0-AEF6-3C4B9A55E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943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BA05EC2-072A-47D6-98DB-20FE1C4A3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752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REFERENCE DEPLOYMENTS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1A2DE0-1BC1-4512-8D43-2EFAB6787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Pilots are proving architecture and data exchange, not universal compliance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542B6F7-6D9C-4315-B984-240B6D1E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CIRPASS-2, Battery Pass, FAIR PV, Trace4Value and Catena-X provide patterns to reuse and questions to diligence.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C061977-A831-49B3-B75D-F60137061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8D057DF-1F03-4AA5-A7FD-0B6D448D8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0B819BA-2AA4-437D-B348-FBE25A26A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EU-funded projects | official case studies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37375F4-5355-44C6-8A5C-84AB3FB96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A502759-6789-4D4E-8899-BF8A96EFE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D36B877-D351-4ED4-B927-DC95BA3D4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59364AD-F32C-4E5B-BEED-954CC880A9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C50E52C-D51A-464D-BCC8-F1293B18C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3E963D-01A1-451F-ABCD-0CF8157A9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485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CIRPASS-2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AD8E366-6F6E-4452-A512-03CE57505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1543050"/>
            <a:ext cx="13144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50BA83F-A8F4-4C6B-921E-72703ED1B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1543050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Cross-sector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BB4FED2-B169-4DD6-8ADE-0B9447A53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466850"/>
            <a:ext cx="419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Reference architecture, open test environment and at-scale pilots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DAACB81-D95C-4625-814E-448260591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14668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Reuse the interfaces and risk questions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EC5C56-5D39-400E-8664-741C6ECBC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52650"/>
            <a:ext cx="112776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FF183D-EDFC-4866-9100-84B7C2EA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247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Battery Pass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37E52E8-C0B8-42F2-B9F9-080FE82B0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305050"/>
            <a:ext cx="13144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7646AD6-E599-4F10-BE3F-678BBE0A6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2305050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Batteries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DA788A7-9504-4B5B-B004-2CED7EDB5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228850"/>
            <a:ext cx="419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Data attributes, conformity guidance and demonstrators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36A96A9-9ED4-46B7-89AD-C28DF04A4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2288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Use as the first implementation pattern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CB43601-D711-4634-ADB0-D413F8BE7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14650"/>
            <a:ext cx="112776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9EDD96-324C-46D6-A0E1-78E47A811D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009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FAIR PV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498542-FC41-483B-8F73-696C1CEEDA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067050"/>
            <a:ext cx="13144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FCC86B8-7BEC-4AC6-BCAE-C9F9412D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067050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Solar modules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D2A6896-C1AE-45C1-9B50-5C596D347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990850"/>
            <a:ext cx="419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Dynamic DPP, ontology and selective supplier disclosure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8B182A2-671A-4420-97AE-286D3EA9A0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29908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Current-condition data matters for circularity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6610CF8-AA16-4A83-9576-13708D5E0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676650"/>
            <a:ext cx="112776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380A156-1D96-4E88-B583-31C5C2121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771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Trace4Value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02295E9-D9E2-49A8-A7B4-D84BAE21B3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829050"/>
            <a:ext cx="13144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B8801C3-4244-4631-B6AA-882B9862C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3829050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Textiles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15DF9B0-89FD-4F0E-813F-A6A183D0F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752850"/>
            <a:ext cx="419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Open data protocol and working garment passports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4AA16D2-4598-46D6-98C1-E8E2703C8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37528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Supplier data collection is the critical path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D862840-21B4-4466-93C8-4E91911AC2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438650"/>
            <a:ext cx="11277600" cy="628650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FDDF678-C744-466F-B5BF-41914C06F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533900"/>
            <a:ext cx="1581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Catena-X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59B0BD3-0373-4FBE-9FEC-144AD6179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591050"/>
            <a:ext cx="13144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595CF06-0AE4-490D-997A-42A186AD8E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43150" y="4591050"/>
            <a:ext cx="11239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Automotive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B02958F5-1185-4A7E-962C-30CD9C6B6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514850"/>
            <a:ext cx="4191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AAS models, data-space identity and sovereign exchange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B55F46B-66DB-49B7-AEC5-B6B3F8D2FB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0" y="4514850"/>
            <a:ext cx="3238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Data spaces can complement the DPP control plane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199AF0D-033B-4983-A577-B4EB2A84B6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42C2AAF-8EA8-4E8F-B78D-3C0086B22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Treat pilots as evidence for specific patterns, not proof that one solution satisfies every product act.</a:t>
            </a:r>
          </a:p>
        </p:txBody>
      </p:sp>
    </p:spTree>
    <p:extLst>
      <p:ext uri="{BB962C8B-B14F-4D97-AF65-F5344CB8AC3E}">
        <p14:creationId xmlns:p14="http://schemas.microsoft.com/office/powerpoint/2010/main" val="2471554230"/>
      </p:ext>
    </p:extLst>
  </p:cSld>
</p:sld>
</file>

<file path=ppt/slides/slide3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5F4F61C-1B10-4BE6-A600-19D54B5B7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C3391B4-988F-4E5A-A4AA-0C60D569C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7275999-4E9D-400F-AAB2-85494A515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90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44B604-6CB9-4775-80BA-78A6076DF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600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STANDARDS EVOLUTION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1224516-E72E-4EE7-A22B-D11067474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Standards have crossed the execution threshold, while product rules continue to arrive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1DE9095-DFC8-4A8C-9F72-7B3C68358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harmonised interfaces now and isolate configurable product semantics from the platform core.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54422E4-66F0-403C-8373-147808243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9DDFF5-B627-4B0B-9B4D-EDCE90A9E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F393D5C-A886-4996-A48C-20B12D75C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| EUR-Lex | GS1 | IDTA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BF1B5AB-17F1-4782-9EB9-63970526C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DAA428-447E-4F5D-B2E8-CC138F8EB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B91F8E-B1C2-4232-8E16-744994B54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4CE6CE9-0FD7-40A4-9200-DEB5B72F1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35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8104EFE-9945-4D2F-8EA7-DA639570E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14650"/>
            <a:ext cx="106299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E0DFF97-CAC7-4EB4-82D7-1E5907850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27622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E979EA0-DE3B-4A0C-A4FA-B600256D1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A65D79B-D3B0-4C2D-8F79-E2EC64532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2057400"/>
            <a:ext cx="158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ESPR framework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F48B6AA-C2EE-41FC-AF69-83C228B71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3295650"/>
            <a:ext cx="15811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System requirements and Registry mandate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F071BC-F3FE-4B3C-A936-A7FCA2D6D3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27622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1A9DA14-89A8-4C8D-88DB-8455DD3D8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163830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AB15E5C-8C1E-44BF-BA34-FD1875793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2057400"/>
            <a:ext cx="158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Working Plan + CIRPASS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CB3DBF-FD52-4259-9E47-4F80418BB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19350" y="3295650"/>
            <a:ext cx="15811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Portfolio priorities and reference architecture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82DA40-1926-4525-9DFD-C8988F984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10150" y="27622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538C4A0-EC78-455E-8AB9-BB44FEA74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63830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JUL 2026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BCA111C-7AAD-4641-9E16-32D976266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057400"/>
            <a:ext cx="158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Registry + 6 standards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ABBC227-CE87-4828-9E3B-4ACA8361D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295650"/>
            <a:ext cx="15811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Execution infrastructure becomes usable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BDD90ED-8C64-4430-A800-C3F6C5805D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7622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5E05FA8-36F9-40CC-A14B-56091D62F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63830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SEP 2026*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498E70B-0B98-4B17-8742-57E3DFC112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057400"/>
            <a:ext cx="158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2 decisions indicated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29B818D-6723-4388-AEB4-B0F6228450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15811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Remaining standards on access and security expected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9819717-1A39-48C5-818F-9C779A7EC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27622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2B2DB8B-0FF5-4D5A-8DF4-8DDBE7627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63830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Q4 2026*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3D5E51E7-B7C9-4B80-AE8A-557040A2A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57400"/>
            <a:ext cx="158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Iron and steel + battery access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BA3E19A-F2B9-4B3E-B60D-5EAB65753B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295650"/>
            <a:ext cx="15811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Product-specific rules continue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57C5D26-1F6B-4AAA-B7BA-7495976CB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39450" y="2762250"/>
            <a:ext cx="285750" cy="2857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0BA0A26-F2EE-41AC-8392-72EC6A29A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1638300"/>
            <a:ext cx="13906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2027*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4C24D9D3-23B8-424C-B642-B2923299C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2057400"/>
            <a:ext cx="15811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38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Batteries + service providers + product acts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96B4821-2082-4731-A53F-53D423FE5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91750" y="3295650"/>
            <a:ext cx="158115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Operational scale and certification questions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39B7F52-3E43-451C-A4FB-DE7C1E0E5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4495800"/>
            <a:ext cx="78867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9DE4A140-F603-4E7E-A875-A79E7E13E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686300"/>
            <a:ext cx="7429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* Indicative Commission timeline. Verify delegated and implementing acts before contract award or external publication.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2CCBE43-18DD-4311-BF09-A4380E312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771BDE2-0D61-442F-B46D-1844E3AB1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Design for standards compliance now, and for semantic and service-provider change later.</a:t>
            </a:r>
          </a:p>
        </p:txBody>
      </p:sp>
    </p:spTree>
    <p:extLst>
      <p:ext uri="{BB962C8B-B14F-4D97-AF65-F5344CB8AC3E}">
        <p14:creationId xmlns:p14="http://schemas.microsoft.com/office/powerpoint/2010/main" val="2333478876"/>
      </p:ext>
    </p:extLst>
  </p:cSld>
</p:sld>
</file>

<file path=ppt/slides/slide3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680045C-0232-448A-A7D9-D80CA754D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2078E43-1C73-4A0C-8C87-AE929FE12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2E41F6-7644-474F-8191-6A3DD667B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6268BA-5974-43EB-ADE6-312FC88D9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SOURCING ROUTE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2C4BF56-8FAE-4AB4-ACE9-E78B186E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Use a two-stage selection: architecture proof, then regulated-product pilot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6A5B9B1-1AE9-4722-8093-1092882C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Down-select vendors on interoperability evidence before negotiating scale, service and commercial terms.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9BD9FA-4E2F-4BDC-9C33-E697A392C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3B5E1E3-8456-4013-9DF1-D12E7C430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632FABC-4C43-4A61-BDE9-F89A9BF37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sourcing framework | EU no-lock-in requirement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9C76CC-4B3E-43D0-AFE2-A274559BF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0EE7813-CC11-4DC7-9675-C119C6191B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1BBB093-38EF-4D7B-B8BB-EFBF4215A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229997-802B-4A89-9138-E40D0354B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4BDF4A-76E7-408D-993D-6CB52006D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619250"/>
            <a:ext cx="2571750" cy="3048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CCC95A-6F71-4955-8C92-6E4892184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8288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37BE57-6A22-498F-8522-A8EE0B88D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8288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260C87B-35D6-4ED1-875C-8DD6E1F87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ARCHITECTURE RFI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0ED06B-DB94-41E6-9542-2B8B1099B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143250"/>
            <a:ext cx="12001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AB44C5E-8F63-4E46-B6BA-32EEBF556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31432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 to 6 weeks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E1F7C5-26F6-4240-B0D6-BCEE4BE4E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21145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 standards, identity, hosting, APIs, security, backup and exit evidence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A95A562-42DC-49B5-8C35-558E9FC52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3143250"/>
            <a:ext cx="228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2A2192-B039-4451-AF0C-22F9CABDCB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6347" y="31432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9B70E3-0FEE-4F04-AC1F-8EAD5FEB6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6347" y="30934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51CB1DB-21BC-483B-A4AE-B5BD6184C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619250"/>
            <a:ext cx="2571750" cy="3048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077282C-49B0-4730-A6CD-4C2260916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288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7A840BF-3896-4AFC-B06D-AFC860EB5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8288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3FF3A1-B744-4093-BE2F-B55E7FF7E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6670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SANDBOX PROOF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E1F28D1-56C0-4F0D-965F-32A5DE4BB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62400" y="3143250"/>
            <a:ext cx="12001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C92C4E3-6345-4FA6-BC54-849EA2BD0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31432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 to 6 weeks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B8A3DAE-DC8D-4960-9702-252F1F53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638550"/>
            <a:ext cx="21145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 two source systems, one supplier flow, one carrier and the Registry test environment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99BC0DCA-C93B-483A-8CC2-FD5EEB98A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48350" y="3143250"/>
            <a:ext cx="228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63035D-4FAA-4FDD-BD23-A24F69027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5747" y="31432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FC080AB-8D72-4FA4-93F7-47602D2D2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5747" y="30934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D7332BF-4CC6-4BBE-A53D-12CCB3C086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619250"/>
            <a:ext cx="2571750" cy="3048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C7FFBA6-8DF2-47AA-8B8E-9E87CF48E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8288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6FBD869-07F8-46AB-A84D-6582E54B5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18288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2E8AC6D-926C-4649-B1BD-B23739EC9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6670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REGULATED PILOT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C97E12B-03DA-40B1-8028-09A1140A7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3143250"/>
            <a:ext cx="12001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DAA1291-4919-4D28-9BA5-60A72CE03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77050" y="31432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8 to 16 weeks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D57593D-6E22-4CBF-BA1C-96D819EB3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24600" y="3638550"/>
            <a:ext cx="21145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Publish the minimum compliant record and pass acceptance, access and persistence tests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D38B435-5D9B-4608-BD94-CFEC8357D7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0" y="3143250"/>
            <a:ext cx="228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A6766BB9-EA3C-4F30-8E3B-68EB765C64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147" y="31432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CE886416-BD77-4B5E-9F2E-EC58020C0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5147" y="30934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33F7C1C-0317-4AC8-828C-0F6AD1CFC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1619250"/>
            <a:ext cx="2571750" cy="304800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694CAD1-04B7-4F51-A6B3-97F96138B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828800"/>
            <a:ext cx="590550" cy="590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ECCB9C12-5FC0-4663-ABA4-378382262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1828800"/>
            <a:ext cx="5905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93428A2-4CFA-47F5-A788-6895520E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667000"/>
            <a:ext cx="22288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FRAMEWORK AWARD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107963AE-E77B-4B6E-8D10-4BA426193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0" y="3143250"/>
            <a:ext cx="1200150" cy="2476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862749C7-012F-4925-A792-9B59CD597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3143250"/>
            <a:ext cx="10096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12 to 36 months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933D55C-D5E9-4D6E-932E-FC9FAA79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3638550"/>
            <a:ext cx="21145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Scale product families through modular services, price bands, release gates and exit rights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74754F5-B993-4B10-AF03-692E63F5BB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38600" y="4953000"/>
            <a:ext cx="4114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Stop or reconfigure at each evidence gate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B87D557C-8B3B-4265-A927-67523A67E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7ED17D59-1CF0-4735-B0EA-4D7E58DFA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Do not negotiate enterprise scale before the vendor proves interoperability, persistence and regulated-product execution.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slides/slide3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24698D0-B70C-4C98-9DF7-85BEB83AF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6B1F95E5-ACB9-49C1-BD76-D00A93183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DD49062-0830-4275-A613-3933F4CB82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714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E6BDCE-08A2-49BD-A6E6-F826F0AEC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DELIVERY COALITION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A03EBE9-35FD-4502-A3E4-5AE9DDF7F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bankable program requires seven owners on one release plan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587129-CBB5-44D1-BAD7-F928DDDB6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 compliance, master data, engineering, procurement, sustainability, IT security and suppliers share the outcome.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E3AED46-F2EB-46CE-ADA7-CBE5E8562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309E2BC-6749-4674-B238-54CF45597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54EFEAF-B5ED-4CCD-B436-B096B37F0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operating model | ESPR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C2B0D9A-6A19-47CF-94B0-A0E967D2A0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5E213E-AAFA-4BEB-A9AA-33C023BCC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60B629-B2EF-4A03-879C-F7CD6344DE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568B6E-436F-4E1B-8AC6-B18A46EBA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B4B039-7A3F-4598-8A6A-8F35654EE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400300"/>
            <a:ext cx="32385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B151BFB-76F1-4C17-B531-5A251F47DD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5350" y="2609850"/>
            <a:ext cx="27813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DPP RELEASE OWNER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C4FB4DB-EDAA-4E7D-ABF2-6C9A7CA10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048000"/>
            <a:ext cx="25146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Accountable for product record and gate approval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F183903-954E-40C0-B8FA-BDDFF3DC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330542-8CEA-4DC3-8448-2BFC127D2A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48590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PRODUCT COMPLIANCE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70CDF4F-F6BF-4176-BEC1-C8766B9C0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Scope and conformity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7F7ED00-8001-4D87-A0D3-4694AD9B9A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9575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E5E155F-20EC-4C74-861F-EBAF36400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19100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MASTER DATA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013B81F-C409-430D-B79C-F9791C695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449580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 and ownership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B7D9678-9E67-4F07-9975-3A9DDD2D1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127635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2F36424-75E6-4F48-8910-8ED5B2277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37160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ENGINEERING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544B0EC-FDA2-4CC2-844F-3BB7DE0F1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167640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BOM and change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2EC4CD-6DE4-419E-8D3D-E15C8DEF1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139065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B6EE6CC-AF1C-404E-ABD1-767CA37BD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48590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PROCUREMENT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37FDAC6-7651-4F19-B1A2-0FBFC79E6C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179070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Supplier data contract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E456D04-A610-40C3-8C32-7DF16D749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09575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B6931AE-A281-411D-87AA-30FF01B26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19100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SUSTAINABILITY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1FB328C-CF92-47C9-B922-51A8025A5F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449580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Footprints and claims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1FD74BB-571A-484D-9F6E-E5E723899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426720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7D417A2-0F07-40FD-99D3-DFE58E7B2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36245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IT + SECURITY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F9A8470D-87BF-47B3-8CC7-6238C87173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66725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Architecture and controls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5963211-E351-481B-A77C-779DDE9C5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67200"/>
            <a:ext cx="262890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09180EA-48A7-465B-8E96-F4BCE4C39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362450"/>
            <a:ext cx="24003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SUPPLIERS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94EF010-A42B-479D-B545-B64B1D643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19850" y="4667250"/>
            <a:ext cx="24003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Primary data and evidence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956D48C-EA5C-46B3-AC91-4BD34ABD9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0A31363-BF2C-41A3-90B9-BB1E10268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One integrated release plan should align product decisions, data readiness, supplier commitments and technical milestones.</a:t>
            </a:r>
          </a:p>
        </p:txBody>
      </p:sp>
    </p:spTree>
    <p:extLst>
      <p:ext uri="{BB962C8B-B14F-4D97-AF65-F5344CB8AC3E}">
        <p14:creationId xmlns:p14="http://schemas.microsoft.com/office/powerpoint/2010/main" val="3990424098"/>
      </p:ext>
    </p:extLst>
  </p:cSld>
</p:sld>
</file>

<file path=ppt/slides/slide3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8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A33D14D9-9A2C-40A4-A30A-295206765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FDBC4AA-8233-4B85-851B-49F9C9FB0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09ADF9-7994-4B10-9FA2-3F535A862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8A29C7-2773-4BB4-9A0F-0D3335AC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JOURNEY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9A616F6-98E2-431B-8138-81B3A164F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Commercial leverage is highest before identity and data models become proprietary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B4503EA-1D4A-4F51-98DF-0864CFF0D0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 architecture principles, exit rights and evidence tests before a platform pilot shapes the target state.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5D7A085-3E57-4FFE-8E31-998519BCA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156A49B-476D-4657-AE1A-360CA9A9B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C0F51FB-EF8A-4054-BAD8-B858037DB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sourcing framework | ESPR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E4684E3-EA05-4201-841B-8592B3409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BA7DEF-6FEE-4799-A7AE-36613D287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914D162-60CF-454E-9555-4290D3C23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1A828B-6395-4B72-AE4D-F5BA5F24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106F60E-D238-4398-AEFC-B5E893BF2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714500"/>
            <a:ext cx="2038350" cy="23812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597BCC3-5B7C-4C6C-BE7E-1285D49450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240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99E9FB7-852E-4B9F-908A-A3E02871E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19240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7545A28-DCDD-4CCD-8D2F-1B0C71775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908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PRINCIPLES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8DE0A44-03FF-4B60-8F1E-E11F99FB2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105150"/>
            <a:ext cx="16573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 identity, semantics, data control and exit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57E99DA-0849-482E-A9A4-3DFB72EE1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55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400AD6-2B21-426D-8287-A0AFB8BA1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38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1C657B7-C0D6-4154-B8A1-A3F0E2CB8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238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ECB8887-83FC-4C39-8C17-F8E6D5EEA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24150" y="1714500"/>
            <a:ext cx="2038350" cy="23812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CDBC85-5447-4426-A546-A1E7DDBFF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9240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37E3465-B90B-48EA-AFBB-AA1A15251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19240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4090BFE-797E-4B87-8AC8-DC71257BB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25908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EVIDENCE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F1CA3A2-67E0-4E29-8238-F21C70A6C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105150"/>
            <a:ext cx="16573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 sources, suppliers, proof and gaps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139DAA7-0BA6-4CBF-938D-F1346A3101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1EDAE4E-F625-48B7-83DE-E336497078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08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03E24CB-382E-4862-8642-690F5A070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08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F41613A-A47A-4890-B047-6F9DAD6595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714500"/>
            <a:ext cx="2038350" cy="23812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0C280EA-48CD-4F96-9F95-953F650564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19240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8AE0FC3-DE6B-42DC-BB8D-357E7848A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72150" y="19240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F550913-B28F-48E2-BDEA-A8E760B6B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5908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PROOF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891285B-298D-4D56-AE0F-DF30B33D7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3105150"/>
            <a:ext cx="16573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Run sandbox integration and standards tests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78B697D-31CD-4FE2-B26C-CBA8ED66E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B7A5021-3E55-43DD-A9D6-91F5BBAE7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779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7ADC97B-EC6F-4424-9EC3-B78BAA1AC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779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F71CDDB-965C-4439-967C-6CE92E1E6A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58050" y="1714500"/>
            <a:ext cx="2038350" cy="23812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C64D653-B57C-4D48-9D27-DE710521E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9240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0E33CC7-3E3B-4FF8-A329-00E3AAEB2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9240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165D191-8891-45F5-BA84-A9894DBC5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5908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PILOT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3A5DF4EA-FFD5-4748-80DA-C215A8FD0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48550" y="3105150"/>
            <a:ext cx="16573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Publish regulated cohort and operate controls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E1DE88E6-F339-48BF-BD43-532B61A06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914650"/>
            <a:ext cx="2095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26632AB-9DD6-47D0-B9A8-7A5D5942D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4747" y="2914650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A3535FE-8B7C-4971-93C2-78503038C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4747" y="2864864"/>
            <a:ext cx="81203" cy="49786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778B7A"/>
            </a:solidFill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68B4840-5547-4CB9-8D83-789E05DC9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0" y="1714500"/>
            <a:ext cx="2038350" cy="2381250"/>
          </a:xfrm>
          <a:prstGeom xmlns:a="http://schemas.openxmlformats.org/drawingml/2006/main" prst="roundRect">
            <a:avLst>
              <a:gd name="adj" fmla="val 560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46B5090-C467-4703-9D0F-C4AEB6CA0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1924050"/>
            <a:ext cx="476250" cy="476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DE40A968-8B45-411B-B0B1-A72AD39E6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1924050"/>
            <a:ext cx="4762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7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7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1F4192E-E6B8-4DBF-B635-2BFAA7243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96450" y="2590800"/>
            <a:ext cx="16954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SCALE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9F759729-D6B3-4A34-88E9-33BB5EE2A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105150"/>
            <a:ext cx="16573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Add product rules and value use cases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F92B6259-3AE5-4E9E-8800-13F145654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33900"/>
            <a:ext cx="1333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Commercial leverage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5539F88B-FAED-4E75-A8B3-F84210644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648200"/>
            <a:ext cx="90297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33350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DF5C645B-1BC2-4C70-8C04-2F8B3A36E9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581525"/>
            <a:ext cx="400050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C1F9354-99D9-4974-B0D3-BCB1805E6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48577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HIGHEST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96F79A38-AAD8-406A-AF2D-7762C0ADC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4857750"/>
            <a:ext cx="1143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LOCK-IN RISES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9749CDA1-CC3E-46FD-8C11-E29AB4563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5F106DC-445E-4F1A-B291-CCDC779CA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Set the control points before a pilot makes one vendor's data model and identity choices expensive to unwind.</a:t>
            </a:r>
          </a:p>
        </p:txBody>
      </p:sp>
    </p:spTree>
    <p:extLst>
      <p:ext uri="{BB962C8B-B14F-4D97-AF65-F5344CB8AC3E}">
        <p14:creationId xmlns:p14="http://schemas.microsoft.com/office/powerpoint/2010/main" val="1032134007"/>
      </p:ext>
    </p:extLst>
  </p:cSld>
</p:sld>
</file>

<file path=ppt/slides/slide3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88C2328A-8080-464A-8F27-C69A29AE8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03615CE3-C5AC-4845-8382-101D82569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095A27-3314-4301-890C-408B6AA8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859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8ECFB1E-40F9-419D-99A8-32F877ED8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954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RISK ALLOCATION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05584A-C000-4731-BB71-663230AB8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Put persistence, portability and data quality into the contract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B96A2F-5DEA-4D22-B269-7226196CC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Service continuity, backup, change handling, access control, audit evidence and exit migration need measurable acceptance criteria.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E96381E-D75E-4BF7-A341-7C38633CD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9A4F69C-9624-439F-A9E3-8B7D648801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7137016-ACC8-4301-8AF3-B204BB0F28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ESPR | DPP service-provider initiative | CRA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1F2FA3-E080-4CFE-9987-883031AF8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C9161B-1D33-45FA-AFDC-98B30D6C6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E0D5978-B20F-4863-B0E4-C290A889DD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DF7B26B-563D-4F2B-ADF7-08074BA72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39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A2FB931-DB66-4618-8CD7-3AFD80FB0B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8FDA90-2CEB-4A0A-9D10-05630F37EA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4287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Risk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ACE78E5-2140-4FB5-AC82-3803081141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3906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2C13D25-04DB-4BE7-B0EC-E6662531D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14287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Primary owner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337A02-D40E-4FA6-86E3-618EA8F44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3906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7AEF517-ED03-4331-BE00-678A81356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4287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Contract control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282E1CA-798D-4FEC-A334-541CA33CBE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3906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9525">
            <a:solidFill>
              <a:srgbClr val="11141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9A13853-4EDF-4CCD-B983-7DC5E0BCE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4287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Acceptance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63EE3C-4DA3-4957-8975-FF44D31D8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240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C2D83DB-D5F3-4698-8541-3D5E1F614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19621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Data is incomplete or stale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B0B604E-83C6-48F6-B1C5-EB8D7F9E7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19240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3443029-F868-43EA-8200-7D92444B8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19621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+ supplier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6244B63-54C8-4BF8-A0BB-EE3F56D4D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9240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5E7F3C2-01BF-4C78-967A-F389C3E4D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19621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Field owner, validity and remediation SLA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62D0B37-B592-4518-9B70-EC7A19582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19240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5B942BF-F8B6-461C-A0D3-EF0F524781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19621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Completeness and age dashboard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ED250E9-46A9-4F2F-9462-3BE11FC89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4574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0191097-999C-41D5-8E75-3E3D00D0A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24955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Identifier or resolver lock-in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AA3D773-ED54-49B5-B029-5824FA199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4574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C58EE821-A0B6-493D-979E-69F5609F1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24955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Platform provider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88A24D7D-78BD-4A16-A3F4-C0AD1302C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4574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794AB51-4101-4AE2-A2F1-F3DF08BEF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4955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Open identifier, resolver and export rights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DF57877-3D56-4368-A75E-E3ABB214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4574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019A56B-26A3-4EFB-A57F-AEDC222F0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4955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Successful alternate resolution test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6AB3F14-A962-4310-9F56-2890208B6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9908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5E3BA9E-46F3-41CA-98CC-D182204916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0289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Provider outage or exit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AF60363-1148-4B34-9CE2-E36F5D192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29908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965E8BD-1F8B-4485-92DC-12EB3258E2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30289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Service provider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270E8400-0050-41D7-940F-520F4C33C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29908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F602D14-E2AF-4D52-891C-F81AF26A80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0289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Backup, escrow, RTO, RPO and migration support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EA764F6-4116-43BF-98C1-E2806C0EB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29908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882C17C3-1FAB-47CC-8137-C2D64B36D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0289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Restore and exit rehearsal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4556F6C9-0F7D-4478-ADD0-02D5F1D16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5242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D7E4188E-5443-4969-8F94-B31C616A4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35623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Access leaks confidential data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F7B38D8-B2FF-4CDB-AD79-78B671B9E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35242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9E69E20B-4281-4904-98D7-1F1BE19AE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35623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+ provider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C7FE8A51-ECC0-4EE8-9625-BF32FC170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5242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5D58A6B0-D837-48A2-8031-68670B90C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5623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Policy matrix, least privilege and audit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A60782E9-5E0B-437A-B5C5-8769FDAC9D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35242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604DF5D7-50F0-45B0-8EBE-F097DDDDA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5623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Role tests and access-log review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AE1DA9BA-A414-4FAC-A3AF-5A5A6229E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576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FE74D692-5FB6-4747-AECE-E553BD3D8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0957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Regulatory change requires rework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E3E748D0-2203-4F93-95E9-3D7C50F06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0576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72E820E3-E841-4518-8376-4335868E7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40957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+ provider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FBF3E1DD-B440-4AE5-B3FE-81DF7E725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0576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80B1A850-FF3A-47A8-841E-87873F6C4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0957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Configuration commitment and change pricing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4552DA96-157E-4F16-A247-F78DE7172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0576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DD67BE0-D5B7-4BEA-8128-938A28626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0957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New product rule without code fork</a:t>
            </a:r>
          </a:p>
        </p:txBody>
      </p:sp>
      <p:sp>
        <p:nvSpPr>
          <p:cNvPr id="62" name="">
            <a:extLst xmlns:a="http://schemas.openxmlformats.org/drawingml/2006/main">
              <a:ext uri="{FF2B5EF4-FFF2-40B4-BE49-F238E27FC236}">
                <a16:creationId xmlns:a16="http://schemas.microsoft.com/office/drawing/2014/main" id="{BE4A60A8-D7EA-4059-847E-86EFBE960E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91050"/>
            <a:ext cx="20955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3" name="">
            <a:extLst xmlns:a="http://schemas.openxmlformats.org/drawingml/2006/main">
              <a:ext uri="{FF2B5EF4-FFF2-40B4-BE49-F238E27FC236}">
                <a16:creationId xmlns:a16="http://schemas.microsoft.com/office/drawing/2014/main" id="{B77EFC6A-DF90-4718-B1FD-8228027DD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" y="462915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Lifecycle events do not update</a:t>
            </a:r>
          </a:p>
        </p:txBody>
      </p:sp>
      <p:sp>
        <p:nvSpPr>
          <p:cNvPr id="64" name="">
            <a:extLst xmlns:a="http://schemas.openxmlformats.org/drawingml/2006/main">
              <a:ext uri="{FF2B5EF4-FFF2-40B4-BE49-F238E27FC236}">
                <a16:creationId xmlns:a16="http://schemas.microsoft.com/office/drawing/2014/main" id="{142BB715-B06B-44F8-8A79-DD517C777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52700" y="4591050"/>
            <a:ext cx="18859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5" name="">
            <a:extLst xmlns:a="http://schemas.openxmlformats.org/drawingml/2006/main">
              <a:ext uri="{FF2B5EF4-FFF2-40B4-BE49-F238E27FC236}">
                <a16:creationId xmlns:a16="http://schemas.microsoft.com/office/drawing/2014/main" id="{1C736F93-800E-45A3-B84B-272583308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38425" y="4629150"/>
            <a:ext cx="171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Buyer systems + integrator</a:t>
            </a:r>
          </a:p>
        </p:txBody>
      </p:sp>
      <p:sp>
        <p:nvSpPr>
          <p:cNvPr id="66" name="">
            <a:extLst xmlns:a="http://schemas.openxmlformats.org/drawingml/2006/main">
              <a:ext uri="{FF2B5EF4-FFF2-40B4-BE49-F238E27FC236}">
                <a16:creationId xmlns:a16="http://schemas.microsoft.com/office/drawing/2014/main" id="{EB8BAA78-390F-40A5-9BC3-34C829C7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4591050"/>
            <a:ext cx="390525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7" name="">
            <a:extLst xmlns:a="http://schemas.openxmlformats.org/drawingml/2006/main">
              <a:ext uri="{FF2B5EF4-FFF2-40B4-BE49-F238E27FC236}">
                <a16:creationId xmlns:a16="http://schemas.microsoft.com/office/drawing/2014/main" id="{8DC6F3CE-DB6E-44BF-BFA3-ABF357209C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4629150"/>
            <a:ext cx="37338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Event interfaces and monitoring SLA</a:t>
            </a:r>
          </a:p>
        </p:txBody>
      </p:sp>
      <p:sp>
        <p:nvSpPr>
          <p:cNvPr id="68" name="">
            <a:extLst xmlns:a="http://schemas.openxmlformats.org/drawingml/2006/main">
              <a:ext uri="{FF2B5EF4-FFF2-40B4-BE49-F238E27FC236}">
                <a16:creationId xmlns:a16="http://schemas.microsoft.com/office/drawing/2014/main" id="{C4594464-19D2-4B5C-8632-2AA496DD2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43900" y="4591050"/>
            <a:ext cx="3390900" cy="533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69" name="">
            <a:extLst xmlns:a="http://schemas.openxmlformats.org/drawingml/2006/main">
              <a:ext uri="{FF2B5EF4-FFF2-40B4-BE49-F238E27FC236}">
                <a16:creationId xmlns:a16="http://schemas.microsoft.com/office/drawing/2014/main" id="{5A35B5F5-BE76-4874-9E2B-D758E1A5F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4629150"/>
            <a:ext cx="3219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Change-to-publication reconciliation</a:t>
            </a:r>
          </a:p>
        </p:txBody>
      </p:sp>
      <p:sp>
        <p:nvSpPr>
          <p:cNvPr id="70" name="">
            <a:extLst xmlns:a="http://schemas.openxmlformats.org/drawingml/2006/main">
              <a:ext uri="{FF2B5EF4-FFF2-40B4-BE49-F238E27FC236}">
                <a16:creationId xmlns:a16="http://schemas.microsoft.com/office/drawing/2014/main" id="{69F394DF-DF56-4EB3-B814-1EC6E0830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71" name="">
            <a:extLst xmlns:a="http://schemas.openxmlformats.org/drawingml/2006/main">
              <a:ext uri="{FF2B5EF4-FFF2-40B4-BE49-F238E27FC236}">
                <a16:creationId xmlns:a16="http://schemas.microsoft.com/office/drawing/2014/main" id="{6D2E8A06-1DD9-4D8D-AD3E-4A2922F7D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Allocate each risk to the party that can control it, then make acceptance evidence part of payment and scale gates.</a:t>
            </a:r>
          </a:p>
        </p:txBody>
      </p:sp>
    </p:spTree>
    <p:extLst>
      <p:ext uri="{BB962C8B-B14F-4D97-AF65-F5344CB8AC3E}">
        <p14:creationId xmlns:p14="http://schemas.microsoft.com/office/powerpoint/2010/main" val="1513500134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4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B6A1965-8E83-48FC-B084-4F025F107F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FCBB3173-C058-4B99-88D1-56F8B6A17D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F04836-CCC6-4974-8DF4-42521B740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21C1EC-A449-40E7-BD5C-A161E9CFF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REPORT GUIDE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E9A0FC6-B6E1-4051-8C4C-BEA559D9C3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Contents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6162DCB-6B1C-4525-B7CD-6386293F2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 decision path from regulatory scope to architecture, vendors and a stage-gated implementation.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A5B5D6-5CF2-450C-85B6-9B07C6A63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60C790-68EA-4E1C-9983-11F9826929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F41FCD2-1BA7-4D1B-8710-69142FB5D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analysis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5776C58-99E3-4FA8-A6AD-0FBDADFC8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B863072-F200-4D37-9CE2-22CC6C191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A7B0BB-F24C-44DB-963E-61C8DD8A3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32B539F-1AC8-4144-BE21-14661A487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AEC1076-51E3-447B-B87B-2DF49F84F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9B33C3-DF0D-4492-80A8-5CC17EBF1F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C4420F2-DB72-4B70-A814-9AA706E21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2F7F07-8047-4707-BA7E-8DA100D892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4859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Regulatory Mandate &amp; Business Context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5006A6E-48AE-49C2-B0C1-0E918A88C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809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Scope, timing, audiences, readiness and economics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A27EB8-994A-47E7-9A49-38F39D19D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16383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FF218FF-F0CF-429C-86D6-38D0A951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16383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5 to 17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8611561-03A5-4DA2-AA4A-DC32FE48D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3431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1744B32-B04F-443D-9CAF-26AEA417B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ABD3C43-3157-4E36-9721-57BA7F403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5146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F3285C-7A4B-42EA-899D-C2AAD70F0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4384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Technology &amp; Data Architecture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2869630-6DAF-4376-8FB2-FC2780CB2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622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Identity, source systems, Registry, access and releases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FA343F1-7CC8-4C3F-8262-BB1E69334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25908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735B794-3F71-40D5-A92A-A04A4C2E6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2590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18 to 28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165845E-6D30-4FC5-929D-2D46465A7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956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4CB1B32-40C8-4CC5-99D3-3D9C891A9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6840B1C-975D-4764-9E69-E9AB11C98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4671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58AE44D-85ED-4B78-BD6C-26766D867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3909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Vendor &amp; Delivery Ecosystem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162D7A-7F90-442E-A1AF-5D2FC4F0C6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7147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Archetypes, longlist, scorecard, sourcing and risk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028B7EF-0C5C-479D-A86F-2B4540F7D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35433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CE5D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4E6E4D6-F4BE-4243-A910-BBA0AB40B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5433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29 to 39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70A3B6E-F1DE-4545-9E83-5FBF76FE59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248150"/>
            <a:ext cx="112776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5F4106D-7FDA-4055-90D8-1BB2D9E3A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419100" cy="4191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2A24E47-E10A-4ED4-A293-AEE06FB9A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419600"/>
            <a:ext cx="4191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E5B666CC-4A92-4A89-B40C-C0D5AC67F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343400"/>
            <a:ext cx="4191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275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Implementation Strategy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08D09A92-7786-4092-A5A4-F87480A70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67250"/>
            <a:ext cx="685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Starting wedge, design principles and 90-day sprint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5ED6AEB2-09D7-40B5-B23A-E2F6521F5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4495800"/>
            <a:ext cx="17145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78242860-F3B6-48B0-B062-6B12B7EA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4495800"/>
            <a:ext cx="1524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Slides 40 to 44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EDB8CE5-B85D-4FBD-A7D1-B6A171F08F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F751984-1457-4F66-A268-57F71AA2A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storyline moves from legal obligation to execution design, then tests vendor fit and implementation readiness.</a:t>
            </a:r>
          </a:p>
        </p:txBody>
      </p:sp>
    </p:spTree>
    <p:extLst>
      <p:ext uri="{BB962C8B-B14F-4D97-AF65-F5344CB8AC3E}">
        <p14:creationId xmlns:p14="http://schemas.microsoft.com/office/powerpoint/2010/main" val="267944041"/>
      </p:ext>
    </p:extLst>
  </p:cSld>
</p:sld>
</file>

<file path=ppt/slides/slide4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CCEF3D23-F199-4404-92B7-F42B1A4FD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86E9A1D3-2DE5-4E02-9700-837B3771D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E345CB-D0A7-4222-A956-1303602705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0E1919D-F3E4-430F-B4DD-335D66311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95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Implementation Strategy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A49537-4F2C-4B7C-91AE-4AE2927BF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685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Where to start, how to structure the operating model and what to validate during the first 90 days.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4CCD32C-FAE9-46CA-B67E-A3DECE0CE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43BA7D-9A73-4343-AE5E-2B2DB94B9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e757cdcd924a02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E5768E-86CE-40E9-AC87-1E34F38C1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384CAE-E071-4589-9D1A-1F1F0E624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C949534-1069-4182-9B3E-594C78656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E3AA1C-FA93-42F3-B122-F0F4AA45D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2D76EE94-BB72-49D7-9348-3D1923875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530164EF-C35D-43F4-B295-02EE13933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0C5F161-C095-4BF4-84BE-98CFD5360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4097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664C1F7-185C-4F85-B5C3-679CBDDC0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2192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WHERE TO START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98BE27-1806-4F58-86E9-7A266600E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Start with one regulated cohort and one reusable enterprise use case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2B89588-4745-4EA4-8125-28687F79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Prioritise batteries where applicable; otherwise use a data-rich product family that exercises suppliers, evidence and lifecycle updates.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C2681C-9579-4619-AE18-408F483A1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EC82166-99B8-4E98-8622-66E4E14F0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1FE2AB8-EDCD-4073-8E3E-3919792B1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timeline | SCULTRA strategy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E17E596-6353-48A2-B2B8-AAAF9BC16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BC16F6C-B6AD-4DE0-A77C-87B9A7166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DCE2ED5-712D-4932-A720-3B1A1A967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6328CA-AA7D-4EA0-801C-4CB00BF54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5E0FE9-591F-40AF-9801-6D64031FA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285750" y="1466850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2239B25-9296-4166-9A41-367BDD7C93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190500" y="2552700"/>
            <a:ext cx="1619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REGULATORY URGENCY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708578C-63EB-478C-972F-F746AD4A9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16200000">
            <a:off x="285750" y="4686300"/>
            <a:ext cx="514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814E81E-E20F-41C0-BAE1-4963752EC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1409700"/>
            <a:ext cx="4667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CE5DB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C39417D-39CE-4820-A395-4181EAAEC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1409700"/>
            <a:ext cx="4667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D2C2"/>
          </a:solidFill>
          <a:ln xmlns:a="http://schemas.openxmlformats.org/drawingml/2006/main" w="9525">
            <a:solidFill>
              <a:srgbClr val="B66E47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C3EF349-E1A1-4674-A87D-052917E54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3219450"/>
            <a:ext cx="4667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2CC5455-DF40-478B-9FE5-D3DAECD84F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219450"/>
            <a:ext cx="466725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7ECE03-5B7F-4CEC-836B-302AE55D9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158115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REMEDIATE THEN PILOT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A42EFD-6B8A-4C99-873C-82F427998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81150"/>
            <a:ext cx="1524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START NOW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E2D43B9-C748-4818-9B08-BFBDE01DC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3390900"/>
            <a:ext cx="2190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PROVE VALUE USE CASE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DFB1323-2348-4F24-B608-27B888F23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390900"/>
            <a:ext cx="1905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MONITOR + MAP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068960-96E4-40EA-BB9B-4AF4F03EB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5890" y="191262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E526A9-2B73-4DAE-AED6-B148C5888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16390" y="187452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Specified batteries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E922EA0-5E14-4FA8-8B8B-5D6570F0F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58990" y="227457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EFDF08B-24BA-4DD7-84FD-479E54B0B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49490" y="223647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Textiles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8CF73B3-0EAF-46D3-8830-7F5054C93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962275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F9733B8-A592-4480-A4ED-0E28BD92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924175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Industrial equipment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468A4BA-EDD1-4D68-8A38-A425F32B52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2160" y="350520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A1EB1C0-61D4-49B0-8B21-9B0009E30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2660" y="346710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Furniture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4A83953-183A-4FC4-AC2B-E37271410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5610" y="2708910"/>
            <a:ext cx="152400" cy="1524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BD1336A1-BA26-462D-B6A1-8AB75852C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6110" y="2670810"/>
            <a:ext cx="1333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Material batch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27FEC1E-744B-4272-BED4-9E411B41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1625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LOW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FC8861F-1686-4828-8D55-5928309F1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5162550"/>
            <a:ext cx="1714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DATA READINESS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A17C64A2-6F72-415E-AE0E-90D6C9AE44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51625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HIGH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2B277814-C7A6-409F-8782-ED1B40109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B196224-4186-4BA0-8295-2CB81753A1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Use a regulated cohort where applicable; otherwise select a data-rich family that exercises suppliers, evidence and updates.</a:t>
            </a:r>
          </a:p>
        </p:txBody>
      </p:sp>
    </p:spTree>
    <p:extLst>
      <p:ext uri="{BB962C8B-B14F-4D97-AF65-F5344CB8AC3E}">
        <p14:creationId xmlns:p14="http://schemas.microsoft.com/office/powerpoint/2010/main" val="3816477806"/>
      </p:ext>
    </p:extLst>
  </p:cSld>
</p:sld>
</file>

<file path=ppt/slides/slide4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15F5B5D-FA25-4F52-85AA-97F41640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AE66E466-8F04-4706-9B81-3543F56D8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8BB4D2D-9EF7-4764-B96C-210BDD793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62B8D6-0CC6-4E40-8415-91AD6F980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HOW TO WIN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7B160DE-0577-4DE6-822D-08AF2171A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Govern the data product before scaling the passport experience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2A87287-BDC3-4D69-A6A0-15B6807D6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Keep the canonical model, identifiers, evidence rules and exit rights under buyer control while configuring product-specific content.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B01EE4F-FBCC-42AB-A5F8-377E30D01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63096CC-7A9A-4247-AA5C-A162133BF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C7993EF-1A0E-43F2-A7A7-56B63A9BB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law | standards | SCULTRA strategy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DB7C171-5517-415D-AB2B-FA32E9AC6E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DECD88-3AAF-4AFA-B512-27B853BE8B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D259CC7-A16C-4F76-8A27-1702C98E0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B22BAC8-3CAA-4390-A905-05634E53F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42AFC06-BE2A-46E1-B8C8-0162324D7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547830-6BD7-46E0-A0AD-BD65C6B94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55D3BA-5621-4F28-9E9D-A4A5765AE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EECD428-EE60-421E-9B6F-09A19A83F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15049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OWN IDENTITY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B64CD1-F7BA-48C3-9507-84A905863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94310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Persistent identifiers, granularity and resolver portability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3923AF9-C7B7-49C4-BBBF-5EE2A5EB0E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3906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72C68A-4172-4FFD-832D-521D2705D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343A56-D3C7-4B23-B9A4-690CDBE60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0A9A7DB-3EB8-4019-BC87-14123F698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15049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GOVERN SEMANTICS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CB0C5D8-3B87-4408-B739-CCCE58BC6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194310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Canonical model, product-rule configuration and field ownership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F7567DD-937E-4EA2-A7FE-2FCEC15C3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39065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446BE0F-396A-4570-A555-E443FD1ED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430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819D75E-4641-4A05-8808-14AAA3FE3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154305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7EED8C0-91C3-42E4-BF75-43C9EB206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150495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PROVE EVIDENCE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1B33E8F-C66D-4F11-B940-8A3F2F147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194310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Issuer, source, validity, assurance level and approval trail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1CE118B-3FCC-4E89-9CDC-3684B2BBE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6C5DCC9-512D-439D-8179-3377EFE98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2B2E826-5CF9-4F93-ABE1-2361DEA45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9FF0263-5C4B-4667-B641-56E98E007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3147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POLICY THE ACCESS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2E1B9A0-2BD0-49B7-9C82-4AA5D55649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75285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Audience, purpose, privacy, trade secret and logging rules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8661CE8-2363-4AD6-8CFC-0E37251345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32004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DA22C72-3088-473A-A902-D6414FEEB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D92CE0D-300F-4AE2-ACFF-A2D2F16EC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386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747CD30C-C6F2-41DD-8CCE-F995F61B6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95850" y="33147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DESIGN FOR EXIT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DB779C2E-BFDD-4672-91C8-AE5EA76B9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57700" y="375285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Backup, export, restore, alternate resolver and migration support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9EE00535-70E2-451F-A844-DE42B001C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00400"/>
            <a:ext cx="3562350" cy="1581150"/>
          </a:xfrm>
          <a:prstGeom xmlns:a="http://schemas.openxmlformats.org/drawingml/2006/main" prst="roundRect">
            <a:avLst>
              <a:gd name="adj" fmla="val 722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EB45A90-148F-42BB-AEF9-54467EC997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5280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E5F45F03-B68B-49B9-BFEE-DC6BAFF214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3352800"/>
            <a:ext cx="3238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866293C2-32AD-4D9D-9428-FBBB18D75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05850" y="33147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OPERATE RELEASES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BB23D73F-A659-4663-84D9-B4EADD9A7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3752850"/>
            <a:ext cx="318135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3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3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Change events, quality gates, monitoring and incident response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3FAE71C-43F1-4B9F-A051-EB38F43CE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BE60AC2A-2567-4053-A617-76CC33D1B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Keep control of the durable assets, buy configurable execution capability and measure every release.</a:t>
            </a:r>
          </a:p>
        </p:txBody>
      </p:sp>
    </p:spTree>
    <p:extLst>
      <p:ext uri="{BB962C8B-B14F-4D97-AF65-F5344CB8AC3E}">
        <p14:creationId xmlns:p14="http://schemas.microsoft.com/office/powerpoint/2010/main" val="2322066068"/>
      </p:ext>
    </p:extLst>
  </p:cSld>
</p:sld>
</file>

<file path=ppt/slides/slide4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E439CC6B-1A0E-425A-833E-9B8962F4C0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2F63B9DA-0077-48BB-BE81-D94FB082A0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54D94B3-0CCD-4740-8639-B043F2255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DAD24B2-82FC-4BAB-8C20-D793CDF59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90-DAY SPRINT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43C9CB-6C49-4A13-BC15-16492B3AA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90-day readiness sprint can convert uncertainty into an executable pilot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590CF9D-EBF9-42C7-B77A-1F8B5D3AB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Confirm scope, map data and identity, prove the architecture, assess vendors and approve a stage-gated implementation.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254666C-7BAB-4437-A27F-AD0EBDC95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F56E69B-D320-4E10-94F6-2D834D453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A15F879-EF3F-495B-953B-35C02A37C2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recommended next steps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0C6DFB9-3885-4946-B33F-7E6702F7A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0E5747F-B106-44B0-9427-7FCCDBEED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6888DDB-C1B9-4191-8C03-61A4B24807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F4FBD4-27F5-4DD4-8ADC-8F44CFA50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43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DA32976-3FF8-4025-A65E-D75520AAB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C0E785A-2A1D-4A93-B67C-371005AF2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ABCBC1A-4E23-44CA-BC95-FC3DE3329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1 TO 30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6020251-2FD6-456B-8715-208B2A1A0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Scope and diagnose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336A90C-CA13-4EB4-8BB8-60F0D73AC0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9F2739A-B6AB-4062-AA08-E9C80FDD87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Confirm applicable products and accountable operator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3F11396-9AED-4F17-8DAF-BBFAD3E51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DBE727-9440-4085-B982-1411D9011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Map identifiers, systems, suppliers and evidence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D96854E-A91D-423C-B11B-CF1B10AC9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7C0DD93-9D49-4A3C-91AE-AB0A28ABB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Set architecture and no-lock-in principles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3DCE497-125D-47C8-A068-7BF53054C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CD39076-3529-47F6-B81F-4C3B25323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Baseline readiness and cost model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86E1F5B-DAB9-49B4-A97D-99FEA1460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6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15D9F4B-518A-49DE-A759-0C6BA6C5A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7202AC8-30E9-4BE8-B8C4-05D2F3C37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31 TO 60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C7698B7-BDE5-4900-9800-2C6F2FCDF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9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Design and prove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68C31AA-909E-4615-8C56-4A6B362BB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A00543D-5673-4F64-8846-2E35B1DDF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Create canonical data and access model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D26C07F-5D09-4A45-9E23-6EA9AE558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346CFF-749B-4163-8BD4-B489803D2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Connect two source systems and one supplier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4A922C5-4D1A-421B-9B10-1513D9695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A70A370-C73F-4670-BFC2-853438A19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Test carrier, resolver and Registry sandbox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F2130F4-2D8F-45A6-86F9-C347FC02D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B73C02B-7ADF-42F8-8F34-4C67FCFCF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Assess vendor architecture and exit evidence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32950B3-7006-487B-8D98-D2E232EED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1428750"/>
            <a:ext cx="3562350" cy="3676650"/>
          </a:xfrm>
          <a:prstGeom xmlns:a="http://schemas.openxmlformats.org/drawingml/2006/main" prst="roundRect">
            <a:avLst>
              <a:gd name="adj" fmla="val 3209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F69805B-D981-46F2-8D15-73D7C5133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96350" y="1657350"/>
            <a:ext cx="19240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943EE34-BA4C-4606-8348-2955BA3F0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1657350"/>
            <a:ext cx="17335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DAYS 61 TO 90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08477CA4-A0A9-4A2B-AA25-5E43B9B90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171700"/>
            <a:ext cx="31051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35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35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Select and mobilise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5706112-9D9D-4562-8F7A-920420AAE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9718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9721C92B-2CEC-4872-9BA3-56831FB26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28384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Approve target architecture and operating model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1731658-8620-4DED-8142-0B099A102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4671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E8D9E793-788E-4DE2-8ADB-857057A26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3337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Select regulated pilot and vendor coalition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915B0CA8-72ED-4892-AEDA-B5ADB96FFE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39624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CA681A59-BDAC-4349-BE76-7A741CE60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38290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Negotiate stage gates, service levels and exit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0EEF2E46-2C22-4103-9744-6B1DDC49E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445770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C9D803DC-3008-4F5F-8B95-60429EBFE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1550" y="4324350"/>
            <a:ext cx="2724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Launch pilot backlog and control dashboard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D222CA63-A724-4059-94DD-397F4278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BB283D79-65CC-4017-9793-0441C3481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90-day decision should require a proven architecture, named pilot cohort, evidence-based vendor shortlist and funded control owner.</a:t>
            </a:r>
          </a:p>
        </p:txBody>
      </p:sp>
    </p:spTree>
    <p:extLst>
      <p:ext uri="{BB962C8B-B14F-4D97-AF65-F5344CB8AC3E}">
        <p14:creationId xmlns:p14="http://schemas.microsoft.com/office/powerpoint/2010/main" val="1545855815"/>
      </p:ext>
    </p:extLst>
  </p:cSld>
</p:sld>
</file>

<file path=ppt/slides/slide4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0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B465E42-2124-456E-BF5F-FC5E30475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1DB79B50-195F-4606-84FC-906120F10B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DE77FC-C07D-48F3-A0F8-2D7DE13B8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1598FF3-6DD4-4E5A-838C-525B0C88B8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CLOSING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DCBA2B-0C55-460B-91B9-06EA15B4D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Treat DPP as market-access infrastructure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875321-C0A2-4B7B-B60D-79EF2B4E7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Use the editable model to replace illustrative inputs with the product portfolio, data evidence, supplier readiness and vendor proposals.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CC7C1F-145A-4B86-8B55-5B94DC066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A9070B-5E9A-4024-9162-9601E48B7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6AEEE1-54AC-4118-92C7-9173F6C09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Evidence base listed on this slide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AFE2BA-74B8-4F08-922F-FA026314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94628E8-3E91-467F-B894-FB8D39AC4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90CF871-344A-4855-A0B3-D5D52047F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08CCBFC-5763-492D-BCC4-B8445620EB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44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496CEB6-30A5-4F75-AACF-7F0A2C40C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90650"/>
            <a:ext cx="72390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6996C7-E8BF-4BC8-AD31-081863633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00200"/>
            <a:ext cx="1257300" cy="2286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E98341C-EA85-4A86-A2AE-2666218356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600200"/>
            <a:ext cx="1066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FINAL VIEW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F57098B-F005-4081-9D61-3DB2F55BB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76450"/>
            <a:ext cx="6572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Treat DPP as market-access infrastructure.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B88B23-71BF-46B7-BEA0-3E79C42F8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895600"/>
            <a:ext cx="6477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1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The Registry and standards are ready enough to act. The enterprise constraint is whether product identity, evidence and lifecycle data can be governed at scale.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B78AF4D-E359-444E-80A2-E2AA63D66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000500"/>
            <a:ext cx="2667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Recommended architecture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B00CC69-71F1-403D-9DB2-6A9435B77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305300"/>
            <a:ext cx="647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938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Federated source data, buyer-controlled identity and semantics, modular passport orchestration, policy-based access, durable backup and evidence-gated releases.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437D1AC-3F47-4C3D-8643-3AF04AE54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1390650"/>
            <a:ext cx="3771900" cy="3771900"/>
          </a:xfrm>
          <a:prstGeom xmlns:a="http://schemas.openxmlformats.org/drawingml/2006/main" prst="roundRect">
            <a:avLst>
              <a:gd name="adj" fmla="val 3030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AB00F89-6C69-419A-8502-50C3014583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581150"/>
            <a:ext cx="3143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Primary evidence base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2E0BCC1-2047-47CE-8B9C-3755ADE6D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9812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E1FE43C-C1FB-4B0A-929A-1A7E66C8F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9812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523D80-CA5D-44C1-B14F-01B5358BF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19240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Regulation (EU) 2024/1781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1176B2B-485B-4DEB-A7CF-66583075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3241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FF933AA-CFC0-4503-9A8E-76E4D2FF5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3241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AAB9580-CAAD-4980-AF3F-FAB64CBFD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2669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Regulation (EU) 2023/1542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13C0361-8B92-4B99-A629-948C99ECE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670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7C74939-3BD8-4B1A-80B4-7C3FA6E6C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6670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D84A817-135A-4CE0-83D1-5E41D869C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6098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Commission DPP portal and Registry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F0323AB-594A-4424-B354-2FF504169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0099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12368ED-452D-4BD9-AE75-4BCA6ABCC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0099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7D12E1A-E3E7-4DFA-B9E6-A3E9C84623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29527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Decision (EU) 2026/1736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E06CA5C-133B-4062-A2C4-C22B414A0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528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C89A1060-7FBD-4072-87A0-760E7FA657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528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35B7A02D-763F-4840-A8FE-7D11BAAE9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2956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CIRPASS-2 reference architecture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8C8D6A6C-84A6-4CD3-916A-A4A383A74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6957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2B6E9B54-D9C2-43F2-BEC2-FFB41A373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6957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6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9CE918B-DEB7-417A-825F-4EADCAC67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6385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GS1 Digital Link and IDTA AAS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6085383-7A83-48F0-9A3D-E190C9B38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386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DF615129-4CDF-4EA2-B202-49B05CA1A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0386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7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1168629-C501-4D76-AA95-70FECD7D6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39814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Official vendor product pages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9DC90614-5961-4D2B-AE58-3A445A51D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381500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B818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408DC13-6EF3-4454-9FF7-4D58F7920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4381500"/>
            <a:ext cx="209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8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68067433-9D9E-4773-9D5D-AC79D2775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53450" y="43243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SCULTRA readiness and TCO model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AA30CE85-0108-4AD8-BC38-9F65B3233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684AD46E-E26F-4955-9857-C8EF24059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Next step: replace illustrative inputs with the product portfolio, evidence gaps, supplier readiness and vendor proposals, then run the 90-day sprint.</a:t>
            </a:r>
          </a:p>
        </p:txBody>
      </p:sp>
    </p:spTree>
    <p:extLst>
      <p:ext uri="{BB962C8B-B14F-4D97-AF65-F5344CB8AC3E}">
        <p14:creationId xmlns:p14="http://schemas.microsoft.com/office/powerpoint/2010/main" val="3201928324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Divider Background">
            <a:extLst xmlns:a="http://schemas.openxmlformats.org/drawingml/2006/main">
              <a:ext uri="{FF2B5EF4-FFF2-40B4-BE49-F238E27FC236}">
                <a16:creationId xmlns:a16="http://schemas.microsoft.com/office/drawing/2014/main" id="{1461BC9F-D58C-49AF-95E5-B54810231B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opper Spine">
            <a:extLst xmlns:a="http://schemas.openxmlformats.org/drawingml/2006/main">
              <a:ext uri="{FF2B5EF4-FFF2-40B4-BE49-F238E27FC236}">
                <a16:creationId xmlns:a16="http://schemas.microsoft.com/office/drawing/2014/main" id="{C3CD3398-DBBC-479D-A35E-341F70D36D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333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BCF7F6C-8219-4A4D-9AB6-76F290A38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76300"/>
            <a:ext cx="1524000" cy="914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50A97AE-24FC-40C9-A640-91E27EA68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133600"/>
            <a:ext cx="695325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Regulatory Mandate &amp; Business Context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E762FD-9A66-49E0-A608-A1F0ED9D5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52800"/>
            <a:ext cx="6858000" cy="1104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1425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What DPP is, who must act, when product groups enter scope and where the implementation burden sits.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33D4DB-550E-4CE9-9D9F-18BCE4297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67250"/>
            <a:ext cx="5334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66E4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8CA4B98-55C2-4DF7-8040-E2DD901FC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76800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REPORT SERIES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01b0da80d8c47e5"/>
          <a:stretch xmlns:a="http://schemas.openxmlformats.org/drawingml/2006/main"/>
        </p:blipFill>
        <p:spPr>
          <a:xfrm xmlns:a="http://schemas.openxmlformats.org/drawingml/2006/main">
            <a:off x="8343900" y="1790700"/>
            <a:ext cx="2609850" cy="2609850"/>
          </a:xfrm>
          <a:prstGeom xmlns:a="http://schemas.openxmlformats.org/drawingml/2006/main" prst="rect">
            <a:avLst/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E998957-9958-49E9-85D5-7EF6D743E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55595B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E8168F-A6CB-4A8A-82C1-F91E2EFF0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6CCFFD-84B9-44AF-A9AA-B3A0326C3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071DA38-6CA7-419A-8340-A5D0858C42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AEB2B3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AEB2B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3270954810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CE94046A-D226-4965-A5A8-EC68F58F13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7F4CBA4F-22E6-46CA-829F-ECD369B073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948290B-0EBE-44EE-9983-DA793FBF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6383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A5B399B-C8F1-435C-B547-C53D1DA79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4478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MARKET DEFINITION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534E30-3288-4F64-A6BD-2FC1861FDF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A DPP is a governed product record with a physical access point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E04BCFD-9F44-4D80-A4C1-44E70E747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passport connects a persistent identifier to structured, role-based and lifecycle-aware product data.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19A48E3-FCAF-4912-8E0B-FF583C55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E66C62C-9819-4856-BD57-AD6ABAFD1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31CB04-666F-4A15-95FD-BB708E63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Regulation (EU) 2024/1781 | European Commission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46643F-71F7-4992-BBA3-62A326987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A4A554F-E8E0-40C0-B84D-B8E174E71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4068CC-7EA3-4BD5-BCC9-4A7CDA29D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F5F367C-AF22-4897-820B-32837F4A9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263EA9-80C2-4ED2-BD4B-B4C343BD2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409700"/>
            <a:ext cx="657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F646A23-87B3-49E0-9B5E-BA61D17D1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254D86A-8642-4A0B-8342-20796BE12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811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2565119-DD49-4883-A20E-5ACB39834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15240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PHYSICAL PRODUCT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7054520-E3A1-4689-900D-F753E03797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1504950"/>
            <a:ext cx="352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Product, packaging or documentation carries the access point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65C24C6-0509-44BC-A550-3668ECC5F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095500"/>
            <a:ext cx="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BEEF958-4657-4FDF-963E-A08048073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064" y="21857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5E55392-E21B-4D1E-8633-EC5A50AF2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1857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42A00C0-BE0F-4D74-94EB-1B4AD050B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0"/>
            <a:ext cx="657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B6EA3C6-4994-42BF-A6C1-F3CFC7B29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574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2C3577-12F5-48A3-8EBD-FFBD109B9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574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1180DC-E567-4DED-9903-BF9BEB085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4003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IDENTITY + CARRIER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85D4CF4-7F0A-428E-A7EB-2E1B3BF2C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2381250"/>
            <a:ext cx="352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Persistent unique identifier via QR, Data Matrix, NFC or equivalent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EBDFB1A-21D2-4409-A227-01F63B793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2971800"/>
            <a:ext cx="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EC685E-14B5-45CD-ACB3-1A702656E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064" y="30620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599C527-F062-4C5A-A486-D6B44A5E3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0620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5CA9030-A3ED-426C-91F8-69E64ADC6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162300"/>
            <a:ext cx="657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A5A568B-DD98-43C7-ABED-58E9F52E4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7FCA1C-F104-4BB0-B698-4ACE8D9BB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337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2B3500C-4061-434B-AC99-A19028800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2766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PASSPORT RECORD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E7E43EF-5BFE-4013-BB77-67852E4F2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3257550"/>
            <a:ext cx="352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Structured, machine-readable data with evidence and lifecycle status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B7078822-76BE-415E-A45A-C814C310E2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848100"/>
            <a:ext cx="0" cy="1714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836C1249-B775-4F06-A8FA-DE2D73FF6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03064" y="39383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2F1152D-73D3-4AA7-9E2F-CF02C87BA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52850" y="39383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FCFC23A-04B3-42F1-93E7-237379447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038600"/>
            <a:ext cx="657225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7B67AB8-8F1F-476B-AA40-A1274203E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1005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B56FE070-703E-4802-8679-FB94A3925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21005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F20291B4-6AF4-4B1C-9C2C-9FDBE5B8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1529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ROLE-BASED SERVICES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140B32C-544B-4932-9919-96A409637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76600" y="4133850"/>
            <a:ext cx="352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Consumers, partners, repairers, recyclers, authorities and customs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7A794A93-7E95-4FD3-AE42-550BD9118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1409700"/>
            <a:ext cx="4381500" cy="3314700"/>
          </a:xfrm>
          <a:prstGeom xmlns:a="http://schemas.openxmlformats.org/drawingml/2006/main" prst="roundRect">
            <a:avLst>
              <a:gd name="adj" fmla="val 3448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A2D59C1A-81FA-4F8D-AF7E-17A01C9EE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160020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What it is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43DB7A0-46B2-423D-831D-733F20E76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0764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1C64A20-5A3F-4E83-BEA2-10775A336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19431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 product-specific dataset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70840018-AAB7-4959-8E8E-271DE190B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5336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6910AAFD-9ED2-4548-A8AD-43859974C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4003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 persistent identity relationship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B17B4884-1089-4CF8-9AE9-7D45C60FCA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9908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096BBC02-4F3E-4B05-B507-2F8695DBAE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8575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An interoperable access mechanism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D3EE62E-AEAF-45FF-8513-CA92D9308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448050"/>
            <a:ext cx="95250" cy="952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0F7AFD14-5FC7-499F-820E-1C0767A09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314700"/>
            <a:ext cx="3429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25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A controlled lifecycle record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11A676D5-1D68-4254-94EF-CFAB5B1AF0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943350"/>
            <a:ext cx="17526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10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What it is not</a:t>
            </a:r>
          </a:p>
        </p:txBody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45799D33-C882-4863-B3EF-808AA2F4A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4267200"/>
            <a:ext cx="36957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EAD2C2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EAD2C2"/>
                </a:solidFill>
                <a:latin typeface="Arial"/>
                <a:ea typeface="Arial"/>
                <a:cs typeface="Arial"/>
              </a:rPr>
              <a:t>A static web page, a marketing QR code, a universal data schema or a replacement for ERP, PLM and PIM.</a:t>
            </a:r>
          </a:p>
        </p:txBody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21B6031-4268-4E20-9C52-EDFDC33C1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30B7F109-61F6-4B05-A15C-24518F1B3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carrier opens the door; compliance depends on the governed record and the operating controls behind it.</a:t>
            </a:r>
          </a:p>
        </p:txBody>
      </p:sp>
    </p:spTree>
    <p:extLst>
      <p:ext uri="{BB962C8B-B14F-4D97-AF65-F5344CB8AC3E}">
        <p14:creationId xmlns:p14="http://schemas.microsoft.com/office/powerpoint/2010/main" val="1900798745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D10C4572-97DF-476A-833E-149D308C3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5BE149D-F541-4D32-B93B-E86B1E5641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C660F2-35DE-49DD-AD8D-0E243ACDD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333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D3748C0-9099-44EE-A64F-73B09A85D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143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WHY NOW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A56BEF-3180-4A04-A38B-857A91A2ED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system has moved from policy design to operational execution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8A91CF-EA48-4B9D-9E8E-FC2187116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The EU Registry went live in July 2026, with the first mandatory product wave less than seven months later.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B754F15-16C6-46DE-A2B9-CD763AF21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141CEF-BD49-4ED5-BFDA-7F9F1570E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FF48E5-3B3E-4183-9E3A-B13AAC962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| EUR-Lex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8A7FC5E-992F-421A-B9D2-44F05BA0C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4171568-E882-4126-A48E-7C95473E3E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B2458AF-E204-4035-8C5D-71C28316B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B22C63-76A1-4007-9855-CD906A50F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AC15A85-2E93-4763-A430-ECCA0A42A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781300"/>
            <a:ext cx="10058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D7D0C6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02927A-B934-464A-AD3B-A851988DF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47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4ABF7AC-7F07-48DE-B005-DBE2EA029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81150"/>
            <a:ext cx="2019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JUL 2024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AE89DE-940E-4283-98CA-9C8137108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2019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Framework in force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219B11-4D5C-4CEB-8A1C-BB2F87C33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20193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ESPR establishes the DPP system and essential requirements.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BC0CB02-A2DA-45C7-9D92-18F8E8EA3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2647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D4D2582-FC56-470A-953D-43A947181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581150"/>
            <a:ext cx="2019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APR 2025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191395B-F219-423D-BA2E-F51A7CF63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1924050"/>
            <a:ext cx="2019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Portfolio priorities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7A913DD-DF26-4F34-BDCE-9267565F3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143250"/>
            <a:ext cx="20193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Working Plan names product groups through 2030.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A9EDDED-783B-41DE-AC1D-7CF40E5B5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2647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A948CEE-F6D0-418C-9BC3-177E4C478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581150"/>
            <a:ext cx="2019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20 JUL 2026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794FF6E-20A1-45C3-A04C-F06E28AC1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924050"/>
            <a:ext cx="2019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Registry operational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F143B60-AD2C-481D-A9F2-2C548549B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143250"/>
            <a:ext cx="20193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Economic operators can test registration and technical guidance.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09E8BF0-D3C4-4DA1-B6B2-112D086B9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647950"/>
            <a:ext cx="266700" cy="2667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438F0DC-4889-49DA-9F39-395C12D08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581150"/>
            <a:ext cx="20193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9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9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18 FEB 2027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B1FA504-7315-4A08-B7E8-E1AB2ECF5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1924050"/>
            <a:ext cx="20193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1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1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First hard deadline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FFC027E-27E5-4974-824A-5D630D9C0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43250"/>
            <a:ext cx="20193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Specified batteries placed on the EU market need a passport.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E735566-2C7F-4398-8C18-EEA108ECA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343400"/>
            <a:ext cx="76962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4AE6B79-6773-41F8-B34B-1D31EDF27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4495800"/>
            <a:ext cx="1619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Execution window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1A598A3F-247B-4246-80BE-781ABB5E5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438650"/>
            <a:ext cx="5562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275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The first regulated cohort is under seven months away as of 8 August 2026.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5C65270-EB98-4F82-8507-ABE77C2E2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857750"/>
            <a:ext cx="55626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Architecture, data ownership and supplier remediation cannot be compressed into label production.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62FC09A-DB6A-4CAF-A7A6-371C7E353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9F120A9-F239-4494-A38A-4543F8930E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right response is a controlled pilot now, not a wait-and-see technology procurement.</a:t>
            </a:r>
          </a:p>
        </p:txBody>
      </p:sp>
    </p:spTree>
    <p:extLst>
      <p:ext uri="{BB962C8B-B14F-4D97-AF65-F5344CB8AC3E}">
        <p14:creationId xmlns:p14="http://schemas.microsoft.com/office/powerpoint/2010/main" val="142380687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1C5E19F7-4EC4-4078-8CE6-9B76613C39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940ECE48-2BAF-4E9E-AD54-E4892CBE0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64CA62-B40E-4992-9EC6-31ED3685E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15621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5ECF404-9BB4-4DC8-B69D-C7E89BC0F2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371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REGULATORY STACK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B77679-06FF-4932-B1C2-FFB39C4B6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The obligation is assembled across framework, product and technical rules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F231F27-3637-4260-BD00-215D766DD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ESPR sets the system; product acts define content and granularity; standards define interoperable execution.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A2E2250-C9AC-4DED-81E2-0772C37D26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9B5B20C-6BBE-462B-A3D6-CF30AA882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52A0E5D-0349-45CD-A885-490D2699A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law | European Commission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45DE35C-3C58-4CF2-B93C-3EE2F09A6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51695AA-4DE0-4F0E-9503-4EB35BB2A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DA5E7F2-487E-426E-B1DD-50D0BB1BE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750972-B06D-46AD-989D-0BC65B3A0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ECFCE9-2428-48C7-960E-0A867EC25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37160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619BE29-4458-40EA-8E3A-6C1E9C693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2DA3AD-C596-4B28-BFEA-09857741E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5621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386C0E-673C-409C-ACA1-62A48F56A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4668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FRAMEWORK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C974CD4-0981-4330-84D7-198D4159D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16954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ESPR Regulation (EU) 2024/1781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A1718D0-9FE5-42F7-B64C-6DE37935C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1504950"/>
            <a:ext cx="628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Defines DPP principles, Registry, open standards, access and no lock-in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311618F-E893-4846-9E8C-A68027DC9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14550"/>
            <a:ext cx="0" cy="152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15D04C6-7175-4AAA-B319-A071D2B7D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21857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85DACF3-302E-4F44-9EE7-65EB58B8C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1857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1B1F21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CBCA7C6-987A-47A7-A85D-2D0D915E3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28600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D58279D-ABA3-42CA-8A68-1E3998ED4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92AD9DB-9908-49AA-B426-A4F1FBFF41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476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9A7E48F-DDA6-4229-94D9-779500873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3812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PRODUCT RULES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0667C8E-1E17-4CDE-9A09-20565CFFE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6098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Delegated acts and standalone EU legislation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12D284C-34D6-45D8-9009-043D4EF82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2419350"/>
            <a:ext cx="628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 content, granularity, carrier placement, access and transition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D854F6E-FEA5-4523-A8ED-F705F13EB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028950"/>
            <a:ext cx="0" cy="152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E510B85-1B8B-417B-8F11-E89741C48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31001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576EB5B-F4C6-4520-9AE5-55D451716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001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D458C1A-8AD8-422E-9E73-57C937F506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20040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778B7A"/>
            </a:solidFill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5593E404-9FDB-4428-9ACE-96B8C570C9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2000CB5-68A3-42E7-907C-7788877FA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3909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7F0D170E-2D28-4430-B800-F831D1630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2956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78B7A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78B7A"/>
                </a:solidFill>
                <a:latin typeface="Arial"/>
                <a:ea typeface="Arial"/>
                <a:cs typeface="Arial"/>
              </a:rPr>
              <a:t>TECHNICAL STANDARDS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A132EE1-D193-4C12-81C9-DAE38059A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35242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EN 18216, 18219, 18220, 18221, 18222, 18223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A04CA23-2309-4597-A2F0-682508C12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3333750"/>
            <a:ext cx="628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Define protocols, identity, carriers, persistence, APIs and interoperability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1F70630-8CE2-44B2-9B80-16A9ABD68B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943350"/>
            <a:ext cx="0" cy="1524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9542B30-AC43-4675-81D0-B8C255C3A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46214" y="40145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37B7BD3-F376-4D04-BC30-892A509231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14547"/>
            <a:ext cx="49786" cy="81203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778B7A"/>
            </a:solidFill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B96C548C-4886-4556-9361-E8FA4A09E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114800"/>
            <a:ext cx="11277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C69345"/>
            </a:solidFill>
            <a:prstDash val="solid"/>
          </a:ln>
        </p:spPr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4244536A-55D5-4571-8FD4-5C822FC91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05300"/>
            <a:ext cx="361950" cy="3619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C6934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5C08329A-DE36-4510-BA7B-8E57A774F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4305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FFFDF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FFFDF8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4C190CC-CBB3-4D5E-ACE4-E7D942EA0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21005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C69345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C69345"/>
                </a:solidFill>
                <a:latin typeface="Arial"/>
                <a:ea typeface="Arial"/>
                <a:cs typeface="Arial"/>
              </a:rPr>
              <a:t>ENTERPRISE CONTROLS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5A7FC909-D200-4925-B266-86BB4B070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4438650"/>
            <a:ext cx="371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5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05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Policies, data contracts, evidence, security and operations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173BE9B0-DE0E-4A22-8481-46C8D18091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0" y="4248150"/>
            <a:ext cx="6286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Convert requirements into a repeatable product-data release process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9B3602C8-2819-476A-A1CE-9440E8B8C1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B894FB1-F171-463D-AED2-F42A993E0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Do not hard-code product content into the platform core; keep product-rule semantics configurable.</a:t>
            </a:r>
          </a:p>
        </p:txBody>
      </p:sp>
    </p:spTree>
    <p:extLst>
      <p:ext uri="{BB962C8B-B14F-4D97-AF65-F5344CB8AC3E}">
        <p14:creationId xmlns:p14="http://schemas.microsoft.com/office/powerpoint/2010/main" val="886532539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2" name="SCULTRA Background">
            <a:extLst xmlns:a="http://schemas.openxmlformats.org/drawingml/2006/main">
              <a:ext uri="{FF2B5EF4-FFF2-40B4-BE49-F238E27FC236}">
                <a16:creationId xmlns:a16="http://schemas.microsoft.com/office/drawing/2014/main" id="{931B965E-422C-4F8A-96FF-01A7C1B39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6F2E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SCULTRA Top Bar">
            <a:extLst xmlns:a="http://schemas.openxmlformats.org/drawingml/2006/main">
              <a:ext uri="{FF2B5EF4-FFF2-40B4-BE49-F238E27FC236}">
                <a16:creationId xmlns:a16="http://schemas.microsoft.com/office/drawing/2014/main" id="{B7247014-B861-494C-B1C1-135A0F985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1141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29C6676-F9BD-4439-9DB3-6D4782D0A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90500"/>
            <a:ext cx="2095500" cy="2095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C7B32B4-F4D6-4328-96F6-9E1D11BE1E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190500"/>
            <a:ext cx="1905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IMPLEMENTATION TIMELINE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1333FDD-E938-4234-A3CA-BB7A1F45A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457200"/>
            <a:ext cx="108585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600" b="1" i="0">
                <a:solidFill>
                  <a:srgbClr val="111416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11416"/>
                </a:solidFill>
                <a:latin typeface="Arial"/>
                <a:ea typeface="Arial"/>
                <a:cs typeface="Arial"/>
              </a:rPr>
              <a:t>Regulatory waves create a portfolio sequencing problem through 2030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496FCA3-788D-4764-9137-8CD8AF044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819150"/>
            <a:ext cx="10953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938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938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Batteries lead in 2027; iron and steel, textiles, aluminium, tyres, construction, furniture and other groups follow.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7E19EE-34E4-452F-B7B8-974838D1F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110490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6059B14-DD6F-4646-B1CC-101FD9BA8E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191250"/>
            <a:ext cx="4762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Sources: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ECAC82A-C8AE-4164-926D-2153225E8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6191250"/>
            <a:ext cx="104775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European Commission indicative DPP timeline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6FA9461-B69F-497D-B794-DD442F7F3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496050"/>
            <a:ext cx="11277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84B770-4918-4581-BA01-787441625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655320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SCULTRA SERVICES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7FBC81A-8D56-4920-8E07-BB5BC288C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76450" y="6553200"/>
            <a:ext cx="7810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00" b="0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EU DIGITAL PRODUCT PASSPORT &amp; PRODUCT TRACEABILITY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867A679-6655-4B51-B2A2-9E96CD38B8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6553200"/>
            <a:ext cx="4953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800" b="1" i="0">
                <a:solidFill>
                  <a:srgbClr val="7B8184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7B8184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1851B6D-0D3D-4CCB-BBBD-40F47C1B9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343150"/>
            <a:ext cx="104013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B66E47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BB9242-2D58-4700-8C79-B9EFEECF1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1717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9CB3A3B-1F82-43AB-95D7-BE13531A8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66850"/>
            <a:ext cx="144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2026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CB73211-70B8-4661-91A5-1D23E6A156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" y="2762250"/>
            <a:ext cx="2095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CD9FD98-D8FB-4585-8F3D-1DE9C8771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28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5C18B89-9F1E-4133-9724-24D3C49B4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956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Registry live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C018527-DF1B-4BAC-A349-3DE28D275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D4BE2C-71BF-4717-9711-815FE8516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290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Six standards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41C8541-6B8F-4CE1-9850-3347E0C02C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1403EA8-40D7-42F8-9D45-3A4E581E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624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Iron and steel act indicated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0094AC9-A059-4BE1-82FF-423775505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1717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9260985-6612-4B44-B102-23D26E3F8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7050" y="1466850"/>
            <a:ext cx="144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B66E47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B66E47"/>
                </a:solidFill>
                <a:latin typeface="Arial"/>
                <a:ea typeface="Arial"/>
                <a:cs typeface="Arial"/>
              </a:rPr>
              <a:t>2027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17F867-734C-42F6-B36C-2EDA9FEF1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43200" y="2762250"/>
            <a:ext cx="2095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EAD2C2"/>
          </a:solidFill>
          <a:ln xmlns:a="http://schemas.openxmlformats.org/drawingml/2006/main" w="19050">
            <a:solidFill>
              <a:srgbClr val="B66E4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ACF29EA-6FD7-4F28-B197-4BD9DA05BB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028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4532C0F-8403-4D23-A379-1E440A493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28956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Battery passports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8BA2725-0608-49B3-9E5C-2F0729943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339DB8D-1F37-4FBF-B621-5DF2ABC5E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4290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Construction and service-provider rules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5B06FE9-DD08-4DB2-A5D2-0C0B776AA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B66E4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9BB8D64-43D1-45E8-90DE-EB7F8CADB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24200" y="39624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Textiles, aluminium and tyres acts indicated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E3E6C2A-B182-4A0D-A592-D718722DB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24550" y="21717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5FC869B-EA61-4833-9607-0841DC49F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72100" y="1466850"/>
            <a:ext cx="144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2028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09BB1CD-D5BD-4966-A4EF-ECBB50C8E7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2762250"/>
            <a:ext cx="2095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271FC4BC-2906-4C22-8A34-0530B6403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028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4D4EBDE-7850-455B-9203-3BBE20F8C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28956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Furniture act indicated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01B7789D-132A-4CBD-B373-0721DB367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8EA81A9-CE0A-4DBD-8D09-57292C882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4290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Construction implementation expands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EAB0183-9E6A-46DE-AE52-F64A10BD4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1970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37F6E2AD-3C07-4E1C-A568-82AFB8831B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29250" y="39624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Mid-term policy review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0184AF14-8585-43F1-8781-446FEA601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1717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6AB03CA5-45F8-41BA-8AD0-C0CB32145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77150" y="1466850"/>
            <a:ext cx="144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2029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0545504E-931E-41CF-B833-3084C1C8C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53300" y="2762250"/>
            <a:ext cx="2095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A70776A6-3B1B-424F-9BF2-263AF4F1C5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028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3E1567BB-7A1E-4D5D-A1E4-C554DFF57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8956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Mattresses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6858CEDD-4D98-4C5A-AA90-DC4EF1C62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50329B9-8C6D-4FB6-B640-0CCC538EA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4290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ICT products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E0EEE255-CA7C-4686-98F3-CE7C8F352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A469AA51-ABB9-449A-A20D-CE4E6E432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9624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Recycled-content measures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34B0A193-866C-45C2-9210-0298CFD50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34650" y="2171700"/>
            <a:ext cx="342900" cy="3429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1B1F21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B0D19CE-1F69-4603-8972-5A6357888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82200" y="1466850"/>
            <a:ext cx="14478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00" b="1" i="0">
                <a:solidFill>
                  <a:srgbClr val="1B1F21"/>
                </a:solidFill>
                <a:latin typeface="Arial"/>
                <a:ea typeface="Arial"/>
                <a:cs typeface="Arial"/>
              </a:defRPr>
            </a:pPr>
            <a:r>
              <a:rPr sz="1600" b="1" i="0">
                <a:solidFill>
                  <a:srgbClr val="1B1F21"/>
                </a:solidFill>
                <a:latin typeface="Arial"/>
                <a:ea typeface="Arial"/>
                <a:cs typeface="Arial"/>
              </a:rPr>
              <a:t>2030</a:t>
            </a:r>
          </a:p>
        </p:txBody>
      </p:sp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5E064330-7515-47CD-9F83-939D91971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62250"/>
            <a:ext cx="2095500" cy="2095500"/>
          </a:xfrm>
          <a:prstGeom xmlns:a="http://schemas.openxmlformats.org/drawingml/2006/main" prst="roundRect">
            <a:avLst>
              <a:gd name="adj" fmla="val 5455"/>
            </a:avLst>
          </a:prstGeom>
          <a:solidFill xmlns:a="http://schemas.openxmlformats.org/drawingml/2006/main">
            <a:srgbClr val="FFFDF8"/>
          </a:solidFill>
          <a:ln xmlns:a="http://schemas.openxmlformats.org/drawingml/2006/main" w="9525">
            <a:solidFill>
              <a:srgbClr val="D7D0C6"/>
            </a:solidFill>
            <a:prstDash val="solid"/>
          </a:ln>
        </p:spPr>
      </p:sp>
      <p:sp>
        <p:nvSpPr>
          <p:cNvPr id="54" name="">
            <a:extLst xmlns:a="http://schemas.openxmlformats.org/drawingml/2006/main">
              <a:ext uri="{FF2B5EF4-FFF2-40B4-BE49-F238E27FC236}">
                <a16:creationId xmlns:a16="http://schemas.microsoft.com/office/drawing/2014/main" id="{CB46ACDB-B089-4E0A-9A85-D9D118E88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0289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5" name="">
            <a:extLst xmlns:a="http://schemas.openxmlformats.org/drawingml/2006/main">
              <a:ext uri="{FF2B5EF4-FFF2-40B4-BE49-F238E27FC236}">
                <a16:creationId xmlns:a16="http://schemas.microsoft.com/office/drawing/2014/main" id="{391E0DC2-B8E4-454A-99DD-DB21C8102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8956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1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1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Working-plan horizon</a:t>
            </a:r>
          </a:p>
        </p:txBody>
      </p:sp>
      <p:sp>
        <p:nvSpPr>
          <p:cNvPr id="56" name="">
            <a:extLst xmlns:a="http://schemas.openxmlformats.org/drawingml/2006/main">
              <a:ext uri="{FF2B5EF4-FFF2-40B4-BE49-F238E27FC236}">
                <a16:creationId xmlns:a16="http://schemas.microsoft.com/office/drawing/2014/main" id="{4D85F9BE-4E20-4A64-922B-D687F8F52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35623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7" name="">
            <a:extLst xmlns:a="http://schemas.openxmlformats.org/drawingml/2006/main">
              <a:ext uri="{FF2B5EF4-FFF2-40B4-BE49-F238E27FC236}">
                <a16:creationId xmlns:a16="http://schemas.microsoft.com/office/drawing/2014/main" id="{6D0C8849-3E2E-41AB-967E-5740463D1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4290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Portfolio-scale operating model</a:t>
            </a:r>
          </a:p>
        </p:txBody>
      </p:sp>
      <p:sp>
        <p:nvSpPr>
          <p:cNvPr id="58" name="">
            <a:extLst xmlns:a="http://schemas.openxmlformats.org/drawingml/2006/main">
              <a:ext uri="{FF2B5EF4-FFF2-40B4-BE49-F238E27FC236}">
                <a16:creationId xmlns:a16="http://schemas.microsoft.com/office/drawing/2014/main" id="{B308F91F-8096-4BE1-A486-E90465619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4095750"/>
            <a:ext cx="85725" cy="85725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778B7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9" name="">
            <a:extLst xmlns:a="http://schemas.openxmlformats.org/drawingml/2006/main">
              <a:ext uri="{FF2B5EF4-FFF2-40B4-BE49-F238E27FC236}">
                <a16:creationId xmlns:a16="http://schemas.microsoft.com/office/drawing/2014/main" id="{4D923FBC-0DA4-406E-ACAE-88385C749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3962400"/>
            <a:ext cx="15621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800" b="0" i="0">
                <a:solidFill>
                  <a:srgbClr val="3E4548"/>
                </a:solidFill>
                <a:latin typeface="Arial"/>
                <a:ea typeface="Arial"/>
                <a:cs typeface="Arial"/>
              </a:defRPr>
            </a:pPr>
            <a:r>
              <a:rPr sz="800" b="0" i="0">
                <a:solidFill>
                  <a:srgbClr val="3E4548"/>
                </a:solidFill>
                <a:latin typeface="Arial"/>
                <a:ea typeface="Arial"/>
                <a:cs typeface="Arial"/>
              </a:rPr>
              <a:t>Further product acts</a:t>
            </a:r>
          </a:p>
        </p:txBody>
      </p:sp>
      <p:sp>
        <p:nvSpPr>
          <p:cNvPr id="60" name="">
            <a:extLst xmlns:a="http://schemas.openxmlformats.org/drawingml/2006/main">
              <a:ext uri="{FF2B5EF4-FFF2-40B4-BE49-F238E27FC236}">
                <a16:creationId xmlns:a16="http://schemas.microsoft.com/office/drawing/2014/main" id="{0FDC7C00-E3AA-4A30-9724-D2F2D76B0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5467350"/>
            <a:ext cx="112776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1B1F21"/>
          </a:solidFill>
          <a:ln xmlns:a="http://schemas.openxmlformats.org/drawingml/2006/main" w="9525">
            <a:solidFill>
              <a:srgbClr val="1B1F21"/>
            </a:solidFill>
            <a:prstDash val="solid"/>
          </a:ln>
        </p:spPr>
      </p:sp>
      <p:sp>
        <p:nvSpPr>
          <p:cNvPr id="61" name="">
            <a:extLst xmlns:a="http://schemas.openxmlformats.org/drawingml/2006/main">
              <a:ext uri="{FF2B5EF4-FFF2-40B4-BE49-F238E27FC236}">
                <a16:creationId xmlns:a16="http://schemas.microsoft.com/office/drawing/2014/main" id="{439BD849-C64D-499B-9922-5765C2E583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24500"/>
            <a:ext cx="108204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870" b="1" i="0">
                <a:solidFill>
                  <a:srgbClr val="D08B64"/>
                </a:solidFill>
                <a:latin typeface="Arial"/>
                <a:ea typeface="Arial"/>
                <a:cs typeface="Arial"/>
              </a:defRPr>
            </a:pPr>
            <a:r>
              <a:rPr sz="870" b="1" i="0">
                <a:solidFill>
                  <a:srgbClr val="D08B64"/>
                </a:solidFill>
                <a:latin typeface="Arial"/>
                <a:ea typeface="Arial"/>
                <a:cs typeface="Arial"/>
              </a:rPr>
              <a:t>The dates are an indicative Commission roadmap; each product obligation follows its applicable act and transition period.</a:t>
            </a:r>
          </a:p>
        </p:txBody>
      </p:sp>
    </p:spTree>
    <p:extLst>
      <p:ext uri="{BB962C8B-B14F-4D97-AF65-F5344CB8AC3E}">
        <p14:creationId xmlns:p14="http://schemas.microsoft.com/office/powerpoint/2010/main" val="4187171002"/>
      </p:ext>
    </p:extLst>
  </p:cSld>
</p:sld>
</file>

<file path=ppt/theme/theme1.xml><?xml version="1.0" encoding="utf-8"?>
<a:theme xmlns:a="http://schemas.openxmlformats.org/drawingml/2006/main" name="Office Theme [1784410152612]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2026-08-30T02:21:19.0570000Z</dcterms:created>
  <dcterms:modified xsi:type="dcterms:W3CDTF">2026-08-30T02:21:19.0570000Z</dcterms:modified>
</coreProperties>
</file>