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s/charts/chart1.xml" ContentType="application/vnd.openxmlformats-officedocument.drawingml.chart+xml"/>
  <Override PartName="/ppt/slides/charts/chart2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4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charts/chart6.xml" ContentType="application/vnd.openxmlformats-officedocument.drawingml.chart+xml"/>
  <Override PartName="/ppt/slides/charts/chart7.xml" ContentType="application/vnd.openxmlformats-officedocument.drawingml.chart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slides/charts/chart8.xml" ContentType="application/vnd.openxmlformats-officedocument.drawingml.chart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1eea5808aff424c" /><Relationship Type="http://schemas.openxmlformats.org/officeDocument/2006/relationships/extended-properties" Target="/docProps/app.xml" Id="Rf66018b65ec14b79" /><Relationship Type="http://schemas.openxmlformats.org/officeDocument/2006/relationships/officeDocument" Target="/ppt/presentation.xml" Id="Rb295b75f1131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6a80073264054"/>
    <p:sldMasterId xmlns:r="http://schemas.openxmlformats.org/officeDocument/2006/relationships" id="2147483661" r:id="R71b76b92392f4dc5"/>
  </p:sldMasterIdLst>
  <p:notesMasterIdLst>
    <p:notesMasterId xmlns:r="http://schemas.openxmlformats.org/officeDocument/2006/relationships" r:id="R348d2df0fe2f4890"/>
  </p:notesMasterIdLst>
  <p:sldIdLst>
    <p:sldId xmlns:r="http://schemas.openxmlformats.org/officeDocument/2006/relationships" id="256" r:id="Rf3bda423b9304d1a"/>
    <p:sldId xmlns:r="http://schemas.openxmlformats.org/officeDocument/2006/relationships" id="257" r:id="R0ede6d46b8ae4a95"/>
    <p:sldId xmlns:r="http://schemas.openxmlformats.org/officeDocument/2006/relationships" id="258" r:id="Rc6de088970534e8f"/>
    <p:sldId xmlns:r="http://schemas.openxmlformats.org/officeDocument/2006/relationships" id="259" r:id="R5d5e6dae083442a6"/>
    <p:sldId xmlns:r="http://schemas.openxmlformats.org/officeDocument/2006/relationships" id="260" r:id="R9ae0cb25f2474cbd"/>
    <p:sldId xmlns:r="http://schemas.openxmlformats.org/officeDocument/2006/relationships" id="261" r:id="R64723fb165ef4cff"/>
    <p:sldId xmlns:r="http://schemas.openxmlformats.org/officeDocument/2006/relationships" id="262" r:id="R9a531b31871e4ee9"/>
    <p:sldId xmlns:r="http://schemas.openxmlformats.org/officeDocument/2006/relationships" id="263" r:id="R5540034ffb8e4fab"/>
    <p:sldId xmlns:r="http://schemas.openxmlformats.org/officeDocument/2006/relationships" id="264" r:id="Rdd6f878f35054913"/>
    <p:sldId xmlns:r="http://schemas.openxmlformats.org/officeDocument/2006/relationships" id="265" r:id="R4ea068f524a646bf"/>
    <p:sldId xmlns:r="http://schemas.openxmlformats.org/officeDocument/2006/relationships" id="266" r:id="Rd1c5658b12e8426e"/>
    <p:sldId xmlns:r="http://schemas.openxmlformats.org/officeDocument/2006/relationships" id="267" r:id="Rb5aa36b75db745f0"/>
    <p:sldId xmlns:r="http://schemas.openxmlformats.org/officeDocument/2006/relationships" id="268" r:id="R0e073ab3ed1c4876"/>
    <p:sldId xmlns:r="http://schemas.openxmlformats.org/officeDocument/2006/relationships" id="269" r:id="R364f023c7ef3472a"/>
    <p:sldId xmlns:r="http://schemas.openxmlformats.org/officeDocument/2006/relationships" id="270" r:id="R91043ad9ae734d05"/>
    <p:sldId xmlns:r="http://schemas.openxmlformats.org/officeDocument/2006/relationships" id="271" r:id="Rb86c67f7766d4d10"/>
    <p:sldId xmlns:r="http://schemas.openxmlformats.org/officeDocument/2006/relationships" id="272" r:id="R5b136bed5d684118"/>
    <p:sldId xmlns:r="http://schemas.openxmlformats.org/officeDocument/2006/relationships" id="273" r:id="R4e647517198046fa"/>
    <p:sldId xmlns:r="http://schemas.openxmlformats.org/officeDocument/2006/relationships" id="274" r:id="R672ede336fb0479c"/>
    <p:sldId xmlns:r="http://schemas.openxmlformats.org/officeDocument/2006/relationships" id="275" r:id="R1dbb1a1e76714829"/>
    <p:sldId xmlns:r="http://schemas.openxmlformats.org/officeDocument/2006/relationships" id="276" r:id="R2849cc7ceb4f416c"/>
    <p:sldId xmlns:r="http://schemas.openxmlformats.org/officeDocument/2006/relationships" id="277" r:id="Re5d27c48da1849d4"/>
    <p:sldId xmlns:r="http://schemas.openxmlformats.org/officeDocument/2006/relationships" id="278" r:id="R6794c6b71edc4d65"/>
    <p:sldId xmlns:r="http://schemas.openxmlformats.org/officeDocument/2006/relationships" id="279" r:id="R0d1de01bc31c48f4"/>
    <p:sldId xmlns:r="http://schemas.openxmlformats.org/officeDocument/2006/relationships" id="280" r:id="R401f5e5979674dec"/>
    <p:sldId xmlns:r="http://schemas.openxmlformats.org/officeDocument/2006/relationships" id="281" r:id="Rcad60ed1f5e7449b"/>
    <p:sldId xmlns:r="http://schemas.openxmlformats.org/officeDocument/2006/relationships" id="282" r:id="R7250d2ec43094502"/>
    <p:sldId xmlns:r="http://schemas.openxmlformats.org/officeDocument/2006/relationships" id="283" r:id="R0c11247159174e0d"/>
    <p:sldId xmlns:r="http://schemas.openxmlformats.org/officeDocument/2006/relationships" id="284" r:id="Ra9a330785fcc433c"/>
    <p:sldId xmlns:r="http://schemas.openxmlformats.org/officeDocument/2006/relationships" id="285" r:id="R17c756cd40be4b6a"/>
    <p:sldId xmlns:r="http://schemas.openxmlformats.org/officeDocument/2006/relationships" id="286" r:id="Rdff180bfa4504044"/>
    <p:sldId xmlns:r="http://schemas.openxmlformats.org/officeDocument/2006/relationships" id="287" r:id="Raa4990206d424075"/>
    <p:sldId xmlns:r="http://schemas.openxmlformats.org/officeDocument/2006/relationships" id="288" r:id="R7ac8de27763c44aa"/>
    <p:sldId xmlns:r="http://schemas.openxmlformats.org/officeDocument/2006/relationships" id="289" r:id="R25d623c78c55422f"/>
    <p:sldId xmlns:r="http://schemas.openxmlformats.org/officeDocument/2006/relationships" id="290" r:id="R239124afa2c94a78"/>
    <p:sldId xmlns:r="http://schemas.openxmlformats.org/officeDocument/2006/relationships" id="291" r:id="Re5384e32ceff462a"/>
    <p:sldId xmlns:r="http://schemas.openxmlformats.org/officeDocument/2006/relationships" id="292" r:id="Re11c106ea4ca4fbb"/>
    <p:sldId xmlns:r="http://schemas.openxmlformats.org/officeDocument/2006/relationships" id="293" r:id="R6fbaff5740a143d9"/>
    <p:sldId xmlns:r="http://schemas.openxmlformats.org/officeDocument/2006/relationships" id="294" r:id="Rfa4ef56c91da4755"/>
    <p:sldId xmlns:r="http://schemas.openxmlformats.org/officeDocument/2006/relationships" id="295" r:id="Rcc00e87da3614b5e"/>
    <p:sldId xmlns:r="http://schemas.openxmlformats.org/officeDocument/2006/relationships" id="296" r:id="R1d9c7b5700894241"/>
    <p:sldId xmlns:r="http://schemas.openxmlformats.org/officeDocument/2006/relationships" id="297" r:id="R614d7036b510449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35921a5a9fc4b3b" /><Relationship Type="http://schemas.openxmlformats.org/officeDocument/2006/relationships/slideMaster" Target="/ppt/slideMasters/slideMaster1.xml" Id="Raf26a80073264054" /><Relationship Type="http://schemas.openxmlformats.org/officeDocument/2006/relationships/slideMaster" Target="/ppt/slideMasters/slideMaster2.xml" Id="R71b76b92392f4dc5" /><Relationship Type="http://schemas.openxmlformats.org/officeDocument/2006/relationships/notesMaster" Target="/ppt/notesMasters/notesMaster1.xml" Id="R348d2df0fe2f4890" /><Relationship Type="http://schemas.openxmlformats.org/officeDocument/2006/relationships/presProps" Target="/ppt/presProps.xml" Id="R985be7f3b4e44a30" /><Relationship Type="http://schemas.openxmlformats.org/officeDocument/2006/relationships/viewProps" Target="/ppt/viewProps.xml" Id="R9221085f4e40460e" /><Relationship Type="http://schemas.openxmlformats.org/officeDocument/2006/relationships/tableStyles" Target="/ppt/tableStyles.xml" Id="R2a412c9110f24f66" /><Relationship Type="http://schemas.openxmlformats.org/officeDocument/2006/relationships/slide" Target="/ppt/slides/slide1.xml" Id="Rf3bda423b9304d1a" /><Relationship Type="http://schemas.openxmlformats.org/officeDocument/2006/relationships/slide" Target="/ppt/slides/slide2.xml" Id="R0ede6d46b8ae4a95" /><Relationship Type="http://schemas.openxmlformats.org/officeDocument/2006/relationships/slide" Target="/ppt/slides/slide3.xml" Id="Rc6de088970534e8f" /><Relationship Type="http://schemas.openxmlformats.org/officeDocument/2006/relationships/slide" Target="/ppt/slides/slide4.xml" Id="R5d5e6dae083442a6" /><Relationship Type="http://schemas.openxmlformats.org/officeDocument/2006/relationships/slide" Target="/ppt/slides/slide5.xml" Id="R9ae0cb25f2474cbd" /><Relationship Type="http://schemas.openxmlformats.org/officeDocument/2006/relationships/slide" Target="/ppt/slides/slide6.xml" Id="R64723fb165ef4cff" /><Relationship Type="http://schemas.openxmlformats.org/officeDocument/2006/relationships/slide" Target="/ppt/slides/slide7.xml" Id="R9a531b31871e4ee9" /><Relationship Type="http://schemas.openxmlformats.org/officeDocument/2006/relationships/slide" Target="/ppt/slides/slide8.xml" Id="R5540034ffb8e4fab" /><Relationship Type="http://schemas.openxmlformats.org/officeDocument/2006/relationships/slide" Target="/ppt/slides/slide9.xml" Id="Rdd6f878f35054913" /><Relationship Type="http://schemas.openxmlformats.org/officeDocument/2006/relationships/slide" Target="/ppt/slides/slide10.xml" Id="R4ea068f524a646bf" /><Relationship Type="http://schemas.openxmlformats.org/officeDocument/2006/relationships/slide" Target="/ppt/slides/slide11.xml" Id="Rd1c5658b12e8426e" /><Relationship Type="http://schemas.openxmlformats.org/officeDocument/2006/relationships/slide" Target="/ppt/slides/slide12.xml" Id="Rb5aa36b75db745f0" /><Relationship Type="http://schemas.openxmlformats.org/officeDocument/2006/relationships/slide" Target="/ppt/slides/slide13.xml" Id="R0e073ab3ed1c4876" /><Relationship Type="http://schemas.openxmlformats.org/officeDocument/2006/relationships/slide" Target="/ppt/slides/slide14.xml" Id="R364f023c7ef3472a" /><Relationship Type="http://schemas.openxmlformats.org/officeDocument/2006/relationships/slide" Target="/ppt/slides/slide15.xml" Id="R91043ad9ae734d05" /><Relationship Type="http://schemas.openxmlformats.org/officeDocument/2006/relationships/slide" Target="/ppt/slides/slide16.xml" Id="Rb86c67f7766d4d10" /><Relationship Type="http://schemas.openxmlformats.org/officeDocument/2006/relationships/slide" Target="/ppt/slides/slide17.xml" Id="R5b136bed5d684118" /><Relationship Type="http://schemas.openxmlformats.org/officeDocument/2006/relationships/slide" Target="/ppt/slides/slide18.xml" Id="R4e647517198046fa" /><Relationship Type="http://schemas.openxmlformats.org/officeDocument/2006/relationships/slide" Target="/ppt/slides/slide19.xml" Id="R672ede336fb0479c" /><Relationship Type="http://schemas.openxmlformats.org/officeDocument/2006/relationships/slide" Target="/ppt/slides/slide20.xml" Id="R1dbb1a1e76714829" /><Relationship Type="http://schemas.openxmlformats.org/officeDocument/2006/relationships/slide" Target="/ppt/slides/slide21.xml" Id="R2849cc7ceb4f416c" /><Relationship Type="http://schemas.openxmlformats.org/officeDocument/2006/relationships/slide" Target="/ppt/slides/slide22.xml" Id="Re5d27c48da1849d4" /><Relationship Type="http://schemas.openxmlformats.org/officeDocument/2006/relationships/slide" Target="/ppt/slides/slide23.xml" Id="R6794c6b71edc4d65" /><Relationship Type="http://schemas.openxmlformats.org/officeDocument/2006/relationships/slide" Target="/ppt/slides/slide24.xml" Id="R0d1de01bc31c48f4" /><Relationship Type="http://schemas.openxmlformats.org/officeDocument/2006/relationships/slide" Target="/ppt/slides/slide25.xml" Id="R401f5e5979674dec" /><Relationship Type="http://schemas.openxmlformats.org/officeDocument/2006/relationships/slide" Target="/ppt/slides/slide26.xml" Id="Rcad60ed1f5e7449b" /><Relationship Type="http://schemas.openxmlformats.org/officeDocument/2006/relationships/slide" Target="/ppt/slides/slide27.xml" Id="R7250d2ec43094502" /><Relationship Type="http://schemas.openxmlformats.org/officeDocument/2006/relationships/slide" Target="/ppt/slides/slide28.xml" Id="R0c11247159174e0d" /><Relationship Type="http://schemas.openxmlformats.org/officeDocument/2006/relationships/slide" Target="/ppt/slides/slide29.xml" Id="Ra9a330785fcc433c" /><Relationship Type="http://schemas.openxmlformats.org/officeDocument/2006/relationships/slide" Target="/ppt/slides/slide30.xml" Id="R17c756cd40be4b6a" /><Relationship Type="http://schemas.openxmlformats.org/officeDocument/2006/relationships/slide" Target="/ppt/slides/slide31.xml" Id="Rdff180bfa4504044" /><Relationship Type="http://schemas.openxmlformats.org/officeDocument/2006/relationships/slide" Target="/ppt/slides/slide32.xml" Id="Raa4990206d424075" /><Relationship Type="http://schemas.openxmlformats.org/officeDocument/2006/relationships/slide" Target="/ppt/slides/slide33.xml" Id="R7ac8de27763c44aa" /><Relationship Type="http://schemas.openxmlformats.org/officeDocument/2006/relationships/slide" Target="/ppt/slides/slide34.xml" Id="R25d623c78c55422f" /><Relationship Type="http://schemas.openxmlformats.org/officeDocument/2006/relationships/slide" Target="/ppt/slides/slide35.xml" Id="R239124afa2c94a78" /><Relationship Type="http://schemas.openxmlformats.org/officeDocument/2006/relationships/slide" Target="/ppt/slides/slide36.xml" Id="Re5384e32ceff462a" /><Relationship Type="http://schemas.openxmlformats.org/officeDocument/2006/relationships/slide" Target="/ppt/slides/slide37.xml" Id="Re11c106ea4ca4fbb" /><Relationship Type="http://schemas.openxmlformats.org/officeDocument/2006/relationships/slide" Target="/ppt/slides/slide38.xml" Id="R6fbaff5740a143d9" /><Relationship Type="http://schemas.openxmlformats.org/officeDocument/2006/relationships/slide" Target="/ppt/slides/slide39.xml" Id="Rfa4ef56c91da4755" /><Relationship Type="http://schemas.openxmlformats.org/officeDocument/2006/relationships/slide" Target="/ppt/slides/slide40.xml" Id="Rcc00e87da3614b5e" /><Relationship Type="http://schemas.openxmlformats.org/officeDocument/2006/relationships/slide" Target="/ppt/slides/slide41.xml" Id="R1d9c7b5700894241" /><Relationship Type="http://schemas.openxmlformats.org/officeDocument/2006/relationships/slide" Target="/ppt/slides/slide42.xml" Id="R614d7036b510449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29adadbbdc64b8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Office Theme">
  <a:themeElements>
    <a:clrScheme name="SCULTRA Editorial">
      <a:dk1>
        <a:srgbClr val="111416"/>
      </a:dk1>
      <a:lt1>
        <a:srgbClr val="FFFDF8"/>
      </a:lt1>
      <a:dk2>
        <a:srgbClr val="1B1F21"/>
      </a:dk2>
      <a:lt2>
        <a:srgbClr val="D7D0C6"/>
      </a:lt2>
      <a:accent1>
        <a:srgbClr val="B66E47"/>
      </a:accent1>
      <a:accent2>
        <a:srgbClr val="778B7A"/>
      </a:accent2>
      <a:accent3>
        <a:srgbClr val="7B8184"/>
      </a:accent3>
      <a:accent4>
        <a:srgbClr val="C69345"/>
      </a:accent4>
      <a:accent5>
        <a:srgbClr val="D08B64"/>
      </a:accent5>
      <a:accent6>
        <a:srgbClr val="557A61"/>
      </a:accent6>
      <a:hlink>
        <a:srgbClr val="0563C1"/>
      </a:hlink>
      <a:folHlink>
        <a:srgbClr val="A9574F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CULTRA Editorial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fcd603b2fc74d83" /><Relationship Type="http://schemas.openxmlformats.org/officeDocument/2006/relationships/notesMaster" Target="/ppt/notesMasters/notesMaster1.xml" Id="R76289ef8a3f543b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987c010a7724882" /><Relationship Type="http://schemas.openxmlformats.org/officeDocument/2006/relationships/notesMaster" Target="/ppt/notesMasters/notesMaster1.xml" Id="R7138c0dd14334eb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c7384e51b01495f" /><Relationship Type="http://schemas.openxmlformats.org/officeDocument/2006/relationships/notesMaster" Target="/ppt/notesMasters/notesMaster1.xml" Id="R6c1f99cd19214d6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4cc8fa85bcc44fc" /><Relationship Type="http://schemas.openxmlformats.org/officeDocument/2006/relationships/notesMaster" Target="/ppt/notesMasters/notesMaster1.xml" Id="R2d7dc9f510cb4b7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1bfe6523d2f4bf7" /><Relationship Type="http://schemas.openxmlformats.org/officeDocument/2006/relationships/notesMaster" Target="/ppt/notesMasters/notesMaster1.xml" Id="Ra5d7318e6e314e2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90533f598134afc" /><Relationship Type="http://schemas.openxmlformats.org/officeDocument/2006/relationships/notesMaster" Target="/ppt/notesMasters/notesMaster1.xml" Id="R95756cd3ea4846c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718b055e03f4bfc" /><Relationship Type="http://schemas.openxmlformats.org/officeDocument/2006/relationships/notesMaster" Target="/ppt/notesMasters/notesMaster1.xml" Id="R6cd43a292db2476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263ae4e9ba34881" /><Relationship Type="http://schemas.openxmlformats.org/officeDocument/2006/relationships/notesMaster" Target="/ppt/notesMasters/notesMaster1.xml" Id="Re94f383c7fcb41f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f9e1200d8dd4e68" /><Relationship Type="http://schemas.openxmlformats.org/officeDocument/2006/relationships/notesMaster" Target="/ppt/notesMasters/notesMaster1.xml" Id="R1403a08d1fce483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a08b8df50524c6a" /><Relationship Type="http://schemas.openxmlformats.org/officeDocument/2006/relationships/notesMaster" Target="/ppt/notesMasters/notesMaster1.xml" Id="R240ca3b5111f41b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aff011992f14684" /><Relationship Type="http://schemas.openxmlformats.org/officeDocument/2006/relationships/notesMaster" Target="/ppt/notesMasters/notesMaster1.xml" Id="R54c41ffef2794ff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e60d170f41c4969" /><Relationship Type="http://schemas.openxmlformats.org/officeDocument/2006/relationships/notesMaster" Target="/ppt/notesMasters/notesMaster1.xml" Id="Rbb4995323431442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320d118e9e54201" /><Relationship Type="http://schemas.openxmlformats.org/officeDocument/2006/relationships/notesMaster" Target="/ppt/notesMasters/notesMaster1.xml" Id="R5755688261de4184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d8882d630cf4799" /><Relationship Type="http://schemas.openxmlformats.org/officeDocument/2006/relationships/notesMaster" Target="/ppt/notesMasters/notesMaster1.xml" Id="Rbe6405eea6ec487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a8607ac7862a4479" /><Relationship Type="http://schemas.openxmlformats.org/officeDocument/2006/relationships/notesMaster" Target="/ppt/notesMasters/notesMaster1.xml" Id="R51dc76f180104ca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c080a1d0f77465f" /><Relationship Type="http://schemas.openxmlformats.org/officeDocument/2006/relationships/notesMaster" Target="/ppt/notesMasters/notesMaster1.xml" Id="R8a5cbfaf04be4ed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213dde57137c4f18" /><Relationship Type="http://schemas.openxmlformats.org/officeDocument/2006/relationships/notesMaster" Target="/ppt/notesMasters/notesMaster1.xml" Id="Rbbe28ea141a54a70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7c7c61c8f8c4ea3" /><Relationship Type="http://schemas.openxmlformats.org/officeDocument/2006/relationships/notesMaster" Target="/ppt/notesMasters/notesMaster1.xml" Id="Re90787cc47684cae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050188391ad4c72" /><Relationship Type="http://schemas.openxmlformats.org/officeDocument/2006/relationships/notesMaster" Target="/ppt/notesMasters/notesMaster1.xml" Id="Rfb83dfd899d64ecc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f0cedc110a714822" /><Relationship Type="http://schemas.openxmlformats.org/officeDocument/2006/relationships/notesMaster" Target="/ppt/notesMasters/notesMaster1.xml" Id="Rc41f93218f4c4c85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7f22b8c8abf140ed" /><Relationship Type="http://schemas.openxmlformats.org/officeDocument/2006/relationships/notesMaster" Target="/ppt/notesMasters/notesMaster1.xml" Id="Rbb3af27c2f4e4a95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3065da40df654ef4" /><Relationship Type="http://schemas.openxmlformats.org/officeDocument/2006/relationships/notesMaster" Target="/ppt/notesMasters/notesMaster1.xml" Id="Rc66db62e68f741f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de98a4894ce40f5" /><Relationship Type="http://schemas.openxmlformats.org/officeDocument/2006/relationships/notesMaster" Target="/ppt/notesMasters/notesMaster1.xml" Id="R351728ed25564b21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f5dfbcfd1e78452b" /><Relationship Type="http://schemas.openxmlformats.org/officeDocument/2006/relationships/notesMaster" Target="/ppt/notesMasters/notesMaster1.xml" Id="Rdb3a5489edf940e0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6d1b3ff2256542f5" /><Relationship Type="http://schemas.openxmlformats.org/officeDocument/2006/relationships/notesMaster" Target="/ppt/notesMasters/notesMaster1.xml" Id="R22fa894560ec48d6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ef72c28af44c4f7c" /><Relationship Type="http://schemas.openxmlformats.org/officeDocument/2006/relationships/notesMaster" Target="/ppt/notesMasters/notesMaster1.xml" Id="Rbb20189d2908491c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60da16fc0c4d4e4a" /><Relationship Type="http://schemas.openxmlformats.org/officeDocument/2006/relationships/notesMaster" Target="/ppt/notesMasters/notesMaster1.xml" Id="R27a812694d9741d2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7edf1d93f10a49fa" /><Relationship Type="http://schemas.openxmlformats.org/officeDocument/2006/relationships/notesMaster" Target="/ppt/notesMasters/notesMaster1.xml" Id="Re43a621bded84b30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658084ba3b974f7b" /><Relationship Type="http://schemas.openxmlformats.org/officeDocument/2006/relationships/notesMaster" Target="/ppt/notesMasters/notesMaster1.xml" Id="Rc2280ee6bd584375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00a133fb8e954408" /><Relationship Type="http://schemas.openxmlformats.org/officeDocument/2006/relationships/notesMaster" Target="/ppt/notesMasters/notesMaster1.xml" Id="Rb13747163d454337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2305a57a23494039" /><Relationship Type="http://schemas.openxmlformats.org/officeDocument/2006/relationships/notesMaster" Target="/ppt/notesMasters/notesMaster1.xml" Id="R3b577dcb079f4e7d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50961646e57d45c7" /><Relationship Type="http://schemas.openxmlformats.org/officeDocument/2006/relationships/notesMaster" Target="/ppt/notesMasters/notesMaster1.xml" Id="R8c542c050fe247f0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eb2b8ebeb904496d" /><Relationship Type="http://schemas.openxmlformats.org/officeDocument/2006/relationships/notesMaster" Target="/ppt/notesMasters/notesMaster1.xml" Id="Re8129f331b38443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116207f5c154fdb" /><Relationship Type="http://schemas.openxmlformats.org/officeDocument/2006/relationships/notesMaster" Target="/ppt/notesMasters/notesMaster1.xml" Id="Rb6d25b3bede5477f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2902d567390d41ca" /><Relationship Type="http://schemas.openxmlformats.org/officeDocument/2006/relationships/notesMaster" Target="/ppt/notesMasters/notesMaster1.xml" Id="Rd294ff59ac034d5d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c8e6b9ae906d4846" /><Relationship Type="http://schemas.openxmlformats.org/officeDocument/2006/relationships/notesMaster" Target="/ppt/notesMasters/notesMaster1.xml" Id="R295dacbd171443cd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c70f2943cf014e9d" /><Relationship Type="http://schemas.openxmlformats.org/officeDocument/2006/relationships/notesMaster" Target="/ppt/notesMasters/notesMaster1.xml" Id="R97da126117a4467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1fc7185148d48b4" /><Relationship Type="http://schemas.openxmlformats.org/officeDocument/2006/relationships/notesMaster" Target="/ppt/notesMasters/notesMaster1.xml" Id="R38705b6d019d46c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75637c7d926485c" /><Relationship Type="http://schemas.openxmlformats.org/officeDocument/2006/relationships/notesMaster" Target="/ppt/notesMasters/notesMaster1.xml" Id="Rd759ce10572f4fa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2d0c5db7b3b45e8" /><Relationship Type="http://schemas.openxmlformats.org/officeDocument/2006/relationships/notesMaster" Target="/ppt/notesMasters/notesMaster1.xml" Id="Rae961aa28379466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03492bc68dd49f2" /><Relationship Type="http://schemas.openxmlformats.org/officeDocument/2006/relationships/notesMaster" Target="/ppt/notesMasters/notesMaster1.xml" Id="R95c9596a29bb4c6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e4312c0307e4892" /><Relationship Type="http://schemas.openxmlformats.org/officeDocument/2006/relationships/notesMaster" Target="/ppt/notesMasters/notesMaster1.xml" Id="R838073783fa54be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10.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https://digital-strategy.ec.europa.eu/en/library/digital-decade-2026-connectivity-coverage-europe-2025-report</a:t>
            </a:r>
          </a:p>
          <a:p xmlns:a="http://schemas.openxmlformats.org/drawingml/2006/main">
            <a:r>
              <a:t>- https://ec.europa.eu/eurostat/web/products-eurostat-news/w/ddn-20240125-2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12.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https://www.point-topic.com/post/european-broadband-operators-and-tariffs-benchmark-report-q1-2026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https://digital-strategy.ec.europa.eu/en/library/digital-decade-2026-connectivity-coverage-europe-2025-report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13.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https://www.point-topic.com/post/european-broadband-operators-and-tariffs-benchmark-report-q1-2026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https://digital-strategy.ec.europa.eu/en/library/digital-decade-2026-connectivity-coverage-europe-2025-report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14.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15.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16.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17.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18.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https://www.point-topic.com/post/european-broadband-operators-and-tariffs-benchmark-report-q1-2026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https://digital-strategy.ec.europa.eu/en/library/digital-decade-2026-connectivity-coverage-europe-2025-report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19.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20.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22.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23.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24.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25.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26.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27.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28.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29.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30.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32.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33.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34.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35.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36.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37.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38.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39.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40.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41.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https://www.itu.int/itu-d/reports/statistics/facts-figures-2025/</a:t>
            </a:r>
          </a:p>
          <a:p xmlns:a="http://schemas.openxmlformats.org/drawingml/2006/main">
            <a:r>
              <a:t>- https://digital-strategy.ec.europa.eu/en/library/digital-decade-2026-connectivity-coverage-europe-2025-report</a:t>
            </a:r>
          </a:p>
          <a:p xmlns:a="http://schemas.openxmlformats.org/drawingml/2006/main">
            <a:r>
              <a:t>- https://ec.europa.eu/eurostat/web/products-eurostat-news/w/ddn-20240125-2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https://www.point-topic.com/post/european-broadband-operators-and-tariffs-benchmark-report-q1-2026</a:t>
            </a:r>
          </a:p>
          <a:p xmlns:a="http://schemas.openxmlformats.org/drawingml/2006/main">
            <a:r>
              <a:t>- https://www.mef.net/resources/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46.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5.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is used for the analytical construct on this slide.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6.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https://www.itu.int/itu-d/reports/statistics/facts-figures-2025/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7.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8.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- https://connecteurope.org/insights/reports/connectivity/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analytical content and visible footnotes preserved from the July 2026 source case study, slide 9.</a:t>
            </a:r>
          </a:p>
          <a:p xmlns:a="http://schemas.openxmlformats.org/drawingml/2006/main">
            <a:r>
              <a:t>- SCULTRA formatting conversion completed in August 2026. Validate time-sensitive market and supplier facts before external publication.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[QC2 Validation]</a:t>
            </a:r>
          </a:p>
          <a:p xmlns:a="http://schemas.openxmlformats.org/drawingml/2006/main">
            <a:r>
              <a:t>Reviewed 14 August 2026. Observed facts are source-backed. Third-party forecasts remain estimates. SCULTRA scenarios, scores and recommendations remain analytical judgment.</a:t>
            </a:r>
          </a:p>
          <a:p xmlns:a="http://schemas.openxmlformats.org/drawingml/2006/main">
            <a:r>
              <a:t>[/QC2 Validation]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https://resources.telegeography.com/wan-market-size-2025-2030-forecast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be678e7f246c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2f6354906406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2f90c90f34288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7537d0af440a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b2e1dbcfaea453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176a8f160427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9c186b9714b8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40089739e432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6afc2bfeb4f3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e84b1e8b9477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2c65457d841d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4523618fc417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e706e54a0431a" /></Relationships>
</file>

<file path=ppt/slideLayouts/slideLayout1.xml><?xml version="1.0" encoding="utf-8"?>
<p:sldLayout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441DD99-896F-EA06-0D71-8FEA756DD91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6243E4E1-007F-96E5-7316-7B2196737D2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A7BB93D-26F8-0C90-85E9-2C64166BCF6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888D6C8-9861-2A01-E98C-48A47D9644B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9076B4D-53A3-90A6-7F74-C701D01E51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14354A42-1536-9EC2-13C3-0FD3C5EF3E4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724900" y="365125"/>
            <a:ext cx="26289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30DE959-78DC-19B1-3A36-A34E133243B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365125"/>
            <a:ext cx="77343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050FDF4-8263-E5E4-8C97-9AB54945B35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AC37060-86CD-98BE-EEB2-37E42080647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6EBC4B2-4A8A-DFA4-BB8A-06375BA4963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2.xml><?xml version="1.0" encoding="utf-8"?>
<p:sldLayout xmlns:p="http://schemas.openxmlformats.org/presentationml/2006/main">
  <p:cSld name="CORPORATE"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5E6932F5-1F77-418F-8C32-C1DB32ACB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65392"/>
            <a:ext cx="1127455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D7DCE2"/>
            </a:solidFill>
            <a:prstDash val="solid"/>
          </a:ln>
        </p:spPr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224909D-A299-40B2-A29D-8C7158AF7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611112"/>
            <a:ext cx="51206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 | European Fixed Connectivity &amp; Managed Network Services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BF4D8CE-8506-4DA2-BA27-A762B268A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9280" y="6611112"/>
            <a:ext cx="14630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Introduction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Slide Number Placeholder 0">
            <a:extLst xmlns:a="http://schemas.openxmlformats.org/drawingml/2006/main">
              <a:ext uri="{FF2B5EF4-FFF2-40B4-BE49-F238E27FC236}">
                <a16:creationId xmlns:a16="http://schemas.microsoft.com/office/drawing/2014/main" id="{5962E444-20AA-4A3F-8D0B-00A812FB2848}"/>
              </a:ext>
            </a:extLst>
          </p:cNvPr>
          <p:cNvSpPr>
            <a:spLocks xmlns:a="http://schemas.openxmlformats.org/drawingml/2006/main" noGrp="1"/>
          </p:cNvSpPr>
          <p:nvPr>
            <p:ph type="sldNum" idx="4294967295"/>
          </p:nvPr>
        </p:nvSpPr>
        <p:spPr>
          <a:xfrm xmlns:a="http://schemas.openxmlformats.org/drawingml/2006/main">
            <a:off x="11018520" y="6583680"/>
            <a:ext cx="502920" cy="16459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800">
                <a:solidFill>
                  <a:srgbClr val="6B7280"/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pPr algn="r">
              <a:buNone/>
            </a:pPr>
            <a:fld id="{F7021451-1387-4CA6-816F-3879F97B5CBC}" type="slidenum">
              <a:rPr b="0">
                <a:latin typeface="Arial"/>
                <a:ea typeface="Arial"/>
                <a:cs typeface="Arial"/>
              </a:rPr>
              <a:t>‹#›</a:t>
            </a:fld>
            <a:endParaRPr>
              <a:latin typeface="Arial"/>
              <a:ea typeface="Arial"/>
              <a:cs typeface="Arial"/>
            </a:endParaRPr>
          </a:p>
        </p:txBody>
      </p:sp>
    </p:spTree>
  </p:cSld>
</p:sldLayout>
</file>

<file path=ppt/slideLayouts/slideLayout13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57AD9FB-AA69-8795-B1FD-7FF1D3D2BB8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1850" y="1709738"/>
            <a:ext cx="10515600" cy="2852737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6000"/>
            </a:lvl1pPr>
          </a:lstStyle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D0BEEF9C-E977-7C08-3882-CA7E7B458D3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4589463"/>
            <a:ext cx="10515600" cy="1500187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784E07B-EFF0-AB1C-524C-4978E914837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8E0B7E5-B2F4-046B-8D8B-8A6400DDFE6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E7A2EDB-7A43-FE35-1800-D1E86C9BD47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4C98A99-8E68-B7A0-4067-3FDA9234EB9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06BDDB8-745E-652A-7D4E-38972CA00EE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DB71C539-3932-AB79-B87C-B34BDCD6E737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971E4FE4-02EA-51FF-A7B1-BE82881BA20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C59712F3-BD36-AE0A-CC53-F2BAD327E01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13E81E61-C63B-FD8F-57CA-86B59D8F78C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5082991-BE94-6124-EA47-FC04E07CAF8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10D75EA-152E-2F1A-EFC2-BB542C0EE5E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9788" y="1681163"/>
            <a:ext cx="5157787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F20AE6B8-4069-CEC1-B50C-8D1711BCB9DE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839788" y="2505075"/>
            <a:ext cx="5157787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1BB814CC-A727-EABD-9C20-DEAAC5F45B1A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6172200" y="1681163"/>
            <a:ext cx="5183188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4F5F3140-B1E3-0205-97A4-ECEE5C183C87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6172200" y="2505075"/>
            <a:ext cx="5183188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736B016C-9C08-F64B-92B1-A17CE2FFE77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53C2B1CE-69C9-256D-3E18-4B37F178563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88791B54-6A63-9A57-71AA-0BE6CDB6464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303DAC-985A-12FD-F82F-1CA9DD21CF9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B52A8258-0463-4C46-5A81-AF579D91B35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2AA2E650-9496-4971-CFBE-4D8A5531D6E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05B1B400-01A9-F5C1-EE06-A704B8FBD36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9E8A6C64-434B-3C6A-E2B9-25290BACD40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EB4A862C-259B-1F2F-0C95-0ADBF27B6D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C9BEE49A-42EA-014D-BEB6-24EFBF9D097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717BC9B-BDED-253E-17D5-DE91F03D963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37F9F03-C9B4-70F7-027B-C0E9FD91F3B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9B25F5C8-43D5-28C0-6F99-7B66D5930108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A6EBC28-9267-02C4-0261-9DDB1ABE87E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22411CD9-7EC3-57EF-D8EB-1D764723762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A677D80A-F57F-3E26-E41B-5F2CAF098C8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434B411-76AE-FC7A-DFBB-C9D109EAF63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5BA7BA40-83A2-78F7-4A71-BD4F85E4611F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8B7AFF4F-CF77-40BD-C5D0-963108950AA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F9406782-C1B0-60C6-51DD-66C7F747F28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A739E831-665F-D672-6014-16CAFEC4CB4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AD4BD0E0-EF1E-7FC6-2054-F6FB7DECEDC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142B25D-2CEE-3CF1-95C1-1A28CB2C318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3F26CBD4-E274-F996-0CEF-9063138F0C0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C53C549-FAD5-4CB7-3D8A-C8103D716C8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861F126C-29EC-4674-A096-E96A6E311C3B}" type="datetimeFigureOut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E71D359-FC87-2A9D-ECC5-7C48E6027CB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56E160-3393-2AAF-1921-6156E323B39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EA04F3C-2A47-4622-B22B-9D6B5DD1CCAF}" type="slidenum">
              <a:rPr>
                <a:solidFill>
                  <a:srgbClr val="111416"/>
                </a:solidFill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77dd89838d242cb" /><Relationship Type="http://schemas.openxmlformats.org/officeDocument/2006/relationships/slideLayout" Target="/ppt/slideLayouts/slideLayout1.xml" Id="R9998d411f36046e3" /><Relationship Type="http://schemas.openxmlformats.org/officeDocument/2006/relationships/slideLayout" Target="/ppt/slideLayouts/slideLayout2.xml" Id="R61593c1fb423466b" /><Relationship Type="http://schemas.openxmlformats.org/officeDocument/2006/relationships/slideLayout" Target="/ppt/slideLayouts/slideLayout3.xml" Id="Rd4d33febae94454d" /><Relationship Type="http://schemas.openxmlformats.org/officeDocument/2006/relationships/slideLayout" Target="/ppt/slideLayouts/slideLayout4.xml" Id="R81e7772919684196" /><Relationship Type="http://schemas.openxmlformats.org/officeDocument/2006/relationships/slideLayout" Target="/ppt/slideLayouts/slideLayout5.xml" Id="Re9ff92ee346f4951" /><Relationship Type="http://schemas.openxmlformats.org/officeDocument/2006/relationships/slideLayout" Target="/ppt/slideLayouts/slideLayout6.xml" Id="R4743e1bb78dd4ce3" /><Relationship Type="http://schemas.openxmlformats.org/officeDocument/2006/relationships/slideLayout" Target="/ppt/slideLayouts/slideLayout7.xml" Id="R39459e8dd88847b5" /><Relationship Type="http://schemas.openxmlformats.org/officeDocument/2006/relationships/slideLayout" Target="/ppt/slideLayouts/slideLayout8.xml" Id="R6113502edb9f4d2f" /><Relationship Type="http://schemas.openxmlformats.org/officeDocument/2006/relationships/slideLayout" Target="/ppt/slideLayouts/slideLayout9.xml" Id="R813711bd549642de" /><Relationship Type="http://schemas.openxmlformats.org/officeDocument/2006/relationships/slideLayout" Target="/ppt/slideLayouts/slideLayout10.xml" Id="Rdef037ba9d394bf0" /><Relationship Type="http://schemas.openxmlformats.org/officeDocument/2006/relationships/slideLayout" Target="/ppt/slideLayouts/slideLayout11.xml" Id="Rd26047f17ca74b71" /><Relationship Type="http://schemas.openxmlformats.org/officeDocument/2006/relationships/slideLayout" Target="/ppt/slideLayouts/slideLayout12.xml" Id="R8099a2685e62452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7d0e90561af405e" /><Relationship Type="http://schemas.openxmlformats.org/officeDocument/2006/relationships/slideLayout" Target="/ppt/slideLayouts/slideLayout13.xml" Id="Rc8f98460f2b44db1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2BD3FF63-71FE-826B-B926-6FDA16068D2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rPr>
                <a:latin typeface="Arial"/>
                <a:ea typeface="Arial"/>
                <a:cs typeface="Arial"/>
              </a:rP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6879D19-1471-306B-F7C7-DF70F0EC333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rPr>
                <a:latin typeface="Arial"/>
                <a:ea typeface="Arial"/>
                <a:cs typeface="Arial"/>
              </a:rP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rPr>
                <a:latin typeface="Arial"/>
                <a:ea typeface="Arial"/>
                <a:cs typeface="Arial"/>
              </a:rPr>
              <a:t>Second level</a:t>
            </a:r>
          </a:p>
          <a:p xmlns:a="http://schemas.openxmlformats.org/drawingml/2006/main">
            <a:pPr lvl="2">
              <a:buNone/>
            </a:pPr>
            <a:r>
              <a:rPr>
                <a:latin typeface="Arial"/>
                <a:ea typeface="Arial"/>
                <a:cs typeface="Arial"/>
              </a:rPr>
              <a:t>Third level</a:t>
            </a:r>
          </a:p>
          <a:p xmlns:a="http://schemas.openxmlformats.org/drawingml/2006/main">
            <a:pPr lvl="3">
              <a:buNone/>
            </a:pPr>
            <a:r>
              <a:rPr>
                <a:latin typeface="Arial"/>
                <a:ea typeface="Arial"/>
                <a:cs typeface="Arial"/>
              </a:rPr>
              <a:t>Fourth level</a:t>
            </a:r>
          </a:p>
          <a:p xmlns:a="http://schemas.openxmlformats.org/drawingml/2006/main">
            <a:pPr lvl="4">
              <a:buNone/>
            </a:pPr>
            <a:r>
              <a:rPr>
                <a:latin typeface="Arial"/>
                <a:ea typeface="Arial"/>
                <a:cs typeface="Arial"/>
              </a:rP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912C1C7-6F14-CD20-000C-8E99E4EB276F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8382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861F126C-29EC-4674-A096-E96A6E311C3B}" type="datetimeFigureOut">
              <a:rPr>
                <a:latin typeface="Arial"/>
                <a:ea typeface="Arial"/>
                <a:cs typeface="Arial"/>
              </a:rPr>
              <a:t>7/19/2026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1A49CA4-F46A-75A7-816B-07F2F817799A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4038600" y="6356350"/>
            <a:ext cx="41148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B2BF714-7384-41FD-821D-38EBFDCF194B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7EA04F3C-2A47-4622-B22B-9D6B5DD1CCAF}" type="slidenum">
              <a:rPr>
                <a:latin typeface="Arial"/>
                <a:ea typeface="Arial"/>
                <a:cs typeface="Arial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8d411f36046e3"/>
    <p:sldLayoutId xmlns:r="http://schemas.openxmlformats.org/officeDocument/2006/relationships" id="2147483650" r:id="R61593c1fb423466b"/>
    <p:sldLayoutId xmlns:r="http://schemas.openxmlformats.org/officeDocument/2006/relationships" id="2147483651" r:id="Rd4d33febae94454d"/>
    <p:sldLayoutId xmlns:r="http://schemas.openxmlformats.org/officeDocument/2006/relationships" id="2147483652" r:id="R81e7772919684196"/>
    <p:sldLayoutId xmlns:r="http://schemas.openxmlformats.org/officeDocument/2006/relationships" id="2147483653" r:id="Re9ff92ee346f4951"/>
    <p:sldLayoutId xmlns:r="http://schemas.openxmlformats.org/officeDocument/2006/relationships" id="2147483654" r:id="R4743e1bb78dd4ce3"/>
    <p:sldLayoutId xmlns:r="http://schemas.openxmlformats.org/officeDocument/2006/relationships" id="2147483655" r:id="R39459e8dd88847b5"/>
    <p:sldLayoutId xmlns:r="http://schemas.openxmlformats.org/officeDocument/2006/relationships" id="2147483656" r:id="R6113502edb9f4d2f"/>
    <p:sldLayoutId xmlns:r="http://schemas.openxmlformats.org/officeDocument/2006/relationships" id="2147483657" r:id="R813711bd549642de"/>
    <p:sldLayoutId xmlns:r="http://schemas.openxmlformats.org/officeDocument/2006/relationships" id="2147483658" r:id="Rdef037ba9d394bf0"/>
    <p:sldLayoutId xmlns:r="http://schemas.openxmlformats.org/officeDocument/2006/relationships" id="2147483659" r:id="Rd26047f17ca74b71"/>
    <p:sldLayoutId xmlns:r="http://schemas.openxmlformats.org/officeDocument/2006/relationships" id="2147483660" r:id="R8099a2685e62452b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2" r:id="Rc8f98460f2b44db1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1295b31d64a44be2" /><Relationship Type="http://schemas.openxmlformats.org/officeDocument/2006/relationships/image" Target="/ppt/media/image.png" Id="R61f4ae0c960b4ca2" /><Relationship Type="http://schemas.openxmlformats.org/officeDocument/2006/relationships/image" Target="/ppt/media/image2.png" Id="Rdc418c812baf49bf" /><Relationship Type="http://schemas.openxmlformats.org/officeDocument/2006/relationships/notesSlide" Target="/ppt/notesSlides/notesSlide1.xml" Id="Rd3a315d661a8498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df153ee7cb84ee6" /><Relationship Type="http://schemas.openxmlformats.org/officeDocument/2006/relationships/chart" Target="/ppt/slides/charts/chart5.xml" Id="R7b2008ec84fd4409" /><Relationship Type="http://schemas.openxmlformats.org/officeDocument/2006/relationships/hyperlink" Target="https://digital-strategy.ec.europa.eu/en/library/digital-decade-2026-connectivity-coverage-europe-2025-report" TargetMode="External" Id="Rb9ac12713aae488e" /><Relationship Type="http://schemas.openxmlformats.org/officeDocument/2006/relationships/hyperlink" Target="https://ec.europa.eu/eurostat/web/products-eurostat-news/w/ddn-20240125-2" TargetMode="External" Id="R4674ceb2d4444782" /><Relationship Type="http://schemas.openxmlformats.org/officeDocument/2006/relationships/notesSlide" Target="/ppt/notesSlides/notesSlide10.xml" Id="Rd0f571ab15db4fb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17c52b327c344c48" /><Relationship Type="http://schemas.openxmlformats.org/officeDocument/2006/relationships/chart" Target="/ppt/slides/charts/chart6.xml" Id="Rdac7f2ef745443bb" /><Relationship Type="http://schemas.openxmlformats.org/officeDocument/2006/relationships/chart" Target="/ppt/slides/charts/chart7.xml" Id="R6c9b85d125c24778" /><Relationship Type="http://schemas.openxmlformats.org/officeDocument/2006/relationships/hyperlink" Target="https://resources.telegeography.com/wan-market-size-2025-2030-forecast" TargetMode="External" Id="R7ec224c54692489a" /><Relationship Type="http://schemas.openxmlformats.org/officeDocument/2006/relationships/hyperlink" Target="https://resources.telegeography.com/wan-market-size-2025-2030-forecast" TargetMode="External" Id="Raf4534272f184f4c" /><Relationship Type="http://schemas.openxmlformats.org/officeDocument/2006/relationships/hyperlink" Target="https://www.mordorintelligence.com/industry-reports/europe-sd-wan-market" TargetMode="External" Id="R6256822fcf724a80" /><Relationship Type="http://schemas.openxmlformats.org/officeDocument/2006/relationships/hyperlink" Target="https://www.mordorintelligence.com/industry-reports/europe-managed-sd-wan-services-market" TargetMode="External" Id="R524684654c7d4672" /><Relationship Type="http://schemas.openxmlformats.org/officeDocument/2006/relationships/notesSlide" Target="/ppt/notesSlides/notesSlide11.xml" Id="R28c469e687df457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031009c81f1e46e6" /><Relationship Type="http://schemas.openxmlformats.org/officeDocument/2006/relationships/chart" Target="/ppt/slides/charts/chart8.xml" Id="R38cbd3ea75e8439e" /><Relationship Type="http://schemas.openxmlformats.org/officeDocument/2006/relationships/notesSlide" Target="/ppt/notesSlides/notesSlide12.xml" Id="Rf7faa4493e784a2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da0e548dd4146f6" /><Relationship Type="http://schemas.openxmlformats.org/officeDocument/2006/relationships/notesSlide" Target="/ppt/notesSlides/notesSlide13.xml" Id="R2c613f5ac1d0483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458a6df2ba464ae8" /><Relationship Type="http://schemas.openxmlformats.org/officeDocument/2006/relationships/hyperlink" Target="https://digital-strategy.ec.europa.eu/en/library/digital-decade-2026-connectivity-coverage-europe-2025-report" TargetMode="External" Id="R54e18bd8530849fb" /><Relationship Type="http://schemas.openxmlformats.org/officeDocument/2006/relationships/hyperlink" Target="https://eur-lex.europa.eu/eli/reg/2024/1309/2024-05-08/eng" TargetMode="External" Id="R86d02da35776413e" /><Relationship Type="http://schemas.openxmlformats.org/officeDocument/2006/relationships/hyperlink" Target="https://docs.colt.net/on-demand/user-guides/connected-buildings" TargetMode="External" Id="R778a735b45e44949" /><Relationship Type="http://schemas.openxmlformats.org/officeDocument/2006/relationships/notesSlide" Target="/ppt/notesSlides/notesSlide14.xml" Id="R4b60d96d4e01468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177b62f959404eec" /><Relationship Type="http://schemas.openxmlformats.org/officeDocument/2006/relationships/hyperlink" Target="https://docs.colt.net/on-demand/user-guides/connected-buildings" TargetMode="External" Id="R4b250b97f5934af1" /><Relationship Type="http://schemas.openxmlformats.org/officeDocument/2006/relationships/hyperlink" Target="https://www.gtt.net/de-de/partners/wholesale/" TargetMode="External" Id="Rb3f13943545f4ac2" /><Relationship Type="http://schemas.openxmlformats.org/officeDocument/2006/relationships/hyperlink" Target="https://www.gtt.net/envision/envisioncore/" TargetMode="External" Id="R4c36aed5d4ef45f5" /><Relationship Type="http://schemas.openxmlformats.org/officeDocument/2006/relationships/notesSlide" Target="/ppt/notesSlides/notesSlide15.xml" Id="Re542f32b5dd748a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36a2a068cc94ba7" /><Relationship Type="http://schemas.openxmlformats.org/officeDocument/2006/relationships/hyperlink" Target="https://www.btwholesale.com/products-and-services/data/ethernet.html" TargetMode="External" Id="R6b86ff6858174cd0" /><Relationship Type="http://schemas.openxmlformats.org/officeDocument/2006/relationships/hyperlink" Target="https://www.btwholesale.com/help-and-support/ethernet/ethernet-faults-faqs.html" TargetMode="External" Id="R412fa39c0e0d44ef" /><Relationship Type="http://schemas.openxmlformats.org/officeDocument/2006/relationships/hyperlink" Target="https://www.orange.ro/business/conectare/ip-vpn" TargetMode="External" Id="Re58efad3da444f7d" /><Relationship Type="http://schemas.openxmlformats.org/officeDocument/2006/relationships/notesSlide" Target="/ppt/notesSlides/notesSlide16.xml" Id="R122eb73a42234a8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f50fe0f0f8f94a8a" /><Relationship Type="http://schemas.openxmlformats.org/officeDocument/2006/relationships/hyperlink" Target="https://eur-lex.europa.eu/eli/reg/2024/1309/2024-05-08/eng" TargetMode="External" Id="Rfe81eddea7104e7a" /><Relationship Type="http://schemas.openxmlformats.org/officeDocument/2006/relationships/hyperlink" Target="https://www.consilium.europa.eu/en/press/press-releases/2024/04/29/gigabit-infrastructure-act-council-gives-final-green-light-to-faster-deployment-of-high-speed-networks-in-the-eu/" TargetMode="External" Id="R5bbcb1b270ec400e" /><Relationship Type="http://schemas.openxmlformats.org/officeDocument/2006/relationships/hyperlink" Target="https://docs.colt.net/on-demand/user-guides/connected-buildings" TargetMode="External" Id="R83224b0b4c644cf4" /><Relationship Type="http://schemas.openxmlformats.org/officeDocument/2006/relationships/hyperlink" Target="https://www.btwholesale.com/products-and-services/data/ethernet.html" TargetMode="External" Id="R17c5288db55a43b0" /><Relationship Type="http://schemas.openxmlformats.org/officeDocument/2006/relationships/notesSlide" Target="/ppt/notesSlides/notesSlide17.xml" Id="Ref2e4fdab0394a2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f227a5bb36dc4cad" /><Relationship Type="http://schemas.openxmlformats.org/officeDocument/2006/relationships/hyperlink" Target="https://www.point-topic.com/post/european-broadband-operators-and-tariffs-benchmark-report-q4-2025" TargetMode="External" Id="R0b739a190e6e4584" /><Relationship Type="http://schemas.openxmlformats.org/officeDocument/2006/relationships/hyperlink" Target="https://netify.co.uk/insights/private-wan-options/" TargetMode="External" Id="Rae2324c63c5a4c9f" /><Relationship Type="http://schemas.openxmlformats.org/officeDocument/2006/relationships/notesSlide" Target="/ppt/notesSlides/notesSlide18.xml" Id="R7c606dc32ec046e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c3fdf2035b2046cf" /><Relationship Type="http://schemas.openxmlformats.org/officeDocument/2006/relationships/hyperlink" Target="https://www.cloudswitched.com/blog/sd-wan-solutions-business-wifi-uk" TargetMode="External" Id="R0a01fa340fcd47f5" /><Relationship Type="http://schemas.openxmlformats.org/officeDocument/2006/relationships/hyperlink" Target="https://www.verizon.com/business/service_guide/reg/r_managed_wan_mrc_nrc_SG.htm" TargetMode="External" Id="R3098c12991e44ec2" /><Relationship Type="http://schemas.openxmlformats.org/officeDocument/2006/relationships/hyperlink" Target="https://ir.isg-one.com/news-market-information/press-releases/news-details/2026/European-Firms-Recast-Networks-with-Managed-Services/default.aspx" TargetMode="External" Id="R332f6722318341fb" /><Relationship Type="http://schemas.openxmlformats.org/officeDocument/2006/relationships/notesSlide" Target="/ppt/notesSlides/notesSlide19.xml" Id="Rd35c09aa227b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d53a3dd19d447a2" /><Relationship Type="http://schemas.openxmlformats.org/officeDocument/2006/relationships/notesSlide" Target="/ppt/notesSlides/notesSlide2.xml" Id="Ra47b1a3a2fc84ff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44433551caa4a85" /><Relationship Type="http://schemas.openxmlformats.org/officeDocument/2006/relationships/hyperlink" Target="https://resources.telegeography.com/wan-market-size-2025-2030-forecast" TargetMode="External" Id="R4553fb5c909c448b" /><Relationship Type="http://schemas.openxmlformats.org/officeDocument/2006/relationships/hyperlink" Target="https://www.point-topic.com/post/european-broadband-operators-and-tariffs-benchmark-report-q4-2025" TargetMode="External" Id="R2bf0a957e5c54dda" /><Relationship Type="http://schemas.openxmlformats.org/officeDocument/2006/relationships/hyperlink" Target="https://www.verizon.com/business/service_guide/reg/r_managed_wan_mrc_nrc_SG.htm" TargetMode="External" Id="R36854cdcccf54a46" /><Relationship Type="http://schemas.openxmlformats.org/officeDocument/2006/relationships/notesSlide" Target="/ppt/notesSlides/notesSlide20.xml" Id="R41979a3bcfd2409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661f1678303449a" /><Relationship Type="http://schemas.openxmlformats.org/officeDocument/2006/relationships/hyperlink" Target="https://ir.isg-one.com/news-market-information/press-releases/news-details/2026/European-Firms-Recast-Networks-with-Managed-Services/default.aspx" TargetMode="External" Id="Rc4c8141a4d984098" /><Relationship Type="http://schemas.openxmlformats.org/officeDocument/2006/relationships/hyperlink" Target="https://ir.isg-one.com/news-market-information/press-releases/news-details/2025/European-Firms-Relying-on-Managed-Network-Services-to-Drive-Business-Transformation/default.aspx" TargetMode="External" Id="R9ba5cbbdae6b4f7c" /><Relationship Type="http://schemas.openxmlformats.org/officeDocument/2006/relationships/hyperlink" Target="https://www.mef.net/service-standards/overlay-services/sd-wan/" TargetMode="External" Id="Ra7b5b32a3eb1464d" /><Relationship Type="http://schemas.openxmlformats.org/officeDocument/2006/relationships/notesSlide" Target="/ppt/notesSlides/notesSlide21.xml" Id="R6ee031e775bc4738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f121f45de4eb45cf" /><Relationship Type="http://schemas.openxmlformats.org/officeDocument/2006/relationships/hyperlink" Target="https://ir.isg-one.com/news-market-information/press-releases/news-details/2025/European-Firms-Relying-on-Managed-Network-Services-to-Drive-Business-Transformation/default.aspx" TargetMode="External" Id="R57daa30f3e904f81" /><Relationship Type="http://schemas.openxmlformats.org/officeDocument/2006/relationships/hyperlink" Target="https://ir.isg-one.com/news-market-information/press-releases/news-details/2025/German-Companies-Lead-European-SDN-Adoption/default.aspx" TargetMode="External" Id="R7fedcae6a9e94d50" /><Relationship Type="http://schemas.openxmlformats.org/officeDocument/2006/relationships/hyperlink" Target="https://www.mef.net/service-standards/overlay-services/sd-wan/" TargetMode="External" Id="R254a95128af7468f" /><Relationship Type="http://schemas.openxmlformats.org/officeDocument/2006/relationships/notesSlide" Target="/ppt/notesSlides/notesSlide22.xml" Id="R7d80296cdec84d47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1e2727ea667b4e85" /><Relationship Type="http://schemas.openxmlformats.org/officeDocument/2006/relationships/hyperlink" Target="https://www.mef.net/resources/mef-55-1-lifecycle-service-orchestration-lso-reference-architecture-and-framework/" TargetMode="External" Id="Rf18b0a29296f4a14" /><Relationship Type="http://schemas.openxmlformats.org/officeDocument/2006/relationships/hyperlink" Target="https://www.mef.net/service-automation/lso-apis/operational-automation-lso-apis/" TargetMode="External" Id="R38ad8277d24d4764" /><Relationship Type="http://schemas.openxmlformats.org/officeDocument/2006/relationships/hyperlink" Target="https://www.mef.net/news/mef-extends-its-automation-lifecycle-service-orchestration-portfolio-to-internet-broadband-access/" TargetMode="External" Id="Rddd145e54a5846e2" /><Relationship Type="http://schemas.openxmlformats.org/officeDocument/2006/relationships/hyperlink" Target="https://ir.isg-one.com/news-market-information/press-releases/news-details/2026/European-Firms-Recast-Networks-with-Managed-Services/default.aspx" TargetMode="External" Id="Rd2594473c4264eba" /><Relationship Type="http://schemas.openxmlformats.org/officeDocument/2006/relationships/notesSlide" Target="/ppt/notesSlides/notesSlide23.xml" Id="Ra949fb3bae1f4a3f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d92534a590d4b61" /><Relationship Type="http://schemas.openxmlformats.org/officeDocument/2006/relationships/hyperlink" Target="https://ir.isg-one.com/news-market-information/press-releases/news-details/2026/European-Firms-Recast-Networks-with-Managed-Services/default.aspx" TargetMode="External" Id="R80ec78f023634c42" /><Relationship Type="http://schemas.openxmlformats.org/officeDocument/2006/relationships/hyperlink" Target="https://www.mef.net/service-standards/overlay-services/sd-wan/" TargetMode="External" Id="R30f166398b3b4137" /><Relationship Type="http://schemas.openxmlformats.org/officeDocument/2006/relationships/hyperlink" Target="https://www.mef.net/news/mef-extends-its-automation-lifecycle-service-orchestration-portfolio-to-internet-broadband-access/" TargetMode="External" Id="R17a6102e1b3c4ecd" /><Relationship Type="http://schemas.openxmlformats.org/officeDocument/2006/relationships/notesSlide" Target="/ppt/notesSlides/notesSlide24.xml" Id="R44bd534afdd9467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24809892997433e" /><Relationship Type="http://schemas.openxmlformats.org/officeDocument/2006/relationships/hyperlink" Target="https://www.mef.net/service-standards/overlay-services/sd-wan/" TargetMode="External" Id="R4b989e066cf64c1d" /><Relationship Type="http://schemas.openxmlformats.org/officeDocument/2006/relationships/hyperlink" Target="https://digital-strategy.ec.europa.eu/pl/node/16854" TargetMode="External" Id="Rdd7971ae177f4a84" /><Relationship Type="http://schemas.openxmlformats.org/officeDocument/2006/relationships/hyperlink" Target="https://www.mef.net/news/mefs-ninth-lso-api-release-expands-capabilities-for-seamless-naas-automation/" TargetMode="External" Id="Rc06e568921884d55" /><Relationship Type="http://schemas.openxmlformats.org/officeDocument/2006/relationships/notesSlide" Target="/ppt/notesSlides/notesSlide25.xml" Id="Rce9ef28424b04585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b5f7b5a9ec9433f" /><Relationship Type="http://schemas.openxmlformats.org/officeDocument/2006/relationships/hyperlink" Target="https://ir.isg-one.com/news-market-information/press-releases/news-details/2026/European-Firms-Recast-Networks-with-Managed-Services/default.aspx" TargetMode="External" Id="R7cc70d0fe6824414" /><Relationship Type="http://schemas.openxmlformats.org/officeDocument/2006/relationships/hyperlink" Target="https://www.mef.net/news/mef-extends-its-automation-lifecycle-service-orchestration-portfolio-to-internet-broadband-access/" TargetMode="External" Id="Rc929027648c042cf" /><Relationship Type="http://schemas.openxmlformats.org/officeDocument/2006/relationships/hyperlink" Target="https://resources.telegeography.com/wan-market-size-2025-2030-forecast" TargetMode="External" Id="R8c8c58dfe1b24ff1" /><Relationship Type="http://schemas.openxmlformats.org/officeDocument/2006/relationships/notesSlide" Target="/ppt/notesSlides/notesSlide26.xml" Id="Rff3d233407d9450a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ca34839d2b546b7" /><Relationship Type="http://schemas.openxmlformats.org/officeDocument/2006/relationships/notesSlide" Target="/ppt/notesSlides/notesSlide27.xml" Id="Rb20e243975a6468a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629454792b1404c" /><Relationship Type="http://schemas.openxmlformats.org/officeDocument/2006/relationships/hyperlink" Target="https://www.vodafone.com/business/products/fixed-connectivity/local-access-services" TargetMode="External" Id="Rc02c4d31c0f640be" /><Relationship Type="http://schemas.openxmlformats.org/officeDocument/2006/relationships/hyperlink" Target="https://coltonlinehelp.colt.net/ethernet-vpn/" TargetMode="External" Id="R54e43bd04b26403c" /><Relationship Type="http://schemas.openxmlformats.org/officeDocument/2006/relationships/hyperlink" Target="https://www.expereo.com/channel-partner" TargetMode="External" Id="R334bb99d3c0a47f4" /><Relationship Type="http://schemas.openxmlformats.org/officeDocument/2006/relationships/notesSlide" Target="/ppt/notesSlides/notesSlide28.xml" Id="Re0c52c08e9ad4e4d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4bc8e9838634b2c" /><Relationship Type="http://schemas.openxmlformats.org/officeDocument/2006/relationships/hyperlink" Target="https://www.orange.com/en/our-group/our-international-presence" TargetMode="External" Id="R7f07e0571e2d418c" /><Relationship Type="http://schemas.openxmlformats.org/officeDocument/2006/relationships/hyperlink" Target="https://www.vodafone.com/business/products/fixed-connectivity/carrier-mpls" TargetMode="External" Id="R15db0ee952a44303" /><Relationship Type="http://schemas.openxmlformats.org/officeDocument/2006/relationships/hyperlink" Target="https://coltonlinehelp.colt.net/ethernet-vpn/" TargetMode="External" Id="Rcc73d9908ea945ec" /><Relationship Type="http://schemas.openxmlformats.org/officeDocument/2006/relationships/hyperlink" Target="https://business.telekom.com/global/products-and-solutions/next-level-networking/premium-internet-underlay/" TargetMode="External" Id="R9e55546e32aa4e55" /><Relationship Type="http://schemas.openxmlformats.org/officeDocument/2006/relationships/hyperlink" Target="https://www.nttdata.com/global/en/services/enterprise-networking" TargetMode="External" Id="Rfe9cb6e4668f4e7c" /><Relationship Type="http://schemas.openxmlformats.org/officeDocument/2006/relationships/hyperlink" Target="https://www.gtt.net/resources/blog/gtt-leader-in-frost-sullivans-2025-managed-sd-wan-radar/" TargetMode="External" Id="R5fd6599054b8409d" /><Relationship Type="http://schemas.openxmlformats.org/officeDocument/2006/relationships/hyperlink" Target="https://www.expereo.com/channel-partner" TargetMode="External" Id="Rac2ed00585094a54" /><Relationship Type="http://schemas.openxmlformats.org/officeDocument/2006/relationships/notesSlide" Target="/ppt/notesSlides/notesSlide29.xml" Id="R129f5a9c48a4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29f51d1bb56415c" /><Relationship Type="http://schemas.openxmlformats.org/officeDocument/2006/relationships/notesSlide" Target="/ppt/notesSlides/notesSlide3.xml" Id="R0ffe88402fa141ec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fe1b215913646f3" /><Relationship Type="http://schemas.openxmlformats.org/officeDocument/2006/relationships/hyperlink" Target="https://www.vodafone.com/business/products/fixed-connectivity/local-access-services" TargetMode="External" Id="Rdf1dc8b8c3c744e0" /><Relationship Type="http://schemas.openxmlformats.org/officeDocument/2006/relationships/hyperlink" Target="https://coltonlinehelp.colt.net/ethernet-vpn/" TargetMode="External" Id="Rb442ffdd7b634a8d" /><Relationship Type="http://schemas.openxmlformats.org/officeDocument/2006/relationships/hyperlink" Target="https://globalsolutions.telefonica.com/en/coverage/" TargetMode="External" Id="R82d6ecd2ddd04167" /><Relationship Type="http://schemas.openxmlformats.org/officeDocument/2006/relationships/hyperlink" Target="https://business.telekom.com/global/blog-news/frost-radar-global-carrier-mns-2025/" TargetMode="External" Id="R74f52b1ee887438d" /><Relationship Type="http://schemas.openxmlformats.org/officeDocument/2006/relationships/hyperlink" Target="https://www.reuters.com/business/bt-verizon-announce-joint-venture-international-enterprise-units-2026-06-29/" TargetMode="External" Id="R7d7f091eb6b34d68" /><Relationship Type="http://schemas.openxmlformats.org/officeDocument/2006/relationships/notesSlide" Target="/ppt/notesSlides/notesSlide30.xml" Id="Rb23e3b1e9f9e42a9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0b82a39fc86a44ba" /><Relationship Type="http://schemas.openxmlformats.org/officeDocument/2006/relationships/hyperlink" Target="https://www.nttdata.com/global/en/services/enterprise-networking/managed-network-services" TargetMode="External" Id="Rdd36007f33b94ec8" /><Relationship Type="http://schemas.openxmlformats.org/officeDocument/2006/relationships/hyperlink" Target="https://www.vodafone.com/business/products/fixed-connectivity/sd-wan/sase" TargetMode="External" Id="Rf7601704912444e6" /><Relationship Type="http://schemas.openxmlformats.org/officeDocument/2006/relationships/hyperlink" Target="https://globalsolutions.telefonica.com/en/multinationals/products/hyperconnectivity/global-sd-wan/" TargetMode="External" Id="R27a176f88ab4473f" /><Relationship Type="http://schemas.openxmlformats.org/officeDocument/2006/relationships/hyperlink" Target="https://business.bt.com/networks-digital-services/sd-wan-sase/" TargetMode="External" Id="R91037f79f46a4216" /><Relationship Type="http://schemas.openxmlformats.org/officeDocument/2006/relationships/notesSlide" Target="/ppt/notesSlides/notesSlide31.xml" Id="Rae28923a36b7451c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1b1bfe98f2bf49b4" /><Relationship Type="http://schemas.openxmlformats.org/officeDocument/2006/relationships/hyperlink" Target="https://www.orange-business.com/fr/solutions/internet-reseaux/flexible-sd-wan" TargetMode="External" Id="Rd4e62a5dcc50485b" /><Relationship Type="http://schemas.openxmlformats.org/officeDocument/2006/relationships/hyperlink" Target="https://www.vodafone.com/business/products/fixed-connectivity/sd-wan/sase" TargetMode="External" Id="R3db45a3209ac4fb6" /><Relationship Type="http://schemas.openxmlformats.org/officeDocument/2006/relationships/hyperlink" Target="https://b2b-europe.telekom.com/media/news/detail/deutsche-telekom-is-named-as-a-leader-in-the-idc-marketscape-worldwide-managed-sd-wan-services-2025" TargetMode="External" Id="R4687a330228149f7" /><Relationship Type="http://schemas.openxmlformats.org/officeDocument/2006/relationships/hyperlink" Target="https://business.bt.com/networks-digital-services/sd-wan-sase/" TargetMode="External" Id="R73fbfdd280ad4638" /><Relationship Type="http://schemas.openxmlformats.org/officeDocument/2006/relationships/hyperlink" Target="https://globalsolutions.telefonica.com/en/multinationals/products/hyperconnectivity/global-sd-wan/" TargetMode="External" Id="R87c732fe2acc4b66" /><Relationship Type="http://schemas.openxmlformats.org/officeDocument/2006/relationships/hyperlink" Target="https://www.nttdata.com/global/en/services/enterprise-networking" TargetMode="External" Id="Ra95e549f6f244768" /><Relationship Type="http://schemas.openxmlformats.org/officeDocument/2006/relationships/hyperlink" Target="https://www.colt.net/products/networking/sd-wan" TargetMode="External" Id="Re401d631c22f47cb" /><Relationship Type="http://schemas.openxmlformats.org/officeDocument/2006/relationships/hyperlink" Target="https://www.gtt.net/services/secure-networking/managed-sd-wan/" TargetMode="External" Id="R88b00c1c31a5458a" /><Relationship Type="http://schemas.openxmlformats.org/officeDocument/2006/relationships/hyperlink" Target="https://www.expereo.com/services/sd-wan" TargetMode="External" Id="R956e1b4f464a4200" /><Relationship Type="http://schemas.openxmlformats.org/officeDocument/2006/relationships/notesSlide" Target="/ppt/notesSlides/notesSlide32.xml" Id="R6f3f495ff8eb4453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eb2c75e15b54515" /><Relationship Type="http://schemas.openxmlformats.org/officeDocument/2006/relationships/hyperlink" Target="https://www.vodafone.com/business/products/fixed-connectivity/sd-wan/secure-networking" TargetMode="External" Id="Re0bff2ff6b1c4662" /><Relationship Type="http://schemas.openxmlformats.org/officeDocument/2006/relationships/hyperlink" Target="https://business.bt.com/networks-digital-services/sd-wan-sase/sase/" TargetMode="External" Id="Rf828b77d09eb4f93" /><Relationship Type="http://schemas.openxmlformats.org/officeDocument/2006/relationships/hyperlink" Target="https://globalsolutions.telefonica.com/en/multinationals/products/hyperconnectivity/sase/" TargetMode="External" Id="Rf744f6a3426a46af" /><Relationship Type="http://schemas.openxmlformats.org/officeDocument/2006/relationships/hyperlink" Target="https://www.gtt.net/services/secure-networking/sase-secure-connect/" TargetMode="External" Id="Rf83d3db6a64647df" /><Relationship Type="http://schemas.openxmlformats.org/officeDocument/2006/relationships/hyperlink" Target="https://www.nttdata.com/global/en/services/enterprise-networking/managed-network-services" TargetMode="External" Id="Ra6071f1f582d43e8" /><Relationship Type="http://schemas.openxmlformats.org/officeDocument/2006/relationships/hyperlink" Target="https://www.colt.net/products/networking/sd-wan" TargetMode="External" Id="R74b5d63786ad4d45" /><Relationship Type="http://schemas.openxmlformats.org/officeDocument/2006/relationships/hyperlink" Target="https://www.expereo.com/services/sd-wan" TargetMode="External" Id="R6c721b4081ab495b" /><Relationship Type="http://schemas.openxmlformats.org/officeDocument/2006/relationships/notesSlide" Target="/ppt/notesSlides/notesSlide33.xml" Id="Rd0d635e63e63480f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466bf0ff7434738" /><Relationship Type="http://schemas.openxmlformats.org/officeDocument/2006/relationships/hyperlink" Target="https://docs.colt.net/on-demand/pricing" TargetMode="External" Id="R5c50e71bb44c496f" /><Relationship Type="http://schemas.openxmlformats.org/officeDocument/2006/relationships/hyperlink" Target="https://www.vodafone.es/c/empresas/es/sd-wan/" TargetMode="External" Id="R4899c8d059e141f5" /><Relationship Type="http://schemas.openxmlformats.org/officeDocument/2006/relationships/hyperlink" Target="https://www.applytosupply.digitalmarketplace.service.gov.uk/g-cloud/services/224982675003723" TargetMode="External" Id="Re4d1a43581054cdd" /><Relationship Type="http://schemas.openxmlformats.org/officeDocument/2006/relationships/hyperlink" Target="https://www.verizon.com/business/service_guide/reg/cp_mwan_plus_managed_wan_service_2016JUL15_mk.htm" TargetMode="External" Id="Ra403ba47f9014a35" /><Relationship Type="http://schemas.openxmlformats.org/officeDocument/2006/relationships/notesSlide" Target="/ppt/notesSlides/notesSlide34.xml" Id="Rb6ef7cd9880f44a8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aaaf7acef5844cf" /><Relationship Type="http://schemas.openxmlformats.org/officeDocument/2006/relationships/hyperlink" Target="https://docs.colt.net/on-demand/pricing" TargetMode="External" Id="Reb2df26bdcb54ce8" /><Relationship Type="http://schemas.openxmlformats.org/officeDocument/2006/relationships/hyperlink" Target="https://docs.colt.net/on-demand/user-guides/bandwidth-guide" TargetMode="External" Id="R119c7f31fe004efa" /><Relationship Type="http://schemas.openxmlformats.org/officeDocument/2006/relationships/hyperlink" Target="https://www.applytosupply.digitalmarketplace.service.gov.uk/g-cloud/services/224982675003723" TargetMode="External" Id="R1ea4bb74f45141a2" /><Relationship Type="http://schemas.openxmlformats.org/officeDocument/2006/relationships/hyperlink" Target="https://www.lumen.com/en-us/services/sase-versa.html" TargetMode="External" Id="Rfc467aedb0ba4cfe" /><Relationship Type="http://schemas.openxmlformats.org/officeDocument/2006/relationships/notesSlide" Target="/ppt/notesSlides/notesSlide35.xml" Id="Re25e92eaf96d4722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da1de586138c4004" /><Relationship Type="http://schemas.openxmlformats.org/officeDocument/2006/relationships/hyperlink" Target="https://www.vodafone.es/c/empresas/es/sd-wan/" TargetMode="External" Id="R86ba5ab2d5174479" /><Relationship Type="http://schemas.openxmlformats.org/officeDocument/2006/relationships/hyperlink" Target="https://www.1und1.net/vernetzung-sicherheit/vernetzungs-loesungen/sd-wan-loesungen/sd-wan-compact" TargetMode="External" Id="R6b915fce16de402d" /><Relationship Type="http://schemas.openxmlformats.org/officeDocument/2006/relationships/hyperlink" Target="https://www.applytosupply.digitalmarketplace.service.gov.uk/g-cloud/services/224982675003723" TargetMode="External" Id="Rb5279ecb143a4974" /><Relationship Type="http://schemas.openxmlformats.org/officeDocument/2006/relationships/hyperlink" Target="https://www.applytosupply.digitalmarketplace.service.gov.uk/g-cloud/services/988917017540602" TargetMode="External" Id="Rfaef0127a99447a2" /><Relationship Type="http://schemas.openxmlformats.org/officeDocument/2006/relationships/hyperlink" Target="https://www.lumen.com/en-us/services/sase-versa.html" TargetMode="External" Id="Rd6c5e78aac8a4b24" /><Relationship Type="http://schemas.openxmlformats.org/officeDocument/2006/relationships/notesSlide" Target="/ppt/notesSlides/notesSlide36.xml" Id="R7a03d7000fa749a8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d08a06a50f24cf7" /><Relationship Type="http://schemas.openxmlformats.org/officeDocument/2006/relationships/hyperlink" Target="https://www.orange-business.com/en/solutions/consulting-digital-transformation/service-manage" TargetMode="External" Id="Rccef877f57374ae2" /><Relationship Type="http://schemas.openxmlformats.org/officeDocument/2006/relationships/hyperlink" Target="https://www.orange-business.com/nl-en/solutions/consulting-digital-transformation/multisourcing-service-integration" TargetMode="External" Id="Rb470a5eca0df4218" /><Relationship Type="http://schemas.openxmlformats.org/officeDocument/2006/relationships/hyperlink" Target="https://www.gtt.net/services/secure-networking/managed-sd-wan/" TargetMode="External" Id="R65b93e05a6f7455d" /><Relationship Type="http://schemas.openxmlformats.org/officeDocument/2006/relationships/hyperlink" Target="https://www.vodafone.com/business/products/fixed-connectivity/sd-wan" TargetMode="External" Id="R1bb985aec91f4f79" /><Relationship Type="http://schemas.openxmlformats.org/officeDocument/2006/relationships/notesSlide" Target="/ppt/notesSlides/notesSlide37.xml" Id="R5da3cbf7e7054c06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4de9bd76eaff49f0" /><Relationship Type="http://schemas.openxmlformats.org/officeDocument/2006/relationships/hyperlink" Target="https://www.colt.net/help/readiness/understand-how-long-it-takes-to-install-service.html" TargetMode="External" Id="R8721ba7ad4204b1e" /><Relationship Type="http://schemas.openxmlformats.org/officeDocument/2006/relationships/hyperlink" Target="https://docs.colt.net/colt-docs/all-docs-es/datasheets/redes/acceso-ip" TargetMode="External" Id="R6a77233644fc495c" /><Relationship Type="http://schemas.openxmlformats.org/officeDocument/2006/relationships/hyperlink" Target="https://www.orange-business.com/en/solutions/internet-networks/international-ethernet-link" TargetMode="External" Id="Rb8062cbcef924db5" /><Relationship Type="http://schemas.openxmlformats.org/officeDocument/2006/relationships/hyperlink" Target="https://www.gtt.net/services/managed-networking/internet/ip-transit/" TargetMode="External" Id="R48bb9bd7c108456c" /><Relationship Type="http://schemas.openxmlformats.org/officeDocument/2006/relationships/notesSlide" Target="/ppt/notesSlides/notesSlide38.xml" Id="R88b1c79af65240b7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b8852b0991d4eb9" /><Relationship Type="http://schemas.openxmlformats.org/officeDocument/2006/relationships/hyperlink" Target="https://www.orange-business.com/en/solutions/consulting-digital-transformation/service-manage" TargetMode="External" Id="R2a66402cf0f44623" /><Relationship Type="http://schemas.openxmlformats.org/officeDocument/2006/relationships/hyperlink" Target="https://www.gtt.net/envision/" TargetMode="External" Id="Rbf8b1f0debd84df9" /><Relationship Type="http://schemas.openxmlformats.org/officeDocument/2006/relationships/hyperlink" Target="https://www.vodafone.com/news/technology/vodafone-business-and-fortinet-expand-global-partnership-to-secure-hybrid-work" TargetMode="External" Id="Rdd8a885b4a4e4e7e" /><Relationship Type="http://schemas.openxmlformats.org/officeDocument/2006/relationships/hyperlink" Target="https://www.colt.net/help/readiness/understand-how-long-it-takes-to-install-service.html" TargetMode="External" Id="R5f2c438c26d94600" /><Relationship Type="http://schemas.openxmlformats.org/officeDocument/2006/relationships/notesSlide" Target="/ppt/notesSlides/notesSlide39.xml" Id="R27bb3b9472db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43369bdb8c34811" /><Relationship Type="http://schemas.openxmlformats.org/officeDocument/2006/relationships/hyperlink" Target="#360,5,Slide 5" Id="R21916410641e40fb" /><Relationship Type="http://schemas.openxmlformats.org/officeDocument/2006/relationships/hyperlink" Target="#260,9,Slide 9" Id="R5fa86a1c35364567" /><Relationship Type="http://schemas.openxmlformats.org/officeDocument/2006/relationships/hyperlink" Target="#370,10,Slide 10" Id="Rd4c8884e90844fdd" /><Relationship Type="http://schemas.openxmlformats.org/officeDocument/2006/relationships/hyperlink" Target="#450,14,Slide 14" Id="R367342d2c60e4464" /><Relationship Type="http://schemas.openxmlformats.org/officeDocument/2006/relationships/hyperlink" Target="#469,18,Slide 18" Id="R5b2aae3d04594ec5" /><Relationship Type="http://schemas.openxmlformats.org/officeDocument/2006/relationships/hyperlink" Target="#479,21,Slide 21" Id="Ra7c24e9372fb4d8a" /><Relationship Type="http://schemas.openxmlformats.org/officeDocument/2006/relationships/hyperlink" Target="#388,24,Slide 24" Id="R2063afe8dd964d45" /><Relationship Type="http://schemas.openxmlformats.org/officeDocument/2006/relationships/hyperlink" Target="#295,27,Slide 27" Id="R0d931bd5d445452c" /><Relationship Type="http://schemas.openxmlformats.org/officeDocument/2006/relationships/hyperlink" Target="#458,28,Slide 28" Id="R1ef4218342914d04" /><Relationship Type="http://schemas.openxmlformats.org/officeDocument/2006/relationships/hyperlink" Target="#459,31,Slide 31" Id="Re99093a56ebb4afc" /><Relationship Type="http://schemas.openxmlformats.org/officeDocument/2006/relationships/hyperlink" Target="#425,34,Slide 34" Id="Rafa8f384c6224e5f" /><Relationship Type="http://schemas.openxmlformats.org/officeDocument/2006/relationships/hyperlink" Target="#462,37,Slide 37" Id="Rfe7e7e3190ce4dd4" /><Relationship Type="http://schemas.openxmlformats.org/officeDocument/2006/relationships/hyperlink" Target="#439,40,Slide 40" Id="R4f969f6590714220" /><Relationship Type="http://schemas.openxmlformats.org/officeDocument/2006/relationships/notesSlide" Target="/ppt/notesSlides/notesSlide4.xml" Id="R14840cc40a2549cc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edee84e04d148cc" /><Relationship Type="http://schemas.openxmlformats.org/officeDocument/2006/relationships/notesSlide" Target="/ppt/notesSlides/notesSlide40.xml" Id="Rc61fe9b53e0147d9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7e1e577a38d4593" /><Relationship Type="http://schemas.openxmlformats.org/officeDocument/2006/relationships/hyperlink" Target="https://digital-strategy.ec.europa.eu/en/library/digital-decade-2026-connectivity-coverage-europe-2025-report" TargetMode="External" Id="Rba057c683e4d4b2c" /><Relationship Type="http://schemas.openxmlformats.org/officeDocument/2006/relationships/hyperlink" Target="https://ec.europa.eu/eurostat/web/products-eurostat-news/w/ddn-20240125-2" TargetMode="External" Id="R4fc66d4c090949bb" /><Relationship Type="http://schemas.openxmlformats.org/officeDocument/2006/relationships/hyperlink" Target="https://resources.telegeography.com/wan-market-size-2025-2030-forecast" TargetMode="External" Id="Re4716801a2584d4c" /><Relationship Type="http://schemas.openxmlformats.org/officeDocument/2006/relationships/hyperlink" Target="https://www.point-topic.com/post/european-broadband-operators-and-tariffs-benchmark-report-q4-2025" TargetMode="External" Id="R58bc71542a7349db" /><Relationship Type="http://schemas.openxmlformats.org/officeDocument/2006/relationships/hyperlink" Target="https://ir.isg-one.com/news-market-information/press-releases/news-details/2026/European-Firms-Recast-Networks-with-Managed-Services/default.aspx" TargetMode="External" Id="R15af5d1a103944d7" /><Relationship Type="http://schemas.openxmlformats.org/officeDocument/2006/relationships/hyperlink" Target="https://www.mef.net/service-standards/overlay-services/sd-wan/" TargetMode="External" Id="Rea37ee81e573432b" /><Relationship Type="http://schemas.openxmlformats.org/officeDocument/2006/relationships/notesSlide" Target="/ppt/notesSlides/notesSlide41.xml" Id="R2c82253e426a4bdd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b34a7d6d0c994044" /><Relationship Type="http://schemas.openxmlformats.org/officeDocument/2006/relationships/image" Target="/ppt/media/image3.png" Id="R3876cb0e79494452" /><Relationship Type="http://schemas.openxmlformats.org/officeDocument/2006/relationships/notesSlide" Target="/ppt/notesSlides/notesSlide42.xml" Id="R046af62dd2a5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c483363644bbe" /><Relationship Type="http://schemas.openxmlformats.org/officeDocument/2006/relationships/notesSlide" Target="/ppt/notesSlides/notesSlide5.xml" Id="R10096dd85acf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163ae7c3aa14f4c" /><Relationship Type="http://schemas.openxmlformats.org/officeDocument/2006/relationships/chart" Target="/ppt/slides/charts/chart1.xml" Id="R0f8b82fdd4134e58" /><Relationship Type="http://schemas.openxmlformats.org/officeDocument/2006/relationships/chart" Target="/ppt/slides/charts/chart2.xml" Id="Rb30dc5978d5c4053" /><Relationship Type="http://schemas.openxmlformats.org/officeDocument/2006/relationships/hyperlink" Target="https://www.itu.int/itu-d/reports/statistics/facts-figures-2025/" TargetMode="External" Id="R5c95e01da4b34b20" /><Relationship Type="http://schemas.openxmlformats.org/officeDocument/2006/relationships/notesSlide" Target="/ppt/notesSlides/notesSlide6.xml" Id="Ra84729b656d0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02e68c716a114a95" /><Relationship Type="http://schemas.openxmlformats.org/officeDocument/2006/relationships/chart" Target="/ppt/slides/charts/chart3.xml" Id="R273e162ab4f34431" /><Relationship Type="http://schemas.openxmlformats.org/officeDocument/2006/relationships/hyperlink" Target="https://resources.telegeography.com/wan-market-size-2025-2030-forecast" TargetMode="External" Id="Rabc1b921ecf448df" /><Relationship Type="http://schemas.openxmlformats.org/officeDocument/2006/relationships/hyperlink" Target="https://resources.telegeography.com/wan-market-size-2025-2030-forecast" TargetMode="External" Id="Rafe3752c37f84b0d" /><Relationship Type="http://schemas.openxmlformats.org/officeDocument/2006/relationships/notesSlide" Target="/ppt/notesSlides/notesSlide7.xml" Id="R483007423a094d3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aff0d3aa00c4f7c" /><Relationship Type="http://schemas.openxmlformats.org/officeDocument/2006/relationships/chart" Target="/ppt/slides/charts/chart4.xml" Id="R87ef1fd1467e4fe2" /><Relationship Type="http://schemas.openxmlformats.org/officeDocument/2006/relationships/hyperlink" Target="https://www.connecteurope.org/insights/reports/state-digital-communications-2025" TargetMode="External" Id="R9b27160ab4784647" /><Relationship Type="http://schemas.openxmlformats.org/officeDocument/2006/relationships/notesSlide" Target="/ppt/notesSlides/notesSlide8.xml" Id="Rf8f3411d4bc54d1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720b91901fc4eac" /><Relationship Type="http://schemas.openxmlformats.org/officeDocument/2006/relationships/notesSlide" Target="/ppt/notesSlides/notesSlide9.xml" Id="Rbccf9e0e0d124a8e" /></Relationships>
</file>

<file path=ppt/slides/charts/chart1.xml><?xml version="1.0" encoding="utf-8"?>
<c:chartSpace xmlns:c="http://schemas.openxmlformats.org/drawingml/2006/chart">
  <c:lang val="en-US"/>
  <c:roundedCorners val="1"/>
  <c:style val="2"/>
  <c:chart>
    <c:autoTitleDeleted val="1"/>
    <c:plotArea>
      <c:doughnutChart>
        <c:ser>
          <c:idx val="0"/>
          <c:order val="0"/>
          <c:tx>
            <c:strRef>
              <c:f>Sheet1!$B$1</c:f>
              <c:strCache>
                <c:ptCount val="1"/>
                <c:pt idx="0">
                  <c:v>Population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Pt>
            <c:idx val="0"/>
            <c:spPr>
              <a:solidFill xmlns:a="http://schemas.openxmlformats.org/drawingml/2006/main">
                <a:srgbClr val="2F75B5"/>
              </a:solidFill>
            </c:spPr>
          </c:dPt>
          <c:dPt>
            <c:idx val="1"/>
            <c:spPr>
              <a:solidFill xmlns:a="http://schemas.openxmlformats.org/drawingml/2006/main">
                <a:srgbClr val="D9E1EA"/>
              </a:solidFill>
            </c:spPr>
          </c:dPt>
          <c:dLbls>
            <c:dLbl>
              <c:idx val="0"/>
              <c:txPr>
                <a:bodyPr xmlns:a="http://schemas.openxmlformats.org/drawingml/2006/main" anchorCtr="1"/>
                <a:lstStyle xmlns:a="http://schemas.openxmlformats.org/drawingml/2006/main"/>
                <a:p xmlns:a="http://schemas.openxmlformats.org/drawingml/2006/main">
                  <a:pPr>
                    <a:defRPr sz="800" b="0" i="0" u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Pr>
                <a:bodyPr xmlns:a="http://schemas.openxmlformats.org/drawingml/2006/main" anchorCtr="1"/>
                <a:lstStyle xmlns:a="http://schemas.openxmlformats.org/drawingml/2006/main"/>
                <a:p xmlns:a="http://schemas.openxmlformats.org/drawingml/2006/main">
                  <a:pPr>
                    <a:defRPr sz="800" b="0" i="0" u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1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Online</c:v>
                </c:pt>
                <c:pt idx="1">
                  <c:v>Offline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  <c:holeSize val="55"/>
      </c:doughnutChart>
      <c:spPr>
        <a:solidFill xmlns:a="http://schemas.openxmlformats.org/drawingml/2006/main">
          <a:srgbClr val="FFFDF8"/>
        </a:solidFill>
        <a:ln xmlns:a="http://schemas.openxmlformats.org/drawingml/2006/main">
          <a:noFill/>
        </a:ln>
      </c:spPr>
    </c:plotArea>
    <c:legend>
      <c:legendPos val="b"/>
      <c:overlay val="0"/>
    </c:legend>
    <c:plotVisOnly val="1"/>
  </c:chart>
  <c:spPr>
    <a:noFill xmlns:a="http://schemas.openxmlformats.org/drawingml/2006/main"/>
    <a:ln xmlns:a="http://schemas.openxmlformats.org/drawingml/2006/main">
      <a:noFill/>
    </a:ln>
  </c:spPr>
</c:chartSpace>
</file>

<file path=ppt/slides/charts/chart2.xml><?xml version="1.0" encoding="utf-8"?>
<c:chartSpace xmlns:c="http://schemas.openxmlformats.org/drawingml/2006/chart">
  <c:lang val="en-US"/>
  <c:roundedCorners val="1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Population covered by 5G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World</c:v>
                </c:pt>
                <c:pt idx="1">
                  <c:v>High-income</c:v>
                </c:pt>
                <c:pt idx="2">
                  <c:v>Low-income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84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888888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20"/>
      </c:valAx>
      <c:spPr>
        <a:solidFill xmlns:a="http://schemas.openxmlformats.org/drawingml/2006/main">
          <a:srgbClr val="FFFDF8"/>
        </a:solidFill>
        <a:ln xmlns:a="http://schemas.openxmlformats.org/drawingml/2006/main">
          <a:noFill/>
        </a:ln>
      </c:spPr>
    </c:plotArea>
    <c:plotVisOnly val="1"/>
  </c:chart>
  <c:spPr>
    <a:noFill xmlns:a="http://schemas.openxmlformats.org/drawingml/2006/main"/>
    <a:ln xmlns:a="http://schemas.openxmlformats.org/drawingml/2006/main">
      <a:noFill/>
    </a:ln>
  </c:spPr>
</c:chartSpace>
</file>

<file path=ppt/slides/charts/chart3.xml><?xml version="1.0" encoding="utf-8"?>
<c:chartSpace xmlns:c="http://schemas.openxmlformats.org/drawingml/2006/chart">
  <c:lang val="en-US"/>
  <c:roundedCorners val="1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MPLS</c:v>
                </c:pt>
                <c:pt idx="1">
                  <c:v>DIA</c:v>
                </c:pt>
                <c:pt idx="2">
                  <c:v>SD-WAN</c:v>
                </c:pt>
                <c:pt idx="3">
                  <c:v>Broadband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130</c:v>
                </c:pt>
                <c:pt idx="1">
                  <c:v>99</c:v>
                </c:pt>
                <c:pt idx="2">
                  <c:v>23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2030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MPLS</c:v>
                </c:pt>
                <c:pt idx="1">
                  <c:v>DIA</c:v>
                </c:pt>
                <c:pt idx="2">
                  <c:v>SD-WAN</c:v>
                </c:pt>
                <c:pt idx="3">
                  <c:v>Broadband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57</c:v>
                </c:pt>
                <c:pt idx="1">
                  <c:v>142</c:v>
                </c:pt>
                <c:pt idx="2">
                  <c:v>42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888888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</c:valAx>
      <c:spPr>
        <a:solidFill xmlns:a="http://schemas.openxmlformats.org/drawingml/2006/main">
          <a:srgbClr val="FFFDF8"/>
        </a:solidFill>
        <a:ln xmlns:a="http://schemas.openxmlformats.org/drawingml/2006/main">
          <a:noFill/>
        </a:ln>
      </c:spPr>
    </c:plotArea>
    <c:legend>
      <c:legendPos val="b"/>
      <c:overlay val="0"/>
    </c:legend>
    <c:plotVisOnly val="1"/>
  </c:chart>
  <c:spPr>
    <a:noFill xmlns:a="http://schemas.openxmlformats.org/drawingml/2006/main"/>
    <a:ln xmlns:a="http://schemas.openxmlformats.org/drawingml/2006/main">
      <a:noFill/>
    </a:ln>
  </c:spPr>
</c:chartSpace>
</file>

<file path=ppt/slides/charts/chart4.xml><?xml version="1.0" encoding="utf-8"?>
<c:chartSpace xmlns:c="http://schemas.openxmlformats.org/drawingml/2006/chart">
  <c:lang val="en-US"/>
  <c:roundedCorners val="1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 YoY growth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Mobile data</c:v>
                </c:pt>
                <c:pt idx="1">
                  <c:v>Fixed internet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26.5</c:v>
                </c:pt>
                <c:pt idx="1">
                  <c:v>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 expected growth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Mobile data</c:v>
                </c:pt>
                <c:pt idx="1">
                  <c:v>Fixed internet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15.2</c:v>
                </c:pt>
                <c:pt idx="1">
                  <c:v>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888888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</c:valAx>
      <c:spPr>
        <a:solidFill xmlns:a="http://schemas.openxmlformats.org/drawingml/2006/main">
          <a:srgbClr val="FFFDF8"/>
        </a:solidFill>
        <a:ln xmlns:a="http://schemas.openxmlformats.org/drawingml/2006/main">
          <a:noFill/>
        </a:ln>
      </c:spPr>
    </c:plotArea>
    <c:legend>
      <c:legendPos val="b"/>
      <c:overlay val="0"/>
    </c:legend>
    <c:plotVisOnly val="1"/>
  </c:chart>
  <c:spPr>
    <a:noFill xmlns:a="http://schemas.openxmlformats.org/drawingml/2006/main"/>
    <a:ln xmlns:a="http://schemas.openxmlformats.org/drawingml/2006/main">
      <a:noFill/>
    </a:ln>
  </c:spPr>
</c:chartSpace>
</file>

<file path=ppt/slides/charts/chart5.xml><?xml version="1.0" encoding="utf-8"?>
<c:chartSpace xmlns:c="http://schemas.openxmlformats.org/drawingml/2006/chart">
  <c:lang val="en-US"/>
  <c:roundedCorners val="1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Fixed broadband</c:v>
                </c:pt>
                <c:pt idx="1">
                  <c:v>VHCN</c:v>
                </c:pt>
                <c:pt idx="2">
                  <c:v>FTTP</c:v>
                </c:pt>
                <c:pt idx="3">
                  <c:v>Gigabit-capable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97.9</c:v>
                </c:pt>
                <c:pt idx="1">
                  <c:v>82.5</c:v>
                </c:pt>
                <c:pt idx="2">
                  <c:v>69.2</c:v>
                </c:pt>
                <c:pt idx="3">
                  <c:v>79.7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Fixed broadband</c:v>
                </c:pt>
                <c:pt idx="1">
                  <c:v>VHCN</c:v>
                </c:pt>
                <c:pt idx="2">
                  <c:v>FTTP</c:v>
                </c:pt>
                <c:pt idx="3">
                  <c:v>Gigabit-capable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98</c:v>
                </c:pt>
                <c:pt idx="1">
                  <c:v>85.6</c:v>
                </c:pt>
                <c:pt idx="2">
                  <c:v>74.1</c:v>
                </c:pt>
                <c:pt idx="3">
                  <c:v>84.3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888888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20"/>
      </c:valAx>
      <c:spPr>
        <a:solidFill xmlns:a="http://schemas.openxmlformats.org/drawingml/2006/main">
          <a:srgbClr val="FFFDF8"/>
        </a:solidFill>
        <a:ln xmlns:a="http://schemas.openxmlformats.org/drawingml/2006/main">
          <a:noFill/>
        </a:ln>
      </c:spPr>
    </c:plotArea>
    <c:legend>
      <c:legendPos val="b"/>
      <c:overlay val="0"/>
    </c:legend>
    <c:plotVisOnly val="1"/>
  </c:chart>
  <c:spPr>
    <a:noFill xmlns:a="http://schemas.openxmlformats.org/drawingml/2006/main"/>
    <a:ln xmlns:a="http://schemas.openxmlformats.org/drawingml/2006/main">
      <a:noFill/>
    </a:ln>
  </c:spPr>
</c:chartSpace>
</file>

<file path=ppt/slides/charts/chart6.xml><?xml version="1.0" encoding="utf-8"?>
<c:chartSpace xmlns:c="http://schemas.openxmlformats.org/drawingml/2006/chart">
  <c:lang val="en-US"/>
  <c:roundedCorners val="1"/>
  <c:style val="2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MPLS</c:v>
                </c:pt>
                <c:pt idx="1">
                  <c:v>DIA</c:v>
                </c:pt>
                <c:pt idx="2">
                  <c:v>SD-WAN</c:v>
                </c:pt>
                <c:pt idx="3">
                  <c:v>Broadband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130</c:v>
                </c:pt>
                <c:pt idx="1">
                  <c:v>99</c:v>
                </c:pt>
                <c:pt idx="2">
                  <c:v>23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2030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MPLS</c:v>
                </c:pt>
                <c:pt idx="1">
                  <c:v>DIA</c:v>
                </c:pt>
                <c:pt idx="2">
                  <c:v>SD-WAN</c:v>
                </c:pt>
                <c:pt idx="3">
                  <c:v>Broadband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57</c:v>
                </c:pt>
                <c:pt idx="1">
                  <c:v>142</c:v>
                </c:pt>
                <c:pt idx="2">
                  <c:v>42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160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888888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40"/>
      </c:valAx>
      <c:spPr>
        <a:solidFill xmlns:a="http://schemas.openxmlformats.org/drawingml/2006/main">
          <a:srgbClr val="FFFDF8"/>
        </a:solidFill>
        <a:ln xmlns:a="http://schemas.openxmlformats.org/drawingml/2006/main">
          <a:noFill/>
        </a:ln>
      </c:spPr>
    </c:plotArea>
    <c:legend>
      <c:legendPos val="b"/>
      <c:overlay val="0"/>
    </c:legend>
    <c:plotVisOnly val="1"/>
  </c:chart>
  <c:spPr>
    <a:noFill xmlns:a="http://schemas.openxmlformats.org/drawingml/2006/main"/>
    <a:ln xmlns:a="http://schemas.openxmlformats.org/drawingml/2006/main">
      <a:noFill/>
    </a:ln>
  </c:spPr>
</c:chartSpace>
</file>

<file path=ppt/slides/charts/chart7.xml><?xml version="1.0" encoding="utf-8"?>
<c:chartSpace xmlns:c="http://schemas.openxmlformats.org/drawingml/2006/chart">
  <c:lang val="en-US"/>
  <c:roundedCorners val="1"/>
  <c:style val="2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Europe SD-WAN market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2F75B5"/>
              </a:solidFill>
              <a:ln xmlns:a="http://schemas.openxmlformats.org/drawingml/2006/main" w="9525">
                <a:solidFill>
                  <a:srgbClr val="2F75B5"/>
                </a:solidFill>
                <a:prstDash val="solid"/>
              </a:ln>
            </c:spPr>
          </c:marke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2030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1.78</c:v>
                </c:pt>
                <c:pt idx="1">
                  <c:v>2.55</c:v>
                </c:pt>
                <c:pt idx="2">
                  <c:v>9.54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Europe managed SD-WAN services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3A7D8C"/>
              </a:solidFill>
              <a:ln xmlns:a="http://schemas.openxmlformats.org/drawingml/2006/main" w="9525">
                <a:solidFill>
                  <a:srgbClr val="3A7D8C"/>
                </a:solidFill>
                <a:prstDash val="solid"/>
              </a:ln>
            </c:spPr>
          </c:marker>
          <c:dLbls>
            <c:numFmt formatCode="#,##0" sourceLinked="0"/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800" b="0" i="0" u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2030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1.12</c:v>
                </c:pt>
                <c:pt idx="1">
                  <c:v>1.4</c:v>
                </c:pt>
                <c:pt idx="2">
                  <c:v>4.21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10"/>
          <c:min val="0"/>
        </c:scaling>
        <c:delete val="0"/>
        <c:axPos val="l"/>
        <c:majorGridlines>
          <c:spPr>
            <a:ln xmlns:a="http://schemas.openxmlformats.org/drawingml/2006/main" w="12700">
              <a:solidFill>
                <a:srgbClr val="888888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2"/>
      </c:valAx>
      <c:spPr>
        <a:solidFill xmlns:a="http://schemas.openxmlformats.org/drawingml/2006/main">
          <a:srgbClr val="FFFDF8"/>
        </a:solidFill>
        <a:ln xmlns:a="http://schemas.openxmlformats.org/drawingml/2006/main">
          <a:noFill/>
        </a:ln>
      </c:spPr>
    </c:plotArea>
    <c:legend>
      <c:legendPos val="b"/>
      <c:overlay val="0"/>
    </c:legend>
    <c:plotVisOnly val="1"/>
  </c:chart>
  <c:spPr>
    <a:noFill xmlns:a="http://schemas.openxmlformats.org/drawingml/2006/main"/>
    <a:ln xmlns:a="http://schemas.openxmlformats.org/drawingml/2006/main">
      <a:noFill/>
    </a:ln>
  </c:spPr>
</c:chartSpace>
</file>

<file path=ppt/slides/charts/chart8.xml><?xml version="1.0" encoding="utf-8"?>
<c:chartSpace xmlns:c="http://schemas.openxmlformats.org/drawingml/2006/chart">
  <c:lang val="en-US"/>
  <c:roundedCorners val="1"/>
  <c:style val="2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DIA</c:v>
                </c:pt>
              </c:strCache>
            </c:strRef>
          </c:tx>
          <c:spPr>
            <a:solidFill xmlns:a="http://schemas.openxmlformats.org/drawingml/2006/main">
              <a:srgbClr val="B66E47"/>
            </a:solidFill>
            <a:ln xmlns:a="http://schemas.openxmlformats.org/drawingml/2006/main" w="9525">
              <a:solidFill>
                <a:srgbClr val="B66E47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2F75B5"/>
              </a:solidFill>
              <a:ln xmlns:a="http://schemas.openxmlformats.org/drawingml/2006/main" w="9525">
                <a:solidFill>
                  <a:srgbClr val="2F75B5"/>
                </a:solidFill>
                <a:prstDash val="solid"/>
              </a:ln>
            </c:spPr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</c:v>
                </c:pt>
                <c:pt idx="1">
                  <c:v>96</c:v>
                </c:pt>
                <c:pt idx="2">
                  <c:v>92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MPLS</c:v>
                </c:pt>
              </c:strCache>
            </c:strRef>
          </c:tx>
          <c:spPr>
            <a:solidFill xmlns:a="http://schemas.openxmlformats.org/drawingml/2006/main">
              <a:srgbClr val="1B1F21"/>
            </a:solidFill>
            <a:ln xmlns:a="http://schemas.openxmlformats.org/drawingml/2006/main" w="9525">
              <a:solidFill>
                <a:srgbClr val="1B1F21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14375F"/>
              </a:solidFill>
              <a:ln xmlns:a="http://schemas.openxmlformats.org/drawingml/2006/main" w="9525">
                <a:solidFill>
                  <a:srgbClr val="14375F"/>
                </a:solidFill>
                <a:prstDash val="solid"/>
              </a:ln>
            </c:spPr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100</c:v>
                </c:pt>
                <c:pt idx="1">
                  <c:v>98</c:v>
                </c:pt>
                <c:pt idx="2">
                  <c:v>95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Ethernet / leased line</c:v>
                </c:pt>
              </c:strCache>
            </c:strRef>
          </c:tx>
          <c:spPr>
            <a:solidFill xmlns:a="http://schemas.openxmlformats.org/drawingml/2006/main">
              <a:srgbClr val="778B7A"/>
            </a:solidFill>
            <a:ln xmlns:a="http://schemas.openxmlformats.org/drawingml/2006/main" w="9525">
              <a:solidFill>
                <a:srgbClr val="778B7A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3A7D8C"/>
              </a:solidFill>
              <a:ln xmlns:a="http://schemas.openxmlformats.org/drawingml/2006/main" w="9525">
                <a:solidFill>
                  <a:srgbClr val="3A7D8C"/>
                </a:solidFill>
                <a:prstDash val="solid"/>
              </a:ln>
            </c:spPr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100</c:v>
                </c:pt>
                <c:pt idx="1">
                  <c:v>99</c:v>
                </c:pt>
                <c:pt idx="2">
                  <c:v>97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Business broadband</c:v>
                </c:pt>
              </c:strCache>
            </c:strRef>
          </c:tx>
          <c:spPr>
            <a:solidFill xmlns:a="http://schemas.openxmlformats.org/drawingml/2006/main">
              <a:srgbClr val="C69345"/>
            </a:solidFill>
            <a:ln xmlns:a="http://schemas.openxmlformats.org/drawingml/2006/main" w="9525">
              <a:solidFill>
                <a:srgbClr val="C69345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D89E3A"/>
              </a:solidFill>
              <a:ln xmlns:a="http://schemas.openxmlformats.org/drawingml/2006/main" w="9525">
                <a:solidFill>
                  <a:srgbClr val="D89E3A"/>
                </a:solidFill>
                <a:prstDash val="solid"/>
              </a:ln>
            </c:spPr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Sheet1!$E$2:$E$4</c:f>
              <c:numCache>
                <c:formatCode>General</c:formatCode>
                <c:ptCount val="3"/>
                <c:pt idx="0">
                  <c:v>100</c:v>
                </c:pt>
                <c:pt idx="1">
                  <c:v>99</c:v>
                </c:pt>
                <c:pt idx="2">
                  <c:v>97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SD-WAN service fee</c:v>
                </c:pt>
              </c:strCache>
            </c:strRef>
          </c:tx>
          <c:spPr>
            <a:solidFill xmlns:a="http://schemas.openxmlformats.org/drawingml/2006/main">
              <a:srgbClr val="A9574F"/>
            </a:solidFill>
            <a:ln xmlns:a="http://schemas.openxmlformats.org/drawingml/2006/main" w="9525">
              <a:solidFill>
                <a:srgbClr val="A9574F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6E7781"/>
              </a:solidFill>
              <a:ln xmlns:a="http://schemas.openxmlformats.org/drawingml/2006/main" w="9525">
                <a:solidFill>
                  <a:srgbClr val="6E7781"/>
                </a:solidFill>
                <a:prstDash val="solid"/>
              </a:ln>
            </c:spPr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</c:numCache>
            </c:numRef>
          </c:cat>
          <c:val>
            <c:numRef>
              <c:f>Sheet1!$F$2:$F$4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2"/>
        <c:crosses val="autoZero"/>
      </c:catAx>
      <c:valAx>
        <c:axId val="2094734552"/>
        <c:scaling>
          <c:orientation val="minMax"/>
          <c:max val="102"/>
          <c:min val="88"/>
        </c:scaling>
        <c:delete val="0"/>
        <c:axPos val="l"/>
        <c:majorGridlines>
          <c:spPr>
            <a:ln xmlns:a="http://schemas.openxmlformats.org/drawingml/2006/main" w="12700">
              <a:solidFill>
                <a:srgbClr val="888888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nextTo"/>
        <c:spPr>
          <a:ln xmlns:a="http://schemas.openxmlformats.org/drawingml/2006/main" w="12700">
            <a:solidFill>
              <a:srgbClr val="88888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00" b="0" i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</a:p>
        </c:txPr>
        <c:crossAx val="2094734554"/>
        <c:crosses val="autoZero"/>
        <c:crossBetween val="between"/>
        <c:majorUnit val="2"/>
      </c:valAx>
      <c:spPr>
        <a:solidFill xmlns:a="http://schemas.openxmlformats.org/drawingml/2006/main">
          <a:srgbClr val="FFFDF8"/>
        </a:solidFill>
        <a:ln xmlns:a="http://schemas.openxmlformats.org/drawingml/2006/main">
          <a:noFill/>
        </a:ln>
      </c:spPr>
    </c:plotArea>
    <c:legend>
      <c:legendPos val="b"/>
      <c:overlay val="0"/>
    </c:legend>
    <c:plotVisOnly val="1"/>
  </c:chart>
  <c:spPr>
    <a:noFill xmlns:a="http://schemas.openxmlformats.org/drawingml/2006/main"/>
    <a:ln xmlns:a="http://schemas.openxmlformats.org/drawingml/2006/main">
      <a:noFill/>
    </a:ln>
  </c:spPr>
</c:chartSpace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3" name="Uploaded telecom hero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f4ae0c960b4ca2"/>
          <a:srcRect xmlns:a="http://schemas.openxmlformats.org/drawingml/2006/main" l="0" t="0" r="0" b="294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10250" y="0"/>
            <a:ext cx="6381750" cy="68580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5" name="SCULTRA Cover Background">
            <a:extLst xmlns:a="http://schemas.openxmlformats.org/drawingml/2006/main">
              <a:ext uri="{FF2B5EF4-FFF2-40B4-BE49-F238E27FC236}">
                <a16:creationId xmlns:a16="http://schemas.microsoft.com/office/drawing/2014/main" id="{04A4CD1D-AEFC-4EB8-8272-6867FEEA1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SCULTRA Cover Title Field">
            <a:extLst xmlns:a="http://schemas.openxmlformats.org/drawingml/2006/main">
              <a:ext uri="{FF2B5EF4-FFF2-40B4-BE49-F238E27FC236}">
                <a16:creationId xmlns:a16="http://schemas.microsoft.com/office/drawing/2014/main" id="{3C042548-315F-4407-AD47-30766B36B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558D4740-69F5-44FA-865A-0C2D5C04F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7B09626-EF9C-4F17-B7AA-D3B3B568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6250"/>
            <a:ext cx="23050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65ADF643-BE9D-4D74-985C-F22F447AC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FLAGSHIP REPORT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E4590D02-1725-423F-A216-4A40EFD84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143000"/>
            <a:ext cx="495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European Fixed Connectivity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C37743F0-FF94-4A1A-9E7C-487A5C3C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00250"/>
            <a:ext cx="495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&amp; Managed Network Services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DC115367-F67E-4D54-B37D-B6834974A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67050"/>
            <a:ext cx="4762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Market, sourcing, operating-model and supplier assessment | 2026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D5E38106-87E7-4D33-87D9-BA450C0ED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624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report | July 2026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CB8B29C-B271-4BA7-81F8-82873012D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0535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Market baseline | Commercial model | Supplier landscape | Sourcing strategy</a:t>
            </a:r>
          </a:p>
        </p:txBody>
      </p:sp>
      <p:pic>
        <p:nvPicPr>
          <p:cNvPr id="8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418c812baf49bf"/>
          <a:stretch xmlns:a="http://schemas.openxmlformats.org/drawingml/2006/main"/>
        </p:blipFill>
        <p:spPr>
          <a:xfrm xmlns:a="http://schemas.openxmlformats.org/drawingml/2006/main">
            <a:off x="10591800" y="5448300"/>
            <a:ext cx="552450" cy="552450"/>
          </a:xfrm>
          <a:prstGeom xmlns:a="http://schemas.openxmlformats.org/drawingml/2006/main" prst="rect">
            <a:avLst/>
          </a:prstGeom>
        </p:spPr>
      </p:pic>
      <p:sp>
        <p:nvSpPr>
          <p:cNvPr id="6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2C830F27-041C-4DA4-A0EA-9E473C798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45797CB-97FF-440D-8F9C-9CE5D87E8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BC2F998-A417-4928-83A0-6A3462445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8E78E4BA-B7EE-4F31-92AA-722350528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D223F029-943A-49F8-9B5A-B64C994CD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32007373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6061631-D8AF-4263-9E0D-76571FE3D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A1. European Fixed Connectivity Is Near-Universal, But Quality Remains Uneven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6F6D24A-62D6-4957-AF8C-E51B7B276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Coverage has moved close to ubiquity, while the enterprise gap is increasingly defined by fibre depth, gigabit availability and local access quality.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A19AE605-7CC1-4A4D-A6F8-7938D48B2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722E62F6-92F4-4A34-A0B0-0438D2B35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62940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376884E0-2490-4E23-A71A-4D98A405C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62940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37A7DE9-9F40-4796-AA77-160A685CA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637336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EU27 Fixed Network Coverage, Mid-2025</a:t>
            </a:r>
            <a:endParaRPr sz="1000">
              <a:latin typeface="Arial"/>
              <a:ea typeface="Arial"/>
              <a:cs typeface="Arial"/>
            </a:endParaRPr>
          </a:p>
        </p:txBody>
      </p:sp>
      <p:graphicFrame>
        <p:nvGraphicFramePr>
          <p:cNvPr id="50" name="Chart 0"/>
          <p:cNvGraphicFramePr/>
          <p:nvPr/>
        </p:nvGraphicFramePr>
        <p:xfrm>
          <a:off xmlns:a="http://schemas.openxmlformats.org/drawingml/2006/main" x="786384" y="1673352"/>
          <a:ext xmlns:a="http://schemas.openxmlformats.org/drawingml/2006/main" cx="6053328" cy="278892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b2008ec84fd4409"/>
          </a:graphicData>
        </a:graphic>
      </p:graphicFrame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83187CEF-CACC-472D-9D03-6665FC1D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9160"/>
            <a:ext cx="58978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3E4548"/>
                </a:solidFill>
                <a:latin typeface="Arial"/>
                <a:ea typeface="Arial"/>
                <a:cs typeface="Arial"/>
              </a:rPr>
              <a:t>Fixed availability is high, but higher-capacity layers such as FTTP and gigabit-capable access remain materially below universal coverage.</a:t>
            </a:r>
            <a:endParaRPr sz="850">
              <a:latin typeface="Arial"/>
              <a:ea typeface="Arial"/>
              <a:cs typeface="Arial"/>
            </a:endParaRP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D0770BA8-6A24-4E28-9DD1-9C66ABDDC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9792" y="1207008"/>
            <a:ext cx="4224528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3587E51-603D-436C-B049-C0CF69918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9792" y="1207008"/>
            <a:ext cx="422452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772667B-9979-4C98-8B29-B898299BC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7808" y="1303020"/>
            <a:ext cx="396849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Enterprise Connectivity Baseline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D30F19B1-945A-4B93-97D7-D235FE31A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1719072"/>
            <a:ext cx="16002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93.9%</a:t>
            </a:r>
            <a:endParaRPr sz="1800">
              <a:latin typeface="Arial"/>
              <a:ea typeface="Arial"/>
              <a:cs typeface="Arial"/>
            </a:endParaRP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9283F2F-E5A7-49D0-AD16-92D1917BA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2066544"/>
            <a:ext cx="16002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EU enterprises using fixed broadband in 2023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DBEEF917-644D-4584-99AB-33017701B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0928" y="1719072"/>
            <a:ext cx="16002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~98%</a:t>
            </a:r>
            <a:endParaRPr sz="1800">
              <a:latin typeface="Arial"/>
              <a:ea typeface="Arial"/>
              <a:cs typeface="Arial"/>
            </a:endParaRP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6DD6EB1D-C29D-406A-AABD-98AF25875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0928" y="2066544"/>
            <a:ext cx="16002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EU27 fixed broadband household coverage in 2025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6C4BFA4D-4457-41DC-B53F-46DAC66F3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2788920"/>
            <a:ext cx="16002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74.1%</a:t>
            </a:r>
            <a:endParaRPr sz="1800">
              <a:latin typeface="Arial"/>
              <a:ea typeface="Arial"/>
              <a:cs typeface="Arial"/>
            </a:endParaRPr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5E6CE67F-6E6D-40B7-BF2B-D21454D1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3136392"/>
            <a:ext cx="16002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EU27 FTTP coverage in 2025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EA3F349C-78A5-4611-A04B-E04EA1AE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0928" y="2788920"/>
            <a:ext cx="16002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B66E47"/>
                </a:solidFill>
                <a:latin typeface="Arial"/>
                <a:ea typeface="Arial"/>
                <a:cs typeface="Arial"/>
              </a:rPr>
              <a:t>84.3%</a:t>
            </a:r>
            <a:endParaRPr sz="1800">
              <a:latin typeface="Arial"/>
              <a:ea typeface="Arial"/>
              <a:cs typeface="Arial"/>
            </a:endParaRP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197CA87C-1715-4DD6-84D6-8072FDDF6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0928" y="3136392"/>
            <a:ext cx="16002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EU27 gigabit-capable coverage in 2025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2C952ED9-70A5-414F-A95F-6C6440309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3767328"/>
            <a:ext cx="358444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7B68FFAE-8805-471C-A38C-73912CCB2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3982212"/>
            <a:ext cx="14630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>
                <a:solidFill>
                  <a:srgbClr val="111416"/>
                </a:solidFill>
                <a:latin typeface="Arial"/>
                <a:ea typeface="Arial"/>
                <a:cs typeface="Arial"/>
              </a:rPr>
              <a:t>•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D9F25BEE-7CC8-46FE-AD9B-A7F469668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856" y="3968496"/>
            <a:ext cx="3319272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Medium and large enterprises already operate with near-universal fixed connectivity.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E3697BD4-FB20-43EE-A8EA-26691C552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4402836"/>
            <a:ext cx="14630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>
                <a:solidFill>
                  <a:srgbClr val="111416"/>
                </a:solidFill>
                <a:latin typeface="Arial"/>
                <a:ea typeface="Arial"/>
                <a:cs typeface="Arial"/>
              </a:rPr>
              <a:t>•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4301B2F3-DB47-4222-8A94-788617CA4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856" y="4389120"/>
            <a:ext cx="3319272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remaining challenge is the consistency of high-capacity, SLA-backed access across locations.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26" name="Shape 23">
            <a:extLst xmlns:a="http://schemas.openxmlformats.org/drawingml/2006/main">
              <a:ext uri="{FF2B5EF4-FFF2-40B4-BE49-F238E27FC236}">
                <a16:creationId xmlns:a16="http://schemas.microsoft.com/office/drawing/2014/main" id="{1AB9187A-1C2D-4776-9910-A4B9F88A6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120140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Shape 24">
            <a:extLst xmlns:a="http://schemas.openxmlformats.org/drawingml/2006/main">
              <a:ext uri="{FF2B5EF4-FFF2-40B4-BE49-F238E27FC236}">
                <a16:creationId xmlns:a16="http://schemas.microsoft.com/office/drawing/2014/main" id="{417ADC57-E08C-4BD6-AC24-5A005CB9C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23444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0D589A70-35D7-496D-A4F2-52A7A7398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33288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9" name="Text 26">
            <a:extLst xmlns:a="http://schemas.openxmlformats.org/drawingml/2006/main">
              <a:ext uri="{FF2B5EF4-FFF2-40B4-BE49-F238E27FC236}">
                <a16:creationId xmlns:a16="http://schemas.microsoft.com/office/drawing/2014/main" id="{B5C4ED36-F7D8-40A2-BED7-64668782C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50992"/>
            <a:ext cx="96469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market is mature at the access level, but still heterogeneous at the performance layer; enterprise sourcing must therefore distinguish basic availability from fibre depth, SLA quality and local-loop resilience.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20684592-C1F8-45C4-ABAA-ADC732D8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b9ac12713aae488e"/>
              </a:rPr>
              <a:t>European Commission, Digital Decade 2026 Connectivity Coverage in Europe 2025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4674ceb2d4444782"/>
              </a:rPr>
              <a:t>Eurostat, Fixed internet connection in 94% of EU enterprises, 2024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31" name="Shape 28">
            <a:extLst xmlns:a="http://schemas.openxmlformats.org/drawingml/2006/main">
              <a:ext uri="{FF2B5EF4-FFF2-40B4-BE49-F238E27FC236}">
                <a16:creationId xmlns:a16="http://schemas.microsoft.com/office/drawing/2014/main" id="{CE938577-9B54-429E-B51A-BF3FFF0BA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29">
            <a:extLst xmlns:a="http://schemas.openxmlformats.org/drawingml/2006/main">
              <a:ext uri="{FF2B5EF4-FFF2-40B4-BE49-F238E27FC236}">
                <a16:creationId xmlns:a16="http://schemas.microsoft.com/office/drawing/2014/main" id="{7BF90EE6-9ACF-4D2E-85A0-985EBAAB3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6858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0">
            <a:extLst xmlns:a="http://schemas.openxmlformats.org/drawingml/2006/main">
              <a:ext uri="{FF2B5EF4-FFF2-40B4-BE49-F238E27FC236}">
                <a16:creationId xmlns:a16="http://schemas.microsoft.com/office/drawing/2014/main" id="{408D1122-56A8-4E1A-A2E9-CEB4DD539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F91FF101-55DC-4962-A6DA-0FA6E6760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2016" y="4128516"/>
            <a:ext cx="3048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Access technology</a:t>
            </a:r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AE757F62-B673-40F6-B8E9-A21020F37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-160528" y="2360168"/>
            <a:ext cx="1905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Coverage (%)</a:t>
            </a:r>
          </a:p>
        </p:txBody>
      </p:sp>
      <p:sp>
        <p:nvSpPr>
          <p:cNvPr id="37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F1AEA3F-AC88-49FA-B462-A9BB0A080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D18AD4E6-B4E7-4789-9A46-292B12616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1CEDED2-77BB-487A-95C3-4BB0A89A3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9FF8F33-4A45-4922-88BA-E95E3C10B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277AF9A-34E4-4DF1-9698-683DF101F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1B06B83-0214-429F-9BCB-CC349D856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32777906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2218E8-3B7C-4A7E-9BF2-0E6B52854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A1. Enterprise WAN Is Moving From MPLS-Centric To Internet-First Hybrid Architectures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9D2E213-B42C-41FB-B8A4-4893DAC17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 revenue is structurally declining, while DIA, broadband and SD-WAN are becoming the dominant building blocks of modern enterprise WAN design.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BBCBFFB-B3F6-4EBF-B901-B44B02B92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93234B03-0AD2-4D29-88A1-90DE5D2E8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44652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C93AD79E-1530-4E17-8A2D-58CC117B7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44652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338896D-05C6-459C-BE3A-1B2CDE158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619048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Global WAN Revenue Shift By Product, 2025 Vs. 2030</a:t>
            </a:r>
            <a:endParaRPr sz="1000">
              <a:latin typeface="Arial"/>
              <a:ea typeface="Arial"/>
              <a:cs typeface="Arial"/>
            </a:endParaRPr>
          </a:p>
        </p:txBody>
      </p:sp>
      <p:graphicFrame>
        <p:nvGraphicFramePr>
          <p:cNvPr id="59" name="Chart 0"/>
          <p:cNvGraphicFramePr/>
          <p:nvPr/>
        </p:nvGraphicFramePr>
        <p:xfrm>
          <a:off xmlns:a="http://schemas.openxmlformats.org/drawingml/2006/main" x="804672" y="1682496"/>
          <a:ext xmlns:a="http://schemas.openxmlformats.org/drawingml/2006/main" cx="5879592" cy="2852928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ac7f2ef745443bb"/>
          </a:graphicData>
        </a:graphic>
      </p:graphicFrame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7D1F48D7-066E-4C57-9982-5FD7EFF47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18304"/>
            <a:ext cx="5779008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3E4548"/>
                </a:solidFill>
                <a:latin typeface="Arial"/>
                <a:ea typeface="Arial"/>
                <a:cs typeface="Arial"/>
              </a:rPr>
              <a:t>Total WAN spend is broadly stable, but product mix changes sharply as enterprises replace private WAN dependency with internet-based underlays and managed overlays.</a:t>
            </a:r>
            <a:endParaRPr sz="850">
              <a:latin typeface="Arial"/>
              <a:ea typeface="Arial"/>
              <a:cs typeface="Arial"/>
            </a:endParaRP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33412619-88E4-47C3-9E25-B26589A5D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1207008"/>
            <a:ext cx="443484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996A890-AD06-4855-99A7-01FFDF8E0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1207008"/>
            <a:ext cx="443484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2586008-9F73-4376-A92C-0DBAB802A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7496" y="1303020"/>
            <a:ext cx="417880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Europe SD-WAN Growth Signal</a:t>
            </a:r>
            <a:endParaRPr sz="1000">
              <a:latin typeface="Arial"/>
              <a:ea typeface="Arial"/>
              <a:cs typeface="Arial"/>
            </a:endParaRPr>
          </a:p>
        </p:txBody>
      </p:sp>
      <p:graphicFrame>
        <p:nvGraphicFramePr>
          <p:cNvPr id="64" name="Chart 1"/>
          <p:cNvGraphicFramePr/>
          <p:nvPr/>
        </p:nvGraphicFramePr>
        <p:xfrm>
          <a:off xmlns:a="http://schemas.openxmlformats.org/drawingml/2006/main" x="7516368" y="1682496"/>
          <a:ext xmlns:a="http://schemas.openxmlformats.org/drawingml/2006/main" cx="3877056" cy="242316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c9b85d125c24778"/>
          </a:graphicData>
        </a:graphic>
      </p:graphicFrame>
      <p:sp>
        <p:nvSpPr>
          <p:cNvPr id="14" name="Shape 10">
            <a:extLst xmlns:a="http://schemas.openxmlformats.org/drawingml/2006/main">
              <a:ext uri="{FF2B5EF4-FFF2-40B4-BE49-F238E27FC236}">
                <a16:creationId xmlns:a16="http://schemas.microsoft.com/office/drawing/2014/main" id="{FF8540AB-FB40-47B9-B1D8-71C8F4AFE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9792" y="4315968"/>
            <a:ext cx="1133856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1">
            <a:extLst xmlns:a="http://schemas.openxmlformats.org/drawingml/2006/main">
              <a:ext uri="{FF2B5EF4-FFF2-40B4-BE49-F238E27FC236}">
                <a16:creationId xmlns:a16="http://schemas.microsoft.com/office/drawing/2014/main" id="{701091ED-7079-40A7-B752-4EC9964B3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0940" y="4357116"/>
            <a:ext cx="1051560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Segment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Shape 12">
            <a:extLst xmlns:a="http://schemas.openxmlformats.org/drawingml/2006/main">
              <a:ext uri="{FF2B5EF4-FFF2-40B4-BE49-F238E27FC236}">
                <a16:creationId xmlns:a16="http://schemas.microsoft.com/office/drawing/2014/main" id="{A276EE6C-7E57-4958-A68B-104915A78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3648" y="4315968"/>
            <a:ext cx="96012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3">
            <a:extLst xmlns:a="http://schemas.openxmlformats.org/drawingml/2006/main">
              <a:ext uri="{FF2B5EF4-FFF2-40B4-BE49-F238E27FC236}">
                <a16:creationId xmlns:a16="http://schemas.microsoft.com/office/drawing/2014/main" id="{9C288A3C-9F0F-49DB-9C43-CE34F5F5A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4796" y="4357116"/>
            <a:ext cx="877824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2025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Shape 14">
            <a:extLst xmlns:a="http://schemas.openxmlformats.org/drawingml/2006/main">
              <a:ext uri="{FF2B5EF4-FFF2-40B4-BE49-F238E27FC236}">
                <a16:creationId xmlns:a16="http://schemas.microsoft.com/office/drawing/2014/main" id="{032128D0-8FCD-43F2-A844-ECB7AC929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4315968"/>
            <a:ext cx="1060704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5">
            <a:extLst xmlns:a="http://schemas.openxmlformats.org/drawingml/2006/main">
              <a:ext uri="{FF2B5EF4-FFF2-40B4-BE49-F238E27FC236}">
                <a16:creationId xmlns:a16="http://schemas.microsoft.com/office/drawing/2014/main" id="{1F8A56ED-07CF-4D88-B054-D57064F34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4916" y="4357116"/>
            <a:ext cx="978408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2030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Shape 16">
            <a:extLst xmlns:a="http://schemas.openxmlformats.org/drawingml/2006/main">
              <a:ext uri="{FF2B5EF4-FFF2-40B4-BE49-F238E27FC236}">
                <a16:creationId xmlns:a16="http://schemas.microsoft.com/office/drawing/2014/main" id="{38A5FA84-BAD2-4114-96FC-7A10E17EC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4472" y="4315968"/>
            <a:ext cx="969264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Text 17">
            <a:extLst xmlns:a="http://schemas.openxmlformats.org/drawingml/2006/main">
              <a:ext uri="{FF2B5EF4-FFF2-40B4-BE49-F238E27FC236}">
                <a16:creationId xmlns:a16="http://schemas.microsoft.com/office/drawing/2014/main" id="{4F47720F-98E2-4EF0-8753-9E417FDD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75620" y="4357116"/>
            <a:ext cx="886968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CAGR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Shape 18">
            <a:extLst xmlns:a="http://schemas.openxmlformats.org/drawingml/2006/main">
              <a:ext uri="{FF2B5EF4-FFF2-40B4-BE49-F238E27FC236}">
                <a16:creationId xmlns:a16="http://schemas.microsoft.com/office/drawing/2014/main" id="{FA38ABEC-BCE8-45FE-9A5A-D8DBB08BD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9792" y="4590288"/>
            <a:ext cx="1133856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19">
            <a:extLst xmlns:a="http://schemas.openxmlformats.org/drawingml/2006/main">
              <a:ext uri="{FF2B5EF4-FFF2-40B4-BE49-F238E27FC236}">
                <a16:creationId xmlns:a16="http://schemas.microsoft.com/office/drawing/2014/main" id="{D594896A-7AFD-4B84-92D5-00727CE96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0940" y="4631436"/>
            <a:ext cx="105156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Shape 20">
            <a:extLst xmlns:a="http://schemas.openxmlformats.org/drawingml/2006/main">
              <a:ext uri="{FF2B5EF4-FFF2-40B4-BE49-F238E27FC236}">
                <a16:creationId xmlns:a16="http://schemas.microsoft.com/office/drawing/2014/main" id="{9D77E5AE-83D3-4037-AD17-F02F9AE3E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3648" y="4590288"/>
            <a:ext cx="96012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Text 21">
            <a:extLst xmlns:a="http://schemas.openxmlformats.org/drawingml/2006/main">
              <a:ext uri="{FF2B5EF4-FFF2-40B4-BE49-F238E27FC236}">
                <a16:creationId xmlns:a16="http://schemas.microsoft.com/office/drawing/2014/main" id="{E9E1B23F-DD16-4F1B-8AB5-738CA8E48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4796" y="4631436"/>
            <a:ext cx="877824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$2.55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Shape 22">
            <a:extLst xmlns:a="http://schemas.openxmlformats.org/drawingml/2006/main">
              <a:ext uri="{FF2B5EF4-FFF2-40B4-BE49-F238E27FC236}">
                <a16:creationId xmlns:a16="http://schemas.microsoft.com/office/drawing/2014/main" id="{0948B10D-14F1-41EB-AD19-6EA8F2085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4590288"/>
            <a:ext cx="1060704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3">
            <a:extLst xmlns:a="http://schemas.openxmlformats.org/drawingml/2006/main">
              <a:ext uri="{FF2B5EF4-FFF2-40B4-BE49-F238E27FC236}">
                <a16:creationId xmlns:a16="http://schemas.microsoft.com/office/drawing/2014/main" id="{50E481ED-30F2-4343-B1B0-42CA25A11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4916" y="4631436"/>
            <a:ext cx="978408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$9.54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Shape 24">
            <a:extLst xmlns:a="http://schemas.openxmlformats.org/drawingml/2006/main">
              <a:ext uri="{FF2B5EF4-FFF2-40B4-BE49-F238E27FC236}">
                <a16:creationId xmlns:a16="http://schemas.microsoft.com/office/drawing/2014/main" id="{1234CE95-8E92-4D1D-B9F9-B6DD4961D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4472" y="4590288"/>
            <a:ext cx="969264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Text 25">
            <a:extLst xmlns:a="http://schemas.openxmlformats.org/drawingml/2006/main">
              <a:ext uri="{FF2B5EF4-FFF2-40B4-BE49-F238E27FC236}">
                <a16:creationId xmlns:a16="http://schemas.microsoft.com/office/drawing/2014/main" id="{80F13D57-393C-45EF-A2CC-73E71109B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75620" y="4631436"/>
            <a:ext cx="886968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30.2%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6">
            <a:extLst xmlns:a="http://schemas.openxmlformats.org/drawingml/2006/main">
              <a:ext uri="{FF2B5EF4-FFF2-40B4-BE49-F238E27FC236}">
                <a16:creationId xmlns:a16="http://schemas.microsoft.com/office/drawing/2014/main" id="{B41D4BD7-D0F5-41F7-9630-489E4FC03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0" y="5029200"/>
            <a:ext cx="38862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Published market data consistently shows faster growth in overlay and managed SD-WAN than in legacy connectivity.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Shape 27">
            <a:extLst xmlns:a="http://schemas.openxmlformats.org/drawingml/2006/main">
              <a:ext uri="{FF2B5EF4-FFF2-40B4-BE49-F238E27FC236}">
                <a16:creationId xmlns:a16="http://schemas.microsoft.com/office/drawing/2014/main" id="{01ACFABF-0982-4829-A8A4-47A16A6D8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120140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Shape 28">
            <a:extLst xmlns:a="http://schemas.openxmlformats.org/drawingml/2006/main">
              <a:ext uri="{FF2B5EF4-FFF2-40B4-BE49-F238E27FC236}">
                <a16:creationId xmlns:a16="http://schemas.microsoft.com/office/drawing/2014/main" id="{D75BA912-48C6-4AE8-9CA2-B4E5C7AC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23444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Text 29">
            <a:extLst xmlns:a="http://schemas.openxmlformats.org/drawingml/2006/main">
              <a:ext uri="{FF2B5EF4-FFF2-40B4-BE49-F238E27FC236}">
                <a16:creationId xmlns:a16="http://schemas.microsoft.com/office/drawing/2014/main" id="{5555E7F2-75D1-4BF0-912D-1F2AC591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33288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34" name="Text 30">
            <a:extLst xmlns:a="http://schemas.openxmlformats.org/drawingml/2006/main">
              <a:ext uri="{FF2B5EF4-FFF2-40B4-BE49-F238E27FC236}">
                <a16:creationId xmlns:a16="http://schemas.microsoft.com/office/drawing/2014/main" id="{2B90B46E-0C81-46AA-BF18-ED0E59611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50992"/>
            <a:ext cx="96469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transition is not a simple MPLS-to-broadband replacement; it is a shift toward hybrid underlays controlled by SD-WAN policy, cloud routing and managed network operations.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35" name="Text 31">
            <a:extLst xmlns:a="http://schemas.openxmlformats.org/drawingml/2006/main">
              <a:ext uri="{FF2B5EF4-FFF2-40B4-BE49-F238E27FC236}">
                <a16:creationId xmlns:a16="http://schemas.microsoft.com/office/drawing/2014/main" id="{F034BE34-BC5E-4DC5-8E6D-A0F849FDF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7ec224c54692489a"/>
              </a:rPr>
              <a:t>TeleGeography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af4534272f184f4c"/>
              </a:rPr>
              <a:t>, WAN Market Size: 2025–2030 Forecast, 2026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6256822fcf724a80"/>
              </a:rPr>
              <a:t>Mordor Intelligence, Europe SD-WAN Market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 and 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524684654c7d4672"/>
              </a:rPr>
              <a:t>Europe Managed SD-WAN Services Market, 2025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36" name="Shape 32">
            <a:extLst xmlns:a="http://schemas.openxmlformats.org/drawingml/2006/main">
              <a:ext uri="{FF2B5EF4-FFF2-40B4-BE49-F238E27FC236}">
                <a16:creationId xmlns:a16="http://schemas.microsoft.com/office/drawing/2014/main" id="{29301A4C-C0CC-47A3-93A8-2626A0A13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7" name="Text 33">
            <a:extLst xmlns:a="http://schemas.openxmlformats.org/drawingml/2006/main">
              <a:ext uri="{FF2B5EF4-FFF2-40B4-BE49-F238E27FC236}">
                <a16:creationId xmlns:a16="http://schemas.microsoft.com/office/drawing/2014/main" id="{791FD3F1-F2AB-4288-BA5E-2EE1D3E59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6858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4">
            <a:extLst xmlns:a="http://schemas.openxmlformats.org/drawingml/2006/main">
              <a:ext uri="{FF2B5EF4-FFF2-40B4-BE49-F238E27FC236}">
                <a16:creationId xmlns:a16="http://schemas.microsoft.com/office/drawing/2014/main" id="{F49F35CA-C4A4-4F23-95E3-C21834A6C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11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CB122BE3-7FFE-4EE3-86BE-DA32DCA95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1000" y="4224528"/>
            <a:ext cx="2794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WAN product</a:t>
            </a:r>
          </a:p>
        </p:txBody>
      </p:sp>
      <p:sp>
        <p:nvSpPr>
          <p:cNvPr id="40" name="TextBox 39">
            <a:extLst xmlns:a="http://schemas.openxmlformats.org/drawingml/2006/main">
              <a:ext uri="{FF2B5EF4-FFF2-40B4-BE49-F238E27FC236}">
                <a16:creationId xmlns:a16="http://schemas.microsoft.com/office/drawing/2014/main" id="{18B7D9B2-B580-44E2-B793-837C6CC7F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-332232" y="2546764"/>
            <a:ext cx="2159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Revenue (USD bn)</a:t>
            </a:r>
          </a:p>
        </p:txBody>
      </p:sp>
      <p:sp>
        <p:nvSpPr>
          <p:cNvPr id="42" name="TextBox 41">
            <a:extLst xmlns:a="http://schemas.openxmlformats.org/drawingml/2006/main">
              <a:ext uri="{FF2B5EF4-FFF2-40B4-BE49-F238E27FC236}">
                <a16:creationId xmlns:a16="http://schemas.microsoft.com/office/drawing/2014/main" id="{2BC73D07-76C1-4412-A33B-BED05023C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6343396" y="2142236"/>
            <a:ext cx="2286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Market size (USD bn)</a:t>
            </a:r>
          </a:p>
        </p:txBody>
      </p:sp>
      <p:sp>
        <p:nvSpPr>
          <p:cNvPr id="4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91B782C-263E-485D-8347-BDCA7C552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F349372F-79BA-4C62-9120-BED5A4036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2061C19-9ADA-458A-ABF0-7A3282F55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FFAC3CA-6432-401E-93EE-7D94B28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F6CAE9F-19DC-4FD6-903F-D27ABF74E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D898D34-7597-4B30-9748-B962CB03F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09227536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D4D938C-3366-42EF-9BA4-009A8592B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A1. Pricing Outlook: Bandwidth Unit Costs Fall Faster Than Managed-Service Fees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CD36BBC1-9765-45B7-B190-C98E50BBC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next three years are likely to show ongoing connectivity price pressure, but savings are partly absorbed by larger ports, dual access and managed overlay charges.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E283499F-CFBB-4C7F-8B7B-DECC56857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295F6BD1-C375-43CA-9D81-C3A5E1BB5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21792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672A5434-D3B0-40F0-9802-B909D5EDF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21792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D0CDFA6-DF61-4C84-937B-7C3D6331E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596188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Directional European Enterprise Price Index, 2026–2028</a:t>
            </a:r>
            <a:endParaRPr sz="1000">
              <a:latin typeface="Arial"/>
              <a:ea typeface="Arial"/>
              <a:cs typeface="Arial"/>
            </a:endParaRPr>
          </a:p>
        </p:txBody>
      </p:sp>
      <p:graphicFrame>
        <p:nvGraphicFramePr>
          <p:cNvPr id="74" name="Chart 0"/>
          <p:cNvGraphicFramePr/>
          <p:nvPr/>
        </p:nvGraphicFramePr>
        <p:xfrm>
          <a:off xmlns:a="http://schemas.openxmlformats.org/drawingml/2006/main" x="786384" y="1664208"/>
          <a:ext xmlns:a="http://schemas.openxmlformats.org/drawingml/2006/main" cx="5669280" cy="278892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8cbd3ea75e8439e"/>
          </a:graphicData>
        </a:graphic>
      </p:graphicFrame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D851C3E4-AF11-4209-8B31-39AB0A911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18304"/>
            <a:ext cx="55321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Indexed view based on published WAN pricing assumptions and European broadband tariff direction; reflects unit price, not total site cost.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66EA54A0-7EA9-419F-A4A0-74D5DF980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168" y="1207008"/>
            <a:ext cx="4645152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F9BFE37-DF6D-4047-9D67-66B97B925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9168" y="1207008"/>
            <a:ext cx="4645152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ABA0301-C546-4546-B0A0-3BB619F6E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7184" y="1303020"/>
            <a:ext cx="438912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Pricing Drivers By Service Layer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50B8C75-2A8D-4D9B-B19F-EA50BA0F5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8624" y="1700784"/>
            <a:ext cx="1097280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DE74194-4C4D-4223-B4BB-70F612737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9772" y="1741932"/>
            <a:ext cx="1014984" cy="210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Service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67E58347-25C1-42D2-A005-E00FC280E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5904" y="1700784"/>
            <a:ext cx="1097280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72701294-25A7-4740-AE4B-B4048767F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7052" y="1741932"/>
            <a:ext cx="1014984" cy="210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2026–28 Direction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1C8EED82-614D-4719-B262-353B13CC2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3184" y="1700784"/>
            <a:ext cx="1975104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269EF6FE-2CCB-402A-8BF8-51D08BDF7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4332" y="1741932"/>
            <a:ext cx="1892808" cy="210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Observed Driver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9D8366DB-A1B2-498C-8320-188270FA0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8624" y="19933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3DAD53BA-5F10-4C6C-B81D-D7FBD3725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9772" y="20345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01E26826-0E7F-4E8B-83ED-7FB02D106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5904" y="19933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4D1044F9-6F9F-4F6F-AF7A-FC7187A6E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7052" y="20345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Down fastest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Shape 20">
            <a:extLst xmlns:a="http://schemas.openxmlformats.org/drawingml/2006/main">
              <a:ext uri="{FF2B5EF4-FFF2-40B4-BE49-F238E27FC236}">
                <a16:creationId xmlns:a16="http://schemas.microsoft.com/office/drawing/2014/main" id="{8C41692C-AACC-4A53-80CD-563285F6C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3184" y="1993392"/>
            <a:ext cx="1975104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20B4E741-EF44-458A-818B-ED562E8CB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4332" y="2034540"/>
            <a:ext cx="1892808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Larger ports and more on-net fibre increase price pressure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C769C904-EB50-44D0-A293-E2FFF40BD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8624" y="24505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7B2FECAC-1647-4D2D-B440-373C7C509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9772" y="24917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Shape 24">
            <a:extLst xmlns:a="http://schemas.openxmlformats.org/drawingml/2006/main">
              <a:ext uri="{FF2B5EF4-FFF2-40B4-BE49-F238E27FC236}">
                <a16:creationId xmlns:a16="http://schemas.microsoft.com/office/drawing/2014/main" id="{B6A1832D-AB2D-4BC1-BB36-7B3527646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5904" y="24505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10462EAA-610F-4FFA-9405-7699AECE9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7052" y="24917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Down, but sticky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Shape 26">
            <a:extLst xmlns:a="http://schemas.openxmlformats.org/drawingml/2006/main">
              <a:ext uri="{FF2B5EF4-FFF2-40B4-BE49-F238E27FC236}">
                <a16:creationId xmlns:a16="http://schemas.microsoft.com/office/drawing/2014/main" id="{A0579AC2-4327-4737-84A1-FDDE59737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3184" y="2450592"/>
            <a:ext cx="1975104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7A380689-EBCF-4F41-896F-F1D43B654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4332" y="2491740"/>
            <a:ext cx="1892808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Declining demand, offset by legacy and SLA-sensitive use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Shape 28">
            <a:extLst xmlns:a="http://schemas.openxmlformats.org/drawingml/2006/main">
              <a:ext uri="{FF2B5EF4-FFF2-40B4-BE49-F238E27FC236}">
                <a16:creationId xmlns:a16="http://schemas.microsoft.com/office/drawing/2014/main" id="{534C8A63-A482-49B7-AA9B-BAA84EAFE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8624" y="29077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29">
            <a:extLst xmlns:a="http://schemas.openxmlformats.org/drawingml/2006/main">
              <a:ext uri="{FF2B5EF4-FFF2-40B4-BE49-F238E27FC236}">
                <a16:creationId xmlns:a16="http://schemas.microsoft.com/office/drawing/2014/main" id="{EE5CA555-EBD7-478E-8A31-2F4E21BE0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9772" y="29489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Ethernet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Shape 30">
            <a:extLst xmlns:a="http://schemas.openxmlformats.org/drawingml/2006/main">
              <a:ext uri="{FF2B5EF4-FFF2-40B4-BE49-F238E27FC236}">
                <a16:creationId xmlns:a16="http://schemas.microsoft.com/office/drawing/2014/main" id="{46589E9A-F573-498F-9CA3-5F2F8A18A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5904" y="29077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1">
            <a:extLst xmlns:a="http://schemas.openxmlformats.org/drawingml/2006/main">
              <a:ext uri="{FF2B5EF4-FFF2-40B4-BE49-F238E27FC236}">
                <a16:creationId xmlns:a16="http://schemas.microsoft.com/office/drawing/2014/main" id="{4997099F-DD9D-4FC5-9105-E472F0C8D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7052" y="29489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Modest decline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Shape 32">
            <a:extLst xmlns:a="http://schemas.openxmlformats.org/drawingml/2006/main">
              <a:ext uri="{FF2B5EF4-FFF2-40B4-BE49-F238E27FC236}">
                <a16:creationId xmlns:a16="http://schemas.microsoft.com/office/drawing/2014/main" id="{5521711E-6D98-4727-920A-F5CDD4CD6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3184" y="2907792"/>
            <a:ext cx="1975104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Text 33">
            <a:extLst xmlns:a="http://schemas.openxmlformats.org/drawingml/2006/main">
              <a:ext uri="{FF2B5EF4-FFF2-40B4-BE49-F238E27FC236}">
                <a16:creationId xmlns:a16="http://schemas.microsoft.com/office/drawing/2014/main" id="{CE76E749-1985-4532-8AB3-5733CDFEE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4332" y="2948940"/>
            <a:ext cx="1892808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Metro competition helps; off-net access limits discounts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Shape 34">
            <a:extLst xmlns:a="http://schemas.openxmlformats.org/drawingml/2006/main">
              <a:ext uri="{FF2B5EF4-FFF2-40B4-BE49-F238E27FC236}">
                <a16:creationId xmlns:a16="http://schemas.microsoft.com/office/drawing/2014/main" id="{9CFB6533-DCAC-4B61-93BE-8E79FF477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8624" y="33649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5">
            <a:extLst xmlns:a="http://schemas.openxmlformats.org/drawingml/2006/main">
              <a:ext uri="{FF2B5EF4-FFF2-40B4-BE49-F238E27FC236}">
                <a16:creationId xmlns:a16="http://schemas.microsoft.com/office/drawing/2014/main" id="{DE59682E-EEF7-4D08-BB00-AFC4ACD06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9772" y="34061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Broadband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Shape 36">
            <a:extLst xmlns:a="http://schemas.openxmlformats.org/drawingml/2006/main">
              <a:ext uri="{FF2B5EF4-FFF2-40B4-BE49-F238E27FC236}">
                <a16:creationId xmlns:a16="http://schemas.microsoft.com/office/drawing/2014/main" id="{B892510F-674B-4424-A3A3-C8F96880B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5904" y="33649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Text 37">
            <a:extLst xmlns:a="http://schemas.openxmlformats.org/drawingml/2006/main">
              <a:ext uri="{FF2B5EF4-FFF2-40B4-BE49-F238E27FC236}">
                <a16:creationId xmlns:a16="http://schemas.microsoft.com/office/drawing/2014/main" id="{EC5D28CB-7253-4ADA-ADFD-F41E4541A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7052" y="34061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Cost/Mbps down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Shape 38">
            <a:extLst xmlns:a="http://schemas.openxmlformats.org/drawingml/2006/main">
              <a:ext uri="{FF2B5EF4-FFF2-40B4-BE49-F238E27FC236}">
                <a16:creationId xmlns:a16="http://schemas.microsoft.com/office/drawing/2014/main" id="{FBDFAD13-47AE-4CD4-A2B5-58E6ABF0B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3184" y="3364992"/>
            <a:ext cx="1975104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2" name="Text 39">
            <a:extLst xmlns:a="http://schemas.openxmlformats.org/drawingml/2006/main">
              <a:ext uri="{FF2B5EF4-FFF2-40B4-BE49-F238E27FC236}">
                <a16:creationId xmlns:a16="http://schemas.microsoft.com/office/drawing/2014/main" id="{4B055A49-7CAA-48C7-AA50-1CDD07C9B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4332" y="3406140"/>
            <a:ext cx="1892808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Fibre and cable speeds rise faster than monthly fees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Shape 40">
            <a:extLst xmlns:a="http://schemas.openxmlformats.org/drawingml/2006/main">
              <a:ext uri="{FF2B5EF4-FFF2-40B4-BE49-F238E27FC236}">
                <a16:creationId xmlns:a16="http://schemas.microsoft.com/office/drawing/2014/main" id="{9554257D-79AD-49E0-98F8-006D28C68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8624" y="38221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4" name="Text 41">
            <a:extLst xmlns:a="http://schemas.openxmlformats.org/drawingml/2006/main">
              <a:ext uri="{FF2B5EF4-FFF2-40B4-BE49-F238E27FC236}">
                <a16:creationId xmlns:a16="http://schemas.microsoft.com/office/drawing/2014/main" id="{D55F31F6-BD93-4526-A634-EE67E1354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9772" y="38633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Shape 42">
            <a:extLst xmlns:a="http://schemas.openxmlformats.org/drawingml/2006/main">
              <a:ext uri="{FF2B5EF4-FFF2-40B4-BE49-F238E27FC236}">
                <a16:creationId xmlns:a16="http://schemas.microsoft.com/office/drawing/2014/main" id="{C9C64824-B773-4737-ADC3-EF8F3D333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5904" y="3822192"/>
            <a:ext cx="109728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Text 43">
            <a:extLst xmlns:a="http://schemas.openxmlformats.org/drawingml/2006/main">
              <a:ext uri="{FF2B5EF4-FFF2-40B4-BE49-F238E27FC236}">
                <a16:creationId xmlns:a16="http://schemas.microsoft.com/office/drawing/2014/main" id="{B39FF222-18E1-4ADA-B4AE-FEC68C555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7052" y="3863340"/>
            <a:ext cx="1014984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Mostly stable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Shape 44">
            <a:extLst xmlns:a="http://schemas.openxmlformats.org/drawingml/2006/main">
              <a:ext uri="{FF2B5EF4-FFF2-40B4-BE49-F238E27FC236}">
                <a16:creationId xmlns:a16="http://schemas.microsoft.com/office/drawing/2014/main" id="{B40B7B96-C517-4544-A08B-4D0E86E46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3184" y="3822192"/>
            <a:ext cx="1975104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Text 45">
            <a:extLst xmlns:a="http://schemas.openxmlformats.org/drawingml/2006/main">
              <a:ext uri="{FF2B5EF4-FFF2-40B4-BE49-F238E27FC236}">
                <a16:creationId xmlns:a16="http://schemas.microsoft.com/office/drawing/2014/main" id="{7562AA43-B11D-4AFE-8C0D-AA057B596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4332" y="3863340"/>
            <a:ext cx="1892808" cy="3749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Management, security and orchestration fees resist deflation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6">
            <a:extLst xmlns:a="http://schemas.openxmlformats.org/drawingml/2006/main">
              <a:ext uri="{FF2B5EF4-FFF2-40B4-BE49-F238E27FC236}">
                <a16:creationId xmlns:a16="http://schemas.microsoft.com/office/drawing/2014/main" id="{F6E4E223-56B8-4E45-BC1D-70F5AC634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3488" y="4626864"/>
            <a:ext cx="4096512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Point Topic reported average business broadband at $145 PPP in Q1 2026, up from $138 in Q4 2025; fibre averaged $138 PPP at 1,011 Mbps.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50" name="Shape 47">
            <a:extLst xmlns:a="http://schemas.openxmlformats.org/drawingml/2006/main">
              <a:ext uri="{FF2B5EF4-FFF2-40B4-BE49-F238E27FC236}">
                <a16:creationId xmlns:a16="http://schemas.microsoft.com/office/drawing/2014/main" id="{B810B0C4-2B3B-4CF5-AC32-82195398E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120140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" name="Shape 48">
            <a:extLst xmlns:a="http://schemas.openxmlformats.org/drawingml/2006/main">
              <a:ext uri="{FF2B5EF4-FFF2-40B4-BE49-F238E27FC236}">
                <a16:creationId xmlns:a16="http://schemas.microsoft.com/office/drawing/2014/main" id="{D552EFDC-7F81-4645-8823-8048ACCBE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23444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2" name="Text 49">
            <a:extLst xmlns:a="http://schemas.openxmlformats.org/drawingml/2006/main">
              <a:ext uri="{FF2B5EF4-FFF2-40B4-BE49-F238E27FC236}">
                <a16:creationId xmlns:a16="http://schemas.microsoft.com/office/drawing/2014/main" id="{0B8ED840-475E-4D53-83E3-2AAA5DC58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33288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53" name="Text 50">
            <a:extLst xmlns:a="http://schemas.openxmlformats.org/drawingml/2006/main">
              <a:ext uri="{FF2B5EF4-FFF2-40B4-BE49-F238E27FC236}">
                <a16:creationId xmlns:a16="http://schemas.microsoft.com/office/drawing/2014/main" id="{1E49E610-69FC-4213-9CB1-F963B7617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50992"/>
            <a:ext cx="96469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Unit economics are improving, especially for DIA and broadband, but total enterprise WAN spend may not fall proportionately because resilience, security integration and managed-service scope are expanding.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54" name="Text 51">
            <a:extLst xmlns:a="http://schemas.openxmlformats.org/drawingml/2006/main">
              <a:ext uri="{FF2B5EF4-FFF2-40B4-BE49-F238E27FC236}">
                <a16:creationId xmlns:a16="http://schemas.microsoft.com/office/drawing/2014/main" id="{E8EDBA15-4FB5-4DF7-9B2E-F1ED99E83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TeleGeography, WAN Market Size: 2025–2030 Forecast, 2026; Point Topic, European Broadband Operators and Tariffs Benchmark Report Q1 2026.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55" name="Shape 52">
            <a:extLst xmlns:a="http://schemas.openxmlformats.org/drawingml/2006/main">
              <a:ext uri="{FF2B5EF4-FFF2-40B4-BE49-F238E27FC236}">
                <a16:creationId xmlns:a16="http://schemas.microsoft.com/office/drawing/2014/main" id="{0973B76F-8CBD-44A4-8BE0-FBD7FAC4B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6" name="Text 53">
            <a:extLst xmlns:a="http://schemas.openxmlformats.org/drawingml/2006/main">
              <a:ext uri="{FF2B5EF4-FFF2-40B4-BE49-F238E27FC236}">
                <a16:creationId xmlns:a16="http://schemas.microsoft.com/office/drawing/2014/main" id="{B092802E-907F-4051-ADCC-0A659765D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6858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Text 54">
            <a:extLst xmlns:a="http://schemas.openxmlformats.org/drawingml/2006/main">
              <a:ext uri="{FF2B5EF4-FFF2-40B4-BE49-F238E27FC236}">
                <a16:creationId xmlns:a16="http://schemas.microsoft.com/office/drawing/2014/main" id="{70D23424-4350-4363-9BE7-57A85DD04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12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TextBox 58">
            <a:extLst xmlns:a="http://schemas.openxmlformats.org/drawingml/2006/main">
              <a:ext uri="{FF2B5EF4-FFF2-40B4-BE49-F238E27FC236}">
                <a16:creationId xmlns:a16="http://schemas.microsoft.com/office/drawing/2014/main" id="{CEEA2C8F-E2B3-4B3C-AF17-C353DEA63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-440690" y="2434337"/>
            <a:ext cx="2413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Price index (2026 = 100)</a:t>
            </a:r>
          </a:p>
        </p:txBody>
      </p:sp>
      <p:sp>
        <p:nvSpPr>
          <p:cNvPr id="61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4C2031D-98FA-4B80-8A95-B05538510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7185062E-3791-4475-BF91-7F545D2D1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209EC37-FCE4-4C72-9BD3-9B95D1030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A41139F5-F696-4162-8CAA-5DAB51AD6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88606EB-0FA8-4551-96D9-2C86BCA4B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C039A1C2-F9BF-4CA4-AB82-C324B2780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3807519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79DE76E-DF18-4A6A-BE8D-0137D7662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A1. Competitive Intensity Differs By Layer, Not Just By Country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DFC980A-D0BD-49D9-992F-D1D27C08D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Competition is strongest in standardised fibre and internet access, while legacy MPLS, off-net last mile and high-SLA Ethernet remain more constrained.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1C391A84-1800-4F9B-93E5-0F4B33474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3B90530A-AA93-4ABE-A8A4-A39F3A9F0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534924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8FA32EB0-96A6-4316-8128-B06AA03C7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534924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1EFB40E-1C40-4D6C-91F4-936F2B30A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509320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Competitive Intensity By Connectivity Layer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9E922B4-060D-4784-8A41-86DF0325E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1627632"/>
            <a:ext cx="4572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Relative intensity score, 1 = low, 5 = high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7139B7CA-A1BA-464A-952E-0F153CB9F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993392"/>
            <a:ext cx="16916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Business Broadband / FTTP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6576375-28ED-4B98-82ED-5EE31DF37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2007108"/>
            <a:ext cx="2651760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2651499-65F6-4399-B5EE-9C8A7CC2F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528" y="1975104"/>
            <a:ext cx="20116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5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40B0F9B-F8DA-4387-A8F5-BF8DB35D0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414016"/>
            <a:ext cx="16916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DIA In Metro / On-Net Areas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260993F-22FE-4F3A-A497-B524D72A3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2427732"/>
            <a:ext cx="212140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1EE8DA6-5867-4586-AB05-C2B2DB71C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528" y="2395728"/>
            <a:ext cx="20116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4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623CAD0-12EB-4556-B77D-C0E2A04D4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834640"/>
            <a:ext cx="16916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SD-WAN / SASE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740AB409-F5E9-494A-B133-F145A0F35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2848356"/>
            <a:ext cx="2121408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7D8C"/>
          </a:solidFill>
          <a:ln xmlns:a="http://schemas.openxmlformats.org/drawingml/2006/main" w="12700">
            <a:solidFill>
              <a:srgbClr val="3A7D8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ED75DA65-E23F-4D52-A850-AAF433D6E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528" y="2816352"/>
            <a:ext cx="20116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4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E3202520-CCEF-46CB-98E7-FD02D0282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255264"/>
            <a:ext cx="16916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Ethernet / Leased Line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D7856AD5-E969-4019-8390-4A4178A49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3268980"/>
            <a:ext cx="1591056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9E3A"/>
          </a:solidFill>
          <a:ln xmlns:a="http://schemas.openxmlformats.org/drawingml/2006/main" w="1270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98EC6D7C-E7E7-4B84-8E01-4535A0A49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528" y="3236976"/>
            <a:ext cx="20116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3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A8553F8-E8EB-4CE6-8ED3-1EAED87F0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675888"/>
            <a:ext cx="16916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 / IP-VPN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7947C810-9B9B-4EDF-BEBA-772660A0D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3689604"/>
            <a:ext cx="1060704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>
            <a:solidFill>
              <a:srgbClr val="6E778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869987A2-1116-431D-A581-22F4FEE18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528" y="3657600"/>
            <a:ext cx="20116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2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2723305A-34D9-49BA-B5B4-CA1EE7D3B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096512"/>
            <a:ext cx="16916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Off-Net Last Mile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6ECE5BA9-C108-43E3-BCF9-2D45D4D15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4110228"/>
            <a:ext cx="1060704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>
            <a:solidFill>
              <a:srgbClr val="6E778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0470C5A2-499B-46B7-92C0-34BF00935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528" y="4078224"/>
            <a:ext cx="20116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2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EA2913DF-F732-4178-9244-922503BFF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45152"/>
            <a:ext cx="45720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Scores are directional and reflect supply availability, substitutability, number of viable vendors and switching friction for large enterprise sites.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7534CA8C-5F14-4899-9467-4473FDB75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9632" y="1207008"/>
            <a:ext cx="5504688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F5CF7101-CE60-40DB-AE16-4E4D20536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9632" y="1207008"/>
            <a:ext cx="550468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76E0E22E-15E6-4257-BA91-26645451A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1303020"/>
            <a:ext cx="524865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Market Structure Observations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31" name="Shape 29">
            <a:extLst xmlns:a="http://schemas.openxmlformats.org/drawingml/2006/main">
              <a:ext uri="{FF2B5EF4-FFF2-40B4-BE49-F238E27FC236}">
                <a16:creationId xmlns:a16="http://schemas.microsoft.com/office/drawing/2014/main" id="{7AF11593-D8D3-4740-9BE3-F3CFB3873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1682496"/>
            <a:ext cx="1170432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2789ED66-FC1B-4D3A-9A9B-0D4443BCD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0236" y="1723644"/>
            <a:ext cx="1088136" cy="210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Layer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24C0F60D-6904-493B-9FBF-8D6009F17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1682496"/>
            <a:ext cx="1856232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BE6BB4E9-FF37-4069-B9F7-B37AD0D57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0668" y="1723644"/>
            <a:ext cx="1773936" cy="210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Why Competition Is Stronger / Weaker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473736D4-9BA6-46EF-B3E0-5A1DACDB5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5752" y="1682496"/>
            <a:ext cx="2039112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7EDEE298-4A28-44F1-976E-DA52FDA31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723644"/>
            <a:ext cx="1956816" cy="2103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Observed Implication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AB8291AE-3113-4CCE-8131-F33CBF290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1975104"/>
            <a:ext cx="117043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D7B003D0-DDEF-49E7-9AC7-79B37CFD2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0236" y="2016252"/>
            <a:ext cx="108813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 broadband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Shape 37">
            <a:extLst xmlns:a="http://schemas.openxmlformats.org/drawingml/2006/main">
              <a:ext uri="{FF2B5EF4-FFF2-40B4-BE49-F238E27FC236}">
                <a16:creationId xmlns:a16="http://schemas.microsoft.com/office/drawing/2014/main" id="{FB690585-6983-4CC3-B422-917A5D343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1975104"/>
            <a:ext cx="185623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AEA9D40F-B8BC-4B82-9BED-D0763E74E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0668" y="2016252"/>
            <a:ext cx="177393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Many local fibre, cable and FWA offers; tariffs are increasingly comparable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6D837E26-E89D-4B85-8A7A-A7DC4EE12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5752" y="1975104"/>
            <a:ext cx="203911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E1F7382B-06BD-459F-96EB-7CBB9F3E2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016252"/>
            <a:ext cx="195681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 price transparency, especially in urban markets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4BAF6343-61B8-47EE-AD60-8AEE5DA78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2542032"/>
            <a:ext cx="117043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0DA9605C-DE56-4482-8E88-95AC5A793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0236" y="2583180"/>
            <a:ext cx="108813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DIA and Ethernet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Shape 43">
            <a:extLst xmlns:a="http://schemas.openxmlformats.org/drawingml/2006/main">
              <a:ext uri="{FF2B5EF4-FFF2-40B4-BE49-F238E27FC236}">
                <a16:creationId xmlns:a16="http://schemas.microsoft.com/office/drawing/2014/main" id="{191A7EEC-87B9-49F3-9618-04E59D941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2542032"/>
            <a:ext cx="185623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0B1B9AEF-EBFC-4DF8-869F-5C314FA9A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0668" y="2583180"/>
            <a:ext cx="177393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Choice improves in carrier-dense metros but narrows at off-net sites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21302AE8-A07C-4C87-8E15-F49E784AA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5752" y="2542032"/>
            <a:ext cx="203911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EBC231A6-4C61-4BF1-B893-0FE2EF16A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583180"/>
            <a:ext cx="195681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Site-level availability drives quote dispersion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C9F9D9DE-4D43-4155-988B-19E55E2EC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3108960"/>
            <a:ext cx="117043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58B76F25-2DC5-4C05-B48E-F2B6C1346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0236" y="3150108"/>
            <a:ext cx="108813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 services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B1A3E296-E418-4549-A61A-7F6557E94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3108960"/>
            <a:ext cx="185623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90637C28-FC18-4F42-A097-A0033DE34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0668" y="3150108"/>
            <a:ext cx="177393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Telcos, MSPs and vendors compete across overlay, security and management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Shape 51">
            <a:extLst xmlns:a="http://schemas.openxmlformats.org/drawingml/2006/main">
              <a:ext uri="{FF2B5EF4-FFF2-40B4-BE49-F238E27FC236}">
                <a16:creationId xmlns:a16="http://schemas.microsoft.com/office/drawing/2014/main" id="{11D3A9F5-8C2B-4B82-86C5-2DE5DCD22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5752" y="3108960"/>
            <a:ext cx="203911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F5841656-A744-4769-9E18-F2C3D64B4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150108"/>
            <a:ext cx="195681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Differentiation shifts from access price to operating 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8627DEE3-E71C-47C4-9159-1175CD82B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3675888"/>
            <a:ext cx="117043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01CE0F1C-9A02-4A5C-9907-E8404FD50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0236" y="3717036"/>
            <a:ext cx="108813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 and local loop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E28375D2-CA10-4494-A018-7B3FF0E92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3675888"/>
            <a:ext cx="185623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94658635-AE35-43EB-BDDA-6D5757D0B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0668" y="3717036"/>
            <a:ext cx="177393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Legacy architecture and physical access ownership restrict switching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Shape 57">
            <a:extLst xmlns:a="http://schemas.openxmlformats.org/drawingml/2006/main">
              <a:ext uri="{FF2B5EF4-FFF2-40B4-BE49-F238E27FC236}">
                <a16:creationId xmlns:a16="http://schemas.microsoft.com/office/drawing/2014/main" id="{6F69CBF6-E33D-4F05-B9F9-0F89F7756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5752" y="3675888"/>
            <a:ext cx="2039112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29A60CD4-48B2-4801-987A-AA30E326B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717036"/>
            <a:ext cx="1956816" cy="4846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Contract and restoration terms remain material to pricing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3776775C-9088-4C7C-8775-D8AD0B2C0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4690872"/>
            <a:ext cx="4828032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European consolidation and wholesale access debates are active, but competition remains highly local: a multi-country contract can contain both competitive metro sites and supplier-constrained tail sites.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62" name="Shape 60">
            <a:extLst xmlns:a="http://schemas.openxmlformats.org/drawingml/2006/main">
              <a:ext uri="{FF2B5EF4-FFF2-40B4-BE49-F238E27FC236}">
                <a16:creationId xmlns:a16="http://schemas.microsoft.com/office/drawing/2014/main" id="{48B8DBF4-4182-4823-9DC2-E27FEC550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120140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3" name="Shape 61">
            <a:extLst xmlns:a="http://schemas.openxmlformats.org/drawingml/2006/main">
              <a:ext uri="{FF2B5EF4-FFF2-40B4-BE49-F238E27FC236}">
                <a16:creationId xmlns:a16="http://schemas.microsoft.com/office/drawing/2014/main" id="{1710D4B6-5BB4-4805-A560-D221155D3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23444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74D46FBC-FAE4-4DCA-B547-437949A77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33288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735D99AB-46D4-4866-A6ED-99C4EB610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50992"/>
            <a:ext cx="96469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Competitive intensity is not uniform across Europe; it is highest where fibre is on-net and service is standardised, and lowest where access ownership, restoration control or legacy WAN requirements dominate.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B46A8988-2F34-403F-8126-B3701DFB5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European Commission, Connectivity Coverage in Europe 2025; Point Topic, European Broadband Tariffs Q1 2026; Mordor Intelligence, Europe Managed SD-WAN Services Market, 2025; Reuters, European telecom competition coverage, 2025–2026.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67" name="Shape 65">
            <a:extLst xmlns:a="http://schemas.openxmlformats.org/drawingml/2006/main">
              <a:ext uri="{FF2B5EF4-FFF2-40B4-BE49-F238E27FC236}">
                <a16:creationId xmlns:a16="http://schemas.microsoft.com/office/drawing/2014/main" id="{E95ECA5E-A16F-4CA2-9336-B37691C93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DB47B47B-D5F2-4ED9-B64E-535AD6929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6858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9" name="Text 67">
            <a:extLst xmlns:a="http://schemas.openxmlformats.org/drawingml/2006/main">
              <a:ext uri="{FF2B5EF4-FFF2-40B4-BE49-F238E27FC236}">
                <a16:creationId xmlns:a16="http://schemas.microsoft.com/office/drawing/2014/main" id="{E2DE621C-1A6F-41B2-A685-B78FDD98F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13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0" name="TextBox 69">
            <a:extLst xmlns:a="http://schemas.openxmlformats.org/drawingml/2006/main">
              <a:ext uri="{FF2B5EF4-FFF2-40B4-BE49-F238E27FC236}">
                <a16:creationId xmlns:a16="http://schemas.microsoft.com/office/drawing/2014/main" id="{F5A8F517-11ED-4B8C-B26D-2696C6544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368800"/>
            <a:ext cx="3175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Relative intensity score (1–5)</a:t>
            </a:r>
          </a:p>
        </p:txBody>
      </p:sp>
      <p:sp>
        <p:nvSpPr>
          <p:cNvPr id="71" name="TextBox 70">
            <a:extLst xmlns:a="http://schemas.openxmlformats.org/drawingml/2006/main">
              <a:ext uri="{FF2B5EF4-FFF2-40B4-BE49-F238E27FC236}">
                <a16:creationId xmlns:a16="http://schemas.microsoft.com/office/drawing/2014/main" id="{A70047E1-FDB5-45F2-8808-D7775E9E5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" y="4368800"/>
            <a:ext cx="1651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Connectivity layer</a:t>
            </a:r>
          </a:p>
        </p:txBody>
      </p:sp>
      <p:sp>
        <p:nvSpPr>
          <p:cNvPr id="7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C45273B-1D03-4603-A5D0-C9B357A3A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4B27CBDF-108D-4663-805B-D7272DA86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1F4EAD5-3FFA-49B2-8AE8-8D8E141EB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A10B12C-50B7-4F0B-9E33-0374CE5B1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A04A3F5-7428-45AA-8679-07731020C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08D4925-1434-47AF-9675-279D3AC96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4765090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08D2EC2-F55A-4E86-8097-46BEC5468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A2. Network Ownership Models Define Who Controls The Service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DF9D33B8-EAAF-4013-ADE7-00A57177A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WAN delivery usually separates commercial ownership from physical infrastructure, creating different control and accountability profiles.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865B6A4-853B-40F5-96B7-4EC72264F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1D28D675-D094-467A-80F9-E4A36494F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53796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B4574CE8-B178-40A3-88E9-250ABBED5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53796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5CDC883-115E-4E36-BCB5-2FDCB7ACE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628192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Enterprise Telecom Delivery Chain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A4E7333E-36C9-423D-BF58-563D4DA8E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4168" y="2926080"/>
            <a:ext cx="62179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AC4D54C7-37E9-451B-835B-6555EA026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2928" y="2926080"/>
            <a:ext cx="62179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E430C43-C222-4DD0-89B2-6CCD5A8BC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1688" y="2926080"/>
            <a:ext cx="621792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BAEF02B6-8A2E-4887-AFD6-EB3F58C4F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9592" y="2926080"/>
            <a:ext cx="5029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BFEF6F99-ABAA-416A-8381-6C37CCBF8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221992"/>
            <a:ext cx="1170432" cy="1353312"/>
          </a:xfrm>
          <a:prstGeom xmlns:a="http://schemas.openxmlformats.org/drawingml/2006/main" prst="roundRect">
            <a:avLst>
              <a:gd name="adj" fmla="val 31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A3DA14E-1CAB-4A80-8CED-69991CA7C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331720"/>
            <a:ext cx="95097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Buyer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DA3DC75-96D9-4AAD-B67C-182A38584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569464"/>
            <a:ext cx="950976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sites, users and applications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B3EF067A-D736-4E37-BA51-A56A6E886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5960" y="2221992"/>
            <a:ext cx="1170432" cy="1353312"/>
          </a:xfrm>
          <a:prstGeom xmlns:a="http://schemas.openxmlformats.org/drawingml/2006/main" prst="roundRect">
            <a:avLst>
              <a:gd name="adj" fmla="val 312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F53A518E-B8BF-4816-A9D8-688B86D1B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5688" y="2331720"/>
            <a:ext cx="95097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Prime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C6D99708-E8D8-41ED-896E-7AD8DDDA3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5688" y="2569464"/>
            <a:ext cx="950976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Contract, invoice, reporting and service governance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07149B38-A0EB-48A3-A421-676B1DB16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8688" y="2221992"/>
            <a:ext cx="1170432" cy="1353312"/>
          </a:xfrm>
          <a:prstGeom xmlns:a="http://schemas.openxmlformats.org/drawingml/2006/main" prst="roundRect">
            <a:avLst>
              <a:gd name="adj" fmla="val 312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665E485F-FF07-4864-A00F-0F49CE1B7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8416" y="2331720"/>
            <a:ext cx="95097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Backbone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9F3D44F-C585-4877-A94D-C6F048371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8416" y="2569464"/>
            <a:ext cx="950976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Core IP/MPLS network, inter-country transit and cloud hubs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91EF9A10-DF32-4873-85E2-A0A5179D1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1416" y="2221992"/>
            <a:ext cx="1170432" cy="1353312"/>
          </a:xfrm>
          <a:prstGeom xmlns:a="http://schemas.openxmlformats.org/drawingml/2006/main" prst="roundRect">
            <a:avLst>
              <a:gd name="adj" fmla="val 3125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4E532569-DB82-4E7C-B6C5-180990BAC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144" y="2331720"/>
            <a:ext cx="95097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Access Loop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7F15C598-A4B1-49CF-A121-F17A617F1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144" y="2569464"/>
            <a:ext cx="950976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fibre, copper, cable, FWA or mobile access into the building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015E42B-ED6D-4B04-8BC0-99E813611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4144" y="2221992"/>
            <a:ext cx="987552" cy="1353312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55EBFF07-53F8-4D40-B3BB-EDEF0B52F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3872" y="2331720"/>
            <a:ext cx="76809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Field Ops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8DABBBB4-8DDF-406C-8FE1-9E64F9A6E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3872" y="2569464"/>
            <a:ext cx="768096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Install, repair, spares and restoration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CE222A48-A237-4B5B-B111-48F3A3CC1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041648"/>
            <a:ext cx="54864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>
                <a:solidFill>
                  <a:srgbClr val="3E4548"/>
                </a:solidFill>
                <a:latin typeface="Arial"/>
                <a:ea typeface="Arial"/>
                <a:cs typeface="Arial"/>
              </a:rPr>
              <a:t>A single invoice can mask multiple physical and operational owners behind the delivered service.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AB3FCFA6-A812-49A6-961F-07B1CDEE5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645920"/>
            <a:ext cx="1051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7B8184"/>
                </a:solidFill>
                <a:latin typeface="Arial"/>
                <a:ea typeface="Arial"/>
                <a:cs typeface="Arial"/>
              </a:rPr>
              <a:t>Ownership layer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24D588E1-42E2-4A3B-ACE8-394C5D141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848" y="1645920"/>
            <a:ext cx="10972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Commercial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43980B1F-009D-4615-8C18-B8199CA82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1645920"/>
            <a:ext cx="10972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Network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7F27131A-32DF-4EE7-92B7-ADB816638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8032" y="1645920"/>
            <a:ext cx="16459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Physical / operational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00E8AB5F-9647-483D-82BC-A02296B7E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1096" y="1874520"/>
            <a:ext cx="120700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54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8EF27316-3192-4602-B6F3-B3A2300AE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2112" y="1874520"/>
            <a:ext cx="1225296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54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23A8EA20-FB39-434B-879A-753A3100B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3984" y="1874520"/>
            <a:ext cx="2249424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5400">
            <a:solidFill>
              <a:srgbClr val="6E778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C70AC860-8C25-4350-A000-359EACAD9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1207008"/>
            <a:ext cx="434340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Shape 34">
            <a:extLst xmlns:a="http://schemas.openxmlformats.org/drawingml/2006/main">
              <a:ext uri="{FF2B5EF4-FFF2-40B4-BE49-F238E27FC236}">
                <a16:creationId xmlns:a16="http://schemas.microsoft.com/office/drawing/2014/main" id="{E8BD7644-A265-4331-9CAA-030094AF5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1207008"/>
            <a:ext cx="434340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97AE0326-9C2C-4318-A04C-C6A99B82F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8936" y="1303020"/>
            <a:ext cx="408736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Typical Ownership Models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4D70D0A4-FC1C-4E13-8B9D-CDF308D67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1232" y="1691640"/>
            <a:ext cx="13258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77678EB3-6DFE-4C82-B810-41733DA08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6952" y="1732788"/>
            <a:ext cx="123444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DDFBC86E-6150-4B4C-8595-E34F497D2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1691640"/>
            <a:ext cx="129844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EEDB1BB8-79F6-4EC5-8CC9-0D58A27DD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1732788"/>
            <a:ext cx="1207008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Control Depth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A76ECF97-B1E2-4742-9F8F-03D70D69F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5560" y="1691640"/>
            <a:ext cx="128016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0C43E3C1-50AB-4165-83C3-F847B2370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1280" y="1732788"/>
            <a:ext cx="118872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B63DF055-73CC-4238-85E9-1ACBDE7D3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1232" y="1965960"/>
            <a:ext cx="132588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62AEA556-6108-4F64-B967-FB0AC1B0A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6952" y="2007108"/>
            <a:ext cx="123444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Integrated incumbent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A103A312-1719-4EE7-B0E6-FC4987525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1965960"/>
            <a:ext cx="129844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D64E0A20-8A09-41E5-92E3-2CA0446B8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2007108"/>
            <a:ext cx="1207008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Highest in-home market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Shape 46">
            <a:extLst xmlns:a="http://schemas.openxmlformats.org/drawingml/2006/main">
              <a:ext uri="{FF2B5EF4-FFF2-40B4-BE49-F238E27FC236}">
                <a16:creationId xmlns:a16="http://schemas.microsoft.com/office/drawing/2014/main" id="{5D1D4EA4-5A15-4A82-BF50-D36DE9154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5560" y="1965960"/>
            <a:ext cx="128016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6B184111-D669-4E5A-BA81-C4664467D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1280" y="2007108"/>
            <a:ext cx="118872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Owns national access, field teams and often core network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11368586-DD5B-4C4C-9B04-BCA0B9B81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1232" y="2569464"/>
            <a:ext cx="132588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11F04A6B-7FC8-4158-ACB9-0379E9AEA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6952" y="2610612"/>
            <a:ext cx="123444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International carrier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7EF276D3-8F4D-4699-B2A8-64EF9FD97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2569464"/>
            <a:ext cx="129844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525CB2C3-E812-4532-94B1-47BF29857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2610612"/>
            <a:ext cx="1207008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Strong core, mixed access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2A880849-B0F0-4F23-94F0-882883D81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5560" y="2569464"/>
            <a:ext cx="128016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6755719D-420A-4D24-BF01-4ED30D32F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1280" y="2610612"/>
            <a:ext cx="118872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Owns its backbone but commonly buys local loops in non-core markets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Shape 54">
            <a:extLst xmlns:a="http://schemas.openxmlformats.org/drawingml/2006/main">
              <a:ext uri="{FF2B5EF4-FFF2-40B4-BE49-F238E27FC236}">
                <a16:creationId xmlns:a16="http://schemas.microsoft.com/office/drawing/2014/main" id="{502D902E-9371-422E-B642-F2B6B1A76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1232" y="3172968"/>
            <a:ext cx="132588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5665B2F3-9213-40ED-AF82-97878F82E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6952" y="3214116"/>
            <a:ext cx="123444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Aggregator / reseller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6C91C756-2412-412C-9870-55A42923A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3172968"/>
            <a:ext cx="129844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23A5F158-FB85-442F-8C53-527026E8A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3214116"/>
            <a:ext cx="1207008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consolidation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21C8F1B2-A5B1-4B1F-886E-ABF858062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5560" y="3172968"/>
            <a:ext cx="128016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CB27009A-07AE-4A5E-8CEA-15C86F4F9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1280" y="3214116"/>
            <a:ext cx="118872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Combines multiple carrier services behind one contract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2" name="Shape 60">
            <a:extLst xmlns:a="http://schemas.openxmlformats.org/drawingml/2006/main">
              <a:ext uri="{FF2B5EF4-FFF2-40B4-BE49-F238E27FC236}">
                <a16:creationId xmlns:a16="http://schemas.microsoft.com/office/drawing/2014/main" id="{37CABD70-04D8-49AD-93C6-829CF681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1232" y="3776472"/>
            <a:ext cx="132588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2670C16B-1AD8-4031-B0F2-E6807F874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6952" y="3817620"/>
            <a:ext cx="123444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Virtual overlay provider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Shape 62">
            <a:extLst xmlns:a="http://schemas.openxmlformats.org/drawingml/2006/main">
              <a:ext uri="{FF2B5EF4-FFF2-40B4-BE49-F238E27FC236}">
                <a16:creationId xmlns:a16="http://schemas.microsoft.com/office/drawing/2014/main" id="{2151283C-B113-4EC3-BC60-5B0EB7AB9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3776472"/>
            <a:ext cx="129844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7FAEC82C-2B37-43ED-82EA-16EA109F2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3817620"/>
            <a:ext cx="1207008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Overlay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6" name="Shape 64">
            <a:extLst xmlns:a="http://schemas.openxmlformats.org/drawingml/2006/main">
              <a:ext uri="{FF2B5EF4-FFF2-40B4-BE49-F238E27FC236}">
                <a16:creationId xmlns:a16="http://schemas.microsoft.com/office/drawing/2014/main" id="{C3E4CEE7-CBF9-4D62-9422-3C420DD6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5560" y="3776472"/>
            <a:ext cx="1280160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7" name="Text 65">
            <a:extLst xmlns:a="http://schemas.openxmlformats.org/drawingml/2006/main">
              <a:ext uri="{FF2B5EF4-FFF2-40B4-BE49-F238E27FC236}">
                <a16:creationId xmlns:a16="http://schemas.microsoft.com/office/drawing/2014/main" id="{F3ECABFC-E361-4A55-BA2F-BBBEDD6BA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1280" y="3817620"/>
            <a:ext cx="118872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Runs SD-WAN/SASE policy, but underlay remains third-party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F43FEB1B-F85D-4286-8836-4AA3CC11F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4617720"/>
            <a:ext cx="14630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>
                <a:solidFill>
                  <a:srgbClr val="111416"/>
                </a:solidFill>
                <a:latin typeface="Arial"/>
                <a:ea typeface="Arial"/>
                <a:cs typeface="Arial"/>
              </a:rPr>
              <a:t>•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69" name="Text 67">
            <a:extLst xmlns:a="http://schemas.openxmlformats.org/drawingml/2006/main">
              <a:ext uri="{FF2B5EF4-FFF2-40B4-BE49-F238E27FC236}">
                <a16:creationId xmlns:a16="http://schemas.microsoft.com/office/drawing/2014/main" id="{86E826DA-E48D-425D-B616-597A4C382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6408" y="4599432"/>
            <a:ext cx="345643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Coverage increases when partner networks are added, but direct control may decline.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8A790D84-198B-4140-B15F-5B62F3603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4928616"/>
            <a:ext cx="14630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>
                <a:solidFill>
                  <a:srgbClr val="111416"/>
                </a:solidFill>
                <a:latin typeface="Arial"/>
                <a:ea typeface="Arial"/>
                <a:cs typeface="Arial"/>
              </a:rPr>
              <a:t>•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71" name="Text 69">
            <a:extLst xmlns:a="http://schemas.openxmlformats.org/drawingml/2006/main">
              <a:ext uri="{FF2B5EF4-FFF2-40B4-BE49-F238E27FC236}">
                <a16:creationId xmlns:a16="http://schemas.microsoft.com/office/drawing/2014/main" id="{8FA98484-447B-4B3A-881D-6A0134EFF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6408" y="4910328"/>
            <a:ext cx="3456432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same service label can have different ownership paths by country and site.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72" name="Shape 70">
            <a:extLst xmlns:a="http://schemas.openxmlformats.org/drawingml/2006/main">
              <a:ext uri="{FF2B5EF4-FFF2-40B4-BE49-F238E27FC236}">
                <a16:creationId xmlns:a16="http://schemas.microsoft.com/office/drawing/2014/main" id="{807E11E7-ED65-4801-A9E5-12C5CF255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120140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3" name="Shape 71">
            <a:extLst xmlns:a="http://schemas.openxmlformats.org/drawingml/2006/main">
              <a:ext uri="{FF2B5EF4-FFF2-40B4-BE49-F238E27FC236}">
                <a16:creationId xmlns:a16="http://schemas.microsoft.com/office/drawing/2014/main" id="{D57898BC-CA45-4969-AAC7-D4C4F35D0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23444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4" name="Text 72">
            <a:extLst xmlns:a="http://schemas.openxmlformats.org/drawingml/2006/main">
              <a:ext uri="{FF2B5EF4-FFF2-40B4-BE49-F238E27FC236}">
                <a16:creationId xmlns:a16="http://schemas.microsoft.com/office/drawing/2014/main" id="{E2996877-01AF-4A4D-A4E9-08C09C952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33288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5" name="Text 73">
            <a:extLst xmlns:a="http://schemas.openxmlformats.org/drawingml/2006/main">
              <a:ext uri="{FF2B5EF4-FFF2-40B4-BE49-F238E27FC236}">
                <a16:creationId xmlns:a16="http://schemas.microsoft.com/office/drawing/2014/main" id="{68553C32-CA6F-4426-B10E-88D964616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50992"/>
            <a:ext cx="96469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main ownership distinction is whether the supplier owns the physical network and field operations behind the quote, not whether it can commercially package the service under one contract.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6" name="Text 74">
            <a:extLst xmlns:a="http://schemas.openxmlformats.org/drawingml/2006/main">
              <a:ext uri="{FF2B5EF4-FFF2-40B4-BE49-F238E27FC236}">
                <a16:creationId xmlns:a16="http://schemas.microsoft.com/office/drawing/2014/main" id="{7DBD9414-DB3A-454A-9D2C-0AF45BF1D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4e18bd8530849fb"/>
              </a:rPr>
              <a:t>European Commission, Connectivity Coverage in Europe 2025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6d02da35776413e"/>
              </a:rPr>
              <a:t>EU Regulation 2024/1309, Gigabit Infrastructure Act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778a735b45e44949"/>
              </a:rPr>
              <a:t>Colt connected-building model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77" name="Shape 75">
            <a:extLst xmlns:a="http://schemas.openxmlformats.org/drawingml/2006/main">
              <a:ext uri="{FF2B5EF4-FFF2-40B4-BE49-F238E27FC236}">
                <a16:creationId xmlns:a16="http://schemas.microsoft.com/office/drawing/2014/main" id="{6EE59B64-FB14-4FAC-9BB4-63FA21947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8" name="Text 76">
            <a:extLst xmlns:a="http://schemas.openxmlformats.org/drawingml/2006/main">
              <a:ext uri="{FF2B5EF4-FFF2-40B4-BE49-F238E27FC236}">
                <a16:creationId xmlns:a16="http://schemas.microsoft.com/office/drawing/2014/main" id="{281AF8B2-F1EE-49AA-B2A9-50D7E4070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6858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9" name="Text 77">
            <a:extLst xmlns:a="http://schemas.openxmlformats.org/drawingml/2006/main">
              <a:ext uri="{FF2B5EF4-FFF2-40B4-BE49-F238E27FC236}">
                <a16:creationId xmlns:a16="http://schemas.microsoft.com/office/drawing/2014/main" id="{49E5964A-595F-4870-94AD-F327A728F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0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B1A989E-388E-416B-A9A3-CA62DC833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DB6AC70F-957C-41E8-80A3-84E2CD1F0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D2B3B04C-EF57-46E6-90C8-6DFD831A3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274D2E8F-5838-45C6-A258-FF6384825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5DAC8457-1F52-4634-8403-68E5E7155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8A2C51E9-D98C-45AF-9B7D-0E4C1D158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00036740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CCFAEB5-F9D7-44AE-8016-D6A45FDDB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A2. Owned Infrastructure Gives Stronger Control, But Coverage Remains Local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96275B21-A070-4B5A-A9DC-90CD25567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On-net coverage provides direct operational control; off-net delivery expands reach but introduces wholesale handoffs and dependency on third-party repair queues.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02CA700-E62D-4CF6-96E4-A377080C0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22CD2A9A-35BF-40F1-8257-512442976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62940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0C7AED41-D4E2-4DD6-B312-8C0D5A48D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62940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44D6AC-67EF-4F15-9F25-935C30DDC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637336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Control Score By Delivery Model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6133B57-429C-460E-A628-F0E984FEE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1627632"/>
            <a:ext cx="43891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Directional score: 1 = low control, 5 = high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6EA91000-0C8D-47C6-AFAD-B6067DADF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920240"/>
            <a:ext cx="1627632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0284B165-D73C-4209-A6C4-68B0C52A3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993392"/>
            <a:ext cx="1572768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Delivery 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41650331-509F-458A-9D57-DED265178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72" y="1920240"/>
            <a:ext cx="713232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A4879773-026F-4ADE-A32B-3B6361355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2304" y="1993392"/>
            <a:ext cx="658368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Contract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D6690346-E035-4E15-9B71-7AEAE44D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8104" y="1920240"/>
            <a:ext cx="713232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CC70CCC-5BE7-4826-9324-DC54B4600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5536" y="1993392"/>
            <a:ext cx="658368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A66A0A19-91FF-467E-A9F5-6C74A85BF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1336" y="1920240"/>
            <a:ext cx="713232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F839458-0792-43F2-A44A-41F13694F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8768" y="1993392"/>
            <a:ext cx="658368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Local loop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75485CDC-9DAB-4352-A48A-DB67CBD75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4568" y="1920240"/>
            <a:ext cx="713232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265577E6-457C-451E-9B55-448DE9C1A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993392"/>
            <a:ext cx="658368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Field ops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A6047DDF-25EB-42B3-8A5F-9EDEC909C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1920240"/>
            <a:ext cx="713232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D0D610F2-DCC8-4FED-B46B-0B502C043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5232" y="1993392"/>
            <a:ext cx="658368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SLA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A46C5DBC-6641-4AD8-8C15-366C65822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1032" y="1920240"/>
            <a:ext cx="713232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0AC6AC9-3D17-42F8-8870-6D66E5E09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8464" y="1993392"/>
            <a:ext cx="658368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Price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4E211D5D-D3B3-4836-BFE3-F11BA673F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231136"/>
            <a:ext cx="16276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D2C796B3-3791-49F4-9916-340AA40E3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350008"/>
            <a:ext cx="149961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Integrated incumbent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42120959-1FAC-4EC0-ABB0-4A56E115F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72" y="2231136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9ED5C0F3-C950-473E-97FC-63171C38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72" y="2267712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A3C78935-6EF1-4221-939D-0A8BE350D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8104" y="2231136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771FFD4A-9E45-4D8C-9041-D62CCD56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8104" y="2267712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3F23BA35-8709-4B7A-A4D1-55E6F9FA8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1336" y="2231136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971BE1CA-2F2B-4B07-BC1B-30C595EFF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1336" y="2267712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31" name="Shape 29">
            <a:extLst xmlns:a="http://schemas.openxmlformats.org/drawingml/2006/main">
              <a:ext uri="{FF2B5EF4-FFF2-40B4-BE49-F238E27FC236}">
                <a16:creationId xmlns:a16="http://schemas.microsoft.com/office/drawing/2014/main" id="{90D64EEB-76C2-4440-86A6-3AAF7D0F7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4568" y="2231136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77986571-D3FF-427C-91A1-4B88FF825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4568" y="2267712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D6C86EAB-6F70-4401-AB76-D441DCA5D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231136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B6E59701-5F51-4BAA-B2DE-B9D94F5C2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267712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3A2FEBC0-9642-4D73-ABB8-1CFE9FC6D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1032" y="2231136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CBEA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51FFB7F7-1A35-4FFF-91DB-9B624F57F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1032" y="2267712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4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AEB3152B-376E-416E-A5E3-B21959AE7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670048"/>
            <a:ext cx="16276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4F5ABE8F-7510-4DDC-8ADA-14F212F2E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88920"/>
            <a:ext cx="149961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Pan-European carrier + partners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Shape 37">
            <a:extLst xmlns:a="http://schemas.openxmlformats.org/drawingml/2006/main">
              <a:ext uri="{FF2B5EF4-FFF2-40B4-BE49-F238E27FC236}">
                <a16:creationId xmlns:a16="http://schemas.microsoft.com/office/drawing/2014/main" id="{A99F2EFA-727B-41C8-B1E4-3FA091C7B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72" y="2670048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458831D6-53BE-47F9-A17E-F3279C6BA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72" y="2706624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2DC7B375-44F1-4C98-8F0C-83E99399D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8104" y="2670048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CB84E6A5-D92E-4363-9EE8-C4A4EFBB3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8104" y="2706624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5148F420-CCBD-4567-B0F0-9B387FE78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1336" y="2670048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F8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E39E5675-FC2A-4D14-BFBB-F48B38F7B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1336" y="2706624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3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45" name="Shape 43">
            <a:extLst xmlns:a="http://schemas.openxmlformats.org/drawingml/2006/main">
              <a:ext uri="{FF2B5EF4-FFF2-40B4-BE49-F238E27FC236}">
                <a16:creationId xmlns:a16="http://schemas.microsoft.com/office/drawing/2014/main" id="{5E75F8B2-C8C1-4047-93E7-872010689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4568" y="2670048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F8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3870E97B-AAF5-4122-B7B9-A50CADF47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4568" y="2706624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3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6C2005BF-D372-47E3-83F1-B8B70682A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670048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F8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4554F2CF-DD36-48A3-B79B-4616D00EB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706624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3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94139EF2-2AA5-4183-8D6E-61EC7FD2F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1032" y="2670048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F8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8EB91FF6-BC45-4459-ACFC-53A01C62B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1032" y="2706624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3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266D47CF-67B5-4786-98EB-7DC3107B1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108960"/>
            <a:ext cx="16276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89F16FB2-1C96-4952-A7D3-C77267B84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227832"/>
            <a:ext cx="149961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Aggregator / reseller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Shape 51">
            <a:extLst xmlns:a="http://schemas.openxmlformats.org/drawingml/2006/main">
              <a:ext uri="{FF2B5EF4-FFF2-40B4-BE49-F238E27FC236}">
                <a16:creationId xmlns:a16="http://schemas.microsoft.com/office/drawing/2014/main" id="{C0479EC2-1E49-4F02-B256-FCA450DF9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72" y="3108960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69AEBECE-8DC2-4DEA-BD80-D88E0B383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72" y="3145536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3159107C-8AA8-43B8-A30D-A460B2762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8104" y="3108960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E193A14E-0E2F-4EF5-B4CF-61FF82AB2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8104" y="3145536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2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AC09C977-2285-4860-BCDD-EA336377A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1336" y="3108960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096DCFD9-00D6-4E14-A79E-19DBF2347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1336" y="3145536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2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59" name="Shape 57">
            <a:extLst xmlns:a="http://schemas.openxmlformats.org/drawingml/2006/main">
              <a:ext uri="{FF2B5EF4-FFF2-40B4-BE49-F238E27FC236}">
                <a16:creationId xmlns:a16="http://schemas.microsoft.com/office/drawing/2014/main" id="{43334C30-5E17-46FE-8E29-CA9D80925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4568" y="3108960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A220C45F-ABE1-4C79-BB8E-A094540C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4568" y="3145536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2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B3379F17-5E6D-42CF-864A-566B7CE59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108960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F8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2C6B6B6E-409D-4B88-B6F6-FFE60058D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145536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3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63" name="Shape 61">
            <a:extLst xmlns:a="http://schemas.openxmlformats.org/drawingml/2006/main">
              <a:ext uri="{FF2B5EF4-FFF2-40B4-BE49-F238E27FC236}">
                <a16:creationId xmlns:a16="http://schemas.microsoft.com/office/drawing/2014/main" id="{F24CCC3F-C5C2-416F-925C-75E7C9B66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1032" y="3108960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EEE4917B-9905-4F9A-8DB0-D4319CEA1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1032" y="3145536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2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65" name="Shape 63">
            <a:extLst xmlns:a="http://schemas.openxmlformats.org/drawingml/2006/main">
              <a:ext uri="{FF2B5EF4-FFF2-40B4-BE49-F238E27FC236}">
                <a16:creationId xmlns:a16="http://schemas.microsoft.com/office/drawing/2014/main" id="{56B2FC2F-2993-41BD-964E-8FB41DC66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547872"/>
            <a:ext cx="16276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246E5E39-5452-4D7A-8ED4-8BAD4D55B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666744"/>
            <a:ext cx="149961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 overlay provider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7" name="Shape 65">
            <a:extLst xmlns:a="http://schemas.openxmlformats.org/drawingml/2006/main">
              <a:ext uri="{FF2B5EF4-FFF2-40B4-BE49-F238E27FC236}">
                <a16:creationId xmlns:a16="http://schemas.microsoft.com/office/drawing/2014/main" id="{9A460C02-DF58-483A-959F-874BA4165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72" y="3547872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CBEA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11176C81-E169-456B-84F7-6645BD815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4872" y="3584448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4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69" name="Shape 67">
            <a:extLst xmlns:a="http://schemas.openxmlformats.org/drawingml/2006/main">
              <a:ext uri="{FF2B5EF4-FFF2-40B4-BE49-F238E27FC236}">
                <a16:creationId xmlns:a16="http://schemas.microsoft.com/office/drawing/2014/main" id="{7D57E364-A5A9-4905-A9AF-B50BFBA3A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8104" y="3547872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4F6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3CDDEE52-50A4-4F3B-8CCE-E7CC4D711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8104" y="3584448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1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71" name="Shape 69">
            <a:extLst xmlns:a="http://schemas.openxmlformats.org/drawingml/2006/main">
              <a:ext uri="{FF2B5EF4-FFF2-40B4-BE49-F238E27FC236}">
                <a16:creationId xmlns:a16="http://schemas.microsoft.com/office/drawing/2014/main" id="{C043DE79-E560-4043-9B5C-ADD842F06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1336" y="3547872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4F6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2" name="Text 70">
            <a:extLst xmlns:a="http://schemas.openxmlformats.org/drawingml/2006/main">
              <a:ext uri="{FF2B5EF4-FFF2-40B4-BE49-F238E27FC236}">
                <a16:creationId xmlns:a16="http://schemas.microsoft.com/office/drawing/2014/main" id="{D18E1B73-FD4B-4F7E-A482-3E8EE8A57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1336" y="3584448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1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73" name="Shape 71">
            <a:extLst xmlns:a="http://schemas.openxmlformats.org/drawingml/2006/main">
              <a:ext uri="{FF2B5EF4-FFF2-40B4-BE49-F238E27FC236}">
                <a16:creationId xmlns:a16="http://schemas.microsoft.com/office/drawing/2014/main" id="{02A2EC50-C8EC-4EEE-8CCC-C1CED90E4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4568" y="3547872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4F6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4" name="Text 72">
            <a:extLst xmlns:a="http://schemas.openxmlformats.org/drawingml/2006/main">
              <a:ext uri="{FF2B5EF4-FFF2-40B4-BE49-F238E27FC236}">
                <a16:creationId xmlns:a16="http://schemas.microsoft.com/office/drawing/2014/main" id="{D5A718AF-CE1C-460F-B8EC-078F0474F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4568" y="3584448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1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75" name="Shape 73">
            <a:extLst xmlns:a="http://schemas.openxmlformats.org/drawingml/2006/main">
              <a:ext uri="{FF2B5EF4-FFF2-40B4-BE49-F238E27FC236}">
                <a16:creationId xmlns:a16="http://schemas.microsoft.com/office/drawing/2014/main" id="{E2F9C66A-AC0C-4C0A-9E91-F9A70065E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547872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6" name="Text 74">
            <a:extLst xmlns:a="http://schemas.openxmlformats.org/drawingml/2006/main">
              <a:ext uri="{FF2B5EF4-FFF2-40B4-BE49-F238E27FC236}">
                <a16:creationId xmlns:a16="http://schemas.microsoft.com/office/drawing/2014/main" id="{0D2398EC-8913-46A0-A55E-E773D6804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584448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2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77" name="Shape 75">
            <a:extLst xmlns:a="http://schemas.openxmlformats.org/drawingml/2006/main">
              <a:ext uri="{FF2B5EF4-FFF2-40B4-BE49-F238E27FC236}">
                <a16:creationId xmlns:a16="http://schemas.microsoft.com/office/drawing/2014/main" id="{EBD4EFE8-4337-41CA-A654-BCFAB05F7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1032" y="3547872"/>
            <a:ext cx="713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8" name="Text 76">
            <a:extLst xmlns:a="http://schemas.openxmlformats.org/drawingml/2006/main">
              <a:ext uri="{FF2B5EF4-FFF2-40B4-BE49-F238E27FC236}">
                <a16:creationId xmlns:a16="http://schemas.microsoft.com/office/drawing/2014/main" id="{5D98A69D-D826-48E3-BF11-A63182721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1032" y="3584448"/>
            <a:ext cx="71323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2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79" name="Text 77">
            <a:extLst xmlns:a="http://schemas.openxmlformats.org/drawingml/2006/main">
              <a:ext uri="{FF2B5EF4-FFF2-40B4-BE49-F238E27FC236}">
                <a16:creationId xmlns:a16="http://schemas.microsoft.com/office/drawing/2014/main" id="{3FCF5BD7-579A-456E-8FA4-73F71ED8F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07408"/>
            <a:ext cx="56235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Control rises when the same supplier owns the commercial interface, core network, local loop and field-repair process.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80" name="Text 78">
            <a:extLst xmlns:a="http://schemas.openxmlformats.org/drawingml/2006/main">
              <a:ext uri="{FF2B5EF4-FFF2-40B4-BE49-F238E27FC236}">
                <a16:creationId xmlns:a16="http://schemas.microsoft.com/office/drawing/2014/main" id="{D5E128E8-2E74-4B34-A7DA-E3FCFF2F2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37176"/>
            <a:ext cx="5623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Note: Scores are qualitative and intended to compare operating-model implications, not rank individual suppliers.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1" name="Shape 79">
            <a:extLst xmlns:a="http://schemas.openxmlformats.org/drawingml/2006/main">
              <a:ext uri="{FF2B5EF4-FFF2-40B4-BE49-F238E27FC236}">
                <a16:creationId xmlns:a16="http://schemas.microsoft.com/office/drawing/2014/main" id="{0938A1CB-C7A2-4B85-93E8-C18737385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2360" y="1207008"/>
            <a:ext cx="425196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2" name="Shape 80">
            <a:extLst xmlns:a="http://schemas.openxmlformats.org/drawingml/2006/main">
              <a:ext uri="{FF2B5EF4-FFF2-40B4-BE49-F238E27FC236}">
                <a16:creationId xmlns:a16="http://schemas.microsoft.com/office/drawing/2014/main" id="{F98681DD-C978-4A88-A8AD-A6487E68E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2360" y="1207008"/>
            <a:ext cx="425196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3" name="Text 81">
            <a:extLst xmlns:a="http://schemas.openxmlformats.org/drawingml/2006/main">
              <a:ext uri="{FF2B5EF4-FFF2-40B4-BE49-F238E27FC236}">
                <a16:creationId xmlns:a16="http://schemas.microsoft.com/office/drawing/2014/main" id="{1A1C082E-80F7-4E29-904D-F3244B2C8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0376" y="1303020"/>
            <a:ext cx="399592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Observed Network Footprint Examples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4" name="Shape 82">
            <a:extLst xmlns:a="http://schemas.openxmlformats.org/drawingml/2006/main">
              <a:ext uri="{FF2B5EF4-FFF2-40B4-BE49-F238E27FC236}">
                <a16:creationId xmlns:a16="http://schemas.microsoft.com/office/drawing/2014/main" id="{5E1183CE-E815-4A99-9B97-443521B2B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1773936"/>
            <a:ext cx="3611880" cy="7132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5" name="Text 83">
            <a:extLst xmlns:a="http://schemas.openxmlformats.org/drawingml/2006/main">
              <a:ext uri="{FF2B5EF4-FFF2-40B4-BE49-F238E27FC236}">
                <a16:creationId xmlns:a16="http://schemas.microsoft.com/office/drawing/2014/main" id="{6BA9EB69-38E0-4D36-8B0D-865AB4E4B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1901952"/>
            <a:ext cx="32918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32,000+ on-net enterprise offices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6" name="Text 84">
            <a:extLst xmlns:a="http://schemas.openxmlformats.org/drawingml/2006/main">
              <a:ext uri="{FF2B5EF4-FFF2-40B4-BE49-F238E27FC236}">
                <a16:creationId xmlns:a16="http://schemas.microsoft.com/office/drawing/2014/main" id="{658A8798-9A07-4338-AAAC-8BE9DCA09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2157984"/>
            <a:ext cx="32918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Colt directly connected building footprint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7" name="Shape 85">
            <a:extLst xmlns:a="http://schemas.openxmlformats.org/drawingml/2006/main">
              <a:ext uri="{FF2B5EF4-FFF2-40B4-BE49-F238E27FC236}">
                <a16:creationId xmlns:a16="http://schemas.microsoft.com/office/drawing/2014/main" id="{D9E464E5-99F8-49CD-A5F6-CD1686B05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2706624"/>
            <a:ext cx="3611880" cy="7132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8" name="Text 86">
            <a:extLst xmlns:a="http://schemas.openxmlformats.org/drawingml/2006/main">
              <a:ext uri="{FF2B5EF4-FFF2-40B4-BE49-F238E27FC236}">
                <a16:creationId xmlns:a16="http://schemas.microsoft.com/office/drawing/2014/main" id="{89BF4A99-F81A-49F8-AA34-5E646FCB7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2834640"/>
            <a:ext cx="32918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Millions of off-net offices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9" name="Text 87">
            <a:extLst xmlns:a="http://schemas.openxmlformats.org/drawingml/2006/main">
              <a:ext uri="{FF2B5EF4-FFF2-40B4-BE49-F238E27FC236}">
                <a16:creationId xmlns:a16="http://schemas.microsoft.com/office/drawing/2014/main" id="{78642177-5000-4C94-BF3B-6DB69202D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3090672"/>
            <a:ext cx="32918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Reach extended via integrated carrier partners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0" name="Shape 88">
            <a:extLst xmlns:a="http://schemas.openxmlformats.org/drawingml/2006/main">
              <a:ext uri="{FF2B5EF4-FFF2-40B4-BE49-F238E27FC236}">
                <a16:creationId xmlns:a16="http://schemas.microsoft.com/office/drawing/2014/main" id="{DFA901C6-E679-41AB-BC66-D695153DE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3639312"/>
            <a:ext cx="3611880" cy="7132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1" name="Text 89">
            <a:extLst xmlns:a="http://schemas.openxmlformats.org/drawingml/2006/main">
              <a:ext uri="{FF2B5EF4-FFF2-40B4-BE49-F238E27FC236}">
                <a16:creationId xmlns:a16="http://schemas.microsoft.com/office/drawing/2014/main" id="{C4575B55-501A-4334-8D4A-C6CBBE966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3767328"/>
            <a:ext cx="32918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400+ PoPs and 3,000+ partners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92" name="Text 90">
            <a:extLst xmlns:a="http://schemas.openxmlformats.org/drawingml/2006/main">
              <a:ext uri="{FF2B5EF4-FFF2-40B4-BE49-F238E27FC236}">
                <a16:creationId xmlns:a16="http://schemas.microsoft.com/office/drawing/2014/main" id="{24FE615B-FFD6-4D13-A7EE-361DEB953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4023360"/>
            <a:ext cx="32918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GTT wholesale and partner ecosystem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3" name="Text 91">
            <a:extLst xmlns:a="http://schemas.openxmlformats.org/drawingml/2006/main">
              <a:ext uri="{FF2B5EF4-FFF2-40B4-BE49-F238E27FC236}">
                <a16:creationId xmlns:a16="http://schemas.microsoft.com/office/drawing/2014/main" id="{D438D376-3EA4-4B8E-8D88-A042C7C9F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4112" y="4681728"/>
            <a:ext cx="3474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footprints are therefore hybrids: directly owned infrastructure plus partner access to increase geographic reach.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94" name="Shape 92">
            <a:extLst xmlns:a="http://schemas.openxmlformats.org/drawingml/2006/main">
              <a:ext uri="{FF2B5EF4-FFF2-40B4-BE49-F238E27FC236}">
                <a16:creationId xmlns:a16="http://schemas.microsoft.com/office/drawing/2014/main" id="{005D3E8B-56F4-44E4-B67D-65830ECF3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120140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5" name="Shape 93">
            <a:extLst xmlns:a="http://schemas.openxmlformats.org/drawingml/2006/main">
              <a:ext uri="{FF2B5EF4-FFF2-40B4-BE49-F238E27FC236}">
                <a16:creationId xmlns:a16="http://schemas.microsoft.com/office/drawing/2014/main" id="{8433DF65-4775-4BA2-94E9-7DBB79CA7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23444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6" name="Text 94">
            <a:extLst xmlns:a="http://schemas.openxmlformats.org/drawingml/2006/main">
              <a:ext uri="{FF2B5EF4-FFF2-40B4-BE49-F238E27FC236}">
                <a16:creationId xmlns:a16="http://schemas.microsoft.com/office/drawing/2014/main" id="{CF6D687F-DAE7-4BB4-A620-D6E1BBD92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33288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97" name="Text 95">
            <a:extLst xmlns:a="http://schemas.openxmlformats.org/drawingml/2006/main">
              <a:ext uri="{FF2B5EF4-FFF2-40B4-BE49-F238E27FC236}">
                <a16:creationId xmlns:a16="http://schemas.microsoft.com/office/drawing/2014/main" id="{A516D6D2-8900-4067-BD47-1DA73E808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50992"/>
            <a:ext cx="96469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reach expands when partner networks are added, but service quality becomes dependent on whether SLAs, diagnostics and escalation rights are aligned across the delivery chain.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98" name="Text 96">
            <a:extLst xmlns:a="http://schemas.openxmlformats.org/drawingml/2006/main">
              <a:ext uri="{FF2B5EF4-FFF2-40B4-BE49-F238E27FC236}">
                <a16:creationId xmlns:a16="http://schemas.microsoft.com/office/drawing/2014/main" id="{06E2C606-5259-48D5-9116-439093C43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b250b97f5934af1"/>
              </a:rPr>
              <a:t>Colt connected-building model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b3f13943545f4ac2"/>
              </a:rPr>
              <a:t>GTT Wholesale network and partner ecosystem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c36aed5d4ef45f5"/>
              </a:rPr>
              <a:t>GTT EnvisionCORE network footprint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99" name="Shape 97">
            <a:extLst xmlns:a="http://schemas.openxmlformats.org/drawingml/2006/main">
              <a:ext uri="{FF2B5EF4-FFF2-40B4-BE49-F238E27FC236}">
                <a16:creationId xmlns:a16="http://schemas.microsoft.com/office/drawing/2014/main" id="{59B90145-878C-4F42-ADAC-5CE493513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0" name="Text 98">
            <a:extLst xmlns:a="http://schemas.openxmlformats.org/drawingml/2006/main">
              <a:ext uri="{FF2B5EF4-FFF2-40B4-BE49-F238E27FC236}">
                <a16:creationId xmlns:a16="http://schemas.microsoft.com/office/drawing/2014/main" id="{513075CD-5F5A-451B-A202-E794F0FFB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6858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01" name="Text 99">
            <a:extLst xmlns:a="http://schemas.openxmlformats.org/drawingml/2006/main">
              <a:ext uri="{FF2B5EF4-FFF2-40B4-BE49-F238E27FC236}">
                <a16:creationId xmlns:a16="http://schemas.microsoft.com/office/drawing/2014/main" id="{E1DD49A0-04DA-485F-9B27-368BEF7F4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15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0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7EB398C-8B6D-4DD8-8B9E-D70168954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60746585-157E-41AE-B1A2-405C060D8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804ADCAB-634D-4537-8A8E-CCB36CF11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DF59D7A0-9068-4F56-A32F-E9DA92134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0BDC29E4-B9B7-4979-B675-104DE7B82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B752C75D-E748-4EBC-8C31-9BD6DA9D9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70103543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571A83-85B2-465A-B959-A4657A07F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A2. SLA Strength Varies By Fault Domain, Not Just Service Name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786E8AB-7FCA-4489-B6AB-FA5104A54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SLAs look strongest when a provider controls the NOC, access circuit and repair dispatch; they weaken when the incident crosses ownership boundaries.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67BC569-2B51-4660-B50A-00A18D83F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639953D-5E17-4342-9901-F26C91E94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598932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53749E04-29F2-4625-8C9D-64D9B70E9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598932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47D828E-7BA5-4867-9093-DF7F5F33A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573328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Fault Handling Path: Direct Vs. Partner-Delivered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291E2DB-C9BF-438E-ADEF-3EBC1C18F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700784"/>
            <a:ext cx="25603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8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Direct / On-Net Fault Path</a:t>
            </a:r>
            <a:endParaRPr sz="880">
              <a:latin typeface="Arial"/>
              <a:ea typeface="Arial"/>
              <a:cs typeface="Arial"/>
            </a:endParaRP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89E6CD17-B55E-4923-9698-1B6C6624F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" y="2331720"/>
            <a:ext cx="8229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2F75B5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4112C488-2D89-4A9E-ACA4-70812C775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1488" y="2331720"/>
            <a:ext cx="8229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2F75B5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1BB86321-C9B1-4B8C-8540-BF552E567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256" y="2331720"/>
            <a:ext cx="8229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2F75B5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49A400C1-E79F-4673-BEB6-7CFC3D26A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993392"/>
            <a:ext cx="960120" cy="65836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DD6C4905-0974-4BC3-B018-2D726D57D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" y="2103120"/>
            <a:ext cx="74066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Ticket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B8DD0A0B-F028-465B-81CE-0ED182620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" y="2340864"/>
            <a:ext cx="74066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Prime NOC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2E77398F-8E0F-49E2-9073-B98766066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4520" y="1993392"/>
            <a:ext cx="960120" cy="65836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5A6BD4D3-D87A-433E-9568-17A387941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4248" y="2103120"/>
            <a:ext cx="74066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Test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1FA8D97-B6FC-46DF-B21D-A33F4BB94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4248" y="2340864"/>
            <a:ext cx="74066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 circuit tools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B148DA7E-0CBB-4B46-9B19-DDF2EAE99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1993392"/>
            <a:ext cx="960120" cy="65836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6C095849-03B6-4577-AF80-164527E19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1528" y="2103120"/>
            <a:ext cx="74066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Dispatch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F3E789B-1F33-43A3-B248-769FF8BB1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1528" y="2340864"/>
            <a:ext cx="74066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 field queue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1430F052-81F0-438B-A152-6B7C3553E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9080" y="1993392"/>
            <a:ext cx="960120" cy="65836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A98870D-595F-469B-B955-09649DEB5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8808" y="2103120"/>
            <a:ext cx="74066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Restore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027A4A50-82C7-49FF-B7A6-719A476F3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8808" y="2340864"/>
            <a:ext cx="74066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 owner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B5EF7163-1D49-41F9-86FC-8377A5FE5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2816352"/>
            <a:ext cx="52120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Fewer handoffs and clearer restoration accountability.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7E43E55B-F5B1-4448-B20B-E36FC7D39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383280"/>
            <a:ext cx="30175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8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Partner-Delivered / Off-Net Fault Path</a:t>
            </a:r>
            <a:endParaRPr sz="880">
              <a:latin typeface="Arial"/>
              <a:ea typeface="Arial"/>
              <a:cs typeface="Arial"/>
            </a:endParaRP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9B0FE534-CDFF-4897-B2C2-DD331B845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" y="4014216"/>
            <a:ext cx="64008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E7781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C98A80D1-5131-454C-A72C-4877E9B3D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608" y="4014216"/>
            <a:ext cx="64008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E7781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AB0C64CB-BF52-40C7-A642-2164904CD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8496" y="4014216"/>
            <a:ext cx="64008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E7781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51B7E502-ACA1-47B1-AAEB-8367E2BC6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8384" y="4014216"/>
            <a:ext cx="512064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6E7781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3120A90C-1F45-4C0A-B864-23F067AB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675888"/>
            <a:ext cx="960120" cy="65836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4CC35C95-485D-412A-9677-943A5BD84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" y="3785616"/>
            <a:ext cx="74066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Ticket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E59A4B40-B322-4FB0-8057-97D524560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" y="4023360"/>
            <a:ext cx="74066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Prime NOC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FA8A8821-C3BE-4C5D-891C-C62A6B590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83080" y="3675888"/>
            <a:ext cx="960120" cy="65836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2E495AEE-5109-4CB4-903F-7C734C97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808" y="3785616"/>
            <a:ext cx="74066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Validate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E77BCD7B-6440-45ED-B7BD-8510A13EF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808" y="4023360"/>
            <a:ext cx="74066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Prime tests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Shape 34">
            <a:extLst xmlns:a="http://schemas.openxmlformats.org/drawingml/2006/main">
              <a:ext uri="{FF2B5EF4-FFF2-40B4-BE49-F238E27FC236}">
                <a16:creationId xmlns:a16="http://schemas.microsoft.com/office/drawing/2014/main" id="{248269CB-4971-4FE2-9EA8-64DACDB1A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675888"/>
            <a:ext cx="960120" cy="65836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42D30F5C-5DA2-4F64-A49A-3E21FD332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648" y="3785616"/>
            <a:ext cx="74066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Handoff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FB1CEDD2-ECED-45BE-B554-B0376A470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648" y="4023360"/>
            <a:ext cx="74066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Wholesale NOC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Shape 37">
            <a:extLst xmlns:a="http://schemas.openxmlformats.org/drawingml/2006/main">
              <a:ext uri="{FF2B5EF4-FFF2-40B4-BE49-F238E27FC236}">
                <a16:creationId xmlns:a16="http://schemas.microsoft.com/office/drawing/2014/main" id="{3624B5DC-E26C-4707-B69F-89E155F07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3675888"/>
            <a:ext cx="960120" cy="65836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BF96E2EC-47A5-4DD9-81A3-DBACE8717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4488" y="3785616"/>
            <a:ext cx="74066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Dispatch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15D4A3E1-3F1A-4F61-8B9D-056BE40E6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4488" y="4023360"/>
            <a:ext cx="74066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field team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A65FCE4E-4C6C-4EB4-A71C-DE6B7D2D5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675888"/>
            <a:ext cx="960120" cy="658368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9539ACFD-DFED-4A6F-A0B8-32A5D1141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328" y="3785616"/>
            <a:ext cx="74066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Restore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BDC962C1-58AD-47F5-B6EA-A757ED2E2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0328" y="4023360"/>
            <a:ext cx="74066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Back-to-back SLA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775DB637-C641-4C14-9D5A-84F55B058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526280"/>
            <a:ext cx="53035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More handoffs can make incident visibility, SLA clock-start rules and service credits harder to interpret.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E4745500-DA60-4006-BCD2-ADB71FB44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207008"/>
            <a:ext cx="489204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FB1EB403-1858-4F49-B97F-8174C031C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207008"/>
            <a:ext cx="489204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EEE3689C-707E-4D8E-B327-94DF127CB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0296" y="1303020"/>
            <a:ext cx="463600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SLA Components To Interpret By Ownership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4D8CEF9A-C448-4C7D-B2E5-6FFCD9155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1664208"/>
            <a:ext cx="1225296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F0428421-2798-4CBA-95C2-A5960DB24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705356"/>
            <a:ext cx="1133856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SLA element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045375DB-7960-4810-81BF-4728B8C4E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1664208"/>
            <a:ext cx="1335024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DD999C53-1A0C-455A-8C4F-EB7A296C8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1896" y="1705356"/>
            <a:ext cx="124358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Typical strength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Shape 51">
            <a:extLst xmlns:a="http://schemas.openxmlformats.org/drawingml/2006/main">
              <a:ext uri="{FF2B5EF4-FFF2-40B4-BE49-F238E27FC236}">
                <a16:creationId xmlns:a16="http://schemas.microsoft.com/office/drawing/2014/main" id="{3D46D71E-B62B-411C-AC3E-2491B3879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1664208"/>
            <a:ext cx="1764792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EAF726F7-CCA8-4587-830A-1D4D03DE8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6920" y="1705356"/>
            <a:ext cx="1673352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Ownership implication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03A61756-E85B-47E9-9E26-B2E4B92B2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1956816"/>
            <a:ext cx="1225296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B30D493B-C509-4ABE-9813-D73CC1084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997964"/>
            <a:ext cx="1133856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Availability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2BAEE090-0938-48FF-BE09-D70F4935C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1956816"/>
            <a:ext cx="1335024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8F3F731E-4AAD-4FA4-900D-11380F9AD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1896" y="1997964"/>
            <a:ext cx="1243584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 for leased-line / Ethernet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Shape 57">
            <a:extLst xmlns:a="http://schemas.openxmlformats.org/drawingml/2006/main">
              <a:ext uri="{FF2B5EF4-FFF2-40B4-BE49-F238E27FC236}">
                <a16:creationId xmlns:a16="http://schemas.microsoft.com/office/drawing/2014/main" id="{8F50EA9F-0485-400F-803E-477F2435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1956816"/>
            <a:ext cx="1764792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6D6DF2FA-F26A-459E-85AA-F7917CD85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6920" y="1997964"/>
            <a:ext cx="1673352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Most enforceable when access and core are controlled together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221C32B7-4BF5-4059-9C44-7A34FEBE3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2432304"/>
            <a:ext cx="1225296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730AB92B-1094-464D-9D2F-46047300E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473452"/>
            <a:ext cx="1133856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Latency / jitter / loss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3" name="Shape 61">
            <a:extLst xmlns:a="http://schemas.openxmlformats.org/drawingml/2006/main">
              <a:ext uri="{FF2B5EF4-FFF2-40B4-BE49-F238E27FC236}">
                <a16:creationId xmlns:a16="http://schemas.microsoft.com/office/drawing/2014/main" id="{C329C4B1-1D86-45EC-9235-97BC6EED5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2432304"/>
            <a:ext cx="1335024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1FECDCA3-92BF-4E60-AE9A-02688C930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1896" y="2473452"/>
            <a:ext cx="1243584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Contracted for managed VPN services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5" name="Shape 63">
            <a:extLst xmlns:a="http://schemas.openxmlformats.org/drawingml/2006/main">
              <a:ext uri="{FF2B5EF4-FFF2-40B4-BE49-F238E27FC236}">
                <a16:creationId xmlns:a16="http://schemas.microsoft.com/office/drawing/2014/main" id="{6B3163FB-4044-4858-A619-85843A3E4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432304"/>
            <a:ext cx="1764792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76EDFF43-8B11-45E7-8A30-8A6BCA2A3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6920" y="2473452"/>
            <a:ext cx="1673352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Requires clear measurement points and exclusions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7" name="Shape 65">
            <a:extLst xmlns:a="http://schemas.openxmlformats.org/drawingml/2006/main">
              <a:ext uri="{FF2B5EF4-FFF2-40B4-BE49-F238E27FC236}">
                <a16:creationId xmlns:a16="http://schemas.microsoft.com/office/drawing/2014/main" id="{2D68115B-7F36-4128-8863-098588C7E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2907792"/>
            <a:ext cx="1225296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FA8A0606-98F8-4DD1-8E75-B35285BDF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948940"/>
            <a:ext cx="1133856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Repair target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9" name="Shape 67">
            <a:extLst xmlns:a="http://schemas.openxmlformats.org/drawingml/2006/main">
              <a:ext uri="{FF2B5EF4-FFF2-40B4-BE49-F238E27FC236}">
                <a16:creationId xmlns:a16="http://schemas.microsoft.com/office/drawing/2014/main" id="{B1BD9EEF-6409-4FAA-B6EF-D571624C4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2907792"/>
            <a:ext cx="1335024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81B409BB-295C-4820-A896-CFBD962DF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1896" y="2948940"/>
            <a:ext cx="1243584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Often defined by service level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1" name="Shape 69">
            <a:extLst xmlns:a="http://schemas.openxmlformats.org/drawingml/2006/main">
              <a:ext uri="{FF2B5EF4-FFF2-40B4-BE49-F238E27FC236}">
                <a16:creationId xmlns:a16="http://schemas.microsoft.com/office/drawing/2014/main" id="{11F5274A-1C2E-44CD-B27E-19D223885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07792"/>
            <a:ext cx="1764792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2" name="Text 70">
            <a:extLst xmlns:a="http://schemas.openxmlformats.org/drawingml/2006/main">
              <a:ext uri="{FF2B5EF4-FFF2-40B4-BE49-F238E27FC236}">
                <a16:creationId xmlns:a16="http://schemas.microsoft.com/office/drawing/2014/main" id="{9197A414-412E-4857-A0BB-BBF05ED07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6920" y="2948940"/>
            <a:ext cx="1673352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Depends on whether field dispatch is owned or partner-provided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3" name="Shape 71">
            <a:extLst xmlns:a="http://schemas.openxmlformats.org/drawingml/2006/main">
              <a:ext uri="{FF2B5EF4-FFF2-40B4-BE49-F238E27FC236}">
                <a16:creationId xmlns:a16="http://schemas.microsoft.com/office/drawing/2014/main" id="{61D12D15-F40D-452D-BC3D-AE77D3059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3383280"/>
            <a:ext cx="1225296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4" name="Text 72">
            <a:extLst xmlns:a="http://schemas.openxmlformats.org/drawingml/2006/main">
              <a:ext uri="{FF2B5EF4-FFF2-40B4-BE49-F238E27FC236}">
                <a16:creationId xmlns:a16="http://schemas.microsoft.com/office/drawing/2014/main" id="{6D908F51-B283-48CD-8F14-203295827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424428"/>
            <a:ext cx="1133856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Install commitment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5" name="Shape 73">
            <a:extLst xmlns:a="http://schemas.openxmlformats.org/drawingml/2006/main">
              <a:ext uri="{FF2B5EF4-FFF2-40B4-BE49-F238E27FC236}">
                <a16:creationId xmlns:a16="http://schemas.microsoft.com/office/drawing/2014/main" id="{7B67C0FB-DBD9-420B-977F-D52A39046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3383280"/>
            <a:ext cx="1335024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6" name="Text 74">
            <a:extLst xmlns:a="http://schemas.openxmlformats.org/drawingml/2006/main">
              <a:ext uri="{FF2B5EF4-FFF2-40B4-BE49-F238E27FC236}">
                <a16:creationId xmlns:a16="http://schemas.microsoft.com/office/drawing/2014/main" id="{96FBDC2E-87C3-4875-9E92-00A47822B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1896" y="3424428"/>
            <a:ext cx="1243584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Survey-dependent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7" name="Shape 75">
            <a:extLst xmlns:a="http://schemas.openxmlformats.org/drawingml/2006/main">
              <a:ext uri="{FF2B5EF4-FFF2-40B4-BE49-F238E27FC236}">
                <a16:creationId xmlns:a16="http://schemas.microsoft.com/office/drawing/2014/main" id="{E1AAB07B-D73F-4666-B5F1-7343A9B79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383280"/>
            <a:ext cx="1764792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8" name="Text 76">
            <a:extLst xmlns:a="http://schemas.openxmlformats.org/drawingml/2006/main">
              <a:ext uri="{FF2B5EF4-FFF2-40B4-BE49-F238E27FC236}">
                <a16:creationId xmlns:a16="http://schemas.microsoft.com/office/drawing/2014/main" id="{772C0FBD-02E6-4E90-8537-D832A644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6920" y="3424428"/>
            <a:ext cx="1673352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Near-net and construction work can alter delivery dates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9" name="Shape 77">
            <a:extLst xmlns:a="http://schemas.openxmlformats.org/drawingml/2006/main">
              <a:ext uri="{FF2B5EF4-FFF2-40B4-BE49-F238E27FC236}">
                <a16:creationId xmlns:a16="http://schemas.microsoft.com/office/drawing/2014/main" id="{9468C28D-3460-45C8-92AE-258AF3D2A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3858768"/>
            <a:ext cx="1225296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0" name="Text 78">
            <a:extLst xmlns:a="http://schemas.openxmlformats.org/drawingml/2006/main">
              <a:ext uri="{FF2B5EF4-FFF2-40B4-BE49-F238E27FC236}">
                <a16:creationId xmlns:a16="http://schemas.microsoft.com/office/drawing/2014/main" id="{1BC470E8-8FF3-4B7B-B33F-844B69006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899916"/>
            <a:ext cx="1133856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Service credits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1" name="Shape 79">
            <a:extLst xmlns:a="http://schemas.openxmlformats.org/drawingml/2006/main">
              <a:ext uri="{FF2B5EF4-FFF2-40B4-BE49-F238E27FC236}">
                <a16:creationId xmlns:a16="http://schemas.microsoft.com/office/drawing/2014/main" id="{1C9FE792-2DAC-4F41-A7F5-8D30FAE49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6176" y="3858768"/>
            <a:ext cx="1335024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2" name="Text 80">
            <a:extLst xmlns:a="http://schemas.openxmlformats.org/drawingml/2006/main">
              <a:ext uri="{FF2B5EF4-FFF2-40B4-BE49-F238E27FC236}">
                <a16:creationId xmlns:a16="http://schemas.microsoft.com/office/drawing/2014/main" id="{1EF0CE6C-8CCF-4DCB-BB77-C93801A20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1896" y="3899916"/>
            <a:ext cx="1243584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Capped or formula-based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3" name="Shape 81">
            <a:extLst xmlns:a="http://schemas.openxmlformats.org/drawingml/2006/main">
              <a:ext uri="{FF2B5EF4-FFF2-40B4-BE49-F238E27FC236}">
                <a16:creationId xmlns:a16="http://schemas.microsoft.com/office/drawing/2014/main" id="{A92D39C9-748C-4480-AA82-20A29A727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858768"/>
            <a:ext cx="1764792" cy="4754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4" name="Text 82">
            <a:extLst xmlns:a="http://schemas.openxmlformats.org/drawingml/2006/main">
              <a:ext uri="{FF2B5EF4-FFF2-40B4-BE49-F238E27FC236}">
                <a16:creationId xmlns:a16="http://schemas.microsoft.com/office/drawing/2014/main" id="{6D0E658C-8E17-48ED-8F1C-C600D3ACE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6920" y="3899916"/>
            <a:ext cx="1673352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Credits may not equal actual business impact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5" name="Shape 83">
            <a:extLst xmlns:a="http://schemas.openxmlformats.org/drawingml/2006/main">
              <a:ext uri="{FF2B5EF4-FFF2-40B4-BE49-F238E27FC236}">
                <a16:creationId xmlns:a16="http://schemas.microsoft.com/office/drawing/2014/main" id="{1F4B3670-49F6-4FDC-972E-355E003C9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4032" y="4690872"/>
            <a:ext cx="440740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6" name="Text 84">
            <a:extLst xmlns:a="http://schemas.openxmlformats.org/drawingml/2006/main">
              <a:ext uri="{FF2B5EF4-FFF2-40B4-BE49-F238E27FC236}">
                <a16:creationId xmlns:a16="http://schemas.microsoft.com/office/drawing/2014/main" id="{035C5628-75C1-427C-8FA4-E71EE3A1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4745736"/>
            <a:ext cx="4187952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Reference: BT Wholesale cites 99.999% Ethernet availability and a 5-hour target-fix SLA; Orange Business describes VPN SLAs across availability, packet loss, delay and jitter.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7" name="Shape 85">
            <a:extLst xmlns:a="http://schemas.openxmlformats.org/drawingml/2006/main">
              <a:ext uri="{FF2B5EF4-FFF2-40B4-BE49-F238E27FC236}">
                <a16:creationId xmlns:a16="http://schemas.microsoft.com/office/drawing/2014/main" id="{C5A6F916-0B8A-4D95-9BA3-4E33A4F5F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120140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8" name="Shape 86">
            <a:extLst xmlns:a="http://schemas.openxmlformats.org/drawingml/2006/main">
              <a:ext uri="{FF2B5EF4-FFF2-40B4-BE49-F238E27FC236}">
                <a16:creationId xmlns:a16="http://schemas.microsoft.com/office/drawing/2014/main" id="{20F4C1F8-1CC5-4320-9EF2-D517FF5DB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23444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9" name="Text 87">
            <a:extLst xmlns:a="http://schemas.openxmlformats.org/drawingml/2006/main">
              <a:ext uri="{FF2B5EF4-FFF2-40B4-BE49-F238E27FC236}">
                <a16:creationId xmlns:a16="http://schemas.microsoft.com/office/drawing/2014/main" id="{B25FFAAB-F1C3-42C0-80AC-8A1D4B8DF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33288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90" name="Text 88">
            <a:extLst xmlns:a="http://schemas.openxmlformats.org/drawingml/2006/main">
              <a:ext uri="{FF2B5EF4-FFF2-40B4-BE49-F238E27FC236}">
                <a16:creationId xmlns:a16="http://schemas.microsoft.com/office/drawing/2014/main" id="{BA6E21F8-8118-4C37-930D-CC04ED13A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50992"/>
            <a:ext cx="96469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A headline availability SLA does not fully describe service quality; the practical SLA depends on ticket ownership, measurement boundary, repair authority and field-dispatch control.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91" name="Text 89">
            <a:extLst xmlns:a="http://schemas.openxmlformats.org/drawingml/2006/main">
              <a:ext uri="{FF2B5EF4-FFF2-40B4-BE49-F238E27FC236}">
                <a16:creationId xmlns:a16="http://schemas.microsoft.com/office/drawing/2014/main" id="{352800C8-4688-4A01-8A2C-F14A87F51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6b86ff6858174cd0"/>
              </a:rPr>
              <a:t>BT Wholesale Ethernet portfolio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412fa39c0e0d44ef"/>
              </a:rPr>
              <a:t>BT Wholesale Ethernet fault-care model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e58efad3da444f7d"/>
              </a:rPr>
              <a:t>Orange Business IP-VPN service description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92" name="Shape 90">
            <a:extLst xmlns:a="http://schemas.openxmlformats.org/drawingml/2006/main">
              <a:ext uri="{FF2B5EF4-FFF2-40B4-BE49-F238E27FC236}">
                <a16:creationId xmlns:a16="http://schemas.microsoft.com/office/drawing/2014/main" id="{1D526591-799C-45F1-B3A1-6141E184F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3" name="Text 91">
            <a:extLst xmlns:a="http://schemas.openxmlformats.org/drawingml/2006/main">
              <a:ext uri="{FF2B5EF4-FFF2-40B4-BE49-F238E27FC236}">
                <a16:creationId xmlns:a16="http://schemas.microsoft.com/office/drawing/2014/main" id="{82D1BBDD-3DA7-488D-9595-824694BAC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6858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4" name="Text 92">
            <a:extLst xmlns:a="http://schemas.openxmlformats.org/drawingml/2006/main">
              <a:ext uri="{FF2B5EF4-FFF2-40B4-BE49-F238E27FC236}">
                <a16:creationId xmlns:a16="http://schemas.microsoft.com/office/drawing/2014/main" id="{EED009DF-A392-48F4-AE52-AD5653D19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16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475D6FD-7BE0-4D3A-862F-F97B780D4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0599AE5E-5A45-47A8-9C6D-B618E1F5E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1C8F13DD-C2E8-402E-8BE0-DD3DA4E86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A17C7716-F70F-475B-9BEA-E16D458EE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68FBCEFC-B403-4C20-9D17-00A734422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C069B4EE-4C5F-4360-9C71-D62EFBDBA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93403866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CE710C3-2871-4BCB-AC4F-F92EA20D3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A2. Pricing Is Lowest Where Infrastructure Is On-Net And Most Variable At The Tail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CDA5CC93-A28E-4141-AA32-6E89C55F4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Direct fibre and standard broadband improve price transparency, while near-net builds, off-net access and tail sites introduce construction, wholesale and management margins.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3B5E18B9-9BD5-4872-85AC-28216705C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6CDADF2E-1CC9-489C-9C54-F9FE174C2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08076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D4A1A655-5473-4D8F-B924-DA0353482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08076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944DE48-90A2-497C-BFEF-B4A70CCE5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582472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Directional Cost Index By Site Type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6054488-C9F4-41C8-8D5D-729DFA508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627632"/>
            <a:ext cx="51206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Relative monthly / delivery complexity index, on-net = 1.0x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D95E8CC4-7FF1-4FC7-96B5-71E266BEF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066544"/>
            <a:ext cx="1755648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On-net data centre / office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698707DD-6A2F-4B77-AC88-ABCF63699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5496" y="2098548"/>
            <a:ext cx="1133856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3DBA3B6-742A-4557-9510-DCC0FB05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4728" y="2048256"/>
            <a:ext cx="4114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1.0x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2E859AF-534E-4366-9E51-AA089F3A8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615184"/>
            <a:ext cx="1755648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 fibre / business broadband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A3B5EA2E-0541-4E92-8CDB-F553CCB98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5496" y="2647188"/>
            <a:ext cx="1360627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7D8C"/>
          </a:solidFill>
          <a:ln xmlns:a="http://schemas.openxmlformats.org/drawingml/2006/main" w="12700">
            <a:solidFill>
              <a:srgbClr val="3A7D8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E94BBCD-D908-4147-B058-7AB4D1569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4728" y="2596896"/>
            <a:ext cx="4114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1.2x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FA16405F-ECCF-4F90-9645-7E22E5C11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163824"/>
            <a:ext cx="1755648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Near-net fibre build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0EBEF9E6-8853-4AD4-8AB6-CE27822C5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5496" y="3195828"/>
            <a:ext cx="1700784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9E3A"/>
          </a:solidFill>
          <a:ln xmlns:a="http://schemas.openxmlformats.org/drawingml/2006/main" w="1270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F675DE97-F229-4B0C-A2AE-C47A5DAB1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4728" y="3145536"/>
            <a:ext cx="4114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1.5x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5E8BD14D-376A-4125-85DB-96BFDF412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712464"/>
            <a:ext cx="1755648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Off-net leased line access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5CC76D6C-ABCD-4B47-ACC9-C027FF32C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5496" y="3744468"/>
            <a:ext cx="2040941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7A2B"/>
          </a:solidFill>
          <a:ln xmlns:a="http://schemas.openxmlformats.org/drawingml/2006/main" w="12700">
            <a:solidFill>
              <a:srgbClr val="C97A2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85C3637-DCAD-49A8-BA50-84BE33905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4728" y="3694176"/>
            <a:ext cx="4114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1.8x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A90694E-3DC5-4DCE-A5F5-C9FF3E16B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261104"/>
            <a:ext cx="1755648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10">
                <a:solidFill>
                  <a:srgbClr val="3E4548"/>
                </a:solidFill>
                <a:latin typeface="Arial"/>
                <a:ea typeface="Arial"/>
                <a:cs typeface="Arial"/>
              </a:rPr>
              <a:t>Remote / tail site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0E54E416-0DA6-4D2E-86E6-9290276BC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5496" y="4293108"/>
            <a:ext cx="2607869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34B4B"/>
          </a:solidFill>
          <a:ln xmlns:a="http://schemas.openxmlformats.org/drawingml/2006/main" w="12700">
            <a:solidFill>
              <a:srgbClr val="B34B4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77BD9C56-F5B0-4A7D-8E7F-42F2F85B3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4728" y="4242816"/>
            <a:ext cx="4114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1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2.3x</a:t>
            </a:r>
            <a:endParaRPr sz="81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C8040DE4-3F66-499F-98C8-A1ED0CBA3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54880"/>
            <a:ext cx="534924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20">
                <a:solidFill>
                  <a:srgbClr val="3E4548"/>
                </a:solidFill>
                <a:latin typeface="Arial"/>
                <a:ea typeface="Arial"/>
                <a:cs typeface="Arial"/>
              </a:rPr>
              <a:t>On-net and standardised access generally create clearer quote comparability; construction or wholesale access increases dispersion and lead-time uncertainty.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778ADF53-72C3-4CE1-B329-D24D889B3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1207008"/>
            <a:ext cx="4736592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DF64D77F-A700-46BF-AB1F-052CDBDBE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1207008"/>
            <a:ext cx="4736592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174F8BCE-E625-4F6B-84E2-B16ACE0B6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5744" y="1303020"/>
            <a:ext cx="448056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Pricing Drivers By Ownership Layer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D4BFF9BB-8095-4B9B-AD14-3EA3A64DA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7184" y="1664208"/>
            <a:ext cx="1243584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FE67B827-6466-4E47-92A0-7CA6F56F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904" y="1705356"/>
            <a:ext cx="1152144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Driver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19EF2799-C7EE-432F-9683-F1EAF8D1A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0768" y="1664208"/>
            <a:ext cx="2999232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1729E7F2-A3BB-4CE7-AD94-838FFD0B1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6488" y="1705356"/>
            <a:ext cx="2907792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How It Affects Price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4D6FCF7F-9CB7-47FD-89D0-76011BD4E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7184" y="1956816"/>
            <a:ext cx="1243584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77C6BC87-F923-4AFA-ADBC-8B46DAC53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904" y="1997964"/>
            <a:ext cx="115214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Access ownership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B8829D86-1578-41FE-BB0D-D0EA89EE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0768" y="1956816"/>
            <a:ext cx="2999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469C5648-B185-49CE-940E-E6DFF1E99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6488" y="1997964"/>
            <a:ext cx="2907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On-net delivery reduces wholesale mark-ups and improves quote confidence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Shape 34">
            <a:extLst xmlns:a="http://schemas.openxmlformats.org/drawingml/2006/main">
              <a:ext uri="{FF2B5EF4-FFF2-40B4-BE49-F238E27FC236}">
                <a16:creationId xmlns:a16="http://schemas.microsoft.com/office/drawing/2014/main" id="{6AFE7AD4-801A-45D0-99EA-108230DBD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7184" y="2395728"/>
            <a:ext cx="1243584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2B88A335-0248-4EA3-8A6B-D245C9FDE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904" y="2436876"/>
            <a:ext cx="115214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Civil works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3E54CB10-E61B-4142-8308-026B240EE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0768" y="2395728"/>
            <a:ext cx="2999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92DB8FDD-79E0-4215-A3D4-E6D3F7727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6488" y="2436876"/>
            <a:ext cx="2907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New duct, fibre build or in-building work raises non-recurring charges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B0CC0BA4-4A70-449D-A86F-1DE06BC9F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7184" y="2834640"/>
            <a:ext cx="1243584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8EC6BEAA-2DE1-4232-BC56-7A8692FD1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904" y="2875788"/>
            <a:ext cx="115214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competition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A973EC95-CB04-4B2D-BDAD-F06DB7611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0768" y="2834640"/>
            <a:ext cx="2999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F2601358-6B93-4436-95A0-88C781D89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6488" y="2875788"/>
            <a:ext cx="2907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Dense metro markets create stronger benchmark pressure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58C0858A-8319-4D8F-A689-423FDB261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7184" y="3273552"/>
            <a:ext cx="1243584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6E50C237-BB4E-40CF-A6EB-C71F24706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904" y="3314700"/>
            <a:ext cx="115214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SLA level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609727C6-685F-4247-AA9B-8CA10396B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0768" y="3273552"/>
            <a:ext cx="2999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1BD48E3B-3ECD-4104-8AE7-E9CD23191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6488" y="3314700"/>
            <a:ext cx="2907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24/7 repair, diversity and credits raise the service premium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Shape 46">
            <a:extLst xmlns:a="http://schemas.openxmlformats.org/drawingml/2006/main">
              <a:ext uri="{FF2B5EF4-FFF2-40B4-BE49-F238E27FC236}">
                <a16:creationId xmlns:a16="http://schemas.microsoft.com/office/drawing/2014/main" id="{B568B20A-6913-4F97-A176-6AD860B6A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7184" y="3712464"/>
            <a:ext cx="1243584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ED4AE247-74EA-4F7D-AB28-30EA1075C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904" y="3753612"/>
            <a:ext cx="115214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scope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739E7592-012F-46C7-81DA-5760D78F6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0768" y="3712464"/>
            <a:ext cx="2999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10E8DEC6-215E-4BC4-B1B0-19446AE96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6488" y="3753612"/>
            <a:ext cx="2907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CPE, security, monitoring and reporting add recurring layers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E21B9E82-39AE-4CBE-B31B-819F8EC8A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7184" y="4151376"/>
            <a:ext cx="1243584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829E434B-2C90-422A-9147-CD26D4C1F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2904" y="4192524"/>
            <a:ext cx="1152144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Contract design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B9FAE153-3551-4EE4-8B56-E772E789B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0768" y="4151376"/>
            <a:ext cx="2999232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529092B2-E871-469B-B2DE-D79BCE944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6488" y="4192524"/>
            <a:ext cx="2907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Term, bandwidth flex and site add/drop rights change supplier risk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Shape 54">
            <a:extLst xmlns:a="http://schemas.openxmlformats.org/drawingml/2006/main">
              <a:ext uri="{FF2B5EF4-FFF2-40B4-BE49-F238E27FC236}">
                <a16:creationId xmlns:a16="http://schemas.microsoft.com/office/drawing/2014/main" id="{5A4FE19C-9A9C-4B84-A3E8-F39E8E46B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2048" y="4800600"/>
            <a:ext cx="4297680" cy="2377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08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E977684A-4F73-435F-81F0-4A9EF1321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1776" y="4846320"/>
            <a:ext cx="4096512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EU policy focus on shared physical infrastructure reflects the material role of deployment cost in fibre economics.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E50BDA8A-F2A6-4DC1-B285-A4DCD2E52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120140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9" name="Shape 57">
            <a:extLst xmlns:a="http://schemas.openxmlformats.org/drawingml/2006/main">
              <a:ext uri="{FF2B5EF4-FFF2-40B4-BE49-F238E27FC236}">
                <a16:creationId xmlns:a16="http://schemas.microsoft.com/office/drawing/2014/main" id="{C937BACA-71F2-4901-BCB4-8F291F0B0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77840"/>
            <a:ext cx="1234440" cy="548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489E0186-34D5-44A2-BA25-1497AB2C7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33288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F6DEFA49-C405-4C45-BAF7-31561E0A0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50992"/>
            <a:ext cx="96469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Ownership-driven price dispersion means quoted WAN economics vary materially by site type; mature urban sites behave like competitive markets, while tail sites behave like bespoke infrastructure projects.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A174B8D5-BA9A-49DE-A17D-7707325BB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fe81eddea7104e7a"/>
              </a:rPr>
              <a:t>EU Regulation 2024/1309, Gigabit Infrastructure Act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5bbcb1b270ec400e"/>
              </a:rPr>
              <a:t>Council of the EU, Gigabit Infrastructure Act adoption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83224b0b4c644cf4"/>
              </a:rPr>
              <a:t>Colt connected-building model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7B8184"/>
                </a:solidFill>
                <a:latin typeface="Arial"/>
                <a:ea typeface="Arial"/>
                <a:cs typeface="Arial"/>
                <a:hlinkClick xmlns:r="http://schemas.openxmlformats.org/officeDocument/2006/relationships" r:id="R17c5288db55a43b0"/>
              </a:rPr>
              <a:t>BT Wholesale Ethernet portfolio</a:t>
            </a: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63" name="Shape 61">
            <a:extLst xmlns:a="http://schemas.openxmlformats.org/drawingml/2006/main">
              <a:ext uri="{FF2B5EF4-FFF2-40B4-BE49-F238E27FC236}">
                <a16:creationId xmlns:a16="http://schemas.microsoft.com/office/drawing/2014/main" id="{797D2FDA-046F-44FE-8328-7448FE0EC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BE05B590-9E03-4CF2-B135-364FDB285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6858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953004B2-79A3-43E0-ADA7-FFC1643D3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17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6" name="TextBox 65">
            <a:extLst xmlns:a="http://schemas.openxmlformats.org/drawingml/2006/main">
              <a:ext uri="{FF2B5EF4-FFF2-40B4-BE49-F238E27FC236}">
                <a16:creationId xmlns:a16="http://schemas.microsoft.com/office/drawing/2014/main" id="{DB8B64DB-243A-47AB-A5C3-23B2C9312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0000" y="4419600"/>
            <a:ext cx="36195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Relative cost index (on-net = 1.0x)</a:t>
            </a:r>
          </a:p>
        </p:txBody>
      </p:sp>
      <p:sp>
        <p:nvSpPr>
          <p:cNvPr id="67" name="TextBox 66">
            <a:extLst xmlns:a="http://schemas.openxmlformats.org/drawingml/2006/main">
              <a:ext uri="{FF2B5EF4-FFF2-40B4-BE49-F238E27FC236}">
                <a16:creationId xmlns:a16="http://schemas.microsoft.com/office/drawing/2014/main" id="{E16E03AA-E5F0-48B0-8598-3CDB829C4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" y="4419600"/>
            <a:ext cx="1524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Site type</a:t>
            </a:r>
          </a:p>
        </p:txBody>
      </p:sp>
      <p:sp>
        <p:nvSpPr>
          <p:cNvPr id="68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253E819F-68F7-43EC-84D1-B6CBD1C09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534C9453-3E82-4E5B-B4A5-6AD23F8B1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A568C6DB-1B5B-4069-A53C-801090A8D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2A32AC7-47B0-444E-A236-D7131A5B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6904232-4267-4E61-9E9E-18C079801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A2FB63D9-03CB-4719-9889-0E769DA91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96223303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E19CB762-6FF0-437D-8D9D-66CFB457B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111556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A3. WAN Cost Is Driven More By Site Context Than By Headline Bandwidth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B4F31EA4-DF76-442F-99E1-48AB6146F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06424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0" i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Access technology, on-net availability, last-mile construction and SLA depth create wide quote dispersion across otherwise similar enterprise sites.</a:t>
            </a:r>
          </a:p>
        </p:txBody>
      </p:sp>
      <p:sp>
        <p:nvSpPr>
          <p:cNvPr id="4" name="Connector 3">
            <a:extLst xmlns:a="http://schemas.openxmlformats.org/drawingml/2006/main">
              <a:ext uri="{FF2B5EF4-FFF2-40B4-BE49-F238E27FC236}">
                <a16:creationId xmlns:a16="http://schemas.microsoft.com/office/drawing/2014/main" id="{034615B1-85C6-467C-9AE7-B31F35A3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024128"/>
            <a:ext cx="11183112" cy="0"/>
          </a:xfrm>
          <a:prstGeom xmlns:a="http://schemas.openxmlformats.org/drawingml/2006/main" prst="line">
            <a:avLst/>
          </a:prstGeom>
          <a:ln xmlns:a="http://schemas.openxmlformats.org/drawingml/2006/main" w="10160">
            <a:solidFill>
              <a:srgbClr val="D6DDE5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E3E1259-1E64-4638-9321-0AADDC25F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25296"/>
            <a:ext cx="6126480" cy="2377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64008" tIns="27432" rIns="64008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Recurring WAN Cost Stack By Site Type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19AFF6F-0D9E-4247-A7B9-D9F263AE8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517904"/>
            <a:ext cx="61264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Indexed view; 100 = total recurring site cost, excluding taxes and internal labour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697A21D8-5252-4B6C-AFCF-14C7BA5DF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874519"/>
            <a:ext cx="155448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Branch / standard site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6E8699B1-31D2-49D0-9E7C-E07C303C1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3120" y="1911095"/>
            <a:ext cx="158419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E1A0CDA-00F4-4690-A0D2-EC97F3C5D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7318" y="1911095"/>
            <a:ext cx="45262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CBA7484C-60E6-4992-A8A1-F5860BFFC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9946" y="1911095"/>
            <a:ext cx="905256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B169A6BD-A4ED-4787-AA77-20868A5EA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5202" y="1911095"/>
            <a:ext cx="905256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BBD5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E047427C-6CE9-40EB-9E1E-055320BCB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0458" y="1911095"/>
            <a:ext cx="45262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B4B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AD778D0A-892C-4120-B90F-81B6F0F98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3086" y="1911095"/>
            <a:ext cx="226314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0F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049EB486-0CFC-48A4-9807-CA53D5904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478024"/>
            <a:ext cx="155448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HQ / critical metro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61762AD0-2975-4BDE-BB2E-BCF7A338D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3120" y="2514600"/>
            <a:ext cx="2036826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45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0CD21747-65C7-4CFB-906A-BB266AEFA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9946" y="2514600"/>
            <a:ext cx="905256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DDFB7323-3A31-4F86-83E7-D88767A57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5202" y="2514600"/>
            <a:ext cx="45262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695B63E8-6D8D-42DB-A0FB-BAE98F2B5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7830" y="2514600"/>
            <a:ext cx="45262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BBD5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CBD77247-870C-49CD-9F17-2B97566BE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0458" y="2514600"/>
            <a:ext cx="45262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B4B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3F204118-AE83-48A1-A58A-4B3160AA8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3086" y="2514600"/>
            <a:ext cx="226314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0F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5A7C91FA-88E1-4C32-913C-8990FC556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081528"/>
            <a:ext cx="155448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Off-net / tail site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281F949E-A816-4CBB-A450-9165D9F95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3120" y="3118104"/>
            <a:ext cx="113157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6F856627-EB59-4B6D-AA33-85F2D731B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4689" y="3118104"/>
            <a:ext cx="158419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D2F927E3-EAF5-4745-B23E-7F7136995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3118104"/>
            <a:ext cx="678942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1BFEDA32-43C7-4CA2-9713-6254FF907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7829" y="3118104"/>
            <a:ext cx="678942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BBD5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F3A9AE0C-75EC-4FD5-B1DD-217FDB1F6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6771" y="3118104"/>
            <a:ext cx="226314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B4B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3B233D2C-CB1B-4650-84CA-C69F780AA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3085" y="3118104"/>
            <a:ext cx="226314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0F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C40187E3-BEA4-4089-B993-42CD74FDB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2192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656524A8-2701-4228-9F12-8059E6BC8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94760"/>
            <a:ext cx="2624327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Transport / access</a:t>
            </a:r>
          </a:p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758FFFC5-C120-4ABA-B245-A6C45B8F5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3822192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5540C18E-65AC-4682-BC25-9E43E332F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794760"/>
            <a:ext cx="2624327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Last-mile / build</a:t>
            </a:r>
          </a:p>
        </p:txBody>
      </p:sp>
      <p:sp>
        <p:nvSpPr>
          <p:cNvPr id="32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ECDE9545-C5D4-469D-BE2F-5BF753E86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1648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F97428B5-B455-4C12-A3B8-6882F64AD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4014216"/>
            <a:ext cx="2624327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CPE + SD-WAN licence</a:t>
            </a:r>
          </a:p>
        </p:txBody>
      </p:sp>
      <p:sp>
        <p:nvSpPr>
          <p:cNvPr id="34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B1C4435F-451B-4DEC-853A-C0C0C9D52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4041648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BBD5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867EF899-6F54-4EB8-833D-48D68C2B1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4014216"/>
            <a:ext cx="2624327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Managed service / NOC</a:t>
            </a:r>
          </a:p>
        </p:txBody>
      </p:sp>
      <p:sp>
        <p:nvSpPr>
          <p:cNvPr id="36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7C1B83E1-67DA-42A0-9321-4FA22EFB0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1104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B4B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96F5C393-1820-476E-BCC4-CF8FE952A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4233672"/>
            <a:ext cx="2624327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Security / SASE</a:t>
            </a:r>
          </a:p>
        </p:txBody>
      </p:sp>
      <p:sp>
        <p:nvSpPr>
          <p:cNvPr id="38" name="Rectangle 37">
            <a:extLst xmlns:a="http://schemas.openxmlformats.org/drawingml/2006/main">
              <a:ext uri="{FF2B5EF4-FFF2-40B4-BE49-F238E27FC236}">
                <a16:creationId xmlns:a16="http://schemas.microsoft.com/office/drawing/2014/main" id="{89D7CDDF-5035-44FF-91D6-AC97B4EEA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4720" y="4261104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0F4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148919CE-4C8E-4526-9F67-8D8F6C271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4233672"/>
            <a:ext cx="2624327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Install / NRC amortised</a:t>
            </a:r>
          </a:p>
        </p:txBody>
      </p:sp>
      <p:sp>
        <p:nvSpPr>
          <p:cNvPr id="40" name="Rectangle 39">
            <a:extLst xmlns:a="http://schemas.openxmlformats.org/drawingml/2006/main">
              <a:ext uri="{FF2B5EF4-FFF2-40B4-BE49-F238E27FC236}">
                <a16:creationId xmlns:a16="http://schemas.microsoft.com/office/drawing/2014/main" id="{4CDA6854-DCB9-4111-9310-ADCBD40D0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599432"/>
            <a:ext cx="2011680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4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Business broadband tariff signal</a:t>
            </a:r>
          </a:p>
        </p:txBody>
      </p:sp>
      <p:sp>
        <p:nvSpPr>
          <p:cNvPr id="41" name="Rectangle 40">
            <a:extLst xmlns:a="http://schemas.openxmlformats.org/drawingml/2006/main">
              <a:ext uri="{FF2B5EF4-FFF2-40B4-BE49-F238E27FC236}">
                <a16:creationId xmlns:a16="http://schemas.microsoft.com/office/drawing/2014/main" id="{BBCB38E7-E3AF-46F2-89E5-189A0AE91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3744" y="4599432"/>
            <a:ext cx="4105656" cy="5029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Point Topic tracked average European business broadband at $145 PPP in Q1 2026; fibre averaged $138 PPP at 1,011 Mbps.</a:t>
            </a:r>
          </a:p>
        </p:txBody>
      </p:sp>
      <p:sp>
        <p:nvSpPr>
          <p:cNvPr id="42" name="Rectangle 41">
            <a:extLst xmlns:a="http://schemas.openxmlformats.org/drawingml/2006/main">
              <a:ext uri="{FF2B5EF4-FFF2-40B4-BE49-F238E27FC236}">
                <a16:creationId xmlns:a16="http://schemas.microsoft.com/office/drawing/2014/main" id="{70192C8D-6C13-4E5B-A3C0-86B914D00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1225296"/>
            <a:ext cx="4709160" cy="2377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64008" tIns="27432" rIns="64008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 Driver Observations</a:t>
            </a:r>
          </a:p>
        </p:txBody>
      </p:sp>
      <p:graphicFrame>
        <p:nvGraphicFramePr>
          <p:cNvPr id="103" name="Table 42"/>
          <p:cNvGraphicFramePr/>
          <p:nvPr/>
        </p:nvGraphicFramePr>
        <p:xfrm>
          <a:off xmlns:a="http://schemas.openxmlformats.org/drawingml/2006/main" x="6903720" y="1536192"/>
          <a:ext xmlns:a="http://schemas.openxmlformats.org/drawingml/2006/main" cx="4709160" cy="3493008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/>
                <a:gridCol w="3429000"/>
              </a:tblGrid>
              <a:tr h="5821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Cost Driver</a:t>
                      </a:r>
                    </a:p>
                  </a:txBody>
                  <a:tcPr marL="54864" marR="36576" marT="45720" marB="45720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Why It Matters</a:t>
                      </a:r>
                    </a:p>
                  </a:txBody>
                  <a:tcPr marL="54864" marR="36576" marT="45720" marB="45720">
                    <a:solidFill>
                      <a:srgbClr val="003366"/>
                    </a:solidFill>
                  </a:tcPr>
                </a:tc>
              </a:tr>
              <a:tr h="5821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Access Type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MPLS/private WAN, DIA, Ethernet and broadband carry different resiliency, QoS and routing assumptions.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</a:tr>
              <a:tr h="5821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Bandwidth / Port</a:t>
                      </a:r>
                    </a:p>
                  </a:txBody>
                  <a:tcPr marL="54864" marR="36576" marT="45720" marB="45720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Price per Mbps falls as ports scale, but bigger ports can lift recurring site cost.</a:t>
                      </a:r>
                    </a:p>
                  </a:txBody>
                  <a:tcPr marL="54864" marR="36576" marT="45720" marB="45720">
                    <a:solidFill>
                      <a:srgbClr val="F5F7FA"/>
                    </a:solidFill>
                  </a:tcPr>
                </a:tc>
              </a:tr>
              <a:tr h="5821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Last Mile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On-net fibre is usually the cleanest commercial case; off-net access adds wholesale margin and build complexity.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</a:tr>
              <a:tr h="5821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SLA / MTTR</a:t>
                      </a:r>
                    </a:p>
                  </a:txBody>
                  <a:tcPr marL="54864" marR="36576" marT="45720" marB="45720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Availability, latency, packet loss, repair time and service credits materially change price and delivery risk.</a:t>
                      </a:r>
                    </a:p>
                  </a:txBody>
                  <a:tcPr marL="54864" marR="36576" marT="45720" marB="45720">
                    <a:solidFill>
                      <a:srgbClr val="F5F7FA"/>
                    </a:solidFill>
                  </a:tcPr>
                </a:tc>
              </a:tr>
              <a:tr h="58216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CPE &amp; Security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Appliance capacity, licence tier, firewall/SASE scope and ownership model affect both monthly and exit cost.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" name="Rectangle 43">
            <a:extLst xmlns:a="http://schemas.openxmlformats.org/drawingml/2006/main">
              <a:ext uri="{FF2B5EF4-FFF2-40B4-BE49-F238E27FC236}">
                <a16:creationId xmlns:a16="http://schemas.microsoft.com/office/drawing/2014/main" id="{6F53385A-E3FE-48CC-8EFE-977D4251F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193792"/>
            <a:ext cx="749808" cy="2468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Readout</a:t>
            </a:r>
          </a:p>
        </p:txBody>
      </p:sp>
      <p:sp>
        <p:nvSpPr>
          <p:cNvPr id="45" name="Rectangle 44">
            <a:extLst xmlns:a="http://schemas.openxmlformats.org/drawingml/2006/main">
              <a:ext uri="{FF2B5EF4-FFF2-40B4-BE49-F238E27FC236}">
                <a16:creationId xmlns:a16="http://schemas.microsoft.com/office/drawing/2014/main" id="{EA9EAD44-5A47-4C3D-A46D-C548D415D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1816" y="5193792"/>
            <a:ext cx="3941063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For large estates, the same bandwidth quote can hide very different economics if the site is off-net, requires construction, uses leased CPE or needs premium restoration.</a:t>
            </a:r>
          </a:p>
        </p:txBody>
      </p:sp>
      <p:sp>
        <p:nvSpPr>
          <p:cNvPr id="46" name="Rectangle 45">
            <a:extLst xmlns:a="http://schemas.openxmlformats.org/drawingml/2006/main">
              <a:ext uri="{FF2B5EF4-FFF2-40B4-BE49-F238E27FC236}">
                <a16:creationId xmlns:a16="http://schemas.microsoft.com/office/drawing/2014/main" id="{544EBF8F-5840-4440-BDC9-56A9D06B2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64008" tIns="27432" rIns="64008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7" name="Rectangle 46">
            <a:extLst xmlns:a="http://schemas.openxmlformats.org/drawingml/2006/main">
              <a:ext uri="{FF2B5EF4-FFF2-40B4-BE49-F238E27FC236}">
                <a16:creationId xmlns:a16="http://schemas.microsoft.com/office/drawing/2014/main" id="{B771E066-3289-41D8-89D5-80512E5FB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73152" tIns="27432" rIns="73152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WAN cost should be normalised at site level; the same 1 Gbps requirement can price very differently depending on whether the access is on-net, off-net, resilient, managed and SLA-backed.</a:t>
            </a:r>
          </a:p>
        </p:txBody>
      </p:sp>
      <p:sp>
        <p:nvSpPr>
          <p:cNvPr id="48" name="Connector 47">
            <a:extLst xmlns:a="http://schemas.openxmlformats.org/drawingml/2006/main">
              <a:ext uri="{FF2B5EF4-FFF2-40B4-BE49-F238E27FC236}">
                <a16:creationId xmlns:a16="http://schemas.microsoft.com/office/drawing/2014/main" id="{FF460B74-C555-4784-B908-E688C37D4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ln xmlns:a="http://schemas.openxmlformats.org/drawingml/2006/main" w="7620">
            <a:solidFill>
              <a:srgbClr val="D6DDE5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49" name="TextBox 48">
            <a:extLst xmlns:a="http://schemas.openxmlformats.org/drawingml/2006/main">
              <a:ext uri="{FF2B5EF4-FFF2-40B4-BE49-F238E27FC236}">
                <a16:creationId xmlns:a16="http://schemas.microsoft.com/office/drawing/2014/main" id="{ACB0A76E-5291-477C-B407-A3AA37969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56692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 b="0" i="0" u="none">
              <a:solidFill>
                <a:srgbClr val="66707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TextBox 49">
            <a:extLst xmlns:a="http://schemas.openxmlformats.org/drawingml/2006/main">
              <a:ext uri="{FF2B5EF4-FFF2-40B4-BE49-F238E27FC236}">
                <a16:creationId xmlns:a16="http://schemas.microsoft.com/office/drawing/2014/main" id="{7FEE6B40-5C1C-43A3-A036-7D8E60E3D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b="0" i="1" u="sng">
                <a:solidFill>
                  <a:srgbClr val="48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0b739a190e6e4584"/>
              </a:rPr>
              <a:t>Point Topic</a:t>
            </a:r>
            <a:r>
              <a:rPr sz="800" b="0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>
                <a:solidFill>
                  <a:srgbClr val="48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ae2324c63c5a4c9f"/>
              </a:rPr>
              <a:t>Netify</a:t>
            </a:r>
            <a:r>
              <a:rPr sz="800" b="0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; Author's calculations.</a:t>
            </a:r>
          </a:p>
        </p:txBody>
      </p:sp>
      <p:sp>
        <p:nvSpPr>
          <p:cNvPr id="51" name="TextBox 50">
            <a:extLst xmlns:a="http://schemas.openxmlformats.org/drawingml/2006/main">
              <a:ext uri="{FF2B5EF4-FFF2-40B4-BE49-F238E27FC236}">
                <a16:creationId xmlns:a16="http://schemas.microsoft.com/office/drawing/2014/main" id="{6CEAC0A5-2619-4602-8FD6-80EE7E767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39728" y="6510528"/>
            <a:ext cx="21945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18</a:t>
            </a:r>
            <a:endParaRPr sz="800" b="0" i="0" u="none">
              <a:solidFill>
                <a:srgbClr val="66707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TextBox 51">
            <a:extLst xmlns:a="http://schemas.openxmlformats.org/drawingml/2006/main">
              <a:ext uri="{FF2B5EF4-FFF2-40B4-BE49-F238E27FC236}">
                <a16:creationId xmlns:a16="http://schemas.microsoft.com/office/drawing/2014/main" id="{61F301BB-A5B9-4A6E-A993-9F599E830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0000" y="3556000"/>
            <a:ext cx="3429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Share of recurring site cost (%)</a:t>
            </a:r>
          </a:p>
        </p:txBody>
      </p:sp>
      <p:sp>
        <p:nvSpPr>
          <p:cNvPr id="53" name="TextBox 52">
            <a:extLst xmlns:a="http://schemas.openxmlformats.org/drawingml/2006/main">
              <a:ext uri="{FF2B5EF4-FFF2-40B4-BE49-F238E27FC236}">
                <a16:creationId xmlns:a16="http://schemas.microsoft.com/office/drawing/2014/main" id="{BF08EB9C-9880-4DA5-A945-25B95D4DC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" y="3556000"/>
            <a:ext cx="1524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Site type</a:t>
            </a:r>
          </a:p>
        </p:txBody>
      </p:sp>
      <p:sp>
        <p:nvSpPr>
          <p:cNvPr id="5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680DF74-3D16-4D19-9329-8194CB60E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6CDB877C-FEB2-4AD5-952A-A9DFAD2D4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6AAC5A4-C2B0-47FD-82E2-BDC4E1AE5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6522E580-8688-4C06-B0D0-7C7C06358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99CE893-567B-4B1B-9E21-55D4FB912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85B5EABE-DD01-4108-95E5-17617ABCB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02656157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48D73CCD-546F-4F96-ACAA-99252B68C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111556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A3. Hybrid WAN Moves Spend From Private Circuits To Overlay And Operations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51F7D175-3F69-4BC6-A39F-DD193FCE5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064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0" i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 rationalisation can reduce transport dependency, but SD-WAN introduces recurring licence, appliance, orchestration, security and managed-service cost layers.</a:t>
            </a:r>
          </a:p>
        </p:txBody>
      </p:sp>
      <p:sp>
        <p:nvSpPr>
          <p:cNvPr id="4" name="Connector 3">
            <a:extLst xmlns:a="http://schemas.openxmlformats.org/drawingml/2006/main">
              <a:ext uri="{FF2B5EF4-FFF2-40B4-BE49-F238E27FC236}">
                <a16:creationId xmlns:a16="http://schemas.microsoft.com/office/drawing/2014/main" id="{4B338A1C-A64A-4E8A-8802-C0F8DAD4F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024128"/>
            <a:ext cx="11183112" cy="0"/>
          </a:xfrm>
          <a:prstGeom xmlns:a="http://schemas.openxmlformats.org/drawingml/2006/main" prst="line">
            <a:avLst/>
          </a:prstGeom>
          <a:ln xmlns:a="http://schemas.openxmlformats.org/drawingml/2006/main" w="10160">
            <a:solidFill>
              <a:srgbClr val="D6DDE5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64EC5AA-C2E8-4098-BB2E-11795773B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25296"/>
            <a:ext cx="6492240" cy="2377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64008" tIns="27432" rIns="64008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 Mix Movement Across WAN Architecture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240E876-253A-4144-A1CC-86F933CD6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517904"/>
            <a:ext cx="649224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Illustrative recurring cost composition; each architecture indexed to 100 for mix comparison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72488AF-3C43-49E1-AE2B-C65D95905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1828800"/>
            <a:ext cx="2057400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MPLS-centric WAN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2CA355A-65A6-4448-9543-6E8CB0E30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2057400" cy="16843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tIns="9144" rIns="4572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Private circuit / MPLS
60%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F2195C5-3382-4EC5-B4A8-CD16635E5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833164"/>
            <a:ext cx="2057400" cy="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28AF9690-373A-4B0F-B505-2220CE1D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833164"/>
            <a:ext cx="2057400" cy="280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tIns="9144" rIns="4572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CPE + platform licence
10%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7A0C06A4-0E61-428D-B8BB-AD775F8E0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13885"/>
            <a:ext cx="2057400" cy="421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BBD5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tIns="9144" rIns="4572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Managed service / NOC
15%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1F373092-C985-46BF-9CA8-97F831A39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534966"/>
            <a:ext cx="2057400" cy="1403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EAEAE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58061478-2099-438B-825F-86E925A9B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675327"/>
            <a:ext cx="2057400" cy="280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0F4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tIns="9144" rIns="4572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Implementation / MACD
10%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15A2A331-D3D6-4FED-8773-CBDF1D822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828800"/>
            <a:ext cx="2057400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Internet-first Hybrid WAN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AF2AE71F-AA98-43E5-A696-171EA993C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148840"/>
            <a:ext cx="2057400" cy="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9B56A79D-D42F-4EA5-81FF-9F3894A9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148840"/>
            <a:ext cx="2057400" cy="98252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tIns="9144" rIns="4572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DIA / broadband / backup
35%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DC04652D-5B51-4927-BF4E-7AC830536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31362"/>
            <a:ext cx="2057400" cy="56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tIns="9144" rIns="4572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CPE + platform licence
20%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0AEBBC96-50D4-463B-A153-CCFF08746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692804"/>
            <a:ext cx="2057400" cy="56144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BBD5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tIns="9144" rIns="4572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Managed service / NOC
20%</a:t>
            </a:r>
          </a:p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54B1688A-8375-493F-8D77-EE18A14D8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54246"/>
            <a:ext cx="2057400" cy="421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EAEAE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tIns="9144" rIns="4572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Security add-ons
15%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ADBD3D18-23BF-4384-B395-A85263FCB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675327"/>
            <a:ext cx="2057400" cy="2807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0F4"/>
          </a:solidFill>
          <a:ln xmlns:a="http://schemas.openxmlformats.org/drawingml/2006/main" w="5080">
            <a:solidFill>
              <a:srgbClr val="FFFFF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tIns="9144" rIns="45720" b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Implementation / MACD
10%</a:t>
            </a:r>
          </a:p>
        </p:txBody>
      </p:sp>
      <p:sp>
        <p:nvSpPr>
          <p:cNvPr id="21" name="Right Arrow 20">
            <a:extLst xmlns:a="http://schemas.openxmlformats.org/drawingml/2006/main">
              <a:ext uri="{FF2B5EF4-FFF2-40B4-BE49-F238E27FC236}">
                <a16:creationId xmlns:a16="http://schemas.microsoft.com/office/drawing/2014/main" id="{C688A9F7-1D2C-4DF0-9AFA-80ED2D27C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3818" y="2971800"/>
            <a:ext cx="685800" cy="329184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E28BBACA-AF8B-4972-A4B5-91AA4A71F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191868"/>
            <a:ext cx="466344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4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Transport cost becomes only one part of the bill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DCB500E6-CA21-457E-BB15-71589C897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225296"/>
            <a:ext cx="4434840" cy="2377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64008" tIns="27432" rIns="64008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Public Pricing Ranges Show The Added Cost Layers</a:t>
            </a: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FB83EDEE-BC9A-442A-B69F-D8FB7406E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492882"/>
            <a:ext cx="150876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Edge appliance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7F60CB39-1B24-4445-968B-FC403FDA6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088" y="1492882"/>
            <a:ext cx="141732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DDEF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£500–3,000/site</a:t>
            </a:r>
          </a:p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587DDFE1-FAD8-4B57-8A67-7CAFB3E8D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1552" y="1492882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One-off or leased; varies by throughput and feature tier</a:t>
            </a:r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6C520FAB-7118-4FBD-8F8C-BEC572FEA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968370"/>
            <a:ext cx="150876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SD-WAN licence</a:t>
            </a:r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E120FA50-FA98-4D03-B013-D5959C38B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088" y="1968370"/>
            <a:ext cx="141732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DDEF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£50–300/month</a:t>
            </a:r>
          </a:p>
        </p:txBody>
      </p:sp>
      <p:sp>
        <p:nvSpPr>
          <p:cNvPr id="29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3BF750C5-DBB5-4B08-BA62-157810518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1552" y="1968370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Per-site or bandwidth-based recurring software charge</a:t>
            </a:r>
          </a:p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D4899702-810B-4C2F-AA3F-501B0D694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443858"/>
            <a:ext cx="150876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Managed service fee</a:t>
            </a:r>
          </a:p>
        </p:txBody>
      </p:sp>
      <p:sp>
        <p:nvSpPr>
          <p:cNvPr id="31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8E066712-228D-4AB1-A0B4-1A82972CE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088" y="2443858"/>
            <a:ext cx="141732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DDEF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£100–500/month</a:t>
            </a:r>
          </a:p>
        </p:txBody>
      </p:sp>
      <p:sp>
        <p:nvSpPr>
          <p:cNvPr id="32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46AB364B-7EDD-4049-8A0D-09B764B5D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1552" y="2443858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Monitoring, support, changes and service management</a:t>
            </a:r>
          </a:p>
        </p:txBody>
      </p:sp>
      <p:sp>
        <p:nvSpPr>
          <p:cNvPr id="33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61326B7E-12CB-4332-A2AD-5D203E548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919346"/>
            <a:ext cx="150876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Security add-ons</a:t>
            </a:r>
          </a:p>
        </p:txBody>
      </p:sp>
      <p:sp>
        <p:nvSpPr>
          <p:cNvPr id="34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B100F6D9-9BF4-4271-AE3E-397EF816B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088" y="2919346"/>
            <a:ext cx="141732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DDEF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£10–50/user/month</a:t>
            </a:r>
          </a:p>
        </p:txBody>
      </p:sp>
      <p:sp>
        <p:nvSpPr>
          <p:cNvPr id="35" name="Rectangle 34">
            <a:extLst xmlns:a="http://schemas.openxmlformats.org/drawingml/2006/main">
              <a:ext uri="{FF2B5EF4-FFF2-40B4-BE49-F238E27FC236}">
                <a16:creationId xmlns:a16="http://schemas.microsoft.com/office/drawing/2014/main" id="{9C04FC6C-FF5E-4E15-BEA5-F5AF54CF0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1552" y="2919346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SASE, firewall, filtering or advanced security scope</a:t>
            </a:r>
          </a:p>
        </p:txBody>
      </p:sp>
      <p:sp>
        <p:nvSpPr>
          <p:cNvPr id="36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752C8D94-D354-43E8-A0B6-023FBE3C6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3419855"/>
            <a:ext cx="443484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3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Commercial implication</a:t>
            </a:r>
          </a:p>
        </p:txBody>
      </p:sp>
      <p:graphicFrame>
        <p:nvGraphicFramePr>
          <p:cNvPr id="90" name="Table 36"/>
          <p:cNvGraphicFramePr/>
          <p:nvPr/>
        </p:nvGraphicFramePr>
        <p:xfrm>
          <a:off xmlns:a="http://schemas.openxmlformats.org/drawingml/2006/main" x="7178040" y="3721608"/>
          <a:ext xmlns:a="http://schemas.openxmlformats.org/drawingml/2006/main" cx="4434840" cy="1389888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40"/>
                <a:gridCol w="3200400"/>
              </a:tblGrid>
              <a:tr h="34747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Area</a:t>
                      </a:r>
                    </a:p>
                  </a:txBody>
                  <a:tcPr marL="54864" marR="36576" marT="45720" marB="45720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Commercial Effect</a:t>
                      </a:r>
                    </a:p>
                  </a:txBody>
                  <a:tcPr marL="54864" marR="36576" marT="45720" marB="45720">
                    <a:solidFill>
                      <a:srgbClr val="003366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CPE ownership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Rental simplifies refresh but can lock in margin; purchase improves control but shifts lifecycle risk.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Licence tier</a:t>
                      </a:r>
                    </a:p>
                  </a:txBody>
                  <a:tcPr marL="54864" marR="36576" marT="45720" marB="45720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Throughput, segmentation, analytics and security features create recurring uplift.</a:t>
                      </a:r>
                    </a:p>
                  </a:txBody>
                  <a:tcPr marL="54864" marR="36576" marT="45720" marB="45720">
                    <a:solidFill>
                      <a:srgbClr val="F5F7FA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Managed scope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24×7 NOC, change windows, reporting, incident ownership and local language support can be priced separately.</a:t>
                      </a:r>
                    </a:p>
                  </a:txBody>
                  <a:tcPr marL="54864" marR="36576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8" name="Rectangle 37">
            <a:extLst xmlns:a="http://schemas.openxmlformats.org/drawingml/2006/main">
              <a:ext uri="{FF2B5EF4-FFF2-40B4-BE49-F238E27FC236}">
                <a16:creationId xmlns:a16="http://schemas.microsoft.com/office/drawing/2014/main" id="{BDA3DEAD-EB93-4B7A-B1D2-F636D18B9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0" y="5114382"/>
            <a:ext cx="4434840" cy="320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54864" tIns="27432" rIns="54864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Managed services in Europe are expanding as networks become more distributed and complex, which raises the importance of clearly separating transport, platform and operating charges.</a:t>
            </a:r>
          </a:p>
        </p:txBody>
      </p:sp>
      <p:sp>
        <p:nvSpPr>
          <p:cNvPr id="39" name="Rectangle 38">
            <a:extLst xmlns:a="http://schemas.openxmlformats.org/drawingml/2006/main">
              <a:ext uri="{FF2B5EF4-FFF2-40B4-BE49-F238E27FC236}">
                <a16:creationId xmlns:a16="http://schemas.microsoft.com/office/drawing/2014/main" id="{4DC962DD-CF97-4328-A3FB-4A9A89EA9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64008" tIns="27432" rIns="64008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40" name="Rectangle 39">
            <a:extLst xmlns:a="http://schemas.openxmlformats.org/drawingml/2006/main">
              <a:ext uri="{FF2B5EF4-FFF2-40B4-BE49-F238E27FC236}">
                <a16:creationId xmlns:a16="http://schemas.microsoft.com/office/drawing/2014/main" id="{E9F2B4C9-2FE3-4A35-9EB0-1E44C0860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73152" tIns="27432" rIns="73152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commercial case depends on how much access saving is retained after adding overlay licences, CPE, monitoring, security integration and transition charges.</a:t>
            </a:r>
          </a:p>
        </p:txBody>
      </p:sp>
      <p:sp>
        <p:nvSpPr>
          <p:cNvPr id="41" name="Connector 40">
            <a:extLst xmlns:a="http://schemas.openxmlformats.org/drawingml/2006/main">
              <a:ext uri="{FF2B5EF4-FFF2-40B4-BE49-F238E27FC236}">
                <a16:creationId xmlns:a16="http://schemas.microsoft.com/office/drawing/2014/main" id="{F0283E8D-B593-4352-8DA3-3B52E5960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ln xmlns:a="http://schemas.openxmlformats.org/drawingml/2006/main" w="7620">
            <a:solidFill>
              <a:srgbClr val="D6DDE5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42" name="TextBox 41">
            <a:extLst xmlns:a="http://schemas.openxmlformats.org/drawingml/2006/main">
              <a:ext uri="{FF2B5EF4-FFF2-40B4-BE49-F238E27FC236}">
                <a16:creationId xmlns:a16="http://schemas.microsoft.com/office/drawing/2014/main" id="{0AF15994-1C70-43C3-8666-53C6CB2C6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56692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 b="0" i="0" u="none">
              <a:solidFill>
                <a:srgbClr val="66707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Box 42">
            <a:extLst xmlns:a="http://schemas.openxmlformats.org/drawingml/2006/main">
              <a:ext uri="{FF2B5EF4-FFF2-40B4-BE49-F238E27FC236}">
                <a16:creationId xmlns:a16="http://schemas.microsoft.com/office/drawing/2014/main" id="{F347A4B2-7903-4E85-8549-E93644F68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b="0" i="1" u="sng">
                <a:solidFill>
                  <a:srgbClr val="48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0a01fa340fcd47f5"/>
              </a:rPr>
              <a:t>Cloudswitched</a:t>
            </a:r>
            <a:r>
              <a:rPr sz="800" b="0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>
                <a:solidFill>
                  <a:srgbClr val="48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3098c12991e44ec2"/>
              </a:rPr>
              <a:t>Verizon Business</a:t>
            </a:r>
            <a:r>
              <a:rPr sz="800" b="0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>
                <a:solidFill>
                  <a:srgbClr val="48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332f6722318341fb"/>
              </a:rPr>
              <a:t>ISG</a:t>
            </a:r>
            <a:r>
              <a:rPr sz="800" b="0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; Author's calculations.</a:t>
            </a:r>
          </a:p>
        </p:txBody>
      </p:sp>
      <p:sp>
        <p:nvSpPr>
          <p:cNvPr id="44" name="TextBox 43">
            <a:extLst xmlns:a="http://schemas.openxmlformats.org/drawingml/2006/main">
              <a:ext uri="{FF2B5EF4-FFF2-40B4-BE49-F238E27FC236}">
                <a16:creationId xmlns:a16="http://schemas.microsoft.com/office/drawing/2014/main" id="{B7017829-F481-49B2-966E-1A7421406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39728" y="6510528"/>
            <a:ext cx="21945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19</a:t>
            </a:r>
            <a:endParaRPr sz="800" b="0" i="0" u="none">
              <a:solidFill>
                <a:srgbClr val="66707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TextBox 44">
            <a:extLst xmlns:a="http://schemas.openxmlformats.org/drawingml/2006/main">
              <a:ext uri="{FF2B5EF4-FFF2-40B4-BE49-F238E27FC236}">
                <a16:creationId xmlns:a16="http://schemas.microsoft.com/office/drawing/2014/main" id="{00105BCC-C681-4D79-98B9-42C34881F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3500" y="4965700"/>
            <a:ext cx="3048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WAN architecture</a:t>
            </a:r>
          </a:p>
        </p:txBody>
      </p:sp>
      <p:sp>
        <p:nvSpPr>
          <p:cNvPr id="46" name="TextBox 45">
            <a:extLst xmlns:a="http://schemas.openxmlformats.org/drawingml/2006/main">
              <a:ext uri="{FF2B5EF4-FFF2-40B4-BE49-F238E27FC236}">
                <a16:creationId xmlns:a16="http://schemas.microsoft.com/office/drawing/2014/main" id="{DDD7B895-D737-4D8E-800F-DA89DDE9F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" y="4965700"/>
            <a:ext cx="1651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Share of recurring cost (%)</a:t>
            </a:r>
          </a:p>
        </p:txBody>
      </p:sp>
      <p:sp>
        <p:nvSpPr>
          <p:cNvPr id="48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928145B-A877-410E-B741-1EBC2461F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5B6CEAD4-D2F0-4A9C-A335-45C3DAF26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C550D48-89B6-4443-A5AA-1DD9540D1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09FC16C-362C-471B-AF0D-72D9C7B4C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1E0A7BD-382D-49CC-BF5E-FA71C29D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AA67235-D8A6-4D61-B78E-5840471A2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32621044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F390DAF-2A45-40A6-8D96-12127ACEF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Project Overview: European Telecom Services &amp; Fixed Connectivity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B33F084-3433-4C81-8546-B67D36CD5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study evaluates how the client can improve resilience, service quality and cost efficiency across a multi-country fixed-connectivity estate.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52F44E5C-0B46-4359-95E6-9FA00F0BC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35C9E0C5-5F13-46A0-8F9D-43E93485C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02920" y="1188719"/>
            <a:ext cx="5303520" cy="51572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7D62E4F-B587-4E27-A4E7-DD68C98A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02920" y="1188719"/>
            <a:ext cx="5303520" cy="41075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Problem To Be Solved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DBCF8BC-8079-4681-9537-E99ECE47C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7240" y="1782026"/>
            <a:ext cx="4754880" cy="82150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40">
                <a:solidFill>
                  <a:srgbClr val="3E4548"/>
                </a:solidFill>
                <a:latin typeface="Arial"/>
                <a:ea typeface="Arial"/>
                <a:cs typeface="Arial"/>
              </a:rPr>
              <a:t>A multinational insurer relies on a primary telecom provider in its home market, but experiences inconsistent service quality and resilience across Europe where delivery may depend on partner or leased networks.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F40D171-B773-4DB0-A2A2-D6A8C12CC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7240" y="2831725"/>
            <a:ext cx="1554480" cy="29665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Core Sourcing Question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B0812C2D-DD86-4D9B-8B9E-23E1CAFE9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395728" y="2831725"/>
            <a:ext cx="3127248" cy="59330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Which fixed-connectivity and managed-network operating model gives the client better control over service quality, resilience and cost across Europe?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853E9BDE-1468-45D9-9229-65DAE3833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7240" y="3755915"/>
            <a:ext cx="4754880" cy="25101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2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Decision Outputs</a:t>
            </a:r>
            <a:endParaRPr sz="820"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31507A2-31ED-4D89-B2DA-4B04C51C4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7240" y="4086799"/>
            <a:ext cx="1216152" cy="29665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Output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D331A39-ADC3-47C8-97AA-5B6E9642B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93392" y="4086799"/>
            <a:ext cx="1709928" cy="29665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It Clarifies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67B5094-0F27-4A63-909E-8FE61E2EF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703320" y="4086799"/>
            <a:ext cx="1664208" cy="29665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Why It Matters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B9814A43-B896-4952-BB0B-184E2C4F4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7240" y="4383452"/>
            <a:ext cx="1216152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Market baseline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3DC4ECE9-5811-4A1C-92D4-6468AF658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93392" y="4383452"/>
            <a:ext cx="1709928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Coverage, technology shift and price pressure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B64E572-3E7C-46F1-A43F-BE3A192B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703320" y="4383452"/>
            <a:ext cx="1664208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Sets realistic sourcing expectations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0F9399B8-2A88-4414-9F95-22EF70C3D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7240" y="4817023"/>
            <a:ext cx="1216152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Ownership map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A6BF7313-E677-4632-8150-F1E1EB82F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93392" y="4817023"/>
            <a:ext cx="1709928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Prime, backbone, local loop and field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06AC111F-AC26-4912-944C-BF2DC1BB6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703320" y="4817023"/>
            <a:ext cx="1664208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Reveals operational accountability gaps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3B2329A6-B370-4F05-85AA-43B912E30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7240" y="5250594"/>
            <a:ext cx="1216152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lens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7DCC0E74-E5AD-4091-B71A-65C8AC702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93392" y="5250594"/>
            <a:ext cx="1709928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Reach, capability, commercial model and support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391666B-3ACF-4D87-AB23-91B7D4913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703320" y="5250594"/>
            <a:ext cx="1664208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Enables comparable supplier assessment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1AA567F6-AA87-459B-B63A-C5D916D96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7240" y="5684165"/>
            <a:ext cx="1216152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Decision view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C362552D-4824-4CAD-8D38-8E361140D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993392" y="5684165"/>
            <a:ext cx="1709928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Sourcing options and validation needs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6FAD5336-A9DB-4197-93AB-6CA1F1C57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703320" y="5684165"/>
            <a:ext cx="1664208" cy="43357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Focuses RFP on controllable outcomes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396B9CC4-D099-4E20-B505-07ED59B50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6480" y="1188719"/>
            <a:ext cx="5577840" cy="495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4BBFB2E0-442C-47B0-BDBF-8622B7761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26480" y="1188719"/>
            <a:ext cx="5577840" cy="3950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Scope And Project Details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A3752AF1-177B-4006-ABC4-65080CFF8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382512" y="1693467"/>
            <a:ext cx="1207008" cy="3072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Dimension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4207D10D-F132-4DCE-97F2-9DE189471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89520" y="1693467"/>
            <a:ext cx="1965960" cy="3072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 Scope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0D87691B-49D6-49B7-8E1C-6103FC02C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55480" y="1693467"/>
            <a:ext cx="1883664" cy="30723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Treatment In Study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0188F76D-9E35-4CC7-AB27-193323816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382512" y="2000706"/>
            <a:ext cx="1207008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Geography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D15D6F3F-10A0-4F21-B429-992344B91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89520" y="2000706"/>
            <a:ext cx="1965960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Europe as the sourcing focus, supported by global context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5983BB07-4CC5-4B57-8FFE-6D2D755FA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55480" y="2000706"/>
            <a:ext cx="1883664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Country and site-level implications highlighted where relevant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12A8AF3B-DDFD-48EB-9A97-271417AF2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382512" y="2549345"/>
            <a:ext cx="1207008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92296FD8-0148-4968-8065-9CED11E33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89520" y="2549345"/>
            <a:ext cx="1965960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MPLS, DIA, Ethernet, broadband, SD-WAN underlays and managed services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A65543E9-C9F5-49CD-9398-57C5EAAA2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55480" y="2549345"/>
            <a:ext cx="1883664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Separated into access, overlay, security and operations layers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75202C99-3FDF-4DEA-A13F-31809AEE5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382512" y="3097984"/>
            <a:ext cx="1207008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analysis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8D4E4DEE-2EB0-40C7-9D36-145F35E99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89520" y="3097984"/>
            <a:ext cx="1965960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Integrated telcos, fibre/backbone specialists, MSPs and aggregators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0AF1CAD5-B474-4278-80F1-18F38812C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55480" y="3097984"/>
            <a:ext cx="1883664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Compared by ownership, capability, pricing and support 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433A427F-3BAB-4E62-92B9-8D5471994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382512" y="3646624"/>
            <a:ext cx="1207008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FB719204-42CE-46DF-BC26-8DB417AED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89520" y="3646624"/>
            <a:ext cx="1965960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Access charges, CPE, licences, managed fees, SLAs and MACD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08EE1206-E7B0-4BC5-8243-773298422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55480" y="3646624"/>
            <a:ext cx="1883664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Mapped as spend drivers and negotiation levers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A91EB031-86B4-44A3-BB90-6D34C1751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382512" y="4195263"/>
            <a:ext cx="1207008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Constraints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1ECAF052-930F-4AD0-88A1-2B1B53D62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89520" y="4195263"/>
            <a:ext cx="1965960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No client circuit inventory, site list, quotes or SLA file provided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153F5CD4-AB5D-4ADC-93B2-24E63ACB0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55480" y="4195263"/>
            <a:ext cx="1883664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Directional analysis to be validated during RFP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DD392F01-8C59-4D7A-BB47-A4CD0B92C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382512" y="4941413"/>
            <a:ext cx="5074920" cy="2194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Key Decision Questions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A42F4A85-E20B-4767-8612-32CD834F1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400800" y="5160869"/>
            <a:ext cx="1901952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Shape 46">
            <a:extLst xmlns:a="http://schemas.openxmlformats.org/drawingml/2006/main">
              <a:ext uri="{FF2B5EF4-FFF2-40B4-BE49-F238E27FC236}">
                <a16:creationId xmlns:a16="http://schemas.microsoft.com/office/drawing/2014/main" id="{78A7B203-F6F1-4E2F-9788-52AD2EF61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10528" y="5270597"/>
            <a:ext cx="274320" cy="32918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31F9E283-F4AA-4CDF-A149-635CB87E1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10528" y="5281570"/>
            <a:ext cx="274320" cy="2852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39B63678-3174-473F-BB18-F3E3141E9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76288" y="5226706"/>
            <a:ext cx="1316736" cy="1975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0DA3F4D2-5DF6-412F-8629-D07210674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76288" y="5457134"/>
            <a:ext cx="1316736" cy="18653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Who owns the local loop and repair path?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62A217D9-4B28-427D-9B96-878164A6A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94192" y="5160869"/>
            <a:ext cx="1901952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3" name="Shape 51">
            <a:extLst xmlns:a="http://schemas.openxmlformats.org/drawingml/2006/main">
              <a:ext uri="{FF2B5EF4-FFF2-40B4-BE49-F238E27FC236}">
                <a16:creationId xmlns:a16="http://schemas.microsoft.com/office/drawing/2014/main" id="{AB5A11E9-B3B5-4E91-A2CC-DBAB779E0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03920" y="5270597"/>
            <a:ext cx="274320" cy="32918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E1EBF682-5F19-4DB5-9DFB-A2B946A28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03920" y="5281570"/>
            <a:ext cx="274320" cy="2852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366D4257-918B-48B2-BE62-08F57EC1B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869680" y="5226706"/>
            <a:ext cx="1316736" cy="1975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Architecture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912ADF86-48E4-4098-BE2E-1ECDFB01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869680" y="5457134"/>
            <a:ext cx="1316736" cy="18653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Which sites need MPLS, DIA or broadband?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880F17C0-999C-4D06-95EA-CD21A5FF5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400800" y="5797291"/>
            <a:ext cx="1901952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7F819E0A-B802-46D6-9719-61B9FE96A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10528" y="5907019"/>
            <a:ext cx="274320" cy="32918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E2625C0A-3A76-4766-9D9C-98B0CD6BB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10528" y="5917991"/>
            <a:ext cx="274320" cy="2852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D802D2A7-BE33-4F95-B60C-55669BB41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76288" y="5863127"/>
            <a:ext cx="1316736" cy="1975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Commercials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D0835335-CF81-4AD1-85DD-321E4F6B1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76288" y="6093556"/>
            <a:ext cx="1316736" cy="18653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What charges sit outside headline MRC?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2" name="Shape 60">
            <a:extLst xmlns:a="http://schemas.openxmlformats.org/drawingml/2006/main">
              <a:ext uri="{FF2B5EF4-FFF2-40B4-BE49-F238E27FC236}">
                <a16:creationId xmlns:a16="http://schemas.microsoft.com/office/drawing/2014/main" id="{C5C67192-9597-4337-B202-72702E14E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94192" y="5797291"/>
            <a:ext cx="1901952" cy="5486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AF8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3" name="Shape 61">
            <a:extLst xmlns:a="http://schemas.openxmlformats.org/drawingml/2006/main">
              <a:ext uri="{FF2B5EF4-FFF2-40B4-BE49-F238E27FC236}">
                <a16:creationId xmlns:a16="http://schemas.microsoft.com/office/drawing/2014/main" id="{6B8CFF40-2956-4540-A406-E837D4A1A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03920" y="5907019"/>
            <a:ext cx="274320" cy="32918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5EFA0D1C-C191-423F-8ECE-1A5090C44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03920" y="5917991"/>
            <a:ext cx="274320" cy="2852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6ACADB01-B4DD-4D09-AD8F-56093DEE6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869680" y="5863127"/>
            <a:ext cx="1316736" cy="1975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Operations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F5471C57-8D5A-415B-BE97-58729C7C7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869680" y="6093556"/>
            <a:ext cx="1316736" cy="18653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How will faults be owned and escalated?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0" name="Shape 68">
            <a:extLst xmlns:a="http://schemas.openxmlformats.org/drawingml/2006/main">
              <a:ext uri="{FF2B5EF4-FFF2-40B4-BE49-F238E27FC236}">
                <a16:creationId xmlns:a16="http://schemas.microsoft.com/office/drawing/2014/main" id="{AEEC62B0-91D0-4E49-9C99-C77E3C454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1" name="Text 69">
            <a:extLst xmlns:a="http://schemas.openxmlformats.org/drawingml/2006/main">
              <a:ext uri="{FF2B5EF4-FFF2-40B4-BE49-F238E27FC236}">
                <a16:creationId xmlns:a16="http://schemas.microsoft.com/office/drawing/2014/main" id="{037CAB40-16FB-416F-B002-F9F0158EF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2" name="Text 70">
            <a:extLst xmlns:a="http://schemas.openxmlformats.org/drawingml/2006/main">
              <a:ext uri="{FF2B5EF4-FFF2-40B4-BE49-F238E27FC236}">
                <a16:creationId xmlns:a16="http://schemas.microsoft.com/office/drawing/2014/main" id="{2294A79B-2935-4040-8F49-E994615F6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3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10D3C44-BC8F-47A5-BAD1-3C1324809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5E7DC182-4E6A-4E27-BB10-AB2128C94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63B8F73A-ABDF-44A7-8F83-9DC2AAF3E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2223379-E987-48E2-BAD7-E4B200D6A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A1075123-B388-4BA8-9CD8-644CBFAF9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716E407-AF23-4483-9F26-20DF21ADA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20365485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B7E64DFF-5610-4CF4-99C8-295851904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111556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A3. Negotiation Levers Differ By Cost Driver And Contract Layer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45E3E13A-6958-4C7C-96AB-59E7A5076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0642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0" i="0" u="none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enterprise leverage comes from forcing site-level transparency, using volume bands, separating standardised layers from local-loop charges and protecting flexibility during network migration.</a:t>
            </a:r>
          </a:p>
        </p:txBody>
      </p:sp>
      <p:sp>
        <p:nvSpPr>
          <p:cNvPr id="4" name="Connector 3">
            <a:extLst xmlns:a="http://schemas.openxmlformats.org/drawingml/2006/main">
              <a:ext uri="{FF2B5EF4-FFF2-40B4-BE49-F238E27FC236}">
                <a16:creationId xmlns:a16="http://schemas.microsoft.com/office/drawing/2014/main" id="{4DFD681A-5097-4472-82E7-B591F7D0C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024128"/>
            <a:ext cx="11183112" cy="0"/>
          </a:xfrm>
          <a:prstGeom xmlns:a="http://schemas.openxmlformats.org/drawingml/2006/main" prst="line">
            <a:avLst/>
          </a:prstGeom>
          <a:ln xmlns:a="http://schemas.openxmlformats.org/drawingml/2006/main" w="10160">
            <a:solidFill>
              <a:srgbClr val="D6DDE5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70C80CD-B8F5-4603-A24D-45C89CC7E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25296"/>
            <a:ext cx="7543800" cy="2377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64008" tIns="27432" rIns="64008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Negotiation Lever Heat Map For Large Enterprise WAN Deals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27D7D68-DE27-4A6B-9C03-4EDCFAFC4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517904"/>
            <a:ext cx="75438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Impact level by lever; actual applicability depends on country footprint, site count, term length and migration scope</a:t>
            </a:r>
          </a:p>
        </p:txBody>
      </p:sp>
      <p:graphicFrame>
        <p:nvGraphicFramePr>
          <p:cNvPr id="51" name="Table 6"/>
          <p:cNvGraphicFramePr/>
          <p:nvPr/>
        </p:nvGraphicFramePr>
        <p:xfrm>
          <a:off xmlns:a="http://schemas.openxmlformats.org/drawingml/2006/main" x="502920" y="1783080"/>
          <a:ext xmlns:a="http://schemas.openxmlformats.org/drawingml/2006/main" cx="7543800" cy="329184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1078992"/>
                <a:gridCol w="1078992"/>
                <a:gridCol w="1078992"/>
                <a:gridCol w="1078992"/>
                <a:gridCol w="1078992"/>
              </a:tblGrid>
              <a:tr h="384048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Cost Driver</a:t>
                      </a:r>
                    </a:p>
                  </a:txBody>
                  <a:tcPr marL="36576" marR="36576" marT="45720" marB="45720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Site-Level</a:t>
                      </a:r>
                      <a:br/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Price Book</a:t>
                      </a:r>
                    </a:p>
                  </a:txBody>
                  <a:tcPr marL="36576" marR="36576" marT="45720" marB="45720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Volume &amp;</a:t>
                      </a:r>
                      <a:br/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Term Bands</a:t>
                      </a:r>
                    </a:p>
                  </a:txBody>
                  <a:tcPr marL="36576" marR="36576" marT="45720" marB="45720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Unbundle /</a:t>
                      </a:r>
                      <a:br/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BYO Underlay</a:t>
                      </a:r>
                    </a:p>
                  </a:txBody>
                  <a:tcPr marL="36576" marR="36576" marT="45720" marB="45720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Waive NRC /</a:t>
                      </a:r>
                      <a:br/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Cap Increases</a:t>
                      </a:r>
                    </a:p>
                  </a:txBody>
                  <a:tcPr marL="36576" marR="36576" marT="45720" marB="45720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SLA</a:t>
                      </a:r>
                      <a:br/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Governance</a:t>
                      </a:r>
                    </a:p>
                  </a:txBody>
                  <a:tcPr marL="36576" marR="36576" marT="45720" marB="45720">
                    <a:solidFill>
                      <a:srgbClr val="003366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Access type &amp; bandwidth tiers</a:t>
                      </a:r>
                    </a:p>
                  </a:txBody>
                  <a:tcPr marL="45720" marR="36576" marT="45720" marB="45720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0" i="0" u="none">
                          <a:solidFill>
                            <a:srgbClr val="66707E"/>
                          </a:solidFill>
                          <a:latin typeface="Arial"/>
                          <a:ea typeface="Arial"/>
                          <a:cs typeface="Arial"/>
                        </a:rPr>
                        <a:t>Low</a:t>
                      </a:r>
                    </a:p>
                  </a:txBody>
                  <a:tcPr marL="18288" marR="18288" marT="45720" marB="45720">
                    <a:solidFill>
                      <a:srgbClr val="ECF0F4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Last-mile / off-net charges</a:t>
                      </a:r>
                    </a:p>
                  </a:txBody>
                  <a:tcPr marL="45720" marR="36576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CPE, licences &amp; maintenance</a:t>
                      </a:r>
                    </a:p>
                  </a:txBody>
                  <a:tcPr marL="45720" marR="36576" marT="45720" marB="45720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0" i="0" u="none">
                          <a:solidFill>
                            <a:srgbClr val="66707E"/>
                          </a:solidFill>
                          <a:latin typeface="Arial"/>
                          <a:ea typeface="Arial"/>
                          <a:cs typeface="Arial"/>
                        </a:rPr>
                        <a:t>Low</a:t>
                      </a:r>
                    </a:p>
                  </a:txBody>
                  <a:tcPr marL="18288" marR="18288" marT="45720" marB="45720">
                    <a:solidFill>
                      <a:srgbClr val="ECF0F4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Managed-service / NOC fees</a:t>
                      </a:r>
                    </a:p>
                  </a:txBody>
                  <a:tcPr marL="45720" marR="36576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SLA, MTTR &amp; credits</a:t>
                      </a:r>
                    </a:p>
                  </a:txBody>
                  <a:tcPr marL="45720" marR="36576" marT="45720" marB="45720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0" i="0" u="none">
                          <a:solidFill>
                            <a:srgbClr val="66707E"/>
                          </a:solidFill>
                          <a:latin typeface="Arial"/>
                          <a:ea typeface="Arial"/>
                          <a:cs typeface="Arial"/>
                        </a:rPr>
                        <a:t>Low</a:t>
                      </a:r>
                    </a:p>
                  </a:txBody>
                  <a:tcPr marL="18288" marR="18288" marT="45720" marB="45720">
                    <a:solidFill>
                      <a:srgbClr val="ECF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0" i="0" u="none">
                          <a:solidFill>
                            <a:srgbClr val="66707E"/>
                          </a:solidFill>
                          <a:latin typeface="Arial"/>
                          <a:ea typeface="Arial"/>
                          <a:cs typeface="Arial"/>
                        </a:rPr>
                        <a:t>Low</a:t>
                      </a:r>
                    </a:p>
                  </a:txBody>
                  <a:tcPr marL="18288" marR="18288" marT="45720" marB="45720">
                    <a:solidFill>
                      <a:srgbClr val="ECF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0" i="0" u="none">
                          <a:solidFill>
                            <a:srgbClr val="66707E"/>
                          </a:solidFill>
                          <a:latin typeface="Arial"/>
                          <a:ea typeface="Arial"/>
                          <a:cs typeface="Arial"/>
                        </a:rPr>
                        <a:t>Low</a:t>
                      </a:r>
                    </a:p>
                  </a:txBody>
                  <a:tcPr marL="18288" marR="18288" marT="45720" marB="45720">
                    <a:solidFill>
                      <a:srgbClr val="ECF0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800" b="0" i="0" u="none">
                          <a:solidFill>
                            <a:srgbClr val="232323"/>
                          </a:solidFill>
                          <a:latin typeface="Arial"/>
                          <a:ea typeface="Arial"/>
                          <a:cs typeface="Arial"/>
                        </a:rPr>
                        <a:t>MACD / transition charges</a:t>
                      </a:r>
                    </a:p>
                  </a:txBody>
                  <a:tcPr marL="45720" marR="36576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High</a:t>
                      </a:r>
                    </a:p>
                  </a:txBody>
                  <a:tcPr marL="18288" marR="18288" marT="45720" marB="45720">
                    <a:solidFill>
                      <a:srgbClr val="4E96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 i="0" u="none">
                          <a:solidFill>
                            <a:srgbClr val="003366"/>
                          </a:solidFill>
                          <a:latin typeface="Arial"/>
                          <a:ea typeface="Arial"/>
                          <a:cs typeface="Arial"/>
                        </a:rPr>
                        <a:t>Med</a:t>
                      </a:r>
                    </a:p>
                  </a:txBody>
                  <a:tcPr marL="18288" marR="18288" marT="45720" marB="45720">
                    <a:solidFill>
                      <a:srgbClr val="E1AB3D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C99BDDAB-79D0-4555-855A-5C078DDB9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212080"/>
            <a:ext cx="502920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E965C"/>
          </a:solidFill>
          <a:ln xmlns:a="http://schemas.openxmlformats.org/drawingml/2006/main" w="8890">
            <a:solidFill>
              <a:srgbClr val="4E965C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25E30D35-2047-4130-9432-5767C3317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5221224"/>
            <a:ext cx="12801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Likely material leverage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5019F014-4663-4471-8604-D80D931ED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168" y="5212080"/>
            <a:ext cx="502920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AB3D"/>
          </a:solidFill>
          <a:ln xmlns:a="http://schemas.openxmlformats.org/drawingml/2006/main" w="8890">
            <a:solidFill>
              <a:srgbClr val="E1AB3D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111416"/>
                </a:solidFill>
                <a:latin typeface="Arial"/>
                <a:ea typeface="Arial"/>
                <a:cs typeface="Arial"/>
              </a:rPr>
              <a:t>Med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EE20286-E27A-4544-AD15-8697657DB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5808" y="5221224"/>
            <a:ext cx="12801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Useful in selected cases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6A2850B3-284A-4AE3-A3B9-66C24FDDA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2272" y="5212080"/>
            <a:ext cx="502920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0F4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9555083D-3823-43D9-90B4-004C8C7F3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912" y="5221224"/>
            <a:ext cx="12801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Limited direct leverage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7E354A20-8883-48EF-AF0F-0DF4937EB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1225296"/>
            <a:ext cx="3291840" cy="2377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64008" tIns="27432" rIns="64008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Commercial Terms To Lock Before Award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33B003C4-FD84-4A57-92FE-80E6999D6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1627632"/>
            <a:ext cx="96012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Transparency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90E06FED-6BD3-47CE-89C6-E81263651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8592" y="1627632"/>
            <a:ext cx="230428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Disclose on-net/off-net status, local-loop owner and resale/wholesale dependency for each site.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40219AA1-DBC6-41F8-B10C-A13B8A51A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2039112"/>
            <a:ext cx="96012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Price protection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F01D9F85-C493-44F6-96D9-3E0844344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8592" y="2039112"/>
            <a:ext cx="230428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Set price bands for bandwidth upgrades, extensions, renewal years and technology refresh.</a:t>
            </a:r>
          </a:p>
        </p:txBody>
      </p:sp>
      <p:sp>
        <p:nvSpPr>
          <p:cNvPr id="19" name="Rectangle 18">
            <a:extLst xmlns:a="http://schemas.openxmlformats.org/drawingml/2006/main">
              <a:ext uri="{FF2B5EF4-FFF2-40B4-BE49-F238E27FC236}">
                <a16:creationId xmlns:a16="http://schemas.microsoft.com/office/drawing/2014/main" id="{9DAEE3D4-90CD-43FD-BA9D-7739C9380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2450592"/>
            <a:ext cx="96012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Flexibility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061C6A72-AC63-4AE1-9F18-744038146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8592" y="2450592"/>
            <a:ext cx="230428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Pre-agree add/drop sites, MACD fees, migration milestones and exit rights.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3641EDFB-A4A3-47F2-921F-D4913EBC5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2862072"/>
            <a:ext cx="96012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SLA linkage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10562D71-8223-433F-B92D-66DFBDB3D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8592" y="2862072"/>
            <a:ext cx="230428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Tie credits and governance to availability, MTTR, latency, packet loss and restoration ownership.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D4BB9583-82C9-4CF3-ACF6-39EA5CE68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3273552"/>
            <a:ext cx="96012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C91"/>
          </a:solidFill>
          <a:ln xmlns:a="http://schemas.openxmlformats.org/drawingml/2006/main" w="8890">
            <a:solidFill>
              <a:srgbClr val="235C9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CPE / security</a:t>
            </a: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DA0B76D8-F658-440F-A0E0-DC281280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8592" y="3273552"/>
            <a:ext cx="230428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Avoid bundled clauses that make mid-term switching or local access substitution expensive.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D0A0B21A-BE2A-4F24-A81B-1BA52B16E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3867912"/>
            <a:ext cx="329184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Pricing structure to request</a:t>
            </a:r>
          </a:p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5D217A6F-6CE6-4497-A839-7C8F36974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4206240"/>
            <a:ext cx="256032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2BAF"/>
          </a:solidFill>
          <a:ln xmlns:a="http://schemas.openxmlformats.org/drawingml/2006/main" w="8890">
            <a:solidFill>
              <a:srgbClr val="622BA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DA0A8890-9478-4675-ABDB-515278B0A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4215383"/>
            <a:ext cx="2971800" cy="243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Recurring charge split by access, CPE/licence, management and security</a:t>
            </a:r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ADEB2E97-050F-4E8C-A052-288ABF14F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4535424"/>
            <a:ext cx="256032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2BAF"/>
          </a:solidFill>
          <a:ln xmlns:a="http://schemas.openxmlformats.org/drawingml/2006/main" w="8890">
            <a:solidFill>
              <a:srgbClr val="622BA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5DF1386F-EBF1-4DED-B4DB-1244ED5AC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4544568"/>
            <a:ext cx="2971800" cy="243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One-off charge split by survey, build, install, activation and project management</a:t>
            </a:r>
          </a:p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DE3AF22E-8BA5-44F9-90E2-E70DF9EEE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1040" y="4864608"/>
            <a:ext cx="256032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2BAF"/>
          </a:solidFill>
          <a:ln xmlns:a="http://schemas.openxmlformats.org/drawingml/2006/main" w="8890">
            <a:solidFill>
              <a:srgbClr val="622BAF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45720" tIns="27432" rIns="45720" bIns="27432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00723A9A-869E-4E5E-8219-E8CAC00BA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1080" y="4873752"/>
            <a:ext cx="2971800" cy="243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Site table showing local access owner, SLA, diversity and construction risk</a:t>
            </a:r>
          </a:p>
        </p:txBody>
      </p:sp>
      <p:sp>
        <p:nvSpPr>
          <p:cNvPr id="32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946D0C06-8208-40B9-9681-6EF944FBE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8890">
            <a:solidFill>
              <a:srgbClr val="00336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64008" tIns="27432" rIns="64008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1" i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</a:p>
        </p:txBody>
      </p:sp>
      <p:sp>
        <p:nvSpPr>
          <p:cNvPr id="33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12DBE3FD-C079-4929-BBF2-EA325A272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8890">
            <a:solidFill>
              <a:srgbClr val="D6DDE5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lIns="73152" tIns="27432" rIns="73152" bIns="27432" anchor="ctr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 b="0" i="0" u="none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highest-value levers are contractual, not only price-based; transparency, flexibility and SLA governance prevent savings from being eroded by hidden local-loop, CPE and change charges.</a:t>
            </a:r>
          </a:p>
        </p:txBody>
      </p:sp>
      <p:sp>
        <p:nvSpPr>
          <p:cNvPr id="34" name="Connector 33">
            <a:extLst xmlns:a="http://schemas.openxmlformats.org/drawingml/2006/main">
              <a:ext uri="{FF2B5EF4-FFF2-40B4-BE49-F238E27FC236}">
                <a16:creationId xmlns:a16="http://schemas.microsoft.com/office/drawing/2014/main" id="{315C5873-93CD-4DEC-923B-1C7C40662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ln xmlns:a="http://schemas.openxmlformats.org/drawingml/2006/main" w="7620">
            <a:solidFill>
              <a:srgbClr val="D6DDE5"/>
            </a:solidFill>
          </a:ln>
        </p:spPr>
        <p:style>
          <a:lnRef xmlns:a="http://schemas.openxmlformats.org/drawingml/2006/main" idx="2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1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9CDBD532-E945-44D0-8C99-E4652ABF8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56692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 b="0" i="0" u="none">
              <a:solidFill>
                <a:srgbClr val="66707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81790A23-19FE-4CD6-94DF-9A4B9E8E4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1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b="0" i="1" u="sng">
                <a:solidFill>
                  <a:srgbClr val="48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4553fb5c909c448b"/>
              </a:rPr>
              <a:t>TeleGeography</a:t>
            </a:r>
            <a:r>
              <a:rPr sz="800" b="0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>
                <a:solidFill>
                  <a:srgbClr val="48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2bf0a957e5c54dda"/>
              </a:rPr>
              <a:t>Point Topic</a:t>
            </a:r>
            <a:r>
              <a:rPr sz="800" b="0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>
                <a:solidFill>
                  <a:srgbClr val="48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36854cdcccf54a46"/>
              </a:rPr>
              <a:t>Verizon Business</a:t>
            </a:r>
            <a:r>
              <a:rPr sz="800" b="0" i="1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; Author's calculations.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FCD6BD72-7C3D-435E-AE90-DA59A3006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39728" y="6510528"/>
            <a:ext cx="21945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7432" tIns="0" rIns="27432" bIns="0" anchor="t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  <a:r>
              <a:rPr sz="800" b="0" i="0" u="none">
                <a:solidFill>
                  <a:srgbClr val="66707E"/>
                </a:solidFill>
                <a:latin typeface="Arial"/>
                <a:ea typeface="Arial"/>
                <a:cs typeface="Arial"/>
              </a:rPr>
              <a:t>20</a:t>
            </a:r>
            <a:endParaRPr sz="800" b="0" i="0" u="none">
              <a:solidFill>
                <a:srgbClr val="66707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72DE7A6-7065-44DE-84B0-F96878322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FF0C87F6-76C6-47DC-B457-A88A9F30F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88F73DE-95BD-40C6-B39D-8BDABC90F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6007A1C-CE23-4187-A860-AC341585A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73048A2-7583-49CB-A85F-ABCBE629C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873A6BC-0B90-4A5F-BE6D-A4C7A6A2A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89693677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45170AB-56FF-4556-B9D4-4543866DD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16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A4. Engagement Models Trade Off Simplicity, Control And Local Resilience</a:t>
            </a:r>
            <a:endParaRPr sz="16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B1CD861-7717-4A53-B134-9161A3F3E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11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 enterprises normally choose among four delivery constructs; each model shifts where commercial control, infrastructure ownership and operational accountability sit.</a:t>
            </a:r>
            <a:endParaRPr sz="12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93CB8E21-1E90-45C7-8F44-04D9BF242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6E2B4E98-1DC7-412F-9CCC-53CEBBB0C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583680" cy="4133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9BEC538-4D90-477D-9E9E-AAFA0C538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58368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Engagement Model Comparison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47E6538-7030-47B4-8C94-F3F5AD552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609344"/>
            <a:ext cx="141732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4A391DC-CB32-4BC4-A874-1D35B597E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552" y="1609344"/>
            <a:ext cx="157276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Contracting Structure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89469A48-EFD0-41AA-8439-C9ADF2DC4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1609344"/>
            <a:ext cx="160020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It Solves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E8AB2037-AE48-40FC-8819-8DDA5AC61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0" y="1609344"/>
            <a:ext cx="157276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Watch-Out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9308D6C1-CA57-4A10-92E6-4D20AB2EA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883664"/>
            <a:ext cx="1417320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 Pan-European Provider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112C651-029B-4A3F-8856-610B8599A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552" y="1883664"/>
            <a:ext cx="1572768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One master provider with direct and partner access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35D123B3-ACC2-441E-9556-FE9D8E94F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1883664"/>
            <a:ext cx="1600200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Simple governance, common SLA language and consolidated reporting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7187C34-1781-449D-B2DE-A9277278B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0" y="1883664"/>
            <a:ext cx="1572768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loops may be resold and true access diversity can be difficult to verify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6B81AD5-FABF-44DB-A2CB-AA721E4F7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496312"/>
            <a:ext cx="1417320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Regional / Local Carrier Mix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2280E2D-D444-4503-81E8-9E303D41E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552" y="2496312"/>
            <a:ext cx="1572768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Country or region-level suppliers selected by local footprint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4F0677F5-4C01-46BD-A123-D59E7795C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2496312"/>
            <a:ext cx="1600200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Stronger local access ownership and field-response visibility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B52E536B-5A99-4D94-9C2A-FBE2B6D43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0" y="2496312"/>
            <a:ext cx="1572768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More supplier management, billing and service-integration effort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7BE57F16-0B4A-4C2F-AD05-7C4A6E855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3108960"/>
            <a:ext cx="1417320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Aggregator / Telecom Manager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D2B6F265-807A-4102-8897-5D4D0D10B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552" y="3108960"/>
            <a:ext cx="1572768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One commercial layer consolidating local carriers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25AB5273-8B5D-46D8-8E66-DF9A5C41E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3108960"/>
            <a:ext cx="1600200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Broad quote coverage, order management and commercial consolidation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DFF58C89-703C-4775-9069-A2DB2826B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0" y="3108960"/>
            <a:ext cx="1572768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Network and field operations remain dependent on underlying carriers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56FC5DD9-0A49-4217-A1F3-756C1A1C3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3721608"/>
            <a:ext cx="1417320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 Overlay + Local Underlays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291CC231-184D-4808-AA6F-6D6E38C12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0552" y="3721608"/>
            <a:ext cx="1572768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Separate overlay/service manager above local access providers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773BCEC7-6E2F-456B-8940-610E2C30D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3721608"/>
            <a:ext cx="1600200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Policy control, underlay diversity and migration flexibility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F08AE470-1E56-46FF-A3A6-2BF29013A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3520" y="3721608"/>
            <a:ext cx="1572768" cy="612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Requires clear accountability for incident ownership and overlay-underlay integration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E844C2A8-CBAA-46F8-ADB9-B2BF481B1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4800600"/>
            <a:ext cx="5989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10" b="0" i="1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Observation: The models are not mutually exclusive; large enterprises often combine them by site tier, geography and application criticality.</a:t>
            </a:r>
            <a:endParaRPr sz="81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B9D3A00B-0E6D-4181-BBAD-EC4BADDC5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1188720"/>
            <a:ext cx="4343400" cy="4133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EE9421B7-15D4-42F9-ADAA-EB89C45BF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1188720"/>
            <a:ext cx="43434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Directional Model Scoring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08C14484-AC89-4CF3-B20F-F0E690799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627632"/>
            <a:ext cx="356616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1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Score: 1 = lower fit, 5 = higher fit for the criterion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Shape 29">
            <a:extLst xmlns:a="http://schemas.openxmlformats.org/drawingml/2006/main">
              <a:ext uri="{FF2B5EF4-FFF2-40B4-BE49-F238E27FC236}">
                <a16:creationId xmlns:a16="http://schemas.microsoft.com/office/drawing/2014/main" id="{0FFE323F-D29E-46ED-B1B1-CBDC6A650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874520"/>
            <a:ext cx="3749040" cy="8412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FA8D3ACD-414B-41D8-85B9-6F64608ED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1947672"/>
            <a:ext cx="3566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Single Pan-European Provider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5BE004D1-3C5A-4F94-9C37-B13FABCF9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4968" y="2258568"/>
            <a:ext cx="1572768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Governance simplicity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E5ABD852-3A1C-42A7-8213-82C674295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2308860"/>
            <a:ext cx="160020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1C398506-4621-4250-9E09-458ACB71B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112" y="2258568"/>
            <a:ext cx="182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04FF385B-1D46-4CFC-81DB-9D55D50D2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4968" y="2551176"/>
            <a:ext cx="1572768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control visibility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9042CE91-626A-4C0B-8625-28A000C9C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2601468"/>
            <a:ext cx="96012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>
            <a:solidFill>
              <a:srgbClr val="2F75B5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1CAB0239-F284-40CC-B36C-7E1E92762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112" y="2551176"/>
            <a:ext cx="182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Shape 37">
            <a:extLst xmlns:a="http://schemas.openxmlformats.org/drawingml/2006/main">
              <a:ext uri="{FF2B5EF4-FFF2-40B4-BE49-F238E27FC236}">
                <a16:creationId xmlns:a16="http://schemas.microsoft.com/office/drawing/2014/main" id="{A22F25B4-259A-45A1-904A-31A573DB8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2871216"/>
            <a:ext cx="3749040" cy="8412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F5654AE0-90BE-4FA9-9840-8B8A96939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2944368"/>
            <a:ext cx="3566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Regional / Local Carrier Mix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2B802E45-6939-4E93-A989-D340B8C9D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4968" y="3255264"/>
            <a:ext cx="1572768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control visibility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98F62A11-2D6B-478F-98B9-5874FCD06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3305556"/>
            <a:ext cx="160020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965C"/>
          </a:solidFill>
          <a:ln xmlns:a="http://schemas.openxmlformats.org/drawingml/2006/main" w="12700">
            <a:solidFill>
              <a:srgbClr val="57965C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FAE32640-5252-41E5-B6A9-9DECC66E3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112" y="3255264"/>
            <a:ext cx="182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0458447F-097E-4EE2-839B-5D873CC79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4968" y="3547872"/>
            <a:ext cx="1572768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Governance simplicity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Shape 43">
            <a:extLst xmlns:a="http://schemas.openxmlformats.org/drawingml/2006/main">
              <a:ext uri="{FF2B5EF4-FFF2-40B4-BE49-F238E27FC236}">
                <a16:creationId xmlns:a16="http://schemas.microsoft.com/office/drawing/2014/main" id="{63C4A543-A085-47D5-AEB7-1A3F40F58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3598164"/>
            <a:ext cx="64008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965C"/>
          </a:solidFill>
          <a:ln xmlns:a="http://schemas.openxmlformats.org/drawingml/2006/main" w="12700">
            <a:solidFill>
              <a:srgbClr val="57965C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108216F9-23A8-4BAE-A440-00BB484E5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112" y="3547872"/>
            <a:ext cx="182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2D744D64-2CAA-4476-98C3-D5038B6F9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3867912"/>
            <a:ext cx="3749040" cy="8412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1B4714D4-1483-490A-90E6-DCDDC4291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3941064"/>
            <a:ext cx="3566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Aggregator / Telecom Manager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95F54518-3FD9-4466-BF64-F9549FA5E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4968" y="4251960"/>
            <a:ext cx="1572768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Quote coverage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31AE36A9-4EFF-4FD2-AFF9-05567116B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4302252"/>
            <a:ext cx="160020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7D8C"/>
          </a:solidFill>
          <a:ln xmlns:a="http://schemas.openxmlformats.org/drawingml/2006/main" w="12700">
            <a:solidFill>
              <a:srgbClr val="3A7D8C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30E70A8F-7060-4709-840B-612A49005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112" y="4251960"/>
            <a:ext cx="182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384AA524-5330-4BB4-BECA-4F629D7D9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4968" y="4544568"/>
            <a:ext cx="1572768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Physical control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Shape 51">
            <a:extLst xmlns:a="http://schemas.openxmlformats.org/drawingml/2006/main">
              <a:ext uri="{FF2B5EF4-FFF2-40B4-BE49-F238E27FC236}">
                <a16:creationId xmlns:a16="http://schemas.microsoft.com/office/drawing/2014/main" id="{F9054827-30BE-423F-BF1D-922212AC9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2328" y="4594860"/>
            <a:ext cx="64008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7D8C"/>
          </a:solidFill>
          <a:ln xmlns:a="http://schemas.openxmlformats.org/drawingml/2006/main" w="12700">
            <a:solidFill>
              <a:srgbClr val="3A7D8C">
                <a:alpha val="0"/>
              </a:srgbClr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96BF9741-B100-44C1-8A5A-20411EC3F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3112" y="4544568"/>
            <a:ext cx="182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B15FC99D-CE4A-4A89-B230-9327BC9CC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4910328"/>
            <a:ext cx="3611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SD-WAN Overlay + Local Underlays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A925A0FC-2F54-4EB9-B784-2A2E5BCFB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5102352"/>
            <a:ext cx="361188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Improves policy control, but underlay accountability must be contracted separately.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150A03FC-B121-429A-8A1E-CCFF138E1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29FE851E-DC19-4B69-B585-18AFE4EC9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Engagement model selection is primarily a control trade-off: supplier consolidation simplifies governance, while local or separated underlay sourcing improves visibility into physical access and resilience.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5069407A-16EA-4A6C-B1D3-E7135079A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 i="1">
                <a:latin typeface="Arial"/>
                <a:ea typeface="Arial"/>
                <a:cs typeface="Arial"/>
              </a:defRPr>
            </a:pPr>
            <a:r>
              <a:rPr sz="800" b="1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c4c8141a4d984098"/>
              </a:rPr>
              <a:t>ISG, European Firms Recast Networks with Managed Services, 2026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9ba5cbbdae6b4f7c"/>
              </a:rPr>
              <a:t>ISG, European Firms Relying on Managed Network Services, 2025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a7b5b32a3eb1464d"/>
              </a:rPr>
              <a:t>MEF SD-WAN Service Standards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Derived from cited sources.</a:t>
            </a:r>
            <a:endParaRPr sz="600" b="0" i="1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B85AAE63-19EC-4F77-B452-98BFD5E23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F36BFD49-6FEF-4E3B-BB95-113558D0C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77519704-CE49-4599-94A0-0D9DD4542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TextBox 62">
            <a:extLst xmlns:a="http://schemas.openxmlformats.org/drawingml/2006/main">
              <a:ext uri="{FF2B5EF4-FFF2-40B4-BE49-F238E27FC236}">
                <a16:creationId xmlns:a16="http://schemas.microsoft.com/office/drawing/2014/main" id="{2B324F5E-136B-47E1-99F7-7FC222E60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711700"/>
            <a:ext cx="22225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Fit score (1–5)</a:t>
            </a:r>
          </a:p>
        </p:txBody>
      </p:sp>
      <p:sp>
        <p:nvSpPr>
          <p:cNvPr id="64" name="TextBox 63">
            <a:extLst xmlns:a="http://schemas.openxmlformats.org/drawingml/2006/main">
              <a:ext uri="{FF2B5EF4-FFF2-40B4-BE49-F238E27FC236}">
                <a16:creationId xmlns:a16="http://schemas.microsoft.com/office/drawing/2014/main" id="{A54C356F-DA99-49E2-974A-5A5157818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7000" y="4711700"/>
            <a:ext cx="1524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Evaluation criterion</a:t>
            </a:r>
          </a:p>
        </p:txBody>
      </p:sp>
      <p:sp>
        <p:nvSpPr>
          <p:cNvPr id="6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E8EF20D-6EAE-48DF-9DEF-CC40A4E16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67F5B0BB-4D97-4D41-88C9-6E789470C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9517E2E0-6ADE-46FE-88FE-F1B6AB27B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5AA9732-BE72-407D-B659-BD851B8F0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8ED48C5-E62E-4736-BD03-C83888A32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1085319-95C0-4A97-8D54-32255167B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01522796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D31EB69-E85A-4E4F-A615-41977BFAE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16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A4. Site Criticality Usually Determines The Engagement Construct</a:t>
            </a:r>
            <a:endParaRPr sz="16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AF208A6-9709-4C1D-BF2B-9AD020B2E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11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The operating model is commonly tiered by site criticality because headquarters, data centres, branches and small offices do not require the same access design.</a:t>
            </a:r>
            <a:endParaRPr sz="12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59C0CFE-06A2-42D1-B73F-EFEE23E72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5EDFAD2B-A646-460B-B0DB-2161A8857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812280" cy="4133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3F2B7A8-E113-4603-B43C-02FBACAF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81228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Illustrative Site-Tiering Logic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88F904A-18A4-4CD7-B9C4-A5E0A0BE1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627632"/>
            <a:ext cx="7315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Site tier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4A058E2-F369-4E67-81D8-AD8959D9A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7904" y="1627632"/>
            <a:ext cx="17373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Typical site role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2699CDE3-50B8-4802-993A-D4F023F77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3280" y="1627632"/>
            <a:ext cx="13716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Access pattern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884518F-F557-4E51-AD82-E27FFF542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7528" y="1627632"/>
            <a:ext cx="1508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Governance implication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C331CEC3-646B-4334-85CC-6E676AC7D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874520"/>
            <a:ext cx="73152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8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T0</a:t>
            </a:r>
            <a:endParaRPr sz="88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3C912AD0-736E-4228-B688-74ECBD2F0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7904" y="1874520"/>
            <a:ext cx="178308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Data centre / HQ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74BC033-E026-4270-BA7A-D6AB6E17F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1874520"/>
            <a:ext cx="192024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Dual diverse DIA or Ethernet; optional private WAN for legacy needs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715297C-3A2F-454F-B806-E93645647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376" y="1874520"/>
            <a:ext cx="1709928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Direct supplier accountability, route diversity proof and enhanced restoration terms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20A2FADB-7C4E-4E36-B10B-3BAB34C95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688336"/>
            <a:ext cx="73152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8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T1</a:t>
            </a:r>
            <a:endParaRPr sz="88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9EDB9870-E9A8-468B-BE11-D0E683B0F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7904" y="2688336"/>
            <a:ext cx="178308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Regional hub / call centre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5203FA2-3E3E-4159-A88B-B4642ACFE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2688336"/>
            <a:ext cx="192024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Primary DIA + secondary diverse DIA/broadband over SD-WAN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2B41078A-A93C-499B-B6CA-0F497246B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376" y="2688336"/>
            <a:ext cx="1709928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SLA-backed underlay, managed CPE and clear incident escalation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502AB1C-5086-4438-ACE0-062194519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502152"/>
            <a:ext cx="73152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8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T2</a:t>
            </a:r>
            <a:endParaRPr sz="88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90AE255-78D7-4721-8B0D-FAEF41002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7904" y="3502152"/>
            <a:ext cx="178308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Standard branch office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478928DF-3E2B-4294-B366-3CAAEB4BD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3502152"/>
            <a:ext cx="192024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Business FTTP/broadband + 4G/5G backup where required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2A3097DD-8BCB-4534-A9C0-2BEF027E9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376" y="3502152"/>
            <a:ext cx="1709928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Standardised catalogue and lower-touch service management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D85771CD-1B90-4F3B-B6F0-88C81A91D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315968"/>
            <a:ext cx="73152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8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T3</a:t>
            </a:r>
            <a:endParaRPr sz="88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9993D080-3E88-456C-82D7-86848CFC3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17904" y="4315968"/>
            <a:ext cx="178308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Small / temporary site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ABEA446-BCEB-4D48-B3BB-6C6154430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4315968"/>
            <a:ext cx="1920240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Broadband, FWA or mobile-first connectivity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399BE97B-369F-4808-A60C-A67413269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376" y="4315968"/>
            <a:ext cx="1709928" cy="694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Fast provisioning, simple rate card and flexible add/drop terms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06ACE393-06B3-45ED-A6BE-74FD236DE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188720"/>
            <a:ext cx="4069080" cy="4133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F6FF3391-4340-4720-BA86-F74BB7725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1188720"/>
            <a:ext cx="406908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Criticality-To-Control Gradient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F44AF354-5883-4FC2-B791-78A856CC7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7888" y="2414016"/>
            <a:ext cx="0" cy="197510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4375F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287CA466-F9CF-448F-9C1E-E05E64C29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4512" y="4389120"/>
            <a:ext cx="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E7781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5C7BC757-9E00-4DF3-95E8-813B9149E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0688" y="1975104"/>
            <a:ext cx="960120" cy="1554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Higher criticality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80E5EBE6-A45F-4858-A6F6-444FB5AE6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6680" y="4718304"/>
            <a:ext cx="1115568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More direct control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F9628A52-F393-49A0-812E-DB5E9EEA7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4432" y="4718304"/>
            <a:ext cx="117043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More flexibility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C7E81830-033C-4914-94D0-6AA4D0964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59952" y="1993392"/>
            <a:ext cx="1783080" cy="7498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T0 / T1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Direct carrier control, strict diversity and enhanced restoration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2A8E2AE1-7873-4ADA-9D43-DF8A9C006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59952" y="3054096"/>
            <a:ext cx="1783080" cy="5852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T2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 catalogue under managed overlay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6E0DB702-9986-45D7-929D-07F43BB8E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59952" y="3986784"/>
            <a:ext cx="1783080" cy="6766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T3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Flexible local access, simple install and lighter SLA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6506A2CB-9F34-4823-9B34-0AE16EAF0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5010912"/>
            <a:ext cx="34290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Observed sourcing implication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CA6D0426-634C-47CC-BC92-CACA3EFC4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5184648"/>
            <a:ext cx="3456432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A tiered model reduces the risk of overspecifying tail sites while underspecifying locations that determine business continuity.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03B18747-9046-44F3-AFBC-A69460DAD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23208EE8-9D90-4CD8-B925-5A785748B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A single sourcing construct rarely fits every location; site criticality, restoration need and local access availability determine whether consolidation or local-provider depth matters more.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0409BE41-C4C2-426C-A46C-2C7F5AED6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 i="1">
                <a:latin typeface="Arial"/>
                <a:ea typeface="Arial"/>
                <a:cs typeface="Arial"/>
              </a:defRPr>
            </a:pPr>
            <a:r>
              <a:rPr sz="800" b="1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57daa30f3e904f81"/>
              </a:rPr>
              <a:t>ISG, Enterprise Managed Network Services Europe, 2025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7fedcae6a9e94d50"/>
              </a:rPr>
              <a:t>ISG, German Companies Lead European SDN Adoption, 2025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254a95128af7468f"/>
              </a:rPr>
              <a:t>MEF SD-WAN Service Standards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Derived from cited sources.</a:t>
            </a:r>
            <a:endParaRPr sz="600" b="0" i="1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84BE6275-20C8-4BE2-961C-EED3AC7DB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C0F52D3B-B821-4198-9C28-77756CD4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EE6D3FE8-FC97-4D4F-8BE0-85B622455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22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79EBB58-EB37-45AE-A919-9A6734996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55D73C24-DB78-4F46-BE49-7C607E543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513ECAD-A6F2-47D9-8676-57DFC66E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0C44599-FB71-46AC-AA67-43BC6C4EC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5B97401-22DA-4701-A767-D9B49BC84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C92C7A3-7FAE-4C48-80F5-F2DE6939D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341680960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478933-5DB1-4E22-AE0A-F40422F14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1600" b="1" i="0" u="none" cap="none">
                <a:ln>
                  <a:noFill/>
                </a:ln>
                <a:solidFill>
                  <a:srgbClr val="111416"/>
                </a:solidFill>
                <a:latin typeface="Arial"/>
                <a:ea typeface="Arial"/>
                <a:cs typeface="Arial"/>
              </a:rPr>
              <a:t>A4. Best Practices Centre On Separating Access Sourcing From Operational Governance</a:t>
            </a:r>
            <a:endParaRPr sz="16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FC80C49-2E29-4DFD-A512-820AEA035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11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Procurement best practice is to remove ambiguity across underlay, overlay, SLA and incident ownership before comparing supplier prices.</a:t>
            </a:r>
            <a:endParaRPr sz="12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C9B8822D-0D0F-4E5B-AB93-4337DA76B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A3FF912A-138B-497C-AEC2-CF9ADC2DC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128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C67FE82-5E05-413C-9DA2-8BD4F740A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Sourcing Workflow For Managed WAN Services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A918352F-C050-4FFF-A3AC-CC8400635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1680" y="2130552"/>
            <a:ext cx="3657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397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F8D37D24-96AC-40C5-9655-5BEEC2A44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2130552"/>
            <a:ext cx="3657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397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DFBADCFB-D2AA-4A9A-803D-10EAA4FC2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130552"/>
            <a:ext cx="3657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397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9C45FC1A-7A06-4881-939B-DD98CA1B7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2130552"/>
            <a:ext cx="3657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397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99FDF4AD-3EBB-4D03-B202-D36D70050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130552"/>
            <a:ext cx="36576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397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DED3CE9-6710-4F75-83E5-570A3917D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819656"/>
            <a:ext cx="123444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1. Baseline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8EA7D31-BFED-4A15-8EB7-2174CA77F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066544"/>
            <a:ext cx="1234440" cy="3749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Sites, circuits, apps and outage history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70272408-F78E-4209-AAAA-76F612A1B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168" y="1819656"/>
            <a:ext cx="123444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2. Segment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52E859CA-F6FB-4A74-86C2-714B0810A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7168" y="2066544"/>
            <a:ext cx="1234440" cy="3749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Criticality, resilience and SLA needs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545C64BD-F3F9-4243-B190-1CA83BB90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528" y="1819656"/>
            <a:ext cx="123444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3. Design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44ADFF4-B974-4C68-8BD7-983984FB3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528" y="2066544"/>
            <a:ext cx="1234440" cy="3749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Overlay and underlay model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EC08E16F-36D5-4D94-8731-439B45AF4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1888" y="1819656"/>
            <a:ext cx="123444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4. Source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F49D34FB-0A8B-45E7-B398-E7EF999BB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1888" y="2066544"/>
            <a:ext cx="1234440" cy="3749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Carrier, MSP, aggregator and local access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E25FC44-D895-4EAC-B73F-E3B11EFB1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1819656"/>
            <a:ext cx="123444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5. Contract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98CDE88F-891E-42D1-8EE9-BE27DDA1F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066544"/>
            <a:ext cx="1234440" cy="3749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Back-to-back SLA and price book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34595D57-0653-4FC7-B82B-406BAACFF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6608" y="1819656"/>
            <a:ext cx="123444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6. Govern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20EDE8AD-D956-4816-911A-47EFF43B2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6608" y="2066544"/>
            <a:ext cx="1234440" cy="3749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Portal, reporting and escalation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E2AF66F-402E-4BF0-AB09-C1CBF230B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724912"/>
            <a:ext cx="11201400" cy="2596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AF43358-E366-4522-9B1F-087986126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724912"/>
            <a:ext cx="112014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1778" rIns="45720" bIns="177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92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Best-Practice Control Points</a:t>
            </a:r>
            <a:endParaRPr sz="92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471BB432-5E29-4764-B273-810888C03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3136392"/>
            <a:ext cx="196596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Control Point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0EDC72A-4F9C-42E4-A45A-9EE1C32C2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9192" y="3136392"/>
            <a:ext cx="374904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Why It Matters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124BAB41-670E-485C-9246-9E1F6BC5D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8232" y="3136392"/>
            <a:ext cx="38404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Evidence To Request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9BAB0162-8875-41FF-99E8-292B5B144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8712" y="3136392"/>
            <a:ext cx="102412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Timing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74F81B62-F5E1-4131-ADC4-F84CD887E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3410712"/>
            <a:ext cx="196596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Site and circuit inventory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1C8D57FD-7798-40C4-A7BF-964AD5C06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9192" y="3410712"/>
            <a:ext cx="374904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Avoids overbuying at tail sites and under-provisioning critical locations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DEA12685-44B6-4BBD-B85D-238711F24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8232" y="3410712"/>
            <a:ext cx="384048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Current circuit list, utilisation, outage history and application dependency map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FD77A2FA-6D69-406A-B0B6-05AB1F5A0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8712" y="3410712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RFP input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8B065F89-7578-463F-96A4-D33D4837F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3794760"/>
            <a:ext cx="196596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Underlay diversity validation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DB3D9572-22DA-4794-B6FB-761FFCC56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9192" y="3794760"/>
            <a:ext cx="374904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Two circuits may share the same duct, exchange or wholesale carrier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D5CD84A2-31BD-4369-B0EA-29F4BF1F2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8232" y="3794760"/>
            <a:ext cx="384048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Route-diversity declaration, access owner details and supplier diversity statement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ABE52D4B-F568-4405-86C7-0FF0E660E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8712" y="3794760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RFP / BAFO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8172C7A7-C074-403F-9849-13140732D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4178808"/>
            <a:ext cx="196596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Back-to-back SLA and OLA terms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78852C65-70BA-4136-89FE-5C248F04D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9192" y="4178808"/>
            <a:ext cx="374904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Prevents accountability gaps when faults cross prime and wholesale providers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C8677404-5CBD-4530-AE8E-733282E10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8232" y="4178808"/>
            <a:ext cx="384048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SLA clock-start rule, wholesale repair commitments, escalation matrix and credit logic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22010766-5CE1-418F-A0B8-86C375CE9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8712" y="4178808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Contract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C6C43757-F12A-4316-AB00-9DA3EF516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4562856"/>
            <a:ext cx="196596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 service catalogue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67580B7D-A735-4978-8111-98F6A36D2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9192" y="4562856"/>
            <a:ext cx="374904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Improves add/drop flexibility and benchmarkability across countries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0214C365-D512-46EE-AFF7-757B338FE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8232" y="4562856"/>
            <a:ext cx="384048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Rate card by country, access type, bandwidth, CPE, install and managed service layer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0A400403-1581-4FE3-BC8E-63978C7C2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8712" y="4562856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D05CE20D-B9BE-4650-BFFB-2CBCC4DB9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4946904"/>
            <a:ext cx="196596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Performance portal and API reporting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8F31FFE3-9F54-4DFB-A1A5-0C492CCA5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9192" y="4946904"/>
            <a:ext cx="374904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Makes overlay, underlay and incident ownership visible during operations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F942E0F4-4EA4-44C6-97A4-AE406578A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8232" y="4946904"/>
            <a:ext cx="3840480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Portal demo, KPI definitions, fault data, ticket workflow and monthly service review format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C45BDE68-3EA8-4F29-B69F-D147EF32E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8712" y="4946904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Operate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58E381B7-4E8F-4B61-8FC4-E1A08D51E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1" i="0" u="none" cap="none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71F3BB07-7B21-446A-8B10-00C09D9A4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latin typeface="Arial"/>
                <a:ea typeface="Arial"/>
                <a:cs typeface="Arial"/>
              </a:defRPr>
            </a:pPr>
            <a:r>
              <a:rPr sz="1000" b="0" i="0" u="none" cap="none">
                <a:ln>
                  <a:noFill/>
                </a:ln>
                <a:solidFill>
                  <a:srgbClr val="3E4548"/>
                </a:solidFill>
                <a:latin typeface="Arial"/>
                <a:ea typeface="Arial"/>
                <a:cs typeface="Arial"/>
              </a:rPr>
              <a:t>Best-practice sourcing shifts the discussion from “one supplier versus many” to a governed model where access ownership, overlay control and restoration accountability are explicit at site level.</a:t>
            </a:r>
            <a:endParaRPr sz="10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DFEB88F3-7AFA-422D-9DFD-AA93FCBBF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 i="1">
                <a:latin typeface="Arial"/>
                <a:ea typeface="Arial"/>
                <a:cs typeface="Arial"/>
              </a:defRPr>
            </a:pPr>
            <a:r>
              <a:rPr sz="800" b="1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f18b0a29296f4a14"/>
              </a:rPr>
              <a:t>MEF LSO Reference Architecture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38ad8277d24d4764"/>
              </a:rPr>
              <a:t>MEF LSO Operational APIs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ddd145e54a5846e2"/>
              </a:rPr>
              <a:t>MEF Broadband Access Automation, 2025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 u="sng" cap="none">
                <a:ln>
                  <a:noFill/>
                </a:ln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d2594473c4264eba"/>
              </a:rPr>
              <a:t>ISG, Managed Network Services Europe, 2026</a:t>
            </a:r>
            <a:r>
              <a:rPr sz="800" b="0" i="1" u="none" cap="none">
                <a:ln>
                  <a:noFill/>
                </a:ln>
                <a:solidFill>
                  <a:srgbClr val="6E7781"/>
                </a:solidFill>
                <a:latin typeface="Arial"/>
                <a:ea typeface="Arial"/>
                <a:cs typeface="Arial"/>
              </a:rPr>
              <a:t>; Derived from cited sources.</a:t>
            </a:r>
            <a:endParaRPr sz="600" b="0" i="1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Shape 51">
            <a:extLst xmlns:a="http://schemas.openxmlformats.org/drawingml/2006/main">
              <a:ext uri="{FF2B5EF4-FFF2-40B4-BE49-F238E27FC236}">
                <a16:creationId xmlns:a16="http://schemas.microsoft.com/office/drawing/2014/main" id="{944CF893-6745-4BF9-93E1-8E15CC9AE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D5D69435-7E58-406F-9D1B-C5BEA7E4F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981C9C94-ADBA-4506-ADAC-46D3D81C9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800">
                <a:latin typeface="Arial"/>
                <a:ea typeface="Arial"/>
                <a:cs typeface="Arial"/>
              </a:defRPr>
            </a:pPr>
            <a:r>
              <a:rPr sz="800" b="0" i="0" u="none" cap="none">
                <a:ln>
                  <a:noFill/>
                </a:ln>
                <a:solidFill>
                  <a:srgbClr val="7B8184"/>
                </a:solidFill>
                <a:latin typeface="Arial"/>
                <a:ea typeface="Arial"/>
                <a:cs typeface="Arial"/>
              </a:rPr>
              <a:t>23</a:t>
            </a:r>
            <a:endParaRPr sz="800" b="0" i="0" u="none" kern="1200" cap="none" spc="0" baseline="0">
              <a:ln>
                <a:noFill/>
              </a:ln>
              <a:solidFill>
                <a:prstClr val="black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AF9CFBA-4583-4A72-9AD8-90B3C5B20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EA62E988-AC98-47EF-BDEF-E91DE7377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D9FDDD76-588D-4003-914B-D20A5C39A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DB447C0-3F07-4ED2-B5AA-0FAD749C4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E421519D-F149-4D02-9AB7-5425642E6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F2F4DB8-F7E4-41B5-905E-F5CBBDC41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45039626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08CE160-CB61-4E6D-AF68-648C96BBB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A5. High-Level Sourcing Options Should Be Selected By Control Need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70D7B8B-4CC2-48DF-860D-C78088643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client has multiple viable constructs; the decision should balance governance simplicity, local-loop control, competitive tension and implementation effort.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F165CD87-C0A7-4DB0-8A04-0990842C4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AD46865-BA3B-4A59-8B5A-06F981988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675120" cy="4133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BDE9133-1A53-420D-80DF-C72662D4E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67512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Strategic Sourcing Options Landscape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5581C9D6-8FD2-489C-BDF4-FFE432364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673352"/>
            <a:ext cx="5989320" cy="32461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554C4289-8260-441E-9C30-482AE20D5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3904" y="1673352"/>
            <a:ext cx="0" cy="324612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BA23413-4762-4B9F-A909-15AB9B521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3300984"/>
            <a:ext cx="59893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7362341C-205F-40E3-84CC-2CEB13F8C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89100"/>
            <a:ext cx="279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7B8184"/>
                </a:solidFill>
                <a:latin typeface="Arial"/>
                <a:ea typeface="Arial"/>
                <a:cs typeface="Arial"/>
              </a:rPr>
              <a:t>Y-axis: Higher operational simplicity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2438609-506D-4A07-BAB9-5701658CA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5003800"/>
            <a:ext cx="2667000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7B8184"/>
                </a:solidFill>
                <a:latin typeface="Arial"/>
                <a:ea typeface="Arial"/>
                <a:cs typeface="Arial"/>
              </a:rPr>
              <a:t>X-axis: Higher local access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EAD7F23F-0B2C-4A2B-AC06-9A620B1AC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10912"/>
            <a:ext cx="155448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Supplier consolidation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DCE087E8-ACEC-4B77-84B8-B595771BD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2120" y="1700784"/>
            <a:ext cx="10058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Access diversity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4D9F97D5-7D25-4FB8-97DF-B4A014765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874520"/>
            <a:ext cx="1664208" cy="32808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Single Pan-European Carrier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DCB60F6-B288-4A25-B34D-95ABDEDA9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2202607"/>
            <a:ext cx="1664208" cy="385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One prime supplier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6535BE39-AD2C-42BA-BC86-A792BFB1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1874520"/>
            <a:ext cx="1783080" cy="32808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Dual Pan-European Providers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19922B9-B726-4D3D-9DF3-589BF8223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2202607"/>
            <a:ext cx="1783080" cy="385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Split by site or country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3F9FF974-2697-4742-886F-9A6C64888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0632" y="2779776"/>
            <a:ext cx="1874520" cy="32808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Aggregator / Telecom Manager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D58A97A2-DB59-4250-8A62-0B2524322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0632" y="3107863"/>
            <a:ext cx="1874520" cy="385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consolidation layer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EFE4F93-4A65-4B69-8BDE-92BF33A42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3739896"/>
            <a:ext cx="1874520" cy="32808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SD-WAN MSP + Local Underlays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EB31D6AE-8144-43D7-99A3-E231D4F8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4067983"/>
            <a:ext cx="1874520" cy="385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Central overlay, local access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EBFA6FC9-B44C-4858-B3FF-5852872A6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992" y="3767328"/>
            <a:ext cx="1783080" cy="32808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Direct Local Access Portfolio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69A55016-9B03-42FF-BA89-250685833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992" y="4095415"/>
            <a:ext cx="1783080" cy="385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635" rIns="45720" bIns="63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providers managed directly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428D5E23-1952-4245-962F-1D904968C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157216"/>
            <a:ext cx="5806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Positioning is directional and should be validated by the client site list, carrier availability and quote outcomes.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B5C17A6F-37E4-4845-9A29-13A4CC4CB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2360" y="1188720"/>
            <a:ext cx="4251960" cy="4133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2F30D6F5-A8B5-4CA2-B206-A11592363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2360" y="1188720"/>
            <a:ext cx="425196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Recommended Shortlist For Evaluation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17184507-8BD6-4CEE-808C-3FA27D76B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2672" y="1609344"/>
            <a:ext cx="138988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83A22B6C-4BDA-4FE7-90F7-3B310C4A5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1609344"/>
            <a:ext cx="1444752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Best Fit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6111FCBD-0990-46BB-9A0C-57BEC8C35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1609344"/>
            <a:ext cx="106984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Watch-Out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60988541-403F-432D-A5A7-E530AD396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2672" y="1883664"/>
            <a:ext cx="138988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Dual pan-European providers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ACB9AD72-78F4-4F7E-A367-6F8E86464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1883664"/>
            <a:ext cx="1444752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Critical sites, regulatory hubs and countries where incumbent quality is weak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7EC1C1A3-57D9-421A-A0D1-AA33BBF59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1883664"/>
            <a:ext cx="106984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Higher cost and more contract governance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AE304B72-AC3B-4679-8FEF-D4E0B16EE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2672" y="2487168"/>
            <a:ext cx="138988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Aggregator-led access sourcing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91F86922-4D1D-4AEA-849F-53D25627C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2487168"/>
            <a:ext cx="1444752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Long-tail locations with fragmented local access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766ABB57-2E31-43D5-BD67-7CEF2578A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2487168"/>
            <a:ext cx="106984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Must test incident ownership and SLA pass-through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AC02DAEC-A04D-43C2-887F-6F5F52D8B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2672" y="3090672"/>
            <a:ext cx="138988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 MSP + local providers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35B0E284-8266-48ED-8B6C-398D879B1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3090672"/>
            <a:ext cx="1444752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Most balanced model for multi-country branch estates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78F22CAC-EFFA-49A4-B55A-81340CCC5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3090672"/>
            <a:ext cx="106984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Requires clear overlay-underlay accountability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F0B2B748-A86C-48E7-9494-80A990E43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2672" y="3694176"/>
            <a:ext cx="138988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Single-provider rebid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4F3B3418-9AE8-470E-9939-F5DF97CB7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2560" y="3694176"/>
            <a:ext cx="1444752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Sites where simplicity is more important than physical diversity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A1E8D098-1E4A-4099-90EE-C58E63A37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3694176"/>
            <a:ext cx="1069848" cy="6035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Can reproduce partner-dependence issues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27F661D6-C52C-4F48-9755-845156DCE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E2ED8338-E3BE-42FC-823B-2DCA6F5E2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practical recommendation is a hybrid sourcing construct: retain central governance for operations, but create access-layer competition and diversity where service quality and resilience are most exposed.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E165FCFC-EDBC-415C-8232-E61E3249A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80ec78f023634c42"/>
              </a:rPr>
              <a:t>ISG, Enterprise Managed Network Services Europe, 2026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30f166398b3b4137"/>
              </a:rPr>
              <a:t>MEF SD-WAN Service Standards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17a6102e1b3c4ecd"/>
              </a:rPr>
              <a:t>MEF LSO Internet Broadband Access, 2025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Derived from cited sources.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45" name="Shape 43">
            <a:extLst xmlns:a="http://schemas.openxmlformats.org/drawingml/2006/main">
              <a:ext uri="{FF2B5EF4-FFF2-40B4-BE49-F238E27FC236}">
                <a16:creationId xmlns:a16="http://schemas.microsoft.com/office/drawing/2014/main" id="{A6A23ADE-AFEB-4176-8467-C00FD280E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2C2042DB-11EB-45F6-A127-ED51EFDA8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12B2B2A9-8225-4452-8C03-0FE837EC4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24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F895C3F-5BFE-45A7-A5C3-D7869D56A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2EB6B97-CBF4-4325-99A3-2ECC9B509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9AACCF7-16A5-4D1E-BE51-604723C21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EAD43B4-8E1E-4405-9AFC-0ACF62C33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8380A4E-F6E0-41E2-AA86-8E1A8B613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3852B35-DA38-4F8C-9AFA-43CA270BD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48173546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BB92449-3D1A-45CE-A6C8-91712BF97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A5. Recommended Model: Govern One Overlay, Source Underlays By Site Criticality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C3E20A8A-2C24-4A6C-8382-2A9B9E566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A central SD-WAN and service-management layer can preserve operating simplicity while underlay selection is adapted by country, provider footprint and site criticality.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1702C9C-7FD0-4B4B-872E-854B854F6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210BA70E-F56E-49DC-9F0D-4BDD36248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2487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CADD65D-C2F6-417A-9988-DB5ADFDA9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Illustrative Target Sourcing Architecture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6C88F1-5060-4738-9992-E5312E797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1664208"/>
            <a:ext cx="182880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Governance Layer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8B4FA4B-B11E-4156-B5A9-B1518269A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8336" y="166420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 contract governance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058C8BC-4F27-49BD-8593-0F3DBE69A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0036" y="166420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Service portal and reporting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245EA2B-54F9-46F6-BE33-89257934F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1736" y="166420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Incident escalation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21409167-A83E-4468-BEB4-41F89EA5B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3436" y="166420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price book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2532CD9-2508-4573-8985-99C1E971A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258568"/>
            <a:ext cx="182880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Overlay Layer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F9E86E9-2652-41CC-8495-42EB9F166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8336" y="225856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4A93262-D096-4252-A242-BD90E907E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0036" y="225856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Security integration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2FDB1502-BF1C-41D8-9B66-F91E31250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1736" y="225856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Cloud routing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970DFCC-4C2F-419D-980A-342836CD2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3436" y="225856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 policies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FD8EF10-10F6-4508-B47B-5101BFDC6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2852928"/>
            <a:ext cx="182880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Underlay Layer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4260002C-48C1-4A58-8CF4-05C658886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8336" y="285292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DIA / Ethernet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A025567B-AE12-4229-BBF5-4C3A99663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0036" y="285292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Business FTTP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FBB2CCC-9BA7-436F-B7BA-CFF214D70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1736" y="285292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4G / 5G / FWA backup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AD74529-DF2C-4365-8D62-16E592324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3436" y="2852928"/>
            <a:ext cx="21442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Selective MPLS retention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92532F3C-53CB-4BA7-8B67-60DBF4E0E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840480"/>
            <a:ext cx="6629400" cy="14447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C9C10FE9-423F-43CC-BC26-793B8FF7E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840480"/>
            <a:ext cx="66294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1778" rIns="45720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9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Site-Tier Sourcing Pattern</a:t>
            </a:r>
            <a:endParaRPr sz="92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FBB34C34-0B8D-42EA-9ABE-BAA034D4B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4242816"/>
            <a:ext cx="658368" cy="2468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Tier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8B8B8E1-E932-42DA-9623-29C2F66D0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242816"/>
            <a:ext cx="1554480" cy="2468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Site Type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41488B66-13D9-43E7-9EE3-1ACF14AE4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6080" y="4242816"/>
            <a:ext cx="2212848" cy="2468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Recommended Access Pattern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0A0D725C-2715-4AA1-9DDE-1442FE1E8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8928" y="4242816"/>
            <a:ext cx="1664208" cy="2468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Commercial Route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3D7FDB31-1ECD-4B8E-8017-257F4B8EA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4489704"/>
            <a:ext cx="65836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T0 / T1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28BF805A-E408-4CE1-BEA6-FD1F12639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489704"/>
            <a:ext cx="155448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HQ, data centre, contact centre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EB3D5BEF-642A-4F96-8941-301C00964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6080" y="4489704"/>
            <a:ext cx="221284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Dual diverse DIA/Ethernet; optional MPLS for legacy-critical workloads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16098EAD-1300-49D5-AB9B-797518562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8928" y="4489704"/>
            <a:ext cx="166420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Direct carrier + second provider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99DF736D-7EEF-4684-8A2E-6EAC7E5B6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4800600"/>
            <a:ext cx="65836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0ABC16B1-2EF0-43E1-8311-4C0C8141C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800600"/>
            <a:ext cx="155448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branch / regional office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387B00AC-9BFE-439B-A2AD-A48C452D4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6080" y="4800600"/>
            <a:ext cx="221284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Primary DIA or FTTP + secondary broadband or mobile backup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EB742A17-5F82-4A37-82E2-01A279B6A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8928" y="4800600"/>
            <a:ext cx="166420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overlay + local access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2BF0D516-3991-4102-A392-3C71B199A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5111496"/>
            <a:ext cx="65836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70009E77-86C5-49DD-8345-7079363B9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111496"/>
            <a:ext cx="155448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Small, temporary or remote site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8E9054B8-1D0A-4BF9-8433-09F141927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6080" y="5111496"/>
            <a:ext cx="221284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Business broadband, FWA or mobile-first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C096A123-0A6F-45CA-B42D-5AAA3F9DE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8928" y="5111496"/>
            <a:ext cx="1664208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 catalogue / aggregator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18EAE83E-2884-4B38-AFD2-776291223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2360" y="3840480"/>
            <a:ext cx="4251960" cy="14447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DB575ADA-ACFF-455A-9427-3F698EBA5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2360" y="3840480"/>
            <a:ext cx="425196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1778" rIns="45720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9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Why This Fits The Case</a:t>
            </a:r>
            <a:endParaRPr sz="92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584B2856-5358-4AC2-BFD3-00530AB27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4279392"/>
            <a:ext cx="3730752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Addresses quality issues outside the home market by exposing local access ownership.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Keeps SD-WAN, monitoring and reporting centralised.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Allows dual-provider design for sites where outages create material business risk.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• Avoids over-specifying small branches where standard access is sufficient.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0AFC2A59-57BD-46B5-B7AE-165F0C90E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737F9E4A-6D8C-42D0-AA6B-144BFCEAA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target model should separate the operating layer from the physical access layer: the client gets one governance view, while critical sites receive stronger local-loop control and diversity.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99EA0C3F-837D-443A-AB70-ECA5088B5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4b989e066cf64c1d"/>
              </a:rPr>
              <a:t>MEF SD-WAN Service Standards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dd7971ae177f4a84"/>
              </a:rPr>
              <a:t>European Commission, Connectivity Coverage in Europe 2025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c06e568921884d55"/>
              </a:rPr>
              <a:t>MEF NaaS Automation, 2025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Derived from cited sources.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3DDC8FD-7ADE-497E-86FE-424DBF4A3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84B30D83-9B85-4D25-BD7B-6157DE960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0360128E-DA75-4308-8365-D27272633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25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54A0171-87F7-42A9-82C6-2C5D7BB61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038ACE9C-65A0-4BBF-B559-EE3DE4E0B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A748D46-690B-447C-A815-E7A8C98F7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4D1A446-9AEB-4D15-98B6-1048A70D3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7FB8E3F-B777-426F-B34C-5DF278376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F1B27E7-77A4-4F43-A73D-C3BDAD3CC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2450734455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0CD6ADC-1B78-4B0E-8E85-D325A00FF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A5. Preferred Sourcing Pathway Should Be Tested Through Structured RFP Scenarios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6BE4B36-1A3F-433D-9CC0-98C5BDC23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RFP should compare supplier models against the same five criteria rather than only comparing monthly recurring charges or headline coverage.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DDE2EFEE-F707-41BC-9DF0-110D105A4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1434EE06-BAB0-44C0-9B8A-EFCF8015D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812280" cy="4133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A435442-FB75-45CD-A5A8-4C32FED81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81228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Directional Sourcing Option Scorecard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B16F6ED-D291-4C57-B1D7-0DB1B5D5A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581912"/>
            <a:ext cx="73152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Score legend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A4757A8-F9F1-4490-A77B-03909E999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6672" y="1572768"/>
            <a:ext cx="192024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A39A51E4-4617-4F74-8807-0F049A472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5272" y="1572768"/>
            <a:ext cx="192024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0CE8FD12-85F7-4C0B-9E69-013376ACF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3872" y="1572768"/>
            <a:ext cx="192024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8F5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8F331118-50DC-4178-A523-5C7B9EB83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2472" y="1572768"/>
            <a:ext cx="192024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CEE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4A8C24F-08C3-4B8B-80E9-745BDD19F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1072" y="1572768"/>
            <a:ext cx="192024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EB9DA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2E9946C5-C65D-4FEB-9D9E-8C5387963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1112" y="1581912"/>
            <a:ext cx="3200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Lower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E0D1700-9678-4997-B8F9-824848931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872" y="1581912"/>
            <a:ext cx="347472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Higher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3E13F21B-D950-4F8F-9CFC-CD5E4764C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874520"/>
            <a:ext cx="187452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Scenario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59BC0435-ED4A-472F-B74C-ECE37F081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1874520"/>
            <a:ext cx="713232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Resilience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4CC119D-91B2-4743-85DA-0E8FD965E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1874520"/>
            <a:ext cx="713232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CC3F8D14-4183-47AB-854E-07885D51F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0792" y="1874520"/>
            <a:ext cx="713232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Governance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C365EA57-D5B5-4679-9C21-7840E08DF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1874520"/>
            <a:ext cx="713232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Local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798283C1-15B9-48CF-8CBB-DEC111584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256" y="1874520"/>
            <a:ext cx="713232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Flexibility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C8F2B01B-4777-4FF6-B64E-DFF6705D5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0488" y="1874520"/>
            <a:ext cx="105156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Overall Fit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FEA1723-0B25-4B0F-B253-B9F1CE33C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48840"/>
            <a:ext cx="187452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Single-provider rebid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3151E6EF-EE3F-4B37-A70D-87050A94A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2148840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FA631A1C-A849-4AFA-A263-FC8459E26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2148840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8F5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C2C499EA-0DA9-4C58-B34E-F66C9EC4D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0792" y="2148840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EB9DA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982B9846-3756-47C6-A9D5-36B5E2512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2148840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71B5B03B-95C1-4E37-AE0B-BF02DFEE6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256" y="2148840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0224F8D0-8E6B-4E5A-93BB-63DC7B24F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0488" y="2148840"/>
            <a:ext cx="105156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Low / medium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FC643FD1-7D16-48FD-8B0B-E1EA1829C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624328"/>
            <a:ext cx="187452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Dual pan-European providers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39A09F25-0A86-43F7-B75B-8525B7443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2624328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CEE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A6A119B7-1B98-496A-B9EF-16160862C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2624328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1A145573-E9AF-4AED-81BC-F276129C6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0792" y="2624328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8F5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82116216-6DAC-4B3B-9A59-5E5803136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2624328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8F5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1B04B2BD-64C9-4596-8BFE-9C87E271E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256" y="2624328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8F5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F986A2FE-CE7A-4A44-94E1-3F3E93F37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0488" y="2624328"/>
            <a:ext cx="105156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Medium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58A9F287-EE43-41C2-BAE1-A89540967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99816"/>
            <a:ext cx="187452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Aggregator-led access sourcing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47D3C01F-FB88-4F48-B107-D9D58EFA2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3099816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8F5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3A028199-F6BF-4B42-8CB0-AAA9658F7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3099816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CEE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E16D9B4B-B334-4063-80A0-0255C1309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0792" y="3099816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CEE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2C642785-4542-440B-A93E-07FFC4601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3099816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7A91348B-A64D-4503-86FA-BC51CE8AF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256" y="3099816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CEE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D5D0B467-60BE-40BC-B6FA-2068882DC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0488" y="3099816"/>
            <a:ext cx="105156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Medium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791E1B12-9ADA-4AD8-A82A-A791479C7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575304"/>
            <a:ext cx="187452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 MSP + local underlays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02FB1422-38A8-4AEB-B8CB-36F21E16B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3575304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EB9DA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EA7FF7E1-19D0-408E-BBAD-E3623F65B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3575304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CEE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B38C585E-2500-4596-91C8-65C550233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0792" y="3575304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CEE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26154D2E-74C7-4C31-A7E5-96100570E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3575304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CEE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1298762C-F544-4C77-8131-B4ECA8C22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256" y="3575304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EB9DA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7CBC4AB8-4748-4035-AB0C-527814EBA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0488" y="3575304"/>
            <a:ext cx="105156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557A61"/>
                </a:solidFill>
                <a:latin typeface="Arial"/>
                <a:ea typeface="Arial"/>
                <a:cs typeface="Arial"/>
              </a:rPr>
              <a:t>High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7C8D62EA-9492-484D-81C3-66E14DD98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050792"/>
            <a:ext cx="187452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Direct local provider portfolio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2AF92DC3-D763-40A5-AE6D-3B42DB077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4328" y="4050792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CEE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1911D0D0-171D-4E49-BF61-6BDD98FFF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4050792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EB9DA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634E5DE8-92A2-4874-B830-D1189BF36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0792" y="4050792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68567430-DAFF-4984-9BD6-71CFF87D6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4050792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EB9DA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D84317A5-5326-4A90-9C1E-13D8D1579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7256" y="4050792"/>
            <a:ext cx="713232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8F5"/>
          </a:solidFill>
          <a:ln xmlns:a="http://schemas.openxmlformats.org/drawingml/2006/main" w="6350">
            <a:solidFill>
              <a:srgbClr val="FFFFFF"/>
            </a:solidFill>
          </a:ln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8AA9DC84-FF89-4E59-A07E-69382E416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0488" y="4050792"/>
            <a:ext cx="105156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Selective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D1C53D57-A2B5-42BD-9C22-B529D70F5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4892040"/>
            <a:ext cx="6199632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Scores are directional and represent fit for a multi-country insurance network seeking resilience, quality and cost efficiency.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C4FC1CEA-F965-4DF5-82E4-0199EDF37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1188720"/>
            <a:ext cx="4114800" cy="4133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F833FF59-B7A0-4049-B3D4-8D03CAFA3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9520" y="1188720"/>
            <a:ext cx="41148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Recommended RFP Pathway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D2D24AE5-4F56-4A74-A344-FC4FC6CD8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1627632"/>
            <a:ext cx="36118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1270" rIns="45720" bIns="127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1. Baseline Scenario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0337B042-697C-4935-965E-6E7B14982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1920240"/>
            <a:ext cx="361188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1016" rIns="45720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Ask the incumbent and one alternative pan-European supplier to price the current-state service model for like-for-like comparison.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F08F4788-0708-47D5-AD95-4B9E9B86A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2542032"/>
            <a:ext cx="36118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1270" rIns="45720" bIns="127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2. Hybrid Target Scenario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4AA8F697-FDD0-452D-8D35-246E5B83C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2834640"/>
            <a:ext cx="361188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1016" rIns="45720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Request a managed SD-WAN overlay with country-level underlay sourcing and disclosed local access ownership for every site.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4C9FE095-F880-4436-840C-489FA44B0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3456432"/>
            <a:ext cx="36118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1270" rIns="45720" bIns="127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3. Critical-Site Diversity Scenario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54367771-AF3E-44F9-8E03-A6086813E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3749040"/>
            <a:ext cx="361188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1016" rIns="45720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For T0/T1 sites, require two access providers, route-diversity evidence, enhanced restoration and clear SLA clock-start rules.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F9ABA4C8-C8CE-4739-A0BC-ED6FCF2E5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4370832"/>
            <a:ext cx="36118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1270" rIns="45720" bIns="127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4. Tail-Site Catalogue</a:t>
            </a:r>
            <a:endParaRPr sz="840">
              <a:latin typeface="Arial"/>
              <a:ea typeface="Arial"/>
              <a:cs typeface="Arial"/>
            </a:endParaRPr>
          </a:p>
        </p:txBody>
      </p:sp>
      <p:sp>
        <p:nvSpPr>
          <p:cNvPr id="67" name="Text 65">
            <a:extLst xmlns:a="http://schemas.openxmlformats.org/drawingml/2006/main">
              <a:ext uri="{FF2B5EF4-FFF2-40B4-BE49-F238E27FC236}">
                <a16:creationId xmlns:a16="http://schemas.microsoft.com/office/drawing/2014/main" id="{29447F2B-2A06-4216-B9D3-BFEF7DF0A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8120" y="4663440"/>
            <a:ext cx="361188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1016" rIns="45720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standard broadband, FWA or mobile backup with simple add/drop and install terms for smaller or temporary locations.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F22F17EE-4193-4B67-99C5-62D38B3A7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9" name="Text 67">
            <a:extLst xmlns:a="http://schemas.openxmlformats.org/drawingml/2006/main">
              <a:ext uri="{FF2B5EF4-FFF2-40B4-BE49-F238E27FC236}">
                <a16:creationId xmlns:a16="http://schemas.microsoft.com/office/drawing/2014/main" id="{7278C814-57F5-47D7-B260-FB3327801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RFP should make suppliers compete on total site-level resilience and operating control, not only on a single blended connectivity price.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0AA59674-A8B6-47EE-94BA-DBC919A59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7cc70d0fe6824414"/>
              </a:rPr>
              <a:t>ISG, Enterprise Managed Network Services Europe, 2026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c929027648c042cf"/>
              </a:rPr>
              <a:t>MEF LSO Internet Broadband Access, 2025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8c8c58dfe1b24ff1"/>
              </a:rPr>
              <a:t>TeleGeography, WAN Market Size Forecast, 2026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Derived from cited sources.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71" name="Shape 69">
            <a:extLst xmlns:a="http://schemas.openxmlformats.org/drawingml/2006/main">
              <a:ext uri="{FF2B5EF4-FFF2-40B4-BE49-F238E27FC236}">
                <a16:creationId xmlns:a16="http://schemas.microsoft.com/office/drawing/2014/main" id="{E0950D73-8620-4139-B80A-2C15AFA1E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2" name="Text 70">
            <a:extLst xmlns:a="http://schemas.openxmlformats.org/drawingml/2006/main">
              <a:ext uri="{FF2B5EF4-FFF2-40B4-BE49-F238E27FC236}">
                <a16:creationId xmlns:a16="http://schemas.microsoft.com/office/drawing/2014/main" id="{CA29DEB0-7DCC-47A6-A35C-2D636E323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3" name="Text 71">
            <a:extLst xmlns:a="http://schemas.openxmlformats.org/drawingml/2006/main">
              <a:ext uri="{FF2B5EF4-FFF2-40B4-BE49-F238E27FC236}">
                <a16:creationId xmlns:a16="http://schemas.microsoft.com/office/drawing/2014/main" id="{7D68A46D-B51C-4D3E-9FE3-A22C32F82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26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4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0056732-A988-40A7-AE9C-2C1263BBF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A751EA6-9C4D-49E2-94AF-6225B84CE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FB2BBFC0-2345-4DC7-BB8C-801992428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D0326357-279F-4D4E-9A60-100571F85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6E631159-FBC1-4A5E-9376-46D883ED6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F4BAAD42-4628-4F13-9D51-B33767396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4257605662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11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6D95CA1-FB6E-4A92-9B9C-4B5015674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2A49A33-338F-47BE-9BFF-AFCAAA697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700" y="1676400"/>
            <a:ext cx="63500" cy="3505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94B6EEC-B52F-4727-B612-9EA188366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1676400"/>
            <a:ext cx="4064000" cy="279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PART B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EE556299-C7B2-44EC-84DF-6184156F3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2146300"/>
            <a:ext cx="4191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Analysis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21B32D2-2726-4303-9E38-03FB2E0C2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4381500"/>
            <a:ext cx="4191000" cy="66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capability and suitability assessment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0404E68B-FEBA-4277-92C2-DB663BEBB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397000"/>
            <a:ext cx="19050" cy="410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EE648058-4E05-4CE3-911F-D1D17DF8D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1473200"/>
            <a:ext cx="4064000" cy="279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SECTION COVERAGE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0266B189-C6F9-471B-8A9B-BA1C68EBE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20320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B1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F635B6C3-07C7-418D-AF3A-75A6B1931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0320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Network Ownership, Reach &amp; Geography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BE27D57F-1684-4A31-B219-66B7F095A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5273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7FB2695F-656A-4894-AF42-231362EBE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28702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B2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2068D411-0337-4972-AF86-58B1FAA4E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8702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Service Capability &amp; Security Integration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2BE72C3D-B2B4-4529-B7DA-3AF27FA80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3655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76C7D232-3930-449B-A19E-B5E5466AD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37084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B3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CAA2311B-C367-4330-B8BA-968CB81D3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7084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Commercial Models &amp; Price Transparency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B8827D65-7E88-478A-BD73-77709F815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2037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E801E02F-5034-496E-93A0-74F142184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45466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B4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C0BF82A3-065C-45FF-917D-2FE824156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5466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Operational Performance &amp; Support Model</a:t>
            </a: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0E2B9176-5932-40BB-8EFF-C633F20E1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0419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6" name="Slide Number 27">
            <a:extLst xmlns:a="http://schemas.openxmlformats.org/drawingml/2006/main">
              <a:ext uri="{FF2B5EF4-FFF2-40B4-BE49-F238E27FC236}">
                <a16:creationId xmlns:a16="http://schemas.microsoft.com/office/drawing/2014/main" id="{EF492D36-62FC-41A9-8EDE-3E56B9F91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5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FFFDF8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sp>
        <p:nvSpPr>
          <p:cNvPr id="27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73ED50B4-87BA-4B64-9C1B-C61AA6AB1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5AE2673-0CB2-4016-A6D7-30BB6B3C0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0D067E7-7131-4C17-A624-567140693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3BD1C2-C89C-4321-9CEB-F7603AF17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320C755-3D44-42A1-96BB-025B7C466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2C6FD34-0B88-4D0B-805F-DF7BFA784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295161483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0AD08AA-2C78-49EC-8099-E945C0714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B1. Network Ownership Must Be Read Across Four Control Layers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3F58966-714E-402D-9588-87E003D45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For enterprise WAN, supplier “coverage” can mean contract ownership, backbone ownership, local-loop ownership or operational control, and these are often not controlled by the same party.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30935642-4566-4F1E-8DDE-B19071AD2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12832789-1D23-45EB-8725-3395F925E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98932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6E5E657-49E4-4EE6-80C2-3253F27CA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98932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Control Layers In A Fixed-Connectivity Service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A58B510-4880-426E-99BE-2776EE910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645920"/>
            <a:ext cx="1920240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6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Commercial Prime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FDE66F4-82BB-46BC-947F-A4D33AA72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1645920"/>
            <a:ext cx="2351288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Owns contracting, pricing, reporting and service governance.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5E4C629-E9E9-4255-8F86-56A495BFC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768" y="1645920"/>
            <a:ext cx="1169152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Can hide third-party delivery chain below the master agreement.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CFF807E-5C17-4B51-942D-F4C654F1E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432" y="2322576"/>
            <a:ext cx="0" cy="20116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471E326-0390-406C-A808-EF0246BCB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578608"/>
            <a:ext cx="1920240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6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Backbone / Core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A3F211F8-5256-4769-BF5C-A72ABEB01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578608"/>
            <a:ext cx="2351288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Carries traffic between countries, clouds and data-centre hubs.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FDF1861-4681-4FE4-AB35-44E4F4216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768" y="2578608"/>
            <a:ext cx="1169152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May be owned by prime carrier, specialist backbone or transit partner.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07C0BA5C-B4B9-47B4-B44D-EC820240C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432" y="3255264"/>
            <a:ext cx="0" cy="20116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6C222CF5-67A9-4838-8357-E589E5270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511296"/>
            <a:ext cx="1920240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6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Local Access Loop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91EA792D-4889-449F-B73F-0A357B09F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11296"/>
            <a:ext cx="2351288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Connects each branch, office or data-centre building.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CE40DAD-13F4-4399-90E5-753A435F9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768" y="3511296"/>
            <a:ext cx="1169152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Most site-level fault risk sits here because last-mile ownership is local.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6E76E118-D4EF-4A03-ACBD-5990AAF89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432" y="4187952"/>
            <a:ext cx="0" cy="20116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BA2DD9C9-6498-47E7-92F1-89899A957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443984"/>
            <a:ext cx="1920240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6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Field Operations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82CFB98F-B7C4-4573-B656-02DE946D1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443984"/>
            <a:ext cx="2351288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Provides installation, dispatch, repair and physical restoration.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A217C000-F35D-4A16-B1F3-F845E703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768" y="4443984"/>
            <a:ext cx="1169152" cy="6583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SLA quality depends on repair ownership, spares and escalation rights.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BEF569A7-02AE-4C5F-A730-DF2286981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188720"/>
            <a:ext cx="498348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5E248584-7104-4BD4-B839-A84329282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188720"/>
            <a:ext cx="498348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 Archetypes And Ownership Pattern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F274AB20-4E79-4057-B525-BBDB119DE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1618488"/>
            <a:ext cx="13258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Archetype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FA461240-7822-423C-90CD-29DDEBF49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608" y="1618488"/>
            <a:ext cx="120700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Primary Strength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3D7E87D5-D388-4366-B0CB-5926EE32E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0616" y="1618488"/>
            <a:ext cx="116128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Typical Gap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42D1190F-990D-4102-B061-28610EC95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1904" y="1618488"/>
            <a:ext cx="96012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Examples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5DBF1AF9-32D8-4340-9769-9FE23EFE0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1892808"/>
            <a:ext cx="1325880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Integrated telco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37F014E3-806E-4D52-A2F9-7DF2EE83E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608" y="1892808"/>
            <a:ext cx="1207008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Contract + core network + home-market access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BF975A4E-3173-4EF0-B666-7B86EEB8D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0616" y="1892808"/>
            <a:ext cx="1161288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Partner access outside owned markets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9962375B-4E5A-417D-984E-18045F05A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1904" y="1892808"/>
            <a:ext cx="960120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Orange, Vodafone, DT, BT, Telefónica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A47C085B-CC09-4E16-9900-DAC8607C1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2377440"/>
            <a:ext cx="1325880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Fibre / backbone specialist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EE05FEC4-9978-4B93-9E91-62277FF41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608" y="2377440"/>
            <a:ext cx="1207008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Metro fibre, data-centre reach, backbone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FDEF18E6-3048-4994-9141-8FEBD3570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0616" y="2377440"/>
            <a:ext cx="1161288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Limited direct last-mile coverage in tail sites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ABC44C3C-E8D8-45F7-A5D5-59F8927D3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1904" y="2377440"/>
            <a:ext cx="960120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Colt, GTT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C9509E05-BA33-4ED9-A332-985E66AC8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2862072"/>
            <a:ext cx="1325880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Managed-network integrator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C0EB44B1-57DD-4E5F-81DB-3D711366E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608" y="2862072"/>
            <a:ext cx="1207008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Service management, multi-vendor operations, 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0B782EAF-CB10-4AD8-88C3-1C8A658E6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0616" y="2862072"/>
            <a:ext cx="1161288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Physical access usually sourced from partners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3FEDEF6D-C24C-4FB6-9D46-31E82A871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1904" y="2862072"/>
            <a:ext cx="960120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25553972-6FEF-4B3B-B625-B1DD9D847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3346704"/>
            <a:ext cx="1325880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Connectivity aggregator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780B9860-6736-41FF-82D6-B1A43A749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608" y="3346704"/>
            <a:ext cx="1207008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Country breadth, local supplier sourcing, single portal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E896C45C-5FFC-4C29-A7CD-05BEE696E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0616" y="3346704"/>
            <a:ext cx="1161288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High dependence on local ISPs and pass-through SLAs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001B4E00-2C65-48C2-847D-920B4F179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1904" y="3346704"/>
            <a:ext cx="960120" cy="4846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Expereo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D3042399-A01B-47DA-A2AC-99A32651B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7728" y="4315968"/>
            <a:ext cx="4480560" cy="640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1016" rIns="45720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Key reading: the risk is not whether a supplier can sell service in a country, but whether it directly controls the physical access path and the repair chain at the client site.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07AAABBD-5C60-46AE-857F-47F6A3AF0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2BD7A58E-C010-4B19-8B19-883F31A9C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supplier analysis should separate market reach from operational control; a provider can offer pan-European service while relying on local operators for the last mile and field restoration.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76A3DED8-239C-419C-8B81-604A89621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c02c4d31c0f640be"/>
              </a:rPr>
              <a:t>Vodafone Business Local Access Services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54e43bd04b26403c"/>
              </a:rPr>
              <a:t>Colt Ethernet VPN Service Guide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334bb99d3c0a47f4"/>
              </a:rPr>
              <a:t>Expereo Channel Partner Program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Derived from cited sources.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48" name="Shape 46">
            <a:extLst xmlns:a="http://schemas.openxmlformats.org/drawingml/2006/main">
              <a:ext uri="{FF2B5EF4-FFF2-40B4-BE49-F238E27FC236}">
                <a16:creationId xmlns:a16="http://schemas.microsoft.com/office/drawing/2014/main" id="{D0BF9BC7-2997-45BB-8EE1-CF820C5F0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49734A2A-1373-4EAF-8120-955698198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F5790471-3C9B-4407-BA3E-FDE9F5839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28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8625D08-EB2A-433E-9834-1221DF759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7578BD2-1C18-48C6-9D1A-BFBF86074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D57D6BF-80B4-405B-9FA1-CFE8D68E4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73ECE11-DA75-4825-9ED7-847275F9C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813562A-351B-4205-B480-D13817488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670E094-5908-49AE-9E46-8E0E0055D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69002782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F20B8A9-0046-4E4C-91AB-1B02CE6F2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B1. Reported Reach Shows Two Models: Own-Network Depth Vs Partner-Led Breadth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C08BBFC-C00C-41B3-B9AC-F74397EC1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disclosures indicate a split between providers with strong owned metro/backbone assets and providers that use partner ecosystems to deliver broad country reach.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736E46CE-BF9E-4516-8291-A4134D5F3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5BA0ADA5-E9D1-49C0-8D91-FC8C62181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49224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27776C-3A49-413F-BA81-7395F0F96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649224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Ownership–Reach Positioning Of Major Supplier Types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2ED3B85A-A540-4478-BE8D-C87BB0D08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1737360"/>
            <a:ext cx="5687568" cy="298094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36783839-13DD-416D-B416-A09F7C763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1737360"/>
            <a:ext cx="0" cy="29809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A37299E-48FF-4131-9793-808D7BC4F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227832"/>
            <a:ext cx="568756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3585777C-624E-49DD-81CE-74BB6F735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4500" y="4775200"/>
            <a:ext cx="254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X-axis: Partner-led breadth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2D81F1A-7CE5-4033-864A-4E9623E41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" y="1778000"/>
            <a:ext cx="241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Y-axis: Own-network depth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74B36A0-B740-412B-A7EF-7C58A9CFC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4526280"/>
            <a:ext cx="41148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B1D2161-2EF2-4A2F-A911-6B9B87DFE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1938528"/>
            <a:ext cx="384048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3E045588-1F80-407F-87D3-535CC5587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3931920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6E778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5612FDB2-E6FA-4FE9-8EE4-90AA5773E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5112" y="3913632"/>
            <a:ext cx="658368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Expereo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F755B15F-B3D4-4694-9F8D-E1F4BB89D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5152" y="3456432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1016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9BC7ACE-EB16-439F-A8A0-74CE8E1FC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4608" y="3438144"/>
            <a:ext cx="749808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619031DC-0898-4079-A6E0-F648AD120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2192" y="2999232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1016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A2B14BBB-E02E-475F-A388-5C43284A3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648" y="2980944"/>
            <a:ext cx="50292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GTT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B7AD0FA8-C943-4E37-8672-0D0943B07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6432" y="2103120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BD7E1495-3722-476D-AD71-774E5CFCD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5888" y="2084832"/>
            <a:ext cx="6400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Orange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A52D91D9-20A9-4622-9F36-03366AF3E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3824" y="2359152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C1DAE428-DEE3-44C3-B1A6-49CD2EBD5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3280" y="2340864"/>
            <a:ext cx="713232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Vodafone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7BEAF96A-2127-46A1-93E8-A4DBD832F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2848" y="2834640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1CEE5592-8733-41A3-9EBE-D7A1216D6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128" y="2816352"/>
            <a:ext cx="10972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Deutsche Telekom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BC1A2DF9-B689-420B-8202-83C8F9B49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4832" y="3328416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EAF8"/>
          </a:solidFill>
          <a:ln xmlns:a="http://schemas.openxmlformats.org/drawingml/2006/main" w="10160">
            <a:solidFill>
              <a:srgbClr val="6D4BC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5EAB5D9B-1AF7-4099-985F-20CCD0C41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4288" y="3310128"/>
            <a:ext cx="73152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Telefónica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75F7A355-F01F-47F5-A27E-A375EE7F4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9888" y="2048256"/>
            <a:ext cx="182880" cy="182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0160">
            <a:solidFill>
              <a:srgbClr val="3A79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10BD7F50-9910-47A3-B0D5-594F536CD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344" y="2029968"/>
            <a:ext cx="41148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Colt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E848E015-971F-4A56-A30A-2515F8DAC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047488"/>
            <a:ext cx="5715000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placement based on public disclosures. “Breadth” reflects country/service reach; “depth” reflects owned or controlled network assets such as metro fibre, backbone, PoPs and direct buildings.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Shape 29">
            <a:extLst xmlns:a="http://schemas.openxmlformats.org/drawingml/2006/main">
              <a:ext uri="{FF2B5EF4-FFF2-40B4-BE49-F238E27FC236}">
                <a16:creationId xmlns:a16="http://schemas.microsoft.com/office/drawing/2014/main" id="{3BD24087-2305-4C02-849D-0A3E4F0F9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1188720"/>
            <a:ext cx="443484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6402ADE7-A1FE-4AA6-B2E5-41DEECB1E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1188720"/>
            <a:ext cx="443484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Selected Public Footprint Signals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8C5E7AE2-BF13-409C-9711-468161A26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368" y="1682496"/>
            <a:ext cx="13258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Colt countries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E6890559-482C-4C3A-B2B1-5151A04FD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7968" y="1755648"/>
            <a:ext cx="272034" cy="182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1270">
            <a:solidFill>
              <a:srgbClr val="3A79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D489DE14-FBA0-4594-80C4-7091E3AC5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2176" y="1682496"/>
            <a:ext cx="347472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0C4D0632-1352-4143-B73F-6BE0C1FB1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368" y="2066544"/>
            <a:ext cx="13258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Colt MAN cities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1CBE6C5F-6118-4A85-9895-488FC91F3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7968" y="2139696"/>
            <a:ext cx="408051" cy="182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7A61"/>
          </a:solidFill>
          <a:ln xmlns:a="http://schemas.openxmlformats.org/drawingml/2006/main" w="1270">
            <a:solidFill>
              <a:srgbClr val="3A79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E7E7BB20-DE24-4ABF-8012-4CAF73BB0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2176" y="2066544"/>
            <a:ext cx="347472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51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ABBDD99E-BAF1-420E-B463-C01153538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368" y="2450592"/>
            <a:ext cx="13258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Vodafone nodes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1E1347B6-F55C-41E6-8B3B-146F80248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7968" y="2523744"/>
            <a:ext cx="873709" cy="182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C7E3FF29-91FF-4217-B278-FE646F754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2176" y="2450592"/>
            <a:ext cx="347472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273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423C80F0-BE05-415D-8E1B-508C1E3C6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368" y="2834640"/>
            <a:ext cx="13258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DT PIU PoPs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9CB7AC83-2F40-407D-8BD9-17EBC4F84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7968" y="2907792"/>
            <a:ext cx="1600200" cy="182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EFD5142B-F3EE-4043-8066-EBAD646A7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2176" y="2834640"/>
            <a:ext cx="347472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500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AD0519C5-0294-44E5-A180-869A48C88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936" y="2834640"/>
            <a:ext cx="4114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+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FB5C6904-D16D-4263-8777-8985FB8CF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368" y="3218688"/>
            <a:ext cx="13258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GTT PoPs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445C7287-0D96-40B5-9CE2-0758DF0B6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7968" y="3291840"/>
            <a:ext cx="1280160" cy="182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9E3A"/>
          </a:solidFill>
          <a:ln xmlns:a="http://schemas.openxmlformats.org/drawingml/2006/main" w="127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2E13C6F8-241E-4DCC-BD81-6F0BDEE61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2176" y="3218688"/>
            <a:ext cx="347472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400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CF6AD5C4-4364-4BF7-AB1F-316320719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936" y="3218688"/>
            <a:ext cx="4114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+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4C2F44A3-BE14-451A-9281-F707A9040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368" y="3602736"/>
            <a:ext cx="13258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countries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8B79A5BE-2AC7-4BD4-A4F6-739BD5762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7968" y="3675888"/>
            <a:ext cx="1520190" cy="182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4BC1"/>
          </a:solidFill>
          <a:ln xmlns:a="http://schemas.openxmlformats.org/drawingml/2006/main" w="1270">
            <a:solidFill>
              <a:srgbClr val="6D4BC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9A6A8B33-FA3D-44BF-9D83-9D05F456C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2176" y="3602736"/>
            <a:ext cx="347472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190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3FAE5FEB-C931-4F2A-9B9A-E1E614C95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936" y="3602736"/>
            <a:ext cx="4114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+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988789B0-EAB0-4C88-A497-E33070D06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6368" y="3986784"/>
            <a:ext cx="13258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Expereo countries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AC32B114-6C29-49D9-9071-58ED85060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7968" y="4059936"/>
            <a:ext cx="1520190" cy="1828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">
            <a:solidFill>
              <a:srgbClr val="6E778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1325EFDD-EFB7-4362-AF1B-A7FDB1E84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2176" y="3986784"/>
            <a:ext cx="347472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190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F5AB1EE1-D452-48C6-A21A-FDF737262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7936" y="3986784"/>
            <a:ext cx="41148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+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2E059DE6-636D-4997-95AA-F47F00B1A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526280"/>
            <a:ext cx="379476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889" rIns="45720" bIns="88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Metrics are not directly comparable: a country, PoP, metro-fibre city and access node measure different parts of the delivery chain. They are used here as ownership and reach signals, not as a single ranking.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286C8359-8F4D-4E65-B80B-95AEF061A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57B72DF6-F4CA-421A-A534-DE350DD32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Deutsche Telekom shows the strongest owned-footprint scale signal at 500+ PIU PoPs, followed by GTT at 400+ PoPs</a:t>
            </a: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a lead of at least 100 PoPs. NTT DATA and Expereo jointly lead breadth at 190+ countries.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E5153ADD-F574-4D1E-AA13-B906A2D0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7f07e0571e2d418c"/>
              </a:rPr>
              <a:t>Orange International Presence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15db0ee952a44303"/>
              </a:rPr>
              <a:t>Vodafone Carrier MPLS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cc73d9908ea945ec"/>
              </a:rPr>
              <a:t>Colt Ethernet VPN Guide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9e55546e32aa4e55"/>
              </a:rPr>
              <a:t>Deutsche Telekom Premium Internet Underlay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fe9cb6e4668f4e7c"/>
              </a:rPr>
              <a:t>NTT DATA Enterprise Networking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5fd6599054b8409d"/>
              </a:rPr>
              <a:t>GTT Envision Platform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ac2ed00585094a54"/>
              </a:rPr>
              <a:t>Expereo Channel Partner Program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Derived from cited sources.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62" name="Shape 60">
            <a:extLst xmlns:a="http://schemas.openxmlformats.org/drawingml/2006/main">
              <a:ext uri="{FF2B5EF4-FFF2-40B4-BE49-F238E27FC236}">
                <a16:creationId xmlns:a16="http://schemas.microsoft.com/office/drawing/2014/main" id="{22228B28-E3D9-4E8F-AAEC-6762C096B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0387707A-8178-44FD-B93D-9BDCDA12C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C70BBEC6-8343-46B8-9539-EE1EE770F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29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16DCC36-5D6B-4F15-B4D4-7D8941ADF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17B76A97-5C75-41CD-A44D-CD3156C10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4A824DBF-433A-4299-BEB2-42B4AFF2B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ADF36627-44B1-4CAB-8A4E-6639824AA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676B5A2-35DD-4257-9C9A-7210DD931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E1AD4777-E8EF-4462-BE2C-3DA406EB3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5090572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1AB2F34-87FD-47D9-ABF9-3F32D219C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Methodology: Market, Supplier And Operating-Model Triangulation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D7F7EED2-BAA3-4298-806D-45257CE0E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study combines public market evidence, supplier disclosures and procurement logic to translate fragmented WAN choices into comparable decision criteria.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58A97B8F-4F81-4B03-B9C4-F6715A972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0004BE9D-5307-40FE-ABD8-CD3E72443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1353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7286B49-AB8E-4FF8-8A6F-9B009192C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Study Workflow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2DB03F27-5CB6-4C60-BA06-7CCB66D5B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2304" y="1929384"/>
            <a:ext cx="38404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2C5E0DE6-95A3-4E93-892C-8F97F4032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144" y="1929384"/>
            <a:ext cx="38404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345B1CE4-4F8A-4824-AC2C-306EA48CC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9984" y="1929384"/>
            <a:ext cx="38404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C67134C-8FBA-4696-87AD-1580F7F7C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8824" y="1929384"/>
            <a:ext cx="38404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9CAA8C2C-B900-49CC-84BD-BF5BC3941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600200"/>
            <a:ext cx="1993392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4683C573-D2D4-41DB-9C69-BB07AC416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1728216"/>
            <a:ext cx="292608" cy="2926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08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FBC3C182-5995-4637-B9B4-5B042A9EE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1737360"/>
            <a:ext cx="292608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3C9D5D46-68D5-418A-BA3F-C86A3CB84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5296" y="1709928"/>
            <a:ext cx="1389888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Scope definition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2D6D23F4-0702-49B8-89E6-23BAEE745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39112"/>
            <a:ext cx="168249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Translate brief into market and supplier questions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2710899-28AF-42FC-A97F-AFD447EE3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8648" y="1600200"/>
            <a:ext cx="1993392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98324220-F59E-4CAF-96FB-8A8555B03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8376" y="1728216"/>
            <a:ext cx="292608" cy="2926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08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D4CFB85-8BC4-482C-9B6E-4B43B3758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8376" y="1737360"/>
            <a:ext cx="292608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D30BB4F2-3B2E-4241-8D6E-9C6C5DFB6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4136" y="1709928"/>
            <a:ext cx="1389888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 baseline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50270CB-B5F6-4912-8EBC-CA5CF6D53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2039112"/>
            <a:ext cx="168249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Assess coverage, demand shift, pricing and competition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D665F9F4-F40B-4123-B42C-23DD631AC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7488" y="1600200"/>
            <a:ext cx="1993392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C2C88C1A-2A55-4366-A5E6-9EAC7EA1F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7216" y="1728216"/>
            <a:ext cx="292608" cy="2926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08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C027BCB0-418A-4740-99CF-2FB2AF9E3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7216" y="1737360"/>
            <a:ext cx="292608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C8EE8BE7-F82D-454F-9B8B-436B5D0B2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2976" y="1709928"/>
            <a:ext cx="1389888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Ownership + cost map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1C6E695-A0A4-476B-8622-F0CDB5CE9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2039112"/>
            <a:ext cx="168249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Separate contract, backbone, local loop and support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859E0544-37D5-4459-BDAD-79535636B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6328" y="1600200"/>
            <a:ext cx="1993392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E3DF5160-CB1B-4C44-9871-C4EED529D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6056" y="1728216"/>
            <a:ext cx="292608" cy="2926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08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76043789-DC03-4F9F-9310-AE77EDB61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6056" y="1737360"/>
            <a:ext cx="292608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2544799C-A058-4494-9635-ECED0D027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1816" y="1709928"/>
            <a:ext cx="1389888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assessment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B2D027A5-CC62-4202-82FC-47B19FCB1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2039112"/>
            <a:ext cx="168249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Benchmark reach, capability, commercial model and operations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Shape 29">
            <a:extLst xmlns:a="http://schemas.openxmlformats.org/drawingml/2006/main">
              <a:ext uri="{FF2B5EF4-FFF2-40B4-BE49-F238E27FC236}">
                <a16:creationId xmlns:a16="http://schemas.microsoft.com/office/drawing/2014/main" id="{58886FB3-5344-420F-8DBA-F86B3D54F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1600200"/>
            <a:ext cx="1993392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0EAF8"/>
          </a:solidFill>
          <a:ln xmlns:a="http://schemas.openxmlformats.org/drawingml/2006/main" w="762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A52975A0-4938-48EE-81E5-6CC4CE87C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4896" y="1728216"/>
            <a:ext cx="292608" cy="29260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08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B39D878B-E388-49F4-8DB9-E51A49531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4896" y="1737360"/>
            <a:ext cx="292608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23770AE2-8FCB-47D5-B2B0-16E2F6F9D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656" y="1709928"/>
            <a:ext cx="1389888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Decision synthesis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75A37F9E-6A2A-4E3D-B8E7-D1275E15C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9760" y="2039112"/>
            <a:ext cx="168249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Convert findings into sourcing options and RFP tests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Shape 34">
            <a:extLst xmlns:a="http://schemas.openxmlformats.org/drawingml/2006/main">
              <a:ext uri="{FF2B5EF4-FFF2-40B4-BE49-F238E27FC236}">
                <a16:creationId xmlns:a16="http://schemas.microsoft.com/office/drawing/2014/main" id="{E58894B7-38DF-4D14-845A-24AD58D3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761488"/>
            <a:ext cx="5486400" cy="2560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38390D82-B3AD-4DB8-8767-9782203AC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761488"/>
            <a:ext cx="54864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1778" rIns="45720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9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Evidence Base Used</a:t>
            </a:r>
            <a:endParaRPr sz="92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CCB9D5F3-D9D1-4178-86B3-CF81E9712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182112"/>
            <a:ext cx="1417320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Evidence Type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40F21587-1058-4778-89FC-57297A591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7128" y="3182112"/>
            <a:ext cx="3520440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Application In The Study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ED9B2A16-CF83-45D8-9DDE-8F7BB8706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438144"/>
            <a:ext cx="141732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Reported market data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0B5F2069-71CF-4A7B-95A4-B2EF4BD6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7128" y="3438144"/>
            <a:ext cx="352044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Used directly for adoption, coverage, WAN product-mix and broadband tariff signals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FB359F69-F351-48E8-9DD9-026E07631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886200"/>
            <a:ext cx="141732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disclosures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B017C3FD-1308-4384-B95B-113188DE7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7128" y="3886200"/>
            <a:ext cx="352044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Mapped into reach, ownership, service capability, pricing models and support evidence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6502C271-46DA-43D1-A298-9BA8AB21F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334256"/>
            <a:ext cx="141732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Standards / analyst inputs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19AC8301-645C-4AFB-8371-CA3B4B384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7128" y="4334256"/>
            <a:ext cx="352044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Used to define SD-WAN, NaaS, orchestration and managed-network operating constructs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CE34761B-8FE9-4E9E-8165-A16129BBE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782312"/>
            <a:ext cx="141732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Derived frameworks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FDC120CB-CD59-40EA-BF33-1AF4226E2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7128" y="4782312"/>
            <a:ext cx="3520440" cy="4480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Converted into directional scorecards, cost stacks, site tiers and RFP validation checks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Shape 46">
            <a:extLst xmlns:a="http://schemas.openxmlformats.org/drawingml/2006/main">
              <a:ext uri="{FF2B5EF4-FFF2-40B4-BE49-F238E27FC236}">
                <a16:creationId xmlns:a16="http://schemas.microsoft.com/office/drawing/2014/main" id="{C72EA7F2-182F-4C97-A359-A5EEA8D83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2761488"/>
            <a:ext cx="5440680" cy="2560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1C5D0990-A396-4663-BA84-C19918795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2761488"/>
            <a:ext cx="544068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45720" tIns="1778" rIns="45720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92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Data Treatment And Validation Rules</a:t>
            </a:r>
            <a:endParaRPr sz="92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8A10E4FE-06DD-4108-AF30-8B47130A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182112"/>
            <a:ext cx="1325880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Rule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244B2413-38FB-4C3B-9AF9-7B2025B37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6408" y="3182112"/>
            <a:ext cx="3611880" cy="2560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How It Was Applied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D76E2D8F-BCB7-4CAA-AEBD-B29001EA4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438144"/>
            <a:ext cx="1325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Reported figures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673C94EC-0FF9-49A0-8FC1-72EEBF9D7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6408" y="3438144"/>
            <a:ext cx="3611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Used without adjustment except rounding and chart formatting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55DEAC7E-470B-4692-8A3D-62B4B190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831336"/>
            <a:ext cx="1325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Public prices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CEDFEE36-6DEB-45C3-ACBA-AF4DC9FDB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6408" y="3831336"/>
            <a:ext cx="3611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Kept in original currency and billing unit; not normalised as quote benchmarks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AA22A183-7D24-4B24-B216-8B4E8B8F8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4224528"/>
            <a:ext cx="1325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Scores / indices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D5FD4A9C-0593-4771-9E5A-7D6F3D64B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6408" y="4224528"/>
            <a:ext cx="3611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Used only as directional views where like-for-like public data is unavailable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52B7A451-DA90-4927-A850-476D33409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4617720"/>
            <a:ext cx="1325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Footprint metrics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DBAC6CA1-718A-435C-9E0B-B315AA399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6408" y="4617720"/>
            <a:ext cx="3611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Treated as signals; countries, PoPs, buildings and partners are not additive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69957018-2BEF-41D4-9D63-C6AE7FE0B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5010912"/>
            <a:ext cx="1325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RFP validation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C433FD59-72E5-40F7-87CD-B1EBF087F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6408" y="5010912"/>
            <a:ext cx="36118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Replace directional views with site addresses, quotes, SLAs and diversity evidence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D3A52602-744B-43B5-9535-A1DFFBF71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120140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methodology supports a sourcing decision under incomplete client data by separating reported evidence from directional interpretation and clearly identifying what must be validated during RFP.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5" name="Shape 63">
            <a:extLst xmlns:a="http://schemas.openxmlformats.org/drawingml/2006/main">
              <a:ext uri="{FF2B5EF4-FFF2-40B4-BE49-F238E27FC236}">
                <a16:creationId xmlns:a16="http://schemas.microsoft.com/office/drawing/2014/main" id="{3C78CD79-FE09-4808-B293-E8A424A7F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B7E1B69F-1572-4EB4-BBB7-579F54DFD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7" name="Text 65">
            <a:extLst xmlns:a="http://schemas.openxmlformats.org/drawingml/2006/main">
              <a:ext uri="{FF2B5EF4-FFF2-40B4-BE49-F238E27FC236}">
                <a16:creationId xmlns:a16="http://schemas.microsoft.com/office/drawing/2014/main" id="{42E226C0-51FF-4B59-AD50-01648BE44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8" name="Rectangle 67">
            <a:extLst xmlns:a="http://schemas.openxmlformats.org/drawingml/2006/main">
              <a:ext uri="{FF2B5EF4-FFF2-40B4-BE49-F238E27FC236}">
                <a16:creationId xmlns:a16="http://schemas.microsoft.com/office/drawing/2014/main" id="{9DB1AB38-0639-60DC-7F70-C666A1382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217" y="6256628"/>
            <a:ext cx="8140567" cy="14630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800" b="1">
                <a:solidFill>
                  <a:srgbClr val="FF0000"/>
                </a:solidFill>
                <a:latin typeface="Arial"/>
                <a:ea typeface="Arial"/>
                <a:cs typeface="Arial"/>
              </a:rPr>
              <a:t>Key assumptions and the most relevant sources are included on the respective slides.</a:t>
            </a:r>
          </a:p>
        </p:txBody>
      </p:sp>
      <p:sp>
        <p:nvSpPr>
          <p:cNvPr id="69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29CEC910-81B4-445C-BDE8-5E45FCE26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42157699-8453-49CC-AE2B-21EE8F52A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7BF7A85-8A82-4D70-8228-0E762316B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FD19D5EE-759A-4B59-8927-659FD8662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8E8820A-7500-422C-BC44-90E7647CB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6815B5A2-38F1-4818-9C6D-A7F395BC4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564046708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6DEEAAE-1559-4FFE-93CB-3946B36DE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B1. Key European Markets Require Site-Level Ownership Validation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A77BECB-5356-4562-97A5-EE6DAAF31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Provider fit changes by market: home-country networks and on-net metro fibre improve control, while long-tail sites frequently return to wholesale or local ISP dependence.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170F3C56-C443-49D6-B998-BBD57B105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0FF83D4F-69BB-4B83-96C1-4E7C32361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DCD7187-98DB-4C97-A454-0093CF747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Directional Coverage And Ownership Signal By Key Market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43FEA695-B59F-48B3-A93F-EDA754517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5472" y="1353312"/>
            <a:ext cx="118872" cy="1188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4445">
            <a:solidFill>
              <a:srgbClr val="B9D9C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7CCB370-D18D-4E9E-9B1F-9FCDC3D59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0064" y="1335024"/>
            <a:ext cx="914400" cy="1554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7B8184"/>
                </a:solidFill>
                <a:latin typeface="Arial"/>
                <a:ea typeface="Arial"/>
                <a:cs typeface="Arial"/>
              </a:rPr>
              <a:t>Home / direct access signal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C2971767-116B-41A4-A70F-4ECEE5CBB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1353312"/>
            <a:ext cx="118872" cy="1188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4445">
            <a:solidFill>
              <a:srgbClr val="B5CE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98D29B6-D0E1-4BE2-B2C2-5E8FB5631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5984" y="1335024"/>
            <a:ext cx="914400" cy="1554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7B8184"/>
                </a:solidFill>
                <a:latin typeface="Arial"/>
                <a:ea typeface="Arial"/>
                <a:cs typeface="Arial"/>
              </a:rPr>
              <a:t>On-net metro / fibre signal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6F394E45-4BB3-46A1-A04B-095553FC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4432" y="1353312"/>
            <a:ext cx="118872" cy="1188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4445">
            <a:solidFill>
              <a:srgbClr val="E6C88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BF72A1FE-7911-42BD-820C-03814A367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9024" y="1335024"/>
            <a:ext cx="914400" cy="1554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/ partner-led reach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1F89158-5C86-4990-A3FD-ED1963B98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664208"/>
            <a:ext cx="1207008" cy="2834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Market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EA0A56E-C852-4326-A53A-DE35D2D81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816" y="1664208"/>
            <a:ext cx="1097280" cy="2834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Orange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9E52414-2135-4C1A-8124-E7ACE273C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1664208"/>
            <a:ext cx="1097280" cy="2834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Vodafone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FA7EC672-8829-4E8F-AC1D-22A8D4BC1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1376" y="1664208"/>
            <a:ext cx="1097280" cy="2834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Deutsche Telekom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4A57DFDF-8C8A-4641-B6AE-457C827A4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656" y="1664208"/>
            <a:ext cx="1097280" cy="2834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Telefónica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B4C4DD27-C7D9-4106-9641-0D4C60388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5936" y="1664208"/>
            <a:ext cx="1097280" cy="2834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BT / Verizon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9DF00531-F8AB-47DB-A872-68ABB766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1664208"/>
            <a:ext cx="1097280" cy="2834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Colt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D77B7BAC-1415-44D9-BA63-56F23B5EE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496" y="1664208"/>
            <a:ext cx="1097280" cy="2834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GTT / NTT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3730E3B-4ABA-440F-9815-8DAE28993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1664208"/>
            <a:ext cx="1133856" cy="28346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Expereo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6F60CF20-B1CD-4426-9EA7-526D3642D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947672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UK / Ireland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65FAA89C-57C0-4C06-822F-0B08FFE52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816" y="194767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52ED15DA-ED24-43E2-8BCF-21EEB0CBF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194767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Direct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1090976-14BA-48B7-A648-44A6897C7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1376" y="194767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E3ECC3E2-7EF2-4ABC-BAF8-712C01212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656" y="194767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E12203B1-B174-4A8B-B19A-BC5D72D25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5936" y="194767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Home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1B544E7E-FA1F-4A0E-AD13-406FE0C3F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194767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On-net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BE6F6B76-AC96-4FB3-AA15-DA0148C91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496" y="194767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0CDD8966-E678-4208-94C4-6D45B96C5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1947672"/>
            <a:ext cx="113385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D00CE5DD-5DC8-4DA6-8167-44F49E9C7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340864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France / Benelux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DA905697-82F6-4252-B1F0-AC18D27D4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816" y="234086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Home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6D5DA18B-9B69-47CB-A135-8D63993EA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234086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Direct NL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147067A9-50AD-4395-9F83-73F9FE759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1376" y="234086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FA56101A-76B9-4229-A135-31447A935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656" y="234086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7635569F-598A-4453-9255-CC219F93B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5936" y="234086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80DB0B0E-4C3F-4F7C-B346-2BFE86556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234086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On-net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BD6B18E6-8DEB-453A-96CD-FBDCBEEBA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496" y="234086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91EE0FF0-7706-4EE0-B788-17989E958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2340864"/>
            <a:ext cx="113385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C7CA6B1E-2E28-436E-AE1F-C9EE8CBC0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734056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Germany / DACH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B5C6F613-29A7-4612-8C65-4936A19ED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816" y="2734056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EDDCFBAA-A407-4370-88BD-763C9BF50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2734056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Direct DE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E10174B9-1C9D-442A-B7DC-BBD67C466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1376" y="2734056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Home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98B9C130-DFEF-46C2-90E3-17D6696EE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656" y="2734056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F6"/>
          </a:solidFill>
          <a:ln xmlns:a="http://schemas.openxmlformats.org/drawingml/2006/main" w="5715">
            <a:solidFill>
              <a:srgbClr val="CBBBE8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6D4BC1"/>
                </a:solidFill>
                <a:latin typeface="Arial"/>
                <a:ea typeface="Arial"/>
                <a:cs typeface="Arial"/>
              </a:rPr>
              <a:t>Mixed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71B4C264-164F-4CA4-A24C-863F98F42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5936" y="2734056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F1CC4611-7B5F-4404-9623-691060203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2734056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On-net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1D9AD894-985D-4792-B919-624F500FB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496" y="2734056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73160B75-0CB9-42A8-9FF3-E5510DCD3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2734056"/>
            <a:ext cx="113385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1F392536-3040-4A48-8BC2-43A34EE2C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127248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Spain / Portugal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92B9C923-6F82-4382-A884-B69644DB3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816" y="3127248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Direct 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7195FD20-6E1B-48E0-A9D6-E25B0E95C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3127248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Direct 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72D31CBB-288F-4FE2-8AAD-FEC40ED3A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1376" y="3127248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225604F3-9629-484A-9DD5-D21557891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656" y="3127248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Home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379C97E9-D7A4-43D6-90CB-5287A6C92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5936" y="3127248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C0A23300-584E-4316-AFED-89A983AF3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3127248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On-net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41127971-DEDD-48D4-A490-C45B03DFB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496" y="3127248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10F4B333-DA03-4E21-ABD9-D1A95D2E3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3127248"/>
            <a:ext cx="113385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1C259340-CF22-40D0-BBFC-F14FB14B1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520440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Italy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08F31334-6392-443C-BBBD-83A0081BC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816" y="3520440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2BA8AA4E-4100-4516-8188-38AD56336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3520440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Direct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FA493578-AB36-49D5-82FC-ACBBFB2C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1376" y="3520440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1A2BBDF9-D4F8-41F4-8487-FBD359D27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656" y="3520440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AFF68EE9-24E5-4328-B434-1BFC78F50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5936" y="3520440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E992938B-0BDA-420D-A891-630FB235F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3520440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On-net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3D844F14-9BAD-4786-BAF9-29519146D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496" y="3520440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A934667F-9567-479A-B7A4-7E822E984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3520440"/>
            <a:ext cx="113385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7" name="Text 65">
            <a:extLst xmlns:a="http://schemas.openxmlformats.org/drawingml/2006/main">
              <a:ext uri="{FF2B5EF4-FFF2-40B4-BE49-F238E27FC236}">
                <a16:creationId xmlns:a16="http://schemas.microsoft.com/office/drawing/2014/main" id="{2F0446EC-B3EA-4590-A7A5-0FD98C86A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913632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Nordics / CEE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60604D1D-8955-4505-93EA-558149C27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816" y="391363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F6"/>
          </a:solidFill>
          <a:ln xmlns:a="http://schemas.openxmlformats.org/drawingml/2006/main" w="5715">
            <a:solidFill>
              <a:srgbClr val="CBBBE8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6D4BC1"/>
                </a:solidFill>
                <a:latin typeface="Arial"/>
                <a:ea typeface="Arial"/>
                <a:cs typeface="Arial"/>
              </a:rPr>
              <a:t>Mixed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9" name="Text 67">
            <a:extLst xmlns:a="http://schemas.openxmlformats.org/drawingml/2006/main">
              <a:ext uri="{FF2B5EF4-FFF2-40B4-BE49-F238E27FC236}">
                <a16:creationId xmlns:a16="http://schemas.microsoft.com/office/drawing/2014/main" id="{5E6E4D0E-9CFC-4CEE-9267-A6C3FF014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391363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F6"/>
          </a:solidFill>
          <a:ln xmlns:a="http://schemas.openxmlformats.org/drawingml/2006/main" w="5715">
            <a:solidFill>
              <a:srgbClr val="CBBBE8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6D4BC1"/>
                </a:solidFill>
                <a:latin typeface="Arial"/>
                <a:ea typeface="Arial"/>
                <a:cs typeface="Arial"/>
              </a:rPr>
              <a:t>Mixed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A6DDF122-8512-483A-9F02-E8B96E8FE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1376" y="391363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F6"/>
          </a:solidFill>
          <a:ln xmlns:a="http://schemas.openxmlformats.org/drawingml/2006/main" w="5715">
            <a:solidFill>
              <a:srgbClr val="CBBBE8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6D4BC1"/>
                </a:solidFill>
                <a:latin typeface="Arial"/>
                <a:ea typeface="Arial"/>
                <a:cs typeface="Arial"/>
              </a:rPr>
              <a:t>Mixed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1" name="Text 69">
            <a:extLst xmlns:a="http://schemas.openxmlformats.org/drawingml/2006/main">
              <a:ext uri="{FF2B5EF4-FFF2-40B4-BE49-F238E27FC236}">
                <a16:creationId xmlns:a16="http://schemas.microsoft.com/office/drawing/2014/main" id="{C9FF2863-1EC5-451E-BA24-A882A96A7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656" y="391363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2" name="Text 70">
            <a:extLst xmlns:a="http://schemas.openxmlformats.org/drawingml/2006/main">
              <a:ext uri="{FF2B5EF4-FFF2-40B4-BE49-F238E27FC236}">
                <a16:creationId xmlns:a16="http://schemas.microsoft.com/office/drawing/2014/main" id="{D2D9CE45-2F4B-4C1C-BFF9-1A246A6E7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5936" y="391363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3" name="Text 71">
            <a:extLst xmlns:a="http://schemas.openxmlformats.org/drawingml/2006/main">
              <a:ext uri="{FF2B5EF4-FFF2-40B4-BE49-F238E27FC236}">
                <a16:creationId xmlns:a16="http://schemas.microsoft.com/office/drawing/2014/main" id="{8F9966DA-381C-4665-8D96-8D00B74C0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391363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Selective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4" name="Text 72">
            <a:extLst xmlns:a="http://schemas.openxmlformats.org/drawingml/2006/main">
              <a:ext uri="{FF2B5EF4-FFF2-40B4-BE49-F238E27FC236}">
                <a16:creationId xmlns:a16="http://schemas.microsoft.com/office/drawing/2014/main" id="{104C7A67-B02E-46BD-B3B2-34C3964C6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496" y="3913632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5" name="Text 73">
            <a:extLst xmlns:a="http://schemas.openxmlformats.org/drawingml/2006/main">
              <a:ext uri="{FF2B5EF4-FFF2-40B4-BE49-F238E27FC236}">
                <a16:creationId xmlns:a16="http://schemas.microsoft.com/office/drawing/2014/main" id="{F7749220-0F60-477D-A0D7-E16E9FE56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3913632"/>
            <a:ext cx="113385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6" name="Text 74">
            <a:extLst xmlns:a="http://schemas.openxmlformats.org/drawingml/2006/main">
              <a:ext uri="{FF2B5EF4-FFF2-40B4-BE49-F238E27FC236}">
                <a16:creationId xmlns:a16="http://schemas.microsoft.com/office/drawing/2014/main" id="{03FDB70C-E8CA-46BB-871C-9840E20B7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306824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Long-tail sites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7" name="Text 75">
            <a:extLst xmlns:a="http://schemas.openxmlformats.org/drawingml/2006/main">
              <a:ext uri="{FF2B5EF4-FFF2-40B4-BE49-F238E27FC236}">
                <a16:creationId xmlns:a16="http://schemas.microsoft.com/office/drawing/2014/main" id="{7FC39BC7-5615-47ED-9A4C-B4F9073EC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6816" y="430682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8" name="Text 76">
            <a:extLst xmlns:a="http://schemas.openxmlformats.org/drawingml/2006/main">
              <a:ext uri="{FF2B5EF4-FFF2-40B4-BE49-F238E27FC236}">
                <a16:creationId xmlns:a16="http://schemas.microsoft.com/office/drawing/2014/main" id="{9C902251-7C0F-4F15-B8A5-1C8883820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430682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9" name="Text 77">
            <a:extLst xmlns:a="http://schemas.openxmlformats.org/drawingml/2006/main">
              <a:ext uri="{FF2B5EF4-FFF2-40B4-BE49-F238E27FC236}">
                <a16:creationId xmlns:a16="http://schemas.microsoft.com/office/drawing/2014/main" id="{2DE5A241-E43D-4AE0-A3DD-DEE943821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1376" y="430682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0" name="Text 78">
            <a:extLst xmlns:a="http://schemas.openxmlformats.org/drawingml/2006/main">
              <a:ext uri="{FF2B5EF4-FFF2-40B4-BE49-F238E27FC236}">
                <a16:creationId xmlns:a16="http://schemas.microsoft.com/office/drawing/2014/main" id="{CC309DFC-4063-45AC-B2F1-8D9964749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656" y="430682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1" name="Text 79">
            <a:extLst xmlns:a="http://schemas.openxmlformats.org/drawingml/2006/main">
              <a:ext uri="{FF2B5EF4-FFF2-40B4-BE49-F238E27FC236}">
                <a16:creationId xmlns:a16="http://schemas.microsoft.com/office/drawing/2014/main" id="{7B964772-A4B6-4326-8187-AD7F5381E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5936" y="430682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2" name="Text 80">
            <a:extLst xmlns:a="http://schemas.openxmlformats.org/drawingml/2006/main">
              <a:ext uri="{FF2B5EF4-FFF2-40B4-BE49-F238E27FC236}">
                <a16:creationId xmlns:a16="http://schemas.microsoft.com/office/drawing/2014/main" id="{80816532-64AA-4E51-A9BA-F4EB215F9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3216" y="430682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3" name="Text 81">
            <a:extLst xmlns:a="http://schemas.openxmlformats.org/drawingml/2006/main">
              <a:ext uri="{FF2B5EF4-FFF2-40B4-BE49-F238E27FC236}">
                <a16:creationId xmlns:a16="http://schemas.microsoft.com/office/drawing/2014/main" id="{959F7A4F-BCC2-499E-BF3D-14447EC01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0496" y="4306824"/>
            <a:ext cx="1097280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715">
            <a:solidFill>
              <a:srgbClr val="E6C884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4" name="Text 82">
            <a:extLst xmlns:a="http://schemas.openxmlformats.org/drawingml/2006/main">
              <a:ext uri="{FF2B5EF4-FFF2-40B4-BE49-F238E27FC236}">
                <a16:creationId xmlns:a16="http://schemas.microsoft.com/office/drawing/2014/main" id="{ADD0DB95-5F5B-4FC7-A4CA-7FC96A079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4306824"/>
            <a:ext cx="113385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445" rIns="45720" bIns="445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5" name="Text 83">
            <a:extLst xmlns:a="http://schemas.openxmlformats.org/drawingml/2006/main">
              <a:ext uri="{FF2B5EF4-FFF2-40B4-BE49-F238E27FC236}">
                <a16:creationId xmlns:a16="http://schemas.microsoft.com/office/drawing/2014/main" id="{3C8AE2E9-B8CC-40AE-B244-252B6FFBA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4773168"/>
            <a:ext cx="10515600" cy="2468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Note: “Direct” and “on-net” are directional signals from public footprint disclosures; actual feasibility must be checked against the client’s exact site addresses and required service level.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6" name="Text 84">
            <a:extLst xmlns:a="http://schemas.openxmlformats.org/drawingml/2006/main">
              <a:ext uri="{FF2B5EF4-FFF2-40B4-BE49-F238E27FC236}">
                <a16:creationId xmlns:a16="http://schemas.microsoft.com/office/drawing/2014/main" id="{04742EDF-EF8F-4BEB-B3C7-558988D70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7" name="Text 85">
            <a:extLst xmlns:a="http://schemas.openxmlformats.org/drawingml/2006/main">
              <a:ext uri="{FF2B5EF4-FFF2-40B4-BE49-F238E27FC236}">
                <a16:creationId xmlns:a16="http://schemas.microsoft.com/office/drawing/2014/main" id="{971D3BC7-9C72-439F-8746-C24D9E14E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Vodafone and Colt are joint strongest for direct/on-net signals across five core market groups; Orange follows with two home/direct signals, leaving a three-market-group gap. Site-level validation remains essential.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8" name="Text 86">
            <a:extLst xmlns:a="http://schemas.openxmlformats.org/drawingml/2006/main">
              <a:ext uri="{FF2B5EF4-FFF2-40B4-BE49-F238E27FC236}">
                <a16:creationId xmlns:a16="http://schemas.microsoft.com/office/drawing/2014/main" id="{A0510CE0-D4D4-4E7C-8AA8-CA6D71976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df1dc8b8c3c744e0"/>
              </a:rPr>
              <a:t>Vodafone Local Access Services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b442ffdd7b634a8d"/>
              </a:rPr>
              <a:t>Colt Network Coverage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82d6ecd2ddd04167"/>
              </a:rPr>
              <a:t>Telefónica Global Solutions Coverage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74f52b1ee887438d"/>
              </a:rPr>
              <a:t>Deutsche Telekom Frost Radar 2025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7d7f091eb6b34d68"/>
              </a:rPr>
              <a:t>Reuters, BT–Verizon international enterprise JV, 2026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Derived from cited sources.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89" name="Shape 87">
            <a:extLst xmlns:a="http://schemas.openxmlformats.org/drawingml/2006/main">
              <a:ext uri="{FF2B5EF4-FFF2-40B4-BE49-F238E27FC236}">
                <a16:creationId xmlns:a16="http://schemas.microsoft.com/office/drawing/2014/main" id="{96EFE962-B198-45E4-B567-681F60B87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0" name="Text 88">
            <a:extLst xmlns:a="http://schemas.openxmlformats.org/drawingml/2006/main">
              <a:ext uri="{FF2B5EF4-FFF2-40B4-BE49-F238E27FC236}">
                <a16:creationId xmlns:a16="http://schemas.microsoft.com/office/drawing/2014/main" id="{0E95B424-9069-40B2-86CC-1C0CE2C8F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1" name="Text 89">
            <a:extLst xmlns:a="http://schemas.openxmlformats.org/drawingml/2006/main">
              <a:ext uri="{FF2B5EF4-FFF2-40B4-BE49-F238E27FC236}">
                <a16:creationId xmlns:a16="http://schemas.microsoft.com/office/drawing/2014/main" id="{F149680B-9BDA-466F-92CC-D1472ADF7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73508D7-0898-45CB-93BA-A2B782A12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21D4698D-E27A-46C8-8E00-C35F687E3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214A1B54-533B-46C7-B973-8EA2F644B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B48D3B4E-3A61-4738-A211-E28CF2A83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6AE188F5-FCC9-40FB-81E8-A17224895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A1ADB433-48BE-4CD5-BA68-B6A736F01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4051232756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E5DA9A3-5447-48EB-AD43-954809094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B2. Supplier Service Capability Should Be Assessed As An Integrated Network Stack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C9BED3A8-A2B0-4373-BCE1-F0B64C971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Fixed access, SD-WAN, managed operations and security now overlap; capability is determined by how completely suppliers can design, deploy, operate and secure the end-to-end service.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07086D7F-9D63-49D4-9839-DFA268703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8C3181D1-0A6E-4622-96C8-15B28992B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66928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E8B7E1A-BB5E-4F8F-A3AD-3CBB9E907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66928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Enterprise WAN Service Stack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1FDD3BDE-F10B-4902-8D5E-E1B91FA64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682496"/>
            <a:ext cx="4983480" cy="676656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1430">
            <a:solidFill>
              <a:srgbClr val="B5CE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54FFA22-F6AD-4DAB-87EE-7D3CA2148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408" y="1755648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Fixed Connectivity Underlay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52C4AD7B-AE63-4CF1-9485-1C6DBCF4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408" y="2002536"/>
            <a:ext cx="47091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MPLS, DIA, Ethernet, broadband, mobile backup, cloud access and local access procurement.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F0D2082-1134-4385-A285-3A5282FBF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2386584"/>
            <a:ext cx="0" cy="19202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371A7E54-6B1D-4048-9826-9A9CAE84D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633472"/>
            <a:ext cx="4983480" cy="676656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11430">
            <a:solidFill>
              <a:srgbClr val="B9D9C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E2F7C33B-FAED-4C73-9133-4CDC804F8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408" y="2706624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SD-WAN Overlay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DF5A5A52-B7FF-44F2-97F9-6A5FCAAC1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408" y="2953512"/>
            <a:ext cx="47091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Application-aware routing, policy control, zero-touch deployment, hybrid access steering and visibility.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2A634624-CD97-47FD-AF7F-10DAEC54D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3337560"/>
            <a:ext cx="0" cy="19202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4C9186CD-6883-4491-9D70-8C8458041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584448"/>
            <a:ext cx="4983480" cy="676656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143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D9D95AC-BF14-4709-8E87-A45FD117D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408" y="3657600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Managed Network Operations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408BF2CA-6BA8-43DA-BBB9-EBFBC0041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408" y="3904488"/>
            <a:ext cx="47091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Design, transition, NOC support, incident management, reporting, change management and service portal.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A7A233EC-EF00-45BA-AAE2-0AFAEA5C8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0" y="4288536"/>
            <a:ext cx="0" cy="19202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EBD5CD94-DF07-41AA-9C12-E8D65D460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4535424"/>
            <a:ext cx="4983480" cy="676656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11430">
            <a:solidFill>
              <a:srgbClr val="E6C88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F81EA8C4-30B3-43BB-B867-48D684C2A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408" y="4608576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7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Security And SASE Integration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275DA443-11A7-4D83-ACD7-6FC72A261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408" y="4855464"/>
            <a:ext cx="47091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SSE/SASE, FWaaS, SWG, CASB, ZTNA, segmentation, secure remote access and shared security operations.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E57B79B8-7B00-4DBE-9624-4BDFE8067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1188720"/>
            <a:ext cx="525780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5CAB7BCC-B5E3-430D-B5B8-CB410B856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1188720"/>
            <a:ext cx="52578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Capability Evidence To Test In Supplier Review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835730EE-28AD-4F1B-AB52-E3B610DC1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1627632"/>
            <a:ext cx="13258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Layer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B561AEE-9D14-4677-A83B-A16633934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9288" y="1627632"/>
            <a:ext cx="182880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Capability indicators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357BF27F-3C87-4578-B8B4-6CEAB5D73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088" y="1627632"/>
            <a:ext cx="1591056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Why it matters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98CB6584-F3F0-44C4-BB47-91CF6D37A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1901952"/>
            <a:ext cx="132588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8E5C0534-A159-401C-A60A-9356C62D1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9288" y="1901952"/>
            <a:ext cx="182880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On-net fibre, DIA, Ethernet, broadband, MPLS, mobile, cloud connect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0FA38EC2-204F-4460-9D00-9E184DAE0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088" y="1901952"/>
            <a:ext cx="1591056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access quality, quote dispersion and restoration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3D345A20-958C-494F-9306-D82D51925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2340864"/>
            <a:ext cx="132588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19AB3D3D-1F01-4DE6-8CB2-72712E5AB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9288" y="2340864"/>
            <a:ext cx="182880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Multi-vendor options, dynamic routing, ZTP, central portal, co-managed 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BA22D923-94F9-485F-AA86-B874149B4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088" y="2340864"/>
            <a:ext cx="1591056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migration flexibility and application performance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3431DBEF-F72B-41F5-9C96-5492F0744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2779776"/>
            <a:ext cx="132588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6599BB77-C460-4802-B09A-A9C33B13C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9288" y="2779776"/>
            <a:ext cx="182880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24/7 NOC, incident ownership, change management, reporting, service desk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F806D843-8BD1-4747-9A87-09DC7E199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088" y="2779776"/>
            <a:ext cx="1591056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whether the provider can operate a mixed underlay estate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C6F2499A-1E5C-484E-9F83-2FA3E435B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3218688"/>
            <a:ext cx="132588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Security integration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AFB76F10-AEC7-4146-ABD3-75F8250FF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9288" y="3218688"/>
            <a:ext cx="182880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SASE/SSE stack, ZTNA, SWG, CASB, FWaaS, SOC handoff and policy management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306074FA-013E-47CE-B848-171F92018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088" y="3218688"/>
            <a:ext cx="1591056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whether internet-first WAN remains compliant and controlled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64781091-A745-48D7-A403-9E3C84B2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3657600"/>
            <a:ext cx="132588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Cloud integration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5FBD0C69-BAEC-47B7-BA1B-809E8E426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9288" y="3657600"/>
            <a:ext cx="182880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Cloud on-ramps, SaaS optimization, telemetry, APIs and portal visibility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CC4B96A5-A6F5-45CE-BF56-C3176FEDF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088" y="3657600"/>
            <a:ext cx="1591056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operating efficiency in a distributed cloud environment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1430ECEE-D365-46F5-ACCF-B64F49F0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4096512"/>
            <a:ext cx="132588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Transition support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1935C79D-1A98-4181-BD33-2879EEDBE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9288" y="4096512"/>
            <a:ext cx="1828800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Discovery, design, migration factory, hardware logistics and global dispatch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F12B5990-5BFF-417E-9AB5-6BCCA3C7D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088" y="4096512"/>
            <a:ext cx="1591056" cy="4389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implementation risk during provider change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5B3CFFC7-858B-472A-95F3-63D8F7C46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E1A8840A-D695-4E55-899F-66D014E60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supplier comparison should move beyond circuit availability; the differentiating capability is the ability to combine access, overlay policy, managed operations and security governance into one accountable service model.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9E29F4FA-CD63-4F6C-BD33-4558EA1B1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dd36007f33b94ec8"/>
              </a:rPr>
              <a:t>NTT DATA Managed Network Services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f7601704912444e6"/>
              </a:rPr>
              <a:t>Vodafone Business SASE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27a176f88ab4473f"/>
              </a:rPr>
              <a:t>Telefónica Global SD-WAN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91037f79f46a4216"/>
              </a:rPr>
              <a:t>BT SD-WAN &amp; SASE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Capability framework derived from cited supplier service descriptions.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48" name="Shape 46">
            <a:extLst xmlns:a="http://schemas.openxmlformats.org/drawingml/2006/main">
              <a:ext uri="{FF2B5EF4-FFF2-40B4-BE49-F238E27FC236}">
                <a16:creationId xmlns:a16="http://schemas.microsoft.com/office/drawing/2014/main" id="{652443FE-31A2-4358-9FFF-61747A45A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5183FFA7-EFFA-42EB-A1C4-389D1B342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C331BA6D-37F8-4B03-BB6A-7A6F2C83E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753BA34-4473-4C50-B503-F39E95034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2D43A74-C414-403D-B132-B22B97577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6862DBE-CCDE-4F0B-AC8C-B70663A39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3CC3AAF-5820-40E9-92B8-A0F0FF76A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218411DE-4E23-40CA-915B-EE11943CC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0F2912B-79FA-40F6-BF3C-6D03A8DE8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349511387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416A197-8C0D-4F7D-BAD9-EC6EC5C46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B2. Public Portfolios Show Broad Convergence, But Capability Depth Differs By Supplier Type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0372726F-E784-4888-B632-04BC3BC59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Most pan-European enterprise providers now claim SD-WAN and SASE capability, but capability depth varies across fixed-access control, NOC maturity, portal capability and security operating model.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A6D16C2-4F69-42EA-994E-9C0B7A3D9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33476413-FFB9-4CA4-99E2-15C33211E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75BC132-3CDF-4D93-80E9-CD1A4D5C5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112014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Directional Service Capability Matrix Across Major Supplier Groups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40B765F-FBFB-4D88-A634-16208BA3C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0" y="1353312"/>
            <a:ext cx="347472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7B8184"/>
                </a:solidFill>
                <a:latin typeface="Arial"/>
                <a:ea typeface="Arial"/>
                <a:cs typeface="Arial"/>
              </a:rPr>
              <a:t>Scale: 5 = broad public evidence; 4 = strong; 3.5 = selective / partner-led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F92EBB8-4713-4612-BA1A-472C71AFA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1335024"/>
            <a:ext cx="256032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27" tIns="127" rIns="127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20652F9-5077-467A-AE8E-01D731B8D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1335024"/>
            <a:ext cx="256032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27" tIns="127" rIns="127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EEBE2AAD-C032-45A9-B0FF-C28386ED2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9144" y="1335024"/>
            <a:ext cx="256032" cy="1645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27" tIns="127" rIns="127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8A651F"/>
                </a:solidFill>
                <a:latin typeface="Arial"/>
                <a:ea typeface="Arial"/>
                <a:cs typeface="Arial"/>
              </a:rPr>
              <a:t>3.5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02B7401-2673-4176-AAC4-CC7F067FB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700784"/>
            <a:ext cx="1170432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6A70F30-DE0C-4BE4-BC35-6B0CB7A23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1700784"/>
            <a:ext cx="1444752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Primary archetype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F3E3296C-7420-4423-8F9D-1C82BB02F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1700784"/>
            <a:ext cx="1261872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13B3EA4-AC2E-4BB2-8555-09E387818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1700784"/>
            <a:ext cx="1481328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82184097-A0B8-43BE-84AF-E50A78450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1700784"/>
            <a:ext cx="1353312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Managed network services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55394AB9-1E95-4D18-88BA-459FD68F2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1700784"/>
            <a:ext cx="1389888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Security / SASE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0D6E1681-5528-4BA7-979B-8B261C3FD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1700784"/>
            <a:ext cx="1554480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Cloud / portal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90C311EE-F82C-4213-A43A-4E5D44AB1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1993392"/>
            <a:ext cx="117043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Orange Business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0D2556AB-765F-4AE1-BAE3-B928EA009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1993392"/>
            <a:ext cx="144475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Integrated telco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7263E3C-EDBE-4A3B-8E4C-5BF0CFEB8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1993392"/>
            <a:ext cx="126187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C0AF279A-C69B-4D0C-A1DC-3CD3C7C6C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1993392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D7E5F7B2-973D-4829-B36F-AE4BD9C1D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1993392"/>
            <a:ext cx="135331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60FB9E4B-3A4E-444D-B88B-6FB2053FB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1993392"/>
            <a:ext cx="138988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B7868E00-54FB-4B88-B33D-416B13E7A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1993392"/>
            <a:ext cx="155448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C425B57C-4625-49DD-999E-9FA6ED8C4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350008"/>
            <a:ext cx="117043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Vodafone Business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0165F4F1-EBE9-4519-BC1C-0BDBBE1B1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2350008"/>
            <a:ext cx="144475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Integrated telco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03779736-5E93-4EA0-BA45-BD33E3011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2350008"/>
            <a:ext cx="126187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DFF8E599-58F5-4695-BA00-282D1C3CD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2350008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3B2F4026-4629-4CEF-A015-F5D014028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2350008"/>
            <a:ext cx="135331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EB682E78-1CD4-495D-9A4E-8BC1AB5C8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2350008"/>
            <a:ext cx="138988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06E1D387-3737-4494-9472-E48867D7A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2350008"/>
            <a:ext cx="155448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3CFD8AE4-A8B2-4DFF-BA4A-0218A2E15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706624"/>
            <a:ext cx="117043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Deutsche Telekom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8BC56763-4A3F-42C0-931E-4428F5768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2706624"/>
            <a:ext cx="144475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Integrated telco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A8544546-E2EB-4207-A7A6-FE81A6CA5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2706624"/>
            <a:ext cx="126187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CA1780BF-762A-4A69-ADE3-77CB0D0F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2706624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B2B4DA30-25A2-4B13-89EC-303F33922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2706624"/>
            <a:ext cx="135331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1ED05854-6FF1-4655-9854-CE2D3A2F4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2706624"/>
            <a:ext cx="138988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1B19FC94-6EC5-4BEC-B729-941FAB01D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2706624"/>
            <a:ext cx="155448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6A0C1BC6-3CAE-4FF5-9F68-2C80C0023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117043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BT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6B4FDF1F-B919-47A1-8582-DAB83D159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3063240"/>
            <a:ext cx="144475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Integrated telco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EC30CD6A-5883-4F64-9649-5CE9C98AB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3063240"/>
            <a:ext cx="126187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2FE39804-1E96-49FC-8B1A-57CD01204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3063240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6C1D781A-901B-4027-AD97-CF00341CD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3063240"/>
            <a:ext cx="135331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AA8AB7C7-103C-4F06-A287-7B432088B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3063240"/>
            <a:ext cx="138988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4CCAD997-5D4A-468B-B2D4-C31040B80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3063240"/>
            <a:ext cx="155448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0D9A68AD-75EF-436E-BA27-25D371BED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419856"/>
            <a:ext cx="117043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Telefónica GS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AC8377AE-B8B2-4700-B672-F533BB22E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3419856"/>
            <a:ext cx="144475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Integrated telco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CC6BE604-E74C-402A-B139-BE4A4E688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3419856"/>
            <a:ext cx="126187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09F3ED71-DD2B-4C2B-A77D-379832602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3419856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CDC54D25-CF32-4FB5-9887-46EA1046E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3419856"/>
            <a:ext cx="135331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51E57A92-6B94-4704-9799-DA6EFEDCA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3419856"/>
            <a:ext cx="138988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0FE27664-5898-44CA-B958-8198D6C7D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3419856"/>
            <a:ext cx="155448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4E3F5E93-1447-475D-A760-B716D3F7F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776472"/>
            <a:ext cx="117043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NTT DATA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0D4AAAE4-FDD5-4226-8791-84F17128A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3776472"/>
            <a:ext cx="144475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Managed-network integrator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C1552440-AB82-4E43-AFE3-21823E392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3776472"/>
            <a:ext cx="126187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Partner + backbone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45252DC4-B17F-4D34-9382-EBE33EE97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3776472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C3766BCB-EC43-48C8-923F-6B69B42DC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3776472"/>
            <a:ext cx="135331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E3F6AE93-7F43-4410-9529-B3C1F5BD6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3776472"/>
            <a:ext cx="138988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76623078-D408-4AA3-ACC7-194A7F8B6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3776472"/>
            <a:ext cx="155448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12818E0C-D58D-4641-94C9-03BBC9EC3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133088"/>
            <a:ext cx="117043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Colt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E56944B3-E578-44E3-A43E-C9389942B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4133088"/>
            <a:ext cx="144475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Fibre / backbone specialist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95088E56-91FE-4C00-9B87-D07E45333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4133088"/>
            <a:ext cx="126187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On-net depth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6D65847D-2A24-4806-B24E-E32D58331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4133088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A9FE0B04-C262-4424-AA99-FD9738CC9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4133088"/>
            <a:ext cx="135331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C9189E2E-3648-4E00-A4DC-DA4BF161E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4133088"/>
            <a:ext cx="138988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C32E8880-21F8-4F76-99F2-5E79217F3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4133088"/>
            <a:ext cx="155448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7" name="Text 65">
            <a:extLst xmlns:a="http://schemas.openxmlformats.org/drawingml/2006/main">
              <a:ext uri="{FF2B5EF4-FFF2-40B4-BE49-F238E27FC236}">
                <a16:creationId xmlns:a16="http://schemas.microsoft.com/office/drawing/2014/main" id="{E2DB7188-FC37-407C-B4D6-68DF06D8A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489704"/>
            <a:ext cx="117043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GTT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616B8C04-F19B-42B3-9C22-A9D2F5A89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4489704"/>
            <a:ext cx="144475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Backbone + managed security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9" name="Text 67">
            <a:extLst xmlns:a="http://schemas.openxmlformats.org/drawingml/2006/main">
              <a:ext uri="{FF2B5EF4-FFF2-40B4-BE49-F238E27FC236}">
                <a16:creationId xmlns:a16="http://schemas.microsoft.com/office/drawing/2014/main" id="{79B250DC-99D7-4A13-AEC5-4BF779F33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4489704"/>
            <a:ext cx="126187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Backbone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D6B35962-9B19-4147-889B-698A86982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4489704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1" name="Text 69">
            <a:extLst xmlns:a="http://schemas.openxmlformats.org/drawingml/2006/main">
              <a:ext uri="{FF2B5EF4-FFF2-40B4-BE49-F238E27FC236}">
                <a16:creationId xmlns:a16="http://schemas.microsoft.com/office/drawing/2014/main" id="{C7AF6C15-09E0-4B72-9C01-50B078E71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4489704"/>
            <a:ext cx="135331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2" name="Text 70">
            <a:extLst xmlns:a="http://schemas.openxmlformats.org/drawingml/2006/main">
              <a:ext uri="{FF2B5EF4-FFF2-40B4-BE49-F238E27FC236}">
                <a16:creationId xmlns:a16="http://schemas.microsoft.com/office/drawing/2014/main" id="{4BFD6ECC-8311-44F6-B60B-32C426E66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4489704"/>
            <a:ext cx="138988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715">
            <a:solidFill>
              <a:srgbClr val="B9D9C4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Broad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3" name="Text 71">
            <a:extLst xmlns:a="http://schemas.openxmlformats.org/drawingml/2006/main">
              <a:ext uri="{FF2B5EF4-FFF2-40B4-BE49-F238E27FC236}">
                <a16:creationId xmlns:a16="http://schemas.microsoft.com/office/drawing/2014/main" id="{5EC94EFF-D8A8-4AE6-AC48-AE68B79E1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4489704"/>
            <a:ext cx="155448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4" name="Text 72">
            <a:extLst xmlns:a="http://schemas.openxmlformats.org/drawingml/2006/main">
              <a:ext uri="{FF2B5EF4-FFF2-40B4-BE49-F238E27FC236}">
                <a16:creationId xmlns:a16="http://schemas.microsoft.com/office/drawing/2014/main" id="{7A01AB82-9706-4182-8D44-5ECF73635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846320"/>
            <a:ext cx="117043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Expereo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5" name="Text 73">
            <a:extLst xmlns:a="http://schemas.openxmlformats.org/drawingml/2006/main">
              <a:ext uri="{FF2B5EF4-FFF2-40B4-BE49-F238E27FC236}">
                <a16:creationId xmlns:a16="http://schemas.microsoft.com/office/drawing/2014/main" id="{691F1F5A-23E2-45B9-8CD7-4ABA298EC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4846320"/>
            <a:ext cx="144475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699" rIns="45720" bIns="699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Connectivity aggregator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6" name="Text 74">
            <a:extLst xmlns:a="http://schemas.openxmlformats.org/drawingml/2006/main">
              <a:ext uri="{FF2B5EF4-FFF2-40B4-BE49-F238E27FC236}">
                <a16:creationId xmlns:a16="http://schemas.microsoft.com/office/drawing/2014/main" id="{63CD9EBE-FF9C-426D-BF74-0EF4CA8A8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4992" y="4846320"/>
            <a:ext cx="126187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Global internet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7" name="Text 75">
            <a:extLst xmlns:a="http://schemas.openxmlformats.org/drawingml/2006/main">
              <a:ext uri="{FF2B5EF4-FFF2-40B4-BE49-F238E27FC236}">
                <a16:creationId xmlns:a16="http://schemas.microsoft.com/office/drawing/2014/main" id="{E2FC39F6-34F4-4110-BFCC-6D38F543E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6864" y="4846320"/>
            <a:ext cx="148132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8" name="Text 76">
            <a:extLst xmlns:a="http://schemas.openxmlformats.org/drawingml/2006/main">
              <a:ext uri="{FF2B5EF4-FFF2-40B4-BE49-F238E27FC236}">
                <a16:creationId xmlns:a16="http://schemas.microsoft.com/office/drawing/2014/main" id="{BAE8D402-E6D2-418A-9D97-F1E241FEA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8192" y="4846320"/>
            <a:ext cx="1353312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9" name="Text 77">
            <a:extLst xmlns:a="http://schemas.openxmlformats.org/drawingml/2006/main">
              <a:ext uri="{FF2B5EF4-FFF2-40B4-BE49-F238E27FC236}">
                <a16:creationId xmlns:a16="http://schemas.microsoft.com/office/drawing/2014/main" id="{1DF2A73D-4BB6-40DD-9FE1-12FC7EB29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1504" y="4846320"/>
            <a:ext cx="1389888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0" name="Text 78">
            <a:extLst xmlns:a="http://schemas.openxmlformats.org/drawingml/2006/main">
              <a:ext uri="{FF2B5EF4-FFF2-40B4-BE49-F238E27FC236}">
                <a16:creationId xmlns:a16="http://schemas.microsoft.com/office/drawing/2014/main" id="{BDD03F46-41D9-4906-B345-350837C91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1392" y="4846320"/>
            <a:ext cx="1554480" cy="3566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715">
            <a:solidFill>
              <a:srgbClr val="B5CEE6"/>
            </a:solidFill>
          </a:ln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Strong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1" name="Text 79">
            <a:extLst xmlns:a="http://schemas.openxmlformats.org/drawingml/2006/main">
              <a:ext uri="{FF2B5EF4-FFF2-40B4-BE49-F238E27FC236}">
                <a16:creationId xmlns:a16="http://schemas.microsoft.com/office/drawing/2014/main" id="{071C8072-C63F-4810-9E5D-DB83B4283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5285232"/>
            <a:ext cx="107899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Scoring is directional and based on public supplier disclosures. A high score indicates broad portfolio evidence, not verified site-level fit or contractual performance.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2" name="Text 80">
            <a:extLst xmlns:a="http://schemas.openxmlformats.org/drawingml/2006/main">
              <a:ext uri="{FF2B5EF4-FFF2-40B4-BE49-F238E27FC236}">
                <a16:creationId xmlns:a16="http://schemas.microsoft.com/office/drawing/2014/main" id="{83937831-7BB3-4A41-84AD-54E4DC787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3" name="Text 81">
            <a:extLst xmlns:a="http://schemas.openxmlformats.org/drawingml/2006/main">
              <a:ext uri="{FF2B5EF4-FFF2-40B4-BE49-F238E27FC236}">
                <a16:creationId xmlns:a16="http://schemas.microsoft.com/office/drawing/2014/main" id="{DEFC763A-55BE-485C-94BD-026F4D299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Vodafone Business is strongest overall with 25/25 across the five capability areas. Deutsche Telekom and NTT DATA follow at 24/25, so Vodafone leads the nearest competitors by one point.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4" name="Text 82">
            <a:extLst xmlns:a="http://schemas.openxmlformats.org/drawingml/2006/main">
              <a:ext uri="{FF2B5EF4-FFF2-40B4-BE49-F238E27FC236}">
                <a16:creationId xmlns:a16="http://schemas.microsoft.com/office/drawing/2014/main" id="{329CB22E-3036-4EB0-8335-94F67AEC0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d4e62a5dcc50485b"/>
              </a:rPr>
              <a:t>Orange Business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3db45a3209ac4fb6"/>
              </a:rPr>
              <a:t>Vodafone Business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4687a330228149f7"/>
              </a:rPr>
              <a:t>Deutsche Telekom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73fbfdd280ad4638"/>
              </a:rPr>
              <a:t>BT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87c732fe2acc4b66"/>
              </a:rPr>
              <a:t>Telefónica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a95e549f6f244768"/>
              </a:rPr>
              <a:t>NTT DATA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e401d631c22f47cb"/>
              </a:rPr>
              <a:t>Colt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88b00c1c31a5458a"/>
              </a:rPr>
              <a:t>GTT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956e1b4f464a4200"/>
              </a:rPr>
              <a:t>Expereo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Directional scoring based on public service portfolios.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85" name="Shape 83">
            <a:extLst xmlns:a="http://schemas.openxmlformats.org/drawingml/2006/main">
              <a:ext uri="{FF2B5EF4-FFF2-40B4-BE49-F238E27FC236}">
                <a16:creationId xmlns:a16="http://schemas.microsoft.com/office/drawing/2014/main" id="{BE6AAA7E-34A3-4969-8445-11300AD00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6" name="Text 84">
            <a:extLst xmlns:a="http://schemas.openxmlformats.org/drawingml/2006/main">
              <a:ext uri="{FF2B5EF4-FFF2-40B4-BE49-F238E27FC236}">
                <a16:creationId xmlns:a16="http://schemas.microsoft.com/office/drawing/2014/main" id="{37978892-E4A7-4BB0-9E63-48D2B377E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7" name="Text 85">
            <a:extLst xmlns:a="http://schemas.openxmlformats.org/drawingml/2006/main">
              <a:ext uri="{FF2B5EF4-FFF2-40B4-BE49-F238E27FC236}">
                <a16:creationId xmlns:a16="http://schemas.microsoft.com/office/drawing/2014/main" id="{503AF91E-E324-459D-B7F8-0067F20F2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8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5B969DF-2E1A-42D7-8C80-124DB4AFE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63E8A729-D47F-44A4-A234-99D50016F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DE32B99A-ACA6-4BA9-A2D0-00B205623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BC527B9B-4009-487B-BF5B-7786ED2FC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3AA1AEBA-25B2-4167-A673-D5937D10E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BDEAEC4-08B5-4C4F-8F55-1B2D71B75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3103819377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407C3CF-6EF5-4BF3-A8D1-5E1407387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B2. Security Integration Is Becoming The Main Differentiator Beyond Basic SD-WAN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0417645-7056-44B2-919D-88EA2BAE7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Capability competition is moving from selling an SD-WAN overlay to operating a secure, managed service that joins underlay choice, application steering, SASE and operational reporting.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5A1D6E53-F2F8-4740-9C3E-CC91684B8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C5C062FD-C4CF-48DC-AC00-EE435B9EB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80644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FB4121C-C87D-4BC0-89E5-C51517558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80644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 Positioning By Capability Emphasis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11780448-83E5-4C3D-8CB6-F0E12939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1719072"/>
            <a:ext cx="5029200" cy="299923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1B4FA289-2F19-4C76-B9B1-25362B8D6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2424" y="1719072"/>
            <a:ext cx="0" cy="299923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2E6F90F-195A-4C0D-B576-A15C75AF6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218688"/>
            <a:ext cx="502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93852F3E-2278-46EF-AEDE-D310A7076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787900"/>
            <a:ext cx="292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X-axis: Higher fixed-connectivity depth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6CB7C87D-7D7B-4D1A-8433-8200DE88B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" y="1765300"/>
            <a:ext cx="3429000" cy="254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Y-axis: Higher managed security / operations integration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CA5D7964-DAA0-4EB3-A7DB-4F18758A7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6240" y="1956816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0160">
            <a:solidFill>
              <a:srgbClr val="3A79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03EF906-B897-4C6D-8045-E4FCA9352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956" y="1979676"/>
            <a:ext cx="17373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890E2DDF-EAF5-4C2C-85E2-C90176C79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2192" y="2167128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0160">
            <a:solidFill>
              <a:srgbClr val="3A79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071B8A8-771C-4D1F-90BB-67CD71A4D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5908" y="2189988"/>
            <a:ext cx="17373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FD01395-7D0D-4B6F-B563-F269AD5F4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856" y="245059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0160">
            <a:solidFill>
              <a:srgbClr val="3A79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F2376DDD-0367-47BF-AEE6-A03CE1FBE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3572" y="2473452"/>
            <a:ext cx="17373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A14BF468-9B0E-47E3-89EA-31FBCAF57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4680" y="277063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D9944656-AC70-479D-A1B6-3F6A564A9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8396" y="2793492"/>
            <a:ext cx="17373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79DDA9EE-ECD5-4882-9693-834BE1713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0672" y="226771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C7CBF90C-AC6A-4EDC-9CCC-189E9948C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4388" y="2290572"/>
            <a:ext cx="17373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3EA40FC2-14F5-480F-99E6-6F3E6A84B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7440" y="208483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1016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0FA6FBAA-C906-4A18-BC97-F26CA0CB3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1156" y="2107692"/>
            <a:ext cx="17373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6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190915A0-DCF4-493F-B32C-4F243E7DF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3120" y="2468880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1016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CFF67BA9-019B-42BD-812D-7406A6DE7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6836" y="2491740"/>
            <a:ext cx="17373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7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477108D5-2627-46FF-ACC9-A24052DED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3493008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EAF8"/>
          </a:solidFill>
          <a:ln xmlns:a="http://schemas.openxmlformats.org/drawingml/2006/main" w="10160">
            <a:solidFill>
              <a:srgbClr val="6D4BC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3F7F0B95-DAEF-4862-9879-583A6C03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1356" y="3515868"/>
            <a:ext cx="17373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8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785B007F-A5DC-403E-8D9E-E3829D9C5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2224" y="3310128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6E778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4434066D-6B64-41CC-9101-53633B69F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5940" y="3332988"/>
            <a:ext cx="17373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9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943E5D4A-49FC-487E-ABC0-6E23A6DB2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965192"/>
            <a:ext cx="5010912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1 Vodafone | 2 Deutsche Telekom | 3 Telefónica | 4 Orange | 5 BT | 6 NTT DATA | 7 GTT | 8 Colt | 9 Expereo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B0AA2440-8477-417F-A091-880FBA814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5129784"/>
            <a:ext cx="501091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Illustrative placement based on public product portfolios and footprint claims. The chart compares capability emphasis, not procurement preference.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D4A25AB2-54D0-4E45-A585-D238597A6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92" y="1188720"/>
            <a:ext cx="5138928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1688B02A-3888-4F15-BAF4-FC0452FF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92" y="1188720"/>
            <a:ext cx="5138928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Security Integration Maturity Ladder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63E1BFE3-98FC-4AA1-AEAA-1073DA09A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27632"/>
            <a:ext cx="4443984" cy="50292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952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D5780CCD-FD11-4585-B1B7-F3DE4E836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1691640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72D1D9D3-995E-4C35-B0BE-BB7F05471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1673352"/>
            <a:ext cx="400507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Edge Security Add-On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3EE7B937-2745-4EF2-8A14-8454ECD57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1883664"/>
            <a:ext cx="4005072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Firewall, IPSec, segmentation or appliance-led security around SD-WAN.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56019128-6154-4671-AD74-76B089DE0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212848"/>
            <a:ext cx="4443984" cy="50292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B5CE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DECC3C3-D410-4FAD-A7F2-18E061ABF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276856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66B75955-02DA-4011-84E2-DED3D9E6C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2258568"/>
            <a:ext cx="400507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Embedded SD-WAN Security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12FD162F-D531-4B3D-898E-754774139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2468880"/>
            <a:ext cx="4005072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Unified policy and encrypted tunnels within the SD-WAN service.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3513E8E4-A0C6-444B-AC81-E5F9A5359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798064"/>
            <a:ext cx="4443984" cy="50292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E6C88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A5D52DA6-1652-40CC-8C6E-B14934031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862072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FFAB2E9E-4557-4F01-9362-EAD4A6928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2843784"/>
            <a:ext cx="400507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SSE / SASE Integration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9320B1CC-746C-4AEE-B0B3-B5A1B7FBF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3054096"/>
            <a:ext cx="4005072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SWG, CASB, ZTNA and FWaaS integrated with branch and remote-user traffic.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F84C5A96-DF90-4A36-9075-CFC6B9B3B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83280"/>
            <a:ext cx="4443984" cy="50292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B9D9C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97F782A8-1EA4-4097-AFFF-7CACDC402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447288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97E0B23-E812-456F-81E8-6A1D6E94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3429000"/>
            <a:ext cx="400507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Managed NOC / SOC Interface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D7F53AAE-4302-407A-8436-3BF25083A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3639312"/>
            <a:ext cx="4005072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Network incidents, security events and policy changes handled through shared operations.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83DE25C9-EE97-4716-94FF-DE93AFFA3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968496"/>
            <a:ext cx="4443984" cy="50292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0EAF8"/>
          </a:solidFill>
          <a:ln xmlns:a="http://schemas.openxmlformats.org/drawingml/2006/main" w="9525">
            <a:solidFill>
              <a:srgbClr val="CBBBE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04A235CA-A82E-499B-9B85-FEB6FC191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032504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E1C7C269-B702-456D-8498-808A1AD3D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4014216"/>
            <a:ext cx="400507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Unified Governance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F3FCD6CD-C9F8-4A18-92D0-A07CE3A65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4224528"/>
            <a:ext cx="4005072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 reporting view, lifecycle ownership, transition factory and measurable service outcomes.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CF893BAC-865E-4075-AEEE-90E0E66EF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45152"/>
            <a:ext cx="4443984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Observed portfolio direction: Vodafone, BT, Telefónica, GTT and NTT DATA explicitly connect SD-WAN with SASE or managed security, while Colt and Expereo position security as part of SD-WAN/SASE partner-enabled stacks.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8A9A655F-48F6-43B4-9C2E-02A5ED1D7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AB3F2623-DEAF-44CD-8DD4-79AEA46A4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Vodafone is strongest for combined fixed-connectivity depth and managed security integration, followed by Deutsche Telekom. The capability matrix scores Vodafone 25/25 versus 24/25 for Deutsche Telekom</a:t>
            </a: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a one-point lead.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A6426C1E-57E5-4E06-AE6D-303320CAC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e0bff2ff6b1c4662"/>
              </a:rPr>
              <a:t>Vodafone Secure Networking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f828b77d09eb4f93"/>
              </a:rPr>
              <a:t>BT SASE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f744f6a3426a46af"/>
              </a:rPr>
              <a:t>Telefónica SASE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f83d3db6a64647df"/>
              </a:rPr>
              <a:t>GTT Secure Connect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a6071f1f582d43e8"/>
              </a:rPr>
              <a:t>NTT DATA Managed Network Services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74b5d63786ad4d45"/>
              </a:rPr>
              <a:t>Colt SD-WAN &amp; SASE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6c721b4081ab495b"/>
              </a:rPr>
              <a:t>Expereo Managed SD-WAN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Supplier positioning based on cited product descriptions.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E270A1BC-A9A4-4C9D-A196-18AF32259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6F45E6F8-8E7C-4ADF-BCE6-D81C65767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1C443673-7E73-4548-AECE-5B789D951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3F1BAE5-8640-40B6-9759-B16B1BE16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BEDA5558-D26D-4D89-B643-F60023B95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161D301-5823-41E8-9ABD-091ABF99E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67B36B59-6051-47C8-8251-C0A0AECE1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19E5E28-C2A8-43B1-8D9C-62BDBFF2C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74F0549-A8D3-45B3-B77C-54AA7AD0F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1699769016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7A11D4E-81E6-468B-A41A-08717D7E8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B3. WAN Commercial Models Are Moving From Circuit-Only Pricing To Layered Per-Site Bundles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2316B2B3-77D9-4787-B055-5AFCB9ACB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connectivity charges are increasingly split across access, bandwidth, edge equipment, SD-WAN/security licences and managed operations rather than one simple circuit price.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0BD2B87-7E92-429F-84C4-9710AD3B6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543917CC-2A17-4061-9080-D3E7574DF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779008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01B88C-B8BE-42B3-B3CA-FA837EB4E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779008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Illustrative Monthly Site Charge Stack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CD63A43-892B-427E-9EEA-05A9BEB7B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1627632"/>
            <a:ext cx="528523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Indexed view; 100 = total monthly site cost for a representative site 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2CC16E9-7934-4C9E-BFDE-B192C4945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01952"/>
            <a:ext cx="126187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 / private 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C18383A-C138-4B30-BD22-BBE65C89A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3392" y="2103120"/>
            <a:ext cx="1965960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17AD1E35-0A87-4AA7-8317-2B9DB688E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1680" y="2139696"/>
            <a:ext cx="1929384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EA3FA7B1-8C43-48B9-A161-563DA02D7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9352" y="2103120"/>
            <a:ext cx="865022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24F926B-6368-4C3D-9DE1-4DF00A57B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7640" y="2139696"/>
            <a:ext cx="828446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6A9E4130-446A-4E76-8B65-7B9B74173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4374" y="2103120"/>
            <a:ext cx="314554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9E3A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2980F258-4C67-46CD-A545-E3B8FE78E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8928" y="2103120"/>
            <a:ext cx="0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965C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164EA447-4355-4A57-A9B7-E87CFFF27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8928" y="2103120"/>
            <a:ext cx="786384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4BC1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27E3AE49-DCD9-43C5-A82F-4F5CEBF75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7216" y="2139696"/>
            <a:ext cx="749808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43694685-DC51-4E2E-8C12-2F30BE24D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3392" y="2103120"/>
            <a:ext cx="3931920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508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F77556AC-EF0F-43DD-AF6B-7BF4ECA76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51760"/>
            <a:ext cx="126187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Internet-first 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9E0C2622-0DA5-427D-99A5-BC02539AB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3392" y="2852928"/>
            <a:ext cx="1376172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3179D94A-9434-48AC-8FB8-D577F06E0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1680" y="2889504"/>
            <a:ext cx="1339596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22BBD5E3-9D64-4A11-A860-4B2DD2F8A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9564" y="2852928"/>
            <a:ext cx="393192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44422C67-0C35-47B0-BCCE-1327AAA89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7852" y="2889504"/>
            <a:ext cx="356616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F25095D0-F869-4FF3-A4B0-8DDA00092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756" y="2852928"/>
            <a:ext cx="589788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9E3A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FE7CC3EF-0C05-4793-AB62-F79EA477B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044" y="2889504"/>
            <a:ext cx="553212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C737B5D6-51E6-4844-9A66-364BBC35F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544" y="2852928"/>
            <a:ext cx="786384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965C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7AD18552-7F49-46A1-8796-ECC20B9E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0832" y="2889504"/>
            <a:ext cx="749808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9DE6116A-37DE-423A-8C55-F8638D56F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8928" y="2852928"/>
            <a:ext cx="786384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4BC1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88FFADD0-30F0-402A-9030-3692164A8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7216" y="2889504"/>
            <a:ext cx="749808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C69CDDE0-BCD8-4B02-9797-C2CD708A4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3392" y="2852928"/>
            <a:ext cx="3931920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508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3D4BB128-B50D-4E5C-BD01-E6EBEF2A6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401568"/>
            <a:ext cx="126187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On-demand / flex Ethernet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Shape 29">
            <a:extLst xmlns:a="http://schemas.openxmlformats.org/drawingml/2006/main">
              <a:ext uri="{FF2B5EF4-FFF2-40B4-BE49-F238E27FC236}">
                <a16:creationId xmlns:a16="http://schemas.microsoft.com/office/drawing/2014/main" id="{058F4DCF-1C44-4425-8426-8F4C98252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3392" y="3602736"/>
            <a:ext cx="1179576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0C62E36C-C864-463A-84E0-F7BFF63C8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1680" y="3639312"/>
            <a:ext cx="11430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6875A1F2-4D36-46AC-8E78-8E3634714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3602736"/>
            <a:ext cx="982980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7E8994C7-7400-44F0-BA5B-EE751B5C0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256" y="3639312"/>
            <a:ext cx="946404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D46B0F14-2A8B-4936-8A40-2B84A2103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5948" y="3602736"/>
            <a:ext cx="314554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9E3A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Shape 34">
            <a:extLst xmlns:a="http://schemas.openxmlformats.org/drawingml/2006/main">
              <a:ext uri="{FF2B5EF4-FFF2-40B4-BE49-F238E27FC236}">
                <a16:creationId xmlns:a16="http://schemas.microsoft.com/office/drawing/2014/main" id="{E8E01E2A-DC96-4CD8-AE40-F93130C43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0502" y="3602736"/>
            <a:ext cx="668426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965C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25074BAF-F936-44F7-8826-77DA0CE9A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8790" y="3639312"/>
            <a:ext cx="63185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17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20FA8F2F-70B0-4128-880F-0F8A39FEB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8928" y="3602736"/>
            <a:ext cx="786384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4BC1"/>
          </a:solidFill>
          <a:ln xmlns:a="http://schemas.openxmlformats.org/drawingml/2006/main" w="381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AB52EE8B-3876-45CE-A9CC-480EDF6FF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7216" y="3639312"/>
            <a:ext cx="749808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D773F72C-ABE7-4CF5-837D-DF88D41B3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3392" y="3602736"/>
            <a:ext cx="3931920" cy="40233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508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7DFF3E54-65CF-4A20-8E7F-A60BC3327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" y="4379976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381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15701982-EB28-4E98-BD78-5FABD073F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" y="4352544"/>
            <a:ext cx="5486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Access link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C16BA0AD-34C1-4E71-92B5-E81CFFC61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4792" y="4379976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3810">
            <a:solidFill>
              <a:srgbClr val="EAF2F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07AA5286-9C15-4601-996A-018A887EE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1096" y="4352544"/>
            <a:ext cx="78638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Port / bandwidth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Shape 43">
            <a:extLst xmlns:a="http://schemas.openxmlformats.org/drawingml/2006/main">
              <a:ext uri="{FF2B5EF4-FFF2-40B4-BE49-F238E27FC236}">
                <a16:creationId xmlns:a16="http://schemas.microsoft.com/office/drawing/2014/main" id="{EECF2451-482A-4DDE-BED0-6C548F470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6352" y="4379976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9E3A"/>
          </a:solidFill>
          <a:ln xmlns:a="http://schemas.openxmlformats.org/drawingml/2006/main" w="381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98CE7A4E-A3E6-4947-A0A7-E527243A4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4352544"/>
            <a:ext cx="256032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CPE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6C78E27A-26CE-4933-A024-FE6C39676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6704" y="4379976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965C"/>
          </a:solidFill>
          <a:ln xmlns:a="http://schemas.openxmlformats.org/drawingml/2006/main" w="3810">
            <a:solidFill>
              <a:srgbClr val="5796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B7BBF47B-3F4A-42A8-B8D7-AC99A084B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3008" y="4352544"/>
            <a:ext cx="9601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SD-WAN / security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1E2E7631-A040-42FA-80FF-E5790DDB0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5424" y="4379976"/>
            <a:ext cx="10972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4BC1"/>
          </a:solidFill>
          <a:ln xmlns:a="http://schemas.openxmlformats.org/drawingml/2006/main" w="3810">
            <a:solidFill>
              <a:srgbClr val="6D4BC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BDEF98E9-5E18-4BCB-B6B0-8B2E194D6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1728" y="4352544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Managed ops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52042E58-8BA2-4FF3-9714-DADCEEC21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736592"/>
            <a:ext cx="5047488" cy="3017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Observation: the charge stack shifts from private underlay dominance toward a more balanced structure where software, edge equipment and managed operations become visible monthly charges.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40ADEEBF-8824-4376-9C67-F873C31D9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92" y="1188720"/>
            <a:ext cx="5138928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977589D4-F2EC-4431-83AC-B6C695A6C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92" y="1188720"/>
            <a:ext cx="5138928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Common Charge Components In Enterprise WAN Quotes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FF9255AB-D95E-41D7-B5A0-160BC849B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1627632"/>
            <a:ext cx="13258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 block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A3CC8222-D414-4044-A6BA-AA65C7EA8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1627632"/>
            <a:ext cx="157276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Observed charging basis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68BB902B-5427-4231-B891-5EDDCFC5F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1627632"/>
            <a:ext cx="173736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Commercial watch-out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C1A3E584-3BA6-49A1-A345-470C58156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1901952"/>
            <a:ext cx="132588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Access circuit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BC8E4707-BBBB-4E20-B7CE-1F809EC2D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1901952"/>
            <a:ext cx="1572768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MRC by access type, location, bandwidth and SLA; NRC for install or construction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F955AF73-25C4-4CFF-950F-A83791FCA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1901952"/>
            <a:ext cx="173736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Off-net and tail sites often drive quote dispersion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ABA6E5F4-9F59-4861-84B8-4DB936BDE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2322576"/>
            <a:ext cx="132588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 / bandwidth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0CF53868-18C0-46CD-8C11-6C4E3DDE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2322576"/>
            <a:ext cx="1572768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 speed, circuit bandwidth, burst/flex option and contract term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3176DAD9-72A2-449F-82EE-39C2C4A53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2322576"/>
            <a:ext cx="173736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 capacity can cap future upgrades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AE3A04A7-2B60-4135-AC48-2FC2CD1E8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2743200"/>
            <a:ext cx="132588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CPE / edge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F0D07A7A-F7A2-44E4-8D91-5594D4D97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2743200"/>
            <a:ext cx="1572768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Bundled, leased, purchased or customer-owned device; priced per device/site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55015693-C8EA-40E9-92A9-FA654AA66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2743200"/>
            <a:ext cx="173736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Bundling can hide refresh and replacement cost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CC60DA78-ECB4-47E2-835A-59371E012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3163824"/>
            <a:ext cx="132588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 licence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7" name="Text 65">
            <a:extLst xmlns:a="http://schemas.openxmlformats.org/drawingml/2006/main">
              <a:ext uri="{FF2B5EF4-FFF2-40B4-BE49-F238E27FC236}">
                <a16:creationId xmlns:a16="http://schemas.microsoft.com/office/drawing/2014/main" id="{C5BB73DC-90DF-4DFA-8114-3069230FC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3163824"/>
            <a:ext cx="1572768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 site, per device, per VM or throughput tier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87DC184F-D54B-441F-B03D-73FD7FE1E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3163824"/>
            <a:ext cx="173736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Feature tier and security bundle can change price sharply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9" name="Text 67">
            <a:extLst xmlns:a="http://schemas.openxmlformats.org/drawingml/2006/main">
              <a:ext uri="{FF2B5EF4-FFF2-40B4-BE49-F238E27FC236}">
                <a16:creationId xmlns:a16="http://schemas.microsoft.com/office/drawing/2014/main" id="{9B7E5DFD-85BC-4C32-9D44-6ED7BD754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3584448"/>
            <a:ext cx="132588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5062B970-4B67-40EB-B0AF-3A9A45A76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3584448"/>
            <a:ext cx="1572768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 site MRC, NOC support, change requests and reporting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1" name="Text 69">
            <a:extLst xmlns:a="http://schemas.openxmlformats.org/drawingml/2006/main">
              <a:ext uri="{FF2B5EF4-FFF2-40B4-BE49-F238E27FC236}">
                <a16:creationId xmlns:a16="http://schemas.microsoft.com/office/drawing/2014/main" id="{B6A8E610-9407-4415-8F5F-FA56D07C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3584448"/>
            <a:ext cx="173736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Scope of included changes must be explicit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2" name="Text 70">
            <a:extLst xmlns:a="http://schemas.openxmlformats.org/drawingml/2006/main">
              <a:ext uri="{FF2B5EF4-FFF2-40B4-BE49-F238E27FC236}">
                <a16:creationId xmlns:a16="http://schemas.microsoft.com/office/drawing/2014/main" id="{35FBFF8C-59F7-42AC-AD09-D45CE4202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4005072"/>
            <a:ext cx="132588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One-time charges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3" name="Text 71">
            <a:extLst xmlns:a="http://schemas.openxmlformats.org/drawingml/2006/main">
              <a:ext uri="{FF2B5EF4-FFF2-40B4-BE49-F238E27FC236}">
                <a16:creationId xmlns:a16="http://schemas.microsoft.com/office/drawing/2014/main" id="{C1078BBB-3E0A-44B1-8C46-994946ACC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4005072"/>
            <a:ext cx="1572768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Install, migration, cross-connect, expedite, after-hours dispatch or design fees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4" name="Text 72">
            <a:extLst xmlns:a="http://schemas.openxmlformats.org/drawingml/2006/main">
              <a:ext uri="{FF2B5EF4-FFF2-40B4-BE49-F238E27FC236}">
                <a16:creationId xmlns:a16="http://schemas.microsoft.com/office/drawing/2014/main" id="{1FE60631-82E9-41DA-8B96-6B623C7DD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4005072"/>
            <a:ext cx="173736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NRC waivers may depend on longer contract terms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5" name="Text 73">
            <a:extLst xmlns:a="http://schemas.openxmlformats.org/drawingml/2006/main">
              <a:ext uri="{FF2B5EF4-FFF2-40B4-BE49-F238E27FC236}">
                <a16:creationId xmlns:a16="http://schemas.microsoft.com/office/drawing/2014/main" id="{D4DA2662-D01D-4ABF-B591-8D1447CB6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6" name="Text 74">
            <a:extLst xmlns:a="http://schemas.openxmlformats.org/drawingml/2006/main">
              <a:ext uri="{FF2B5EF4-FFF2-40B4-BE49-F238E27FC236}">
                <a16:creationId xmlns:a16="http://schemas.microsoft.com/office/drawing/2014/main" id="{C54B2D35-D85A-41AF-A6C9-503DFC0AB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Colt is the strongest public example of flexible commercial structuring, followed by Vodafone and GTT. In the illustrated stack, flex Ethernet reduces the access share to 30% versus 50% for MPLS</a:t>
            </a: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a 20-point shift toward other service layers.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7" name="Text 75">
            <a:extLst xmlns:a="http://schemas.openxmlformats.org/drawingml/2006/main">
              <a:ext uri="{FF2B5EF4-FFF2-40B4-BE49-F238E27FC236}">
                <a16:creationId xmlns:a16="http://schemas.microsoft.com/office/drawing/2014/main" id="{81899DCC-0639-40C7-9643-E5C298FA7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5c50e71bb44c496f"/>
              </a:rPr>
              <a:t>Colt On Demand pricing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4899c8d059e141f5"/>
              </a:rPr>
              <a:t>Vodafone SD-WAN Spain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e4d1a43581054cdd"/>
              </a:rPr>
              <a:t>GTT SD-WAN G-Cloud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a403ba47f9014a35"/>
              </a:rPr>
              <a:t>Verizon Managed WAN service guide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Indexed charge structure derived from cited commercial models.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78" name="Shape 76">
            <a:extLst xmlns:a="http://schemas.openxmlformats.org/drawingml/2006/main">
              <a:ext uri="{FF2B5EF4-FFF2-40B4-BE49-F238E27FC236}">
                <a16:creationId xmlns:a16="http://schemas.microsoft.com/office/drawing/2014/main" id="{47792201-9709-4758-A758-49082F04D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9" name="Text 77">
            <a:extLst xmlns:a="http://schemas.openxmlformats.org/drawingml/2006/main">
              <a:ext uri="{FF2B5EF4-FFF2-40B4-BE49-F238E27FC236}">
                <a16:creationId xmlns:a16="http://schemas.microsoft.com/office/drawing/2014/main" id="{3E86FD06-560E-4F29-BDA6-AAE9D38E3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0" name="Text 78">
            <a:extLst xmlns:a="http://schemas.openxmlformats.org/drawingml/2006/main">
              <a:ext uri="{FF2B5EF4-FFF2-40B4-BE49-F238E27FC236}">
                <a16:creationId xmlns:a16="http://schemas.microsoft.com/office/drawing/2014/main" id="{E2631127-694D-477A-B174-24087CCA7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1" name="TextBox 80">
            <a:extLst xmlns:a="http://schemas.openxmlformats.org/drawingml/2006/main">
              <a:ext uri="{FF2B5EF4-FFF2-40B4-BE49-F238E27FC236}">
                <a16:creationId xmlns:a16="http://schemas.microsoft.com/office/drawing/2014/main" id="{AF3B51C5-349E-47E3-9915-664501176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3000" y="4419600"/>
            <a:ext cx="3429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Share of monthly site cost (%)</a:t>
            </a:r>
          </a:p>
        </p:txBody>
      </p:sp>
      <p:sp>
        <p:nvSpPr>
          <p:cNvPr id="82" name="TextBox 81">
            <a:extLst xmlns:a="http://schemas.openxmlformats.org/drawingml/2006/main">
              <a:ext uri="{FF2B5EF4-FFF2-40B4-BE49-F238E27FC236}">
                <a16:creationId xmlns:a16="http://schemas.microsoft.com/office/drawing/2014/main" id="{93047C84-47BB-4261-BCD9-383D03E13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800" y="4419600"/>
            <a:ext cx="1524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Pricing model</a:t>
            </a:r>
          </a:p>
        </p:txBody>
      </p:sp>
      <p:sp>
        <p:nvSpPr>
          <p:cNvPr id="83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31B097D-6D26-49D3-8A3B-BC5396360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0881F3DF-55C3-4A33-AF68-DB394DA11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774CD933-01A2-431F-A989-D7AC0B7AF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91579C09-47F5-41A6-B345-6960C0807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47785DC1-E0F6-4265-A004-6D0C4840C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7B657B33-E027-4942-9E02-43A8C9AF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4180667929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5524197-6DEB-4049-AAE7-35C2B005C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B3. Port-Based And Bandwidth-Based Pricing Create Different Flexibility Trade-Offs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DF3E55C9-9526-4777-9777-A10F12967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Fixed circuits offer budget certainty, while on-demand, per-site and per-device models improve flexibility but require stronger governance on consumption, changes and demarcation.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877B102-C076-4FE7-8826-ECCBC08E8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2B0786F4-3ACE-4721-AAA0-88AC1DDA0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66928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B881403-1149-4938-AB2B-E926811E5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66928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Pricing Model Trade-Off Map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C6E7B6BE-D9BB-41AD-AD13-F224A6C37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719072"/>
            <a:ext cx="4663440" cy="296265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AC625C40-5526-430E-BCCC-6AA29D2A9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6120" y="1719072"/>
            <a:ext cx="0" cy="296265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68A95EA4-60DE-4DE2-8403-49E6B6BE2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00400"/>
            <a:ext cx="466344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B297B25-8FD0-4191-B58F-3E0868899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2500" y="4749800"/>
            <a:ext cx="254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X-axis: Higher price certainty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2E40F55E-2909-4407-A340-190E760DC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600" y="1765300"/>
            <a:ext cx="2984500" cy="203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Y-axis: Higher site / bandwidth flexibility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537CB28-0463-4343-8EBB-82D5376C1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0560" y="3977640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94D46F6-8609-474C-84B4-9DBAF34C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3824" y="4123944"/>
            <a:ext cx="1261872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Fixed 12–36-month circuit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8A1C528D-159F-4580-B8FE-2BE25ABA3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3154680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0160">
            <a:solidFill>
              <a:srgbClr val="3A795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1146DFA3-7103-479C-96A9-5F909B336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2504" y="3127248"/>
            <a:ext cx="1188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 + circuit 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1D24D03F-CAC3-4E7E-A29F-A4F5248DD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029968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1016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AC18D748-DDA2-4CB2-8DE7-80DB90E5B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2002536"/>
            <a:ext cx="1627632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One-hour flex / bandwidth boost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05CEFBB5-089E-4BBC-AB0F-6A3C0EFFC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61488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EAF8"/>
          </a:solidFill>
          <a:ln xmlns:a="http://schemas.openxmlformats.org/drawingml/2006/main" w="10160">
            <a:solidFill>
              <a:srgbClr val="6D4BC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AAFD6FA2-C2DE-4584-93ED-7F077AF68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6664" y="2734056"/>
            <a:ext cx="10058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Per-site 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D531EFC9-BE96-4BB3-88AF-FFA37D7F5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856" y="2340864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9F7F8"/>
          </a:solidFill>
          <a:ln xmlns:a="http://schemas.openxmlformats.org/drawingml/2006/main" w="10160">
            <a:solidFill>
              <a:srgbClr val="3A7D8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60675857-3CEA-4298-8A41-220DFE21C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313432"/>
            <a:ext cx="155448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SASE per location / instance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D96885FC-5B2C-4E6B-A958-41969369C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3767328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6E778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A23DE1AB-11B1-4483-B00D-CDBBA6E6A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472" y="3739896"/>
            <a:ext cx="1417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 add-ons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2D87D823-DE3B-400F-9D3E-B2494A3D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19472"/>
            <a:ext cx="466344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same supplier may use several models within one contract: fixed underlay MRCs, per-site SD-WAN service fees, optional security instances and separate implementation charges.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B900B97F-EB85-468D-8D94-8092F91A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1188720"/>
            <a:ext cx="525780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6D0CB21A-D713-4BB5-BB8F-68E9DF8A4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1188720"/>
            <a:ext cx="52578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Mechanics To Check In Supplier Offers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03034538-42AC-4336-A287-75394004B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1627632"/>
            <a:ext cx="1243584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27DF9721-76B9-495E-B2A4-87E148F5E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6992" y="1627632"/>
            <a:ext cx="1408176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Billing basis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5FFD4872-E137-4E41-AD06-AF7424F8B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1627632"/>
            <a:ext cx="950976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Typical term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7840495D-5A3F-48EF-A6D0-F8810D34C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144" y="1627632"/>
            <a:ext cx="111556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Main flexibility issue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9D423048-4EED-48DC-8730-A307D9C0B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1901952"/>
            <a:ext cx="124358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Fixed circuit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AF081F89-E756-41BF-9CF5-3240435AC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6992" y="1901952"/>
            <a:ext cx="14081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MRC + NRC; bandwidth and location based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981C44D9-5AC0-42D5-89C1-AD9176CC9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1901952"/>
            <a:ext cx="9509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12 / 24 / 36 months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DEF34BED-7062-4F3D-A1D4-E0D5D0031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144" y="1901952"/>
            <a:ext cx="11155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Early exit and site closure charges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7CC1A879-F401-4110-90F9-97F1D9637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2295144"/>
            <a:ext cx="124358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 + circuit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4A0D5032-B866-43D3-AACD-A7D2D87D0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6992" y="2295144"/>
            <a:ext cx="14081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Access port plus bandwidth circuit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A7CA1133-0E94-4297-9BB5-868A356F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2295144"/>
            <a:ext cx="9509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1 hour to 36 months in flex models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BB49EF5E-92D6-45B6-8EED-3C11107AE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144" y="2295144"/>
            <a:ext cx="11155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 speed can constrain upgrades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06E1CA83-0FC3-4CCC-9E1F-30AD97242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2688336"/>
            <a:ext cx="124358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Bandwidth boost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F76C75C7-D2D2-47D1-AE9D-F7A8FB4A4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6992" y="2688336"/>
            <a:ext cx="14081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Temporary uplift above base bandwidth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5CD9AADF-F80E-4B00-A758-01E545745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2688336"/>
            <a:ext cx="9509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Hourly or daily window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55F780B6-5DA5-4D74-9799-7414E79F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144" y="2688336"/>
            <a:ext cx="11155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Premium uplift and monitoring needed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8171C6AF-1A12-4CDF-A33D-997B24CE4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3081528"/>
            <a:ext cx="124358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Per-site 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936CF45A-CE40-4180-BA5D-A0BC6F29A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6992" y="3081528"/>
            <a:ext cx="14081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 site / device / VM, often with CPE and licence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FEAFA5F4-460D-4A92-9DD7-BAE5A24C1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3081528"/>
            <a:ext cx="9509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12+ months or project term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D884C07F-FC29-4952-92A3-E4B371840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144" y="3081528"/>
            <a:ext cx="11155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Feature tier and CPE ownership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B32EC800-47C7-43A5-8E54-16020A8AB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3474720"/>
            <a:ext cx="124358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SASE / security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1217D86-BC3E-484A-8497-58A796EAA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6992" y="3474720"/>
            <a:ext cx="14081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 location, user, VM or instance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1D8A6B25-A78E-478A-84D4-0982911B8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3474720"/>
            <a:ext cx="9509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Often annual or monthly MRC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DE39E345-0283-4DF0-A470-7FDC63832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144" y="3474720"/>
            <a:ext cx="11155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Policy and licence scope can expand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33A454FD-F009-444B-99D8-C92EC9088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3867912"/>
            <a:ext cx="124358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service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02BC33DB-759B-4C93-87A9-252317AC8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6992" y="3867912"/>
            <a:ext cx="14081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 site MRC plus optional change / dispatch fees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A05E7417-D9DF-4566-B20C-201F7CA73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5168" y="3867912"/>
            <a:ext cx="950976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Contract term or run-rate MRC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A7CC11C7-4C4C-4B4D-B57B-D0B2F9DBA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144" y="3867912"/>
            <a:ext cx="111556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Included versus chargeable changes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6D7F361C-8BD9-4C54-A51D-28B217121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4983480"/>
            <a:ext cx="4645152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Commercial review should test whether site additions, removals, bandwidth changes, CPE swaps, security licence changes and local-loop migrations are priced as standard operations or treated as paid projects.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619D2941-5FC6-4D7B-AFDE-7E89D0934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459F1B83-643C-4CDB-8A5B-4C78848EA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Colt is strongest for term flexibility through its one-hour on-demand bandwidth model; GTT follows with per-site SD-WAN typically shown at 12+ months. Colt therefore shortens the minimum commitment by roughly 12 months.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D1E26151-A858-4184-8064-EB6C0794D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eb2df26bdcb54ce8"/>
              </a:rPr>
              <a:t>Colt On Demand pricing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119c7f31fe004efa"/>
              </a:rPr>
              <a:t>Colt bandwidth guide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1ea4bb74f45141a2"/>
              </a:rPr>
              <a:t>GTT SD-WAN G-Cloud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fc467aedb0ba4cfe"/>
              </a:rPr>
              <a:t>Lumen SASE with Versa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Model mechanics derived from cited pricing and service terms.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59" name="Shape 57">
            <a:extLst xmlns:a="http://schemas.openxmlformats.org/drawingml/2006/main">
              <a:ext uri="{FF2B5EF4-FFF2-40B4-BE49-F238E27FC236}">
                <a16:creationId xmlns:a16="http://schemas.microsoft.com/office/drawing/2014/main" id="{FAC322E8-B10D-4F89-9795-CD5B0C8FE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7398F256-4C8A-4287-916E-E7D33133A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E6380CF5-C7AF-404B-958B-5BC769EB4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930B530-C4A0-451D-A2DD-4B345340F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F5CBA191-142F-48E2-8A2B-89E91D1FE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2487006-BDBE-44F3-B5B5-77C4F99F1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08F4EBF-6223-4235-BC29-9D15D01E0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C7E06AD-E596-4E4C-ACA2-030B4FF78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5A3EDAD9-E4D7-4B8A-BD94-2704C3221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2920970790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A4CD2AF-0243-4855-9CEC-10A0E6EBA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B3. Public Price Points Show Stronger Transparency For Standardised SD-WAN Than For Enterprise WAN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2546602-A2F4-42FB-9DC9-CD846D13B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Prices are more visible when services are packaged by site, device, VM or instance; large enterprise WAN remains quote-led where access ownership, SLA and construction complexity vary by location.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E37B9C0-B292-4755-ACD6-5166305EB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6BD7700C-454B-4354-AB38-439527DBA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57784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F1E815A-6C73-4285-A9CC-18BE31F22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57784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Selected Public Monthly Price Examples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69A40FF-8456-412E-B1CC-038F78D09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1627632"/>
            <a:ext cx="4901184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Values are shown in original currencies and billing units; they are not normalised or directly comparable.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07E6081B-674B-4D1F-90C2-0E140A2FF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1965960"/>
            <a:ext cx="4736592" cy="420624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698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1B874A2C-922A-49E5-A3B3-DFCE94195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1965960"/>
            <a:ext cx="1152144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080">
            <a:solidFill>
              <a:srgbClr val="EAF2F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6F7202F-AC18-4CA7-84FA-D2F1E85F8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029968"/>
            <a:ext cx="104241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Vodafone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CF576D84-A3E3-4204-9540-2E2702FE2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2020824"/>
            <a:ext cx="206654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Conectividad Aumentada Essential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04F02949-AB0B-4812-928F-C52ACF19B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816" y="1993392"/>
            <a:ext cx="786384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€65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B6F17636-A800-4AA5-B50D-279736DCD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2203704"/>
            <a:ext cx="3236976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/ site / month, 36-month permanence, Spain offer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108FEFCF-4DD7-4450-A579-B4C17517C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2487168"/>
            <a:ext cx="4736592" cy="420624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698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2E72933C-894A-4E4A-8449-76F84EC6D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2487168"/>
            <a:ext cx="1152144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5080">
            <a:solidFill>
              <a:srgbClr val="EAF2F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7AF216B0-F6B9-460A-A94D-1BE040FAA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551176"/>
            <a:ext cx="104241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Vodafone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73F17E9-6582-426F-862D-E5B995E19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2542032"/>
            <a:ext cx="206654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Conectividad Aumentada Standard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0FD3F338-B8A6-4CA0-B4BF-5F1EADB62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816" y="2514600"/>
            <a:ext cx="786384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€85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055FB29D-1508-47A5-BEDB-65860B976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2724912"/>
            <a:ext cx="3236976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/ site / month, 36-month permanence, Spain offer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371557DF-85B2-4973-9008-E4339DEF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3008376"/>
            <a:ext cx="4736592" cy="420624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698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18DCC021-252D-4951-98C2-31A199BFC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3008376"/>
            <a:ext cx="1152144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5080">
            <a:solidFill>
              <a:srgbClr val="EAF6EE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E638C13A-FD4A-47A9-BBF2-0061B115D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072384"/>
            <a:ext cx="104241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1&amp;1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0598F87C-885C-42FA-8D0C-3D7062CA1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3063240"/>
            <a:ext cx="206654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 Compact </a:t>
            </a: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 - </a:t>
            </a: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 fully managed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0AF9C378-0CE2-4D5C-A593-B3CA48032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816" y="3035808"/>
            <a:ext cx="786384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€225+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C8BB18E-3E7D-4245-B3F8-8ADCFC665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3246120"/>
            <a:ext cx="3236976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/ month, German product page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B8200F50-8CB1-4A9F-B205-65456E5A1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3529584"/>
            <a:ext cx="4736592" cy="420624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698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F5B6C185-25B6-48AD-B8CB-E9E97D983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3529584"/>
            <a:ext cx="1152144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080">
            <a:solidFill>
              <a:srgbClr val="FFF3D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EB94E946-F558-4F12-9FD5-9EEBB9746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593592"/>
            <a:ext cx="104241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GTT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5A98ED76-0EA9-4F3B-A1D2-0E5E9E78E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3584448"/>
            <a:ext cx="206654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 virtual machine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0EBDE8EA-0E38-4A72-9F4B-DBD394713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816" y="3557016"/>
            <a:ext cx="786384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£21–600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7C6B4CC1-CEE6-4175-8AC9-DC1539202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3767328"/>
            <a:ext cx="3236976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/ VM / month, UK G-Cloud listing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5BB503D0-ED2E-4DED-960A-13DF7342B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4050792"/>
            <a:ext cx="4736592" cy="420624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698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099D9C5F-599D-4EDE-BFBD-FA1F327ED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4050792"/>
            <a:ext cx="1152144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5080">
            <a:solidFill>
              <a:srgbClr val="FFF3D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F9A7D1F1-9820-461A-8737-F0F477DA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4114800"/>
            <a:ext cx="104241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GTT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9837ECD0-0BD6-45A2-A830-A658C4AB4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4105656"/>
            <a:ext cx="206654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Managed Firewall / SSE instance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6B49A2D7-21C4-4031-9585-56188D318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816" y="4078224"/>
            <a:ext cx="786384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£175–2k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660A9B67-9F49-492F-87F9-D36F82FC0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4288536"/>
            <a:ext cx="3236976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/ instance / month, UK G-Cloud listing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F3E751E0-42E7-4940-8116-FE048B9B9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4572000"/>
            <a:ext cx="4736592" cy="420624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698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9" name="Shape 37">
            <a:extLst xmlns:a="http://schemas.openxmlformats.org/drawingml/2006/main">
              <a:ext uri="{FF2B5EF4-FFF2-40B4-BE49-F238E27FC236}">
                <a16:creationId xmlns:a16="http://schemas.microsoft.com/office/drawing/2014/main" id="{059CEAB7-8D63-4A91-B1C7-6F8B3D09B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4572000"/>
            <a:ext cx="1152144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AF8"/>
          </a:solidFill>
          <a:ln xmlns:a="http://schemas.openxmlformats.org/drawingml/2006/main" w="5080">
            <a:solidFill>
              <a:srgbClr val="F0EAF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A117D1BC-6EE4-45B6-A563-87532CC7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4636008"/>
            <a:ext cx="1042416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Lumen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03B7C263-5192-4833-86BF-9D72B608B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4626864"/>
            <a:ext cx="206654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3E4548"/>
                </a:solidFill>
                <a:latin typeface="Arial"/>
                <a:ea typeface="Arial"/>
                <a:cs typeface="Arial"/>
              </a:rPr>
              <a:t>SASE with Versa managed options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D36D00C9-44B4-41B0-A27F-00D49096A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2816" y="4599432"/>
            <a:ext cx="786384" cy="1920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$168–299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A08E1E7F-55CD-43BE-A9EE-5B72B3909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544" y="4809744"/>
            <a:ext cx="3236976" cy="12801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/ location / month, 12-month term, US listing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5462C83D-F258-43A7-880E-094ACAC2F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1188720"/>
            <a:ext cx="525780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25E77F38-EB0D-40E7-B327-58A06FA4D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1188720"/>
            <a:ext cx="525780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Observed Price Transparency By Component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E96DF6EE-C1C1-4348-8F71-8C687FBE4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0840" y="1627632"/>
            <a:ext cx="45720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Qualitative scale, 1 = mostly quote-led / site-specific; 5 = relatively transparent public pricing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22040ECB-4DDF-49B4-9F1A-2AF48041D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2039112"/>
            <a:ext cx="2194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Packaged branch 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Shape 46">
            <a:extLst xmlns:a="http://schemas.openxmlformats.org/drawingml/2006/main">
              <a:ext uri="{FF2B5EF4-FFF2-40B4-BE49-F238E27FC236}">
                <a16:creationId xmlns:a16="http://schemas.microsoft.com/office/drawing/2014/main" id="{245073C3-B9D4-4495-96D6-12D899615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2066544"/>
            <a:ext cx="224028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5AEE3CE9-E863-4142-828F-44FBAF126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2066544"/>
            <a:ext cx="1926641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965C"/>
          </a:solidFill>
          <a:ln xmlns:a="http://schemas.openxmlformats.org/drawingml/2006/main" w="2540">
            <a:solidFill>
              <a:srgbClr val="5796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97BD6764-C2FF-497E-A2EE-500080E6E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9104" y="2029968"/>
            <a:ext cx="31089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4.3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733BB9CB-6C84-4C99-A86B-0CEAFC16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2478024"/>
            <a:ext cx="2194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On-demand Ethernet / cloud connect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28649BA3-21C8-44F9-BEAA-38A2FDCA9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2505456"/>
            <a:ext cx="224028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3" name="Shape 51">
            <a:extLst xmlns:a="http://schemas.openxmlformats.org/drawingml/2006/main">
              <a:ext uri="{FF2B5EF4-FFF2-40B4-BE49-F238E27FC236}">
                <a16:creationId xmlns:a16="http://schemas.microsoft.com/office/drawing/2014/main" id="{F06316A8-36D1-4139-AAD1-1194BE9B7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2505456"/>
            <a:ext cx="1792224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254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6954BC93-006A-48DB-87D0-BD21E5135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9104" y="2468880"/>
            <a:ext cx="31089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CB49C222-8AC3-4701-AFD3-EBDAD1F6E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2916936"/>
            <a:ext cx="2194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SASE / firewall instances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Shape 54">
            <a:extLst xmlns:a="http://schemas.openxmlformats.org/drawingml/2006/main">
              <a:ext uri="{FF2B5EF4-FFF2-40B4-BE49-F238E27FC236}">
                <a16:creationId xmlns:a16="http://schemas.microsoft.com/office/drawing/2014/main" id="{DC9230BE-ADE5-4A7F-BCAF-CAAE43394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2944368"/>
            <a:ext cx="224028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CB41FAA4-2EE8-4EE7-A501-37E8BA124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2944368"/>
            <a:ext cx="152339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9E3A"/>
          </a:solidFill>
          <a:ln xmlns:a="http://schemas.openxmlformats.org/drawingml/2006/main" w="254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145B5F69-63F1-4F66-AFE1-BFEF36334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9104" y="2907792"/>
            <a:ext cx="31089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3.4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A6E5FC3F-DA71-4518-A4D4-2A13C0B71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3355848"/>
            <a:ext cx="2194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DIA / Ethernet enterprise sites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54AF20A3-F9C0-422A-AE31-582284722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3383280"/>
            <a:ext cx="224028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C118BBEB-C137-4CE2-9E28-4E43562E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3383280"/>
            <a:ext cx="1075334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7D8C"/>
          </a:solidFill>
          <a:ln xmlns:a="http://schemas.openxmlformats.org/drawingml/2006/main" w="2540">
            <a:solidFill>
              <a:srgbClr val="3A7D8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56EF00D4-CC2B-43CD-AB0B-7CFAF8E38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9104" y="3346704"/>
            <a:ext cx="31089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2.4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D5E20C4F-1288-437D-8FBC-A3A01BECE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3794760"/>
            <a:ext cx="2194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 / IP-VPN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Shape 62">
            <a:extLst xmlns:a="http://schemas.openxmlformats.org/drawingml/2006/main">
              <a:ext uri="{FF2B5EF4-FFF2-40B4-BE49-F238E27FC236}">
                <a16:creationId xmlns:a16="http://schemas.microsoft.com/office/drawing/2014/main" id="{BE3ED707-18AE-4175-BA7D-43BEFE29C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3822192"/>
            <a:ext cx="224028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5" name="Shape 63">
            <a:extLst xmlns:a="http://schemas.openxmlformats.org/drawingml/2006/main">
              <a:ext uri="{FF2B5EF4-FFF2-40B4-BE49-F238E27FC236}">
                <a16:creationId xmlns:a16="http://schemas.microsoft.com/office/drawing/2014/main" id="{C1B767BD-BB15-4CE8-A76E-72539BD7C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3822192"/>
            <a:ext cx="896112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4BC1"/>
          </a:solidFill>
          <a:ln xmlns:a="http://schemas.openxmlformats.org/drawingml/2006/main" w="2540">
            <a:solidFill>
              <a:srgbClr val="6D4BC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524976A4-7654-435D-9BA4-E86B22A33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9104" y="3785616"/>
            <a:ext cx="31089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7" name="Text 65">
            <a:extLst xmlns:a="http://schemas.openxmlformats.org/drawingml/2006/main">
              <a:ext uri="{FF2B5EF4-FFF2-40B4-BE49-F238E27FC236}">
                <a16:creationId xmlns:a16="http://schemas.microsoft.com/office/drawing/2014/main" id="{A6977560-3D13-479B-B6D4-375D3880D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2" y="4233672"/>
            <a:ext cx="21945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Last-mile construction / diversity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8" name="Shape 66">
            <a:extLst xmlns:a="http://schemas.openxmlformats.org/drawingml/2006/main">
              <a:ext uri="{FF2B5EF4-FFF2-40B4-BE49-F238E27FC236}">
                <a16:creationId xmlns:a16="http://schemas.microsoft.com/office/drawing/2014/main" id="{D1AC091A-F8DA-4370-9352-81DD6C66B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4261104"/>
            <a:ext cx="2240280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9" name="Shape 67">
            <a:extLst xmlns:a="http://schemas.openxmlformats.org/drawingml/2006/main">
              <a:ext uri="{FF2B5EF4-FFF2-40B4-BE49-F238E27FC236}">
                <a16:creationId xmlns:a16="http://schemas.microsoft.com/office/drawing/2014/main" id="{46A6B097-6AF2-4E7E-B074-9EAEBDD9C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5672" y="4261104"/>
            <a:ext cx="627278" cy="914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34B4B"/>
          </a:solidFill>
          <a:ln xmlns:a="http://schemas.openxmlformats.org/drawingml/2006/main" w="2540">
            <a:solidFill>
              <a:srgbClr val="B34B4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706367DF-1ECB-4BC0-ADD1-E02B36288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9104" y="4224528"/>
            <a:ext cx="310896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1.4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1" name="Text 69">
            <a:extLst xmlns:a="http://schemas.openxmlformats.org/drawingml/2006/main">
              <a:ext uri="{FF2B5EF4-FFF2-40B4-BE49-F238E27FC236}">
                <a16:creationId xmlns:a16="http://schemas.microsoft.com/office/drawing/2014/main" id="{86FB768A-A796-4834-A25C-244A64580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0" y="4681728"/>
            <a:ext cx="4480560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Visible price points are strongest in standardised SD-WAN and software-led services. Tail circuits, diversity, construction and high-SLA local-loop requirements remain negotiated because they depend on physical access conditions.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2" name="Text 70">
            <a:extLst xmlns:a="http://schemas.openxmlformats.org/drawingml/2006/main">
              <a:ext uri="{FF2B5EF4-FFF2-40B4-BE49-F238E27FC236}">
                <a16:creationId xmlns:a16="http://schemas.microsoft.com/office/drawing/2014/main" id="{A8B62A61-A635-44B1-B6CE-96A9F5BD2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3" name="Text 71">
            <a:extLst xmlns:a="http://schemas.openxmlformats.org/drawingml/2006/main">
              <a:ext uri="{FF2B5EF4-FFF2-40B4-BE49-F238E27FC236}">
                <a16:creationId xmlns:a16="http://schemas.microsoft.com/office/drawing/2014/main" id="{B9DFFD9C-B7D9-4881-9C72-465CC0A3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Vodafone has the strongest visible entry price among the euro-denominated examples at €65 per site/month; 1&amp;1 follows at €225+ per month. Vodafone is at least €160 lower, although billing units and scopes are not fully normalised.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4" name="Text 72">
            <a:extLst xmlns:a="http://schemas.openxmlformats.org/drawingml/2006/main">
              <a:ext uri="{FF2B5EF4-FFF2-40B4-BE49-F238E27FC236}">
                <a16:creationId xmlns:a16="http://schemas.microsoft.com/office/drawing/2014/main" id="{4992AF4B-B965-4712-A2A2-C62018F7A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86ba5ab2d5174479"/>
              </a:rPr>
              <a:t>Vodafone SD-WAN Spain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6b915fce16de402d"/>
              </a:rPr>
              <a:t>1&amp;1 Versatel SD-WAN Compact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b5279ecb143a4974"/>
              </a:rPr>
              <a:t>GTT SD-WAN G-Cloud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faef0127a99447a2"/>
              </a:rPr>
              <a:t>GTT Managed Firewall &amp; SSE G-Cloud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d6c5e78aac8a4b24"/>
              </a:rPr>
              <a:t>Lumen SASE with Versa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Public price examples and transparency assessment derived from cited sources.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75" name="Shape 73">
            <a:extLst xmlns:a="http://schemas.openxmlformats.org/drawingml/2006/main">
              <a:ext uri="{FF2B5EF4-FFF2-40B4-BE49-F238E27FC236}">
                <a16:creationId xmlns:a16="http://schemas.microsoft.com/office/drawing/2014/main" id="{50EE47A6-11A8-4326-884F-D615EFF0D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6" name="Text 74">
            <a:extLst xmlns:a="http://schemas.openxmlformats.org/drawingml/2006/main">
              <a:ext uri="{FF2B5EF4-FFF2-40B4-BE49-F238E27FC236}">
                <a16:creationId xmlns:a16="http://schemas.microsoft.com/office/drawing/2014/main" id="{6217A6F0-E9B0-4A1C-9E94-6C4F2DD82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7" name="Text 75">
            <a:extLst xmlns:a="http://schemas.openxmlformats.org/drawingml/2006/main">
              <a:ext uri="{FF2B5EF4-FFF2-40B4-BE49-F238E27FC236}">
                <a16:creationId xmlns:a16="http://schemas.microsoft.com/office/drawing/2014/main" id="{32C6BBDE-26A0-43A2-A2F6-4E20888A9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36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8" name="TextBox 77">
            <a:extLst xmlns:a="http://schemas.openxmlformats.org/drawingml/2006/main">
              <a:ext uri="{FF2B5EF4-FFF2-40B4-BE49-F238E27FC236}">
                <a16:creationId xmlns:a16="http://schemas.microsoft.com/office/drawing/2014/main" id="{70AEF556-8C4D-48BB-9168-6F5138E85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406900"/>
            <a:ext cx="2667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Transparency score (1–5)</a:t>
            </a:r>
          </a:p>
        </p:txBody>
      </p:sp>
      <p:sp>
        <p:nvSpPr>
          <p:cNvPr id="79" name="TextBox 78">
            <a:extLst xmlns:a="http://schemas.openxmlformats.org/drawingml/2006/main">
              <a:ext uri="{FF2B5EF4-FFF2-40B4-BE49-F238E27FC236}">
                <a16:creationId xmlns:a16="http://schemas.microsoft.com/office/drawing/2014/main" id="{6EDD56F6-745C-4C32-8840-795B6FC9C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1000" y="4406900"/>
            <a:ext cx="1905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Service component</a:t>
            </a:r>
          </a:p>
        </p:txBody>
      </p:sp>
      <p:sp>
        <p:nvSpPr>
          <p:cNvPr id="80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D9167CA-3C08-4934-BB52-410411A7B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E7647BC4-9F3C-4460-9B31-6B99F3CAF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8E5F7B00-34DE-46EA-A2F4-B20D4A27E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9F19C995-95AF-48C7-A835-91EC02CCB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BEE2C7C9-28F2-4873-BBA8-7158CAB23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9FD4B842-970A-438E-A041-C3A0BB686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2610487419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838733-48C5-4C9C-B9B4-17A74DE12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B4. Operational Performance Is Determined By End-To-End Accountability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A77884D-3944-47C9-817A-849625D52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WAN support has moved from simple carrier repair to a multi-layer operating model covering service desk, NOC, overlay policy, field dispatch and third-party coordination.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791AFAC-7A02-49DD-BA5D-9925C438D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C58C4640-4818-483A-AC57-F376ECCC7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80644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56EF3E9-097E-4F9C-8282-0F57EF5C2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80644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Enterprise WAN Support Accountability Chain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04444E17-4015-401F-966C-C15859017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1719072"/>
            <a:ext cx="2267712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0160">
            <a:solidFill>
              <a:srgbClr val="B5CE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D85200A-E037-4AD4-9B56-8D825B1A1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" y="1801368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7BBEBEF-7046-4630-8B3D-69A0D7F14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0432" y="1783080"/>
            <a:ext cx="178308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Customer Service Desk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13EB602D-2101-4257-A843-7288AF639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0432" y="2011680"/>
            <a:ext cx="1764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Receives incident, validates impact and opens ticket against business priority.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63E239E0-93B0-4EF7-857F-7D60BF241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1719072"/>
            <a:ext cx="2267712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10160">
            <a:solidFill>
              <a:srgbClr val="B9D9C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8F014EC2-E1DD-414C-92CA-8F12FAAFE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6472" y="1801368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AB80533-60CE-4C7C-BB80-3C7B2C0C8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1783080"/>
            <a:ext cx="178308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NOC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3F3A6320-6453-4DED-A4B0-4F98BE52F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2011680"/>
            <a:ext cx="1764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Correlates alarms, identifies access, CPE, overlay or cloud path fault and owns triage.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39297F94-477B-4127-9630-59CF76D0C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8960" y="2075688"/>
            <a:ext cx="5029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D42AAC05-DE47-40C2-8742-C88349B70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2770632"/>
            <a:ext cx="2267712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10160">
            <a:solidFill>
              <a:srgbClr val="E6C88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AD2F59D3-5072-4BA2-981A-7BF7B6A44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" y="2852928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2A168136-F9FB-4C82-81E7-A5278C742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0432" y="2834640"/>
            <a:ext cx="178308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Overlay / CPE Team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3B58C782-39B7-4789-8678-0CD332E85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0432" y="3063240"/>
            <a:ext cx="1764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Checks SD-WAN policies, routing, device health, security stack and configuration changes.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3A95965E-9015-4A00-9346-82C22A425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2770632"/>
            <a:ext cx="2267712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0EAF8"/>
          </a:solidFill>
          <a:ln xmlns:a="http://schemas.openxmlformats.org/drawingml/2006/main" w="10160">
            <a:solidFill>
              <a:srgbClr val="D1C2E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AE8B2020-AE71-402C-8180-35BA8745A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6472" y="2852928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5E467B5-73CF-4FEA-AF4E-8B864700E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2834640"/>
            <a:ext cx="178308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Access Carrier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9FF6676F-FE91-4EEA-9CA0-9FF89DF7A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3063240"/>
            <a:ext cx="1764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Tests circuit and local-loop status; confirms whether fault is on-net or partner access.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AB7E474E-7D9A-42C5-B99A-95FD42D15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8960" y="3127248"/>
            <a:ext cx="5029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AC6A964C-419B-4B78-8BB1-246190BD5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822192"/>
            <a:ext cx="2267712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D2F97A9E-0DA4-48C9-A34F-0C8FA6099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" y="3904488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60D53FC4-B430-4915-A85C-3E33CA032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0432" y="3886200"/>
            <a:ext cx="178308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Field Force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43F96FC2-DBC0-4705-A0B1-68E219605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0432" y="4114800"/>
            <a:ext cx="1764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Dispatches engineer, replaces CPE, works building access and performs physical repair.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F71D5AA2-FB05-46A1-80BE-4EC7F8937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320" y="3822192"/>
            <a:ext cx="2267712" cy="713232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9F7F8"/>
          </a:solidFill>
          <a:ln xmlns:a="http://schemas.openxmlformats.org/drawingml/2006/main" w="10160">
            <a:solidFill>
              <a:srgbClr val="B9DDE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3D6B92D1-3588-4F91-8067-468598A33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6472" y="3904488"/>
            <a:ext cx="256032" cy="201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8F7FFD4-5D15-4F51-9202-B6552761C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3886200"/>
            <a:ext cx="1783080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Service Manager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8374444A-9C83-4D15-9698-C4787F1A1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6512" y="4114800"/>
            <a:ext cx="1764792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Communicates impact, escalation, workaround, RCA and service-credit eligibility.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45AD13AA-5910-42C1-8B4A-D6690CF0E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8960" y="4178808"/>
            <a:ext cx="5029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524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E085C368-E15B-43E4-9C00-85F3D3875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800600"/>
            <a:ext cx="5193792" cy="31089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Observation: the same incident can touch several operating groups before resolution; performance depends on how quickly the prime supplier coordinates these groups and eliminates handoff delays.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7EF7D426-DCC0-4690-8D4B-4955B0494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92" y="1188720"/>
            <a:ext cx="5138928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12D0AC88-6087-4C6A-BEC0-E0697CB22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5392" y="1188720"/>
            <a:ext cx="5138928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Operational Model Elements Visible In Supplier Portfolios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FAB977D6-7B98-4AA2-AC77-ACB63D85C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1627632"/>
            <a:ext cx="132588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Element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475C9C09-0F88-4069-958C-24B130C09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1627632"/>
            <a:ext cx="1700784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Observed supplier 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1B9501C7-D055-4B5C-B15A-C84C2CD09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1627632"/>
            <a:ext cx="157276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Implication for enterprise support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A068AE3D-8963-474A-B840-66A842FAF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1901952"/>
            <a:ext cx="1325880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Single service desk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04A8C59B-1E84-4F33-8C5F-7E59682B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1901952"/>
            <a:ext cx="1700784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Central incident intake and ticket ownership across supported services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B2C8E73D-0736-4D1E-B303-595541A28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1901952"/>
            <a:ext cx="1572768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Reduces fragmentation, but only if third-party coordination is included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63884F8F-E26B-4C8B-BDE5-5BFAAF94A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2331720"/>
            <a:ext cx="1325880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24/7 NOC / support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7E93C35D-FD30-44E2-895E-DD7D1949F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2331720"/>
            <a:ext cx="1700784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Continuous monitoring, incident handling and escalation coverage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841B8B61-246B-4DE4-99CE-4977F9464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331720"/>
            <a:ext cx="1572768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Improves response speed for network-wide and after-hours events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EA71F370-DC99-428F-B1A5-9BEF4B6ED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2761488"/>
            <a:ext cx="1325880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Portal visibility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D3FFBA56-88B3-4427-988B-DD04445C7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2761488"/>
            <a:ext cx="1700784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Performance dashboards, inventory, tickets and reports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FB459CBB-EA37-48D9-B540-8BB00DE04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761488"/>
            <a:ext cx="1572768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Improves client-side governance and RCA review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D85453BC-AC98-4EB6-855F-716E8CFF6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3191256"/>
            <a:ext cx="1325880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Vendor coordination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8B937E51-E3DE-48C1-B4A2-B4154D733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3191256"/>
            <a:ext cx="1700784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Operational-level agreements across access, overlay and service teams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359FF2DF-3E54-4138-9683-278541971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191256"/>
            <a:ext cx="1572768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whether multi-vendor issues are resolved without finger-pointing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6D5AECB2-1394-4A0C-819A-C051D2A03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3621024"/>
            <a:ext cx="1325880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Field dispatch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525C60E5-4841-4EEA-9A3D-105C18BBD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3621024"/>
            <a:ext cx="1700784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engineer access, spares and building coordination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37E2C9A0-605C-4C0F-A1D9-6D10E3059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621024"/>
            <a:ext cx="1572768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restoration time at branch and off-net sites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83A1963D-D4D5-4FAC-BDBB-C767FFE6E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3136" y="4050792"/>
            <a:ext cx="1325880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RCA discipline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E7FAD743-2C3D-4FBF-90F9-F30F476F8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9016" y="4050792"/>
            <a:ext cx="1700784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Post-incident root-cause analysis, trend reporting and service improvement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6F638C24-9F63-4D42-8A83-0B550A718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050792"/>
            <a:ext cx="1572768" cy="4297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72" rIns="45720" bIns="57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whether repeat faults decline over time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94A8E5ED-AFE0-4F8C-B012-F9479B6FE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5D977AE4-E1E0-44DB-BEAE-12B3D3479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Operational quality cannot be assessed from headline SLA coverage alone; the practical differentiator is whether the supplier owns the incident across service desk, NOC, access carrier, CPE team and field dispatch until restoration is complete.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96625FB5-EE9A-4840-A208-9FBC00DA5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ccef877f57374ae2"/>
              </a:rPr>
              <a:t>Orange Business Service Manage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b470a5eca0df4218"/>
              </a:rPr>
              <a:t>Orange Business MSI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65b93e05a6f7455d"/>
              </a:rPr>
              <a:t>GTT Managed SD-WAN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1bb985aec91f4f79"/>
              </a:rPr>
              <a:t>Vodafone Business SD-WAN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Operating-model framework derived from cited supplier service descriptions.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EB4E8F87-AC24-4D8A-B2E0-ED85798EA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49CE4291-8D58-41D6-A1FD-C626EAC02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E183F5DB-8717-477F-96BB-1C9262B04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37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C626C9A-4072-4FC2-9B6B-D16C1E26F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51D6EDD1-89E7-41F8-8733-93BA9B816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BEB17DA-DFC8-4094-9F35-72DDCB1DB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6BD7C63-C28B-4A44-8B38-478E00D2C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4DB0623-91E6-4215-9DF2-B9F969F07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9248D6CF-19C2-49BA-B741-8AFAEE25F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3807635526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6199658-481D-4E23-A6F9-5E057842D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B4. Fault Restoration Varies Most At The Local Access And Field-Force Layer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1396B18-4B7A-4503-A02F-3EA1FAF5C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A WAN incident can be resolved quickly when it is software or routing-related, while physical last-mile faults depend on local-loop ownership, dispatch availability and building access.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0BABDE83-697B-4080-8974-57C5ED382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4D46ED55-8611-4C9B-83E7-D160B360C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76072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C33D58-8CC1-4BAC-8035-898F8CBD2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76072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Fault Restoration Journey By Incident Type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F6F4C7AC-3ABE-4CF2-9AD7-B0EB215E0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1719072"/>
            <a:ext cx="941832" cy="384048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B5CE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BE2B05F-5F65-46E7-A829-99B5E4FFD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46504"/>
            <a:ext cx="832104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Detection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7BD7F33-9483-427F-A1A9-620B0859A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2176272"/>
            <a:ext cx="941832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91" rIns="45720" bIns="191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Alarm, user report or portal alert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B3693128-7915-4CB8-91F5-AC4824284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1901952"/>
            <a:ext cx="10972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BC47EE73-A2E5-4F25-B985-7EC29DFD3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808" y="1719072"/>
            <a:ext cx="941832" cy="384048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B5CE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BFBBA5D-8F1A-4886-BFA4-47E983EBD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7672" y="1746504"/>
            <a:ext cx="832104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Classification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66C7B232-8B25-4E19-996A-1DF35A72F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808" y="2176272"/>
            <a:ext cx="941832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91" rIns="45720" bIns="191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CPE, access, backbone, overlay or cloud path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90AE9AFB-C996-4231-BBCA-A1E6B5924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2072" y="1901952"/>
            <a:ext cx="10972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30B85274-0CE6-4F1A-BEE6-4441DC7C5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9232" y="1719072"/>
            <a:ext cx="941832" cy="384048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7620">
            <a:solidFill>
              <a:srgbClr val="B5CEE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6DD94A75-1270-4D7A-B403-7CBEF82BA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4096" y="1746504"/>
            <a:ext cx="832104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Remote Action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12C03204-3999-4233-BA62-C5D8A747E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9232" y="2176272"/>
            <a:ext cx="941832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91" rIns="45720" bIns="191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Configuration change, failover or carrier test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FD55267E-0328-4AEF-8A7D-BAC6F35B0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8496" y="1901952"/>
            <a:ext cx="10972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31D71222-829A-4447-BE6A-2F08630EF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656" y="1719072"/>
            <a:ext cx="941832" cy="384048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7620">
            <a:solidFill>
              <a:srgbClr val="E6C88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B4AF0BF8-E4A8-4B5D-88B5-3A7D72CD3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0520" y="1746504"/>
            <a:ext cx="832104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Field Action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9AAC6AFA-25C7-4F18-BD54-5EEDCA484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656" y="2176272"/>
            <a:ext cx="941832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91" rIns="45720" bIns="191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Engineer dispatch, spares or local-loop repair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CAA914EF-4EC2-4FFF-8B0F-985453A00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4920" y="1901952"/>
            <a:ext cx="10972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700">
            <a:solidFill>
              <a:srgbClr val="D9E1EA"/>
            </a:solidFill>
            <a:prstDash val="solid"/>
            <a:headEnd type="none"/>
            <a:tailEnd type="triangle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C89D0B7B-6D8D-41A1-A18F-AE25784B3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1719072"/>
            <a:ext cx="941832" cy="384048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7620">
            <a:solidFill>
              <a:srgbClr val="B9D9C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12418F0F-772D-426C-8A40-2278F6456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6944" y="1746504"/>
            <a:ext cx="832104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Closure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24BB1F80-B747-4C77-9410-F70B761B4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2080" y="2176272"/>
            <a:ext cx="941832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91" rIns="45720" bIns="191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RCA, service credit and trend review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CDCABDD3-3DD0-4E55-8E8C-41F7BFACE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1640" y="2834640"/>
            <a:ext cx="50292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557A61"/>
                </a:solidFill>
                <a:latin typeface="Arial"/>
                <a:ea typeface="Arial"/>
                <a:cs typeface="Arial"/>
              </a:rPr>
              <a:t>Faster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419BC95C-7019-4159-97DD-16B908942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0368" y="2834640"/>
            <a:ext cx="50292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8A651F"/>
                </a:solidFill>
                <a:latin typeface="Arial"/>
                <a:ea typeface="Arial"/>
                <a:cs typeface="Arial"/>
              </a:rPr>
              <a:t>Slower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24FB6DE1-0D5A-4619-9ADA-EDFDBF9CA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127248"/>
            <a:ext cx="9601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7B8184"/>
                </a:solidFill>
                <a:latin typeface="Arial"/>
                <a:ea typeface="Arial"/>
                <a:cs typeface="Arial"/>
              </a:rPr>
              <a:t>Policy / overlay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CA79DB76-67BF-48A2-9C96-BB18BC32B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1096" y="3145536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3F544DC-7B5A-4021-B2BD-C9DB828A0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5416" y="3145536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1" name="Shape 29">
            <a:extLst xmlns:a="http://schemas.openxmlformats.org/drawingml/2006/main">
              <a:ext uri="{FF2B5EF4-FFF2-40B4-BE49-F238E27FC236}">
                <a16:creationId xmlns:a16="http://schemas.microsoft.com/office/drawing/2014/main" id="{933BC4F4-E2AC-4474-8210-A2E375E1A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9736" y="3145536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5618ADEC-DAD5-4AB0-A6D2-01E1542EA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4056" y="3145536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99205CD1-85E3-48F4-8963-15AC6C329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8376" y="3145536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005A6346-AE25-4378-AC3C-F559ED5D7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6120" y="3090672"/>
            <a:ext cx="2633472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Often handled by NOC / SD-WAN team through remote policy, path or routing action.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F9BC45B3-798C-4577-A48E-6200FFF15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511296"/>
            <a:ext cx="9601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7B8184"/>
                </a:solidFill>
                <a:latin typeface="Arial"/>
                <a:ea typeface="Arial"/>
                <a:cs typeface="Arial"/>
              </a:rPr>
              <a:t>CPE / edge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Shape 34">
            <a:extLst xmlns:a="http://schemas.openxmlformats.org/drawingml/2006/main">
              <a:ext uri="{FF2B5EF4-FFF2-40B4-BE49-F238E27FC236}">
                <a16:creationId xmlns:a16="http://schemas.microsoft.com/office/drawing/2014/main" id="{7D2097CB-9D82-4B01-BA19-78592921E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1096" y="3529584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03D5C339-663E-4C21-8099-06B49A48D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5416" y="3529584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9AEBA167-BF06-4C53-99C3-95413E248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9736" y="3529584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9" name="Shape 37">
            <a:extLst xmlns:a="http://schemas.openxmlformats.org/drawingml/2006/main">
              <a:ext uri="{FF2B5EF4-FFF2-40B4-BE49-F238E27FC236}">
                <a16:creationId xmlns:a16="http://schemas.microsoft.com/office/drawing/2014/main" id="{3A9C01C2-DE02-4559-B955-59E5D3613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4056" y="3529584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86154193-D340-44A3-9027-1302D9D1D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8376" y="3529584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40437E20-7AF9-4DA3-A321-21EBDA8FB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6120" y="3474720"/>
            <a:ext cx="2633472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Remote troubleshooting is fast; replacement or site access can add delay.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B4D2AF69-2754-4CB5-BC8C-B30F5B7F5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895344"/>
            <a:ext cx="9601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7B8184"/>
                </a:solidFill>
                <a:latin typeface="Arial"/>
                <a:ea typeface="Arial"/>
                <a:cs typeface="Arial"/>
              </a:rPr>
              <a:t>Backbone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A39E2D68-9FF6-42B4-8CE2-CADAFCF36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1096" y="3913632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8DF69529-50C0-4FB9-AA42-224E1E18F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5416" y="3913632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5" name="Shape 43">
            <a:extLst xmlns:a="http://schemas.openxmlformats.org/drawingml/2006/main">
              <a:ext uri="{FF2B5EF4-FFF2-40B4-BE49-F238E27FC236}">
                <a16:creationId xmlns:a16="http://schemas.microsoft.com/office/drawing/2014/main" id="{CF4A84E8-2B62-4446-83C9-249665416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9736" y="3913632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B5BD56AD-5AC5-4758-AC4D-00CA8842B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4056" y="3913632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1533CA45-15EA-4A9D-BD6C-887A40EE4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8376" y="3913632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3AC366AB-DA75-455E-ADCB-5563BF2B7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6120" y="3858768"/>
            <a:ext cx="2633472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Provider-owned backbone issues normally have clearer escalation and monitoring.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DE5656EC-6D3E-45FF-BDFB-5A76F2EB8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4279392"/>
            <a:ext cx="9601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 b="1">
                <a:solidFill>
                  <a:srgbClr val="7B8184"/>
                </a:solidFill>
                <a:latin typeface="Arial"/>
                <a:ea typeface="Arial"/>
                <a:cs typeface="Arial"/>
              </a:rPr>
              <a:t>Local loop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FD39EBE8-C23D-46EB-8DC0-0C5DE1AF2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1096" y="4297680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0E7ADE4E-E71C-49DE-AB16-5875EDD98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5416" y="4297680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D94FFD77-D89E-4037-A92D-104137EA4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9736" y="4297680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3" name="Shape 51">
            <a:extLst xmlns:a="http://schemas.openxmlformats.org/drawingml/2006/main">
              <a:ext uri="{FF2B5EF4-FFF2-40B4-BE49-F238E27FC236}">
                <a16:creationId xmlns:a16="http://schemas.microsoft.com/office/drawing/2014/main" id="{D8E2C1F6-E1F3-4043-8063-2E94F35FA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4056" y="4297680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AEA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B0800873-0573-4925-8198-99105E74A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8376" y="4297680"/>
            <a:ext cx="210312" cy="12801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2540">
            <a:solidFill>
              <a:srgbClr val="FFFF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006DAC7E-C523-4792-85D1-3269C4F69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6120" y="4242816"/>
            <a:ext cx="2633472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Partner access, civils work or building entry can materially extend restoration.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F7313006-0924-4E52-9CE0-0325EF5F0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4846320"/>
            <a:ext cx="507492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Intensity shown qualitatively by workflow stage; darker cells indicate higher delay exposure.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8F68C0E0-6948-48A5-B5D4-03C8DA242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188720"/>
            <a:ext cx="5193792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975774ED-C773-48E4-B9D2-8EE644758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188720"/>
            <a:ext cx="5193792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Service Restoration Factors To Capture In Supplier Responses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286A567A-9ECC-44D6-9094-5429FC9FA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627632"/>
            <a:ext cx="1261872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Factor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2E122486-6C4F-47F3-86FE-47982B87B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144" y="1627632"/>
            <a:ext cx="1645920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it affects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23924724-7A18-4851-8B58-BF34D3E53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6064" y="1627632"/>
            <a:ext cx="1719072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Information needed from supplier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0B4A3091-F330-4B70-91F9-6C57C4F02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901952"/>
            <a:ext cx="12618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Fault demarcation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4B98E1C8-8D6F-4588-BA45-0F07921D2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144" y="1901952"/>
            <a:ext cx="164592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Whether the issue is carrier, CPE, SD-WAN, security or cloud path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DF38479B-0816-41E3-A711-E1AFE1DAA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6064" y="1901952"/>
            <a:ext cx="17190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Clear RACI and first-line diagnostic rules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5" name="Text 63">
            <a:extLst xmlns:a="http://schemas.openxmlformats.org/drawingml/2006/main">
              <a:ext uri="{FF2B5EF4-FFF2-40B4-BE49-F238E27FC236}">
                <a16:creationId xmlns:a16="http://schemas.microsoft.com/office/drawing/2014/main" id="{AA88A68C-527F-4B55-99E2-AD4DD1634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2322576"/>
            <a:ext cx="12618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On-net vs. off-net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6" name="Text 64">
            <a:extLst xmlns:a="http://schemas.openxmlformats.org/drawingml/2006/main">
              <a:ext uri="{FF2B5EF4-FFF2-40B4-BE49-F238E27FC236}">
                <a16:creationId xmlns:a16="http://schemas.microsoft.com/office/drawing/2014/main" id="{CA9D5997-2B52-464D-AB84-3B89D015C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144" y="2322576"/>
            <a:ext cx="164592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Control over local testing, dispatch and repair dependency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7" name="Text 65">
            <a:extLst xmlns:a="http://schemas.openxmlformats.org/drawingml/2006/main">
              <a:ext uri="{FF2B5EF4-FFF2-40B4-BE49-F238E27FC236}">
                <a16:creationId xmlns:a16="http://schemas.microsoft.com/office/drawing/2014/main" id="{D0BF7AAE-8B69-45CF-B5CD-FDFA2DE86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6064" y="2322576"/>
            <a:ext cx="17190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Site-by-site access owner and wholesale partner list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8" name="Text 66">
            <a:extLst xmlns:a="http://schemas.openxmlformats.org/drawingml/2006/main">
              <a:ext uri="{FF2B5EF4-FFF2-40B4-BE49-F238E27FC236}">
                <a16:creationId xmlns:a16="http://schemas.microsoft.com/office/drawing/2014/main" id="{199B68FB-1B0A-4DD4-9D92-873763690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2743200"/>
            <a:ext cx="12618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Restoration SLA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9" name="Text 67">
            <a:extLst xmlns:a="http://schemas.openxmlformats.org/drawingml/2006/main">
              <a:ext uri="{FF2B5EF4-FFF2-40B4-BE49-F238E27FC236}">
                <a16:creationId xmlns:a16="http://schemas.microsoft.com/office/drawing/2014/main" id="{5C3D53C5-018D-4EDF-8726-8FECC4860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144" y="2743200"/>
            <a:ext cx="164592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Target repair time and service-credit exposure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0" name="Text 68">
            <a:extLst xmlns:a="http://schemas.openxmlformats.org/drawingml/2006/main">
              <a:ext uri="{FF2B5EF4-FFF2-40B4-BE49-F238E27FC236}">
                <a16:creationId xmlns:a16="http://schemas.microsoft.com/office/drawing/2014/main" id="{2B0FFF90-3363-4957-9EEF-69921A106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6064" y="2743200"/>
            <a:ext cx="17190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Availability, MTTR, response time and measurement start point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1" name="Text 69">
            <a:extLst xmlns:a="http://schemas.openxmlformats.org/drawingml/2006/main">
              <a:ext uri="{FF2B5EF4-FFF2-40B4-BE49-F238E27FC236}">
                <a16:creationId xmlns:a16="http://schemas.microsoft.com/office/drawing/2014/main" id="{B489D8B0-8392-4AA2-9C7E-BBD301C18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3163824"/>
            <a:ext cx="12618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Field logistics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2" name="Text 70">
            <a:extLst xmlns:a="http://schemas.openxmlformats.org/drawingml/2006/main">
              <a:ext uri="{FF2B5EF4-FFF2-40B4-BE49-F238E27FC236}">
                <a16:creationId xmlns:a16="http://schemas.microsoft.com/office/drawing/2014/main" id="{B9032C49-0C55-4B12-9DF5-FA29B99AA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144" y="3163824"/>
            <a:ext cx="164592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Time to engineer, spares and building access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3" name="Text 71">
            <a:extLst xmlns:a="http://schemas.openxmlformats.org/drawingml/2006/main">
              <a:ext uri="{FF2B5EF4-FFF2-40B4-BE49-F238E27FC236}">
                <a16:creationId xmlns:a16="http://schemas.microsoft.com/office/drawing/2014/main" id="{CB3FEFBD-2AD7-4B7E-AC3E-798942B58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6064" y="3163824"/>
            <a:ext cx="17190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Dispatch windows, spares model and local-language support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4" name="Text 72">
            <a:extLst xmlns:a="http://schemas.openxmlformats.org/drawingml/2006/main">
              <a:ext uri="{FF2B5EF4-FFF2-40B4-BE49-F238E27FC236}">
                <a16:creationId xmlns:a16="http://schemas.microsoft.com/office/drawing/2014/main" id="{A1722834-FC3F-45DF-BBF1-22E553435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3584448"/>
            <a:ext cx="12618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Diversity validation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5" name="Text 73">
            <a:extLst xmlns:a="http://schemas.openxmlformats.org/drawingml/2006/main">
              <a:ext uri="{FF2B5EF4-FFF2-40B4-BE49-F238E27FC236}">
                <a16:creationId xmlns:a16="http://schemas.microsoft.com/office/drawing/2014/main" id="{A72794F3-62CC-4B1F-BFC6-0EC900893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144" y="3584448"/>
            <a:ext cx="164592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Whether backup link avoids the same physical failure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6" name="Text 74">
            <a:extLst xmlns:a="http://schemas.openxmlformats.org/drawingml/2006/main">
              <a:ext uri="{FF2B5EF4-FFF2-40B4-BE49-F238E27FC236}">
                <a16:creationId xmlns:a16="http://schemas.microsoft.com/office/drawing/2014/main" id="{3B46C254-24C5-4649-B26E-AF52FAD55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6064" y="3584448"/>
            <a:ext cx="17190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Carrier, route, PoP and duct diversity confirmation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7" name="Text 75">
            <a:extLst xmlns:a="http://schemas.openxmlformats.org/drawingml/2006/main">
              <a:ext uri="{FF2B5EF4-FFF2-40B4-BE49-F238E27FC236}">
                <a16:creationId xmlns:a16="http://schemas.microsoft.com/office/drawing/2014/main" id="{E5F6C9E2-377F-4D2C-880A-B6D1E012E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4005072"/>
            <a:ext cx="12618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RCA quality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8" name="Text 76">
            <a:extLst xmlns:a="http://schemas.openxmlformats.org/drawingml/2006/main">
              <a:ext uri="{FF2B5EF4-FFF2-40B4-BE49-F238E27FC236}">
                <a16:creationId xmlns:a16="http://schemas.microsoft.com/office/drawing/2014/main" id="{953E89F4-D169-46AB-8BAD-8489CF91E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144" y="4005072"/>
            <a:ext cx="1645920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Ability to prevent repeat failures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9" name="Text 77">
            <a:extLst xmlns:a="http://schemas.openxmlformats.org/drawingml/2006/main">
              <a:ext uri="{FF2B5EF4-FFF2-40B4-BE49-F238E27FC236}">
                <a16:creationId xmlns:a16="http://schemas.microsoft.com/office/drawing/2014/main" id="{1F36292D-3716-4DC7-BE9F-ABA3647EB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6064" y="4005072"/>
            <a:ext cx="1719072" cy="42062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46" rIns="45720" bIns="54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RCA timelines, trend reports and improvement actions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0" name="Text 78">
            <a:extLst xmlns:a="http://schemas.openxmlformats.org/drawingml/2006/main">
              <a:ext uri="{FF2B5EF4-FFF2-40B4-BE49-F238E27FC236}">
                <a16:creationId xmlns:a16="http://schemas.microsoft.com/office/drawing/2014/main" id="{C5FFC09F-DE90-49C1-A4DC-1B16D2E18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1" name="Text 79">
            <a:extLst xmlns:a="http://schemas.openxmlformats.org/drawingml/2006/main">
              <a:ext uri="{FF2B5EF4-FFF2-40B4-BE49-F238E27FC236}">
                <a16:creationId xmlns:a16="http://schemas.microsoft.com/office/drawing/2014/main" id="{3309D185-6329-47F6-B1A4-5476A642D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main operational risk in a pan-European WAN is not only outage frequency, but restoration opacity: off-net last-mile faults can move through several parties before the enterprise receives a clear root cause and recovery timeline.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82" name="Text 80">
            <a:extLst xmlns:a="http://schemas.openxmlformats.org/drawingml/2006/main">
              <a:ext uri="{FF2B5EF4-FFF2-40B4-BE49-F238E27FC236}">
                <a16:creationId xmlns:a16="http://schemas.microsoft.com/office/drawing/2014/main" id="{49448142-8F14-4B69-B157-447191172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8721ba7ad4204b1e"/>
              </a:rPr>
              <a:t>Colt service readiness guide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6a77233644fc495c"/>
              </a:rPr>
              <a:t>Colt IP Access datasheet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b8062cbcef924db5"/>
              </a:rPr>
              <a:t>Orange Business International Ethernet Link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48bb9bd7c108456c"/>
              </a:rPr>
              <a:t>GTT IP Transit support model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Restoration workflow derived from cited service and support documentation.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83" name="Shape 81">
            <a:extLst xmlns:a="http://schemas.openxmlformats.org/drawingml/2006/main">
              <a:ext uri="{FF2B5EF4-FFF2-40B4-BE49-F238E27FC236}">
                <a16:creationId xmlns:a16="http://schemas.microsoft.com/office/drawing/2014/main" id="{E42BC837-7B2B-4127-B4DF-5C6D384CA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84" name="Text 82">
            <a:extLst xmlns:a="http://schemas.openxmlformats.org/drawingml/2006/main">
              <a:ext uri="{FF2B5EF4-FFF2-40B4-BE49-F238E27FC236}">
                <a16:creationId xmlns:a16="http://schemas.microsoft.com/office/drawing/2014/main" id="{04E0D894-7A76-4291-BC52-867F6D2D5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5" name="Text 83">
            <a:extLst xmlns:a="http://schemas.openxmlformats.org/drawingml/2006/main">
              <a:ext uri="{FF2B5EF4-FFF2-40B4-BE49-F238E27FC236}">
                <a16:creationId xmlns:a16="http://schemas.microsoft.com/office/drawing/2014/main" id="{43A93DC7-BEE7-4EF7-A20A-1BF23E8E8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38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6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E2082BB-954A-41E6-8AD3-D6DC5C1E4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9DFC576F-2F96-41B1-8212-7096D5245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97317C8A-5588-4055-8645-D08576BCD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83848BCF-1145-48EF-A3A8-21FF9F18A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FA113431-6CD5-40FF-9B4B-C81720B6B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F7A21A60-8140-4E44-8F69-E62CAB24F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3446505442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F3CA44D-8B58-4513-AF89-584DD1E02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B4. Support Model Maturity Should Be Compared Across Control, Visibility And Escalation Depth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9075EC6C-40E0-421E-84F5-C4AB13BA0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Major providers increasingly offer 24/7 support and portals, but the differentiator is the depth of control over third-party circuits, field dispatch and cross-domain incident management.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82BD5AD-7479-466F-9148-9CE62A4B6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D33DD37A-0745-48DA-A308-0AD98D7F9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760720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4009666-2AE9-4239-8DA2-4570CDD9B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188720"/>
            <a:ext cx="5760720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Directional Operating Model Maturity Scorecard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35BA882-E94B-422B-ABB5-E87D9FC87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" y="1609344"/>
            <a:ext cx="521208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Indicative scale: 5 = broad public evidence; 3 = selective evidence / partner-dependent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737A430-0996-4614-94A0-1EECCE10D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911096"/>
            <a:ext cx="1975104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24/7 support / NOC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DA38D1C7-F883-436E-9D8B-C167A1043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1956816"/>
            <a:ext cx="246888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0CB0850-D532-4B29-892E-E57A5C717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1956816"/>
            <a:ext cx="2320747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7965C"/>
          </a:solidFill>
          <a:ln xmlns:a="http://schemas.openxmlformats.org/drawingml/2006/main" w="2540">
            <a:solidFill>
              <a:srgbClr val="5796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F3ECDA3-63E2-4C22-892E-24BFBD26C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688" y="1901952"/>
            <a:ext cx="3200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4.7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F8A055D-5E60-422F-B8CC-53586BCB4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331720"/>
            <a:ext cx="1975104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Portal and reporting visibility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F49B838D-F7E0-47D5-8855-EAC64E6E1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2377440"/>
            <a:ext cx="246888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75255CD5-5EE7-4FE7-88EF-B0DB2B097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2377440"/>
            <a:ext cx="2172614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2540">
            <a:solidFill>
              <a:srgbClr val="2F75B5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B0B4B5E-5C6F-4DEA-B807-9C959A965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688" y="2322576"/>
            <a:ext cx="3200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4.4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65028CD1-2F53-4D7B-85C8-4AD5EE946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52344"/>
            <a:ext cx="1975104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Incident ownership 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47B2B5EC-3DF3-485F-8DB3-4F9B55E0D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2798064"/>
            <a:ext cx="246888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2A4047C5-BE19-4592-A9FB-28CCE4950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2798064"/>
            <a:ext cx="1975104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7D8C"/>
          </a:solidFill>
          <a:ln xmlns:a="http://schemas.openxmlformats.org/drawingml/2006/main" w="2540">
            <a:solidFill>
              <a:srgbClr val="3A7D8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CF69E748-8820-4CA2-825C-F22C0D86A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688" y="2743200"/>
            <a:ext cx="3200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99162AA-0F15-4B0E-8C31-BCD0B7C16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172968"/>
            <a:ext cx="1975104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Third-party coordination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B01959B3-8DC8-4C17-9B79-78870CDD6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3218688"/>
            <a:ext cx="246888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613F2C16-913A-4C80-A39F-F20F7DCED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3218688"/>
            <a:ext cx="1876349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9E3A"/>
          </a:solidFill>
          <a:ln xmlns:a="http://schemas.openxmlformats.org/drawingml/2006/main" w="2540">
            <a:solidFill>
              <a:srgbClr val="D89E3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88A017F0-7FB0-4872-9B00-C21C0E40C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688" y="3163824"/>
            <a:ext cx="3200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3.8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0A8D1330-AA0E-44F6-9697-93542AF75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593592"/>
            <a:ext cx="1975104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Field-force / spares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925A9C55-512C-4843-82AE-5BC2BB51B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3639312"/>
            <a:ext cx="246888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B7078782-2C61-4ABE-9030-734DE5E3B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3639312"/>
            <a:ext cx="1678838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7A2B"/>
          </a:solidFill>
          <a:ln xmlns:a="http://schemas.openxmlformats.org/drawingml/2006/main" w="2540">
            <a:solidFill>
              <a:srgbClr val="C97A2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2728B2CB-9C16-445C-A80E-043DFFBF9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688" y="3584448"/>
            <a:ext cx="3200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3.4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5A0884F3-591E-4AF6-9D88-EE1A06102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4014216"/>
            <a:ext cx="1975104" cy="173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Off-net restoration transparency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F5811E5B-74C8-44C1-A9CE-0282D999A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4059936"/>
            <a:ext cx="2468880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2540">
            <a:solidFill>
              <a:srgbClr val="F5F7F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548D8242-019C-4259-98B1-212F77DB2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656" y="4059936"/>
            <a:ext cx="1580083" cy="1097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34B4B"/>
          </a:solidFill>
          <a:ln xmlns:a="http://schemas.openxmlformats.org/drawingml/2006/main" w="2540">
            <a:solidFill>
              <a:srgbClr val="B34B4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8D4DCB38-955C-4C3B-9A38-D391DFBB8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4688" y="4005072"/>
            <a:ext cx="3200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3.2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52B73EA6-61AD-4BC1-8ADF-D8ACA85DC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736592"/>
            <a:ext cx="5102352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45720" tIns="762" rIns="45720" bIns="762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Observation: 24/7 NOC and portal features are now common in enterprise managed-network portfolios; the less transparent items are field-force control, third-party operational-level agreements and tail-site repair accountability.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93EC2BE1-8E6A-47C7-826F-F653B10B4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188720"/>
            <a:ext cx="5193792" cy="40965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0"/>
            </a:srgbClr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074C0604-AFA5-4925-B81C-B3B218130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188720"/>
            <a:ext cx="5193792" cy="32918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1778" tIns="1778" rIns="1778" bIns="177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Supplier Evaluation Lens For Operational Performance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F3285920-AF41-4D64-97D0-DDCB94722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627632"/>
            <a:ext cx="1207008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Lens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6F239683-9DE2-4E1E-A38F-153951972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1627632"/>
            <a:ext cx="1609344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Evidence to request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B6F6CE21-C687-4E47-BBBE-6B92685C4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4624" y="1627632"/>
            <a:ext cx="1810512" cy="2743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Why it matters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A204D9CA-5AEE-4759-A078-693199947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1901952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NOC setup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32D8382A-F965-4525-9DF6-FEEBBBA4A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1901952"/>
            <a:ext cx="160934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NOC locations, coverage hours, language support, L1–L3 split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EC951C07-9CA2-4887-A65C-AE911502A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4624" y="1901952"/>
            <a:ext cx="1810512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Shows whether support matches European operating hours and local needs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1A693DDB-52EA-46A2-8B90-425D22FBA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2295144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Incident RACI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3041D327-846B-4297-98A8-309583DD2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2295144"/>
            <a:ext cx="160934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Prime owner across carrier, CPE, overlay and security incidents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1B26AD2D-473F-4AD4-B8E9-85B3C6DCF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4624" y="2295144"/>
            <a:ext cx="1810512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Avoids ticket ping-pong during outages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6070A401-6D62-4F8A-9C7F-CD7054094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2688336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Portal depth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7700DF4B-9DD8-4CDF-8C75-B1B3A1E51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2688336"/>
            <a:ext cx="160934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Inventory, alarms, usage, ticket status, SLA reporting and APIs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6" name="Text 44">
            <a:extLst xmlns:a="http://schemas.openxmlformats.org/drawingml/2006/main">
              <a:ext uri="{FF2B5EF4-FFF2-40B4-BE49-F238E27FC236}">
                <a16:creationId xmlns:a16="http://schemas.microsoft.com/office/drawing/2014/main" id="{6D1A6441-8BAF-4838-831C-945C19A9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4624" y="2688336"/>
            <a:ext cx="1810512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Improves governance and self-service visibility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E8BBF468-0C74-44CE-B2D2-2E52933CC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3081528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Field model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B75B8D86-BE96-4F31-8CF3-D24D4AB7F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3081528"/>
            <a:ext cx="160934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Direct field force, subcontractors, spares, dispatch SLA and access rules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7E3B797F-604B-4083-B442-A38A7EA75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4624" y="3081528"/>
            <a:ext cx="1810512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branch-site repair speed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DA49ED61-D338-4D5C-8B69-5BCE6A13D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3474720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Partner governance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977F6CEC-DAF3-4F29-AE16-6A6D962F8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3474720"/>
            <a:ext cx="160934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Wholesale partner SLAs, OLAs, escalation contacts and penalty flow-through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F141D67C-6212-49AB-8E73-2826F6EDB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4624" y="3474720"/>
            <a:ext cx="1810512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Determines accountability when service is delivered through partners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5233E90E-E04A-45E7-AAC4-77C35CBCA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3867912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Change control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4" name="Text 52">
            <a:extLst xmlns:a="http://schemas.openxmlformats.org/drawingml/2006/main">
              <a:ext uri="{FF2B5EF4-FFF2-40B4-BE49-F238E27FC236}">
                <a16:creationId xmlns:a16="http://schemas.microsoft.com/office/drawing/2014/main" id="{049E2340-0025-4B83-8B3A-F8E4B6640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3867912"/>
            <a:ext cx="160934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Included changes, emergency change path, freeze windows and audit trail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5A8295D6-1D93-4085-A12C-B0A68CFB7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4624" y="3867912"/>
            <a:ext cx="1810512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Reduces migration and policy-update risk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1C18CE0B-3DD7-4180-AA97-D76B582AB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8272" y="4261104"/>
            <a:ext cx="1207008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RCA / CSI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4DF78C5B-5CCB-4C1B-A7A3-5069DD987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5280" y="4261104"/>
            <a:ext cx="1609344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RCA timeline, repeat-incident trend analysis and service improvement reviews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8" name="Text 56">
            <a:extLst xmlns:a="http://schemas.openxmlformats.org/drawingml/2006/main">
              <a:ext uri="{FF2B5EF4-FFF2-40B4-BE49-F238E27FC236}">
                <a16:creationId xmlns:a16="http://schemas.microsoft.com/office/drawing/2014/main" id="{21EAD28B-BD25-4C28-B032-FE35C908C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4624" y="4261104"/>
            <a:ext cx="1810512" cy="39319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</a:ln>
        </p:spPr>
        <p:txBody>
          <a:bodyPr xmlns:a="http://schemas.openxmlformats.org/drawingml/2006/main" wrap="square" lIns="45720" tIns="508" rIns="45720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Converts support performance into continuous improvement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53D958E3-8CA3-4521-95AA-CD11A5490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96128"/>
            <a:ext cx="1234440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6350">
            <a:solidFill>
              <a:srgbClr val="14375F"/>
            </a:solidFill>
          </a:ln>
        </p:spPr>
        <p:txBody>
          <a:bodyPr xmlns:a="http://schemas.openxmlformats.org/drawingml/2006/main" wrap="square" lIns="508" tIns="508" rIns="508" bIns="508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8400DA96-4F79-4FA5-A13C-C823AE18B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5648" y="5596128"/>
            <a:ext cx="9948672" cy="5303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6350">
            <a:solidFill>
              <a:srgbClr val="D9E1EA"/>
            </a:solidFill>
          </a:ln>
        </p:spPr>
        <p:txBody>
          <a:bodyPr xmlns:a="http://schemas.openxmlformats.org/drawingml/2006/main" wrap="square" lIns="1016" tIns="1016" rIns="1016" bIns="1016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supplier analysis should treat operational support as a measurable capability; mature providers should evidence not only NOC availability, but also site-level repair ownership, partner governance, portal transparency and root-cause discipline.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A34A7069-31E9-45FD-B12A-885A995BC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91072"/>
            <a:ext cx="11201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2a66402cf0f44623"/>
              </a:rPr>
              <a:t>Orange Business Service Manage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bf8b1f0debd84df9"/>
              </a:rPr>
              <a:t>GTT Envision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dd8a885b4a4e4e7e"/>
              </a:rPr>
              <a:t>Vodafone Business Fortinet partnership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</a:t>
            </a:r>
            <a:r>
              <a:rPr sz="800" i="1" u="sng">
                <a:solidFill>
                  <a:srgbClr val="493D8B"/>
                </a:solidFill>
                <a:latin typeface="Arial"/>
                <a:ea typeface="Arial"/>
                <a:cs typeface="Arial"/>
                <a:hlinkClick xmlns:r="http://schemas.openxmlformats.org/officeDocument/2006/relationships" r:id="R5f2c438c26d94600"/>
              </a:rPr>
              <a:t>Colt service readiness guide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; Scorecard is directionally derived from cited public service descriptions.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62" name="Shape 60">
            <a:extLst xmlns:a="http://schemas.openxmlformats.org/drawingml/2006/main">
              <a:ext uri="{FF2B5EF4-FFF2-40B4-BE49-F238E27FC236}">
                <a16:creationId xmlns:a16="http://schemas.microsoft.com/office/drawing/2014/main" id="{8871C1E7-C8D0-426F-8CB7-D0F67F246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3" name="Text 61">
            <a:extLst xmlns:a="http://schemas.openxmlformats.org/drawingml/2006/main">
              <a:ext uri="{FF2B5EF4-FFF2-40B4-BE49-F238E27FC236}">
                <a16:creationId xmlns:a16="http://schemas.microsoft.com/office/drawing/2014/main" id="{544770D2-9F9D-424D-B918-1A4A6D2EC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704088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4" name="Text 62">
            <a:extLst xmlns:a="http://schemas.openxmlformats.org/drawingml/2006/main">
              <a:ext uri="{FF2B5EF4-FFF2-40B4-BE49-F238E27FC236}">
                <a16:creationId xmlns:a16="http://schemas.microsoft.com/office/drawing/2014/main" id="{4D4D5F1F-EB1E-4C11-A6F2-C11A50D7D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39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5" name="TextBox 64">
            <a:extLst xmlns:a="http://schemas.openxmlformats.org/drawingml/2006/main">
              <a:ext uri="{FF2B5EF4-FFF2-40B4-BE49-F238E27FC236}">
                <a16:creationId xmlns:a16="http://schemas.microsoft.com/office/drawing/2014/main" id="{CC37C9A8-CDF6-4621-9EB3-EF558E09B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4000" y="4356100"/>
            <a:ext cx="2921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Maturity score (1–5)</a:t>
            </a:r>
          </a:p>
        </p:txBody>
      </p:sp>
      <p:sp>
        <p:nvSpPr>
          <p:cNvPr id="66" name="TextBox 65">
            <a:extLst xmlns:a="http://schemas.openxmlformats.org/drawingml/2006/main">
              <a:ext uri="{FF2B5EF4-FFF2-40B4-BE49-F238E27FC236}">
                <a16:creationId xmlns:a16="http://schemas.microsoft.com/office/drawing/2014/main" id="{ABD737CA-0B00-4527-9790-8F34F1705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56100"/>
            <a:ext cx="1778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Operating-model capability</a:t>
            </a:r>
          </a:p>
        </p:txBody>
      </p:sp>
      <p:sp>
        <p:nvSpPr>
          <p:cNvPr id="67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0A7A9F3-BA8B-42D9-959C-656B078F8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59E7B00-2AA7-44DE-A593-82E9D1D5D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4158FA2-07CE-4D7A-B17F-783BE3D60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467601F0-51A5-4CF2-9292-5FED7473E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9A72BC4-8C0C-49A5-90C6-060CBAFF6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8FF62F1-E641-45BB-B7AF-F3E34F110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3127901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3D792E49-961B-48B2-A956-BF6D03AE4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800" y="2540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NAVIGATION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85FDEF16-BCC0-48A5-BA60-08C768590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800" y="533400"/>
            <a:ext cx="7874000" cy="50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Table of Contents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36B6820-684B-4C8A-857E-E92B39AE5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800" y="1041400"/>
            <a:ext cx="1079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Major sections from the case-study brief, with each analysis module grouped under its section.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60BEFE2-0938-42A7-8A00-63EEB142D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24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2D074AA-F7BA-4CFE-87C5-560F801A5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74800"/>
            <a:ext cx="5334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E18D62E-1949-4ADE-9D13-1662DE42C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74800"/>
            <a:ext cx="9829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Introduction </a:t>
            </a:r>
            <a:r>
              <a:rPr sz="1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(Optional)</a:t>
            </a:r>
            <a:endParaRPr sz="13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Rectangle 7">
            <a:hlinkClick xmlns:r="http://schemas.openxmlformats.org/officeDocument/2006/relationships" xmlns:a="http://schemas.openxmlformats.org/drawingml/2006/main" r:id="R21916410641e40fb"/>
            <a:extLst xmlns:a="http://schemas.openxmlformats.org/drawingml/2006/main">
              <a:ext uri="{FF2B5EF4-FFF2-40B4-BE49-F238E27FC236}">
                <a16:creationId xmlns:a16="http://schemas.microsoft.com/office/drawing/2014/main" id="{0E8A071B-F58B-40DC-8B16-DDB779B26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1574800"/>
            <a:ext cx="6096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>
                <a:solidFill>
                  <a:srgbClr val="D7D0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B09724C-662F-44AE-B5FD-F89401DFB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6600"/>
            <a:ext cx="5334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A1FC5D8E-413F-4538-9370-C4B9D713A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06600"/>
            <a:ext cx="9829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 A: Market Analysis &amp; Sourcing Strategy</a:t>
            </a:r>
          </a:p>
        </p:txBody>
      </p:sp>
      <p:sp>
        <p:nvSpPr>
          <p:cNvPr id="11" name="Rectangle 10">
            <a:hlinkClick xmlns:r="http://schemas.openxmlformats.org/officeDocument/2006/relationships" xmlns:a="http://schemas.openxmlformats.org/drawingml/2006/main" r:id="R5fa86a1c35364567"/>
            <a:extLst xmlns:a="http://schemas.openxmlformats.org/drawingml/2006/main">
              <a:ext uri="{FF2B5EF4-FFF2-40B4-BE49-F238E27FC236}">
                <a16:creationId xmlns:a16="http://schemas.microsoft.com/office/drawing/2014/main" id="{089284E1-0FFE-4189-90C8-590AC8AF7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2006600"/>
            <a:ext cx="6096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>
                <a:solidFill>
                  <a:srgbClr val="D7D0C6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A3EC6E49-5BD9-44BF-80D2-90CCCC82B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425700"/>
            <a:ext cx="63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FB63E4BD-2C3D-4954-AA86-0513B4E68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2425700"/>
            <a:ext cx="5334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A1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35B58915-5AE3-437D-B539-784070996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300" y="2425700"/>
            <a:ext cx="9080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 &amp; Technology Outlook</a:t>
            </a:r>
          </a:p>
        </p:txBody>
      </p:sp>
      <p:sp>
        <p:nvSpPr>
          <p:cNvPr id="15" name="Rectangle 14">
            <a:hlinkClick xmlns:r="http://schemas.openxmlformats.org/officeDocument/2006/relationships" xmlns:a="http://schemas.openxmlformats.org/drawingml/2006/main" r:id="Rd4c8884e90844fdd"/>
            <a:extLst xmlns:a="http://schemas.openxmlformats.org/drawingml/2006/main">
              <a:ext uri="{FF2B5EF4-FFF2-40B4-BE49-F238E27FC236}">
                <a16:creationId xmlns:a16="http://schemas.microsoft.com/office/drawing/2014/main" id="{AEA18D15-CF40-4C6D-BB8F-D3C9FB4E7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2425700"/>
            <a:ext cx="6096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412DEF33-E92C-4C3E-AB4C-E1F6C42E6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717800"/>
            <a:ext cx="63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C85B671A-1E7F-46C9-AE2D-5AE0ED289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2717800"/>
            <a:ext cx="5334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A2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3CEC32B3-122E-4011-84B2-48B36AF6E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300" y="2717800"/>
            <a:ext cx="9080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Network Ownership, SLA &amp; Accountability</a:t>
            </a:r>
          </a:p>
        </p:txBody>
      </p:sp>
      <p:sp>
        <p:nvSpPr>
          <p:cNvPr id="19" name="Rectangle 18">
            <a:hlinkClick xmlns:r="http://schemas.openxmlformats.org/officeDocument/2006/relationships" xmlns:a="http://schemas.openxmlformats.org/drawingml/2006/main" r:id="R367342d2c60e4464"/>
            <a:extLst xmlns:a="http://schemas.openxmlformats.org/drawingml/2006/main">
              <a:ext uri="{FF2B5EF4-FFF2-40B4-BE49-F238E27FC236}">
                <a16:creationId xmlns:a16="http://schemas.microsoft.com/office/drawing/2014/main" id="{96315D07-9C61-4A04-B30E-017E94E15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2717800"/>
            <a:ext cx="6096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92F795B6-0F48-4E0E-96F3-2549AFB85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009900"/>
            <a:ext cx="63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C3CDBCDC-A3AC-4F25-BAC9-27B0F11E5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3009900"/>
            <a:ext cx="5334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A3</a:t>
            </a:r>
          </a:p>
        </p:txBody>
      </p:sp>
      <p:sp>
        <p:nvSpPr>
          <p:cNvPr id="22" name="Rectangle 21">
            <a:extLst xmlns:a="http://schemas.openxmlformats.org/drawingml/2006/main">
              <a:ext uri="{FF2B5EF4-FFF2-40B4-BE49-F238E27FC236}">
                <a16:creationId xmlns:a16="http://schemas.microsoft.com/office/drawing/2014/main" id="{A340538E-1B64-4D5E-BFA6-B0232493E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300" y="3009900"/>
            <a:ext cx="9080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Cost Structure &amp; Negotiation Levers</a:t>
            </a:r>
          </a:p>
        </p:txBody>
      </p:sp>
      <p:sp>
        <p:nvSpPr>
          <p:cNvPr id="23" name="Rectangle 22">
            <a:hlinkClick xmlns:r="http://schemas.openxmlformats.org/officeDocument/2006/relationships" xmlns:a="http://schemas.openxmlformats.org/drawingml/2006/main" r:id="R5b2aae3d04594ec5"/>
            <a:extLst xmlns:a="http://schemas.openxmlformats.org/drawingml/2006/main">
              <a:ext uri="{FF2B5EF4-FFF2-40B4-BE49-F238E27FC236}">
                <a16:creationId xmlns:a16="http://schemas.microsoft.com/office/drawing/2014/main" id="{624028AB-BE2C-486D-9969-906F47FF1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3009900"/>
            <a:ext cx="6096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>
                <a:solidFill>
                  <a:srgbClr val="7B8184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8AED479E-617D-4FAD-BDD0-211DEFE79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302000"/>
            <a:ext cx="63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E5C171B1-95D1-42DA-BD23-CC981D8B3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3302000"/>
            <a:ext cx="5334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A4</a:t>
            </a:r>
          </a:p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B902AFAB-4758-47F8-B2A7-0F0485DFC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300" y="3302000"/>
            <a:ext cx="9080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Engagement Models &amp; Sourcing Best Practices</a:t>
            </a:r>
          </a:p>
        </p:txBody>
      </p:sp>
      <p:sp>
        <p:nvSpPr>
          <p:cNvPr id="27" name="Rectangle 26">
            <a:hlinkClick xmlns:r="http://schemas.openxmlformats.org/officeDocument/2006/relationships" xmlns:a="http://schemas.openxmlformats.org/drawingml/2006/main" r:id="Ra7c24e9372fb4d8a"/>
            <a:extLst xmlns:a="http://schemas.openxmlformats.org/drawingml/2006/main">
              <a:ext uri="{FF2B5EF4-FFF2-40B4-BE49-F238E27FC236}">
                <a16:creationId xmlns:a16="http://schemas.microsoft.com/office/drawing/2014/main" id="{DF166DEA-3C17-40F2-9B99-D81FCA356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3302000"/>
            <a:ext cx="6096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D3FB0861-82C5-4FE9-A592-DBBA7CE28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594100"/>
            <a:ext cx="63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9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11AF7880-12E8-453A-ADCB-F7FA05ECC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3594100"/>
            <a:ext cx="5334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A5</a:t>
            </a:r>
          </a:p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234FD492-B665-461D-B493-7524220D6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300" y="3594100"/>
            <a:ext cx="9080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Recommended Sourcing Construct</a:t>
            </a:r>
          </a:p>
        </p:txBody>
      </p:sp>
      <p:sp>
        <p:nvSpPr>
          <p:cNvPr id="31" name="Rectangle 30">
            <a:hlinkClick xmlns:r="http://schemas.openxmlformats.org/officeDocument/2006/relationships" xmlns:a="http://schemas.openxmlformats.org/drawingml/2006/main" r:id="R2063afe8dd964d45"/>
            <a:extLst xmlns:a="http://schemas.openxmlformats.org/drawingml/2006/main">
              <a:ext uri="{FF2B5EF4-FFF2-40B4-BE49-F238E27FC236}">
                <a16:creationId xmlns:a16="http://schemas.microsoft.com/office/drawing/2014/main" id="{17AB1389-56AB-4F1E-9671-1C506EE28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3594100"/>
            <a:ext cx="6096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>
                <a:solidFill>
                  <a:srgbClr val="7B8184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32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679985E6-A73C-4ADB-AAD5-6E4C90FED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98900"/>
            <a:ext cx="5334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3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EBA826CB-45FB-49BA-B293-D38AB045D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98900"/>
            <a:ext cx="9829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 B: Supplier Analysis</a:t>
            </a:r>
          </a:p>
        </p:txBody>
      </p:sp>
      <p:sp>
        <p:nvSpPr>
          <p:cNvPr id="34" name="Rectangle 33">
            <a:hlinkClick xmlns:r="http://schemas.openxmlformats.org/officeDocument/2006/relationships" xmlns:a="http://schemas.openxmlformats.org/drawingml/2006/main" r:id="R0d931bd5d445452c"/>
            <a:extLst xmlns:a="http://schemas.openxmlformats.org/drawingml/2006/main">
              <a:ext uri="{FF2B5EF4-FFF2-40B4-BE49-F238E27FC236}">
                <a16:creationId xmlns:a16="http://schemas.microsoft.com/office/drawing/2014/main" id="{18987C1C-128D-444C-9989-CCC0A8A05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3898900"/>
            <a:ext cx="6096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>
                <a:solidFill>
                  <a:srgbClr val="D7D0C6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sp>
        <p:nvSpPr>
          <p:cNvPr id="35" name="Rectangle 34">
            <a:extLst xmlns:a="http://schemas.openxmlformats.org/drawingml/2006/main">
              <a:ext uri="{FF2B5EF4-FFF2-40B4-BE49-F238E27FC236}">
                <a16:creationId xmlns:a16="http://schemas.microsoft.com/office/drawing/2014/main" id="{7D850581-30C7-4765-9DD9-863013B0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318000"/>
            <a:ext cx="63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36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39875C13-2535-4418-84D4-6684A3172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4318000"/>
            <a:ext cx="5334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B1</a:t>
            </a:r>
          </a:p>
        </p:txBody>
      </p:sp>
      <p:sp>
        <p:nvSpPr>
          <p:cNvPr id="37" name="Rectangle 36">
            <a:extLst xmlns:a="http://schemas.openxmlformats.org/drawingml/2006/main">
              <a:ext uri="{FF2B5EF4-FFF2-40B4-BE49-F238E27FC236}">
                <a16:creationId xmlns:a16="http://schemas.microsoft.com/office/drawing/2014/main" id="{A3B8BCEE-D3E7-4BF9-A630-F667CDD67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300" y="4318000"/>
            <a:ext cx="9080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Network Ownership, Reach &amp; Geography</a:t>
            </a:r>
          </a:p>
        </p:txBody>
      </p:sp>
      <p:sp>
        <p:nvSpPr>
          <p:cNvPr id="38" name="Rectangle 37">
            <a:hlinkClick xmlns:r="http://schemas.openxmlformats.org/officeDocument/2006/relationships" xmlns:a="http://schemas.openxmlformats.org/drawingml/2006/main" r:id="R1ef4218342914d04"/>
            <a:extLst xmlns:a="http://schemas.openxmlformats.org/drawingml/2006/main">
              <a:ext uri="{FF2B5EF4-FFF2-40B4-BE49-F238E27FC236}">
                <a16:creationId xmlns:a16="http://schemas.microsoft.com/office/drawing/2014/main" id="{FB5CF5B4-DD1B-4E5E-84F5-0C7FE104E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318000"/>
            <a:ext cx="6096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>
                <a:solidFill>
                  <a:srgbClr val="7B8184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  <p:sp>
        <p:nvSpPr>
          <p:cNvPr id="39" name="Rectangle 38">
            <a:extLst xmlns:a="http://schemas.openxmlformats.org/drawingml/2006/main">
              <a:ext uri="{FF2B5EF4-FFF2-40B4-BE49-F238E27FC236}">
                <a16:creationId xmlns:a16="http://schemas.microsoft.com/office/drawing/2014/main" id="{1C84E4D0-3F11-4C0B-A341-D01BDC725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610100"/>
            <a:ext cx="63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40" name="Rectangle 39">
            <a:extLst xmlns:a="http://schemas.openxmlformats.org/drawingml/2006/main">
              <a:ext uri="{FF2B5EF4-FFF2-40B4-BE49-F238E27FC236}">
                <a16:creationId xmlns:a16="http://schemas.microsoft.com/office/drawing/2014/main" id="{8992DBB0-5798-406D-9F4A-4E41F5367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4610100"/>
            <a:ext cx="5334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B2</a:t>
            </a:r>
          </a:p>
        </p:txBody>
      </p:sp>
      <p:sp>
        <p:nvSpPr>
          <p:cNvPr id="41" name="Rectangle 40">
            <a:extLst xmlns:a="http://schemas.openxmlformats.org/drawingml/2006/main">
              <a:ext uri="{FF2B5EF4-FFF2-40B4-BE49-F238E27FC236}">
                <a16:creationId xmlns:a16="http://schemas.microsoft.com/office/drawing/2014/main" id="{20FE8ABA-75A1-4CFE-90F2-F52F59761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300" y="4610100"/>
            <a:ext cx="9080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Service Capability &amp; Security Integration</a:t>
            </a:r>
          </a:p>
        </p:txBody>
      </p:sp>
      <p:sp>
        <p:nvSpPr>
          <p:cNvPr id="42" name="Rectangle 41">
            <a:hlinkClick xmlns:r="http://schemas.openxmlformats.org/officeDocument/2006/relationships" xmlns:a="http://schemas.openxmlformats.org/drawingml/2006/main" r:id="Re99093a56ebb4afc"/>
            <a:extLst xmlns:a="http://schemas.openxmlformats.org/drawingml/2006/main">
              <a:ext uri="{FF2B5EF4-FFF2-40B4-BE49-F238E27FC236}">
                <a16:creationId xmlns:a16="http://schemas.microsoft.com/office/drawing/2014/main" id="{DA60A2D1-F36B-4FD7-91C5-5D20320E1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610100"/>
            <a:ext cx="6096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>
                <a:solidFill>
                  <a:srgbClr val="7B8184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  <p:sp>
        <p:nvSpPr>
          <p:cNvPr id="43" name="Rectangle 42">
            <a:extLst xmlns:a="http://schemas.openxmlformats.org/drawingml/2006/main">
              <a:ext uri="{FF2B5EF4-FFF2-40B4-BE49-F238E27FC236}">
                <a16:creationId xmlns:a16="http://schemas.microsoft.com/office/drawing/2014/main" id="{1DEB296E-89E9-4DA6-894D-E834CDD9F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902200"/>
            <a:ext cx="63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44" name="Rectangle 43">
            <a:extLst xmlns:a="http://schemas.openxmlformats.org/drawingml/2006/main">
              <a:ext uri="{FF2B5EF4-FFF2-40B4-BE49-F238E27FC236}">
                <a16:creationId xmlns:a16="http://schemas.microsoft.com/office/drawing/2014/main" id="{A90C89EA-13DF-40D8-9228-326D4423A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4902200"/>
            <a:ext cx="5334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B3</a:t>
            </a:r>
          </a:p>
        </p:txBody>
      </p:sp>
      <p:sp>
        <p:nvSpPr>
          <p:cNvPr id="45" name="Rectangle 44">
            <a:extLst xmlns:a="http://schemas.openxmlformats.org/drawingml/2006/main">
              <a:ext uri="{FF2B5EF4-FFF2-40B4-BE49-F238E27FC236}">
                <a16:creationId xmlns:a16="http://schemas.microsoft.com/office/drawing/2014/main" id="{0189BA35-C0AD-4B17-9949-7352F8214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300" y="4902200"/>
            <a:ext cx="9080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Commercial Models &amp; Price Transparency</a:t>
            </a:r>
          </a:p>
        </p:txBody>
      </p:sp>
      <p:sp>
        <p:nvSpPr>
          <p:cNvPr id="46" name="Rectangle 45">
            <a:hlinkClick xmlns:r="http://schemas.openxmlformats.org/officeDocument/2006/relationships" xmlns:a="http://schemas.openxmlformats.org/drawingml/2006/main" r:id="Rafa8f384c6224e5f"/>
            <a:extLst xmlns:a="http://schemas.openxmlformats.org/drawingml/2006/main">
              <a:ext uri="{FF2B5EF4-FFF2-40B4-BE49-F238E27FC236}">
                <a16:creationId xmlns:a16="http://schemas.microsoft.com/office/drawing/2014/main" id="{6E157116-1ADE-4213-804C-36647A374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4902200"/>
            <a:ext cx="6096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>
                <a:solidFill>
                  <a:srgbClr val="7B8184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  <p:sp>
        <p:nvSpPr>
          <p:cNvPr id="47" name="Rectangle 46">
            <a:extLst xmlns:a="http://schemas.openxmlformats.org/drawingml/2006/main">
              <a:ext uri="{FF2B5EF4-FFF2-40B4-BE49-F238E27FC236}">
                <a16:creationId xmlns:a16="http://schemas.microsoft.com/office/drawing/2014/main" id="{1F95EBBD-1477-4489-AFA5-3103B4298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194300"/>
            <a:ext cx="63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48" name="Rectangle 47">
            <a:extLst xmlns:a="http://schemas.openxmlformats.org/drawingml/2006/main">
              <a:ext uri="{FF2B5EF4-FFF2-40B4-BE49-F238E27FC236}">
                <a16:creationId xmlns:a16="http://schemas.microsoft.com/office/drawing/2014/main" id="{A77A6EE2-BE0A-4E1B-8E5C-1C18416A5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5194300"/>
            <a:ext cx="5334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B4</a:t>
            </a:r>
          </a:p>
        </p:txBody>
      </p:sp>
      <p:sp>
        <p:nvSpPr>
          <p:cNvPr id="49" name="Rectangle 48">
            <a:extLst xmlns:a="http://schemas.openxmlformats.org/drawingml/2006/main">
              <a:ext uri="{FF2B5EF4-FFF2-40B4-BE49-F238E27FC236}">
                <a16:creationId xmlns:a16="http://schemas.microsoft.com/office/drawing/2014/main" id="{C3D39D92-B444-4FCB-A216-51C8412D8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2300" y="5194300"/>
            <a:ext cx="90805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Operational Performance &amp; Support Model</a:t>
            </a:r>
          </a:p>
        </p:txBody>
      </p:sp>
      <p:sp>
        <p:nvSpPr>
          <p:cNvPr id="50" name="Rectangle 49">
            <a:hlinkClick xmlns:r="http://schemas.openxmlformats.org/officeDocument/2006/relationships" xmlns:a="http://schemas.openxmlformats.org/drawingml/2006/main" r:id="Rfe7e7e3190ce4dd4"/>
            <a:extLst xmlns:a="http://schemas.openxmlformats.org/drawingml/2006/main">
              <a:ext uri="{FF2B5EF4-FFF2-40B4-BE49-F238E27FC236}">
                <a16:creationId xmlns:a16="http://schemas.microsoft.com/office/drawing/2014/main" id="{D520CBA8-001E-4248-B0EA-7DE444B87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5194300"/>
            <a:ext cx="609600" cy="25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50">
                <a:solidFill>
                  <a:srgbClr val="7B8184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  <p:sp>
        <p:nvSpPr>
          <p:cNvPr id="51" name="Rectangle 50">
            <a:extLst xmlns:a="http://schemas.openxmlformats.org/drawingml/2006/main">
              <a:ext uri="{FF2B5EF4-FFF2-40B4-BE49-F238E27FC236}">
                <a16:creationId xmlns:a16="http://schemas.microsoft.com/office/drawing/2014/main" id="{DC57AEE8-E687-4AD0-8477-8B43955EE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99100"/>
            <a:ext cx="5334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2" name="Rectangle 51">
            <a:extLst xmlns:a="http://schemas.openxmlformats.org/drawingml/2006/main">
              <a:ext uri="{FF2B5EF4-FFF2-40B4-BE49-F238E27FC236}">
                <a16:creationId xmlns:a16="http://schemas.microsoft.com/office/drawing/2014/main" id="{C32A3965-0ADE-44A4-8262-5BFC57382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499100"/>
            <a:ext cx="98298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Key Summary                                                                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(Click the page number to directly move to key summary slide)</a:t>
            </a:r>
          </a:p>
        </p:txBody>
      </p:sp>
      <p:sp>
        <p:nvSpPr>
          <p:cNvPr id="53" name="Rectangle 52">
            <a:hlinkClick xmlns:r="http://schemas.openxmlformats.org/officeDocument/2006/relationships" xmlns:a="http://schemas.openxmlformats.org/drawingml/2006/main" r:id="R4f969f6590714220"/>
            <a:extLst xmlns:a="http://schemas.openxmlformats.org/drawingml/2006/main">
              <a:ext uri="{FF2B5EF4-FFF2-40B4-BE49-F238E27FC236}">
                <a16:creationId xmlns:a16="http://schemas.microsoft.com/office/drawing/2014/main" id="{F2A54EAF-3D32-413C-AC95-AF4A88B14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5499100"/>
            <a:ext cx="6096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00">
                <a:solidFill>
                  <a:srgbClr val="D7D0C6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  <p:sp>
        <p:nvSpPr>
          <p:cNvPr id="57" name="Rectangle 56">
            <a:extLst xmlns:a="http://schemas.openxmlformats.org/drawingml/2006/main">
              <a:ext uri="{FF2B5EF4-FFF2-40B4-BE49-F238E27FC236}">
                <a16:creationId xmlns:a16="http://schemas.microsoft.com/office/drawing/2014/main" id="{EB4AC7B2-D71D-419C-87F8-BED6132F5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58" name="TextBox 57">
            <a:extLst xmlns:a="http://schemas.openxmlformats.org/drawingml/2006/main">
              <a:ext uri="{FF2B5EF4-FFF2-40B4-BE49-F238E27FC236}">
                <a16:creationId xmlns:a16="http://schemas.microsoft.com/office/drawing/2014/main" id="{A1BDB3F5-5792-459B-8F92-5580CF180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800" y="6502400"/>
            <a:ext cx="787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</a:p>
        </p:txBody>
      </p:sp>
      <p:sp>
        <p:nvSpPr>
          <p:cNvPr id="59" name="TextBox 58">
            <a:extLst xmlns:a="http://schemas.openxmlformats.org/drawingml/2006/main">
              <a:ext uri="{FF2B5EF4-FFF2-40B4-BE49-F238E27FC236}">
                <a16:creationId xmlns:a16="http://schemas.microsoft.com/office/drawing/2014/main" id="{EBBBA72E-A66E-4794-84BB-25F43B379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6800" y="6502400"/>
            <a:ext cx="3556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900">
                <a:solidFill>
                  <a:srgbClr val="7B8184"/>
                </a:solidFill>
                <a:latin typeface="Arial"/>
                <a:ea typeface="Arial"/>
                <a:cs typeface="Arial"/>
              </a:rPr>
              <a:t>4</a:t>
            </a:r>
            <a:endParaRPr sz="900">
              <a:solidFill>
                <a:srgbClr val="5F748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Rectangle 60">
            <a:extLst xmlns:a="http://schemas.openxmlformats.org/drawingml/2006/main">
              <a:ext uri="{FF2B5EF4-FFF2-40B4-BE49-F238E27FC236}">
                <a16:creationId xmlns:a16="http://schemas.microsoft.com/office/drawing/2014/main" id="{1694552F-C039-9768-DC93-C03E35EDD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4789" y="6324399"/>
            <a:ext cx="2747611" cy="7947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  <a:latin typeface="Arial"/>
                <a:ea typeface="Arial"/>
                <a:cs typeface="Arial"/>
              </a:rPr>
              <a:t>Page numbers are directly linked to the respective slides </a:t>
            </a:r>
          </a:p>
        </p:txBody>
      </p:sp>
      <p:sp>
        <p:nvSpPr>
          <p:cNvPr id="6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C78634F-FB31-4C3E-BB65-F22F1108B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14D4DE2E-A996-4B76-BCFD-84293D742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FF5CD41-0133-4D85-9149-F733A40C2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47DFD5F-03DF-4D1C-B018-6DF81C21F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F46D54CC-5118-446D-BB62-25C1C48AC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C84AD0D-FCCC-4868-83E0-0915F8CF2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118182000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11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3C54F6F7-24B1-4A56-8DF8-6FB1FCED1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6438E06-A86C-4088-B0F8-A24A57B6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700" y="1676400"/>
            <a:ext cx="63500" cy="3505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CD28E9A-4903-45AC-A856-A82D0A632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1676400"/>
            <a:ext cx="4064000" cy="279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KEY SUMMARY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5241607B-4CB2-4B14-9A4E-685EE47AA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2146300"/>
            <a:ext cx="4191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Client Sourcing Decision Framework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1BF58F7-8A0D-4ACE-950B-A7DD527F2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4381500"/>
            <a:ext cx="4191000" cy="66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Integrated evidence, supplier ranking and sourcing decision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947CF136-160B-4FEE-9091-83037DB69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397000"/>
            <a:ext cx="19050" cy="410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F53E9447-3370-495B-A6B6-532F7F5AF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1473200"/>
            <a:ext cx="4064000" cy="279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SECTION COVERAGE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EE7A286A-3F02-4C12-9840-D5B86B783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20320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K1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99CFE47C-D03D-4507-B40F-9762A41EC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0320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Evidence Readout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9D54693A-3CA1-472D-9331-B08C37FDC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5273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F7D20057-37FF-4E64-BB2D-96FC6615A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28702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K2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3C51DC88-A350-454D-9D16-9E2951723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8702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Recommendation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19C3C8BB-9F16-434B-B252-1E6788BD5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3655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F5D55617-7302-43A7-AA7B-AC25ABBCA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37084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K3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F59CEF84-7537-4878-8FD1-26D2C3A99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7084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Sourcing Option Comparison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1C903A2F-52EB-44A4-BF85-656C0B287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2037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9A800358-C9FA-4307-B1A9-3FF249FD1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45466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K4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007D7810-24A8-4770-869E-93E46E46D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5466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Decision Criteria &amp; Award Logic</a:t>
            </a: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A8440DA4-EE05-43F6-97AE-2DEF65041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0419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6" name="Slide Number 40">
            <a:extLst xmlns:a="http://schemas.openxmlformats.org/drawingml/2006/main">
              <a:ext uri="{FF2B5EF4-FFF2-40B4-BE49-F238E27FC236}">
                <a16:creationId xmlns:a16="http://schemas.microsoft.com/office/drawing/2014/main" id="{54C6BF57-6AEC-4ECA-8F10-9D2761180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5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FFFDF8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  <p:sp>
        <p:nvSpPr>
          <p:cNvPr id="27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A5976C28-2509-4433-84CA-2EE81C775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F14DE95C-4300-470C-8137-DACB64599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5BCB7AB-462E-49F6-9E71-C16F5881C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1D0D7D0-130D-48C4-B0AB-594F4FAAA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EAF6AA6-6781-4A56-A25E-4FFF9DD36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AD84340-3CBA-486B-BF5E-D54093170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654113300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EC98F988-8360-4D81-B55B-E132B0FAA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6032"/>
            <a:ext cx="11292840" cy="31699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lIns="36576" tIns="36576" rIns="36576" bIns="36576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Key Summary: Decision Should Optimise Control, Not Only Coverage</a:t>
            </a: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C293FA99-24B9-4341-A128-67431C2A9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4681"/>
            <a:ext cx="11498469" cy="24314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lIns="36576" tIns="36576" rIns="36576" bIns="36576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 b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analysis indicates that fixed connectivity is available, but performance, cost and resilience depend on local-loop ownership, overlay governance and fault-restoration accountability.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EC2C6004-C51C-434A-A54D-6194555AE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2688"/>
            <a:ext cx="11292840" cy="18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D8E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04ED8D47-B6AC-4ABF-B490-52CDE852F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3952"/>
            <a:ext cx="7589520" cy="19507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lIns="36576" tIns="36576" rIns="36576" bIns="36576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 b="0">
                <a:solidFill>
                  <a:srgbClr val="485058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 b="0">
              <a:solidFill>
                <a:srgbClr val="48505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D81B72F-D169-4830-9E3C-9CE4EAA91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060704"/>
            <a:ext cx="324612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lIns="36576" tIns="36576" rIns="36576" bIns="36576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19" b="1">
                <a:solidFill>
                  <a:srgbClr val="123156"/>
                </a:solidFill>
                <a:latin typeface="Arial"/>
                <a:ea typeface="Arial"/>
                <a:cs typeface="Arial"/>
              </a:rPr>
              <a:t>Evidence Readout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BC862CEB-E2CE-4AA6-BFBD-696F464E5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912" y="1060704"/>
            <a:ext cx="29260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lIns="36576" tIns="36576" rIns="36576" bIns="36576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19" b="1">
                <a:solidFill>
                  <a:srgbClr val="123156"/>
                </a:solidFill>
                <a:latin typeface="Arial"/>
                <a:ea typeface="Arial"/>
                <a:cs typeface="Arial"/>
              </a:rPr>
              <a:t>Decision Implication</a:t>
            </a:r>
          </a:p>
        </p:txBody>
      </p:sp>
      <p:sp>
        <p:nvSpPr>
          <p:cNvPr id="8" name="Rounded Rectangle 7">
            <a:extLst xmlns:a="http://schemas.openxmlformats.org/drawingml/2006/main">
              <a:ext uri="{FF2B5EF4-FFF2-40B4-BE49-F238E27FC236}">
                <a16:creationId xmlns:a16="http://schemas.microsoft.com/office/drawing/2014/main" id="{D85EF56A-507B-4ECA-907F-C44A21AC6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353312"/>
            <a:ext cx="6355080" cy="67665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9" name="Rounded Rectangle 8">
            <a:extLst xmlns:a="http://schemas.openxmlformats.org/drawingml/2006/main">
              <a:ext uri="{FF2B5EF4-FFF2-40B4-BE49-F238E27FC236}">
                <a16:creationId xmlns:a16="http://schemas.microsoft.com/office/drawing/2014/main" id="{0752368C-7717-4797-9B33-A975518EA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353312"/>
            <a:ext cx="960120" cy="67665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23156"/>
          </a:solidFill>
          <a:ln xmlns:a="http://schemas.openxmlformats.org/drawingml/2006/main">
            <a:solidFill>
              <a:srgbClr val="12315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Market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1337303-F6EC-4006-A088-B2F2994B4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1380744"/>
            <a:ext cx="5248656" cy="44319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lIns="36576" tIns="36576" rIns="36576" bIns="36576" anchor="t">
            <a:spAutoFit/>
          </a:bodyPr>
          <a:lstStyle xmlns:a="http://schemas.openxmlformats.org/drawingml/2006/main"/>
          <a:p xmlns:a="http://schemas.openxmlformats.org/drawingml/2006/main">
            <a:r>
              <a:rPr sz="800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EU fixed coverage is ~98%, but FTTP is 74.1% and gigabit-capable access is 84.3%; enterprise access is near-universal but quality is uneven.
→ Do not treat country availability as service readiness; validate </a:t>
            </a:r>
            <a:r>
              <a:rPr sz="800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fibre</a:t>
            </a:r>
            <a:r>
              <a:rPr sz="800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 depth, SLA and local access at site level.</a:t>
            </a:r>
          </a:p>
        </p:txBody>
      </p:sp>
      <p:sp>
        <p:nvSpPr>
          <p:cNvPr id="11" name="Rounded Rectangle 10">
            <a:extLst xmlns:a="http://schemas.openxmlformats.org/drawingml/2006/main">
              <a:ext uri="{FF2B5EF4-FFF2-40B4-BE49-F238E27FC236}">
                <a16:creationId xmlns:a16="http://schemas.microsoft.com/office/drawing/2014/main" id="{4F0DE9F3-B71A-4AD1-BC55-87DE29F84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194560"/>
            <a:ext cx="6355080" cy="67665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2" name="Rounded Rectangle 11">
            <a:extLst xmlns:a="http://schemas.openxmlformats.org/drawingml/2006/main">
              <a:ext uri="{FF2B5EF4-FFF2-40B4-BE49-F238E27FC236}">
                <a16:creationId xmlns:a16="http://schemas.microsoft.com/office/drawing/2014/main" id="{92EB98A5-7C44-48D9-B262-8E1DF4EF7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194560"/>
            <a:ext cx="960120" cy="67665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23156"/>
          </a:solidFill>
          <a:ln xmlns:a="http://schemas.openxmlformats.org/drawingml/2006/main">
            <a:solidFill>
              <a:srgbClr val="12315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3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Architecture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0425D6C5-5054-4B85-8634-47B8EF377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2221991"/>
            <a:ext cx="5248656" cy="62179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lIns="45720" tIns="36576" rIns="45720" bIns="36576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Global WAN spend is broadly flat while MPLS declines and DIA / SD-WAN grow, shifting the network toward internet-first hybrid WAN.
→ Separate legacy-retention decisions from new underlay and overlay sourcing decisions.</a:t>
            </a:r>
          </a:p>
        </p:txBody>
      </p:sp>
      <p:sp>
        <p:nvSpPr>
          <p:cNvPr id="14" name="Rounded Rectangle 13">
            <a:extLst xmlns:a="http://schemas.openxmlformats.org/drawingml/2006/main">
              <a:ext uri="{FF2B5EF4-FFF2-40B4-BE49-F238E27FC236}">
                <a16:creationId xmlns:a16="http://schemas.microsoft.com/office/drawing/2014/main" id="{F2836BA9-D1EB-4216-A2F5-22D37B6C0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035808"/>
            <a:ext cx="6355080" cy="67665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5" name="Rounded Rectangle 14">
            <a:extLst xmlns:a="http://schemas.openxmlformats.org/drawingml/2006/main">
              <a:ext uri="{FF2B5EF4-FFF2-40B4-BE49-F238E27FC236}">
                <a16:creationId xmlns:a16="http://schemas.microsoft.com/office/drawing/2014/main" id="{E5C6BBB9-8AF0-489E-A1FC-6C569342D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035808"/>
            <a:ext cx="960120" cy="67665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23156"/>
          </a:solidFill>
          <a:ln xmlns:a="http://schemas.openxmlformats.org/drawingml/2006/main">
            <a:solidFill>
              <a:srgbClr val="12315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3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Commercials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47946F14-FA4D-4B5D-A635-C5ACBCB0D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3063239"/>
            <a:ext cx="5248656" cy="62179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lIns="45720" tIns="36576" rIns="45720" bIns="36576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Connectivity unit costs can fall, but CPE, SD-WAN licences, managed operations, security and dual access can absorb savings.
→ Compare total site cost, not headline bandwidth price or blended carrier MRC.</a:t>
            </a:r>
          </a:p>
        </p:txBody>
      </p:sp>
      <p:sp>
        <p:nvSpPr>
          <p:cNvPr id="17" name="Rounded Rectangle 16">
            <a:extLst xmlns:a="http://schemas.openxmlformats.org/drawingml/2006/main">
              <a:ext uri="{FF2B5EF4-FFF2-40B4-BE49-F238E27FC236}">
                <a16:creationId xmlns:a16="http://schemas.microsoft.com/office/drawing/2014/main" id="{F8FEE5F4-6EC9-4E4E-9283-83135A63D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877056"/>
            <a:ext cx="6355080" cy="67665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8" name="Rounded Rectangle 17">
            <a:extLst xmlns:a="http://schemas.openxmlformats.org/drawingml/2006/main">
              <a:ext uri="{FF2B5EF4-FFF2-40B4-BE49-F238E27FC236}">
                <a16:creationId xmlns:a16="http://schemas.microsoft.com/office/drawing/2014/main" id="{352D6E16-656E-459C-B722-7E645CAF3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3877056"/>
            <a:ext cx="960120" cy="676656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23156"/>
          </a:solidFill>
          <a:ln xmlns:a="http://schemas.openxmlformats.org/drawingml/2006/main">
            <a:solidFill>
              <a:srgbClr val="123156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3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Operations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411661B1-8A71-4EDC-8465-7D34F95EB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6192" y="3904488"/>
            <a:ext cx="5248656" cy="62179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lIns="45720" tIns="36576" rIns="45720" bIns="36576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19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Pan-European coverage can mask partner-delivered local loops, wholesale handoffs and field-force dependencies.
→ Make ownership, route diversity, SLA clock rules and incident RACI mandatory RFP evidence.</a:t>
            </a:r>
          </a:p>
        </p:txBody>
      </p:sp>
      <p:sp>
        <p:nvSpPr>
          <p:cNvPr id="20" name="Rounded Rectangle 19">
            <a:extLst xmlns:a="http://schemas.openxmlformats.org/drawingml/2006/main">
              <a:ext uri="{FF2B5EF4-FFF2-40B4-BE49-F238E27FC236}">
                <a16:creationId xmlns:a16="http://schemas.microsoft.com/office/drawing/2014/main" id="{F2242589-7C72-4180-9C27-958B13184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581912"/>
            <a:ext cx="4663440" cy="29718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102E52"/>
          </a:solidFill>
          <a:ln xmlns:a="http://schemas.openxmlformats.org/drawingml/2006/main" w="6350" cmpd="sng">
            <a:solidFill>
              <a:srgbClr val="102E52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0" marR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RECOMMENDATION</a:t>
            </a:r>
          </a:p>
          <a:p xmlns:a="http://schemas.openxmlformats.org/drawingml/2006/main">
            <a:pPr marL="0" marR="0" algn="l">
              <a:buNone/>
            </a:pPr>
            <a:endParaRPr sz="1000"/>
          </a:p>
          <a:p xmlns:a="http://schemas.openxmlformats.org/drawingml/2006/main">
            <a:pPr marL="0" marR="0" algn="l">
              <a:buNone/>
            </a:pPr>
            <a:r>
              <a:rPr sz="1000">
                <a:solidFill>
                  <a:srgbClr val="D8E5F5"/>
                </a:solidFill>
                <a:latin typeface="Arial"/>
                <a:ea typeface="Arial"/>
                <a:cs typeface="Arial"/>
              </a:rPr>
              <a:t>Use a multi-supplier shortlist and award by use </a:t>
            </a:r>
            <a:r>
              <a:rPr sz="1000">
                <a:solidFill>
                  <a:srgbClr val="D8E5F5"/>
                </a:solidFill>
                <a:latin typeface="Arial"/>
                <a:ea typeface="Arial"/>
                <a:cs typeface="Arial"/>
              </a:rPr>
              <a:t>case, not</a:t>
            </a:r>
            <a:r>
              <a:rPr sz="1000">
                <a:solidFill>
                  <a:srgbClr val="D8E5F5"/>
                </a:solidFill>
                <a:latin typeface="Arial"/>
                <a:ea typeface="Arial"/>
                <a:cs typeface="Arial"/>
              </a:rPr>
              <a:t> one carrier for every site.</a:t>
            </a:r>
            <a:endParaRPr sz="1000"/>
          </a:p>
          <a:p xmlns:a="http://schemas.openxmlformats.org/drawingml/2006/main">
            <a:pPr marL="0" marR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  Vodafone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 best overall prime</a:t>
            </a:r>
            <a:br/>
            <a:r>
              <a:rPr sz="1000">
                <a:solidFill>
                  <a:srgbClr val="D8E5F5"/>
                </a:solidFill>
                <a:latin typeface="Arial"/>
                <a:ea typeface="Arial"/>
                <a:cs typeface="Arial"/>
              </a:rPr>
              <a:t>Strongest integrated connectivity, managed operations and security; 25/25 capability score.</a:t>
            </a:r>
            <a:endParaRPr sz="1000"/>
          </a:p>
          <a:p xmlns:a="http://schemas.openxmlformats.org/drawingml/2006/main">
            <a:pPr marL="0" marR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  Deutsche Telekom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 control and scale</a:t>
            </a:r>
            <a:br/>
            <a:r>
              <a:rPr sz="1000">
                <a:solidFill>
                  <a:srgbClr val="D8E5F5"/>
                </a:solidFill>
                <a:latin typeface="Arial"/>
                <a:ea typeface="Arial"/>
                <a:cs typeface="Arial"/>
              </a:rPr>
              <a:t>Best owned-footprint signal at 500+ PIU </a:t>
            </a:r>
            <a:r>
              <a:rPr sz="1000">
                <a:solidFill>
                  <a:srgbClr val="D8E5F5"/>
                </a:solidFill>
                <a:latin typeface="Arial"/>
                <a:ea typeface="Arial"/>
                <a:cs typeface="Arial"/>
              </a:rPr>
              <a:t>PoPs</a:t>
            </a:r>
            <a:r>
              <a:rPr sz="1000">
                <a:solidFill>
                  <a:srgbClr val="D8E5F5"/>
                </a:solidFill>
                <a:latin typeface="Arial"/>
                <a:ea typeface="Arial"/>
                <a:cs typeface="Arial"/>
              </a:rPr>
              <a:t>; one point behind Vodafone at 24/25.</a:t>
            </a:r>
            <a:endParaRPr sz="1000"/>
          </a:p>
          <a:p xmlns:a="http://schemas.openxmlformats.org/drawingml/2006/main">
            <a:pPr marL="0" marR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  Colt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 commercial flexibility</a:t>
            </a:r>
            <a:br/>
            <a:r>
              <a:rPr sz="1000">
                <a:solidFill>
                  <a:srgbClr val="D8E5F5"/>
                </a:solidFill>
                <a:latin typeface="Arial"/>
                <a:ea typeface="Arial"/>
                <a:cs typeface="Arial"/>
              </a:rPr>
              <a:t>Strongest on-demand and short-term model, including one-hour bandwidth commitments.</a:t>
            </a:r>
            <a:endParaRPr sz="1000"/>
          </a:p>
          <a:p xmlns:a="http://schemas.openxmlformats.org/drawingml/2006/main">
            <a:pPr marL="0" marR="0" algn="l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  NTT DATA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 - </a:t>
            </a: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 global managed reach</a:t>
            </a:r>
            <a:br/>
            <a:r>
              <a:rPr sz="1000">
                <a:solidFill>
                  <a:srgbClr val="D8E5F5"/>
                </a:solidFill>
                <a:latin typeface="Arial"/>
                <a:ea typeface="Arial"/>
                <a:cs typeface="Arial"/>
              </a:rPr>
              <a:t>Best fit for multinational orchestration and long-tail countries; 190+ country breadth.</a:t>
            </a:r>
            <a:endParaRPr sz="1000"/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EAEC6D85-F6BF-4A67-A2E2-02304C173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687432"/>
            <a:ext cx="4114800" cy="22844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lIns="45720" tIns="36576" rIns="45720" bIns="36576" anchor="t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19" b="1">
                <a:solidFill>
                  <a:srgbClr val="123156"/>
                </a:solidFill>
                <a:latin typeface="Arial"/>
                <a:ea typeface="Arial"/>
                <a:cs typeface="Arial"/>
              </a:rPr>
              <a:t>Sourcing Option Readout</a:t>
            </a:r>
          </a:p>
        </p:txBody>
      </p:sp>
      <p:sp>
        <p:nvSpPr>
          <p:cNvPr id="35" name="Rounded Rectangle 34">
            <a:extLst xmlns:a="http://schemas.openxmlformats.org/drawingml/2006/main">
              <a:ext uri="{FF2B5EF4-FFF2-40B4-BE49-F238E27FC236}">
                <a16:creationId xmlns:a16="http://schemas.microsoft.com/office/drawing/2014/main" id="{A17562D5-901C-4E17-BD72-6CB8E4CA6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980040"/>
            <a:ext cx="2161641" cy="7498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AE4E4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bIns="36576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>
                <a:solidFill>
                  <a:srgbClr val="123156"/>
                </a:solidFill>
                <a:latin typeface="Arial"/>
                <a:ea typeface="Arial"/>
                <a:cs typeface="Arial"/>
              </a:rPr>
              <a:t>Single-provider rebid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1">
                <a:solidFill>
                  <a:srgbClr val="485058"/>
                </a:solidFill>
                <a:latin typeface="Arial"/>
                <a:ea typeface="Arial"/>
                <a:cs typeface="Arial"/>
              </a:rPr>
              <a:t>Fit: Low / medium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Simple, but may repeat partner-dependence risk</a:t>
            </a:r>
          </a:p>
        </p:txBody>
      </p:sp>
      <p:sp>
        <p:nvSpPr>
          <p:cNvPr id="36" name="Rounded Rectangle 35">
            <a:extLst xmlns:a="http://schemas.openxmlformats.org/drawingml/2006/main">
              <a:ext uri="{FF2B5EF4-FFF2-40B4-BE49-F238E27FC236}">
                <a16:creationId xmlns:a16="http://schemas.microsoft.com/office/drawing/2014/main" id="{C8D14E7B-7B4F-4513-B0EE-459139919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4289" y="4980040"/>
            <a:ext cx="2161641" cy="7498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2D6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bIns="36576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>
                <a:solidFill>
                  <a:srgbClr val="123156"/>
                </a:solidFill>
                <a:latin typeface="Arial"/>
                <a:ea typeface="Arial"/>
                <a:cs typeface="Arial"/>
              </a:rPr>
              <a:t>Dual pan-European providers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1">
                <a:solidFill>
                  <a:srgbClr val="485058"/>
                </a:solidFill>
                <a:latin typeface="Arial"/>
                <a:ea typeface="Arial"/>
                <a:cs typeface="Arial"/>
              </a:rPr>
              <a:t>Fit: Medium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Improves resilience, but adds cost and governance load</a:t>
            </a:r>
          </a:p>
        </p:txBody>
      </p:sp>
      <p:sp>
        <p:nvSpPr>
          <p:cNvPr id="37" name="Rounded Rectangle 36">
            <a:extLst xmlns:a="http://schemas.openxmlformats.org/drawingml/2006/main">
              <a:ext uri="{FF2B5EF4-FFF2-40B4-BE49-F238E27FC236}">
                <a16:creationId xmlns:a16="http://schemas.microsoft.com/office/drawing/2014/main" id="{6246B2E8-59CD-4874-A066-F67B2052A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5659" y="4980040"/>
            <a:ext cx="2161641" cy="7498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FF2D6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bIns="36576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>
                <a:solidFill>
                  <a:srgbClr val="123156"/>
                </a:solidFill>
                <a:latin typeface="Arial"/>
                <a:ea typeface="Arial"/>
                <a:cs typeface="Arial"/>
              </a:rPr>
              <a:t>Aggregator-led access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1">
                <a:solidFill>
                  <a:srgbClr val="485058"/>
                </a:solidFill>
                <a:latin typeface="Arial"/>
                <a:ea typeface="Arial"/>
                <a:cs typeface="Arial"/>
              </a:rPr>
              <a:t>Fit: Medium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Useful for tail sites, but pass-through SLA must be tested</a:t>
            </a:r>
          </a:p>
        </p:txBody>
      </p:sp>
      <p:sp>
        <p:nvSpPr>
          <p:cNvPr id="38" name="Rounded Rectangle 37">
            <a:extLst xmlns:a="http://schemas.openxmlformats.org/drawingml/2006/main">
              <a:ext uri="{FF2B5EF4-FFF2-40B4-BE49-F238E27FC236}">
                <a16:creationId xmlns:a16="http://schemas.microsoft.com/office/drawing/2014/main" id="{8EBD56B7-92B4-4479-AA83-42777DA11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7028" y="4980040"/>
            <a:ext cx="2161641" cy="7498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5F4EC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bIns="36576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>
                <a:solidFill>
                  <a:srgbClr val="123156"/>
                </a:solidFill>
                <a:latin typeface="Arial"/>
                <a:ea typeface="Arial"/>
                <a:cs typeface="Arial"/>
              </a:rPr>
              <a:t>SD-WAN MSP + local underlays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1">
                <a:solidFill>
                  <a:srgbClr val="485058"/>
                </a:solidFill>
                <a:latin typeface="Arial"/>
                <a:ea typeface="Arial"/>
                <a:cs typeface="Arial"/>
              </a:rPr>
              <a:t>Fit: High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Strongest balance of governance, diversity and flexibility</a:t>
            </a:r>
          </a:p>
        </p:txBody>
      </p:sp>
      <p:sp>
        <p:nvSpPr>
          <p:cNvPr id="39" name="Rounded Rectangle 38">
            <a:extLst xmlns:a="http://schemas.openxmlformats.org/drawingml/2006/main">
              <a:ext uri="{FF2B5EF4-FFF2-40B4-BE49-F238E27FC236}">
                <a16:creationId xmlns:a16="http://schemas.microsoft.com/office/drawing/2014/main" id="{F431AA64-AEF7-411C-A6FD-BD351CFC4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8398" y="4980040"/>
            <a:ext cx="2161641" cy="749808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6EEF8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45720" rIns="45720" bIns="36576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>
                <a:solidFill>
                  <a:srgbClr val="123156"/>
                </a:solidFill>
                <a:latin typeface="Arial"/>
                <a:ea typeface="Arial"/>
                <a:cs typeface="Arial"/>
              </a:rPr>
              <a:t>Direct local portfolio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1">
                <a:solidFill>
                  <a:srgbClr val="485058"/>
                </a:solidFill>
                <a:latin typeface="Arial"/>
                <a:ea typeface="Arial"/>
                <a:cs typeface="Arial"/>
              </a:rPr>
              <a:t>Fit: Selective</a:t>
            </a:r>
          </a:p>
          <a:p xmlns:a="http://schemas.openxmlformats.org/drawingml/2006/main">
            <a:pPr>
              <a:spcBef>
                <a:spcPts val="0"/>
              </a:spcBef>
              <a:buNone/>
            </a:pPr>
            <a:r>
              <a:rPr sz="800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Best local control, but high internal management effort</a:t>
            </a:r>
          </a:p>
        </p:txBody>
      </p:sp>
      <p:sp>
        <p:nvSpPr>
          <p:cNvPr id="40" name="Rounded Rectangle 39">
            <a:extLst xmlns:a="http://schemas.openxmlformats.org/drawingml/2006/main">
              <a:ext uri="{FF2B5EF4-FFF2-40B4-BE49-F238E27FC236}">
                <a16:creationId xmlns:a16="http://schemas.microsoft.com/office/drawing/2014/main" id="{E7604F9D-434C-4924-ADFF-1258435C9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97880"/>
            <a:ext cx="11292840" cy="393192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E6EEF8"/>
          </a:solidFill>
          <a:ln xmlns:a="http://schemas.openxmlformats.org/drawingml/2006/main" w="6350">
            <a:solidFill>
              <a:srgbClr val="D2D8E0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09728" rIns="109728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0">
                <a:solidFill>
                  <a:srgbClr val="1E242A"/>
                </a:solidFill>
                <a:latin typeface="Arial"/>
                <a:ea typeface="Arial"/>
                <a:cs typeface="Arial"/>
              </a:rPr>
              <a:t>The strongest decision lens is site-level operating control: the client should compare supplier models by access ownership, route diversity, SLA accountability, price transparency and restoration evidence, not by coverage claims alone.</a:t>
            </a:r>
          </a:p>
        </p:txBody>
      </p:sp>
      <p:sp>
        <p:nvSpPr>
          <p:cNvPr id="41" name="TextBox 40">
            <a:extLst xmlns:a="http://schemas.openxmlformats.org/drawingml/2006/main">
              <a:ext uri="{FF2B5EF4-FFF2-40B4-BE49-F238E27FC236}">
                <a16:creationId xmlns:a16="http://schemas.microsoft.com/office/drawing/2014/main" id="{1E89C50C-89BE-4F12-A881-46281B0E3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356718"/>
            <a:ext cx="4114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r>
              <a:rPr sz="800" b="1" i="1">
                <a:solidFill>
                  <a:srgbClr val="485058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  <a:hlinkClick xmlns:r="http://schemas.openxmlformats.org/officeDocument/2006/relationships" r:id="Rba057c683e4d4b2c"/>
              </a:rPr>
              <a:t>European Commission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  <a:hlinkClick xmlns:r="http://schemas.openxmlformats.org/officeDocument/2006/relationships" r:id="R4fc66d4c090949bb"/>
              </a:rPr>
              <a:t>Eurostat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  <a:hlinkClick xmlns:r="http://schemas.openxmlformats.org/officeDocument/2006/relationships" r:id="Re4716801a2584d4c"/>
              </a:rPr>
              <a:t>TeleGeography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  <a:hlinkClick xmlns:r="http://schemas.openxmlformats.org/officeDocument/2006/relationships" r:id="R58bc71542a7349db"/>
              </a:rPr>
              <a:t>Point Topic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  <a:hlinkClick xmlns:r="http://schemas.openxmlformats.org/officeDocument/2006/relationships" r:id="R15af5d1a103944d7"/>
              </a:rPr>
              <a:t>ISG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</a:rPr>
              <a:t>; </a:t>
            </a:r>
            <a:r>
              <a:rPr sz="800" b="0" i="1">
                <a:solidFill>
                  <a:srgbClr val="485058"/>
                </a:solidFill>
                <a:latin typeface="Arial"/>
                <a:ea typeface="Arial"/>
                <a:cs typeface="Arial"/>
                <a:hlinkClick xmlns:r="http://schemas.openxmlformats.org/officeDocument/2006/relationships" r:id="Rea37ee81e573432b"/>
              </a:rPr>
              <a:t>MEF</a:t>
            </a:r>
          </a:p>
        </p:txBody>
      </p:sp>
      <p:sp>
        <p:nvSpPr>
          <p:cNvPr id="22" name="Text 82">
            <a:extLst xmlns:a="http://schemas.openxmlformats.org/drawingml/2006/main">
              <a:ext uri="{FF2B5EF4-FFF2-40B4-BE49-F238E27FC236}">
                <a16:creationId xmlns:a16="http://schemas.microsoft.com/office/drawing/2014/main" id="{D7822135-EA1C-80D8-E807-707BB6BF0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2962" y="1145406"/>
            <a:ext cx="23774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Recommended sourcing construct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4546EC34-100F-C60D-CEA6-92900E722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" y="6461874"/>
            <a:ext cx="11292840" cy="18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D8E0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3" name="Slide Number 42">
            <a:extLst xmlns:a="http://schemas.openxmlformats.org/drawingml/2006/main">
              <a:ext uri="{FF2B5EF4-FFF2-40B4-BE49-F238E27FC236}">
                <a16:creationId xmlns:a16="http://schemas.microsoft.com/office/drawing/2014/main" id="{53627976-AA33-4E54-A51C-04CA51BED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5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5B6470"/>
                </a:solidFill>
                <a:latin typeface="Arial"/>
                <a:ea typeface="Arial"/>
                <a:cs typeface="Arial"/>
              </a:rPr>
              <a:t>42</a:t>
            </a:r>
          </a:p>
        </p:txBody>
      </p:sp>
      <p:sp>
        <p:nvSpPr>
          <p:cNvPr id="4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97D7787-70B3-4D6F-822D-0C8E4F0A3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D8144890-47F2-463D-9E86-CEC685437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85E6083-FDED-46CF-A28F-B064A52FB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CC156CB-88C4-49BE-94AC-1A3B6B4B7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E0225C0-5475-4E94-8DD1-349259ECF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0D17FE1-620A-445C-8571-474023022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3269626386"/>
      </p:ext>
    </p:extLst>
  </p:cSld>
</p:sld>
</file>

<file path=ppt/slides/slide4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CULTRA Closing Background">
            <a:extLst xmlns:a="http://schemas.openxmlformats.org/drawingml/2006/main">
              <a:ext uri="{FF2B5EF4-FFF2-40B4-BE49-F238E27FC236}">
                <a16:creationId xmlns:a16="http://schemas.microsoft.com/office/drawing/2014/main" id="{E93CBEB4-965A-44DD-AA00-84DB368CD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D22BEAD8-C125-4038-BF4D-EC5650787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5D5D80-52D6-4D2B-A7D5-A2140708D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Thank you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76B92F-2206-4B66-94FF-6267446A7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861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FDAF60-D9A9-454C-A1E7-69C1A176E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67100"/>
            <a:ext cx="7048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76cb0e79494452"/>
          <a:stretch xmlns:a="http://schemas.openxmlformats.org/drawingml/2006/main"/>
        </p:blipFill>
        <p:spPr>
          <a:xfrm xmlns:a="http://schemas.openxmlformats.org/drawingml/2006/main">
            <a:off x="8572500" y="1828800"/>
            <a:ext cx="2381250" cy="2381250"/>
          </a:xfrm>
          <a:prstGeom xmlns:a="http://schemas.openxmlformats.org/drawingml/2006/main" prst="rect">
            <a:avLst/>
          </a:prstGeom>
        </p:spPr>
      </p:pic>
      <p:sp>
        <p:nvSpPr>
          <p:cNvPr id="7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BAC1BE6A-056C-4F03-9D9D-0B1DA4A96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48D8AD-BC88-4210-8052-7E814FD0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7789B7-AA5E-4651-A90D-7CC764025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9F1787-584B-4D72-9B68-FA5E510E6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7D7259-0313-4A9E-8BBB-1EB183AE8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15319630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1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C38464B-0861-4A70-88B4-F646877BA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7A7F19C-9A61-4DF0-A3C1-2537954F7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700" y="1676400"/>
            <a:ext cx="63500" cy="3505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10FA2DBA-AA39-4E22-BDA9-D1D9A6D4F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1676400"/>
            <a:ext cx="4064000" cy="279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INTRODUCTION (Optional)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94A09C1-B7F4-451A-89E9-91C96B10C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2146300"/>
            <a:ext cx="4191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Business Context &amp; Market Baseline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7F100F84-E575-4355-BB81-8EB2A2D5E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4381500"/>
            <a:ext cx="4191000" cy="66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baseline and enterprise WAN context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653481EC-8697-440E-A3F1-C363E6FE7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397000"/>
            <a:ext cx="19050" cy="410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6615126-EE52-44DD-98DF-3E89AB785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1473200"/>
            <a:ext cx="4064000" cy="279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SECTION COVERAGE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276C182B-C03C-46C1-A0F9-808573074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22352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I1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F001B419-C506-44D9-9512-2503CB6D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2352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Global Connectivity Baseline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4B98CFBE-415C-4E13-9E1F-D09C6DF50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305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A4FA73DC-2F5A-4DAA-A118-58FE66A43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34290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I2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92A89D07-7E7C-4707-91B6-05D8DFB40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4290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Enterprise WAN Market Shift</a:t>
            </a:r>
          </a:p>
        </p:txBody>
      </p:sp>
      <p:sp>
        <p:nvSpPr>
          <p:cNvPr id="17" name="Rectangle 16">
            <a:extLst xmlns:a="http://schemas.openxmlformats.org/drawingml/2006/main">
              <a:ext uri="{FF2B5EF4-FFF2-40B4-BE49-F238E27FC236}">
                <a16:creationId xmlns:a16="http://schemas.microsoft.com/office/drawing/2014/main" id="{A6506B49-C7BD-4EE9-8441-A55BE2774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9243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3A904BB2-A6FB-4EC9-8261-C64123563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46228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I3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C51BE8D9-E90D-4E43-85F9-587A37827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6228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Traffic Growth &amp; Delivery Complexity</a:t>
            </a:r>
          </a:p>
        </p:txBody>
      </p:sp>
      <p:sp>
        <p:nvSpPr>
          <p:cNvPr id="20" name="Rectangle 19">
            <a:extLst xmlns:a="http://schemas.openxmlformats.org/drawingml/2006/main">
              <a:ext uri="{FF2B5EF4-FFF2-40B4-BE49-F238E27FC236}">
                <a16:creationId xmlns:a16="http://schemas.microsoft.com/office/drawing/2014/main" id="{D1881E08-1286-44FF-A5E5-5E8749726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1181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2" name="Slide Number 5">
            <a:extLst xmlns:a="http://schemas.openxmlformats.org/drawingml/2006/main">
              <a:ext uri="{FF2B5EF4-FFF2-40B4-BE49-F238E27FC236}">
                <a16:creationId xmlns:a16="http://schemas.microsoft.com/office/drawing/2014/main" id="{DEC264D3-1BBF-4F6E-8DAF-829BD2FC1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5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3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73D91115-62FE-458F-892A-B002A9A29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87DC01E8-6C69-4C36-92D7-A4F069554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C1D04C3-06A3-4B4F-9180-0A6DB2027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367B9FF-906D-463C-8CBF-AC81204B8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3F050BF-79C1-4811-9A1E-CD05E7341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0F5FD72-BE4E-4919-8B1C-FF29EAAA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63499015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B2969D9-F606-498A-B785-57DAD7119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Global Connectivity Is Nearly Ubiquitous, But Not Uniform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521BED7-FC17-4B0F-9883-564AD3109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Internet access has scaled globally, while the next performance gap is defined by speed, reliability, affordability and access quality.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4246BF7-B557-40BB-AAC9-494604E68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997BD254-9665-4DF1-AD0B-2748B8353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5413248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2F2A7A60-37AD-477B-B1D0-5313E4B01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541324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DB34F12-4827-4FAB-96B8-6CA29603E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515721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Global Internet Adoption, 2025</a:t>
            </a:r>
            <a:endParaRPr sz="1000">
              <a:latin typeface="Arial"/>
              <a:ea typeface="Arial"/>
              <a:cs typeface="Arial"/>
            </a:endParaRPr>
          </a:p>
        </p:txBody>
      </p:sp>
      <p:graphicFrame>
        <p:nvGraphicFramePr>
          <p:cNvPr id="53" name="Chart 0"/>
          <p:cNvGraphicFramePr/>
          <p:nvPr/>
        </p:nvGraphicFramePr>
        <p:xfrm>
          <a:off xmlns:a="http://schemas.openxmlformats.org/drawingml/2006/main" x="768096" y="1719072"/>
          <a:ext xmlns:a="http://schemas.openxmlformats.org/drawingml/2006/main" cx="2468880" cy="246888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f8b82fdd4134e58"/>
          </a:graphicData>
        </a:graphic>
      </p:graphicFrame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EFAE7295-0126-4C6E-89FE-7C59F2E6D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1828800"/>
            <a:ext cx="214884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6.0 Bn</a:t>
            </a:r>
            <a:endParaRPr sz="2000">
              <a:latin typeface="Arial"/>
              <a:ea typeface="Arial"/>
              <a:cs typeface="Arial"/>
            </a:endParaRP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3EAF294-3B19-4192-A936-D151714C3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2194560"/>
            <a:ext cx="2148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>
                <a:solidFill>
                  <a:srgbClr val="3E4548"/>
                </a:solidFill>
                <a:latin typeface="Arial"/>
                <a:ea typeface="Arial"/>
                <a:cs typeface="Arial"/>
              </a:rPr>
              <a:t>People estimated to be online globally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1F330304-886B-4958-8B76-E47041044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2761488"/>
            <a:ext cx="214884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7B8184"/>
                </a:solidFill>
                <a:latin typeface="Arial"/>
                <a:ea typeface="Arial"/>
                <a:cs typeface="Arial"/>
              </a:rPr>
              <a:t>2.2 Bn</a:t>
            </a:r>
            <a:endParaRPr sz="2000">
              <a:latin typeface="Arial"/>
              <a:ea typeface="Arial"/>
              <a:cs typeface="Arial"/>
            </a:endParaRP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746A902-B6BD-4583-885E-8C3960F6F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3127248"/>
            <a:ext cx="2148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0" rIns="4572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70">
                <a:solidFill>
                  <a:srgbClr val="3E4548"/>
                </a:solidFill>
                <a:latin typeface="Arial"/>
                <a:ea typeface="Arial"/>
                <a:cs typeface="Arial"/>
              </a:rPr>
              <a:t>People still offline globally</a:t>
            </a:r>
            <a:endParaRPr sz="870">
              <a:latin typeface="Arial"/>
              <a:ea typeface="Arial"/>
              <a:cs typeface="Arial"/>
            </a:endParaRP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EDC0D175-7ED4-4709-9C0F-92E766C3C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26280"/>
            <a:ext cx="45262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>
                <a:solidFill>
                  <a:srgbClr val="3E4548"/>
                </a:solidFill>
                <a:latin typeface="Arial"/>
                <a:ea typeface="Arial"/>
                <a:cs typeface="Arial"/>
              </a:rPr>
              <a:t>Basic access is broad, but the remaining gap is increasingly about connection quality and affordability rather than simple coverage.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7107414D-49D3-4E3B-9E74-0845DFDCB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1072" y="1207008"/>
            <a:ext cx="5413248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81BC587E-1B74-481C-93CB-FF340F927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1072" y="1207008"/>
            <a:ext cx="5413248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B35B5F21-E843-45FC-A0E2-381B8B456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088" y="1303020"/>
            <a:ext cx="5157216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5G Coverage Gap, 2025</a:t>
            </a:r>
            <a:endParaRPr sz="1000">
              <a:latin typeface="Arial"/>
              <a:ea typeface="Arial"/>
              <a:cs typeface="Arial"/>
            </a:endParaRPr>
          </a:p>
        </p:txBody>
      </p:sp>
      <p:graphicFrame>
        <p:nvGraphicFramePr>
          <p:cNvPr id="62" name="Chart 1"/>
          <p:cNvGraphicFramePr/>
          <p:nvPr/>
        </p:nvGraphicFramePr>
        <p:xfrm>
          <a:off xmlns:a="http://schemas.openxmlformats.org/drawingml/2006/main" x="6565392" y="1664208"/>
          <a:ext xmlns:a="http://schemas.openxmlformats.org/drawingml/2006/main" cx="4882896" cy="27432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30dc5978d5c4053"/>
          </a:graphicData>
        </a:graphic>
      </p:graphicFrame>
      <p:sp>
        <p:nvSpPr>
          <p:cNvPr id="18" name="Text 14">
            <a:extLst xmlns:a="http://schemas.openxmlformats.org/drawingml/2006/main">
              <a:ext uri="{FF2B5EF4-FFF2-40B4-BE49-F238E27FC236}">
                <a16:creationId xmlns:a16="http://schemas.microsoft.com/office/drawing/2014/main" id="{F4AD829A-C07A-4B52-977B-8E81EC678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3408" y="4526280"/>
            <a:ext cx="448056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>
                <a:solidFill>
                  <a:srgbClr val="3E4548"/>
                </a:solidFill>
                <a:latin typeface="Arial"/>
                <a:ea typeface="Arial"/>
                <a:cs typeface="Arial"/>
              </a:rPr>
              <a:t>Advanced-network availability remains concentrated in wealthier markets, shaping enterprise expectations for service consistency and resilience.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19" name="Shape 15">
            <a:extLst xmlns:a="http://schemas.openxmlformats.org/drawingml/2006/main">
              <a:ext uri="{FF2B5EF4-FFF2-40B4-BE49-F238E27FC236}">
                <a16:creationId xmlns:a16="http://schemas.microsoft.com/office/drawing/2014/main" id="{636C7D65-0B5C-4955-9D3D-D14621F27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59552"/>
            <a:ext cx="1120140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Shape 16">
            <a:extLst xmlns:a="http://schemas.openxmlformats.org/drawingml/2006/main">
              <a:ext uri="{FF2B5EF4-FFF2-40B4-BE49-F238E27FC236}">
                <a16:creationId xmlns:a16="http://schemas.microsoft.com/office/drawing/2014/main" id="{FCA8D047-FDFF-4FA3-AD9F-F1C4E1AF7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59552"/>
            <a:ext cx="123444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1" name="Text 17">
            <a:extLst xmlns:a="http://schemas.openxmlformats.org/drawingml/2006/main">
              <a:ext uri="{FF2B5EF4-FFF2-40B4-BE49-F238E27FC236}">
                <a16:creationId xmlns:a16="http://schemas.microsoft.com/office/drawing/2014/main" id="{F2B90C85-EB1B-4449-A5E8-D9EF6CEF0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15000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2" name="Text 18">
            <a:extLst xmlns:a="http://schemas.openxmlformats.org/drawingml/2006/main">
              <a:ext uri="{FF2B5EF4-FFF2-40B4-BE49-F238E27FC236}">
                <a16:creationId xmlns:a16="http://schemas.microsoft.com/office/drawing/2014/main" id="{B2A73F46-26BD-4C43-BFA5-B8688CF8F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41848"/>
            <a:ext cx="9646920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global telecom context is no longer about whether networks exist, but whether they deliver consistent enterprise-grade performance across geographies.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23" name="Text 19">
            <a:extLst xmlns:a="http://schemas.openxmlformats.org/drawingml/2006/main">
              <a:ext uri="{FF2B5EF4-FFF2-40B4-BE49-F238E27FC236}">
                <a16:creationId xmlns:a16="http://schemas.microsoft.com/office/drawing/2014/main" id="{3FAC4F6F-3D51-40BD-A24C-6CDDF7FEF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81928"/>
            <a:ext cx="112014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5c95e01da4b34b20"/>
              </a:rPr>
              <a:t>ITU, Facts and Figures 2025</a:t>
            </a: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.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24" name="Shape 20">
            <a:extLst xmlns:a="http://schemas.openxmlformats.org/drawingml/2006/main">
              <a:ext uri="{FF2B5EF4-FFF2-40B4-BE49-F238E27FC236}">
                <a16:creationId xmlns:a16="http://schemas.microsoft.com/office/drawing/2014/main" id="{4FF2D704-B6FD-427A-8505-8DD9A2424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5" name="Text 21">
            <a:extLst xmlns:a="http://schemas.openxmlformats.org/drawingml/2006/main">
              <a:ext uri="{FF2B5EF4-FFF2-40B4-BE49-F238E27FC236}">
                <a16:creationId xmlns:a16="http://schemas.microsoft.com/office/drawing/2014/main" id="{C6168DA8-3782-4400-AAEB-18442A09C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58521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6" name="Text 22">
            <a:extLst xmlns:a="http://schemas.openxmlformats.org/drawingml/2006/main">
              <a:ext uri="{FF2B5EF4-FFF2-40B4-BE49-F238E27FC236}">
                <a16:creationId xmlns:a16="http://schemas.microsoft.com/office/drawing/2014/main" id="{D730C8E5-C38E-4183-BBAD-EABCC52BD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6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395160BA-E1EF-4846-BD47-E1F0BA00D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4560" y="4347999"/>
            <a:ext cx="2794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X-axis: Income group</a:t>
            </a: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995663BC-31A6-4CE5-94AE-34D422014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5301488" y="3062224"/>
            <a:ext cx="2413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Population covered by 5G (%)</a:t>
            </a:r>
          </a:p>
        </p:txBody>
      </p:sp>
      <p:sp>
        <p:nvSpPr>
          <p:cNvPr id="32" name="Text 14">
            <a:extLst xmlns:a="http://schemas.openxmlformats.org/drawingml/2006/main">
              <a:ext uri="{FF2B5EF4-FFF2-40B4-BE49-F238E27FC236}">
                <a16:creationId xmlns:a16="http://schemas.microsoft.com/office/drawing/2014/main" id="{DC3C465D-EE53-FB41-73D5-244CF447B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1989" y="4922520"/>
            <a:ext cx="448056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r>
              <a:rPr sz="800">
                <a:solidFill>
                  <a:srgbClr val="616161"/>
                </a:solidFill>
                <a:latin typeface="Arial"/>
                <a:ea typeface="Arial"/>
                <a:cs typeface="Arial"/>
              </a:rPr>
              <a:t>Values represent the percentage of the population covered by 5G within each income group. They are independent coverage rates and should not be added together; the world figure is a population-weighted global average.</a:t>
            </a:r>
            <a:endParaRPr sz="600">
              <a:solidFill>
                <a:srgbClr val="61616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Rectangle 35">
            <a:extLst xmlns:a="http://schemas.openxmlformats.org/drawingml/2006/main">
              <a:ext uri="{FF2B5EF4-FFF2-40B4-BE49-F238E27FC236}">
                <a16:creationId xmlns:a16="http://schemas.microsoft.com/office/drawing/2014/main" id="{7F761C49-BFE7-8E70-0169-5BD6AD262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45721"/>
            <a:ext cx="1566334" cy="256032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Optional Section</a:t>
            </a:r>
          </a:p>
        </p:txBody>
      </p:sp>
      <p:sp>
        <p:nvSpPr>
          <p:cNvPr id="39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887FCD1-979B-4AB4-8D4A-96E002B2F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98653767-187B-4A46-AF87-C42D86CB0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96E1E09-B42F-469F-A5BC-D98ED6E5B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8F51C04-20B9-414D-BF87-BB0DF5CC2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124C60C-5951-45BD-8F60-63CEDB2ED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0907ECF-EED4-4B5A-99B5-9AC132A36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8541440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C7FCDF-0632-46BA-BDA5-AB4757552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 WAN Spend Is Stable, But The Mix Is Changing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C48CED19-2C29-465B-862F-268F07015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 enterprise WAN revenues are expected to remain broadly flat through 2030, while spend shifts away from MPLS toward DIA and SD-WAN overlays.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12FB6A0E-38F0-40DD-AD9A-EF2C22876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7CFDED58-2695-440F-B539-8CE71CA46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90372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3FDE5715-806B-4A7B-B6FA-8D58FFA65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690372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79BBE27-51E6-49D2-86AD-DBA4A87E9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664768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Global WAN Revenue Forecast By Product, 2025 Vs. 2030</a:t>
            </a:r>
            <a:endParaRPr sz="1000">
              <a:latin typeface="Arial"/>
              <a:ea typeface="Arial"/>
              <a:cs typeface="Arial"/>
            </a:endParaRPr>
          </a:p>
        </p:txBody>
      </p:sp>
      <p:graphicFrame>
        <p:nvGraphicFramePr>
          <p:cNvPr id="88" name="Chart 0"/>
          <p:cNvGraphicFramePr/>
          <p:nvPr/>
        </p:nvGraphicFramePr>
        <p:xfrm>
          <a:off xmlns:a="http://schemas.openxmlformats.org/drawingml/2006/main" x="804672" y="1700784"/>
          <a:ext xmlns:a="http://schemas.openxmlformats.org/drawingml/2006/main" cx="6355080" cy="29718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73e162ab4f34431"/>
          </a:graphicData>
        </a:graphic>
      </p:graphicFrame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D049BBA8-5017-442F-87C9-BF4CEF9E7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36592"/>
            <a:ext cx="62179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change is structural: MPLS contracts faster than total WAN revenue, while internet-first connectivity and managed overlays absorb the shift.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70DC03F4-FD4F-4E8C-9016-A4A42F4E4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1207008"/>
            <a:ext cx="4005072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71FCAD5-2B95-4689-9031-576415525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1207008"/>
            <a:ext cx="4005072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7DFE094-6282-4546-8AEE-7A0D883CF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7264" y="1303020"/>
            <a:ext cx="374904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Market Movement Signals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44B90C7-3261-4948-883B-4E2A7D38D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1783080"/>
            <a:ext cx="1024128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1B16566-DD4F-46D5-8055-966520798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704" y="1828800"/>
            <a:ext cx="950976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Metric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7B4EA920-36EB-412E-9338-F4C201989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6256" y="1783080"/>
            <a:ext cx="795528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0AACB513-D3EC-4412-A6E9-41E0163B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1828800"/>
            <a:ext cx="722376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2025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8D0F3151-4967-4C78-82DE-C48038799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1783080"/>
            <a:ext cx="795528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E12827F0-6C27-4CDE-BA37-9D129E2F3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8360" y="1828800"/>
            <a:ext cx="722376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2030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8A72DF65-CDE9-4EB9-9126-978AEFCBF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1783080"/>
            <a:ext cx="1024128" cy="29260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40A3AC3F-AF99-4821-8BF3-1A6351CDD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3888" y="1828800"/>
            <a:ext cx="950976" cy="21945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Direction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9A0D5A39-7B4C-4846-9093-560645D2E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2075688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CF7D8DFA-42E6-4C47-AB5F-05907DCEF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704" y="2121408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Total 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Shape 20">
            <a:extLst xmlns:a="http://schemas.openxmlformats.org/drawingml/2006/main">
              <a:ext uri="{FF2B5EF4-FFF2-40B4-BE49-F238E27FC236}">
                <a16:creationId xmlns:a16="http://schemas.microsoft.com/office/drawing/2014/main" id="{64007980-38D6-46C3-BF79-E0304C458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6256" y="2075688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B3BCC45D-14FE-4598-9AAF-1005E071A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2121408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$442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22808C1A-5422-40D9-8B26-BE856772C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2075688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B040243A-7F13-4F24-8FCD-5D69DF23C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8360" y="2121408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$433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Shape 24">
            <a:extLst xmlns:a="http://schemas.openxmlformats.org/drawingml/2006/main">
              <a:ext uri="{FF2B5EF4-FFF2-40B4-BE49-F238E27FC236}">
                <a16:creationId xmlns:a16="http://schemas.microsoft.com/office/drawing/2014/main" id="{EBF954F8-334B-46AF-9401-28DA43804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2075688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73CE2C82-560F-4551-8EB6-8282445D8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3888" y="2121408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Flat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Shape 26">
            <a:extLst xmlns:a="http://schemas.openxmlformats.org/drawingml/2006/main">
              <a:ext uri="{FF2B5EF4-FFF2-40B4-BE49-F238E27FC236}">
                <a16:creationId xmlns:a16="http://schemas.microsoft.com/office/drawing/2014/main" id="{C7B491AC-6317-4C08-AC22-C97F4B34E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2459736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F9A6CBA8-9F75-447C-88E5-D36253905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704" y="2505456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MPLS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Shape 28">
            <a:extLst xmlns:a="http://schemas.openxmlformats.org/drawingml/2006/main">
              <a:ext uri="{FF2B5EF4-FFF2-40B4-BE49-F238E27FC236}">
                <a16:creationId xmlns:a16="http://schemas.microsoft.com/office/drawing/2014/main" id="{765222FE-4A7E-46AE-8E01-6CA1EB8FD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6256" y="2459736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29">
            <a:extLst xmlns:a="http://schemas.openxmlformats.org/drawingml/2006/main">
              <a:ext uri="{FF2B5EF4-FFF2-40B4-BE49-F238E27FC236}">
                <a16:creationId xmlns:a16="http://schemas.microsoft.com/office/drawing/2014/main" id="{9CBAC388-944E-47A3-A2FD-E309AA4D7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2505456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$130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Shape 30">
            <a:extLst xmlns:a="http://schemas.openxmlformats.org/drawingml/2006/main">
              <a:ext uri="{FF2B5EF4-FFF2-40B4-BE49-F238E27FC236}">
                <a16:creationId xmlns:a16="http://schemas.microsoft.com/office/drawing/2014/main" id="{9C0EDB26-6073-4CB9-B796-231FC7B90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2459736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1">
            <a:extLst xmlns:a="http://schemas.openxmlformats.org/drawingml/2006/main">
              <a:ext uri="{FF2B5EF4-FFF2-40B4-BE49-F238E27FC236}">
                <a16:creationId xmlns:a16="http://schemas.microsoft.com/office/drawing/2014/main" id="{78C5F51A-3323-4AD1-B8D5-37A8B8253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8360" y="2505456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$57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Shape 32">
            <a:extLst xmlns:a="http://schemas.openxmlformats.org/drawingml/2006/main">
              <a:ext uri="{FF2B5EF4-FFF2-40B4-BE49-F238E27FC236}">
                <a16:creationId xmlns:a16="http://schemas.microsoft.com/office/drawing/2014/main" id="{AAEC7A43-0704-473A-A270-85398F842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2459736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Text 33">
            <a:extLst xmlns:a="http://schemas.openxmlformats.org/drawingml/2006/main">
              <a:ext uri="{FF2B5EF4-FFF2-40B4-BE49-F238E27FC236}">
                <a16:creationId xmlns:a16="http://schemas.microsoft.com/office/drawing/2014/main" id="{958D4FCF-5B86-4312-A9D3-093F4644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3888" y="2505456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Decline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Shape 34">
            <a:extLst xmlns:a="http://schemas.openxmlformats.org/drawingml/2006/main">
              <a:ext uri="{FF2B5EF4-FFF2-40B4-BE49-F238E27FC236}">
                <a16:creationId xmlns:a16="http://schemas.microsoft.com/office/drawing/2014/main" id="{28AA94B9-AE20-4ED0-B643-797B8CE6F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2843784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5">
            <a:extLst xmlns:a="http://schemas.openxmlformats.org/drawingml/2006/main">
              <a:ext uri="{FF2B5EF4-FFF2-40B4-BE49-F238E27FC236}">
                <a16:creationId xmlns:a16="http://schemas.microsoft.com/office/drawing/2014/main" id="{4B7763AD-9C62-4762-A491-3806351FE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704" y="2889504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DIA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Shape 36">
            <a:extLst xmlns:a="http://schemas.openxmlformats.org/drawingml/2006/main">
              <a:ext uri="{FF2B5EF4-FFF2-40B4-BE49-F238E27FC236}">
                <a16:creationId xmlns:a16="http://schemas.microsoft.com/office/drawing/2014/main" id="{64144308-F027-44F2-B431-43357D498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6256" y="2843784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Text 37">
            <a:extLst xmlns:a="http://schemas.openxmlformats.org/drawingml/2006/main">
              <a:ext uri="{FF2B5EF4-FFF2-40B4-BE49-F238E27FC236}">
                <a16:creationId xmlns:a16="http://schemas.microsoft.com/office/drawing/2014/main" id="{439091ED-F817-4154-80D7-6782DAD5C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2889504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$99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Shape 38">
            <a:extLst xmlns:a="http://schemas.openxmlformats.org/drawingml/2006/main">
              <a:ext uri="{FF2B5EF4-FFF2-40B4-BE49-F238E27FC236}">
                <a16:creationId xmlns:a16="http://schemas.microsoft.com/office/drawing/2014/main" id="{4111CB05-786A-4BB6-B1FF-4A4B261B9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2843784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2" name="Text 39">
            <a:extLst xmlns:a="http://schemas.openxmlformats.org/drawingml/2006/main">
              <a:ext uri="{FF2B5EF4-FFF2-40B4-BE49-F238E27FC236}">
                <a16:creationId xmlns:a16="http://schemas.microsoft.com/office/drawing/2014/main" id="{5C27339D-B8B8-4901-BAD1-D3B0E980D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8360" y="2889504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$142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Shape 40">
            <a:extLst xmlns:a="http://schemas.openxmlformats.org/drawingml/2006/main">
              <a:ext uri="{FF2B5EF4-FFF2-40B4-BE49-F238E27FC236}">
                <a16:creationId xmlns:a16="http://schemas.microsoft.com/office/drawing/2014/main" id="{338B1EB3-B23F-4A42-8C26-196C3E746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2843784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4" name="Text 41">
            <a:extLst xmlns:a="http://schemas.openxmlformats.org/drawingml/2006/main">
              <a:ext uri="{FF2B5EF4-FFF2-40B4-BE49-F238E27FC236}">
                <a16:creationId xmlns:a16="http://schemas.microsoft.com/office/drawing/2014/main" id="{24292B2E-EE87-4B70-88F6-9F15197F0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3888" y="2889504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Growth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5" name="Shape 42">
            <a:extLst xmlns:a="http://schemas.openxmlformats.org/drawingml/2006/main">
              <a:ext uri="{FF2B5EF4-FFF2-40B4-BE49-F238E27FC236}">
                <a16:creationId xmlns:a16="http://schemas.microsoft.com/office/drawing/2014/main" id="{06DFDC14-2B3D-4D36-8363-F3AD22A4A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3227832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Text 43">
            <a:extLst xmlns:a="http://schemas.openxmlformats.org/drawingml/2006/main">
              <a:ext uri="{FF2B5EF4-FFF2-40B4-BE49-F238E27FC236}">
                <a16:creationId xmlns:a16="http://schemas.microsoft.com/office/drawing/2014/main" id="{BC4370B6-1989-4A34-A245-F7FB3A174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704" y="3273552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SD-WAN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7" name="Shape 44">
            <a:extLst xmlns:a="http://schemas.openxmlformats.org/drawingml/2006/main">
              <a:ext uri="{FF2B5EF4-FFF2-40B4-BE49-F238E27FC236}">
                <a16:creationId xmlns:a16="http://schemas.microsoft.com/office/drawing/2014/main" id="{43A975FD-4DF7-4E9A-AFE0-E87E02D8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6256" y="3227832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8" name="Text 45">
            <a:extLst xmlns:a="http://schemas.openxmlformats.org/drawingml/2006/main">
              <a:ext uri="{FF2B5EF4-FFF2-40B4-BE49-F238E27FC236}">
                <a16:creationId xmlns:a16="http://schemas.microsoft.com/office/drawing/2014/main" id="{AEB59308-4AFE-4A62-A683-160665ACF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3273552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$23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9" name="Shape 46">
            <a:extLst xmlns:a="http://schemas.openxmlformats.org/drawingml/2006/main">
              <a:ext uri="{FF2B5EF4-FFF2-40B4-BE49-F238E27FC236}">
                <a16:creationId xmlns:a16="http://schemas.microsoft.com/office/drawing/2014/main" id="{EFC29272-13A2-42C6-BD36-ED02F35AF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3227832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0" name="Text 47">
            <a:extLst xmlns:a="http://schemas.openxmlformats.org/drawingml/2006/main">
              <a:ext uri="{FF2B5EF4-FFF2-40B4-BE49-F238E27FC236}">
                <a16:creationId xmlns:a16="http://schemas.microsoft.com/office/drawing/2014/main" id="{49E7EB94-1E3B-405A-AB06-82E263FF6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8360" y="3273552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$42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Shape 48">
            <a:extLst xmlns:a="http://schemas.openxmlformats.org/drawingml/2006/main">
              <a:ext uri="{FF2B5EF4-FFF2-40B4-BE49-F238E27FC236}">
                <a16:creationId xmlns:a16="http://schemas.microsoft.com/office/drawing/2014/main" id="{EDC8AB98-B28B-4CE9-8474-F4A4BF74E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3227832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2" name="Text 49">
            <a:extLst xmlns:a="http://schemas.openxmlformats.org/drawingml/2006/main">
              <a:ext uri="{FF2B5EF4-FFF2-40B4-BE49-F238E27FC236}">
                <a16:creationId xmlns:a16="http://schemas.microsoft.com/office/drawing/2014/main" id="{F7AF6445-ACDA-4019-BEEC-3044D8138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3888" y="3273552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Growth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Shape 50">
            <a:extLst xmlns:a="http://schemas.openxmlformats.org/drawingml/2006/main">
              <a:ext uri="{FF2B5EF4-FFF2-40B4-BE49-F238E27FC236}">
                <a16:creationId xmlns:a16="http://schemas.microsoft.com/office/drawing/2014/main" id="{7985AFFC-3B87-4B4E-B91F-0BBC8507B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2128" y="3611880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4" name="Text 51">
            <a:extLst xmlns:a="http://schemas.openxmlformats.org/drawingml/2006/main">
              <a:ext uri="{FF2B5EF4-FFF2-40B4-BE49-F238E27FC236}">
                <a16:creationId xmlns:a16="http://schemas.microsoft.com/office/drawing/2014/main" id="{D48EBA75-7F3D-477B-BB49-335833E56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704" y="3657600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Broadband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5" name="Shape 52">
            <a:extLst xmlns:a="http://schemas.openxmlformats.org/drawingml/2006/main">
              <a:ext uri="{FF2B5EF4-FFF2-40B4-BE49-F238E27FC236}">
                <a16:creationId xmlns:a16="http://schemas.microsoft.com/office/drawing/2014/main" id="{5550BBA4-78C2-495D-BC7A-A95CAF09D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6256" y="3611880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6" name="Text 53">
            <a:extLst xmlns:a="http://schemas.openxmlformats.org/drawingml/2006/main">
              <a:ext uri="{FF2B5EF4-FFF2-40B4-BE49-F238E27FC236}">
                <a16:creationId xmlns:a16="http://schemas.microsoft.com/office/drawing/2014/main" id="{FC246868-52F2-43C4-966D-366E6B84E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3657600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$4.5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7" name="Shape 54">
            <a:extLst xmlns:a="http://schemas.openxmlformats.org/drawingml/2006/main">
              <a:ext uri="{FF2B5EF4-FFF2-40B4-BE49-F238E27FC236}">
                <a16:creationId xmlns:a16="http://schemas.microsoft.com/office/drawing/2014/main" id="{8DB0239B-56DA-4C70-96BC-E00B8B110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1784" y="3611880"/>
            <a:ext cx="7955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8" name="Text 55">
            <a:extLst xmlns:a="http://schemas.openxmlformats.org/drawingml/2006/main">
              <a:ext uri="{FF2B5EF4-FFF2-40B4-BE49-F238E27FC236}">
                <a16:creationId xmlns:a16="http://schemas.microsoft.com/office/drawing/2014/main" id="{682B4D3F-5068-4C5E-A531-41D2FB017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8360" y="3657600"/>
            <a:ext cx="7223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$6 Bn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9" name="Shape 56">
            <a:extLst xmlns:a="http://schemas.openxmlformats.org/drawingml/2006/main">
              <a:ext uri="{FF2B5EF4-FFF2-40B4-BE49-F238E27FC236}">
                <a16:creationId xmlns:a16="http://schemas.microsoft.com/office/drawing/2014/main" id="{2D2D1757-C77B-4CED-BFFE-070B881E4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7312" y="3611880"/>
            <a:ext cx="1024128" cy="3840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" name="Text 57">
            <a:extLst xmlns:a="http://schemas.openxmlformats.org/drawingml/2006/main">
              <a:ext uri="{FF2B5EF4-FFF2-40B4-BE49-F238E27FC236}">
                <a16:creationId xmlns:a16="http://schemas.microsoft.com/office/drawing/2014/main" id="{5F8B7622-E7CC-4565-B59D-DD09F1E39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3888" y="3657600"/>
            <a:ext cx="950976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Growth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1" name="Text 58">
            <a:extLst xmlns:a="http://schemas.openxmlformats.org/drawingml/2006/main">
              <a:ext uri="{FF2B5EF4-FFF2-40B4-BE49-F238E27FC236}">
                <a16:creationId xmlns:a16="http://schemas.microsoft.com/office/drawing/2014/main" id="{BC1FE22E-B732-4080-9A96-BAA9D48CD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407408"/>
            <a:ext cx="3429000" cy="438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Pricing pressure and bandwidth demand coexist: lower unit prices can be offset by larger ports, more sites using dual access, and managed-service layers.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62" name="Shape 59">
            <a:extLst xmlns:a="http://schemas.openxmlformats.org/drawingml/2006/main">
              <a:ext uri="{FF2B5EF4-FFF2-40B4-BE49-F238E27FC236}">
                <a16:creationId xmlns:a16="http://schemas.microsoft.com/office/drawing/2014/main" id="{F8D269E3-2910-44DF-AC01-C68E41197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59552"/>
            <a:ext cx="1120140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3" name="Shape 60">
            <a:extLst xmlns:a="http://schemas.openxmlformats.org/drawingml/2006/main">
              <a:ext uri="{FF2B5EF4-FFF2-40B4-BE49-F238E27FC236}">
                <a16:creationId xmlns:a16="http://schemas.microsoft.com/office/drawing/2014/main" id="{50463943-5E74-404D-8B6E-57D042D92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59552"/>
            <a:ext cx="123444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4" name="Text 61">
            <a:extLst xmlns:a="http://schemas.openxmlformats.org/drawingml/2006/main">
              <a:ext uri="{FF2B5EF4-FFF2-40B4-BE49-F238E27FC236}">
                <a16:creationId xmlns:a16="http://schemas.microsoft.com/office/drawing/2014/main" id="{A4D251E7-6B6A-4E87-BA89-D7D1AB813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15000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5" name="Text 62">
            <a:extLst xmlns:a="http://schemas.openxmlformats.org/drawingml/2006/main">
              <a:ext uri="{FF2B5EF4-FFF2-40B4-BE49-F238E27FC236}">
                <a16:creationId xmlns:a16="http://schemas.microsoft.com/office/drawing/2014/main" id="{8CECB5A9-A406-4223-B601-A430FC2AF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41848"/>
            <a:ext cx="9646920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enterprise WAN market is shifting from private-circuit dependency to hybrid connectivity, but this is a spending-mix transition rather than a simple cost-down story.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66" name="Text 63">
            <a:extLst xmlns:a="http://schemas.openxmlformats.org/drawingml/2006/main">
              <a:ext uri="{FF2B5EF4-FFF2-40B4-BE49-F238E27FC236}">
                <a16:creationId xmlns:a16="http://schemas.microsoft.com/office/drawing/2014/main" id="{03B2807A-ED95-4A3F-8042-A4666DA12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81928"/>
            <a:ext cx="112014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abc1b921ecf448df"/>
              </a:rPr>
              <a:t>TeleGeography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afe3752c37f84b0d"/>
              </a:rPr>
              <a:t>, WAN Market Size: 2025–2030 Forecast, February 2026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67" name="Shape 64">
            <a:extLst xmlns:a="http://schemas.openxmlformats.org/drawingml/2006/main">
              <a:ext uri="{FF2B5EF4-FFF2-40B4-BE49-F238E27FC236}">
                <a16:creationId xmlns:a16="http://schemas.microsoft.com/office/drawing/2014/main" id="{3CA460EE-E93C-45D4-8037-D0B498165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8" name="Text 65">
            <a:extLst xmlns:a="http://schemas.openxmlformats.org/drawingml/2006/main">
              <a:ext uri="{FF2B5EF4-FFF2-40B4-BE49-F238E27FC236}">
                <a16:creationId xmlns:a16="http://schemas.microsoft.com/office/drawing/2014/main" id="{77378790-E26E-47B3-A5B3-4702C3114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58521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69" name="Text 66">
            <a:extLst xmlns:a="http://schemas.openxmlformats.org/drawingml/2006/main">
              <a:ext uri="{FF2B5EF4-FFF2-40B4-BE49-F238E27FC236}">
                <a16:creationId xmlns:a16="http://schemas.microsoft.com/office/drawing/2014/main" id="{598908F1-B601-41B8-898C-EDA9CE0B4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7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71" name="TextBox 70">
            <a:extLst xmlns:a="http://schemas.openxmlformats.org/drawingml/2006/main">
              <a:ext uri="{FF2B5EF4-FFF2-40B4-BE49-F238E27FC236}">
                <a16:creationId xmlns:a16="http://schemas.microsoft.com/office/drawing/2014/main" id="{859D1820-E0DE-42C9-ABE9-694841EF8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 flipH="1">
            <a:off x="-374904" y="2453132"/>
            <a:ext cx="2286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Revenue (USD bn)</a:t>
            </a:r>
          </a:p>
        </p:txBody>
      </p:sp>
      <p:sp>
        <p:nvSpPr>
          <p:cNvPr id="73" name="Rectangle 72">
            <a:extLst xmlns:a="http://schemas.openxmlformats.org/drawingml/2006/main">
              <a:ext uri="{FF2B5EF4-FFF2-40B4-BE49-F238E27FC236}">
                <a16:creationId xmlns:a16="http://schemas.microsoft.com/office/drawing/2014/main" id="{E369D613-0C18-0AA8-38CD-437A13DF6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45721"/>
            <a:ext cx="1566334" cy="256032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Optional Section</a:t>
            </a:r>
          </a:p>
        </p:txBody>
      </p:sp>
      <p:sp>
        <p:nvSpPr>
          <p:cNvPr id="75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A63CDB2-5CED-43DE-85AE-40DE519A6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6F3CEEC9-DF08-42B4-AD31-A1364EE12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B4771AB4-6431-49BA-8A96-68738E420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BFAA65C7-9667-440F-918B-774404910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B8DD9E8F-F86E-4E3A-A765-BA759B835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58785DD8-EE60-46B2-ACDC-B2224AA1D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07605969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2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B11B98-F4E9-429A-8FD6-0E47DEB2D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56032"/>
            <a:ext cx="11201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111416"/>
                </a:solidFill>
                <a:latin typeface="Arial"/>
                <a:ea typeface="Arial"/>
                <a:cs typeface="Arial"/>
              </a:rPr>
              <a:t>Traffic Growth Is Reinforcing Operational Complexity</a:t>
            </a:r>
            <a:endParaRPr sz="1600">
              <a:latin typeface="Arial"/>
              <a:ea typeface="Arial"/>
              <a:cs typeface="Arial"/>
            </a:endParaRP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05563595-C557-4B2A-99F0-A8C543B36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1792"/>
            <a:ext cx="112014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networking is increasingly shaped by cloud, AI and distributed locations, while the delivery chain remains split across multiple network ownership layers.</a:t>
            </a:r>
            <a:endParaRPr sz="1200">
              <a:latin typeface="Arial"/>
              <a:ea typeface="Arial"/>
              <a:cs typeface="Arial"/>
            </a:endParaRP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92B1E6A4-C45C-4C93-9517-82BF224D6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98755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89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8BF7DD46-7359-4DAF-8CEF-A01A62459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4352544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25DDCC78-A272-4A65-87C3-83964C63E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1207008"/>
            <a:ext cx="4352544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0B6D3D5-B7C3-47C8-881C-1F78ADA88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" y="1303020"/>
            <a:ext cx="4096512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European Network Traffic Growth</a:t>
            </a:r>
            <a:endParaRPr sz="1000">
              <a:latin typeface="Arial"/>
              <a:ea typeface="Arial"/>
              <a:cs typeface="Arial"/>
            </a:endParaRPr>
          </a:p>
        </p:txBody>
      </p:sp>
      <p:graphicFrame>
        <p:nvGraphicFramePr>
          <p:cNvPr id="70" name="Chart 0"/>
          <p:cNvGraphicFramePr/>
          <p:nvPr/>
        </p:nvGraphicFramePr>
        <p:xfrm>
          <a:off xmlns:a="http://schemas.openxmlformats.org/drawingml/2006/main" x="777240" y="1709928"/>
          <a:ext xmlns:a="http://schemas.openxmlformats.org/drawingml/2006/main" cx="3822192" cy="283464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7ef1fd1467e4fe2"/>
          </a:graphicData>
        </a:graphic>
      </p:graphicFrame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EEC567FA-0DBB-44E0-81A8-4FFF63114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27448"/>
            <a:ext cx="37033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>
                <a:solidFill>
                  <a:srgbClr val="3E4548"/>
                </a:solidFill>
                <a:latin typeface="Arial"/>
                <a:ea typeface="Arial"/>
                <a:cs typeface="Arial"/>
              </a:rPr>
              <a:t>Traffic demand continues to rise even in mature European connectivity markets, increasing the importance of reliable fixed access and managed operations.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A853FD90-7208-4C8F-A7F4-498B1ABCC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1207008"/>
            <a:ext cx="6537960" cy="404164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5C5012D-90F5-49CF-9429-DE0BCF56A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6360" y="1207008"/>
            <a:ext cx="6537960" cy="34747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D28D4D4-18C9-4F62-8454-C6287F9ED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4376" y="1303020"/>
            <a:ext cx="6281928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Telecom Delivery Chain For Enterprise WAN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503F15A-8D65-40EE-B226-B4E654B03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6672" y="1719072"/>
            <a:ext cx="1143000" cy="320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17F152B-BD65-4C98-BCCF-C89DFC7D0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1764792"/>
            <a:ext cx="1069848" cy="2468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Layer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5" name="Shape 12">
            <a:extLst xmlns:a="http://schemas.openxmlformats.org/drawingml/2006/main">
              <a:ext uri="{FF2B5EF4-FFF2-40B4-BE49-F238E27FC236}">
                <a16:creationId xmlns:a16="http://schemas.microsoft.com/office/drawing/2014/main" id="{9B149820-A69A-4DCC-87EB-149CAE51B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9672" y="1719072"/>
            <a:ext cx="2423160" cy="320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C8ACFC43-91AE-438A-8537-D321DD556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1764792"/>
            <a:ext cx="2350008" cy="2468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Typical Role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699684C2-113B-42BF-8EE1-E1D74A8FB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1719072"/>
            <a:ext cx="2560320" cy="3200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BD3EE71A-0C01-4D5A-A50A-E9FA6307B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9408" y="1764792"/>
            <a:ext cx="2487168" cy="2468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Observation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65EC75A5-7FE0-41CF-8215-DA0A4A8FA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6672" y="2039112"/>
            <a:ext cx="114300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1B008BA6-D1D9-4827-9225-0602BB0E2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2084832"/>
            <a:ext cx="106984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Commercial Prime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1" name="Shape 18">
            <a:extLst xmlns:a="http://schemas.openxmlformats.org/drawingml/2006/main">
              <a:ext uri="{FF2B5EF4-FFF2-40B4-BE49-F238E27FC236}">
                <a16:creationId xmlns:a16="http://schemas.microsoft.com/office/drawing/2014/main" id="{6C324192-7B55-408A-A286-685DEB7AD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9672" y="2039112"/>
            <a:ext cx="242316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41147F16-597F-4C04-8270-7EEC90512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2084832"/>
            <a:ext cx="235000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Owns contract, invoice, reporting and governance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3" name="Shape 20">
            <a:extLst xmlns:a="http://schemas.openxmlformats.org/drawingml/2006/main">
              <a:ext uri="{FF2B5EF4-FFF2-40B4-BE49-F238E27FC236}">
                <a16:creationId xmlns:a16="http://schemas.microsoft.com/office/drawing/2014/main" id="{297F03DF-DD02-4F04-95C8-1F9A2E240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2039112"/>
            <a:ext cx="256032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285EE14F-C1CD-44D9-BC4C-3A31EE0D1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9408" y="2084832"/>
            <a:ext cx="248716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May not own all networks used to deliver service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5" name="Shape 22">
            <a:extLst xmlns:a="http://schemas.openxmlformats.org/drawingml/2006/main">
              <a:ext uri="{FF2B5EF4-FFF2-40B4-BE49-F238E27FC236}">
                <a16:creationId xmlns:a16="http://schemas.microsoft.com/office/drawing/2014/main" id="{4D389151-8974-41A0-B296-A336430A6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6672" y="2606040"/>
            <a:ext cx="114300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29993610-9A05-433F-B468-FADE2ED6A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2651760"/>
            <a:ext cx="106984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Backbone / Core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7" name="Shape 24">
            <a:extLst xmlns:a="http://schemas.openxmlformats.org/drawingml/2006/main">
              <a:ext uri="{FF2B5EF4-FFF2-40B4-BE49-F238E27FC236}">
                <a16:creationId xmlns:a16="http://schemas.microsoft.com/office/drawing/2014/main" id="{3FF2640C-8323-4308-92F5-C6A7B9514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9672" y="2606040"/>
            <a:ext cx="242316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030E4993-CEF0-4B50-AC46-07B0CA374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2651760"/>
            <a:ext cx="235000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Carries traffic between countries, cloud hubs and data centres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29" name="Shape 26">
            <a:extLst xmlns:a="http://schemas.openxmlformats.org/drawingml/2006/main">
              <a:ext uri="{FF2B5EF4-FFF2-40B4-BE49-F238E27FC236}">
                <a16:creationId xmlns:a16="http://schemas.microsoft.com/office/drawing/2014/main" id="{0EBAC9DF-4263-4D63-90F0-1A795BF19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2606040"/>
            <a:ext cx="256032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5DF8C540-45E5-4FA0-B9B5-BD1030D3E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9408" y="2651760"/>
            <a:ext cx="248716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Often controlled by an international carrier or specialist network provider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1" name="Shape 28">
            <a:extLst xmlns:a="http://schemas.openxmlformats.org/drawingml/2006/main">
              <a:ext uri="{FF2B5EF4-FFF2-40B4-BE49-F238E27FC236}">
                <a16:creationId xmlns:a16="http://schemas.microsoft.com/office/drawing/2014/main" id="{A36BDF82-7297-4164-B25B-0B9E02D3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6672" y="3172968"/>
            <a:ext cx="114300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2" name="Text 29">
            <a:extLst xmlns:a="http://schemas.openxmlformats.org/drawingml/2006/main">
              <a:ext uri="{FF2B5EF4-FFF2-40B4-BE49-F238E27FC236}">
                <a16:creationId xmlns:a16="http://schemas.microsoft.com/office/drawing/2014/main" id="{F0AF946E-1EBA-4EA5-AFFB-8A8DA2484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3218688"/>
            <a:ext cx="106984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Local Access Loop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3" name="Shape 30">
            <a:extLst xmlns:a="http://schemas.openxmlformats.org/drawingml/2006/main">
              <a:ext uri="{FF2B5EF4-FFF2-40B4-BE49-F238E27FC236}">
                <a16:creationId xmlns:a16="http://schemas.microsoft.com/office/drawing/2014/main" id="{99656B31-C021-40ED-823D-1FB408641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9672" y="3172968"/>
            <a:ext cx="242316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4" name="Text 31">
            <a:extLst xmlns:a="http://schemas.openxmlformats.org/drawingml/2006/main">
              <a:ext uri="{FF2B5EF4-FFF2-40B4-BE49-F238E27FC236}">
                <a16:creationId xmlns:a16="http://schemas.microsoft.com/office/drawing/2014/main" id="{B3F8225B-C09C-4371-A9E8-3DB0520C6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3218688"/>
            <a:ext cx="235000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Connects each office, branch or data-centre site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5" name="Shape 32">
            <a:extLst xmlns:a="http://schemas.openxmlformats.org/drawingml/2006/main">
              <a:ext uri="{FF2B5EF4-FFF2-40B4-BE49-F238E27FC236}">
                <a16:creationId xmlns:a16="http://schemas.microsoft.com/office/drawing/2014/main" id="{10D7BCC9-35DC-48BF-83C5-07361570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3172968"/>
            <a:ext cx="256032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6" name="Text 33">
            <a:extLst xmlns:a="http://schemas.openxmlformats.org/drawingml/2006/main">
              <a:ext uri="{FF2B5EF4-FFF2-40B4-BE49-F238E27FC236}">
                <a16:creationId xmlns:a16="http://schemas.microsoft.com/office/drawing/2014/main" id="{53667BCA-DA80-4FB6-8B38-8DA3516D0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9408" y="3218688"/>
            <a:ext cx="248716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Frequently supplied by local incumbent, fibre operator or wholesale partner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7" name="Shape 34">
            <a:extLst xmlns:a="http://schemas.openxmlformats.org/drawingml/2006/main">
              <a:ext uri="{FF2B5EF4-FFF2-40B4-BE49-F238E27FC236}">
                <a16:creationId xmlns:a16="http://schemas.microsoft.com/office/drawing/2014/main" id="{A46A422A-EA59-44BA-BE0B-918B0A11C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6672" y="3739896"/>
            <a:ext cx="114300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8" name="Text 35">
            <a:extLst xmlns:a="http://schemas.openxmlformats.org/drawingml/2006/main">
              <a:ext uri="{FF2B5EF4-FFF2-40B4-BE49-F238E27FC236}">
                <a16:creationId xmlns:a16="http://schemas.microsoft.com/office/drawing/2014/main" id="{2C82C016-95BB-4A81-880D-DE3E57B98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3248" y="3785616"/>
            <a:ext cx="106984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Field Operations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39" name="Shape 36">
            <a:extLst xmlns:a="http://schemas.openxmlformats.org/drawingml/2006/main">
              <a:ext uri="{FF2B5EF4-FFF2-40B4-BE49-F238E27FC236}">
                <a16:creationId xmlns:a16="http://schemas.microsoft.com/office/drawing/2014/main" id="{A5BDC413-FB9F-4821-9DC0-72A33A6FC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9672" y="3739896"/>
            <a:ext cx="242316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0" name="Text 37">
            <a:extLst xmlns:a="http://schemas.openxmlformats.org/drawingml/2006/main">
              <a:ext uri="{FF2B5EF4-FFF2-40B4-BE49-F238E27FC236}">
                <a16:creationId xmlns:a16="http://schemas.microsoft.com/office/drawing/2014/main" id="{554A8434-CDB5-4DE3-BFBC-52119759C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6248" y="3785616"/>
            <a:ext cx="235000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Installation, repair, dispatch and restoration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1" name="Shape 38">
            <a:extLst xmlns:a="http://schemas.openxmlformats.org/drawingml/2006/main">
              <a:ext uri="{FF2B5EF4-FFF2-40B4-BE49-F238E27FC236}">
                <a16:creationId xmlns:a16="http://schemas.microsoft.com/office/drawing/2014/main" id="{2F8CBFEC-6F2B-48C0-BF07-E4477AC26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2832" y="3739896"/>
            <a:ext cx="256032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5715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2" name="Text 39">
            <a:extLst xmlns:a="http://schemas.openxmlformats.org/drawingml/2006/main">
              <a:ext uri="{FF2B5EF4-FFF2-40B4-BE49-F238E27FC236}">
                <a16:creationId xmlns:a16="http://schemas.microsoft.com/office/drawing/2014/main" id="{F3802467-DCCC-4735-A047-B87A541ED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9408" y="3785616"/>
            <a:ext cx="2487168" cy="49377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127" rIns="45720" bIns="127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Service quality depends on local field-force control and escalation discipline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43" name="Text 40">
            <a:extLst xmlns:a="http://schemas.openxmlformats.org/drawingml/2006/main">
              <a:ext uri="{FF2B5EF4-FFF2-40B4-BE49-F238E27FC236}">
                <a16:creationId xmlns:a16="http://schemas.microsoft.com/office/drawing/2014/main" id="{2CD29A97-25EE-4C98-AECD-D3F430FD6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0680" y="4645152"/>
            <a:ext cx="5815584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45720" tIns="254" rIns="45720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60">
                <a:solidFill>
                  <a:srgbClr val="3E4548"/>
                </a:solidFill>
                <a:latin typeface="Arial"/>
                <a:ea typeface="Arial"/>
                <a:cs typeface="Arial"/>
              </a:rPr>
              <a:t>In practice, a single enterprise telecom service can be delivered through several parties, making ownership and restoration visibility as important as headline coverage.</a:t>
            </a:r>
            <a:endParaRPr sz="860">
              <a:latin typeface="Arial"/>
              <a:ea typeface="Arial"/>
              <a:cs typeface="Arial"/>
            </a:endParaRPr>
          </a:p>
        </p:txBody>
      </p:sp>
      <p:sp>
        <p:nvSpPr>
          <p:cNvPr id="44" name="Shape 41">
            <a:extLst xmlns:a="http://schemas.openxmlformats.org/drawingml/2006/main">
              <a:ext uri="{FF2B5EF4-FFF2-40B4-BE49-F238E27FC236}">
                <a16:creationId xmlns:a16="http://schemas.microsoft.com/office/drawing/2014/main" id="{B0EE64AB-9CCB-4D5F-B379-03D4ABCB4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59552"/>
            <a:ext cx="1120140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1016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5" name="Shape 42">
            <a:extLst xmlns:a="http://schemas.openxmlformats.org/drawingml/2006/main">
              <a:ext uri="{FF2B5EF4-FFF2-40B4-BE49-F238E27FC236}">
                <a16:creationId xmlns:a16="http://schemas.microsoft.com/office/drawing/2014/main" id="{EB250A5C-4992-45BC-9307-51D651B69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5559552"/>
            <a:ext cx="1234440" cy="56692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10160">
            <a:solidFill>
              <a:srgbClr val="14375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6" name="Text 43">
            <a:extLst xmlns:a="http://schemas.openxmlformats.org/drawingml/2006/main">
              <a:ext uri="{FF2B5EF4-FFF2-40B4-BE49-F238E27FC236}">
                <a16:creationId xmlns:a16="http://schemas.microsoft.com/office/drawing/2014/main" id="{4D43D231-4EB9-4BA6-ABE0-D5CA4BCDD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5715000"/>
            <a:ext cx="9144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Insight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7" name="Text 44">
            <a:extLst xmlns:a="http://schemas.openxmlformats.org/drawingml/2006/main">
              <a:ext uri="{FF2B5EF4-FFF2-40B4-BE49-F238E27FC236}">
                <a16:creationId xmlns:a16="http://schemas.microsoft.com/office/drawing/2014/main" id="{FD0A5ECB-E179-433B-82EA-89CA495D1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2" y="5641848"/>
            <a:ext cx="9646920" cy="4023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254" tIns="254" rIns="254" bIns="254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current scenario is defined by rising traffic intensity and a multi-party delivery model, which can create a gap between contractual coverage and actual operational control.</a:t>
            </a:r>
            <a:endParaRPr sz="1000">
              <a:latin typeface="Arial"/>
              <a:ea typeface="Arial"/>
              <a:cs typeface="Arial"/>
            </a:endParaRPr>
          </a:p>
        </p:txBody>
      </p:sp>
      <p:sp>
        <p:nvSpPr>
          <p:cNvPr id="48" name="Text 45">
            <a:extLst xmlns:a="http://schemas.openxmlformats.org/drawingml/2006/main">
              <a:ext uri="{FF2B5EF4-FFF2-40B4-BE49-F238E27FC236}">
                <a16:creationId xmlns:a16="http://schemas.microsoft.com/office/drawing/2014/main" id="{B418CFAE-2770-4D3C-AADE-142A7812E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281928"/>
            <a:ext cx="112014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i="1">
                <a:solidFill>
                  <a:srgbClr val="6E7781"/>
                </a:solidFill>
                <a:latin typeface="Arial"/>
                <a:ea typeface="Arial"/>
                <a:cs typeface="Arial"/>
              </a:rPr>
              <a:t>Source: </a:t>
            </a:r>
            <a:r>
              <a:rPr sz="800" i="1" u="sng">
                <a:solidFill>
                  <a:srgbClr val="1F4E79"/>
                </a:solidFill>
                <a:latin typeface="Arial"/>
                <a:ea typeface="Arial"/>
                <a:cs typeface="Arial"/>
                <a:hlinkClick xmlns:r="http://schemas.openxmlformats.org/officeDocument/2006/relationships" r:id="R9b27160ab4784647"/>
              </a:rPr>
              <a:t>Connect Europe, State of Digital Communications 2025</a:t>
            </a:r>
            <a:endParaRPr sz="600" i="1">
              <a:latin typeface="Arial"/>
              <a:ea typeface="Arial"/>
              <a:cs typeface="Arial"/>
            </a:endParaRPr>
          </a:p>
        </p:txBody>
      </p:sp>
      <p:sp>
        <p:nvSpPr>
          <p:cNvPr id="49" name="Shape 46">
            <a:extLst xmlns:a="http://schemas.openxmlformats.org/drawingml/2006/main">
              <a:ext uri="{FF2B5EF4-FFF2-40B4-BE49-F238E27FC236}">
                <a16:creationId xmlns:a16="http://schemas.microsoft.com/office/drawing/2014/main" id="{51E2A630-C956-45DA-A491-EB2603CF1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42823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6350">
            <a:solidFill>
              <a:srgbClr val="D9E1E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0" name="Text 47">
            <a:extLst xmlns:a="http://schemas.openxmlformats.org/drawingml/2006/main">
              <a:ext uri="{FF2B5EF4-FFF2-40B4-BE49-F238E27FC236}">
                <a16:creationId xmlns:a16="http://schemas.microsoft.com/office/drawing/2014/main" id="{A5434BDC-402E-460B-9A70-8AE440250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10528"/>
            <a:ext cx="58521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Case III | Telecom Services &amp; Fixed Connectivity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1" name="Text 48">
            <a:extLst xmlns:a="http://schemas.openxmlformats.org/drawingml/2006/main">
              <a:ext uri="{FF2B5EF4-FFF2-40B4-BE49-F238E27FC236}">
                <a16:creationId xmlns:a16="http://schemas.microsoft.com/office/drawing/2014/main" id="{D8F02FF7-9DF7-4C79-AC38-0FE04064B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800">
                <a:solidFill>
                  <a:srgbClr val="7B8184"/>
                </a:solidFill>
                <a:latin typeface="Arial"/>
                <a:ea typeface="Arial"/>
                <a:cs typeface="Arial"/>
              </a:rPr>
              <a:t>8</a:t>
            </a:r>
            <a:endParaRPr sz="800">
              <a:latin typeface="Arial"/>
              <a:ea typeface="Arial"/>
              <a:cs typeface="Arial"/>
            </a:endParaRPr>
          </a:p>
        </p:txBody>
      </p:sp>
      <p:sp>
        <p:nvSpPr>
          <p:cNvPr id="53" name="TextBox 52">
            <a:extLst xmlns:a="http://schemas.openxmlformats.org/drawingml/2006/main">
              <a:ext uri="{FF2B5EF4-FFF2-40B4-BE49-F238E27FC236}">
                <a16:creationId xmlns:a16="http://schemas.microsoft.com/office/drawing/2014/main" id="{424FFDFB-C3C5-4953-BCE2-27936C538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-507947" y="2398483"/>
            <a:ext cx="2413000" cy="177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4B5563"/>
                </a:solidFill>
                <a:latin typeface="Arial"/>
                <a:ea typeface="Arial"/>
                <a:cs typeface="Arial"/>
              </a:rPr>
              <a:t>Y-axis: YoY traffic growth (%)</a:t>
            </a:r>
          </a:p>
        </p:txBody>
      </p:sp>
      <p:sp>
        <p:nvSpPr>
          <p:cNvPr id="55" name="Rectangle 54">
            <a:extLst xmlns:a="http://schemas.openxmlformats.org/drawingml/2006/main">
              <a:ext uri="{FF2B5EF4-FFF2-40B4-BE49-F238E27FC236}">
                <a16:creationId xmlns:a16="http://schemas.microsoft.com/office/drawing/2014/main" id="{664F2E60-B459-CACF-9C28-0F3F8CC6C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45721"/>
            <a:ext cx="1566334" cy="256032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100">
                <a:solidFill>
                  <a:srgbClr val="111416"/>
                </a:solidFill>
                <a:latin typeface="Arial"/>
                <a:ea typeface="Arial"/>
                <a:cs typeface="Arial"/>
              </a:rPr>
              <a:t>Optional Section</a:t>
            </a:r>
          </a:p>
        </p:txBody>
      </p:sp>
      <p:sp>
        <p:nvSpPr>
          <p:cNvPr id="57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E909B67-F606-4662-BCE2-E3A594A27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4AAFE03E-F38A-474E-B31C-B8455192B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40245E2-4C2D-49E0-B4E1-7B9BA0AD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EB3F32F2-207A-43C2-B411-C099BE94A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FBAF7A2-D09F-4BDC-8D1C-965EA2119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2761E64-1696-402E-92BF-4F5B31D7E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85172499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1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7625E632-3853-4511-B8AC-1821CC281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2BADF5F-5514-4310-B0AB-DE5DB27DE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700" y="1676400"/>
            <a:ext cx="63500" cy="3505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8B6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3403107-2C99-48F4-9078-998F80ACE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1676400"/>
            <a:ext cx="4064000" cy="279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00" b="1">
                <a:solidFill>
                  <a:srgbClr val="D08B64"/>
                </a:solidFill>
                <a:latin typeface="Arial"/>
                <a:ea typeface="Arial"/>
                <a:cs typeface="Arial"/>
              </a:rPr>
              <a:t>PART A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41F1E30F-E869-476C-A4F2-CE86D51DA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2146300"/>
            <a:ext cx="4191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6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Analysis &amp; Sourcing Strategy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A56168A-BAA1-46E6-99B9-94D0C8B6B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9100" y="4381500"/>
            <a:ext cx="4191000" cy="660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10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structure, economics and sourcing-model assessment</a:t>
            </a:r>
          </a:p>
        </p:txBody>
      </p:sp>
      <p:sp>
        <p:nvSpPr>
          <p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506E6F83-4FD6-4CAC-9E58-F92CDAAC1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397000"/>
            <a:ext cx="19050" cy="4102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4D0D8145-204B-443B-834C-3FF8FCD2B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1473200"/>
            <a:ext cx="4064000" cy="279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05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SECTION COVERAGE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276E8D53-9FC3-444A-9B71-08DF72179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18415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A1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B8584D02-7C1A-4684-9A9D-B1A27373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415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&amp; Technology Outlook</a:t>
            </a:r>
          </a:p>
        </p:txBody>
      </p:sp>
      <p:sp>
        <p:nvSpPr>
          <p:cNvPr id="15" name="Rectangle 14">
            <a:extLst xmlns:a="http://schemas.openxmlformats.org/drawingml/2006/main">
              <a:ext uri="{FF2B5EF4-FFF2-40B4-BE49-F238E27FC236}">
                <a16:creationId xmlns:a16="http://schemas.microsoft.com/office/drawing/2014/main" id="{E540C718-012A-4E19-A95C-218C29358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3368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F0D1FC9E-BDCA-4BCF-88BD-13575D8E8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25781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A2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CE73DCCE-3C0B-4583-8D43-FD9F5A14F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5781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Network Ownership, SLA &amp; Accountability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C2E85A0C-AF10-4409-BD90-EDFDECE35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0734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E102AB0E-CC6D-405C-A9FA-C97969249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33147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A3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A2EA7FB9-BF30-4F1E-9242-DF29C1480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3147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Cost Structure &amp; Negotiation Levers</a:t>
            </a:r>
          </a:p>
        </p:txBody>
      </p:sp>
      <p:sp>
        <p:nvSpPr>
          <p:cNvPr id="21" name="Rectangle 20">
            <a:extLst xmlns:a="http://schemas.openxmlformats.org/drawingml/2006/main">
              <a:ext uri="{FF2B5EF4-FFF2-40B4-BE49-F238E27FC236}">
                <a16:creationId xmlns:a16="http://schemas.microsoft.com/office/drawing/2014/main" id="{29EBE880-5995-44B2-835E-DEF27B178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8100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F7ECA43E-B7DE-49C7-A8C9-84A503414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40513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A4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744D42B1-59B9-4F07-9B72-3F7FBA015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513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Engagement Models &amp; Sourcing Best Practices</a:t>
            </a: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88DDBC2D-EEA5-4B6A-B74C-B49555D67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5466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6EDFD5BB-B8A4-4646-9E13-71B47164C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8300" y="4787900"/>
            <a:ext cx="609600" cy="317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400" b="1">
                <a:solidFill>
                  <a:srgbClr val="FFFDF8"/>
                </a:solidFill>
                <a:latin typeface="Arial"/>
                <a:ea typeface="Arial"/>
                <a:cs typeface="Arial"/>
              </a:rPr>
              <a:t>A5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29085DD9-3C71-44E7-8DF4-3772D12E2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787900"/>
            <a:ext cx="387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1350">
                <a:solidFill>
                  <a:srgbClr val="FFFDF8"/>
                </a:solidFill>
                <a:latin typeface="Arial"/>
                <a:ea typeface="Arial"/>
                <a:cs typeface="Arial"/>
              </a:rPr>
              <a:t>Recommended Sourcing Construct</a:t>
            </a:r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223C23BE-9513-45E8-90A8-D53C977D8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283200"/>
            <a:ext cx="4597400" cy="101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12700" cmpd="sng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</a:pPr>
            <a:endParaRPr/>
          </a:p>
        </p:txBody>
      </p:sp>
      <p:sp>
        <p:nvSpPr>
          <p:cNvPr id="29" name="Slide Number 9">
            <a:extLst xmlns:a="http://schemas.openxmlformats.org/drawingml/2006/main">
              <a:ext uri="{FF2B5EF4-FFF2-40B4-BE49-F238E27FC236}">
                <a16:creationId xmlns:a16="http://schemas.microsoft.com/office/drawing/2014/main" id="{137DADCE-6D1C-42A9-9F12-26D585427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8560" y="6510528"/>
            <a:ext cx="365760" cy="165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none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sz="800">
                <a:solidFill>
                  <a:srgbClr val="FFFDF8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30" name="SCULTRA Copper Spine">
            <a:extLst xmlns:a="http://schemas.openxmlformats.org/drawingml/2006/main">
              <a:ext uri="{FF2B5EF4-FFF2-40B4-BE49-F238E27FC236}">
                <a16:creationId xmlns:a16="http://schemas.microsoft.com/office/drawing/2014/main" id="{C4BFEB0F-EAE9-482C-B46D-2A6C71569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SCULTRA Footer Field">
            <a:extLst xmlns:a="http://schemas.openxmlformats.org/drawingml/2006/main">
              <a:ext uri="{FF2B5EF4-FFF2-40B4-BE49-F238E27FC236}">
                <a16:creationId xmlns:a16="http://schemas.microsoft.com/office/drawing/2014/main" id="{6EE574AE-589A-47A6-BE73-407523115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48425"/>
            <a:ext cx="1219200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E62233B-2683-4FCE-918C-472139621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0211D68-B573-4962-A29C-CC1FE3109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6770629-9607-4A1A-96D8-D97A2BEDD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EUROPEAN FIXED CONNECTIVITY &amp; MANAGED NETWORK SERVICES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ADB4EAE-A390-4535-827F-2D65CA16A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553200"/>
            <a:ext cx="5143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043219054"/>
      </p:ext>
    </p:extLst>
  </p:cSld>
</p:sld>
</file>

<file path=ppt/theme/theme1.xml><?xml version="1.0" encoding="utf-8"?>
<a:theme xmlns:a="http://schemas.openxmlformats.org/drawingml/2006/main" name="Office Theme">
  <a:themeElements>
    <a:clrScheme name="SCULTRA Editorial">
      <a:dk1>
        <a:srgbClr val="111416"/>
      </a:dk1>
      <a:lt1>
        <a:srgbClr val="FFFDF8"/>
      </a:lt1>
      <a:dk2>
        <a:srgbClr val="1B1F21"/>
      </a:dk2>
      <a:lt2>
        <a:srgbClr val="D7D0C6"/>
      </a:lt2>
      <a:accent1>
        <a:srgbClr val="B66E47"/>
      </a:accent1>
      <a:accent2>
        <a:srgbClr val="778B7A"/>
      </a:accent2>
      <a:accent3>
        <a:srgbClr val="7B8184"/>
      </a:accent3>
      <a:accent4>
        <a:srgbClr val="C69345"/>
      </a:accent4>
      <a:accent5>
        <a:srgbClr val="D08B64"/>
      </a:accent5>
      <a:accent6>
        <a:srgbClr val="557A61"/>
      </a:accent6>
      <a:hlink>
        <a:srgbClr val="0563C1"/>
      </a:hlink>
      <a:folHlink>
        <a:srgbClr val="A9574F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CULTRA Editorial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2026-08-30T02:21:28.0210000Z</dcterms:created>
  <dcterms:modified xsi:type="dcterms:W3CDTF">2026-08-30T02:21:28.0210000Z</dcterms:modified>
</coreProperties>
</file>