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844ec8d450e4468" /><Relationship Type="http://schemas.openxmlformats.org/officeDocument/2006/relationships/extended-properties" Target="/docProps/app.xml" Id="R2ba46bd9c381425a" /><Relationship Type="http://schemas.openxmlformats.org/officeDocument/2006/relationships/officeDocument" Target="/ppt/presentation.xml" Id="R54fa63068045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5f2a720a84cbb"/>
    <p:sldMasterId xmlns:r="http://schemas.openxmlformats.org/officeDocument/2006/relationships" id="2147483662" r:id="R19ae69d1d59a48f4"/>
  </p:sldMasterIdLst>
  <p:notesMasterIdLst>
    <p:notesMasterId xmlns:r="http://schemas.openxmlformats.org/officeDocument/2006/relationships" r:id="R01fe401e13c84db3"/>
  </p:notesMasterIdLst>
  <p:sldIdLst>
    <p:sldId xmlns:r="http://schemas.openxmlformats.org/officeDocument/2006/relationships" id="256" r:id="Rcfc580e58ad34f0a"/>
    <p:sldId xmlns:r="http://schemas.openxmlformats.org/officeDocument/2006/relationships" id="257" r:id="R0c18991062314c72"/>
    <p:sldId xmlns:r="http://schemas.openxmlformats.org/officeDocument/2006/relationships" id="258" r:id="R7af257d212ab478d"/>
    <p:sldId xmlns:r="http://schemas.openxmlformats.org/officeDocument/2006/relationships" id="259" r:id="R78903ddc60cf4499"/>
    <p:sldId xmlns:r="http://schemas.openxmlformats.org/officeDocument/2006/relationships" id="260" r:id="Ra92abc494b9b44af"/>
    <p:sldId xmlns:r="http://schemas.openxmlformats.org/officeDocument/2006/relationships" id="261" r:id="R4d5cc11806ac48d6"/>
    <p:sldId xmlns:r="http://schemas.openxmlformats.org/officeDocument/2006/relationships" id="262" r:id="R6a77675df48446b5"/>
    <p:sldId xmlns:r="http://schemas.openxmlformats.org/officeDocument/2006/relationships" id="263" r:id="R702624bf1b144104"/>
    <p:sldId xmlns:r="http://schemas.openxmlformats.org/officeDocument/2006/relationships" id="264" r:id="R623c0b9919ad4185"/>
    <p:sldId xmlns:r="http://schemas.openxmlformats.org/officeDocument/2006/relationships" id="265" r:id="Rd49d76993fb6408d"/>
    <p:sldId xmlns:r="http://schemas.openxmlformats.org/officeDocument/2006/relationships" id="266" r:id="R586c73f2769b42b3"/>
    <p:sldId xmlns:r="http://schemas.openxmlformats.org/officeDocument/2006/relationships" id="267" r:id="Rd94d0c9066b84b6f"/>
    <p:sldId xmlns:r="http://schemas.openxmlformats.org/officeDocument/2006/relationships" id="268" r:id="R8d663dd83b944b50"/>
    <p:sldId xmlns:r="http://schemas.openxmlformats.org/officeDocument/2006/relationships" id="269" r:id="Ra1980aa4862e49c0"/>
    <p:sldId xmlns:r="http://schemas.openxmlformats.org/officeDocument/2006/relationships" id="270" r:id="R4ce14ac8c9bf4a33"/>
    <p:sldId xmlns:r="http://schemas.openxmlformats.org/officeDocument/2006/relationships" id="271" r:id="R7dda2a6ae8c94f5d"/>
    <p:sldId xmlns:r="http://schemas.openxmlformats.org/officeDocument/2006/relationships" id="272" r:id="Rf7293a2f464b4431"/>
    <p:sldId xmlns:r="http://schemas.openxmlformats.org/officeDocument/2006/relationships" id="273" r:id="Rbfb21e9be845443b"/>
    <p:sldId xmlns:r="http://schemas.openxmlformats.org/officeDocument/2006/relationships" id="274" r:id="Rc8408441df9a4a06"/>
    <p:sldId xmlns:r="http://schemas.openxmlformats.org/officeDocument/2006/relationships" id="275" r:id="Rb2756b5cbf98463b"/>
    <p:sldId xmlns:r="http://schemas.openxmlformats.org/officeDocument/2006/relationships" id="276" r:id="R889e229371d54a72"/>
    <p:sldId xmlns:r="http://schemas.openxmlformats.org/officeDocument/2006/relationships" id="277" r:id="Rcae93ae84cf241e0"/>
    <p:sldId xmlns:r="http://schemas.openxmlformats.org/officeDocument/2006/relationships" id="278" r:id="R34c162fb811f4a3d"/>
    <p:sldId xmlns:r="http://schemas.openxmlformats.org/officeDocument/2006/relationships" id="279" r:id="R86010769aee44033"/>
    <p:sldId xmlns:r="http://schemas.openxmlformats.org/officeDocument/2006/relationships" id="280" r:id="R058cdaffec6b4bf8"/>
    <p:sldId xmlns:r="http://schemas.openxmlformats.org/officeDocument/2006/relationships" id="281" r:id="Rc430ce955e0249a7"/>
    <p:sldId xmlns:r="http://schemas.openxmlformats.org/officeDocument/2006/relationships" id="282" r:id="Rcfde2e3bd43a4bee"/>
    <p:sldId xmlns:r="http://schemas.openxmlformats.org/officeDocument/2006/relationships" id="283" r:id="R6fb467c881474219"/>
    <p:sldId xmlns:r="http://schemas.openxmlformats.org/officeDocument/2006/relationships" id="284" r:id="Rb5cf01ea0a774ef9"/>
    <p:sldId xmlns:r="http://schemas.openxmlformats.org/officeDocument/2006/relationships" id="285" r:id="R18d699947bc6444b"/>
    <p:sldId xmlns:r="http://schemas.openxmlformats.org/officeDocument/2006/relationships" id="286" r:id="R6609bed5980143be"/>
    <p:sldId xmlns:r="http://schemas.openxmlformats.org/officeDocument/2006/relationships" id="287" r:id="Rf541251cbd084496"/>
    <p:sldId xmlns:r="http://schemas.openxmlformats.org/officeDocument/2006/relationships" id="288" r:id="R21b39cc7c30942bb"/>
    <p:sldId xmlns:r="http://schemas.openxmlformats.org/officeDocument/2006/relationships" id="289" r:id="R2cfa9e1b544e4da6"/>
    <p:sldId xmlns:r="http://schemas.openxmlformats.org/officeDocument/2006/relationships" id="290" r:id="R5e35aff771a14022"/>
    <p:sldId xmlns:r="http://schemas.openxmlformats.org/officeDocument/2006/relationships" id="291" r:id="R0f85e1dfb9ba40bd"/>
    <p:sldId xmlns:r="http://schemas.openxmlformats.org/officeDocument/2006/relationships" id="292" r:id="Rfae70a09739f4d90"/>
    <p:sldId xmlns:r="http://schemas.openxmlformats.org/officeDocument/2006/relationships" id="293" r:id="R2c71a625c70b4395"/>
    <p:sldId xmlns:r="http://schemas.openxmlformats.org/officeDocument/2006/relationships" id="294" r:id="R2d6b69206eb14e2b"/>
    <p:sldId xmlns:r="http://schemas.openxmlformats.org/officeDocument/2006/relationships" id="295" r:id="R6289c62c96de4df8"/>
    <p:sldId xmlns:r="http://schemas.openxmlformats.org/officeDocument/2006/relationships" id="296" r:id="Rd40364968c844448"/>
    <p:sldId xmlns:r="http://schemas.openxmlformats.org/officeDocument/2006/relationships" id="297" r:id="R45e8007b39424807"/>
    <p:sldId xmlns:r="http://schemas.openxmlformats.org/officeDocument/2006/relationships" id="298" r:id="R4db45f408a8042cd"/>
    <p:sldId xmlns:r="http://schemas.openxmlformats.org/officeDocument/2006/relationships" id="299" r:id="R44d5b8e667ec4ae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0bfd658ab31419c" /><Relationship Type="http://schemas.openxmlformats.org/officeDocument/2006/relationships/slideMaster" Target="/ppt/slideMasters/slideMaster1.xml" Id="R4645f2a720a84cbb" /><Relationship Type="http://schemas.openxmlformats.org/officeDocument/2006/relationships/slideMaster" Target="/ppt/slideMasters/slideMaster2.xml" Id="R19ae69d1d59a48f4" /><Relationship Type="http://schemas.openxmlformats.org/officeDocument/2006/relationships/notesMaster" Target="/ppt/notesMasters/notesMaster1.xml" Id="R01fe401e13c84db3" /><Relationship Type="http://schemas.openxmlformats.org/officeDocument/2006/relationships/presProps" Target="/ppt/presProps.xml" Id="R52dc8ae16df24510" /><Relationship Type="http://schemas.openxmlformats.org/officeDocument/2006/relationships/viewProps" Target="/ppt/viewProps.xml" Id="R944a58df682b4b01" /><Relationship Type="http://schemas.openxmlformats.org/officeDocument/2006/relationships/tableStyles" Target="/ppt/tableStyles.xml" Id="R721f3efaafd04c39" /><Relationship Type="http://schemas.openxmlformats.org/officeDocument/2006/relationships/slide" Target="/ppt/slides/slide1.xml" Id="Rcfc580e58ad34f0a" /><Relationship Type="http://schemas.openxmlformats.org/officeDocument/2006/relationships/slide" Target="/ppt/slides/slide2.xml" Id="R0c18991062314c72" /><Relationship Type="http://schemas.openxmlformats.org/officeDocument/2006/relationships/slide" Target="/ppt/slides/slide3.xml" Id="R7af257d212ab478d" /><Relationship Type="http://schemas.openxmlformats.org/officeDocument/2006/relationships/slide" Target="/ppt/slides/slide4.xml" Id="R78903ddc60cf4499" /><Relationship Type="http://schemas.openxmlformats.org/officeDocument/2006/relationships/slide" Target="/ppt/slides/slide5.xml" Id="Ra92abc494b9b44af" /><Relationship Type="http://schemas.openxmlformats.org/officeDocument/2006/relationships/slide" Target="/ppt/slides/slide6.xml" Id="R4d5cc11806ac48d6" /><Relationship Type="http://schemas.openxmlformats.org/officeDocument/2006/relationships/slide" Target="/ppt/slides/slide7.xml" Id="R6a77675df48446b5" /><Relationship Type="http://schemas.openxmlformats.org/officeDocument/2006/relationships/slide" Target="/ppt/slides/slide8.xml" Id="R702624bf1b144104" /><Relationship Type="http://schemas.openxmlformats.org/officeDocument/2006/relationships/slide" Target="/ppt/slides/slide9.xml" Id="R623c0b9919ad4185" /><Relationship Type="http://schemas.openxmlformats.org/officeDocument/2006/relationships/slide" Target="/ppt/slides/slide10.xml" Id="Rd49d76993fb6408d" /><Relationship Type="http://schemas.openxmlformats.org/officeDocument/2006/relationships/slide" Target="/ppt/slides/slide11.xml" Id="R586c73f2769b42b3" /><Relationship Type="http://schemas.openxmlformats.org/officeDocument/2006/relationships/slide" Target="/ppt/slides/slide12.xml" Id="Rd94d0c9066b84b6f" /><Relationship Type="http://schemas.openxmlformats.org/officeDocument/2006/relationships/slide" Target="/ppt/slides/slide13.xml" Id="R8d663dd83b944b50" /><Relationship Type="http://schemas.openxmlformats.org/officeDocument/2006/relationships/slide" Target="/ppt/slides/slide14.xml" Id="Ra1980aa4862e49c0" /><Relationship Type="http://schemas.openxmlformats.org/officeDocument/2006/relationships/slide" Target="/ppt/slides/slide15.xml" Id="R4ce14ac8c9bf4a33" /><Relationship Type="http://schemas.openxmlformats.org/officeDocument/2006/relationships/slide" Target="/ppt/slides/slide16.xml" Id="R7dda2a6ae8c94f5d" /><Relationship Type="http://schemas.openxmlformats.org/officeDocument/2006/relationships/slide" Target="/ppt/slides/slide17.xml" Id="Rf7293a2f464b4431" /><Relationship Type="http://schemas.openxmlformats.org/officeDocument/2006/relationships/slide" Target="/ppt/slides/slide18.xml" Id="Rbfb21e9be845443b" /><Relationship Type="http://schemas.openxmlformats.org/officeDocument/2006/relationships/slide" Target="/ppt/slides/slide19.xml" Id="Rc8408441df9a4a06" /><Relationship Type="http://schemas.openxmlformats.org/officeDocument/2006/relationships/slide" Target="/ppt/slides/slide20.xml" Id="Rb2756b5cbf98463b" /><Relationship Type="http://schemas.openxmlformats.org/officeDocument/2006/relationships/slide" Target="/ppt/slides/slide21.xml" Id="R889e229371d54a72" /><Relationship Type="http://schemas.openxmlformats.org/officeDocument/2006/relationships/slide" Target="/ppt/slides/slide22.xml" Id="Rcae93ae84cf241e0" /><Relationship Type="http://schemas.openxmlformats.org/officeDocument/2006/relationships/slide" Target="/ppt/slides/slide23.xml" Id="R34c162fb811f4a3d" /><Relationship Type="http://schemas.openxmlformats.org/officeDocument/2006/relationships/slide" Target="/ppt/slides/slide24.xml" Id="R86010769aee44033" /><Relationship Type="http://schemas.openxmlformats.org/officeDocument/2006/relationships/slide" Target="/ppt/slides/slide25.xml" Id="R058cdaffec6b4bf8" /><Relationship Type="http://schemas.openxmlformats.org/officeDocument/2006/relationships/slide" Target="/ppt/slides/slide26.xml" Id="Rc430ce955e0249a7" /><Relationship Type="http://schemas.openxmlformats.org/officeDocument/2006/relationships/slide" Target="/ppt/slides/slide27.xml" Id="Rcfde2e3bd43a4bee" /><Relationship Type="http://schemas.openxmlformats.org/officeDocument/2006/relationships/slide" Target="/ppt/slides/slide28.xml" Id="R6fb467c881474219" /><Relationship Type="http://schemas.openxmlformats.org/officeDocument/2006/relationships/slide" Target="/ppt/slides/slide29.xml" Id="Rb5cf01ea0a774ef9" /><Relationship Type="http://schemas.openxmlformats.org/officeDocument/2006/relationships/slide" Target="/ppt/slides/slide30.xml" Id="R18d699947bc6444b" /><Relationship Type="http://schemas.openxmlformats.org/officeDocument/2006/relationships/slide" Target="/ppt/slides/slide31.xml" Id="R6609bed5980143be" /><Relationship Type="http://schemas.openxmlformats.org/officeDocument/2006/relationships/slide" Target="/ppt/slides/slide32.xml" Id="Rf541251cbd084496" /><Relationship Type="http://schemas.openxmlformats.org/officeDocument/2006/relationships/slide" Target="/ppt/slides/slide33.xml" Id="R21b39cc7c30942bb" /><Relationship Type="http://schemas.openxmlformats.org/officeDocument/2006/relationships/slide" Target="/ppt/slides/slide34.xml" Id="R2cfa9e1b544e4da6" /><Relationship Type="http://schemas.openxmlformats.org/officeDocument/2006/relationships/slide" Target="/ppt/slides/slide35.xml" Id="R5e35aff771a14022" /><Relationship Type="http://schemas.openxmlformats.org/officeDocument/2006/relationships/slide" Target="/ppt/slides/slide36.xml" Id="R0f85e1dfb9ba40bd" /><Relationship Type="http://schemas.openxmlformats.org/officeDocument/2006/relationships/slide" Target="/ppt/slides/slide37.xml" Id="Rfae70a09739f4d90" /><Relationship Type="http://schemas.openxmlformats.org/officeDocument/2006/relationships/slide" Target="/ppt/slides/slide38.xml" Id="R2c71a625c70b4395" /><Relationship Type="http://schemas.openxmlformats.org/officeDocument/2006/relationships/slide" Target="/ppt/slides/slide39.xml" Id="R2d6b69206eb14e2b" /><Relationship Type="http://schemas.openxmlformats.org/officeDocument/2006/relationships/slide" Target="/ppt/slides/slide40.xml" Id="R6289c62c96de4df8" /><Relationship Type="http://schemas.openxmlformats.org/officeDocument/2006/relationships/slide" Target="/ppt/slides/slide41.xml" Id="Rd40364968c844448" /><Relationship Type="http://schemas.openxmlformats.org/officeDocument/2006/relationships/slide" Target="/ppt/slides/slide42.xml" Id="R45e8007b39424807" /><Relationship Type="http://schemas.openxmlformats.org/officeDocument/2006/relationships/slide" Target="/ppt/slides/slide43.xml" Id="R4db45f408a8042cd" /><Relationship Type="http://schemas.openxmlformats.org/officeDocument/2006/relationships/slide" Target="/ppt/slides/slide44.xml" Id="R44d5b8e667ec4a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dff7590a7464c4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4a59b8ab9164d7c" /><Relationship Type="http://schemas.openxmlformats.org/officeDocument/2006/relationships/notesMaster" Target="/ppt/notesMasters/notesMaster1.xml" Id="R1bd2f4e49c0b4b8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31fe975c9a24e11" /><Relationship Type="http://schemas.openxmlformats.org/officeDocument/2006/relationships/notesMaster" Target="/ppt/notesMasters/notesMaster1.xml" Id="R7f8994fa4d96429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68ca2e0c1c4be5" /><Relationship Type="http://schemas.openxmlformats.org/officeDocument/2006/relationships/notesMaster" Target="/ppt/notesMasters/notesMaster1.xml" Id="Rf50a3f40255f4d7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9721060b1ad4cf4" /><Relationship Type="http://schemas.openxmlformats.org/officeDocument/2006/relationships/notesMaster" Target="/ppt/notesMasters/notesMaster1.xml" Id="R379f6f436d3b40d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983b4c83b8e4fa7" /><Relationship Type="http://schemas.openxmlformats.org/officeDocument/2006/relationships/notesMaster" Target="/ppt/notesMasters/notesMaster1.xml" Id="R20617c65675c43a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e65ae2910464e4d" /><Relationship Type="http://schemas.openxmlformats.org/officeDocument/2006/relationships/notesMaster" Target="/ppt/notesMasters/notesMaster1.xml" Id="R5cc71c7b6b284ca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463807d89514050" /><Relationship Type="http://schemas.openxmlformats.org/officeDocument/2006/relationships/notesMaster" Target="/ppt/notesMasters/notesMaster1.xml" Id="R26d891d6fe7e437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f7dda4e770d47a9" /><Relationship Type="http://schemas.openxmlformats.org/officeDocument/2006/relationships/notesMaster" Target="/ppt/notesMasters/notesMaster1.xml" Id="Rae3976bade394a8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7537b8f526741ea" /><Relationship Type="http://schemas.openxmlformats.org/officeDocument/2006/relationships/notesMaster" Target="/ppt/notesMasters/notesMaster1.xml" Id="R6d9eafdeda9a473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94ded27ff534d84" /><Relationship Type="http://schemas.openxmlformats.org/officeDocument/2006/relationships/notesMaster" Target="/ppt/notesMasters/notesMaster1.xml" Id="Re19893e1feeb4e5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34a0b8445544e30" /><Relationship Type="http://schemas.openxmlformats.org/officeDocument/2006/relationships/notesMaster" Target="/ppt/notesMasters/notesMaster1.xml" Id="Rf6be82aa5999443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163516ac0e4d4b" /><Relationship Type="http://schemas.openxmlformats.org/officeDocument/2006/relationships/notesMaster" Target="/ppt/notesMasters/notesMaster1.xml" Id="R299eaf548dbb4f8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483d88f9b60490d" /><Relationship Type="http://schemas.openxmlformats.org/officeDocument/2006/relationships/notesMaster" Target="/ppt/notesMasters/notesMaster1.xml" Id="R4a96f992edbe462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ce6f679ce9c429a" /><Relationship Type="http://schemas.openxmlformats.org/officeDocument/2006/relationships/notesMaster" Target="/ppt/notesMasters/notesMaster1.xml" Id="Re48204fbd2f2436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d137a85ef59432e" /><Relationship Type="http://schemas.openxmlformats.org/officeDocument/2006/relationships/notesMaster" Target="/ppt/notesMasters/notesMaster1.xml" Id="R5c325a3caf954d1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e895eb1609e40fe" /><Relationship Type="http://schemas.openxmlformats.org/officeDocument/2006/relationships/notesMaster" Target="/ppt/notesMasters/notesMaster1.xml" Id="R6e3e066977554b5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7ce097522f84d9a" /><Relationship Type="http://schemas.openxmlformats.org/officeDocument/2006/relationships/notesMaster" Target="/ppt/notesMasters/notesMaster1.xml" Id="R5c76591c6347449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231077627dd4a1a" /><Relationship Type="http://schemas.openxmlformats.org/officeDocument/2006/relationships/notesMaster" Target="/ppt/notesMasters/notesMaster1.xml" Id="R830e441b38434e2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c61a5286b374c04" /><Relationship Type="http://schemas.openxmlformats.org/officeDocument/2006/relationships/notesMaster" Target="/ppt/notesMasters/notesMaster1.xml" Id="R8921db268a054044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14176eb396b4fa8" /><Relationship Type="http://schemas.openxmlformats.org/officeDocument/2006/relationships/notesMaster" Target="/ppt/notesMasters/notesMaster1.xml" Id="Rf9064e08d451412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14d6df01d1954997" /><Relationship Type="http://schemas.openxmlformats.org/officeDocument/2006/relationships/notesMaster" Target="/ppt/notesMasters/notesMaster1.xml" Id="R065f998c52df426a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0f4a44dabfa47a2" /><Relationship Type="http://schemas.openxmlformats.org/officeDocument/2006/relationships/notesMaster" Target="/ppt/notesMasters/notesMaster1.xml" Id="R9334cac24ceb474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56c1c56d2b406f" /><Relationship Type="http://schemas.openxmlformats.org/officeDocument/2006/relationships/notesMaster" Target="/ppt/notesMasters/notesMaster1.xml" Id="R87bd3361d461401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68ef94c39c8a4ab9" /><Relationship Type="http://schemas.openxmlformats.org/officeDocument/2006/relationships/notesMaster" Target="/ppt/notesMasters/notesMaster1.xml" Id="Ra99a6faeb84e4ac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9364534f8824977" /><Relationship Type="http://schemas.openxmlformats.org/officeDocument/2006/relationships/notesMaster" Target="/ppt/notesMasters/notesMaster1.xml" Id="R5efcae3fc25047f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17eff27f367c4d09" /><Relationship Type="http://schemas.openxmlformats.org/officeDocument/2006/relationships/notesMaster" Target="/ppt/notesMasters/notesMaster1.xml" Id="Rb0c0c9700c6f4d5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69214b2e44604400" /><Relationship Type="http://schemas.openxmlformats.org/officeDocument/2006/relationships/notesMaster" Target="/ppt/notesMasters/notesMaster1.xml" Id="Rc2d38668c665420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88e073a8b984aad" /><Relationship Type="http://schemas.openxmlformats.org/officeDocument/2006/relationships/notesMaster" Target="/ppt/notesMasters/notesMaster1.xml" Id="R91363f94376d461a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8ae511f64de84f5b" /><Relationship Type="http://schemas.openxmlformats.org/officeDocument/2006/relationships/notesMaster" Target="/ppt/notesMasters/notesMaster1.xml" Id="Rd101e79f917544a0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b871e7e9333a48b1" /><Relationship Type="http://schemas.openxmlformats.org/officeDocument/2006/relationships/notesMaster" Target="/ppt/notesMasters/notesMaster1.xml" Id="Ra7d3f08e026b4061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4a0b7d607f214853" /><Relationship Type="http://schemas.openxmlformats.org/officeDocument/2006/relationships/notesMaster" Target="/ppt/notesMasters/notesMaster1.xml" Id="R092788f2d03842e2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c0c494147fd74eec" /><Relationship Type="http://schemas.openxmlformats.org/officeDocument/2006/relationships/notesMaster" Target="/ppt/notesMasters/notesMaster1.xml" Id="Rfae64afad8f14be1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c583a2ad37644f75" /><Relationship Type="http://schemas.openxmlformats.org/officeDocument/2006/relationships/notesMaster" Target="/ppt/notesMasters/notesMaster1.xml" Id="Rd0eef682dc9a497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59bd6e0b5d44999" /><Relationship Type="http://schemas.openxmlformats.org/officeDocument/2006/relationships/notesMaster" Target="/ppt/notesMasters/notesMaster1.xml" Id="R7f17e49d82a647a2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7703ee8604394ef9" /><Relationship Type="http://schemas.openxmlformats.org/officeDocument/2006/relationships/notesMaster" Target="/ppt/notesMasters/notesMaster1.xml" Id="Rfafd34b942ed4f9d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fedf7248eaa84444" /><Relationship Type="http://schemas.openxmlformats.org/officeDocument/2006/relationships/notesMaster" Target="/ppt/notesMasters/notesMaster1.xml" Id="R30a9e708a642470a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f11e17ae1dae4175" /><Relationship Type="http://schemas.openxmlformats.org/officeDocument/2006/relationships/notesMaster" Target="/ppt/notesMasters/notesMaster1.xml" Id="R99aab465b91a45d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1a61b2b302424e93" /><Relationship Type="http://schemas.openxmlformats.org/officeDocument/2006/relationships/notesMaster" Target="/ppt/notesMasters/notesMaster1.xml" Id="R3f836c94d44e4746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1044a63e0fec408e" /><Relationship Type="http://schemas.openxmlformats.org/officeDocument/2006/relationships/notesMaster" Target="/ppt/notesMasters/notesMaster1.xml" Id="R96f65d41c78c45f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05626a66924c34" /><Relationship Type="http://schemas.openxmlformats.org/officeDocument/2006/relationships/notesMaster" Target="/ppt/notesMasters/notesMaster1.xml" Id="R62274660a1de476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b70ab9e0c5948e3" /><Relationship Type="http://schemas.openxmlformats.org/officeDocument/2006/relationships/notesMaster" Target="/ppt/notesMasters/notesMaster1.xml" Id="R5d52b236f07d40c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981082069d34d8f" /><Relationship Type="http://schemas.openxmlformats.org/officeDocument/2006/relationships/notesMaster" Target="/ppt/notesMasters/notesMaster1.xml" Id="R4752d3756b794b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dd301534f24d91" /><Relationship Type="http://schemas.openxmlformats.org/officeDocument/2006/relationships/notesMaster" Target="/ppt/notesMasters/notesMaster1.xml" Id="Re1fb0004542f4c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9d0bc9b247b425f" /><Relationship Type="http://schemas.openxmlformats.org/officeDocument/2006/relationships/notesMaster" Target="/ppt/notesMasters/notesMaster1.xml" Id="Rb20fb3f3b7944e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https://www.eera-eeip.eu/component/attachments/?id=796&amp;task=download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https://www.turboden.com/solutions/2602/large-heat-pump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https://www.everllence.com/energy/solutions/heat-pumps/industrial-processes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https://www.latam.johnsoncontrols.com/en/industrial-refrigeration/industrial-heat-pumps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https://ehpa.org/industrial-heat-pumps-3/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https://ehpa.org/industrial-heat-pumps-3/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https://climate.ec.europa.eu/eu-action/eu-funding-climate-action/innovation-fund/calls-proposals/if25-heat-auction_en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https://ec.europa.eu/eurostat/web/products-eurostat-news/w/ddn-20260508-2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https://www.iea.org/reports/heat-pump-monitor-2026/key-findings</a:t>
            </a:r>
            <a:endParaRPr/>
          </a:p>
          <a:p xmlns:a="http://schemas.openxmlformats.org/drawingml/2006/main">
            <a:r>
              <a:t>- https://doi.org/10.1016/j.energy.2024.131882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https://ec.europa.eu/eurostat/web/products-eurostat-news/w/ddn-20260529-1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https://climate.ec.europa.eu/eu-action/eu-funding-climate-action/innovation-fund/calls-proposals/if25-heat-auction_en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https://www.eera-eeip.eu/component/attachments/?id=796&amp;task=download</a:t>
            </a:r>
            <a:endParaRPr/>
          </a:p>
          <a:p xmlns:a="http://schemas.openxmlformats.org/drawingml/2006/main">
            <a:r>
              <a:t>- https://doi.org/10.1016/j.energy.2024.131882</a:t>
            </a:r>
            <a:endParaRPr/>
          </a:p>
          <a:p xmlns:a="http://schemas.openxmlformats.org/drawingml/2006/main">
            <a:r>
              <a:t>- https://heatpumpingtechnologies.org/content/uploads/sites/81/2026/01/supplier33heaten20251003.pdf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https://ehpa.org/industrial-heat-pumps-3/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https://doi.org/10.1016/j.energy.2024.131882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https://heatpumpingtechnologies.org/content/uploads/sites/81/2026/01/supplier33heaten20251003.pdf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https://doi.org/10.1016/j.energy.2024.131882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https://heatpumpingtechnologies.org/content/uploads/sites/81/2026/01/supplier33heaten20251003.pdf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https://www.eera-eeip.eu/component/attachments/?id=796&amp;task=download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https://ec.europa.eu/eurostat/web/products-eurostat-news/w/ddn-20260529-1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https://ec.europa.eu/eurostat/web/products-eurostat-news/w/ddn-20260508-2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https://energy.ec.europa.eu/topics/eus-energy-system/electrification_en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https://www.iea.org/reports/heat-pump-monitor-2026/key-findings</a:t>
            </a:r>
            <a:endParaRPr/>
          </a:p>
          <a:p xmlns:a="http://schemas.openxmlformats.org/drawingml/2006/main">
            <a:r>
              <a:t>- https://ehpa.org/industrial-heat-pumps-3/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https://cordis.europa.eu/project/id/101069689/reporting</a:t>
            </a:r>
          </a:p>
          <a:p xmlns:a="http://schemas.openxmlformats.org/drawingml/2006/main">
            <a:r>
              <a:t>- https://www.turboden.com/solutions/2602/large-heat-pump</a:t>
            </a:r>
          </a:p>
          <a:p xmlns:a="http://schemas.openxmlformats.org/drawingml/2006/main">
            <a:r>
              <a:t>- https://www.everllence.com/energy/solutions/heat-pumps/industrial-processes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https://www.gea.com/assets/GEA_IndustrialHeatRecovery_HeatPumpApplicationBrochure_2021_07-252963.pdf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https://www.latam.johnsoncontrols.com/en/industrial-refrigeration/industrial-heat-pumps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https://www.turboden.com/solutions/2602/large-heat-pump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https://www.everllence.com/energy/solutions/heat-pumps/industrial-processes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https://heaten.com/products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https://www.ecop.at/en/about-us/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https://www.gea.com/assets/GEA_IndustrialHeatRecovery_HeatPumpApplicationBrochure_2021_07-252963.pdf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https://www.latam.johnsoncontrols.com/en/industrial-refrigeration/industrial-heat-pumps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https://www.turboden.com/solutions/2602/large-heat-pump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https://www.everllence.com/energy/solutions/heat-pumps/industrial-processes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https://heaten.com/products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https://www.ecop.at/en/about-us/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https://futraheat.com/greensteam/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https://www.gea.com/assets/GEA_IndustrialHeatRecovery_HeatPumpApplicationBrochure_2021_07-252963.pdf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https://www.latam.johnsoncontrols.com/en/industrial-refrigeration/industrial-heat-pumps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https://www.turboden.com/solutions/2602/large-heat-pump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https://www.everllence.com/energy/solutions/heat-pumps/industrial-processes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https://heaten.com/products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https://www.ecop.at/en/about-us/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https://futraheat.com/greensteam/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https://www.turboden.com/company/media/press/press-releases/4947/turboden-successfully-starts-up-the-worlds-largest-steam-producing-heat-pump-setting-a-new-benchmark-for-industrial-decarbonization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https://www.everllence.com/energy/solutions/heat-pumps/industrial-processes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https://climate.ec.europa.eu/eu-action/eu-funding-climate-action/innovation-fund/calls-proposals/if25-heat-auction_en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https://climate.ec.europa.eu/eu-action/eu-funding-climate-action/innovation-fund/calls-proposals/if25-heat-auction_en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https://energy.ec.europa.eu/topics/eus-energy-system/electrification_en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https://climate.ec.europa.eu/eu-action/eu-funding-climate-action/innovation-fund/calls-proposals/if25-heat-auction_en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https://www.eera-eeip.eu/component/attachments/?id=796&amp;task=download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https://www.iea.org/reports/heat-pump-monitor-2026/key-findings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https://www.iea.org/commentaries/the-energy-crisis-creates-even-stronger-impetus-for-eu-electrification</a:t>
            </a:r>
          </a:p>
          <a:p xmlns:a="http://schemas.openxmlformats.org/drawingml/2006/main">
            <a:r>
              <a:t>- https://www.turboden.com/solutions/2602/large-heat-pump</a:t>
            </a:r>
          </a:p>
          <a:p xmlns:a="http://schemas.openxmlformats.org/drawingml/2006/main">
            <a:r>
              <a:t>- https://www.everllence.com/energy/solutions/heat-pumps/industrial-processes</a:t>
            </a:r>
          </a:p>
          <a:p xmlns:a="http://schemas.openxmlformats.org/drawingml/2006/main">
            <a:r>
              <a:t>- https://www.latam.johnsoncontrols.com/en/industrial-refrigeration/industrial-heat-pumps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https://ec.europa.eu/eurostat/web/products-eurostat-news/w/ddn-20260529-1</a:t>
            </a:r>
            <a:endParaRPr/>
          </a:p>
          <a:p xmlns:a="http://schemas.openxmlformats.org/drawingml/2006/main">
            <a:r>
              <a:t>- https://cordis.europa.eu/project/id/101069689/reporting</a:t>
            </a:r>
            <a:endParaRPr/>
          </a:p>
          <a:p xmlns:a="http://schemas.openxmlformats.org/drawingml/2006/main">
            <a:r>
              <a:t>- https://www.eera-eeip.eu/component/attachments/?id=796&amp;task=download</a:t>
            </a:r>
            <a:endParaRPr/>
          </a:p>
          <a:p xmlns:a="http://schemas.openxmlformats.org/drawingml/2006/main">
            <a:r>
              <a:t>- https://www.iea.org/reports/heat-pump-monitor-2026/key-findings</a:t>
            </a:r>
            <a:endParaRPr/>
          </a:p>
          <a:p xmlns:a="http://schemas.openxmlformats.org/drawingml/2006/main">
            <a:r>
              <a:t>- https://www.iea.org/commentaries/the-energy-crisis-creates-even-stronger-impetus-for-eu-electrification</a:t>
            </a:r>
            <a:endParaRPr/>
          </a:p>
          <a:p xmlns:a="http://schemas.openxmlformats.org/drawingml/2006/main">
            <a:r>
              <a:t>- https://climate.ec.europa.eu/eu-action/eu-funding-climate-action/innovation-fund/calls-proposals/if25-heat-auction_en</a:t>
            </a:r>
            <a:endParaRPr/>
          </a:p>
          <a:p xmlns:a="http://schemas.openxmlformats.org/drawingml/2006/main">
            <a:r>
              <a:t>- https://energy.ec.europa.eu/topics/eus-energy-system/electrification_en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https://www.iea.org/commentaries/the-energy-crisis-creates-even-stronger-impetus-for-eu-electrification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https://energy.ec.europa.eu/topics/eus-energy-system/electrification_en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https://ec.europa.eu/eurostat/web/products-eurostat-news/w/ddn-20260508-2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https://ec.europa.eu/eurostat/web/products-eurostat-news/w/ddn-20260529-1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https://cordis.europa.eu/project/id/101069689/reporting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https://www.eera-eeip.eu/component/attachments/?id=796&amp;task=download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https://www.iea.org/reports/heat-pump-monitor-2026/key-findings
- https://www.iea.org/data-and-statistics/charts/levelised-cost-of-industrial-heat-from-heat-pumps-by-country-2025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42a4351ed434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f71a333c946e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27cd50faf4a7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49291f92a4e4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4cf2abad24b5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a0c0727246424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1453e54944b2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48948c9ad458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f74ddf761448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4e4b90ed348e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b2f717f2427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bcf85caa949d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97b8432aa4f9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efe46e3a845ef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2751f81a3984568" /><Relationship Type="http://schemas.openxmlformats.org/officeDocument/2006/relationships/slideLayout" Target="/ppt/slideLayouts/slideLayout1.xml" Id="R67253972faf74084" /><Relationship Type="http://schemas.openxmlformats.org/officeDocument/2006/relationships/slideLayout" Target="/ppt/slideLayouts/slideLayout2.xml" Id="R3cd0d6306d2743bf" /><Relationship Type="http://schemas.openxmlformats.org/officeDocument/2006/relationships/slideLayout" Target="/ppt/slideLayouts/slideLayout3.xml" Id="Ra4b12806c7a747c9" /><Relationship Type="http://schemas.openxmlformats.org/officeDocument/2006/relationships/slideLayout" Target="/ppt/slideLayouts/slideLayout4.xml" Id="R59f857f78a214764" /><Relationship Type="http://schemas.openxmlformats.org/officeDocument/2006/relationships/slideLayout" Target="/ppt/slideLayouts/slideLayout5.xml" Id="Rdab7c02d33c64536" /><Relationship Type="http://schemas.openxmlformats.org/officeDocument/2006/relationships/slideLayout" Target="/ppt/slideLayouts/slideLayout6.xml" Id="R7f0594fe0d784543" /><Relationship Type="http://schemas.openxmlformats.org/officeDocument/2006/relationships/slideLayout" Target="/ppt/slideLayouts/slideLayout7.xml" Id="R97bfa656dc6446b7" /><Relationship Type="http://schemas.openxmlformats.org/officeDocument/2006/relationships/slideLayout" Target="/ppt/slideLayouts/slideLayout8.xml" Id="R8f53c56086174861" /><Relationship Type="http://schemas.openxmlformats.org/officeDocument/2006/relationships/slideLayout" Target="/ppt/slideLayouts/slideLayout9.xml" Id="Rd1564fa3ac254056" /><Relationship Type="http://schemas.openxmlformats.org/officeDocument/2006/relationships/slideLayout" Target="/ppt/slideLayouts/slideLayout10.xml" Id="R7bf564a85d46480d" /><Relationship Type="http://schemas.openxmlformats.org/officeDocument/2006/relationships/slideLayout" Target="/ppt/slideLayouts/slideLayout11.xml" Id="R7b5c6b895bdc434f" /><Relationship Type="http://schemas.openxmlformats.org/officeDocument/2006/relationships/slideLayout" Target="/ppt/slideLayouts/slideLayout12.xml" Id="Rf3a014c0051f47e3" /><Relationship Type="http://schemas.openxmlformats.org/officeDocument/2006/relationships/slideLayout" Target="/ppt/slideLayouts/slideLayout13.xml" Id="Redfd591273de499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1fd075587a14662" /><Relationship Type="http://schemas.openxmlformats.org/officeDocument/2006/relationships/slideLayout" Target="/ppt/slideLayouts/slideLayout14.xml" Id="R4dbdb36e252b4af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53972faf74084"/>
    <p:sldLayoutId xmlns:r="http://schemas.openxmlformats.org/officeDocument/2006/relationships" id="2147483650" r:id="R3cd0d6306d2743bf"/>
    <p:sldLayoutId xmlns:r="http://schemas.openxmlformats.org/officeDocument/2006/relationships" id="2147483651" r:id="Ra4b12806c7a747c9"/>
    <p:sldLayoutId xmlns:r="http://schemas.openxmlformats.org/officeDocument/2006/relationships" id="2147483652" r:id="R59f857f78a214764"/>
    <p:sldLayoutId xmlns:r="http://schemas.openxmlformats.org/officeDocument/2006/relationships" id="2147483653" r:id="Rdab7c02d33c64536"/>
    <p:sldLayoutId xmlns:r="http://schemas.openxmlformats.org/officeDocument/2006/relationships" id="2147483654" r:id="R7f0594fe0d784543"/>
    <p:sldLayoutId xmlns:r="http://schemas.openxmlformats.org/officeDocument/2006/relationships" id="2147483655" r:id="R97bfa656dc6446b7"/>
    <p:sldLayoutId xmlns:r="http://schemas.openxmlformats.org/officeDocument/2006/relationships" id="2147483656" r:id="R8f53c56086174861"/>
    <p:sldLayoutId xmlns:r="http://schemas.openxmlformats.org/officeDocument/2006/relationships" id="2147483657" r:id="Rd1564fa3ac254056"/>
    <p:sldLayoutId xmlns:r="http://schemas.openxmlformats.org/officeDocument/2006/relationships" id="2147483658" r:id="R7bf564a85d46480d"/>
    <p:sldLayoutId xmlns:r="http://schemas.openxmlformats.org/officeDocument/2006/relationships" id="2147483659" r:id="R7b5c6b895bdc434f"/>
    <p:sldLayoutId xmlns:r="http://schemas.openxmlformats.org/officeDocument/2006/relationships" id="2147483660" r:id="Rf3a014c0051f47e3"/>
    <p:sldLayoutId xmlns:r="http://schemas.openxmlformats.org/officeDocument/2006/relationships" id="2147483661" r:id="Redfd591273de499b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dbdb36e252b4af4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816aa68c45f4573" /><Relationship Type="http://schemas.openxmlformats.org/officeDocument/2006/relationships/image" Target="/ppt/media/image.png" Id="R5c30ac78be404ab1" /><Relationship Type="http://schemas.openxmlformats.org/officeDocument/2006/relationships/image" Target="/ppt/media/image2.png" Id="R1eac89d5cb8a47dd" /><Relationship Type="http://schemas.openxmlformats.org/officeDocument/2006/relationships/notesSlide" Target="/ppt/notesSlides/notesSlide1.xml" Id="Rde4c2e8dd846472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1e7cb5b9ac14c4d" /><Relationship Type="http://schemas.openxmlformats.org/officeDocument/2006/relationships/notesSlide" Target="/ppt/notesSlides/notesSlide10.xml" Id="Raf24ad52e82547f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848b90be26c4bdc" /><Relationship Type="http://schemas.openxmlformats.org/officeDocument/2006/relationships/notesSlide" Target="/ppt/notesSlides/notesSlide11.xml" Id="Rdc176326d4c94da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c1b190a29ec4446" /><Relationship Type="http://schemas.openxmlformats.org/officeDocument/2006/relationships/notesSlide" Target="/ppt/notesSlides/notesSlide12.xml" Id="R25eab0f575ac40b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faa8011f08048e1" /><Relationship Type="http://schemas.openxmlformats.org/officeDocument/2006/relationships/notesSlide" Target="/ppt/notesSlides/notesSlide13.xml" Id="R43a86169f4a04a9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bf55258226456d" /><Relationship Type="http://schemas.openxmlformats.org/officeDocument/2006/relationships/notesSlide" Target="/ppt/notesSlides/notesSlide14.xml" Id="R651c1f0025db44c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6be23487bb44688" /><Relationship Type="http://schemas.openxmlformats.org/officeDocument/2006/relationships/notesSlide" Target="/ppt/notesSlides/notesSlide15.xml" Id="R1b7ba5bf199e4c0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698acc575044bed" /><Relationship Type="http://schemas.openxmlformats.org/officeDocument/2006/relationships/notesSlide" Target="/ppt/notesSlides/notesSlide16.xml" Id="R75c3cfeaeb304d7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367772e343344d8" /><Relationship Type="http://schemas.openxmlformats.org/officeDocument/2006/relationships/notesSlide" Target="/ppt/notesSlides/notesSlide17.xml" Id="Rfe571f77942d4e0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894a6a654a942eb" /><Relationship Type="http://schemas.openxmlformats.org/officeDocument/2006/relationships/image" Target="/ppt/media/image4.png" Id="R4ddf94fe36134470" /><Relationship Type="http://schemas.openxmlformats.org/officeDocument/2006/relationships/notesSlide" Target="/ppt/notesSlides/notesSlide18.xml" Id="Ra9fc60f264174e4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ab81771f4f64698" /><Relationship Type="http://schemas.openxmlformats.org/officeDocument/2006/relationships/notesSlide" Target="/ppt/notesSlides/notesSlide19.xml" Id="R6abd370da62d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294a6bbda754760" /><Relationship Type="http://schemas.openxmlformats.org/officeDocument/2006/relationships/notesSlide" Target="/ppt/notesSlides/notesSlide2.xml" Id="R6b8dfe04220246a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79b51d06e2b405a" /><Relationship Type="http://schemas.openxmlformats.org/officeDocument/2006/relationships/notesSlide" Target="/ppt/notesSlides/notesSlide20.xml" Id="R12e3eb88a898430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e794347ba3d43de" /><Relationship Type="http://schemas.openxmlformats.org/officeDocument/2006/relationships/notesSlide" Target="/ppt/notesSlides/notesSlide21.xml" Id="R0e65b3f99b3d466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3681a313bf342f2" /><Relationship Type="http://schemas.openxmlformats.org/officeDocument/2006/relationships/notesSlide" Target="/ppt/notesSlides/notesSlide22.xml" Id="R35aa7665af34476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bbc2152bd7d4e4a" /><Relationship Type="http://schemas.openxmlformats.org/officeDocument/2006/relationships/notesSlide" Target="/ppt/notesSlides/notesSlide23.xml" Id="R2d132813b8384cb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4a0d6cc0bd467a" /><Relationship Type="http://schemas.openxmlformats.org/officeDocument/2006/relationships/notesSlide" Target="/ppt/notesSlides/notesSlide24.xml" Id="R88752c184f4449f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abc98ffb6264fa2" /><Relationship Type="http://schemas.openxmlformats.org/officeDocument/2006/relationships/notesSlide" Target="/ppt/notesSlides/notesSlide25.xml" Id="R10ea6a0d960d432e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5351095a4d7425d" /><Relationship Type="http://schemas.openxmlformats.org/officeDocument/2006/relationships/notesSlide" Target="/ppt/notesSlides/notesSlide26.xml" Id="R35249c95b3b548c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c2e8c65c84d412e" /><Relationship Type="http://schemas.openxmlformats.org/officeDocument/2006/relationships/notesSlide" Target="/ppt/notesSlides/notesSlide27.xml" Id="Rb0a24ad0b4124fe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12e9a405f884c3e" /><Relationship Type="http://schemas.openxmlformats.org/officeDocument/2006/relationships/notesSlide" Target="/ppt/notesSlides/notesSlide28.xml" Id="R50d04345a23f4f0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c83d5a83a74dec" /><Relationship Type="http://schemas.openxmlformats.org/officeDocument/2006/relationships/image" Target="/ppt/media/image5.png" Id="R69d4695007cb4692" /><Relationship Type="http://schemas.openxmlformats.org/officeDocument/2006/relationships/notesSlide" Target="/ppt/notesSlides/notesSlide29.xml" Id="R0ac6f081a469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3cc1c547e0744010" /><Relationship Type="http://schemas.openxmlformats.org/officeDocument/2006/relationships/notesSlide" Target="/ppt/notesSlides/notesSlide3.xml" Id="Rf6c7bbffa9a1433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d33ad92cef8474f" /><Relationship Type="http://schemas.openxmlformats.org/officeDocument/2006/relationships/notesSlide" Target="/ppt/notesSlides/notesSlide30.xml" Id="R70affa4ac64c4b0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7909567941e4c90" /><Relationship Type="http://schemas.openxmlformats.org/officeDocument/2006/relationships/notesSlide" Target="/ppt/notesSlides/notesSlide31.xml" Id="R641dee236db84865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aed59a413994416" /><Relationship Type="http://schemas.openxmlformats.org/officeDocument/2006/relationships/notesSlide" Target="/ppt/notesSlides/notesSlide32.xml" Id="R70f6a7f7b52c4ebc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e5dc0e17bbe4a55" /><Relationship Type="http://schemas.openxmlformats.org/officeDocument/2006/relationships/notesSlide" Target="/ppt/notesSlides/notesSlide33.xml" Id="Rff5671f8fb4b446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19ebc9e782644de" /><Relationship Type="http://schemas.openxmlformats.org/officeDocument/2006/relationships/notesSlide" Target="/ppt/notesSlides/notesSlide34.xml" Id="Rd6ce9a4f0d23485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243a4cf4e82400b" /><Relationship Type="http://schemas.openxmlformats.org/officeDocument/2006/relationships/notesSlide" Target="/ppt/notesSlides/notesSlide35.xml" Id="Rb81a0cb759de441f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7a4d258519420a" /><Relationship Type="http://schemas.openxmlformats.org/officeDocument/2006/relationships/notesSlide" Target="/ppt/notesSlides/notesSlide36.xml" Id="Ra2b313b4379e4a2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0e919f1582548b9" /><Relationship Type="http://schemas.openxmlformats.org/officeDocument/2006/relationships/notesSlide" Target="/ppt/notesSlides/notesSlide37.xml" Id="Rc34306467f694e89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0b7ed488e7a43f0" /><Relationship Type="http://schemas.openxmlformats.org/officeDocument/2006/relationships/notesSlide" Target="/ppt/notesSlides/notesSlide38.xml" Id="Rb2371747c12c4c2e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18be54377e743a8" /><Relationship Type="http://schemas.openxmlformats.org/officeDocument/2006/relationships/notesSlide" Target="/ppt/notesSlides/notesSlide39.xml" Id="R1a75e72f1b2e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7bdf40c0675436b" /><Relationship Type="http://schemas.openxmlformats.org/officeDocument/2006/relationships/notesSlide" Target="/ppt/notesSlides/notesSlide4.xml" Id="Re4dfb1340eb34bc0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8f088d805474c87" /><Relationship Type="http://schemas.openxmlformats.org/officeDocument/2006/relationships/image" Target="/ppt/media/image6.png" Id="R497bea652b4c4513" /><Relationship Type="http://schemas.openxmlformats.org/officeDocument/2006/relationships/notesSlide" Target="/ppt/notesSlides/notesSlide40.xml" Id="R56d34942e4b34fc4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85753025aa040ff" /><Relationship Type="http://schemas.openxmlformats.org/officeDocument/2006/relationships/notesSlide" Target="/ppt/notesSlides/notesSlide41.xml" Id="Ra8ab2b2e021e42ca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ddf014c0d424d50" /><Relationship Type="http://schemas.openxmlformats.org/officeDocument/2006/relationships/notesSlide" Target="/ppt/notesSlides/notesSlide42.xml" Id="R0024dba8957d453b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d4b209f21a34829" /><Relationship Type="http://schemas.openxmlformats.org/officeDocument/2006/relationships/notesSlide" Target="/ppt/notesSlides/notesSlide43.xml" Id="R29bf97d0bf154e69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206ccbeda0043c5" /><Relationship Type="http://schemas.openxmlformats.org/officeDocument/2006/relationships/notesSlide" Target="/ppt/notesSlides/notesSlide44.xml" Id="Rb9078d5211d6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ba5fe8725584272" /><Relationship Type="http://schemas.openxmlformats.org/officeDocument/2006/relationships/image" Target="/ppt/media/image3.png" Id="R13b4efaa8f48411a" /><Relationship Type="http://schemas.openxmlformats.org/officeDocument/2006/relationships/notesSlide" Target="/ppt/notesSlides/notesSlide5.xml" Id="Rccd6ca8c7c3c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f245601d7ad4629" /><Relationship Type="http://schemas.openxmlformats.org/officeDocument/2006/relationships/notesSlide" Target="/ppt/notesSlides/notesSlide6.xml" Id="Ra38894a4a2d6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f113321a2ca49c1" /><Relationship Type="http://schemas.openxmlformats.org/officeDocument/2006/relationships/notesSlide" Target="/ppt/notesSlides/notesSlide7.xml" Id="R8b37ba9927e84a1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2309589d06d4062" /><Relationship Type="http://schemas.openxmlformats.org/officeDocument/2006/relationships/notesSlide" Target="/ppt/notesSlides/notesSlide8.xml" Id="R6180816c029e44c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352ca6131bb48dd" /><Relationship Type="http://schemas.openxmlformats.org/officeDocument/2006/relationships/notesSlide" Target="/ppt/notesSlides/notesSlide9.xml" Id="Rc8347b489791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22A2D228-99DC-467D-9A7D-A17427416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78A0CD6B-3D32-4994-A701-28A0B2D6F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30ac78be404ab1"/>
          <a:srcRect xmlns:a="http://schemas.openxmlformats.org/drawingml/2006/main" l="22337" t="0" r="223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400050"/>
            <a:ext cx="5524500" cy="56197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8AD6DF-D535-4CD3-B686-D4A67DFE1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0050"/>
            <a:ext cx="857250" cy="561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3CA4C5-4203-4008-A0D6-A3F501F4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2190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D2F10C-3D0A-48C1-8B89-0D2067CC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787C2D-DD00-4490-B607-FAC66044A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001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European Industrial Heat Pumps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6B1F62-B33A-4B7E-AA02-733E89F4B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38350"/>
            <a:ext cx="5905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&amp; Process-Heat Electrification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0F10F1-080E-45C1-8BAD-0F9189527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19450"/>
            <a:ext cx="5334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Market Sizing, Forecast and Entry Strategy | EU27 | 2026 to 2035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229BD4-EB59-490E-80B7-0B3AF3C4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2862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August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60F2A0-E907-4E51-A866-141B20110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29150"/>
            <a:ext cx="533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Market sizing | Forecasting | Supplier assessment | Entry strategy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ac89d5cb8a47dd"/>
          <a:stretch xmlns:a="http://schemas.openxmlformats.org/drawingml/2006/main"/>
        </p:blipFill>
        <p:spPr>
          <a:xfrm xmlns:a="http://schemas.openxmlformats.org/drawingml/2006/main">
            <a:off x="10725150" y="52768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84C803-9B9F-4305-A7A4-DF7956F03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C33530-071D-41DF-AE9A-1341AF9E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D9BB6C-D2EC-4395-A957-D70C4AEE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266E1E-CD55-4000-82E6-CA064E276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0C675F7-A3CA-4884-94BA-6DBE8B8D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E15A9DE-9903-4482-8416-BD0DBC00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96EE03-11C2-42B7-9997-F81D087F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EB415B-BF83-4BC0-BE55-95FBE5AAF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POTENTIAL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B72FFE-50FE-4841-9C57-8739264C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100 to 200°C band contains most of the technical upside and more execution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810AF4-1938-46F4-BF3D-1DE5EC906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About 508 TWh of potential sits above 100°C, where temperature lift and steam integration matter more.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57670C-A94F-495E-A22D-65173E890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035E2C-4944-4D8C-B81B-5287892F5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93C1B7-6757-4E10-8CF6-0E86868F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EERA/TNO | IEA Heat Pump Monitor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F9A77C-1674-42A2-97E8-0E13444C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51B7F9-8F86-4A22-9CCF-69B32839A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121D1B-BD7E-45BC-A4E5-CAF607D2F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262B83-B502-4C17-AA1A-895D4D687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AAF36D-8761-4C3B-82C8-8D32BA4F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3295650"/>
          </a:xfrm>
          <a:prstGeom xmlns:a="http://schemas.openxmlformats.org/drawingml/2006/main" prst="roundRect">
            <a:avLst>
              <a:gd name="adj" fmla="val 346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8134B2-3B50-46DC-AC22-6ECB11A1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Below 100°C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354F95-C3D3-4FA3-B364-A6237AD38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14500"/>
            <a:ext cx="4322193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E58250-DD1A-43E3-B6DE-12E4C7CFE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657350"/>
            <a:ext cx="95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222 TWh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D8851E-D4C0-4FDB-95DA-ADD09EB0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695450"/>
            <a:ext cx="15621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45FCBB-978B-42AD-87B5-C9826938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169545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BB3893-658C-4656-9347-F89715D8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057400"/>
            <a:ext cx="600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Hot water, washing, pasteurisation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A21F1D-CBA2-46E1-9728-9B0CD6CB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90800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100 to 160°C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C74ECC-E296-4CAB-BA03-1D2A20A0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647950"/>
            <a:ext cx="619125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4BBE83-6C4C-4736-8D28-69B572639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590800"/>
            <a:ext cx="95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318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7A52AC-0A7D-4036-8712-777206A1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628900"/>
            <a:ext cx="15621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050E889-FD0D-4861-9F23-F10F20123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6289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SCALING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1ED5AF-1F61-4ECE-A5B4-D90CE658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990850"/>
            <a:ext cx="600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Drying, evaporation, low-pressure steam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5ADE891-273A-47B1-8489-E28898B14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160 to 200°C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135CC7-8CAB-45C7-BDEA-CF4EDBF57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581400"/>
            <a:ext cx="3699175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43AD9A-8931-48F4-9860-A16B9374C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524250"/>
            <a:ext cx="95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190 TWh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D4118F-80D2-45E7-B830-057086C6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562350"/>
            <a:ext cx="15621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32D011-BA2B-4392-863E-6E52EC30E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56235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REFERENCE-LED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8D21821-6899-44A8-AA6E-3952A6031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924300"/>
            <a:ext cx="600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Higher-pressure steam and selected processes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E8ABBD7-70E5-48E7-9453-EB968997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958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94794E8-96FE-47FE-B903-378C45CED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The 100 to 200°C potential totals 508 TWh; the split at 160°C is a SCULTRA analytical approximation for commercial readiness, not a published source segmentation.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6726A34-8299-4F4C-81D8-8CC35319C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09C22E-61DC-46C3-B4A6-00AA00825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DA459ED-832B-4A34-949C-E6B55063E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C215F8C-7089-4248-989D-9B9C45665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largest technical band is not the easiest market. Entry strategy should progress from proven temperature lifts into higher-value steam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CE62ECC-D3D8-4C71-9ED1-C7797D1AB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0CF47C5-08EE-4394-A206-9C8748820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F95501-F9D7-4386-9689-A9253D93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5C4D23-C65D-460D-8F58-D04BF6953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READINESS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38454B-E9F3-4ABA-A547-4CE8D6FCF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readiness declines as outlet temperature and lift increase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1B66DC-CC7B-4487-B85E-EEE0B4603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Systems below 120°C are commercial; below 160°C is entering commercial use; higher ranges remain reference-led.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B22010-4712-4C7F-9BA8-F879C1293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266C81-89CF-4926-AAB5-B8B8F403E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F68430-E8FD-470F-8DF6-6939099C1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Heat Pump Monitor 2026 | official supplier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E1D3CA-7770-4FF1-BF53-5F91386F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819F2D-B5D6-4B6B-A714-B8448149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3CFD49-23CC-4F4E-A02C-907BF148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5944FC-9A91-4A22-AA7E-5FBA60AEF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56EF9D-7F6E-43DA-AAB4-BEC5AD25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557A6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F6F379-CB07-4115-93A6-FEDEACC66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557A6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557A61"/>
                </a:solidFill>
                <a:latin typeface="Arial"/>
                <a:ea typeface="Arial"/>
                <a:cs typeface="Arial"/>
              </a:rPr>
              <a:t>&lt;120°C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F4F9C4-1F4D-43AE-8A60-FC5009476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657350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E55A75-174C-4813-B9AC-8541D1A4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6573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C7458E-89D8-4FB5-801C-BF00C223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2400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Packaged and engineered systems with broad industrial references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839CC2-9690-4771-B381-3F6401C7C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68F725-E41F-4F68-B74D-4C0FD025D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B4C419-2E7E-4603-9859-4BD1223CD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FC95C7-296A-4316-B0D7-B529F6DAA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72725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4FEE44-09E8-4B1F-ADD3-A7EB9FCC4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8B29E6-28D6-40CB-89FD-42FD944D8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57D153-9165-4F36-83AA-5D6442FD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120 to 160°C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7FD128-9129-4C64-B4C6-8221F239F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590800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2C1EFE1-6338-4B1C-9077-FD3E09D2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5908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EARLY COMMERCIAL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090681-4F77-41E2-BB59-2EC8A738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45745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platforms and large reference projects are expanding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19A0415-408E-453A-AF51-9E508C38C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6670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FEF2676-95FF-4071-BD71-C4110215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26670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F2AFEB-0F5C-4451-A41B-6552AE4A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6670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52066AD-9D87-49B2-8711-B9C63934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72725" y="26670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8AC493C-0368-4999-8DF1-FC3A4EBA3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6670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8B7FAE9-1CE7-4079-91E7-AB280E81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766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CC736C-54E8-4A9B-9DC7-96D80540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7185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160 to 200°C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D2040AC-3943-4CC8-A363-E51D267FB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524250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3D46574-70F5-4EAF-8670-D06FC2A7D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5242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REFERENCE-LED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DA0247A-86EC-4927-B4A5-734BEC0A3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39090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claims exist; project proof remains supplier- and duty-specific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657848-975C-402A-A503-B1E9303D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600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0F2934A-94BA-4C25-8127-2E719428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3600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6D509B9-DD67-460F-A2D0-89AEA4F48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600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5F00C28-12B1-40D6-9871-016E95BE6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72725" y="3600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774D76B-ED32-4525-B781-231E6D4CF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600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2F85CB3-CDB6-4516-817B-054CC0C0C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100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A9574F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05658A1-0C5F-4FCF-BBE1-21603631D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&gt;200°C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8B02546-E631-4685-B9B8-15E384A18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457700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2B53EC7-5603-4C3B-B632-AD1DD4B23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4577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DEMO / FOAK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DBAC058-856A-4653-9DF0-D78E66C22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2435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Outside the report boundary; selective steam and research programs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171469F-0F03-41B5-A517-394521C72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9433C00-6D42-4B79-AADA-2DF10D993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A6B4F07-7358-43BF-842F-400B79296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288B440-FC20-4849-8594-191B607DB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72725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359AFE4-E563-4D08-A386-B204DC33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7B24288-3BF0-4AFF-BF74-E2A280A1E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57800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Readiness rating combines commercial product evidence and reference availability. It is not a formal TRL score.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C38FE6F-4932-4BBF-A4C5-EDDBBB4F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0B29AE4-DC2F-457F-88CA-6AB6920D2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7B33A69-1EC5-4BC5-A28C-2E5B8483F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5D6FDCB-EA7C-4AF7-8054-B4BF6369B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supplier's stated maximum temperature should never substitute for evidence at the required lift, refrigerant, capacity and steam conditions.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AF2AA0D-BC75-4DE3-83B8-DDE2984E0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596D589-30BF-4258-ADED-95323EEE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C16507-97C1-4FF4-8B40-2DCB7C2F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1179C9-8468-4D30-A3DC-AF11BEE52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USE-CASE FIT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095BA5-843E-458A-AEA3-84939344A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Repeatable heat duties matter more than broad sector labels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017C2B-DEEA-484C-A1E5-E580DF071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Drying, pasteurisation, washing, evaporation and low-pressure steam form the most scalable archetypes.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6CA07B-7039-453C-986A-BD4FCAD8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1FC9DF-EC6D-421B-9E0C-6ED088095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A36294-F09A-4D55-A10B-41A0A45CF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CORDIS PUSH2HEAT | EHPA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8E17EA-1272-4C05-AD8C-20EAF5A4E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82213C-F4A1-4C26-8058-A89A99F7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CF0142-0C42-4FF4-B40A-B8F7905B7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E5FA79-7492-4025-B07F-4E1577B64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84837A-5079-448B-A677-DE03ABFFE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6F8194-669A-4E5D-B272-FC1AD8546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09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Process archetype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1A9E28-B794-4360-9C07-4CDEE568D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3716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531BBC-076F-43F5-9AC2-3CC44C271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4097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Typical duty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63C6E7-C7CE-4260-9F4A-DF4877A5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3716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DEF5CB-EB9B-4B3A-A42B-47142A334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4097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Temperature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906CA7-BB14-465C-BD3F-83786822E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3716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5274FA-B522-4AC4-96D1-57FB2BB6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4097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Priority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CFC18C-8FC6-4F17-9468-E43538CD8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3716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998F86-8F65-4119-8426-8DEF180DA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4097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Why it scales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1D93A0-8F27-43BC-90DF-98E42A859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909577-7CEC-454D-BF64-44E223C7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Drying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E612B2-FB30-4379-B848-77DB59344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9050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EB08C85-F4F8-4E4C-9E35-63ED52B2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431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Paper, food, wood, textiles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1C1921E-25CD-4A1C-AC99-902B716F3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9050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26B308-0770-40DF-A7A5-E24F83976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9431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80 to 160°C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2EAC51-87A8-4461-A2B6-CB175604C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9050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DDD7AC0-5099-4A82-A373-5C5BDFFE9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431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198541-2673-41D7-9E0E-FC34A26C8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9050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C68EC8-3ABD-4063-BB0C-9B5BFFBF4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9431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Continuous load and repeated integration pattern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64795D-98CF-40EE-B526-52F5A364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384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73956D-F4CB-4A99-99CC-545C991F7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765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Pasteurisation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A5F920-F5E5-4348-AA9C-DCAF6FC1D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4384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90A80AD-F4AE-4942-86EB-9CE50E96E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765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Dairy, beverages, food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4E81A6A-72F1-49DB-8D67-F5A69EA6A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4384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5089D4F-72B1-4037-8D93-8B6F9503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4765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70 to 120°C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EE763B0-C1A7-4540-A0E7-C86E5A049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384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1334E0A-FD4A-4361-B6FD-AA5DF605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765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C9ECF8B-62E4-43D5-AD79-AF6216215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4384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87DDF02-750E-4435-A0EA-D9D34D624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4765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Hot and cold duties can be integrated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CF9EB7-824A-4226-8BAD-D77AEA47D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718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9B976A5-3664-4102-B8C3-98C4BEC77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099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Evaporation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E4D25AA-ED6A-44E4-A69E-AD999CA85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718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884DAA5-9E71-48AD-AD06-4D1C64174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0099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Food, chemicals, pulp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D9EFCB1-29FD-4384-8339-6EE97B0C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9718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0CA3E40-FE15-49D9-9EB6-A2C247F2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0099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90 to 160°C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72FE07B-F471-4198-A661-D6B9AEB78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9718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0D7C31D-AC2E-4195-B91C-89F89C633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0099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D44DFEE-E1C7-4509-99E1-D08477C17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718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A5F4E0F-179E-4D6F-9CE7-16F8C7A1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0099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Vapour recovery can improve COP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E3F45FD-6FEE-4A09-BB48-F44D97683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052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52DCAAB-1723-41B1-AB60-91FD5F99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Washing / cleaning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0FE0EAE-42E4-4B99-BD0E-DD8038444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5052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A4DF757-CE78-4F61-88F9-3DA865BF0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5433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Food, machinery, chemicals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9DC201A-F0BA-4E35-B174-98B1E0BFB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5052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943BEC0-4EF7-44D4-B6D7-ADA9C5CEB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5433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60 to 100°C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DB23AE7-8885-472B-9926-27D5A289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052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3B49B9B-4610-4D02-ABCF-D5ADBF5B6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5433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560FC28-7719-4839-B1A9-93556161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5052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E51BE7C-3D46-4929-8D85-7CEEEE22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5433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Packaged systems and stable hot-water demand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BF6C7C6-5C76-45AA-8C75-1168AC6DC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386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8ABAF59-998B-45D9-AF39-0EA06A18D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76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Low-pressure steam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44C2DEF-76A9-41A7-AA14-91AD0608A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0386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F91357C-8B3C-4F11-85F9-63174CF2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0767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Paper, food, chemicals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9287ECE-E18A-448E-B381-EDD964DF8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0386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1DFF64D-1D42-4523-AA17-04620D7AB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0767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120 to 180°C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920BAC7-3D12-4966-8C18-48382D16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0386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BECEA64-AED2-4F7A-AF58-FA8A7267B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0767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SELECTIVE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A47F301-CEA0-4B21-9A5A-C4816142E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0386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8BD65FB-05A6-4CCC-A903-5F3D5537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767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 value but integration and references matter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16AA668A-DF50-4C8D-AED8-6872F1AEA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D583854-2BB1-497E-B8B6-285064F5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101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High-temperature process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93E9B6C-FE79-4F72-8DF5-CED10BA81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572000"/>
            <a:ext cx="285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A8376E1-15B8-475F-9566-E22B27E9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6101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Minerals, metals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5025C7E-3600-4CF0-B6C8-F65CE7E8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572000"/>
            <a:ext cx="1619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1910FAE-B7D4-4808-862A-CC3E0358C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61010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Above 200°C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C086A26D-A630-4931-AF4B-3480DDCC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572000"/>
            <a:ext cx="1238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D3D9A35-FD02-4419-A874-928685552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6101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879F3BC-724F-4087-8E3A-4F7A14668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720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16572BE2-07CE-4B90-9030-18420190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6101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Usually outside direct heat-pump service range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7881035-C3A2-42E5-A71E-2D49FAEEB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9D957E9-06FD-40B6-9FE7-F6A49AA2A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23E6B69-EEE3-41EF-AAE0-15E3F8D6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1D1D30F-08F4-473F-A7C2-B74CF3BFD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Package the offer around a process duty with a repeatable heat-source and control design, not around a generic sector proposition.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B129D6F-6A53-4579-8D8B-3E53315F6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B5BC1CC-B42C-43F3-BA9D-153A82F0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45821C-D22E-487B-878A-3188196A7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04572C-5200-45BB-A906-044657181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DEPLOYMENT BASELINE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2885C4-D095-4062-8DA4-9E3AD680A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Current industrial deployment is about 1% of the technical opportunity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00675C-F298-4997-A02C-4693A2357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reported stock of around 7 TWh contrasts with 730 TWh of technical potential and a growing funded pipeline.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5816F5-9297-4856-B316-0C8052986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1C3748-ABA2-4A1F-BB8F-936996BDC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C3E196-E7E3-4D94-932A-FE15CBF82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EHPA | CORDIS | European Commission IF25 Heat Auction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B1D47B-7754-456B-A162-EA40AD905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5E672F-997B-410E-8C95-984FEC9AA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F86E28-4030-488B-BB24-50A168725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87DC8C-A6AB-4D46-B020-F8ECDA43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A0BD87-E1E9-4353-82A3-A3731821B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6858000" cy="35623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22352B-A9CA-4C7F-9371-B2429629B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Current stock versus technical potential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2DE156-57BB-4EF2-9C10-75FC61C2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potential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E50F2F-E2BF-4099-93F2-341B0B86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200275"/>
            <a:ext cx="41529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DE8DBA-7B67-4D22-8ACC-BD06D3758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200275"/>
            <a:ext cx="41529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064903-DA93-43FF-B573-B4E71F43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526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95D3A9-FFE1-4258-A748-80803531E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Reported industrial HP stock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B5559E-AE5B-4160-B390-C58C966D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152775"/>
            <a:ext cx="41529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7AF685-6719-4F05-8054-F626D5A4F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152775"/>
            <a:ext cx="39822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4B5DC1-FCE3-4E85-AD6B-88D8084BE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051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~7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879A18-13EF-4E37-B39A-56EADBE83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52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7D04DE-FB63-4AA3-B043-668590D13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6153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Reported stock is about 1% of potential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EDBECE0-0608-4448-A499-D21356ECD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390650"/>
            <a:ext cx="41910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00D8CC-331E-4810-BA16-2A19D0316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81150"/>
            <a:ext cx="3657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766 MWth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4E36D6-78F9-4D75-8F78-3D5A5E33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152650"/>
            <a:ext cx="3657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thermal capacity selected in the IF25 Heat Auction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771419-7CF9-4C94-AEF0-1F8B54173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647950"/>
            <a:ext cx="365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65 projects | 10 countries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E04098C-CD69-43C5-A3D7-967882B58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57550"/>
            <a:ext cx="41910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98865FF-0C03-4702-A7EA-05D6718E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48050"/>
            <a:ext cx="3657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16.3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0558C38-E581-4413-9BC6-BFFFA3947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19550"/>
            <a:ext cx="3657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decarbonised heat across the first five years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C7B09A-CDE1-4D64-B6FE-9ED3D83BB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572000"/>
            <a:ext cx="3657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All selected clean-heat technologies, not heat pumps only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2554804-C360-454E-B285-3B154C8D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B63B5D4-E823-4DFF-84DB-6AABF45ED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97FCE12-0F97-4973-9957-E92D55691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D61A0A7-208E-440C-9AA6-63F6E221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funded pipeline is material relative to today's stock, but still small relative to the technical ceiling.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94CFC97-2C2D-4461-B55D-FBCAE053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19A8A0E-031A-4788-BC0F-B25B10312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9A9F62-DFFB-4B8C-8E2C-83AA07DC4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9C625F-5535-4416-98AE-6FB65C880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ADOPTION BARRIERS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682632-F8D1-4A30-A8E2-D8344BA34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constraint is a stack of project risks, not heat-pump availability alone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D22931-CB46-4C48-9C2A-6718B0BC6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Grid, process integration, price ratios, guarantees and reference evidence must clear together.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FC9E37-9193-4DAB-A3BA-37D0AE61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D6648B-4356-436E-993E-BC399D0C6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9F4580-C232-4389-A650-A9870C614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Heat Pump Monitor 2026 | IEA EU electrification commentary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EF3F46-1CD1-4646-865F-AD9484924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E48367-1B47-4603-835A-AAD44AF96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1E8285-3572-4EEC-B507-BD95AA4AD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09C545-C5A0-429B-AF4A-091D7D378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D2D146-BAF2-4DCB-9F34-84893DFE0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DB890C-DBB5-487D-93CC-37855DC7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5240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GRID CONNECTION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5336A2-B210-4991-8F90-6AD442B8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385350-0250-41DF-BE33-2672EC230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B55AB1-5423-4D80-97DA-C9822C18D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590A7D-BD9A-48F9-A715-1DBE9460A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52D8A4-79D6-47B4-BC76-36CDBA1E3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3680D4-541B-486A-8DCD-7267C2085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478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Queue, reinforcement and demand charges can delay commissioning.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305B0A-3014-4AC7-955C-66B1E5197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3906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E5755B-4CBB-497D-A2C3-80FE27A52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5240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PRICE RATIO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68EFBA-7F5A-4414-9443-3EFD4A8F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BCE7B3-0092-4216-B021-F7C31A9F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D84072-EFA1-4C37-A4AC-42C8964B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C422C2-1004-4D5A-B59C-B58A98BA6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A10EF0-91FB-40EC-A92D-32B4970B9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1581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762D77-5B16-4366-83F0-D15955A3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8478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Electricity-to-gas spread controls operating economics.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29C2AA-C962-47D9-BAF8-100CDB041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479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C4D7C62-EA41-44C9-B203-78A9885CD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813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PROCESS INTEGRATION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1C69CD-46D1-4E7C-8DE5-C6B309ACE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954E3B-6AAC-47B7-9A27-1DA5EA9DE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5D0AB3-D5F7-4F2A-A570-3FCF75D4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8FC3253-0E37-4912-8516-A51EEB51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039FD1-6FD0-4AC4-BA01-58D9DF165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93D375A-919B-424C-BB59-47D508611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051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source, lift, steam pressure and controls are site-specific.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0B97DA3-BAAD-4125-B25F-2D0322035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6479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66D704E-A523-4685-94DE-045D045DE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813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UPFRONT CAPEX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90EFA90-C2E6-45A3-9530-B0A94C3B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EEE6347-EDF9-4ACC-ADFB-648574D93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08D11B6-6CAB-4B53-BDB3-9C563EBE5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345630F-DC40-4BED-8020-54767169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9CF2B50-5840-4742-978A-99B383C45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2314477-C4EB-4953-897F-E9370C1D2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1051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Equipment is only one part of total installed cost.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C054B52-8FB5-4516-B5CF-1719E26F9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052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6FE425A-7880-4D76-9282-8A7FEDD71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38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PERFORMANCE PROOF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E917252-4505-44AA-A15A-07A9A35C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339141D-7A7E-46CE-B9B9-D574E3007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231512E-E386-498E-B8C1-7CD8F0FC8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9955F17-EF18-46B0-8C50-737A295E3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0D04F22-FF61-421F-972B-02B37A41A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65F3E42-AC10-47BF-9FEA-21A29F556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Buyers need references under comparable duty conditions.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F7A87D1-CA38-435D-AE36-8A5867A7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052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E74862B-85E0-43E3-BD98-2A11734F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38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REFRIGERANT / SAFETY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AEFD88F-C104-4260-A459-04DD08D67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1E2A3B8-79CC-464D-A230-A447C4A16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A5CF60A-512B-43C3-9893-A09D51D60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03E15A0-A843-4172-BFA2-B592577EF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9440E31-75EF-43B0-9621-01176673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FA4587D-72D3-4B53-82B0-0358E68EE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624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Natural-refrigerant choice affects design, permitting and skills.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461BC5C-71ED-4507-8440-E3C7E253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B979270-9DBB-4FB8-AB07-AAADAFED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F3F4E4C-1DFE-4791-995A-31710F89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37675F2-08ED-4AD2-AFF5-CF0947C1E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commercial product is a de-risked project package. A compressor-only sale leaves the largest buyer objections unresolved.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473D5D1-694A-40A4-860E-54900E503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A8C2E62-D021-4ABA-9199-F3F8983C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3642FE-E697-4B00-9EBA-430491F74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FA46FA-73E5-42CA-AC1D-8E49C4C6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PROJECT ECONOMICS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F8161F-32F2-47AF-A7FC-4508A7E4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Economics turn on temperature lift and the electricity-to-gas price ratio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BA9C6D-603D-4692-BA68-50DC5862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At illustrative inputs, the heat pump has lower variable heat cost, but capex and integration still need to clear.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A23400-BC53-47C4-B02B-C390C1105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E10D65-3DC0-4935-B9F5-31513FB2B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E41E91-7494-45AD-9EE5-B63FBD5B2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Eurostat | IEA | SCULTRA illustrative economics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4669BC-3A29-47E3-9C0D-781736177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20F735-B677-459B-8780-B74A4121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7C7A96-3B42-4E07-A9DA-1AF0C223A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05374F-8DF9-44C9-AF95-E3CBA4475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BED89B-5399-4D34-8812-327A387E4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657600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1F8174-FAA1-4370-8256-675223B7D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Illustrative variable heat cost (€/MWh heat)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26E029-D4F1-47BC-9951-DFEF51B4C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Gas boiler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C088C2F-1C99-4EBF-BCCA-525FBE1AB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95525"/>
            <a:ext cx="44386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629E1A-012C-4F48-93E9-6597676B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95525"/>
            <a:ext cx="384683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23696D-65EA-410E-9943-4C9B414C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479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€78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1BAA48-D685-4DC1-9A87-A29A8C150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Heat pump, COP 3.0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1B6709-25AF-46E0-91A3-F38AB535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362325"/>
            <a:ext cx="44386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9C3799-2DB2-41C5-9C0B-7D173852F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362325"/>
            <a:ext cx="1972733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B28D7A-D5B4-4AC5-B7A3-93A187F51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147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€40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2A81E3-9E06-499D-BD88-26330A822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6438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Assumptions: electricity €120/MWh | gas €50/MWh | carbon €100/tCO2 | boiler efficiency 90%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D90AF8-A2E0-49D3-8DD3-38F860033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8D024D-0747-40A8-AAD8-E3019E918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00200"/>
            <a:ext cx="3314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3.78x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D98061-B5F9-4117-BC30-4A69BF4A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90750"/>
            <a:ext cx="3314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electricity-to-gas parity ratio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4C3009-6546-474C-AA32-5C4758D3A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77190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9497EA-EDCC-4DCC-B4FC-782D6ED3A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29000"/>
            <a:ext cx="17335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08217D-112A-4B0E-8C47-8956BE624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29000"/>
            <a:ext cx="1543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WHAT IS NOT INCLUDED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2904DB-0FD2-4B59-AE98-6EC244829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848100"/>
            <a:ext cx="3143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Capex annuity</a:t>
            </a:r>
          </a:p>
          <a:p xmlns:a="http://schemas.openxmlformats.org/drawingml/2006/main">
            <a:pPr algn="ctr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Fixed O&amp;M</a:t>
            </a:r>
          </a:p>
          <a:p xmlns:a="http://schemas.openxmlformats.org/drawingml/2006/main">
            <a:pPr algn="ctr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Grid reinforcement</a:t>
            </a:r>
          </a:p>
          <a:p xmlns:a="http://schemas.openxmlformats.org/drawingml/2006/main">
            <a:pPr algn="ctr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Downtime and integration risk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B02879-9F43-4218-B08E-6B394BF6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7B1F09-D4DA-4F32-AED9-FF9245286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68F2D0-B8AF-4A75-A293-16EA3F286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408162-F964-46F0-9332-5D937286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Energy-only parity is necessary but insufficient. The investment case must also absorb installed capex, site work and operational risk.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D89013F-8AEC-4DF0-900C-B07805F2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7D26577-F20E-4ED8-BBE1-DD3D7114F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DE08A7-FC1E-4D85-A6AE-04B71BF0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DA66CA-77BD-4330-A195-A7696B45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LOGIC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F4FFA7-D24E-4F66-9210-7AFCA13D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Six project conditions separate scalable opportunities from bespoke engineering traps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C9E3A7-75BA-46E6-92F0-185D982B6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strongest sites combine stable heat, usable waste heat, attractive power, grid capacity and a replicable process.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726328-693B-48EF-9BF4-3F6960EB2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3AD43B-D696-43B2-A72D-002694184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DC6AE0-0D64-4520-83A3-87FABAA63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CORDIS | SCULTRA decision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52FA26-60F5-41E1-91F7-3717EA73A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CA592A-DEA7-4A21-9304-39E57AC77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8E92BF-C9E3-4AEE-A56D-BA95A1E69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F65B33-E9CC-40E8-A5BB-21677DEE0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387DCA-DC11-4B10-BF82-3281AC43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E52C47-050C-474E-943A-166FED621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00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B6B1F4-7DF4-46E8-B337-140D38FA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00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BA21E8-C273-4158-BBCE-90E01523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6210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Stable heat load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A10C7F-1ED4-4A5D-92B0-3B834E873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574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annual utilization and predictable production schedule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DED978-79CB-4370-B422-866CE868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E190E5-DF45-4E33-8B77-15F0206D6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00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FF7088-A314-4387-8DCA-150E3EA22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00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BFFE41-4D99-4A82-95DF-C320EA19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6210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Usable heat source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4D294F-3B4A-4642-A8D6-6308B0750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574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Sufficient temperature, flow and proximity to the sink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CEFCC9-C1E5-4DD1-89C2-0A9E9ABCA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E1C190-6ED8-4C62-B424-878E0C60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00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7510C7-3C20-4A7C-AE5F-66B7DB8C0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00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CAF6B71-FD4B-4FC3-BCD1-55427D584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6210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Manageable lift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9F26336-9835-4754-A721-36415CFF2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574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COP remains attractive at the required outlet and steam pressure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5C963A6-59E8-4B44-B445-E22E78642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AE85EAB-77BE-4450-9454-7278D92B7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CF0AE93-5CC6-4792-8E96-B58904C3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EFB5668-9BE5-4B75-9F82-9B42E39B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29565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 and grid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12CC58-34A3-4C0F-8D4B-7617AD8F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909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Connection capacity, tariff and flexibility are understood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C672B4D-998D-4084-9990-F5A7DD32A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1FE2ACA-2037-42D6-A19C-F1212DF2D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33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BE1DEDA-ECC4-474C-A3A6-5161D1CC0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337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EC980F6-15AE-48C9-8566-2B4AF8076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29565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Referenceable design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9A1BEED-FF94-4EAE-83C9-7D41E1400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Comparable equipment and integration evidence exist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3D4D3B9-F708-4576-BA84-552B16CC3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702709-084D-4922-A129-AC46309E3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33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EAAE670-8D65-4C62-BF45-CE91C6D87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337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E6149CF-6609-469F-92E5-0AA22C55D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95650"/>
            <a:ext cx="2686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Replicable archetype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BD32DD5-7A7F-4509-A706-9C8523F5F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7909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Learning can transfer to the next site or production line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49F54CA-6E45-4C71-9C20-146EB02A6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ACB5F5E-3C33-47F8-BDEE-E6A75079F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31598EF-EB5C-4C3C-BC68-4F3A45B6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291422C-4ABC-48C0-9D4F-A5E9DA854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Use these gates before detailed engineering. A site that fails two or more should remain in the nurture pipeline, not the committed forecast.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804A5CD-8082-4AEB-952E-EA0B16DC5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01E3E2D-5897-4EBE-AAB6-9A7CFE17C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707311-8C93-46EE-8C2B-37455537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E25BAD-4DA1-4DA3-898C-34B5978E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SECTION SYNTHESIS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06EC04-83C8-4085-AB61-93B3BD919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is demand-rich but proof- and integration-constrained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A71A37-0BD4-4C43-8396-97A0A927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success requires narrowing from broad technical potential to a repeatable process archetype.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270CCA-0F36-4831-BFAA-3C8D1B71C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7F0FA1-D07B-411B-A1CA-B8CD4E65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9D52D2-5CEA-4321-9A29-99133E132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synthesis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49C8AD-549D-4E6C-AE46-FB367093E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0120B9-78A5-4FE6-AEF2-9671EE448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C9CDB1-1DAE-4B53-A92D-BDAAD746A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3B4185-A7C7-490E-A507-8046AFD58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1E4BE9-ECBD-4B6B-A1FE-5CCE8D5E9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112776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0A6765-ED93-425C-8CB5-AAC3E4175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478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5FF020-889B-4810-A7FA-8902BC78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478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DEMAND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C1B764-E980-4FBD-BC6B-1D3C61E1A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524000"/>
            <a:ext cx="904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2020 estimate of 730 TWh is large enough to support multiple supplier strategies, but is not current commercial demand.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525B51-CC71-4B21-94A4-1EDFECE2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05050"/>
            <a:ext cx="112776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C1A4A7-53BC-45FE-A736-E8A8D2F7C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241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B552E4-B4BB-4C2D-88C5-65F480346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241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TIMING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D03D85-D65A-4EBC-9DF4-F3C7CE44A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400300"/>
            <a:ext cx="904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and funded projects are creating reference opportunities now.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FCACE0-AF46-4620-9EC6-F6E6530C9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81350"/>
            <a:ext cx="112776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C0FFD9-ED6A-4C13-A8F4-E6E25480C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004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613718-C18C-4DCE-B144-ABBF1CEC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004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CONSTRAINT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8C511D-7CD5-4CAE-8ADA-92D7646D5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276600"/>
            <a:ext cx="904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Grid, economics and integration filter the market more than equipment availability.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435B79-158E-4CBF-AB08-C2336DA5B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57650"/>
            <a:ext cx="112776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631351-24B7-4FF9-A91E-DE6B0F01A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767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5E9FB9-5724-428C-BAB4-4AFD7E25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767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WEDGE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A56204E-FDEA-4B5E-9425-EF94B08BC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152900"/>
            <a:ext cx="904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Continuous 1 to 10 MW duties in pulp, paper and food offer the strongest entry path.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9001242-2FB8-4F53-9B56-D839E280C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101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0F0B75-982B-430A-9924-39C4D3AE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NEXT: Convert this market logic into a transparent 2026 to 2035 sizing model.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A3E047E8-F099-447C-BF5F-4C11C3AE8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45C2F0ED-55F2-42CB-964E-055A237BB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A562AF-A9B4-41B5-B50B-120F02770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3FECB8-7303-4CC9-A448-78F6886C7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Sizing &amp;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B19AB4-7472-499D-AB89-7F70AE5DA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A transparent top-down and bottom-up model from technical potential to annual project spend.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9625D0-58C7-40E0-A0F4-715186AE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569FE4-B513-476B-B881-42F91101D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df94fe36134470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448463-79E7-42CB-87EB-61382CB84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5D97F0-79FE-4537-B12A-315395A0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406DAC-BBAD-4B28-A425-2D49C0BA5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8BDFEE-A929-4BF7-AEE8-94BAA8C75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151122F-B080-4D68-B8E1-5F178F1C4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5D9ADA7-B3FC-46C9-AEF1-DCDF2CA44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512C31-9A1B-44E9-950C-FA1E6D5DD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7509BF-611E-438C-B8D4-D985EDF4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SIZING METHOD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6A7566-705A-44E4-AFBF-E79D37639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forecast triangulates delivered heat, capacity and project spend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D88E8F-859B-400D-9837-54F8AB53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Each output is tied to visible assumptions for penetration, utilization, installed cost and learning.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8A7C81-30FB-4A85-A285-4FB089200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32ED2C-DDA6-4B6F-B189-9BEF3D59D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6B263-8F0D-4101-B5F3-FD9C5CC4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 | CORDIS | IEA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E68760-52C9-437D-954F-BF75FAB8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ED3A71-80E9-49C3-8AD2-75BBD32BF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5B50F9-616D-4B5D-9C36-13F10061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0BAFA2-F31E-4DF5-BAD6-870FB6315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445E48-4936-4517-9CAC-6BA121B9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02AF66-E94A-480C-AAC3-E175DBF89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838FE6-EB28-4BF9-98A7-F9C45C4F2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93F861-A84D-4D49-818F-C6ECDFB82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Demand anchor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B55EA9-E6CF-481B-BE57-6B0E9E788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1,952 TWh process heat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5E3FA4-3834-4CA0-9E04-89360ADED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578A9D-FAA1-435C-8898-60139252F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EFD4E9-550E-4152-9AB0-83BE39AFA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6C26F8-F410-461F-9C7E-20EC1790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55BA9A-77A8-4303-87F8-15B2C956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9BAF5C-ED91-4A99-BC5C-2CF7511B2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C1D67A-382D-4A04-ACBC-CF5A15F46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Technical filter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DCF9DA-39CC-4ACD-93E3-E823C9B78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2020 estimate: 730 TWh to 200°C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78AE16-6D76-40A4-8CD4-72CF059F7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9D87C4-F8BF-4D43-8393-9E3012908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07CB5F-E666-48EC-B71A-9CEAB550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CC27287-95FA-4DFF-87D5-975C1781A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254A21-9D28-4115-ADEF-8A4BB0653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51D17F-D5C4-48DD-8FFE-408CD4D9B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51BF86F-4B34-415D-B10E-8D2085D01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Adoption scenario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27D917B-B1D5-4561-BDD0-B4C29B19E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2%, 8% or 15% by 2035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939BD72-43C8-4905-A3F2-ABE466326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A9265D2-9380-45EB-8920-D9EFEC616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61CEE32-724A-4430-BC02-5A53968CE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CDCEFD-56F0-48C9-B507-FF8608798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67640D4-275A-4A9F-8122-6CB80AB60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0BAF592-BA3A-49B3-BDDE-66FCE4731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0BFAB6D-ED33-4C60-A679-138637B9C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Capacity conversion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704FFF9-52C1-4539-95EF-C8CB56361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3,500 to 5,500 hours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F039821-0585-4C22-A81F-FE7B7BD8A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EBB41DA-C4EB-4028-A97B-9E69BBD12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9F575CD-CB23-4278-9277-0CE4E263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CB30D50-D379-4C5C-BFA9-30E28F42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2A67DBC-CF61-4820-AB43-452DB32FA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C09357A-595E-4396-9CDA-92E2CC43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DBDEE2F-B9F7-4468-8BB4-BFBB5F60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Installed cost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9EA98B7-417E-44F1-81E0-C94FEC5B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€650 to €1,100/kWth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1D7EBA4-CB62-43B0-8D32-6E777705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B48E178-49E9-4A60-94C5-6F06675D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D1C7051-974E-4598-86A6-82F8C4A9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32E54A6-39BD-4C86-B111-1AB4783A8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B519152-9732-42B5-9DDD-06A445C0C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7CA867F-FFD4-4529-AB59-CD30D0059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43982D9-9CB0-423D-A1F0-914654B9E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Triangulation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B32BB51-746E-42EF-857E-EBB15834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Sector and project evidence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DEA37CCA-684F-4B09-B5FB-77E98A396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86300"/>
            <a:ext cx="112776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EDA6CC4-EDA6-4854-8B75-FD9B6ED0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All scenario outputs reconcile across delivered heat, capacity and integration-inclusive project spend.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13CC3FEE-9D78-4BED-B1D5-151B7B9A0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96B8C9B-29E6-4503-A30C-23549C32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46DF5B-B86C-492A-A5B8-DB957DCDB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C7E148F-1DC3-4506-B5B1-45A3F49B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model does not depend on a third-party market CAGR. Every output can be challenged through an explicit operating or cost assumption.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E9796E5-B7F5-4BD6-A27F-6F1D333F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4A46371-8699-4728-974B-1758F405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A1CCEA-01F6-4FA6-A40F-ABAB3C1C1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711E9E-1A9B-4FAC-B40E-0976A78D1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F82E1E-6A1B-4D0B-840E-E97700B4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opportunity is large, but integration determines what becomes investable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A676BF-1BF6-4BA5-B92D-3F74C5DC3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Five findings define the market size, priority sectors and route to commercial scale.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123A0B-0445-4FA8-B54D-47117F59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972941-C147-4DE3-90C3-F4366917A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E7C5D5-BF28-48B0-958B-CA98B8E72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Eurostat | IEA | CORDIS | European Commission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7A811E-CC68-4D53-8521-FB878580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1717B3-E5E2-4D57-A505-E5DA97042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0AB99A-F6DB-43BA-A8F7-F8BFEEA25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C8B287-3D3D-463D-91F1-F0814BFC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111341-BE1F-4645-AB01-E154AAAD9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DE1915-8933-4F80-807B-0267EC7A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714729-45B5-4412-B2A0-754AE948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D5D63E-5867-4BCC-A224-7EC0286B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24000"/>
            <a:ext cx="26574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Large technical ceiling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7D53EE-9B73-48D9-90A6-21B125C34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19300"/>
            <a:ext cx="30956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2020 study estimated 730 TWh/year up to 200°C, equal to 37% of European process heat, contingent on maturity at 200°C.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3D059D-3E26-4B03-B2DA-72EE3D225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73380C-AE66-4447-89C6-E315936C1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DD7462-F497-489B-93F1-101E743E7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32628E-B855-4E4D-9132-D7120FFAA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1524000"/>
            <a:ext cx="26574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Modest investable base case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5E4517-272B-4F03-86D0-2A89723B7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19300"/>
            <a:ext cx="30956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8% adoption by 2035 supports about €9bn of cumulative project spend.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9D1D1B-1799-41F9-82C4-DD650FA0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90650"/>
            <a:ext cx="4000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0628F1-455C-4429-90AD-7B6D35B1F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3E66C5-4CB5-45E9-B336-6F44C805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5457A9F-4F2A-46E5-93C7-2ECD421A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524000"/>
            <a:ext cx="3181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Two priority wedges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7AD3320-1004-4B76-97F1-63F12C2D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193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Pulp and paper plus food and beverage provide about two-thirds of base-case demand.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89E1069-F4CC-4B0F-9EF7-F2A054B0B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E11CEC0-795A-43E1-905A-3C56B454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0B1CEC3-2351-49D6-96A8-EB7D231F1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114288-9E57-4059-B435-BF8DE5EB0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35280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Integration is the moat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0AF7C9D-7478-473B-BC01-1D3936D55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848100"/>
            <a:ext cx="33528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Grid access, heat-source quality, steam design and performance guarantees determine bankability.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437F45A-CFEA-402D-A4B1-7FCA318CF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77CDBC-867A-4A64-A9E2-284F84D1D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453CF63-44BB-4CCC-9029-95A0BFE3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D902CB7-03C4-4CF6-A021-5C51B83F9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5280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Reference-led scaling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1A57ACC-A76E-4E78-BE81-D731EDA53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48100"/>
            <a:ext cx="33528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Win a narrow process archetype, industrialize the design, then expand by sector and geography.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C3F3015-0A5D-4447-BC49-44BCC9E5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7D1E82C-D64D-4AAD-BABF-A0B87E983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C0714B3-3C21-4E4D-A9C3-347C7E505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25B34BF-6225-4E4D-B362-7B215C7E9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Treat 730 TWh as the search universe. The commercial strategy begins with the much smaller pool of sites that are technically repeatable, grid-ready and economic.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EEC9D69-0802-4C6D-9B1F-517DCA389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06B768E-13A5-4BA9-90B7-D94DB0500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42DF5A-F4F8-4AA1-B5D8-9FA05A574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74B620-0EF6-4F98-8E02-B3C6CF14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TOP-DOWN TAM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2FC4E3-5250-4E28-B607-5FC045E6D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2020 730 TWh technical estimate implies a €105 to €178 billion capex envelope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8FE07D-732C-4891-8459-8EFE41A68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2020 engineering potential assumes maturity at 200°C; IEA 2026 places today's strongest commercial readiness below 160°C.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1D5902-AB69-4C63-AE78-6F8B5F8F4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C42AA4-2107-452A-B76C-FCD68D187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F873A7-5694-4C72-99AB-AD096B338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CORDIS | EERA/TNO | published cost evidence | SCULTRA calculation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2E5D47-6048-4048-91A5-9DFC166B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7462A2-88FF-423E-9B9E-C6B3EE61F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973A46-14A5-426B-95C9-E882F4008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ACCCB5-508A-4B62-A87B-837A5D97B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E2FD35-C6EE-419B-8CE2-21A494D02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3909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2EA979-477A-4A65-80D9-81570CE7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" cy="1657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466C15-3C2F-4FEA-B7DF-5DB4DE50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2990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FEE673-CA27-4E4C-96F2-9CA24392E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heat potential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D6021D-1BE2-42EA-85CF-026ED6E56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Potential process heat supplied up to 200°C.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305C81-6C40-4E01-A1FC-250B6163E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390650"/>
            <a:ext cx="33909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3237DB-0E80-42AE-9A8A-ECA64D8BE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390650"/>
            <a:ext cx="76200" cy="1657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CF6E93-948E-4C4D-B3F9-E4F6E9E9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562100"/>
            <a:ext cx="2990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162 GWth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843558-423C-40F0-9829-221333D5C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145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Equivalent capacity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9CF5F5C-B62A-4424-9DDE-CDE9248AC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527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At 4,500 full-load hours per year.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C1C03E-9401-4FBA-9F63-C7908CF8E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90650"/>
            <a:ext cx="40005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E87956-C739-4BF6-AFF5-68CE2AE9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90650"/>
            <a:ext cx="76200" cy="1657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94C2EB-5D6D-40CC-AACE-2D0634DC0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562100"/>
            <a:ext cx="3600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€138bn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DF43A0-0388-492F-8204-93DF297B6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14550"/>
            <a:ext cx="3600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 capex envelope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01CD2A-E315-4B1C-BC87-301D24DFD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552700"/>
            <a:ext cx="3600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At €850/kWth installed project cost.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1E66AC-1195-4AA7-85A1-7A87234B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14700"/>
            <a:ext cx="1127760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57052DC-9AA9-4418-8766-4338060EC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One-time capex envelope, not annual market revenue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2A58A4-8569-4216-9D4C-B72755FC0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43350"/>
            <a:ext cx="8191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C1F364-E55E-4DA6-8DEB-52EB2B38A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43350"/>
            <a:ext cx="6286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A966005-29C7-4A49-AC22-1228709C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8862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650 €/kWth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8FB348B-B12C-4B17-900F-CF22FE229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790950"/>
            <a:ext cx="114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€105bn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50C35B-2ECF-4F6C-881C-E6BA2AC12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43350"/>
            <a:ext cx="8191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5CC80D1-8687-4CC3-8AE1-A7FAF994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943350"/>
            <a:ext cx="6286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BASE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5238665-9A6B-4FDE-9A4D-5F9C3DCD3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8862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850 €/kWth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C78BCCB-4CF1-4898-81C2-CAD4448BD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90950"/>
            <a:ext cx="114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€138bn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6C8D75-C80F-44EC-AEDF-563D44456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943350"/>
            <a:ext cx="8191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4235560-0F46-490F-8452-257EB137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43350"/>
            <a:ext cx="6286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102354F-D056-49E9-8A3C-79DD44517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8862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1100 €/kWth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99E654E-25CA-4450-A370-905DE5A7B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790950"/>
            <a:ext cx="114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€178bn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D22788D-D9AA-4E73-85A9-C45C6EC83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1057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Calculation: 730 TWh ÷ 4,500 h = 162 GWth; capacity × installed project cost.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77A3BA-63A7-4AA6-BD90-757FCB820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4F7273F-FB4C-467A-B875-270DD149F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B8B3BC3-C914-427A-B39D-EB8B4C7D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A1773B-A05E-4146-AF58-136C75193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technical envelope is useful for strategic scale, but the investable 2026 to 2035 market is driven by adoption and project readiness.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09872A3-F668-4E80-BED1-EE9E6150F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64AEA44-29CA-4351-A004-5A0330FCD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B9533D-3A42-4DA6-9231-BEB411FC0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4E990A-1AE1-4F10-90D9-468D3082B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SERVICEABLE MARKET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F31530-23F0-4DA9-B25F-EA979C089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filters reduce the near-term serviceable pool sharply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F5888D-1B3A-4492-95E7-E948FE69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Temperature fit, usable heat source, grid connection and project economics narrow the opportunity before adoption.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CD6BC1-EE94-40FC-80D2-C48B3F80F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A343D6-E38A-4191-BCFE-75B2E7199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54776B-FA30-4B82-AAEE-31F6B826E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CORDIS | SCULTRA illustrative filters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C833BC-9AE7-4FB0-B251-0EB1C3B94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B75F2C-349A-4853-88E6-C5D02D961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6737B8-44A1-487E-AC33-425C1D4F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8F05F7-AA71-47DF-9BFA-0527DCB8B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48216E-DDD9-4E14-9E1A-8D5EE1796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42875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351518-BC21-4A5F-9E17-C6848040D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504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0B19BB-D999-461D-8F32-EDB486674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504950"/>
            <a:ext cx="8534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Technical potential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34113A-335E-4F09-A602-EB83A2B3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790700"/>
            <a:ext cx="8534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2020 study boundary up to 200°C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DD99CB-DBE2-4D52-902F-22F8D669F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43150"/>
            <a:ext cx="7239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6C62EF-5D58-45D9-9D1E-131195EC7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4193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430 TWh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9D96F1-CB48-4F9F-A619-D9855582E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419350"/>
            <a:ext cx="548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temperature fit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D12470-BEDE-4B19-82B4-EBFD028B1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705100"/>
            <a:ext cx="548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Illustrative near-term filter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105EC9-7DA4-4B59-9B1F-B0F871EA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257550"/>
            <a:ext cx="4953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DD303B-1A73-46E0-B514-AC9C62A5B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3337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180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F18CD6-4FA4-4404-A7F4-2DABA540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33750"/>
            <a:ext cx="320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Integration-feasible pool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E36B28E-0DF3-435D-B97C-6AD281C0B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619500"/>
            <a:ext cx="320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source, space and process fit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066DDE-5ABD-423C-AE51-7A35E587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171950"/>
            <a:ext cx="36195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33E87F6-A923-4F27-A4DE-678E59923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2481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75 TWh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587AF88-DF09-437E-97F8-619431982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4815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Economically ready pool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3B5B2F-721E-4EF3-BB47-215074CF3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533900"/>
            <a:ext cx="1866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Grid, tariff, capex and reference fit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E9F5DE4-D5D3-418A-ADB4-CB566DFD4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86350"/>
            <a:ext cx="112776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BFBD15-A219-4B3E-A7B3-7D480650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24450"/>
            <a:ext cx="1085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430, 180 and 75 TWh are SCULTRA illustrative filters for prioritisation. They are not published market statistics.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B54BA1F-EDB0-4F33-A185-CD0C0EEFA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9A1E932-916F-4D0C-9BED-656D669C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1387D86-8683-4946-B218-C673AB187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8FD3590-5C9A-4F18-8FAC-42469A12E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serviceable pool should be rebuilt from site heat maps when client data is available; the model's public-data filters are placeholders for that work.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6C4F70D-8CEB-4C56-BEAD-B762B46CA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F915668-A18D-4F4A-8C76-9B996359F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50E139-029E-424A-BC28-451A8C594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A4B9BE-8DC1-4071-B2A5-B0948318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SCENARIO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38014C-C81F-4F03-8378-228053CAE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credible 2035 range spans 2% to 15% of technical potential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9692B4-BD44-4FEB-8BC8-97AB4C8A7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8% base case aligns with the IEA STEPS light-industry adoption anchor; 15% remains below the 20% NZE reference.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448226-7622-408B-94D7-9E232CC5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45107E-B7A7-4A6D-9FE3-37B1440E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7ED634-8217-43E4-82E2-669C8E2C4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Heat Pump Monitor 2026 | SCULTRA scenarios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00D6D8-387C-4A2F-B312-D96F94D37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5476A1-9015-4FAE-919E-5102AE6CE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4F3920-8582-49DA-B322-DD71D97D6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020F5B-5577-4C02-84F7-5CED3381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B612D1-30FD-41F5-AF75-67C6985B8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36195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4EEF3E-61D9-4DB8-9B05-007EA3DB1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703D13-700D-487D-A39E-E69150B5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CONSERVATIVE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D77F6E-4AB0-4647-9A4C-66C86FC54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E6D1F7-5CAD-4907-90EA-2B58A727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241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penetration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5165C2-01BE-43D0-B5B8-9FAB09518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99D83A-DBAA-403F-8BB7-8585B5F4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33750"/>
            <a:ext cx="2990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14.6 TWh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899755-5E66-40C9-8671-1E3D88784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5285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delivered heat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5CC43B-D8EC-4E14-A189-DC3BF9E9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€1.4bn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CE9BE8-0160-41B3-B846-CB48A1A84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Slow references, weak price ratios, grid delays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E90CB5-2DE9-4B57-B39B-8171814A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36195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23813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817324-2FC4-4847-91A5-BBBE0298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2EC22F2-0CD3-41E6-80D4-81AC22246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B55F25F-F88E-433D-B98A-AD673A4D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8%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E7EB8A-0156-465F-8034-8ED69EA84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241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penetration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A3AAF9C-4EB9-4146-81C4-208766372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1ECA94-E260-4F19-915C-419105D48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33750"/>
            <a:ext cx="2990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58.4 TWh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0C7D5C0-43F5-4CF7-B7EA-1E1CEADF9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75285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delivered heat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DBADDA-C9B4-4DE1-ABC4-284DDBD78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95750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€9.0bn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4A3EBB-3720-49BD-939E-A6341145C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552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STEPS anchor with scaled priority sectors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F39132F-44E6-425C-9EA8-F4F7497D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36195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CC5E67F-7D26-444A-9EFF-6E865A71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910E0A-6F2E-45D8-BA28-10BBB64B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ACCELERATED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25F89E7-96C4-4A94-A7F3-C12E4B0A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333006B-3B54-4472-9CEF-E73AEC8A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7241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penetration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C0944BE-1A09-410A-821A-EA64BD5F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5ED308D-39F3-4E53-B8D0-9C7C319E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33750"/>
            <a:ext cx="2990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109.5 TWh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FA71CB3-A24E-4F10-9B79-8F268426F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5285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delivered heat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C8EC4F-DFBD-4FF6-B6E4-296FE214C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095750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€17.0bn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9927DB5-D48C-42A6-9F34-1DFFFE61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52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 policy, parity and repeatable delivery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32504B9-32A8-4B13-8ADB-A67E4B8F2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0B1797B-50AD-4FDF-83E5-63280740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87C1342-660A-403F-B0E7-7EC80E0A8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2E2C04A-BC4F-4F45-B9BC-A28E9EA28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Use the base case for planning, the conservative case for downside protection and the accelerated case for capacity and partner optionality.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243FEAF-BA14-49F6-9BD2-43277E33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C998B41-0C86-4D78-82B9-344BB30C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3B17E5-F5EE-4D31-BD43-E31924889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3E3376-C9AD-4102-B85D-538054689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DEMAND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0F50BD-D3DD-4674-8ECA-70650F9F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Base-case delivered heat rises from 7 TWh to 58 TWh by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F130EE-3174-42C8-A9D9-48C61760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S-curve accelerates after early reference projects and then moderates as the first priority pool is absorbed.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57EC59-42FE-457E-9D8D-9E195BA8C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EE977B-92F2-4C98-B3C3-04E941EFC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0B5328-0C0F-4252-91E5-F89D0A836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 | IEA adoption anchors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D093D0-600A-41C3-AF3B-362429CB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4F2C57-C187-4DC6-A92D-E4644CD8B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570017-6FD3-4F2F-87CA-8693FCD5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129BA6-BC52-44F2-8E4B-1CF42564B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D53D50-1914-4D9F-B970-9B0008BD5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81915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634075-3B41-4273-9A57-9DD2F950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430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Delivered industrial process heat (TWh/year)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CCF79A-01D4-4D21-86F5-1E8269156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055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774295-4E1D-4DD0-950E-41251A8B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053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2C6176-5B13-4891-AF3D-ECED2A9A3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33813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B8A15C-2090-475E-BD95-B76205D03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38563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16586C-7AD8-44A5-9050-B6B4F3234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67075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C3D0B2-0F7A-4695-B50C-68D054BAC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71825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60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B83642-2387-4EE1-9594-1A23AAD71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00338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1691F0-FC14-4B5B-93A4-61702CAC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05088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9912FA-6598-4011-A1C6-28189BD3A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3360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257D48-41FA-49FB-B200-3F651B32F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38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CDEC5B-2ACB-425E-A103-36DDC0227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3EF885-DE52-46C9-A8BB-3E9504D9C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8233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5FE960-112F-4AB3-BA0E-38AED966C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2567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CB3D16-F0A7-469C-892A-CA0532927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6900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6F4A622-444A-4977-ADEB-5F370F8FE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1233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F5C8F3-544E-49C6-B6A7-002A9837F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5567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B2BF74-B2FC-49C9-B869-4EFCBCE6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9900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2010EEC-B826-49B9-8B6E-98CCF718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4233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5A1ECC-1BC3-4DC4-B0C3-F488F58E6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8567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E6A0F2D-E68B-43F7-B153-BB514B04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476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003F100-EBA1-4DF8-B1BF-3D0C6831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62644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738B53-E6AF-4E6E-9796-85109316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255087"/>
            <a:ext cx="0" cy="755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DB713A-ED79-48F3-B627-0D48B5ED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255087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E9C083-EF57-4CCF-A5A7-5B6C2DF3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4245642"/>
            <a:ext cx="0" cy="944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54B8290-F680-4322-A942-BF705D11A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4245642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A039DE-5141-4863-829A-687CC3592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4232418"/>
            <a:ext cx="0" cy="132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ED1EE2B-392D-4D05-93D8-ED43BF349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4232418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FF38347-3092-497D-9F42-C5940C0C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4217305"/>
            <a:ext cx="0" cy="151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630C3C3-7B72-43F4-B8E9-82309F7ED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4217305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D668299-FC1F-43E0-AAE1-1ADB072E5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4198414"/>
            <a:ext cx="0" cy="1889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BF0DAA3-4734-4FAA-A1D6-8A814974C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4198414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9A81257-7B2C-4934-972E-93E883A5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4177633"/>
            <a:ext cx="0" cy="207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A499A75-78FB-48F7-A71E-427126460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4177633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6EEC038-6856-41AF-B1DB-1552B7CE6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4156853"/>
            <a:ext cx="0" cy="207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5E541CF-DBA7-46B1-B40E-83BFF33BC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4156853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2C8A4B4-BB83-4C03-ACD4-84A3A00F8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4139851"/>
            <a:ext cx="0" cy="170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2F51B9D-804B-473E-990C-36FB7533F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4139851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E092245-7B1E-4D45-9905-770E79443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124738"/>
            <a:ext cx="0" cy="151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8184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A844744-5C61-40BA-8B87-C7AD1503A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34069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E0B337B-F98D-4D69-9D3D-2C97A61F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0158" y="4226512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BA37647-F91B-4383-9088-82101EF15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4492" y="4217067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74AF168-E113-4494-BA9E-452E070B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8825" y="4203843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309004F-4840-4E56-9A89-FFB21CD28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3158" y="418873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54D1A55-A23F-4B17-A20E-DE33A57A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492" y="4169839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48B786C-652A-4F58-9C50-701EAF39C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1825" y="4149058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55568B0-4FF3-4CAC-9821-4CD4ED54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6158" y="4128278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804BDD2-67A2-4951-9693-61A18A88A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0492" y="4111276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12E03B4-D6A6-4F2D-8188-4D922CF0E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4096163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A868667-BC3F-4172-AAAF-52F451808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28640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A0D439A-908D-40E2-B589-E9D2F056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181412"/>
            <a:ext cx="0" cy="4722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414CBA2-FE00-4BDE-BB9A-7858A095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181412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9838CD6-A598-49E5-A37E-965446461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4113403"/>
            <a:ext cx="0" cy="6800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6BF8DD8-00AE-48CE-81F1-F73EFFE6B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4113403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B5DE422-D6DD-4C8C-80F9-72355A6E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4024614"/>
            <a:ext cx="0" cy="8878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8498136-DFF7-43C1-8650-5D506DB1D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4024614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334A8D1-004D-4EA8-B604-E9CD4CF9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3918823"/>
            <a:ext cx="0" cy="10579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5D3BC8D-4304-46D8-A91F-135F5CBDF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3918823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7FC3180-A53B-45C8-A611-D47EE80DB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3792252"/>
            <a:ext cx="0" cy="1265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25264A7-5B2B-4BF5-B433-47B9E7CAC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3792252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8A1EA01-489E-4924-8D80-6F29AE405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3656235"/>
            <a:ext cx="0" cy="13601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670A474-FFE3-44E5-9474-19BBDF9E4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3656235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756C0F5-8D88-40C7-A4BD-B93657E5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3520218"/>
            <a:ext cx="0" cy="13601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5C5321A-02B5-47EF-B76B-E10A77BB3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3520218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A66273D-FE24-46BD-809D-FA529404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3404981"/>
            <a:ext cx="0" cy="115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BC1C3755-B96E-4409-A0DC-74A2873A9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3404981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0BF3D813-6831-4178-90C9-AC2CA97B6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97301"/>
            <a:ext cx="0" cy="1076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41ECFDF-5A18-4D6F-84E3-AA901F0D3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0006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7471854-B166-47B2-9FBA-081DF3E2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0158" y="4152837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F46C50B-06E4-4787-88E6-EF1D73D55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4492" y="4084828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A5A3A20-AADF-4934-AEED-4F097E2ED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8825" y="3996039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22F1C59C-912F-4E0B-B5BC-E42999C52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3158" y="3890248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83BBF2D-7C60-46DC-967C-872D56CC2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492" y="3763677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9AEB150-ADDF-4840-AE72-5C37BE50D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1825" y="362766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643D87D-1B8D-4F1D-ACE6-3CF4E0DF3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6158" y="3491643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5DDF42F0-4A30-42B4-91E7-98FD2E8A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0492" y="3376406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4684BE4-114C-4F0B-A270-86B31823E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3268726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DD675F6A-9DA5-43C4-B9B7-05F5A74B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90857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C74FD965-6B18-4AEA-A25C-6F2862271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094512"/>
            <a:ext cx="0" cy="963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10EA1899-345B-404E-BB50-FA9CC2FAC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8733" y="4094512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BE33BA5-C0F7-405F-908F-DFB79355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3958495"/>
            <a:ext cx="0" cy="13601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6F33102C-7D7F-4D1B-B0BC-8D5C68BB5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067" y="3958495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1857A815-E620-41A0-91F2-162F237F6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3784695"/>
            <a:ext cx="0" cy="173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1608ADA2-631E-4440-ACDF-42EBF084C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7400" y="3784695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322B176A-57DC-4F24-B3E2-85248ECD6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3571224"/>
            <a:ext cx="0" cy="2134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FA41E3C7-BDA6-4762-B485-4CA5375E2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1733" y="3571224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F251FBB4-AA74-49BA-94EA-5EFD977FB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3319971"/>
            <a:ext cx="0" cy="25125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7C3C95BD-6E7E-4743-BF4E-E09A8E309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6067" y="3319971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C2B25AD7-85E7-495A-826A-4C4CFA261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3047937"/>
            <a:ext cx="0" cy="27203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71A984FD-D170-47C1-A096-BE4E9992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0400" y="3047937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65CAF81-A61B-4974-97BC-3487C132F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2777792"/>
            <a:ext cx="0" cy="2701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1B929DC0-5551-43CE-9AB8-B445B863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4733" y="2777792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BEC533B9-0EAE-436F-BF4B-D9837A9EF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2545429"/>
            <a:ext cx="0" cy="23236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081F88DA-7F77-4CC0-8397-E231932D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067" y="2545429"/>
            <a:ext cx="804333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215BD725-0CB6-45EE-8EEA-63FBCEF66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31958"/>
            <a:ext cx="0" cy="2134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9C1FFEC-F5B1-44CE-B41C-E519FD4F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162282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BC76DF92-BC26-4447-9B7F-24AB27512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0158" y="4065937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AE1D5BDF-3292-4154-A542-29438A345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4492" y="392992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62ED00D3-899F-4296-AB50-A521BBD50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8825" y="375612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E9A87D5F-C979-4389-8A9F-B8BA6996F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3158" y="3542649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D04A0C26-A732-4E51-B435-B14AD691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492" y="3291396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4B727A22-AAE6-4AF0-AE9D-35294C557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1825" y="3019362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765CE537-F662-4EAB-9B2E-2DB81BD3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6158" y="2749217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10A35EB2-AAD5-4134-A373-672FBEA5F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0492" y="2516854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1AEEE035-B97C-4369-BF22-75605EF05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303383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20070B97-3E1A-434C-B5D0-DA41F0977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857750"/>
            <a:ext cx="1333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16402656-5DC0-4EF3-8CC8-FF137D661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743450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Conservative</a:t>
            </a:r>
          </a:p>
        </p:txBody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98C643E6-4771-410C-9DAF-4B341197A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57750"/>
            <a:ext cx="1333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2FCD09C3-80D0-4D70-8DE1-D1B6F1F5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743450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</a:t>
            </a:r>
          </a:p>
        </p:txBody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409BD6E1-B0DC-4A3B-A668-61349309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857750"/>
            <a:ext cx="1333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DAF8B042-10A9-4F9A-AEFC-867D70B56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743450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Accelerated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C54806F2-613A-4212-A828-E1A0961F3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390650"/>
            <a:ext cx="28194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1889D832-CF04-4EF2-929A-B6AEDE663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524000"/>
            <a:ext cx="2438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58.4 TWh</a:t>
            </a:r>
          </a:p>
        </p:txBody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812DCD14-2310-4D27-9B0D-7C9BD4E45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98120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base case in 2035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0D4C641C-2F2B-4801-9306-DA74D37A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724150"/>
            <a:ext cx="28194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C479E77A-A276-4758-A436-AC671A18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857500"/>
            <a:ext cx="2438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23.7%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B3550A48-3648-4900-9A6D-EF4504B9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31470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2026 to 2035 base CAGR</a:t>
            </a:r>
          </a:p>
        </p:txBody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392D03CD-97F9-4E07-AB84-AE015DDC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057650"/>
            <a:ext cx="2819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BD52F1A0-9E5F-4652-A5B2-D12B7279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2100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Adoption S-curve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A99721EB-AC73-4593-B14D-3878FCF79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4572000"/>
            <a:ext cx="2324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Reference projects accelerate scaling after 2028.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B567AF9E-43BE-44E7-8C64-7D679D5A0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1BDBE3FF-FEAB-4B0F-87FA-61B8D8633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6671164E-C971-4C0C-B3DC-BA1CE3A2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0134D897-B2EE-4E6A-B500-A6AFB9C5A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base curve is an adoption scenario, not an extrapolation of today's small installed base.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14FF31D-EB2C-4579-BFA1-CDA8F6C09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65772DD-7CD5-4E86-BE04-E8080FE94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517F26-EF7C-4ED8-A276-1968D08F3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9F152F-B741-4E74-A5E1-BD241A0BD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PROJECT SPEND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D04025-7DF4-4156-8146-113870B9D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Annual project spend peaks near €1.2 billion as adoption enters the scale phase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C0E982-425E-40E1-B995-3E9EE5B30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Base-case cumulative spend reaches approximately €9.0 billion during 2026 to 2035.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614842-579F-4AC9-B6BE-90BC74247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D4268A-389C-45F4-9891-CBD5C19AB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B431CC-AA1C-441E-8803-DEF12FA11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 | published cost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4C20CE-0505-4FB8-9050-0BDB75F4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86ED14-FBFB-43CA-8094-2E4973C90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13D128-195B-4BA5-8483-6A48DF2B9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B2E007-0275-46E2-BE3E-390F77DD5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578F72-C214-4ACC-B002-7061D759C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819150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6B6905-77DA-46C2-88A3-5F50E674F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4305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Base-case annual installed project spend (€bn)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811A9B-D0AA-4174-8F63-19AA6B4C8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7524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7EAD58-BCCD-4F83-9C70-B6B183350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10517"/>
            <a:ext cx="641033" cy="632883"/>
          </a:xfrm>
          <a:prstGeom xmlns:a="http://schemas.openxmlformats.org/drawingml/2006/main" prst="roundRect">
            <a:avLst>
              <a:gd name="adj" fmla="val 1806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D8BD07-3B6B-4403-AFE8-ACEEE1299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48191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0.39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C4C934-02EA-4C49-B4B0-864E40658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46C8DF-117C-498D-8349-661037B1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3058" y="3564467"/>
            <a:ext cx="641033" cy="778933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77EEE6-DB32-4E18-AD16-47B3503A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5433" y="333586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0.48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9F53DC-4E5B-4A7E-A1BD-F25809AF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7808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D5C91A-73CF-4150-B06A-15F2AA03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7915" y="3272367"/>
            <a:ext cx="641033" cy="1071033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211FCC-31B7-4742-A5E2-CB0EB543D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0290" y="304376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0.66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519700-B563-403E-BAF9-6F57A1171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2665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03B78E-26E8-41F4-AFEB-B67A43C85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2773" y="2980267"/>
            <a:ext cx="641033" cy="1363133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FA882C-6CD6-47E6-A77A-41153F3F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5148" y="275166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0.84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5155753-4098-4E71-976C-FBB5AFFF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7523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F74ECA-2868-4DD9-9C8E-15B97E16A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2704394"/>
            <a:ext cx="641033" cy="1639006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8710B6-F90A-48E8-949A-FDA340BF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0005" y="2475794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1.01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441FACC-9D74-4F74-8831-207C5C35B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238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2419C5-9993-4CAA-B33C-57D1B679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2488" y="2444750"/>
            <a:ext cx="641033" cy="1898650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21B5C6-7411-4B79-A9F3-557CD0267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4863" y="2216150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1.17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CA606DE-FC07-4760-8800-1CAE3A3E6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7238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4F10F30-5AA2-46ED-85E7-F53E06ADB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7345" y="2331156"/>
            <a:ext cx="641033" cy="2012244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FFEBA76-09D9-4793-B17F-47A16D40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9720" y="2102556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1.24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8904DB2-5218-4913-A517-34252850F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2095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4E8D43B-F42F-45CB-99B8-EEE0B9D92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2203" y="2363611"/>
            <a:ext cx="641033" cy="1979789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138B2A8-8F42-4F88-B147-32555424B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578" y="2135011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1.22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D1C980F-3225-41D8-94EE-9DAA74373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953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53E586A-DB5D-4A07-93A3-1EEB7049B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7060" y="2671939"/>
            <a:ext cx="641033" cy="1671461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98BDDF1-5D15-441A-9E51-AA65ED49A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9435" y="2443339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1.03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BBEA1C4-403D-430C-897E-021080921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181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ED312E1-B82E-4F6B-AA13-F69DEC3BD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1917" y="2834217"/>
            <a:ext cx="641033" cy="1509183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08B969C-BE4E-41E4-9B32-CE08F53E7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4292" y="260561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0.93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9702547-AAA6-45FD-87F6-D0C07BA35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667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8897B7B-699A-4B83-AE78-CEB2F3ABE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390650"/>
            <a:ext cx="28194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66A5B26-6BC9-4E63-8EB3-AAD6816D9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657350"/>
            <a:ext cx="243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€9.0bn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7A41966-35F3-4B6F-857D-A5F0903B4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05050"/>
            <a:ext cx="2438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cumulative spend</a:t>
            </a:r>
          </a:p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2026 to 2035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5076BC6-CAA1-4F3A-80C9-D50852E17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276600"/>
            <a:ext cx="2819400" cy="1905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5E2EF0A-4402-41EF-9D76-DB16BB84D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486150"/>
            <a:ext cx="20574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1827FC1-D6C3-44B7-A7F6-0B02A466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486150"/>
            <a:ext cx="18669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PEAK SCALE PHASE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12F80E2-2C14-4AA3-A5D7-37687F5A5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943350"/>
            <a:ext cx="2438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€1.24bn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8218644-F9F9-4D8E-80E0-D7B59ACB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4005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annual spend in 2032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68AF6A3-211F-4549-BC4B-F95957FA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781550"/>
            <a:ext cx="2209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Installed cost declines as annual capacity additions mature.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07B7640-E896-4DC1-B3C0-9C9895B72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5989C32-DE0C-4046-AE91-78550F72D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7FDEF7F-DD8B-4373-BA64-1A4230D0F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77D78A8-FD17-4A4C-BB4E-28A1E60A1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market peaks in annual spend before delivered heat stops growing because cost learning offsets later capacity additions.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3F41336-3DDB-4C73-A19A-1C23B3454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BF7592F-BE4B-4A04-9F31-DD05F0596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43F16F-783D-4383-B045-93DC52782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52243E-9898-4B45-9DC3-3000DA347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CAPACITY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117BF9-C619-40DE-8E19-180167ECB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base case adds about 11.4 GWth of capacity during 2026 to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C070C7-A155-4935-8EE8-4354AE019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Annual additions rise above 1 GWth after 2029 and peak around 1.6 GWth in the early 2030s.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3FB1FA-963B-4FAE-B900-937E6E093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B5880A-0F2E-49C7-A5BA-BEFB7DB89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5473BD-241A-40C8-A2D0-F366F01D2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E0FB6B-0678-451C-8DF8-3F0F267C5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5E6060-11AC-46DF-99D1-96524486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9003AF-2EA9-4EF1-A4E8-B933BBC9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E2F5DD-DB0C-4289-89BF-4939C4167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CF1C98-A9A1-4C0D-A07C-A352746B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819150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BA08DA-FD76-40C9-8101-E9D62672A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430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Base-case annual thermal capacity additions (GWth)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87ECA0-A14B-4CBC-939B-2CA80FB34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7524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992EEC-F015-460E-B0A9-12278CD5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67546"/>
            <a:ext cx="641033" cy="575854"/>
          </a:xfrm>
          <a:prstGeom xmlns:a="http://schemas.openxmlformats.org/drawingml/2006/main" prst="roundRect">
            <a:avLst>
              <a:gd name="adj" fmla="val 19849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C88D11-2907-46C0-AC33-CA284243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538946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0.46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3C90D4-D5BD-407F-81A0-54A862A64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4F7064-2A5F-4A21-82FF-7E73DAEBE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3058" y="3629841"/>
            <a:ext cx="641033" cy="713559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78F609-2382-4E58-ADC2-F3A314EC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5433" y="3401241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0.57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F7FDF2-73E0-4183-B0DD-7053E90D8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7808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E011A7-FC97-4BAD-8CDE-1249BFF78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7915" y="3341914"/>
            <a:ext cx="641033" cy="1001486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EF70D6E-0883-49B4-B1D9-B4C9A7324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0290" y="3113314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0.80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F9FFF5-C30C-4A00-B7D1-F4F658762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2665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AD3118-581E-43F4-A74D-C21FEF6E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2773" y="3053987"/>
            <a:ext cx="641033" cy="1289413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8754226-06DF-415A-8128-E962D883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5148" y="2825387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F776DB-B84C-4579-9F94-1D1D12C84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7523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C6331EB-97DF-4C25-A6D8-8023DE913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2766060"/>
            <a:ext cx="641033" cy="1577340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76AA71-35B5-4D37-93CE-93302A183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0005" y="2537460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1.26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8BF5C51-8BAC-4F1F-8BE8-14C7EB41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238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D50770-70B6-49C1-9912-FB88EAE39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2488" y="2490651"/>
            <a:ext cx="641033" cy="1852749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02E1BD8-3AD4-4115-9AEF-D6C960FA8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4863" y="2262051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1.48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D70603C-238A-466F-ACBE-94AEC9ED3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7238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C12309E-E64C-4554-B6E5-DB65827D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7345" y="2340429"/>
            <a:ext cx="641033" cy="2002971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B404419-D5B6-4DC4-8CCC-9974EE1D3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9720" y="2111829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1.60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CE7078B-DBC5-416B-B357-BC708A17E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2095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2F326A7-CD5C-417A-B22A-A0FBDF5DB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2203" y="2340429"/>
            <a:ext cx="641033" cy="2002971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AEE8806-6803-4F0B-B392-BD60E0DA3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578" y="2111829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1.60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B3C925D-8B14-4ECA-97E9-EF605F09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953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8230772-2211-4AAD-A625-5EB7C198F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7060" y="2628356"/>
            <a:ext cx="641033" cy="1715044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E78AA68-6E87-4B11-B2DA-777EE9544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9435" y="2399756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1.37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803D31F-B798-47AE-89C6-00609B9EE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1810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D493C1D-FDCD-4BD6-87D9-3F25DB08A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1917" y="2766060"/>
            <a:ext cx="641033" cy="1577340"/>
          </a:xfrm>
          <a:prstGeom xmlns:a="http://schemas.openxmlformats.org/drawingml/2006/main" prst="roundRect">
            <a:avLst>
              <a:gd name="adj" fmla="val 17831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F1E0736-27F2-4C62-8839-675A1EC86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4292" y="2537460"/>
            <a:ext cx="736283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1.26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74C8741-19BE-4C12-8939-8B26A051E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667" y="4400550"/>
            <a:ext cx="83153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161C07D-AA44-4947-8C23-269A0104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390650"/>
            <a:ext cx="28194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EF3EE"/>
          </a:solidFill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BBBE4D1-C774-4C96-AA6D-1B5CD227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57350"/>
            <a:ext cx="2514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11.4 GWth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620B404-6DC9-49AB-AA3F-9EB92E71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05050"/>
            <a:ext cx="2438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incremental capacity</a:t>
            </a:r>
          </a:p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2026 to 2035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565F5E4-C521-4BB9-B19C-4A137299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276600"/>
            <a:ext cx="2819400" cy="1905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7782179-A1FE-439C-BC00-322D7654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4330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13.0 GWth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D21C4DE-6B48-4976-93D4-3169DCADC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0957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total 2035 stock equivalent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D9BB9B8-B87F-405B-94FB-23B833EA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91050"/>
            <a:ext cx="2247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Includes the 7 TWh current-stock anchor converted at 4,500 hours.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7456FB0-ACCE-41E7-99C9-E73A482E1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6B8972B-8D0D-449B-8F90-96EE4BBB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5B40B6E-437A-4569-9330-F97DA565A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9C4F5B6-2894-49F6-A736-6EBB2F342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Capacity planning should be oriented to the 1.5 to 1.6 GWth annual scale phase, not only the smaller 2026 market.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BF0E5B8-E033-47E9-BCC1-4F2D050EC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E0D7A35-4CEC-4046-AD8D-8D5A6BAEF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ADE1B4-6F7A-459F-940B-05BA303AD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B2B3E9-B6B4-4DE7-B353-23A42ACCE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SENSITIVITY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41EB32-CBEF-459C-AF2D-56715E350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Adoption and utilization create a wider market range than equipment cost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A221EC-A047-426C-AFED-337A8A05E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At 8% penetration, cumulative spend ranges from roughly €7 billion to €13 billion across utilization and cost assumptions.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0C97A8-2AF1-403D-BDC1-4A6E333EF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421A26-7ABB-4355-B0CE-5CBC67D9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27B5FF-C3C2-4012-8890-7192A301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sensitivity model | cost references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121B49-C445-4C33-81E2-28CAB080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70A8EE-0AA1-4A72-A6BD-AB5D04D28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82C6DC-58AF-4114-9A08-14A8D798A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8A9BBC-F7B3-4B3E-8EA1-9C48980A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320B85-2A0A-4C52-9AF0-3FA149596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0237B3-ACA8-4496-AE10-A0835E980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628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Cumulative project spend by penetration and installed cost (€bn)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1708BC-19AA-42FD-8366-7D1B843F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9812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€650/kWth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CCD57B-DC0A-44F6-824D-169E7A08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9812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€850/kWth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50838E-976A-42C6-A2EF-5208F5F7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9812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€1100/kWth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BF9BDB-A3C1-4A62-BD98-55A54324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19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4% penetration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BBD907-DF1A-4097-BBA5-5ECF0A564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431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E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C0111F-0C4C-4746-8F16-6EAA6A0B0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4003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€3.2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E389D8-8534-4990-8324-E03EDB094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431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E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9B069E-F9A0-4015-B512-B291E59F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4003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€4.2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133BF2-5EBE-4A0E-99D4-90B079F8D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3431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9D14FA-0E65-42A7-BCB7-0817A45D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4003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€5.4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C73691-F415-4206-BA28-1CF8C892E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8% penetration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E46DE3-B5B5-4B98-BED9-22784DD3F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9337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9E6ECF-8AAC-415E-868B-E42C656F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9908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€7.4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ED35D67-D5BE-447D-BF33-6B8D5FAA2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9337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C27D3C9-9BD5-4D0F-8FCA-711F091DA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9908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€9.7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14168C-CD08-4D5C-8439-9A2D75824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9337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BAF7C14-5F06-40FD-8E21-E2732A93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9908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€12.6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7E1B0A5-C75C-4CFC-9956-4EA4F356B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004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12% penetration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9C6194-B952-46BB-9E63-F9805448D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242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CE6D3AC-9BCA-44C1-8A61-3C7BBDD36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814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€11.6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5EA0B4-98D2-457F-BDB5-32CD6C31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5242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93D21F0-0D65-415D-8F3B-221D9E7CC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5814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€15.2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DB80D23-08A9-407A-AB4A-A0447D0D3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52425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FF5E5E0-859E-4038-9EE3-CD83AE163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5814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€19.7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4A8830B-D411-4554-BF97-A9716A1F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91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16% penetration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A496010-DD82-4E44-8040-4339EB514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1148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2F5E0CB-FB1B-4924-A387-85478F68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1719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€15.9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D70DC9F-D094-477B-83D2-AD416F21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1148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898D580-7832-4FB7-B011-E29B9299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1719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€20.7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C19126F-3181-4DF2-98CF-9C086B1D9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114800"/>
            <a:ext cx="1238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877114E-5CC3-4AAD-B453-8CEC6810A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1719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€26.8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3307991-6A6E-4EA0-A122-AB4DE1830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17526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4642181-E49A-4657-8843-5AA4773A7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57350"/>
            <a:ext cx="3390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€7.0 to €12.6bn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3452842-C665-4AD8-A2F0-CDF4EC7C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266950"/>
            <a:ext cx="3390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8% penetration range across</a:t>
            </a:r>
          </a:p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utilization and installed-cost cases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1CEEAF7-B6E8-4C47-9CEC-B7476E6DA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314700"/>
            <a:ext cx="377190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37E0746-CAE8-4289-A124-ADBC161EC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05200"/>
            <a:ext cx="16002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76A5426-ED66-468F-8140-B1E8C6E46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505200"/>
            <a:ext cx="14097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DRIVER RANKING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8033680-FDD4-4847-9BEB-D0F1ECE54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9433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66EB5D2-0504-4691-AAB7-97BC238B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943350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DB2E2E8-3E2A-4E14-8064-9707411A6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862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Adoption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78A2CE2-51E0-4B63-8531-DA675737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9433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BD868DA-1C13-426F-B6C4-654025E4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943350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75CCA09-B19B-4C3A-9E59-A9E594E12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8862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Utilization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CE3F647-419C-48E6-85BF-E0B3024A3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386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5D0CEB4-1B0E-4CF8-A075-38B801763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38650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7542B3F-E5FC-4173-A325-E7210E55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815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Installed cost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1E442C9-E331-4051-9F55-E275AD14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44386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69C1E28-04AD-49F8-B1A4-D5D935E09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4438650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7B0AFDF-D61C-4EB0-9B67-E94483F1E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43815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Learning rate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1EBE549-5CB6-4B6C-A2F9-10C8D4613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67110D5-3FC9-4AB9-9D40-0DDF78512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4E52D90-52F2-4D0B-AF6B-C084DECF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5844ED8-5F53-4DEC-9FCF-0EA4168B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Validation effort should focus first on the adoption pipeline and realistic site utilization; refining equipment cost alone will not resolve forecast uncertainty.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F648A07-3E4F-4A51-B704-311D13EC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37A51C3-70F7-4D5D-AF9C-4415798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11F16A-8FE9-49E9-A69B-947E43F10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9BB35B-A098-4FAC-A000-AE1138635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SECTOR OUTLOOK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CF95BF-1C68-4484-9647-9ACD0895F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Pulp and paper plus food and beverage provide about two-thirds of the base case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7B4967-DC35-428D-AE53-F851FF1F8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continuous steam loads and repeatable thermal duties create the strongest early commercial wedges.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BE37CA-88D5-454C-BAC2-515358740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58EAE-58EC-49FA-AA03-415CB786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E5BEE9-398D-4963-A4D1-77E2CE02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EERA/TNO | Eurostat | SCULTRA sector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A9705E-CEDE-4DB8-A1F0-5EAAAD922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322679-CE49-4B93-B1C6-61DFF405A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91DA17-BA03-45FE-8A54-67412FD4C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DE43CD-D596-4DED-ADC7-425F3F3D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D2FC49-3633-4C6F-90AB-016340190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42950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6A8967-ADEE-47C0-BA57-229451A2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Base-case delivered heat in 2035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3D9C63-51C6-4FEE-BE8D-04AD65819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Pulp and paper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E62E04-EFBC-4BB3-8E24-FD6B0D3BE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0669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0AA360-C9B6-422D-B9CB-0CDBD48C9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066925"/>
            <a:ext cx="4303259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398DCC-5EF2-4368-ADCD-44BD1C6C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0193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25.3 TWh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C49BAD-9C1F-4D3E-A476-375423FC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Food and beverage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98EA27-3D5C-4CB6-AD21-4161B480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5622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8CFC28-0C2F-4B41-BC15-207C85F46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562225"/>
            <a:ext cx="2517321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665B0C-118B-421D-A2A3-9C99F1F2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5146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14.8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D17A97-B328-4C03-BAD8-1A79C76B2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Chemicals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2276E0-3FD6-432D-8077-EB78B68E8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575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CCC5F0B-44E3-4478-94CA-E1AA1BBC7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57525"/>
            <a:ext cx="130968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5962BF-96BB-443C-929A-D4DC4460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99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7.7 TWh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ED6697-C2DD-491C-99BE-E3431E7A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Other industry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7883641-2A62-4294-8FD9-0C012509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5528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85379ED-1BAF-4895-99CA-13C74B97D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552825"/>
            <a:ext cx="1241652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D63FC38-BBE0-45EF-B57D-BBF9A809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5052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7.3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D3A1A85-1EA7-45E7-A1C1-9C8914455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Machinery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F5F7242-565B-4822-950D-04DEFF2B3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481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7F80B4C-A2D2-415B-8D0A-FDF8B62A0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48125"/>
            <a:ext cx="35718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1FF593-D8C9-409C-B650-C2DFFA554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0005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2.1 TWh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3334FB-1351-4797-9681-07FA020CE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Non-metallic minerals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D247747-DB5F-4414-A6EE-E9D851C4F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5434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4347FE-A571-4DDA-BC65-08B09DF5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543425"/>
            <a:ext cx="221116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BB34C6A-062B-43FE-9F00-8003E2762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4958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1.3 TWh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6C056FD-522F-48CC-8A13-9D9CC7060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390650"/>
            <a:ext cx="3581400" cy="17526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ED2474C-F4C5-4361-8733-09D25D843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00200"/>
            <a:ext cx="320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69%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DA74441-7F02-4B67-B281-27EFE9329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228850"/>
            <a:ext cx="320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of base-case heat from</a:t>
            </a:r>
          </a:p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pulp, paper, food and beverage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8DC77E9-08CF-47D5-A09C-A01ABDFE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358140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1A037C0-F6CF-4F33-952B-BE52F2BB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505200"/>
            <a:ext cx="17145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6D2BF49-E904-4DF9-ADD7-25AFB9D5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505200"/>
            <a:ext cx="1524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ENTRY SEQUENCE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ACA9A4E-03A1-4AF4-B7E1-A55B08B76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943350"/>
            <a:ext cx="3009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1. Pulp and paper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2. Food and beverage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3. Selected chemicals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4. Replicable long-tail duties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1C40D8E-508D-4435-9E6A-CD82D86EB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A6A77D9-1C3A-481C-9371-E557CE1FB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CE98FE3-7B58-43A0-9D2A-7C39BD04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1780C08-0480-43F1-ACFD-F63B657F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Sector focus should follow heat-duty repeatability, not only technical-potential size.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2ECC4A0-5DDD-4BE3-88D1-0183708E1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7F1C168-462A-4B4A-B45F-0811780E2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B66797-F02C-4A18-A8E0-704178AE5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E093D5-01C2-45C7-9B5F-04C75A6F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COUNTRY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4B9F32-B596-4EA8-8747-7EFFE0D36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Country attractiveness combines industrial load, clean power, price ratios and policy support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FA3BA7-DE78-4D44-9764-A61E931E6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single country leads every dimension; entry sequencing should match the chosen process archetype.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715028-CD5F-4E1F-99AC-951AEA06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B74A24-F7C4-4C2C-85D9-BD15FF0C5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2968F4-F629-40F4-9F44-2A52465A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Eurostat | European Commission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496A64-8525-4106-A543-BFBFE8AC1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430BE7-28BC-4135-BBDB-39A24AF5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B01AE1-99F9-43ED-8D57-1B0EBACBD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13EC82-EBB1-4A28-B7DC-3019846EE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C7B91B-C5B0-4019-A319-6B5BA2121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CC8FEC-504C-405D-B959-ECC015BBD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Illustrative country attractiveness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798780-758D-49AA-8345-5D99DBD2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67250"/>
            <a:ext cx="581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0BF85A-033F-4366-AA28-49F3C4B4F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95500"/>
            <a:ext cx="0" cy="2571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7312F5-4828-4BEA-A3CC-33868EC3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8006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Industrial demand depth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5C2766-5494-42CD-872C-125E12DB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82880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Power and policy attractiveness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5BDBD6-F0FC-46D5-9FF8-DA4C0B838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62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3DE74E-C54A-416C-9AD1-DDFE5389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53365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Germany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925155-9769-46FC-8D3A-15DE16F4B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362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135E80-4662-4FF8-9E2D-ACA8C4B26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13360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France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F0AF28-B6DC-43E9-8212-F5B77EEAC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993909-7256-42A0-A044-BDACDAB0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7165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Nordics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7E5F23-30A0-4D3A-A779-2F5C341A8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1CF8FF-775F-481F-A755-494720D2B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1940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Benelux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F8AF777-5892-4742-85E3-845E5610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10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4257F10-9BD4-4BA9-9831-47B2BB2E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58140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Italy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3631E30-B16B-4143-BC82-3DF3C864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4480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B227BAF-6A9C-4E48-939D-85BE0680B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21945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Spain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51677BC-D35B-4389-9E2C-7F4AFCAEB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767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556CA8-240C-4AF4-8BF6-5501B346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848100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Poland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70C8C37-18D8-44F2-BD37-1E960C2D1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431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FC0D177-160F-43DA-AAFA-D9C1563F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72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Lower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5BFD72B-2A6A-4872-B346-871E30F90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8100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1A88DB7-BAD4-4150-A0F1-AA23F5D7C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600200"/>
            <a:ext cx="17526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137A15-D296-4DA4-A066-257882540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600200"/>
            <a:ext cx="15621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SEQUENCING LOGIC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E94FD7B-18EE-4AD1-9B0B-EAC4FA592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76450"/>
            <a:ext cx="308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Germany / Benelux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9508AF8-1165-4ED7-85F1-7F53C097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305050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Deep load and project ecosystem; economics need careful tariff design.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5290D6B-C066-47E4-BA7C-F8AE10F77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81300"/>
            <a:ext cx="308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France / Nordics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F935911-150E-453B-A16A-AFE1C956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009900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Cleaner and often more attractive power, with sector-specific load pools.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BCB97EC-F00A-4A7D-AF29-C04FC550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86150"/>
            <a:ext cx="308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Italy / Spain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75D0019-54D8-4582-9D09-55E116DC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14750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Strong food and industrial demand; prioritize sites with power and funding fit.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6BF3CF4-3F1A-4B9A-BFDE-22AE71CA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191000"/>
            <a:ext cx="308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Poland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3692EA9-BCDA-4F92-9E0B-4298F5D68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Large industrial heat base, but power carbon and economics can constrain early projects.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50CF160-52D9-497C-9997-A82D36D73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E667073-DEA6-48A8-BA37-EC8D6C18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7DB5CDD-C4DD-4B36-BA8F-832B2DB61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44A32F8-D6D0-479B-9DE3-B07551D48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Country choice should follow the selected sector wedge. A national ranking without process-level demand and tariff evidence can mislead entry decisions.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168A8A72-CF30-4278-BF00-32CD2C99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05581896-C49C-48F9-B222-1E910574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80B677-821B-488B-B84D-08CAD397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919916-9B2B-47B4-953E-51115EFB0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&amp; Delivery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14DA95-D7A3-42B0-A0F1-042B22F61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Who can supply equipment, integrate the process, finance the project and guarantee performance.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5C33BE-C363-476D-8C77-E7A18DD19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088D65-030E-47F9-815E-C2C43B70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d4695007cb4692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CD0D5F-B70D-4D9D-A85D-F2675CE2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71A218-619C-4D04-88C9-1D2DB090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F02DE6-4ADE-4FE2-81EE-438508A43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1011BC-367F-43A8-9A39-FBCC53DE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B107806-2AFB-4379-85CA-64E36BA3F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4059D0D-B426-4E8A-9553-EF271039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96DA94-7217-4106-AB69-732C9F31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9373A7-1127-47DB-B540-2D401A42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NUMBERS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909CBE-7DD8-41FD-A405-AAAA6AB4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base case supports about €9 billion of cumulative project spend through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E3ECB6-97FC-4F9A-AA71-387D72A80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scenario reaches 8% of technical potential, with around 11 GWth of incremental installed capacity.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5A11A7-99F7-41F1-BEEB-2DF32193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AD57DC-9FA0-4206-9508-D8058D0A8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00E209-940B-4C50-8B99-BF19E0AC9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CORDIS | IEA 2026 | EHPA | SCULTRA market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7FA608-EB21-49EE-91B7-306C77D2D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F21BEC-0DC0-4ECD-A271-5305608A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2FD069-E11B-40BF-B532-7C5C0AD36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91F7E1-7E3D-48CB-9F28-491680700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9CA2E7-E76D-43B2-A225-F16F3AEDA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2571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BA91DA-B313-4755-9E84-2825BBE7C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51E02E-A588-400F-83A0-31DBFC5D1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D1F9A0-DE1E-4FD1-9647-E94CD2418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potential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C36AFD-9306-4686-9481-A856FA526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2020 study estimate, contingent on heat-pump maturity at 200°C.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525A12-8CB7-4224-8FCA-57C78D86A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390650"/>
            <a:ext cx="2571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B3CB2D-4512-4EBB-98AA-1D9CF8AE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390650"/>
            <a:ext cx="762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4714AD-C7E2-4C3F-99BD-426BC3547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58 TWh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0C4F28-8873-403D-A3DD-AC4A821EB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 2035 heat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182907-9545-449D-A3B1-D4289C913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55270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8% of technical potential in the SCULTRA base case.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05EF20-681F-4E13-98D7-19A8CBE8F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390650"/>
            <a:ext cx="2571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E755949-8013-4ECB-BE54-DC1D4BED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390650"/>
            <a:ext cx="762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AD96157-A546-4682-A7D7-F60C4E60C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€9.0bn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4CC716-17AD-4C65-AB4F-B855538E5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Cumulative spend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931EC8-2948-4B21-89FA-2E83AFC03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5270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Integration-inclusive project spend during 2026 to 2035.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C1D71D-9632-4937-B504-F3C783021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90650"/>
            <a:ext cx="29908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FC2D91-94AA-4220-A8C2-CDB20ABCF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90650"/>
            <a:ext cx="762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176F54C-6469-4518-8206-4908DAEDF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562100"/>
            <a:ext cx="25908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11.4 GWth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20F96C1-57B8-47B0-8BD8-5208C07D9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14550"/>
            <a:ext cx="2590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Added capacity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01FB85-A7D2-4EA7-9EAF-DF4E65F4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552700"/>
            <a:ext cx="2590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Incremental thermal capacity over the forecast period.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A6BBA29-304C-4237-979D-3F69FEE44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62300"/>
            <a:ext cx="11277600" cy="1981200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0CA71AC-414C-47A2-9A51-DD414E07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WHAT CHANGES THE RESULT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5881A1B-5E89-44A2-BA89-04A863001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2035 adoption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78D20F4-1CD5-4E65-8B72-90FDBEC09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2% to 15%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3E16078-B3FB-4FD2-B9EA-CA25445A1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dominant driver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53F6FE7-4454-42B4-8B1C-683E41CC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810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Full-load hours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718EECB-83FA-4A9A-A41F-FBEA6AD9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1148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3,500 to 5,500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562D273-F194-439E-88BE-E65646670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591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capacity conversion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2A9B186-E85D-4695-9AD5-BA462B5CF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10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Installed cost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AC72E21-B949-4829-9FCF-E8BB9E13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1148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€650 to €1,100/kWth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4AE5E8C-2188-4808-A7DB-7033E30E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591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capex intensity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D38EC44-BF32-4314-8823-E73A737E2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810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Cost learning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C278366-60BB-476A-A6AB-EEB4F3070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1148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0.5% to 2.5%/year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3C7F692-86C7-4C4C-A75E-4C8AC5139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591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scale benefit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6D1FC33-5303-4257-B12F-FC80FBC60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8945633-070E-463F-8E5D-74AF17203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BD0016A-16B2-499E-AC09-EA4C2C18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E26596E-2AB2-48C4-A3C6-45BD8EE6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model is deliberately editable. Replace public anchors with client tariffs, heat maps, supplier quotes and site utilization before investment use.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E0DE266-42C4-43B9-B7E1-4A4658EAA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653BD51-35D2-4018-BA94-7A23E44C8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6B3E89-4DF3-4117-BA40-DC6F697B9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99D206-0352-41E8-813B-4BC70B14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VALUE CHAIN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A6FA53-3CE2-445C-BE1E-9727980CD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value pool extends far beyond the compressor package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A64037-75FC-4AC3-8284-E81DF7049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Heat-source engineering, steam integration, controls, grid work, financing and service determine project bankability.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7B4C1E-8131-4A60-855E-6A017356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DB75A1-E915-4450-8C7C-716C087D1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DEB320-C807-498F-8754-71872D2DF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 evidence | CORDIS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D5FEFF-8D65-4B34-9030-1455FA3A4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26DEED-6CD2-407C-B5DE-74FBE7E8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FBDA68-CF32-4E9E-9380-91CC7DE4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95116F-ABBD-4454-ABFD-8E5E0D2C1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780FB2-4C2A-4975-A420-404D7845D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F62749-AC88-4E05-86E5-A1BAE8C16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11D485-B89C-47A6-8C92-4E7885130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2656F9-CC44-4C4B-B626-A1F74F876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Heat source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1676C9-900E-4D7F-AACA-27EE6D019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Waste heat mapping, exchangers, buffers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A4AD2C-B1F4-411C-90A0-B6F4D2E5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3134AB-21C7-49CF-9254-3AB28A68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DF7939D-1BF2-45E9-A819-F2C6F1AC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091FAB-58AA-4325-8454-D3DC5CD3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F1BF07-5EF5-4DEF-BC41-50AEEDCE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159CF8-29DA-40B1-A4D7-334E696A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2F4CA7-22BA-48AF-96AF-09AB0DC40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Heat-pump core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126D40-B19A-43DE-BF70-5E058B9E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Compressor, refrigerant, package, controls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30848D-00A9-4F8A-836A-5630F0E25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8B8DCC6-DD5C-40A3-BD40-B1B21E14A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BA43DB7-952E-4593-9968-61664BD9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E8FD7C-9B18-42E1-BE16-B60576604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75249EF-94FB-47DD-965D-C11C64756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2DBAB13-6532-4DEF-AA58-6CFC7AA50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87B7841-D7E6-4B53-A9CC-1307913C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Heat delivery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0126008-D7A9-4613-8B45-57D4C7817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Hot water, steam, MVR and distribution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F57BA7F-928E-4786-9C03-F965ADA2E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A120DD6-2CF2-4ECB-97B3-1410CD965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B0E7626-7D8D-43F1-AAC6-DD33B9459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7C02B8E-3598-4FAB-9C4A-C312A6F10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B640C69-CB89-4810-B533-4132ACBD9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4EA5110-A7EA-4A54-BAE8-E9600025A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CA6AC24-0022-48EE-BAB9-A53FA631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Site integration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DF01078-08D5-428B-A708-C65F969E5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Electrical, civil, process and safety work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A6AA2A5-34FD-4638-9176-6A389CC83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7BEA9F-1988-4C3E-9ED2-595FF5CBA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91372FB-77DD-4F33-87C9-B9554023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F9E5C54-1277-4C39-B5D7-361421E7F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BCBB5A9-7C82-468E-BB63-15075E24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EBC81B1-8841-4FCC-92D7-66F290534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40482C8-BF53-47EF-83F9-DE2DF540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Lifecycle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498DDC5-AC5B-43E7-B351-D125F9D8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Monitoring, maintenance, finance and guarantees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3EDF975-F2F9-4E42-9086-CC2914F0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95800"/>
            <a:ext cx="112776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AFBE95F-0094-4F7A-8505-2EB46130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Equipment performance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361ED13-9463-4C52-98CA-13BA24066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6291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5076F88-A6D9-4B30-84D7-6299DF72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62915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Integration accountability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16D185B-B91D-4D6F-98C8-5178D716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6291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60E43B1-A289-4682-B47D-32D382268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629150"/>
            <a:ext cx="2057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Finance and guarantees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BF025AE-9CEC-480A-9031-968BC772F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6291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=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1B4A272-38DC-4094-B268-2E2CB21F9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57200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Bankable clean heat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E4A1366-6325-4B61-8218-3069101B3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08E8F75-1CBD-433E-94B7-0B7502B4E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15D2D4B-52DA-4B15-AC1B-C5D3B44EF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A487C26-43F4-41C5-8156-2F1BC5DD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evaluation must cover the full delivered-heat system. A strong core package cannot compensate for weak integration accountability.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7DF7B67-D311-49DD-902F-40DE3B7B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FD48A27-3D33-4D4F-B93E-6FDD24A70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E8E9D6-CDD6-491F-9F69-72F2C4CD5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1173A1-CC16-45CA-8BB2-823458325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ARCHETYPES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D9F30C-A663-4D66-B0EC-6C8FF1628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Four supplier archetypes compete with different scale and integration models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E4C3D5-7D18-47B9-A461-2A81154A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Refrigeration incumbents lead repeatable packaged systems; turbomachinery groups target large bespoke projects.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D3BDAB-16B5-4E60-962C-4F3C25CC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02F46E-B40E-46A6-BDE3-570BF1564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D6DE23-78D7-4603-AD31-4A42EE3C1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supplier sources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A06EED-33C5-4FBA-9877-90F65BCB4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1E5CF8-C330-458B-856F-8F5B1F75E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85DD52-31C6-4B20-B1E2-88A6EDFC6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C1D7D9-A658-4CB8-A99C-E5325BA6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FD69AA-86AA-4E80-8D7E-D36CFBA53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E5BE4B-430F-4D14-B1A4-C0BF03A49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002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5A31A3-4AAD-4C10-8CD5-B9EF8CC04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00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REFRIGERATION INCUMBENTS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838BB0-B13B-413F-A91A-C8F1D29E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GEA | Johnson Controls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F87238-D3E7-4332-BFE6-A5D0364A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Packaged systems, natural refrigerants, broad service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E9D57E-D0F0-4B1D-B2A7-CA7A25617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43200"/>
            <a:ext cx="497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0.1 to 7 MW typical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D989E0-97EB-4EE4-8DE0-F3D2795B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287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6D713C-3DB5-47D4-A7F1-E61E2DFB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002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CE1F10-CFB1-4116-82EB-632EBD1C6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00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TURBOMACHINERY LEADERS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0555A2-49F8-4712-BAD6-88DA58D17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812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Turboden | Everllence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D31979-A8DA-4CD6-8EE9-5EDF2D465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4315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bespoke heat and steam, EPC capability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C0AAE2-7D8F-41A8-A41F-6CEC8D2AC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43200"/>
            <a:ext cx="497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5 to 100 MW+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62149A-3F7E-4838-A3F9-0EF9B2602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DA9E6F-E780-47B8-971C-78632604B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671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C44B16-4EC4-4779-945B-92D24ECCC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HIGH-TEMP SPECIALISTS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087E7D2-4089-4DDE-B01F-4A113E75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481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Heaten | ECOP | Futraheat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B5B9FF-9F65-4E5C-A72D-19A06703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1005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Focused architectures and higher-temperature platforms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3768F83-3C38-4D5B-B4EF-F5478EE1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10100"/>
            <a:ext cx="497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0.3 to 10 MW modules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A8ABEF7-CC20-4EB7-B20F-78F6A355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956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7CCF1C-9F47-4A2C-B523-72B9287F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671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CC53C0E-0C5D-405E-9178-35810DB31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671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INTEGRATORS / ESCOS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094F84D-DFD8-4063-9AE8-BE034C4B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481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EPCs | controls | utilities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59172E6-1372-4FC3-9507-E8BA34666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1005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Site design, grid, financing and performance wrap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6675289-E4F8-4160-AEA9-C2C8D7233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610100"/>
            <a:ext cx="497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Project-specific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CF6CC59-BD6E-475C-9222-718FAA5E1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735C6DB-E45A-4E33-82AE-83295ADD5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F349552-70DD-49BB-9407-FE094341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7C87882-337C-494D-ADF9-118ED8070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most credible shortlist depends on the duty: packaged incumbents for repeatability, large-project specialists for steam and integrators for risk transfer.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6C84666-661D-4F1F-AE05-482B5B9C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DE916D5-3008-45EE-8209-8C39C28BF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8D4DCE-DADB-4E9F-9363-733285901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21B0D7-05D3-48EC-B1DD-4517AF97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7D2C02-C955-4BB4-BBB2-D0AA6A113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spans proven incumbents, large-project specialists and emerging high-temperature platforms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DB6DBB-34E3-4B9D-AE22-DB69CCA2B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screening should separate product availability, project references and vendor-reported development targets.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8EA6E1-E2A3-4146-830A-FE5ED767F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001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79F4A7-33E8-497B-8A46-AF107E9AB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73D8B8-BFEE-4AC0-8A7F-F4C0DF506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supplier sources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508B8B-2EA0-4FFD-A803-63E6866E4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6DC3D2-5AB4-420F-8175-FF35D092F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7A6BDC-E30F-430E-9922-8D5463596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1A0B3A-D44A-421F-84D9-CF9CDCF5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D8BD97-CA73-4EEE-9C05-5D02925BF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3350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5C70A8-C876-4A44-86F0-168CA36F1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D30689-5DF1-4FFB-A1DE-766130D1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33350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D359E4-A325-4836-B0D8-71553EC78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3716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Archetype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92AB54-78DB-4EBB-A041-8713DF5F1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3335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8803B1-AB2E-4C76-BF2D-3C22A5DF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37160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Public capacity / temperature signal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FB7229-81D3-4020-BC76-EBDAEB3DC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33350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B9CA3C-B8D5-4E27-A31D-0116FB38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137160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Integration signal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F7D91A-5312-4499-99ED-F8B23B058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33350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03F7CF-9AEA-45B6-9DB7-D46B37DB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37160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Evidence treatment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E750AF-E634-44E4-ACB9-EBDA9B57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4785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237FDE-2D0F-4F5F-8F96-65C25C5C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GEA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732C93-CDA9-4709-9DE9-87BD09C0A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84785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8E934D-0A7D-4681-BDE6-A123E4038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8859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Refrigeration incumbent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968E10-BC00-4FC2-A253-E15CD88EF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84785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58B6298-9698-4CBE-8A07-7BAFD2053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8859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Industrial recovery; lower and medium temperatures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C006E9A-4361-43CD-99BD-A4D260BBD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84785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E6EC70-8073-4B8A-AE24-B9BB96923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188595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Broad process and service capability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F8546B-CE32-4E31-BF2A-A2ACFB4BE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84785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A307B4-6818-464F-937D-63EB8B30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88595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8E031DA-78EC-4479-B308-F11CDA073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6220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C44F54E-6CDC-4CEC-9CD4-AA36F4E3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0030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Johnson Controls / Sabroe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818C5D7-73D6-4EC2-B4F8-E8085B8CB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36220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92FCED3-C684-4DA5-B39B-AD79AC13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4003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Refrigeration incumbent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53EE761-D36A-419C-8820-03772B74B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3622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3C43E78-78AC-4C4A-8D0F-8E748531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40030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0.1 to 7 MW; portfolio to 125°C and beyond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EB7CAEA-53C0-49D9-A66B-43A86E8C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36220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4FCE9F8-B12C-4AAD-821C-47C14E939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40030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Packaged controls and service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7D1D09A-7B86-4154-ABE7-E0BA993F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36220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4EB11F3-5EA0-48CA-A93D-4BFB53404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0030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4783C91-17BD-4B93-A198-98DA21D5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7655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7B5AD7C-EE2A-4712-A652-2507BF508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1465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Turboden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FAD75AE-8A90-4DB4-83AA-99699CF6F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87655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36DACB1-10F5-43C8-B037-D18EE89B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9146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Large-project specialist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EA66446-6C1E-43AE-B9BB-6FF35C9A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87655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A06476C-A1A2-4D2C-9A69-DCA62830D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9146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From 5 MWth; beyond 200°C including steam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55E55EE-5CCD-49D0-ABFA-A052335D6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87655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D0687A7-1254-4762-9C1A-F9330C3D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91465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Tailored process integration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CBD1510-3956-40A4-AD38-3D4FF7944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7655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BA57357-BE03-4FD2-917B-ECBDF8931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91465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 references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72F9FD4-0DEB-457B-85B9-A039F7253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9090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31E163B-5474-43CC-BA7E-988BAB251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Everllence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F602691-03C9-4278-8BFF-69EA4C00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39090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23FA233-F3DB-4008-A5D9-1BBD7FB9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4290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Turbomachinery leader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0502677-F658-4D26-918A-B39B6BB75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3909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00BE1B8-4829-4497-849A-449AD388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42900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 to 100 MWth; steam to 300°C vendor claim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D5C4A3F-60A6-43CB-8D72-667CDBDC5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39090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5E91EA1-0091-4145-81F6-B49797EC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42900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EPC and compressor platform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92F5471-2BC9-4828-AB6C-CABFD9A6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39090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2F18612-6BEE-4653-8102-CAF22346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42900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 / project-led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3CEF2EA-3E0C-4DF7-80A4-1600949A2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0525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6CE39C1-D1C4-4902-8B34-465DC26D2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4335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Heaten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6A3FFF7-063B-4934-AEB6-09D06360B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90525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68317B4-DCC7-4F7C-ADF3-F3487FDA8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9433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High-temp specialist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2D26B64-A872-4B78-BE3A-D4FB090C2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90525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6A52534-5FCC-4020-9D8D-C9403E86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9433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 to 10 MWth; water and steam to about 200°C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D505D4A-47D1-4CAF-BA36-F62B264A6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90525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753E510B-558E-4B5D-984B-675BB87C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4335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Modular high-temperature focus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E652422-7541-4FC6-8B8F-6B3E011B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90525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6C45D39-B948-42BD-BA34-E08FB5610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94335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Vendor-reported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D81E3C5-4DBA-4B0E-AA82-CF52440D4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1960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B906DCC-AF41-40D3-992B-A227A131B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ECOP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EC9CF476-B8C1-438E-A6FA-B1E6DC96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940CF87-1B6C-4901-97E6-41669E9A0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4577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High-temp specialist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6DBDF17-D96D-47B4-821C-17BDA6771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4196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3BFF346-8AED-4693-949F-55455DCB0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445770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Rotational platform up to 200°C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8BC365EE-BE06-4DC8-B858-577D52AAA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1960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0CD5600-8BD3-41F8-B2AE-6501EFE32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45770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Serial factory scaling plan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2C460370-FF60-4123-92B4-80D19842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41960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6B12D88-DD28-4644-B5A6-C64FCB3AD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45770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Early commercial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D7CFB26-C740-4039-AF27-3D64400C3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33950"/>
            <a:ext cx="1790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CDDD61A0-B790-4830-A2B9-0357FB3EB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72050"/>
            <a:ext cx="1600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Futraheat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35C6A68-9B91-470E-B124-109D5963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933950"/>
            <a:ext cx="1809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FA12A50-A1C5-4392-AB15-A079C9615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9720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Emerging specialist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B9A309B-645C-4469-87ED-5B23B0C3F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93395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B8ED1713-D405-437D-BF9E-5998CF18B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49720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0.3 MW module; steam to 150°C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0726E45D-2D29-449F-ADE4-D7D9DBC67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933950"/>
            <a:ext cx="2400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E153921-1AD9-40B1-BBA5-AE87B6212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972050"/>
            <a:ext cx="2209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Pilot-led modular design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5A6F98AA-C93E-44BF-914C-447D11399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933950"/>
            <a:ext cx="2019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7DB2067-3F1C-473A-A4D4-78828FB1F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972050"/>
            <a:ext cx="1828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Development-stage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2412928C-9D00-47BB-B861-3B941B2B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4A67DFED-4483-40A9-8BBD-35D6C76A4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ACDE13AF-757F-4552-B396-756D7688B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997F376-5D97-4761-BA7C-B1CC23374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Treat capacity and temperature claims as screening signals. Final selection needs references under the exact heat source, lift, refrigerant and steam conditions.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0323F75-D0AA-475F-BB7D-3683E609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732A380-09EE-4F9B-8080-E8805905D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231C06-999C-4CB9-ADF9-CCB13C3B7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943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138858-DD25-4F67-A5A9-89ADE4693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752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CAPABILITY COMPARISON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FD0DCB-4695-4601-B9D9-B058F261D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 supplier dominates every capacity and temperature segment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D4766A-91E5-4C30-A3BB-764CA4149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Shortlisting should start with the required heat duty, then test references, refrigerant, integration and service coverage.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FFB30C-7E9C-4F3F-A2B6-EACAD3B4F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A89552-0448-424B-8654-8D5A87FD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CB3AD8-D23A-42C3-9F35-DF61EA02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supplier evidence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FC944A-BAAD-4772-AC48-62DBD4F44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AA59C7-50C1-44CD-8D9D-8356E88B9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E13E67-DE32-40A8-84B3-520359FE2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4EE603-404F-4226-9DEF-CFA037D0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663A68-EC15-449B-8982-5980B6D2E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2776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8868E1-877F-4592-B3FE-49D2BA357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421EA4-EB17-4503-A016-8ED8908AB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5049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Scale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A3811C-8651-438A-B905-4901FAFB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049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Temperature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702C67-3928-41F2-AC5F-90F34599C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5049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Integration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A0C175-12F7-4D04-9F20-7A00E285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5049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Service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614466-BA5A-4245-8577-CCD3EDB1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50495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Best-fit signal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673982-8821-42A7-946D-3058DFAF7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CB6F58-A9D0-4A68-8A80-9C05BAB8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859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GEA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6D7A87-86DC-4AED-8169-0D7E87500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A8BB30-42DD-4FC0-BD19-89C8FF02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AC4CB4-19AD-467E-A4B4-CFE9A9050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B2B9B6-98B6-4908-BA80-A85B44571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974390-01E8-4730-A521-E57EE1A83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F1AE1E-0475-4DD6-A29A-1EA410F6F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0CA1612-4F58-4BC9-A897-5E9F97932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7E1D64F-447F-4E8D-A878-8614CBC21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E2230B-718B-4B57-A66D-DCEDD6652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3E8F764-67D1-4742-BF02-9DA5298F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0BE3A52-9BC2-4250-8F82-EBD812BCB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0F235E6-363B-46C6-AE7E-92F7DE046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E3FEACB-0C2F-4CBA-B426-CD972D3AC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6488C38-09A4-444B-BC33-43AAE22A6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202DF9F-C284-47BA-9B0B-1799B90BB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2DCA29-CCD8-4C62-9A9C-630135C19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F8694B9-3BC4-40E1-9986-EEA2B917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710EE8C-DA82-40C6-9F93-DB7D1B0E4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7EBD1F8-E4A4-4ACC-899E-DBA45D708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B8D21E8-263E-4462-A76D-E84F89E77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8ED1606-0601-4D77-AB8B-1B216E726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885950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Packaged / service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74C086B-B473-4B06-8F64-0DA282B0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A7F0D11-222E-4309-A6BB-0D4A6ACE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336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JCI / Sabroe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C09BD9D-9530-4318-950D-1774FB37F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83C4779-73B0-46D7-96BF-6EDA0F0BA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C8AF81A-E319-4377-AFB9-E4CF04F6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C85D058-A19A-4BD7-9A9B-D4AD7A5E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621D18C-DDAC-4CC4-9F78-0D2E3357B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B34B0CA-D6EE-444F-8A2A-6234F9E56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DD8026F-A22D-499E-AC68-056CF5F24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1D6BEE3-F903-4F1C-85E1-FA7C57A4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944540B-4FF5-4B96-9D39-25AD7F3BA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324AD46-6ED9-4B29-8A63-C4DBAA6B9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8A6ABEA-D1C1-4DA3-A0AF-438AC457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7CF5EB7-5415-42FA-B3E3-CFE5D5FE3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F981278-4611-4841-ACC9-B9FFBD303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A7AF7C8-E802-4EF7-B851-BDF508103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7466E71-7932-4E15-98C5-766A9393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C3CC19D-36E2-4D8C-AF59-3E5BD668F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48EB676-EA55-45CE-BE85-F3604A971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D813763-ACDE-4276-86BB-0E0A3522E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FAAFC83-0AE1-442D-8D41-BD2056BA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BFB99D4-6604-493F-B023-480BF97D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A8087AC-11AD-4CD5-9BFD-5BAA2C9D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333625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Packaged / natural refrigerants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D1E89F7-8E21-4AE0-895B-081683AF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0EE02A6-3663-494B-9BA7-581BD5506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Turboden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3E73C86-16FC-48BD-B7A4-FC84FA157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9912274-DB49-4B48-8AEA-23DC3A41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1B1A962-9608-46E1-A061-15624AE3F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1CFC3E8-87DF-4286-8FAE-14E53D7B4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707D8A0-377B-4BC8-94F2-D3D0EA826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EA7560D-A0F0-4D7A-BED2-3C3D570C4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E3B3EE0-51CA-46F2-AB73-80A1E2A37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A37323D-3C3D-4C94-8821-A27B34E82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D0730EB7-0106-4AAB-9DDE-176A7B04C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4F404EA-DA28-452D-9B73-4C8187504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DA2BE18-7172-4669-A922-927587743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B4E0EFE-ED3E-455C-81A2-D8C3874D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E908983-5515-4659-826A-035E8E00D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3F269E2D-A076-450C-8420-35908F3EC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458A989-10B2-4C13-A7D8-BBA23E42C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4DBA916-0F68-4C94-B5E8-7683D6C8F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41AAF86-C131-4F54-9D72-54A930A98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9196ECE-87F7-4D04-9EB0-664F7DFF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6EB7D72-5702-47B9-8150-99FE2B6D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3A5CEC3D-A570-4335-9D52-EA2B76EB2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BB1A350-0DD4-4F5F-93C1-81EC5A4C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81300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steam projects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9637A2D-20D9-432E-9012-AD185994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2897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718F054-3C29-4D59-AB3C-AD158038F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289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Everllence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14F8F3E6-D1D4-4E32-AF1C-3F65F13C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0D23563-CE32-4A47-B3E9-28AB7FDB9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4582CB3-BFAB-4501-BAB9-F6FEDBCE9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BB7E7CD4-C089-44E0-8F94-8BAD49FC8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0C0AE3EA-B12D-43F8-96AD-D49FDDCA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EFEF23D9-D0DA-42B5-8A83-2F587EE8D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5598BDD-A5D7-4DFE-AAAF-6689C3B08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B2DC8DD-D10B-41F4-803F-AD60C361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CD4E57C-E7F8-4451-8BDD-DFBD7801E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A8F244D4-CA9D-4485-860F-F1FDF2D3E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1DE21597-ECDF-4929-B542-411599ACD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52935124-CB2D-4AC7-8F41-5D5F53C43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523C1EB6-8DA5-4551-8FC1-B21FC3AC1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D4ABFDE5-BA23-4F00-9E12-C10B8AA6E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33651516-D376-4A1B-9802-EA66BB21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A72D5A03-19D3-4C93-B919-0C3AFA3AE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9A495630-00C6-4B4E-9379-0FD80C7E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C70B300E-02C6-416A-9F5D-940600B5E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5586357C-89D3-4180-9768-71C5A3DD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DF8AEBC8-ECE6-4B62-B0F9-97FB08056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9D98D760-EC5F-48DD-A3C4-BD62A944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28975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Mega-scale EPC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50FB1BA0-BBBC-4F3F-856C-F851EF00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D4B7C2B7-BEBD-4577-8D2C-20BECEC63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Heaten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CDA82AB0-D517-49FA-808A-FFB53DC9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76CC0E6A-8AEB-41F3-9B7F-579B456FE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1190D232-6082-4873-9F13-A9F4217B4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3FDB9E23-ACEA-4046-AD16-98B99A66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FD90DB9C-25F5-420A-9E43-2D3961FF7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2F120D2F-0069-45E9-9E87-7FB4D92DD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1547451C-2187-4418-98AE-37FAB327B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1809E504-362A-4E8B-9184-1132AC7C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5051BC4A-5480-466F-9AC7-6C0096C9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C64A6D74-BE8B-4A2E-AF1F-3C6EA802A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289B6E22-E504-4183-A432-894CA3413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E8DAB409-12BB-48C1-A28D-C9F79802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E50BE05C-A18F-4B5A-A713-16CA596B9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F86348F4-4450-438C-8189-94AAE16D0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DDEFDA9F-B6A6-46E6-BFF3-7E55FB63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0FAA32DB-163E-43F7-881F-549523112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8C259EAF-3F10-4E67-A63F-EEF6AF68A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7BE7E52A-3420-4554-B564-1BDE1B293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BECF121D-24CA-4389-8D84-AD09628DF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EB24FA5C-400E-422F-89F4-9C8F5376C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016E40D1-B10F-45C0-B118-4A146839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676650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High-temperature modules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9F13BEC7-4721-4C82-A2B3-5B9892456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2432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8C492F8C-2176-471A-907A-E82B7AF0F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243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ECOP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E5555B37-0E28-4D36-A012-685F0DB08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32C886B3-8200-4D8B-B35C-9B937CE7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64792E14-A206-435B-874F-4F1A227CE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F7DF1846-6B31-4E26-9B86-59DE61895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2E158BFA-18D8-4386-A428-EC0D25A42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E9C83127-66DC-4A93-AAFC-0002B9E0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63837630-8DF0-48AB-B215-68EE4DEDF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FA4D7A41-E8E8-49D4-9824-B1C3702C0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7C0BD7DD-B91E-4A50-B7B0-A062E698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ED0ED4F2-8A0B-4B23-BC34-AB22F82D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0D28ADC4-E497-4D08-B5B0-4DAED1C92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7B07F14A-EB84-48E8-BA7D-CDDB84277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E5BA1C84-7BCF-47AA-B632-F5E9FC8F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FEDA1C07-1352-4E73-9E03-7E483A09C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6882A504-BD3F-46E0-8EDA-46EAFEA0B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EA0C4AEB-38BE-4FD4-B046-ADA8D1BC1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E74021D6-F7B3-4091-9A9B-8193B2AF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4F603F30-2275-4AAF-8112-C01E3AA2D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65E3103A-00BE-4E33-9911-698B7326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D8DF245C-6754-4449-98CF-1E89AA93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801BBB2C-F49F-4615-B347-9B7F22CA1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124325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Emerging serial platform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36938DB4-B06D-40E5-B85E-1AA2E288F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5D203913-1004-48BB-A470-1BE76EB11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Futraheat</a:t>
            </a:r>
          </a:p>
        </p:txBody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69925622-7EC7-433E-9301-FB0AA92A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36AA9A47-36CE-46ED-AD57-8B4FDA821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AC6BA35E-C2E1-4517-B289-26FAA3906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0F81AA48-7F58-40BB-882A-008B98DD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CBD0B486-7D18-4CB8-A260-55CC15F3D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1BBE162F-B14A-450E-9A58-53F7B863E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3C0D4317-671F-4112-82E1-F25DEB41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20CF8FAC-9463-4266-B0B4-AF1F34972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93726F9F-4195-43B8-A2A8-B65B3627E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486FF320-5AE1-4A54-BEE8-FFEFE6E4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62094830-6E74-4A59-95A1-DEFF5C405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49DCDA6B-0C74-4C81-861C-77B526FC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B4295784-9589-444C-8537-F1243E29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96120AC9-5E95-4EEF-A96D-7BC97CCEA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F55B6130-8FE5-4A44-B083-50EA6DE2A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1158B57E-1623-47EB-AB50-E208FF897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4AA6DE49-FA3D-4F94-AA52-54F88606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7EE01ED3-E7C2-47B8-BEB2-074F33DC3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47A14CAD-4C04-4C0D-8C04-E9F27D631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FF72F9F2-69A9-494F-AFEC-6AD8D85E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9C38D1DA-2F19-477F-B15D-1C1BBDE94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572000"/>
            <a:ext cx="232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Pilot-led modular platform</a:t>
            </a:r>
          </a:p>
        </p:txBody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DC9FDDF5-F99B-451C-9267-41B430948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149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Directional SCULTRA assessment using public evidence. Five dots indicate stronger public evidence within this comparison, not absolute performance.</a:t>
            </a:r>
          </a:p>
        </p:txBody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69453AF1-42AA-43F4-8F82-385D8C71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4A0363EC-7101-47D1-AC51-C1416004C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88DD04F8-C546-47DE-A663-A3285798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A9C6CCE3-96EC-436C-9F37-78A48424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Create separate shortlists for repeatable packaged systems and large steam projects; one consolidated ranking obscures the delivery model.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005EE23-D61F-431E-A6A6-CE5C21A4D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7C3D7AA-3C49-481E-ADFC-49DBFA72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2F66F1-DEB5-4B9E-926D-B58BAD4B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005D41-BA41-423E-9533-8C171518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PROJECT EVIDENCE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5B5468-DB6A-47AC-8D15-6CA5DE19E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Reference projects are expanding from hot water into industrial steam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07F423-555D-427B-AA1E-129176CD7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proof now spans packaged systems, large steam projects and EU-funded demonstrations.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27040F-D7D4-440E-BD24-F9497773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94725C-7469-4763-ACCB-D0DC686C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6E41B1-5FF2-4467-B020-BDAE5234F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Turboden | CORDIS | Everllence | European Commission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32F18E-E06C-4D99-B6D2-C459BB02F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190CB5-4B31-4228-9118-B3530426E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ECBACB-95C8-4A5A-A801-48FA61EFA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FE16C9-F813-473A-A128-B73CD1B99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BEE35A-27E3-4C92-88F6-B77B821D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773482-EA7C-41D9-A2BC-FFE1CA82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04333A-113A-4061-8BEC-FB566BA20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TURBODEN / DELFORT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92B357-CCC6-4A7A-B5AD-976A25C91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621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12 MWth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76325D-4F14-4EF0-B133-F427FD353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812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150 to 180°C steam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2B8E37-873D-4744-A8DF-36740D02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05100"/>
            <a:ext cx="3181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 in 2026; vendor reports COP above guarantee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9CCCF2-24E6-4C09-B119-94FC47F0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409700"/>
            <a:ext cx="356235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D440A8-1EB5-4DCA-8E9D-7FB517947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5621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2EDFC5-3086-4A9D-B009-6F2667E3F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5621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PUSH2HEAT DEMO 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241514-EE63-440B-A96C-D52139ADD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621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1.2 MW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C39643-4297-416D-9BEA-7E7BDC5A0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812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123°C steam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F628C3-720F-4CBD-90F7-EF15FDDD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05100"/>
            <a:ext cx="3181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83 K lift; expected COP 2.3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23A501A-0871-44C0-BDF7-98EE3006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409700"/>
            <a:ext cx="35814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4F676B-9404-4023-B2C7-E97DCDD0E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5621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BD27F7-B873-41FF-ABE8-192BE6118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5621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PUSH2HEAT DEMO 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9DDC71-DC25-4C1A-880C-50B4B4607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621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0.8 MW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643702F-21D6-487B-9809-13722816C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812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6.5 bar steam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8B027A7-ED54-4EB4-95B0-6693C3CD9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05100"/>
            <a:ext cx="320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MVR-assisted design; expected COP 3.0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BFD052B-1129-48F0-A788-D9E11AA7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276600"/>
            <a:ext cx="35623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8FB7058-DFAC-4326-968B-D6B51CFEC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4290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359620-8F9B-4D99-AFBD-A83ADFC74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4290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EVERLLENCE PLATFORM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F9057A7-F870-4FCB-A7AF-2B2AB022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8290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 to 100 MWth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A93FD82-D09A-46BF-A5CE-0F33EC8A9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2481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Steam up to 300°C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513600B-8E25-4987-AFAD-EF31096D9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572000"/>
            <a:ext cx="3181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Large-project product and EPC proposition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428EEE0-9C6C-4086-B1CD-073552365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276600"/>
            <a:ext cx="35623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28933BF-5659-4850-95B7-A173F4D1E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290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3C52A0F-BA17-4834-87F6-D2F5F6EB3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290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IF25 HEAT AUCTION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0DBDCD6-F79E-4CC0-9669-4FFA88492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290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766 MWth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C494B34-0835-4B2A-9EFD-B36051FA9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481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65 selected projects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6A012BD-4080-4CEA-AF08-D23116516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572000"/>
            <a:ext cx="3181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Funded clean-heat pipeline across ten countries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6E93A2-054F-4E57-BDC5-F611ACFFF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8BA695-5A35-49C2-86AB-39CF6273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4A617A4-5D13-45C0-8F96-6FDAA3D1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A2F94AF-4F5D-4CF8-B277-2534E1F05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Evidence is now strong enough to support serious buyer conversations, but comparability across duty conditions remains limited.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7B88668-446A-4B05-839D-652658F82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AB8C5E6-83C1-4DC0-961B-1D0605C5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6DA26-125E-45D1-956F-E473A4AD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14195E-CFBA-4252-B3A3-BFBD7C1C0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&amp; FUNDING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989DDB-3597-42E5-98A9-8678B9ED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EU heat auction converts policy ambition into a visible project pipeline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378641-6BCD-4E94-A954-883F0049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2025 auction selected 65 projects with 766 MWth of thermal capacity across ten countries.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C4DE40-7581-4161-8DD5-3BB16666A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15EC16-C736-4EA2-ADD7-23612F91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2AC064-F2D4-4E02-9A0A-459F09C57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IF25 Heat Auction | EU electrification policy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23E8B6-14BA-4C41-A562-5DA2393ED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7E6F96-449C-4A5D-B06C-B3E927242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7D4EE1-44AF-45B9-8D20-80FA5BE7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B30F48-A8CD-48E6-8BE1-961FFBD38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83DCF6-61A8-4FCF-9A92-FB2DAF0B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257175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E65534-CC93-4919-A3E7-9A0FAE1B9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" cy="1485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FC9482-DA59-4155-A80D-ABD4B658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€1bn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93555E-9F8B-481C-87C7-E8819DB01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IF25 Heat Auction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B0E8B0-276A-4039-B7FE-F4E341C9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1717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Budget across medium- and high-temperature heat.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B02B2E-06E9-4714-9742-1E06095B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390650"/>
            <a:ext cx="257175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AE7E8F-8EC2-4DBA-9A7C-09EF643AA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390650"/>
            <a:ext cx="76200" cy="1485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0FA1D7-D370-47E2-8A35-B1AF9E723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514564-ACAC-4CE5-B1E7-4BFB6F8F5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Selected projects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E4A39B-F436-4872-A7F1-311DB36CF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552700"/>
            <a:ext cx="21717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Projects selected across ten countries.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3191AE2-B0F9-428C-BB50-D912E04B9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390650"/>
            <a:ext cx="257175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4CD358-5F7B-472E-8F1C-63D7633C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390650"/>
            <a:ext cx="76200" cy="1485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CA3812-D389-4695-BCDF-EC2F0B213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62100"/>
            <a:ext cx="217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766 MWth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2ACC41-E6BE-481F-9E61-B36F524F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1455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Thermal capacity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0CB64E-C1B8-4FEC-8AF7-C3660B6CF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52700"/>
            <a:ext cx="21717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Funded clean-heat capacity in the selected pipeline.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A6BCAE-C6CE-4480-AE74-53DB83224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90650"/>
            <a:ext cx="299085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1C44B27-1671-4E30-9D2E-11FAF82E7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90650"/>
            <a:ext cx="76200" cy="1485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EED331B-54BF-4E6E-8420-7C8620D53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562100"/>
            <a:ext cx="25908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16.3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3FAFDED-4417-4672-B58F-2EC83F97E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14550"/>
            <a:ext cx="2590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Five-year heat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3517671-AF15-4106-989B-BFDA2989A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55270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Expected decarbonised heat across selected projects.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9041117-CA78-43F0-9FEA-3384822E3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25717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6AEFA1E-06C4-46F4-9C82-2C1C81157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84EA285-2F9B-4911-9FDD-C576AB36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EC9F087-CACF-4CCA-80E8-93BE4C4B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Capital support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50CE0F1-C503-448A-A6C1-5583C6AC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86200"/>
            <a:ext cx="2152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Closes first-project economics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AF93315-AE3B-47EF-B1CE-0D589AADB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200400"/>
            <a:ext cx="25717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2B9784F-A52F-4445-8B5C-F1D11B50A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909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5EE1539-DB31-41ED-9C38-F431A027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909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6AA6E62-EF91-4D24-B06E-3FAD8AF8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337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Electrification policy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5E70D1A-3374-41A7-BFDE-E4A626306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886200"/>
            <a:ext cx="2152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Targets the electricity and fossil price gap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D1375CF-C0E7-4745-B9A3-91D227590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00400"/>
            <a:ext cx="25717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4D6CE61-4F8F-4A37-BA86-289832D3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909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F86BF1F-F97B-4C6F-AA8B-50885B31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909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5BF2BB5-8D7F-4AF5-897B-DB10CC07A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3337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Grid-friendly operation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0FEA0E3-9CB5-44AE-B7BA-F4FC1E08A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86200"/>
            <a:ext cx="2152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Rewards flexibility and efficient design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D454E5B-F447-4A2E-BF8E-C017846ED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200400"/>
            <a:ext cx="25717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3B9FBC4-18E7-48ED-A58A-727C07F7C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909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7AC8736-A343-47DD-B046-8D99022F1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909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9D9DC21-C049-493B-BC77-FDB6F349F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3337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Reference creation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90E7A6E-0142-48A6-8F18-91CBAB055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886200"/>
            <a:ext cx="2152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Turns public funding into buyer proof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CA14D36-286A-4E8F-A5A4-E9E5558A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03CC9D5-D61B-4BC6-889D-93988149A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1D14221-8688-4C75-BCA3-D5A0ADDA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28812D9-6C29-4D14-9D32-2358976EF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Funding should accelerate reference projects, but a durable strategy still needs economics that survive after grants decline.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803D909-6274-4032-9107-D4CA264E1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60F8EFE-C23A-413D-B539-8E64A991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BA098C-D304-4A53-A076-C18FB183A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EE6682-50F3-4E47-84DC-642A2D9AA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ROUTE TO MARKET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3C369A-FF27-4ACF-A2CC-6FB4AC27A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winning route to market depends on who carries integration and performance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9560A1-73B2-457B-8A98-1FE00AB9A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OEM-led sales work for repeatable packages; EPC and ESCO models improve adoption where project complexity is higher.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C2504B-8032-40F2-AAD1-C57107586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FCCF40-4609-422F-8B7F-6C296216A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4EC5FB-F028-427F-8EA9-C26F8F4D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commercial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331036-C848-48C0-88A9-F817F1A88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D91CF9-9446-469D-AA7F-803F3AE6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030855-74B3-4A48-9213-E28756A79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F8D45E-EE3C-4542-9D36-292FF330B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24925A-3541-4027-94AD-B1D0D2433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782C80-7174-4701-9B70-3929AD97D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6C2B3D-E741-4261-A9D9-7C4EF9902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OEM-LED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063B6-FCC2-4CA9-A3FE-ADA758FC3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Repeatable packages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B08DCC-2246-40AB-97B0-BC14A0F9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4299C6-FF65-4799-96F8-AD1FFFF21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8A2867-C0F5-45FD-ACEC-49BD6A7E2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Fastest sales cycle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E3E41D-0240-436D-BC9C-FE5E8CAC6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E7769D-ED32-4454-AAE2-044A8206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Buyer carries integration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C596E7-A68C-4BC3-9C15-7854C9B8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447D52-1AAA-4031-9490-4B82272D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BAA75C-E60D-47F2-8842-2AFB185C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EPC-LED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E0992E-3858-40EA-BDD1-EE296EB44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Complex retrofits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750AB6-40D9-4D99-BBED-804427831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9C9883-D10C-4687-80DF-A8887D658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779689-F4F3-4AE1-921E-03301309C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project interface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724E614-E8FC-4A9E-BFCB-033A95E41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DD50B99-9CB7-4353-8DAB-2FECEC6ED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Lower product control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C07AE61-331F-42BE-9A67-1334184F9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453A1B4-81D4-49DF-BA04-FF1F1E3B4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59CD63-743E-40F9-AF4C-767DF750F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ESCO / HEAT-AS-A-SERVICE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638769-07D6-4EAA-BF28-60116CBAD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Capex-constrained buyers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A458ED4-3625-4179-9B1C-9D46ACFF5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3E0D878-70A8-4D08-90B9-4EAFE258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1CD9AB1-B885-4213-8992-DF86E5BFC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Performance and finance bundled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1DEA202-607C-408B-A41B-BCCEA5357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E626B90-68A1-4D2F-B3C7-85BF12FEF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Balance-sheet and operating risk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030EB88-F2FB-4A7B-A598-006D0B63E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6AF5A2C-992D-4DE3-84B1-BCDFF505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0EA79D9-A35A-4311-9AC1-C54452B54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UTILITY / GRID PARTNER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99B6A07-618B-45AA-B96B-93AA4B2AE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Flexible electric heat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53CA1CB-7507-4EBB-A53F-C044E9A86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9C09BC5-1BE9-442D-8C43-4B5F609A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0A183C5-FB89-47B9-8B85-E4B14923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Power, grid and flexibility value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0107D6B-4AD4-4456-AFF5-591C15D0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5F08A66-2491-4623-BECD-3AFC4C23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Longer stakeholder process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7EDAB36-41B3-4790-8755-827BBE7B9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2F87EF9-FC58-4227-87C7-D055D0FC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178C0A5-0062-46BE-8C05-57D85A1A2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1C89893-A78B-47A9-A481-090E5D07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Start OEM-led for a narrow repeatable duty, while building EPC and finance partnerships to cover the interfaces the buyer will not retain.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0A14B1A1-6BB3-46DE-BB12-373B3B9A6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A65D193-5A27-445D-B919-6E80630FF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DEC474-691E-4F67-BE2A-ACDAA7C4A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14B78F-A78C-4359-B1E6-E814ABAC0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 MODEL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81F252-A12A-4F66-8385-165C8BA0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bankable offer needs a five-party delivery coalition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01CDF5-E8D1-4B54-B16C-437220D88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Equipment, process integration, electrical infrastructure, finance and end-user operations must share one performance case.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91B473-4E7F-437C-AA0C-A71060664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293F5C-9551-4BB4-878F-2753DF41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37E06D-DD28-4293-A9C6-241E25776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delivery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038D40-786A-4F76-830E-64CC7378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C7600A-DE74-46A0-82E6-473711CF3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0E7AD2-127B-4B45-AEA6-52D767949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BFE344-E13B-4BF6-8485-65ADEAD3E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079C65-A6DF-40D8-A4B8-71E57443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DE6FBD-AA03-4E47-A928-36049EAD9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9C761E-3B32-4EAF-81DA-C220F833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22FAFA-444B-4BAC-83EB-E1417D452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END USER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AE5677-7B59-4EB0-A44F-99A56F40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data, operations, production constraints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3DD45B-D1AE-42FA-9756-53207C2B1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9DE7BC-6755-41C6-ABB9-FD1C15DEB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8C1AB3-058E-44CA-984D-428E859A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31F34E-EAA0-4D8F-A370-4458519A0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B63516-AE7B-4A6B-A33E-7C15B9155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DF1903-6F15-4A6C-92E7-0B9CD1E3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0BAAB1-DBBA-4219-87E0-286517483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OEM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3213F5-F4BF-4192-8A77-0301C4EE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Core package, controls, performance map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079685-6381-4E72-BDFC-F91998ACA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55C688-C1A2-4F24-BA1C-50E64C893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011BD9-A088-4612-9059-1D3547DE1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C43603-9DA2-4DEA-A1D8-6BF66F7B1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996ADC2-2E30-4AE8-A653-C59103F77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4C1618-FEE0-4179-88BD-5E7744DD3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600540F-F048-4D17-B1DD-14FB5158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PROCESS EPC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EE218A2-725A-44DB-AE33-CE08B3B4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exchangers, steam, civil and commissioning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32D75B-50FD-48DF-97DE-CE5DB76AB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50EACF6-16C5-4B0D-A5A0-00A97EB1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D8EF907-8F27-44DF-B6AD-068EF0C12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42C765C-E81D-40E6-93F0-BA65B40D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F78D6EB-8439-49C1-9583-CDDEBEA25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A6C6F20-8C2A-4180-A3F7-EEF638388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745ECE4-AF5E-4E8D-8624-C34EB682B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GRID / POWER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BFEB7CC-514E-417C-A970-89E73AD5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Connection, tariff, renewable supply and flexibility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407D391-EABF-4508-9B43-AC4D0940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B8FBBA1-1D66-4D82-91FB-40FAFD7FC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56AB788-AFC0-4703-BD2D-BA2E32863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BAEB708-A722-43EB-893E-21A6354D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1DDA10D-E8AE-40A9-9F5F-C5FA52AB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A4E7D8E-E38E-4ADD-864F-9388735B6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8987B3E-6D87-4EDF-BBC8-D9D2E0D3D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FINANCE / ESCO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B202E94-57F4-4079-9D2A-D2369A5D0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Capex, guarantees and heat-service contract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B4ED7E4-9E65-4704-8889-54D6E426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400550"/>
            <a:ext cx="86868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518E2AE-E69E-460B-85CB-586E739AC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610100"/>
            <a:ext cx="20383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203DDE5-D9FB-4293-940B-CE047AB52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610100"/>
            <a:ext cx="18478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SHARED PERFORMANCE CASE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169F521-EF4F-4D0F-9746-DADF9718E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514850"/>
            <a:ext cx="590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One heat balance | One integration design | One operating-cost case | One commissioning test | One accountability map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1D11933-2E82-4323-966D-FAD20AB2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0D65BDF-AE96-4AF8-8246-A8877ADF0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A15154E-2301-4B45-99F7-1B8214896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0631CE4-C53B-4AD5-9704-12459A2E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Partnership quality is a product attribute. Buyers will evaluate whether the delivery coalition can own the complete system outcome.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40D545C-E518-406D-8328-927A088E2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B3E3017-B5A0-4D58-9D0D-E562CA9FD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3A6270-E7AD-4F1A-9B8C-7311849F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CF08BC-4FEA-4BC9-87E3-BC5100802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JOURNEY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9F6D1C-1976-4A90-9013-5A145E10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buyer journey is won during heat mapping and concept design, not at equipment quotation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860BBB-F91B-42A4-A98B-B1F763D14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Early technical shaping determines whether the project enters a funded capex pipeline.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065BE1-892D-418B-9481-AFEBDACD6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46D7C8-DF87-403E-92FD-2A768C9F9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03048C-28BF-4625-8DDC-DCAED6A6B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sourcing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095518-0B89-4A97-8E7C-02E96600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43CEDD-9959-4108-8AF8-D551AEE6C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22FE44-0183-44CF-9FAA-A981F219E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374A01-7B47-4503-BC9F-FBF04D37B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FFE51A-28E5-4262-B256-14160036B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15EEC3-6E5D-4FE7-A870-13BADDEAB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0D3C5F-1A65-4EFD-9020-5E651350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3BDB3B-E880-4F5F-A501-85DF0DF16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SCREEN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35F447-146E-4BE9-A1CE-EB9D7BA3C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map and site gates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980F96-F043-4FA9-ACE1-607F8B0C5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7BD67E-FDAD-4693-9ACC-CD74F70B6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 to 4 weeks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B0DFA9-38AD-4590-83E1-F2E293FB8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70D95F-6912-434A-BC7A-230CFC89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4DE684-1049-467D-A7F8-614F080F4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0BD254-252D-48B8-89D4-59EF0CCE8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E2E36C-4A23-430B-BAF9-DAC4A7DA2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A01EEE-A9BF-4C4D-882C-D145EDA4E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6F4871-C28D-4502-95BE-150763E6D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CONCEPT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46B388B-125E-4E2B-AB49-80B917B74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 balance, lift and grid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162D91-6835-4345-BCB1-2140676D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7AD9CB-7801-4A8A-8B8C-14E2B4979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 to 8 weeks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554E46-C301-4A3C-B68F-42E4A09E8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78727D9-8528-42FD-BEB6-D7A16963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5688338-8375-4462-B110-1D33FC5E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A287074-06CC-45DA-B189-4314A0AD0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0F6BEB6-03F9-491E-9ACF-8154CD26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A9C0441-1AD1-482C-ABF1-BB9D51C5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FFF6703-CF77-492A-8ACC-D0A6E803B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BUSINESS CASE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15B2ABC-E0B9-4974-8AE0-B86FF6BB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Tariff, capex, carbon and funding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C1F6B2B-F2C7-45D4-B21A-A6CEF887C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3CF2A97-C379-4184-918D-EE2DD53E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 to 10 weeks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E746461-6EAE-4F4A-AC7D-C5C33AE0E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8D737D5-0CBB-490D-AA51-D8B11E3E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A94B7CA-66DB-44BB-B332-8817CB2F1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1F9565-93C8-46BF-8FE3-2F3DBDED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16232B7-8028-4E2C-8CDB-08459F79C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0D8AAF9-0730-4631-AD8C-C17BDBB8B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9C34690-2911-47FD-8426-657B25F12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FEED / RFP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AF1E95C-D8EF-4FDA-AF46-B600F371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Guaranteed design and interfaces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C6E7BA8-4D0C-4406-A254-A1BFBBC47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BA90C50-DED9-47BC-960E-250A4B2E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 to 20 weeks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9FC4C35-CB9E-4FE8-812F-76E06D62F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EC62FB3-BB1E-40A9-BF36-F15AE382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2E657A8-3ECF-4216-B2D1-67E0710E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942E194-4A6F-4D2F-A174-66B0456E8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BEC0EF0-A4A4-4279-B7A3-9B1AC9959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ABBF645-DE3F-4D12-B679-06C3B9D9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8A9C11C-1717-4225-A527-AE66C5265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AA90427-32AA-495F-A4DD-CF47B8D2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Procure, integrate and commission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8AD19AA-A365-4ABF-8BF4-0A18A873E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B7C0466-3071-41A0-8DE2-5E89BDE22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 to 24 months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67A99E5-0892-4389-B598-88A81F41D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9422086-352F-472D-8363-22935659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E7AFD49-0448-422D-B7CE-A193C127E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E0ABA83-FDDA-472C-937C-34FA5DE9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741AEA6-A998-4B5B-9E7E-BEAE7F53B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E9D081A-F1A5-4329-96F3-816D4BD61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8D18A24-7280-4437-954D-22044C1BB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SCALE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2C8C07B-D179-42CA-84F4-6FCC961F1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Replicate and optimize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5CE7211-262E-4AFF-AB62-634071996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CAEB6D4-9422-466F-BDC9-B1B830BA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Continuous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5ABA8D1-4181-432F-AF02-ABF3D7F85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8630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F21B14D-2A65-41BD-96C1-A72561E20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10820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Commercial influence is highest in screening and concept design, before the equipment specification becomes fixed.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3E1BBF0-3E14-4EC4-964B-EFF4B969F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20AE337-D3F7-4250-AE5D-81B01672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191EC697-D644-4A78-8DDB-6488817DF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ED4CB4F-8173-4B96-86AC-B4B53CAE9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Build heat-mapping and concept-design capability into the go-to-market motion; quotation-only selling enters too late.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2A52F70-03C3-4F4D-8FD2-AB5A1DD25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ED78F2C-3349-4E18-9E64-5B5CC637A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B27435-ED00-4DB8-8FCF-CE4AA97B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31BC28-DF62-4CB4-9BF1-9609958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RISK REGISTER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C9AEFC-036E-4A83-B867-68F7B96D2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Grid delay and integration underperformance are the highest-priority commercial risks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9288E8-6F45-46EA-BF8D-1FE76CB19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Contracting should convert uncertain interfaces into explicit tests, guarantees and stage gates.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BCB529-DA24-49EE-8DB4-337B5536A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DF87BF-ACE7-4740-9948-E750C398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19B2B4-56EC-4CD5-89F1-D4BD85E4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CORDIS | SCULTRA risk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D5DB63-5FFD-4C01-AA33-DD3A6C48E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B29737-D9CD-41F4-9A93-1837F4FB6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FE0A78-7311-434B-BA1A-C8E12B41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D22D0C-6568-4668-AC4B-AF9F9650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F80096-8C98-4AC7-8224-E982E6CB4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33500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A4986D-E356-4753-8100-B8EE41533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27411E-9918-495F-89A9-83C3A3138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333500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D0A5CA-354E-46E6-8532-F4B926EBC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371600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Impact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3E610E-FC86-4534-9145-032BAF9F7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335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334E5E-434E-49FE-95E7-1DAAC8C9C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716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Likelihood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BE9F15-2536-4ECF-93C5-2739179B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333500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B3C1F7-3D56-4A63-A770-FEC43FAC4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1371600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Contract / diligence response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EF2C58-E403-45B5-A015-3FE9FD6C6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0225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F64E57-45B5-48F6-8103-17FD8F1A4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38325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Grid connection delay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925473-2EBC-4BB9-84F6-68C561850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800225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A507D6-E612-4841-A70D-B995DE388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838325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4008A9-DE87-4B79-844B-6230FD463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0022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887443-7C69-4127-8121-531742B81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83832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54C79C-1FFA-4EF9-AAA9-32DC1B87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800225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7CC81E2-0FE8-496A-8CAE-BA32E6E0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1838325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Connection evidence before final investment decision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42698C-D95E-4EB3-A01A-42B03C38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69068E9-75A3-47FE-9762-1CCE1B4A0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Integration underperformance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C4FFCF6-A7D9-4472-A6C2-8CEDBDE4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266950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D3D7CC1-314C-4D5C-B8F6-2DBFA2D9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305050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43547F0-3AFC-4926-9B1B-0EE939A3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99B5FA9-93CA-40ED-8ACE-05513F6C1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0505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BEFA130-1ABE-42CB-B064-948CCF3A5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266950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7833DAB-25B3-422E-B6F1-82408976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305050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Guaranteed heat, COP, lift and acceptance test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E5B76E4-08E4-4860-B5BC-295CD57A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33675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7D62C1F-8CA7-4096-8E01-0A05FA1DB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71775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Electricity-to-gas spread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7197BFE-9C8D-4ED2-B640-88081DBE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733675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49FEA37-7803-45CA-A7AD-3FE23075E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771775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9D0187F-A708-4B9D-A1A2-08D6C6666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3367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8B6A075-3866-4DF1-BD84-DC86D2696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77177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72A22F1-15C2-4BE6-8E2A-658BE442F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733675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A9D6112-CDF6-48FC-9BB1-28B5AB701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771775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Tariff strategy, hedging and flexibility value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F21B516-07DE-4D2E-8879-E26CE9E3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2936767-03B2-43E3-8B7B-9A0700F11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0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Heat-source variability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6B96617-C674-4058-ACE2-54948E20C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00400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9922C7F-8F88-4084-9B2C-55E163D66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238500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FD31D8D-761C-4852-A0E0-9B47F058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004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663E2C3-6E77-4348-BD15-05F28AE4A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2385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47198E0-B2DC-46CB-9FF9-660D88D82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200400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750440C-2066-44BA-AEE2-445CD8BB2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238500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Measured seasonal heat map and buffer design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4E700F3-DD07-4F1B-AE66-1D2F36D86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67125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D730204-9565-466C-9749-447A37A9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05225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Reference gap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52BA7EC-8898-4C29-B95F-67F6E875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667125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B0A116A-BB9A-435F-AEBC-3572AD88B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705225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239D492-8DB7-4E1F-9573-0EC79EEF3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6712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3378EE1-A001-411D-BBD0-2C728217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0522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7E615C6-8458-4E79-B611-4241DAD5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667125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2204B4A-52D0-4107-A3CD-272AD52D7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705225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Comparable duty evidence and staged pilot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42C8A36-6BBE-4D4D-95E4-8BAB17596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FF80035-5694-4DD9-B16C-27313A3E6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71950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Refrigerant / safety approval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4E49764-911A-4C93-8F17-AC7F31BBC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133850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273CECD-183A-4339-8779-99209AF0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171950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96E2E52-F0BF-421A-96AC-0235697D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13385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967C952-432D-411B-BAF0-7E9F6AD5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17195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4AAC687-88EC-4BEC-9F8A-F7A8E435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133850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A1484DE-4263-4172-8A32-0E59A603E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4171950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Hazard review, competence and permitting plan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5AD17B3-DF22-48C0-A6A0-7C3C395E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00575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4B9438D-B176-462E-979B-21CCF3CC5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38675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bankability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97A5143-1FCE-45D3-A81B-E8F2A571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600575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E33EB92-866D-4728-A1A1-A685D3924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638675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39E4338-2F85-429F-93BB-49080761C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0057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38DF747-17CD-42D6-962B-1376D3A98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3867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FDCA35F-A351-45D6-A9C0-178963EB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600575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2A438FA-0046-42E0-BA41-7575E72F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4638675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Warranty, parent support and lifecycle service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1CB4904-B93B-4091-9BE8-F1842FA3F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67300"/>
            <a:ext cx="2571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52EC8828-7639-493F-B08B-4D1CC47EC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05400"/>
            <a:ext cx="23812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Production disruption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0CC98C9-1F24-41FB-9266-AC62AFAC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5067300"/>
            <a:ext cx="12382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BE88E80-A031-4C15-A552-088AE8923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5105400"/>
            <a:ext cx="1047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099137A-9B2A-494E-BB96-FC341B1F5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673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4647DB4-496E-40FA-B371-0F98978B1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1054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24785B9-9C66-4969-814D-F57676953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5067300"/>
            <a:ext cx="57340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4E62DF8-D8E0-4B63-9C4F-8C802FE41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5105400"/>
            <a:ext cx="55435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Tie-in plan, redundancy and shutdown window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095834A8-4E81-49F2-9CB8-44ED44AC1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C2AF21E7-0243-4E71-8E46-D2E0BA36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8163C74-511B-462D-8B02-952CF3D50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30637D5-9F9A-47C3-989E-7CED18468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Convert the top risks into stage gates and contract tests. A generic technology warranty will not protect the buyer from system-level failure.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00E3F19D-3F0C-482B-A1E5-5CDC21E45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00AD076-1D65-4551-A027-4DFCB722A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CD4BB0-208A-4A49-862C-71454896C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936F8E-74FD-4E47-A796-E54A47524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0F41EC-8DE7-4DE5-BB94-45AEDE031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8A888C-3288-4F23-B250-007AEDD94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decision-oriented view of market boundaries, sizing, suppliers and market entry.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5D0B81-CC87-45D6-BA2F-14B7AB89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B7DCE7-D75D-481A-8CF7-8B610523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27EC2-785A-41B0-88AC-F3ABBE7B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634A97-1C12-44A4-851E-856470DBA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3A45A7-8CD3-47E0-9F9D-4E36C30DB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953796-7000-466D-8B6D-A2CCF6E22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4782E6-F1B6-4CBE-B1B6-7A7DD7640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BAE789-8A4D-42BC-B2A1-12BF34C7B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9BD89A-ED17-4CCE-B9C4-9E5974B8B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D769AF-2F46-4330-A9A4-7EC571C05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A7106A-7C94-4082-9AFA-1588FEDFD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4859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Definition &amp; Demand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34C1DC-03F1-4783-B615-6CB0BCE3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09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Boundary | demand | technical fit | economics | buyer logic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77A196-B5E1-48CC-8601-2EC4FE76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38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155986-A807-48A7-B1FF-678A61407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38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5 to 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BEA563-B37F-450B-B25E-2440C87D6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0A7730-ADCB-4999-8A88-146CFED8E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8A91A7-1DF9-49FE-9A80-B0D07B8DB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83D6CF-69C5-4422-B1BA-08911D146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384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Sizing &amp; Forecast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2BC80F-EE35-446C-9BC8-4354DA727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62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TAM | serviceable pool | scenarios | spend | capacity | sectors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96A4859-F7D7-40F2-99A5-28A8FE285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90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27C053-F215-403C-8F24-1E9E45C0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90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18 to 28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45BAB7-6123-4232-B71A-2B1C606CB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876E1C1-99C3-407C-9E42-884CAB0B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EB78B8D-71A5-464A-886C-2FD587991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B26451-C927-43C0-82C1-C741E941B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909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&amp; Delivery Ecosystem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766852-02FE-40D6-9A4E-74117A651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14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Value chain | supplier landscape | proof | policy | delivery risk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AFEDC77-E450-4D1F-8BB3-DEAB3466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543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92AFED-01BA-44C0-BF56-6E367611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543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29 to 39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3F81EBC-4D0F-4C0D-9531-FB65A6AA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48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951AD46-6B06-4B25-82AF-FCE04DFE6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57A1DF3-4628-4199-ACD6-6FCBF60A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881AAAB-1547-47F4-9314-2494CD860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434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Entry Strategy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60EEA65-C7F2-4898-B090-1654719B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67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Where to play | how to win | 90-day validation | decision gates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EA29971-1893-4C6B-8D31-2268700F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495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8DE2CAB-1F4D-400F-9DA9-D001CBB2C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495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40 to 44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591435F-3B6A-4615-B610-3F381548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F8F6FC2-42BD-4ED8-82AB-9607BCB8C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A2261ED-6DA7-4037-BAD5-0F8EB4305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36C67FD-D43C-4FB2-A13F-9332951FB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storyline moves from opportunity definition to market size, then tests whether the supplier and delivery ecosystem can support entry.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2FF4770-40B9-408E-BC64-CD36F5FE1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F3FD2BB-BBBE-42E3-9767-90276C138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22478C-CF46-45B1-9418-3EA122CC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4D3902-8575-4F03-B1D2-689E7EF0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Entry Strategy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8401E8-CD75-4E52-A47F-E042E92E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Where to play, how to differentiate and what to validate before committing capital.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0F8D22-EBB5-41EC-8E48-AEBCA5308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5D8071-D1AF-423C-8357-95D28330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7bea652b4c4513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A540D5-52FA-40B0-B8D4-7213FC876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680F4A-F682-49B5-A910-A23EE8DC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3FBA8D-9066-4586-8D2C-9FDB65D25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C7011D-9CB8-480A-A797-2A635F1DF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9018289-EE52-41D9-85F2-FCC8306D5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1A5290E-6341-48D3-B5FE-EFAD4B1FE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BD80B0-1CCC-4F25-A431-6A0F03608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756957-EB43-431D-9CC2-8BAA4A327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WHERE TO PLAY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C46041-0BD1-49D4-9424-24149BB7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 through repeatable 1 to 10 MW systems in pulp, paper and food processes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587FAC-8A34-4C7F-89D7-90EA64129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wedge balances market size, referenceability, temperature fit and a manageable delivery model.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F475C0-092C-4DFB-9FC9-5835A632F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113DBE-FA5F-4B1C-AC64-4FCA7EEAE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57A0C3-018C-4786-82B3-CA3B0ECC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strategy based on market and supplier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A4EEA3-F84F-4CDD-BE95-2D0BE81B1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1837B6-3319-4FBC-8FA3-31BE9E8BB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8383F2-62E4-4D61-A5DC-6317070C6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20071D-CB20-43B8-A4D7-3ECC83E77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E9777D-CD29-4CF4-9799-BB3795473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12776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10D952-B39B-4396-AA91-E4229A356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Segment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0B25E8-8B50-43DF-9D5D-86410C40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Typical scale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865DB9-F5C5-45EC-A100-C64F15FBA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049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Priority duty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7C297D-6215-429C-B688-4416947D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EA5003-E543-4045-B055-E99EE2F66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Repeatability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E8A0C7-2F59-4632-ADF7-F030985EF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5ED7DD-B979-4733-B05E-F28A741E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89D9B1-5D00-4785-A177-C323D7266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6215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PULP &amp; PAPER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CAD2496-39BD-4681-8897-BD7501FC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96215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 to 10 MW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F084C1-0A8B-434E-A14B-07D5A8B43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96215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Drying and low-pressure steam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8B6EB7F-9C90-4201-B7D5-ED891203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64AF48-0482-419C-843C-28F8F532F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D854DD-974C-4AB3-B8E3-E79CDD4B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A63A4B-EFCD-4586-9B38-503E7D95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90E01B8-B694-43A3-AEDA-3CA90183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C2ABFD1-6903-42D9-96F3-335CBC5E0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9505A22-EF7B-403F-9F4B-EBBA6CE5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563BD5-DD77-4DE6-BAD4-1A21B0AE7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9143FC-A5EF-4595-A5DC-7577A655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40446AA-0A82-4FE8-9AA2-7D749722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5C32C5B-E44D-42F2-9ADE-D85872845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16217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5F268FF-07BC-48F6-B5D7-9B3FB03BB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1621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 FIRST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F320F5E-5032-47F2-9796-565278401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909C0B8-ED74-433E-9726-D8FDF3D97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051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FOOD &amp; BEVERAGE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4864211-6CA4-4264-93FD-8AC6304D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0510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0.5 to 5 MW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E895F66-8B3A-45B7-882B-5294AB68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70510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Pasteurisation, evaporation, cleaning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6E18FB3-EA23-4A1F-81C2-20D814480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902802E-B370-4C68-8804-5A70ACC57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82EBEC3-BD15-4208-BD90-9040DE410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0B4CB95-D368-4DB0-AB85-FD46B64A8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77A88C-EC8F-45E8-8EA4-A5A65CFEE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BF395C7-E4D4-4001-85D2-2EAE2ECF6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01BF145-DCD6-4059-93FA-C45F039C5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AEE6214-8C4E-453B-ACBD-F59C33A4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5EFDE16-CAE0-4064-9B91-3AD6DF401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37556D4-52D7-44E6-8121-9B814E020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A052579-F413-4EF5-9FE6-485E891E4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0512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4AD5ED5-B209-4107-AB45-500C65CD0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9051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 FIRST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D91755B-C2A7-40FA-AD52-57A5E812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A778D27-8576-4E04-9D75-DA1CBCDB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4805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SELECTED CHEMICALS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1DFE1BE-7542-45F8-A9B4-E79FEE0E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4805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 to 20 MW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A7F8F4B-75A4-4907-8DDF-942546BFB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44805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Evaporation and steam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F69BF50-8AB6-48A2-9BDF-11568DF3D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5626507-17AC-4220-B53B-F7BE3C60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31568DD-E354-4D9B-843E-1DD72CE1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35EFD28-8449-4525-91BE-C9A06ADA4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E631C38-1B51-41FA-951A-2DD84748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5E8120E-2058-4CB2-87E1-6A40B2E5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47A07E5-3780-4578-B0E7-46B9190C3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E7F055C-1BED-4F90-B769-1B85E879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3374BBB-8091-4D53-BC17-FAC3E33C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4C0FD14-C2F1-4283-BCE6-BAF06CF45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FF49BF2-5BA8-4BDA-83EA-CCA20D2AF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64807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A09F2A1-8973-4DF1-83D5-65FD098C9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6480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PARTNER-LED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479F082-74BA-47D8-BA14-84DAB3E10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D1A6399-09CF-45CA-848E-3A2ECDCDF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910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MACHINERY / TEXTILES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BCE8B1B-1B9A-45B7-8C1E-4262D57E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9100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0.5 to 3 MW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AB97CA7-3014-4FF7-A6DD-6470A4468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19100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Washing, coating and drying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4B38411-F0E5-45F3-A6D6-0CDA040F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73585EA-E50A-48C9-AF52-3F208BDC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EA983EC-AFB8-4914-83D1-F470526FE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C27A704-9F0B-4815-8C9C-4E6A056F7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D22A9AF-8274-4C25-B144-BF166752C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1E4AFC7-50EE-4500-8D68-8ECA3421A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280C0EA-8ED9-4990-9B4F-0862C7BB0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0DF2D09-95D2-4F73-AA54-ADAA9FD02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D7C4C2A-516B-4FE7-863D-5507CBDFD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5F9D6C6-5C85-4265-9AD6-84C48132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0A6AB70-2C77-4C12-B16B-B9A34D829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39102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3A0742F-15C1-4709-BA11-9E31C88C0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3910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REPLICATE LATER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DFF31624-F496-4CD4-A8E1-AAE67C795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D354DD6-F0B1-4A4C-8F12-477A92D13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B089CFD-6C68-4D91-9B9C-FFF6A7F64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724B5343-D2B4-416D-8833-CEC991293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Lead with two referenceable wedges, not a broad all-industry proposition. Market breadth becomes an advantage only after the delivery pattern is proven.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F4B6A21-2C64-427C-A582-A7BA07A3A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2E72567-3289-4846-84ED-40276DEB7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F83615-2955-4460-921D-FFD61C6E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B8DAAE-0A56-45BC-9669-E8200D58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HOW TO WIN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4EC835-3380-4A50-9789-2184C4D0E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Compete on guaranteed system heat, not maximum outlet temperature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900415-61D5-404D-B4E0-68960F65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offer should combine process know-how, controls, flexible operation, financing and a reference-led scale path.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D5386A-1ED6-4914-B320-674C526C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190037-C06C-452B-A431-5A1E27969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2B6576-D327-4129-AA9D-06C0D9963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strategy | IEA | supplier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5AF254-0B67-4567-BF3A-832F990DF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28929E-9D40-499A-A675-3BBF3048F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511B0F-C004-4562-97AB-86F79E2D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4E640E-9F09-4C6A-9FB0-175BD4DC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D53C9C-BD39-4810-89EC-7740B45C4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14E7C1-B996-406D-8EFC-0613A1E36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5C9BAF-E1F5-4084-9001-14E5DE864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DD5C27-7C46-4C1F-BDBB-BAAEE4846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4305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Sell delivered heat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92297D-5EC0-4087-8375-38342599D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574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Guarantee useful heat, COP and uptime at the required duty.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2FDEE1-C79D-439C-B7D6-62DFCB2D8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ED51B1-99FE-4D2C-8B11-44A0B36F9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4651B4-1E4E-4D22-AACB-3534BC905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A086FE-4783-4C04-8748-8C68F7901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4305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Own the heat map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00F94E-69BC-42BF-B637-9C23553CA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574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Shape the project before equipment specifications are fixed.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9F7E01-7926-4902-AC85-F5E7E76D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2ECD0E-1C67-4ED2-8D52-F450258F6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88A2FF-5175-4CA9-A8ED-3729DB126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136825-F3D2-4FBA-B53C-75BB7D015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4305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Industrialize integration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936311-11EE-4A82-9657-66728D19C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574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Standardize exchangers, controls, steam interfaces and commissioning.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D7B521-50D8-4B60-B216-370430E6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FC8BD4-5A6C-4851-BC34-E1EA94B9C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C8FDF6-872C-4CA1-9875-2DDAE00A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17865F-2F29-41EF-8BDE-2134B4692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5280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Design for the grid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022F87C-42C8-4B15-9377-7D1EE0FF0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671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Include flexibility, storage and power-contract logic.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D4A4E1F-14DA-43F4-94FB-AC567BE2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C289F1-85F4-4859-8B15-5878AF127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0CF0CA4-D4AE-48C1-A509-924283E3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126E80C-21C9-461F-84D6-5BEC9D757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35280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Bundle finance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018FBC-5D1C-4D29-AE59-7B03F44F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671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grants, ESCOs or heat-as-a-service where capex blocks adoption.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60FCE0F-3BB2-4B2A-88DC-D14CB222E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5EDD32C-1843-48E7-9CD0-75D40B011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2D281F2-23CF-4934-8EA8-EEC15FFC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5FD6B98-DED9-452A-8408-68F2C9390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52800"/>
            <a:ext cx="2686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Scale through evidence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F2CCF0B-DA24-40A1-9E57-8424DD920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671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 each reference into a reusable application blueprint.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D4D9433-2DEA-4157-BDFF-242B03937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8B1C975-FCDB-47C9-B220-3812508D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1085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POSITIONING: process-heat performance partner, not high-temperature equipment vendor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7E35C79-EF9F-42C8-8875-A56E5418F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30738C0-29CB-4C36-8154-D93E75335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6AF9D66-5F0F-4580-B34C-29027648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5C28AD2-C79A-45A3-B6A5-D60C83597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Maximum temperature attracts attention; guaranteed economics and integration earn the purchase order.</a:t>
            </a:r>
          </a:p>
        </p:txBody>
      </p:sp>
    </p:spTree>
    <p:extLst>
      <p:ext uri="{BB962C8B-B14F-4D97-AF65-F5344CB8AC3E}">
        <p14:creationId xmlns:p14="http://schemas.microsoft.com/office/powerpoint/2010/main" val="2322066068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3684F18-65D4-4331-970B-C0AA670C3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3499DBA-1809-4654-8E4D-0F2CBC2D2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1B2AA5-8787-4A4A-B3FD-037BDCE4F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9C6A56-1F1D-415D-97F5-46E0EBCD5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VALIDATION PLAN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B93438-22A1-428C-83FC-4EA54802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90-day validation sprint can convert the market thesis into a qualified opportunity pipeline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B91662-35F2-4291-91E4-BB7EAE11A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work should test site economics, partner coverage, buyer pull and a first reference-project shortlist.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25D33E-35CB-4507-90E9-281DD543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714051-0382-4DBD-8E5C-5D63514F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4BA215-D3E9-4DA9-96E7-27B17E6D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recommended next steps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70747D-8A58-4561-AEA2-0EE02FB27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B771A2-EBED-49FE-A7A8-9FEEDD4E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7DA5F1-D092-4B26-916D-7415793B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39D91F-2E38-4D18-9421-6E55602A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F24C5C-731B-430D-8804-B5C63F62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4FBE3E-F031-4167-847D-2F1623597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A5453E-7ABD-4A40-944E-70B2C93F0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1 TO 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67CC39-D14A-4603-8257-7F17D7E71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Validate the wedge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7841E6-8827-44D2-A9F0-4B74D7386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598C71-98EE-41C4-9936-6D49FDC1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Interview 12 to 15 buyers and partners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324442-A49B-4227-831A-325A7E8E1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2B1DD4-179B-44F6-839A-F47AA4F4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Screen 30 target sites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B5647F-BB13-48B3-AD05-274EA37D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EDDEFD-7A0A-4686-8508-ACB1CA42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Benchmark tariffs and funding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461FAE-1333-49DB-8E01-6CED7CBDD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CA028E7-1CB4-45E9-8F74-4544AF39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two process archetypes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79644F-18A8-45D6-A2A4-D725C088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B3EA01-6F38-42B6-B91A-72FD9E96A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557C3B5-2C1A-4827-8256-FD461D8C6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31 TO 60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5625E3-5182-43F6-8DFC-9983BEACE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the offer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458F7F6-2296-412C-8DCD-780F7546C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1648F3A-1D78-4DDD-A4D5-8559F024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Complete three concept designs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395999-CEE6-4DB4-9368-D9D47272A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133E821-BF5A-4044-B4A6-C6AE0A9F1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Shortlist OEM, EPC and grid partners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2C917D1-2EC3-481E-B7F1-51FED8F75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DFC5771-109D-466D-BE1A-1EAA2CEA7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Model guarantees and risk allocation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DFF63C-0652-4187-877A-C059EEDC5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E67739D-1668-49AA-A5FB-BEBCF6635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Draft pricing and finance options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B5EA93C-3B27-4D6E-862A-96195C538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B1D2578-2484-41D3-B04A-BDF4949F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D947203-9C29-4282-B40A-A5512B32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61 TO 90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46499C6-0EE9-45DC-A938-201B52A7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Create the pipeline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2ED69B7-9018-434C-AD34-F52AF2F69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E437B39-846C-41C8-A265-AA86FB3E5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Qualify ten named opportunities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155C7A0-7B86-4199-8DCB-A1E4DA9C7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6885B1D-2F0E-40F8-8304-79B29097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two reference-project candidates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C63E7FD-C3BA-41EB-BD14-CFE8370AE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FE0E7EB-5602-4A30-905E-8D0F3D88C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Launch partner and buyer workshops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6450E5B-98B3-4876-BEDB-7D95FB928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2329A85-E24F-4612-8C4F-852D440F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Approve stage-gated entry case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7F0ADF7-98B3-4A83-A7B0-BC4DD1C43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9850991-CF8B-4D2A-A720-4ECA1354F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077500D-23BD-4074-8608-3E9D3135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0B5484C-E710-4ADF-AE55-4D227934B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go decision should require a named reference pathway, a delivery coalition and evidence that the first wedge can produce a repeatable pipeline.</a:t>
            </a:r>
          </a:p>
        </p:txBody>
      </p:sp>
    </p:spTree>
    <p:extLst>
      <p:ext uri="{BB962C8B-B14F-4D97-AF65-F5344CB8AC3E}">
        <p14:creationId xmlns:p14="http://schemas.microsoft.com/office/powerpoint/2010/main" val="1545855815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E64FFC4-20ED-4AA8-B50C-956836C47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D668C21-60A1-42E5-AE7A-DB9651E2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FCA9EB-55AC-4308-8FB1-1EB5ACE61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1A2660-874E-4D65-9AB4-2A91B7F9A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CLOSING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584E10-B44D-47C5-BEE5-520D410A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is sizeable enough to pursue, but narrow enough to require disciplined selection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C2D886-D0D0-4BF7-B591-C81D82A45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the editable model to replace public assumptions with client sites, tariffs, quotes and process data.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DC3EFD-DB41-49C2-807B-82752EC6F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CAB715-4ADF-4A00-B419-D629085F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9BAAA3-6847-4EBA-A478-D9F2CBB69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Evidence base listed on this slide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F5A114-593A-4CB1-B0FE-CBFE813E9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E3FDCA-5E4B-430E-83B6-1BE33D38E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6FAF7C-A8E3-41F4-984D-858BC8F5F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08B210-74F8-4B9E-9190-598F91D3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EFB3A8-7DBF-4DD4-A498-BF0D74740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C270F2-6083-4473-AFE9-7BE00BBFC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12573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ACA3C9-0F5B-4920-BF44-47A2CE7EB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00200"/>
            <a:ext cx="10668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FINAL 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1B64D3-F81D-4D8B-BC17-4DE1AF005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657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Pursue the market, but enter narrowly.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4EE6FE-3CB4-4E79-9178-6CC630850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647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The technical opportunity is large and policy-supported. The investable market remains gated by site economics, grid access, process integration and reference evidence.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CFC348-164D-4894-B5A3-BE9FCB8D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576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Recommended first wedge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DFC97A-D0E1-4D92-AFDB-25B3C93B1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647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Repeatable 1 to 10 MW systems for pulp, paper and food processes, delivered with EPC, grid and finance partners.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2FF4D6-3A7F-4CDD-87E5-916A43539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BFB2954-697E-401C-BBCE-20007BEB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811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Primary evidence base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18F177-97CD-4AA8-B1B9-AB5BA0DD6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002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30387A2-2694-4961-B217-60F680B7B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002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C314B6-7F7F-4B7D-B5D6-AE61A3043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431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Eurostat industrial energy use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B8739BC-3A4B-49B2-9388-793935E3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00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A908C48-637E-473D-A68F-658A00012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003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0027C6-4324-4D48-ACED-F4D86647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431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CORDIS PUSH2HEAT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BC08DC-6D99-4394-B468-87E8AA489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003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A951E2-585B-4BA0-B3DD-DFB31E8B1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00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A4878F-223C-4605-9DA5-F3A917963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432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EERA / TNO process-heat potential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E461FAB-BC6D-4611-A55B-A1EE047D3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200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EB5C70-4372-47DB-8214-781E92341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2004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3CD5081-A985-4BEF-9816-58226BCB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Heat Pump Monitor 2026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3F3FEF3-25EC-40CD-945E-9DE3DD831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004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9F243D9-5188-4FDC-BD06-B685B544B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004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398757D-ECED-45D3-8AFC-776AC8B91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433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EU electrification commentary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2D3798C-31D8-4A7A-9BE8-1BB3DBA3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00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FEBB4FC-304B-4768-A5C9-609F0C3BD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005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BD3876-27FC-4B28-98AF-7ADA4BF8A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433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European Commission IF25 Heat Auction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66FBFA0-8F9A-4805-A0DE-BA1B1CB7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5EFDD03-D309-4D05-85C2-572C083F1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8EECEF4-F70B-42B6-96DA-C18340763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3434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Official supplier product and project pages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6166521-6A6A-4692-8B59-387E925D6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6CF0CF8-20AE-47C2-8A50-B490E8871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44D6A38-00F9-4457-ABB0-6E8DE1B5E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8067AF3-8F98-482D-8935-433044AAC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Next step: replace public assumptions with client site data, tariffs and supplier quotes, then issue a partner and opportunity validation sprint.</a:t>
            </a:r>
          </a:p>
        </p:txBody>
      </p:sp>
    </p:spTree>
    <p:extLst>
      <p:ext uri="{BB962C8B-B14F-4D97-AF65-F5344CB8AC3E}">
        <p14:creationId xmlns:p14="http://schemas.microsoft.com/office/powerpoint/2010/main" val="320192832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1F3CDC3B-8480-4859-A8BC-2CBA91D4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9E3555FE-9DAD-4689-9EAB-8112F3BC1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15B7F0-DA1D-4806-86A0-EBF23257B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8F7B18-B2E6-411B-817D-863BE0BEB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Definition &amp; Demand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671596-DE02-4D67-8278-0F9C94A43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What counts as industrial heat-pump opportunity, where demand sits and what gates adoption.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753916-09B4-485D-9BB3-6BD00727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9B077D-61FF-4B18-BA42-0E4BA6CE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b4efaa8f48411a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A39087-9925-4486-9E49-245C8793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53691E-67F3-47AE-8775-C6116B40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CF1970-8B8C-4A95-9AE2-D67D88CD8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03BD03-F83A-4F7B-A7CD-45B6FE3FC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AD69FB8-2674-4816-9FAF-26C13B5E8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E0F4F52-CFE4-4D5F-AC6C-DBE724A29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B0768E-23BE-445C-9260-D093016A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269F9C-3670-4BFD-B483-234F2328A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DEFINITION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26B298-AAB5-4F8F-BCF6-7AD062B9F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boundary must exclude adjacent electrification technologies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265C51-42FC-4FE3-B769-2BD3D3D4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report sizes EU27 process-heat systems of at least 0.5 MWth delivering up to 200°C.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23A3F0-BB76-4BAA-B8C7-745FEF075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322CBD-0A76-49A0-BD47-6EC106F02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D02A8A-970C-4C7B-9702-5C2ADB31F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definition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BF9594-1749-421F-B831-A9469603B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D8805D-6C56-495D-A49E-FA5940094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2C3052-E64A-4ECF-A630-0C2BFCA26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162037-588A-4A44-8F83-AE826EFE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C1CF57-3ED5-4382-993F-57FF7653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EF3EE"/>
          </a:solidFill>
          <a:ln xmlns:a="http://schemas.openxmlformats.org/drawingml/2006/main" w="14288">
            <a:solidFill>
              <a:srgbClr val="557A6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0FE9D4-EBB9-44B8-AE8F-51AB5C365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00200"/>
            <a:ext cx="14668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512D99-CC49-4348-8E21-3A666E77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00200"/>
            <a:ext cx="12763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 SCOPE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762B71-8819-4A4C-BDAB-0B6781FA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BA60CE-9994-4878-9333-826DC0796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EU27 industrial sites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CDDE7A-C127-49FC-9B8A-04FDAEEE8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19464A-35E7-4B10-9540-9C0DF68C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336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Systems at least 0.5 MWth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839841-D0A3-4FCA-ABD8-4D4B9AEDF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F4CFF5-9501-4B56-9603-D44762A53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670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Process heat up to 200°C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048B387-662F-442B-8C6E-483E12A59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E03E64-FA5C-4D58-9265-E8C6F946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Equipment, controls and integration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01099E-0EC0-4344-A5F1-D5C2F642E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938625-CC67-4E36-9AE3-3FDB7871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2026 to 2035 project spend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8719CAB-50EF-402A-A665-342D0F28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5ECEA"/>
          </a:solidFill>
          <a:ln xmlns:a="http://schemas.openxmlformats.org/drawingml/2006/main" w="14288">
            <a:solidFill>
              <a:srgbClr val="A9574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983952-7164-4F2C-B971-36133D17A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00200"/>
            <a:ext cx="14668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796223-1E30-42E4-9539-4CFC56F6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600200"/>
            <a:ext cx="12763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OUT OF SCOPE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7FF683-4B3B-4145-8E2C-9634ACA5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14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6719ED-8C62-4CB4-9DE4-B067FD52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002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Residential and building heat pumps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14CE52-8994-4EB6-939D-38BE4D7F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647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BA8E07-3592-49F4-A9DB-CB29E0AAF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336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District heating as end market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F090D87-CF84-4C1D-B29A-13EA0EE8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81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08454B7-E366-4C5E-A53E-75D2B1AAF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0670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Pure electric boilers or resistance heat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A234BA4-BE56-414B-B4D0-7C9428F8A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14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11EAB67-A381-442A-870A-6B5DF0A5A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004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MVR-only systems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DB0669D-EED7-4431-A6C4-98120421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48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2429407-16D5-4CA4-821E-590402D5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1338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Processes primarily above 200°C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1A51BD-357D-4353-87C6-92BB25E30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C631626-76B7-48E2-BD82-96A01947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600200"/>
            <a:ext cx="14668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B86EFC7-66A1-4D02-B2F2-1D3CCD272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600200"/>
            <a:ext cx="12763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OUTPUTS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2F3BF37-CDF9-42E5-9461-95307DD3E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14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4DD62C7-32FA-41BD-B85A-DE0FCFBE6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002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Delivered heat in TWh/year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EFEC343-DB49-4E65-9007-29FAAB84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47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A0C9856-EA58-4DEF-A21C-3420F4AE6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336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Installed capacity in GWth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29D26D7-E683-4EB3-9C7E-B614DC14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181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EE74C34-6BD9-42E7-A2B1-40C5B75DD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670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Annual and cumulative project spend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44F9F63-AAD1-4F8D-B647-DAADF4D2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714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3C7B8ED-DF2E-41AD-B9FA-94868AAE0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004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Sector and country priorities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77554F4-106C-4ADA-AB12-884DBCAD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248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64CDDC4-E0A6-4DCC-A1CC-83810E57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33850"/>
            <a:ext cx="2781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and route-to-market strategy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DA4B2D1-0D78-426B-80EC-32A7D9AAC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DEB9DCA-59AB-464C-8347-B1D8F7A10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96EBAD5-9684-4725-A1D1-822A16A72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103195C-026D-4C9F-ABD2-DA8923CCE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precise boundary prevents adjacent electrification technologies from inflating the addressable market or confusing supplier comparisons.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C9F1E2E-6638-4793-9850-2E780AF6D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413B7AF-6D88-427F-A369-3FEF84CD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63C9CF-3920-4F2D-B639-FF5EB8E09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F3F916-50E1-40E2-BDE5-429AB65A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DEMAND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374872-2107-4DE5-9F7D-35A6C0B9B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Energy security, policy and maturing equipment are converging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3224DC-0457-4E3A-9552-CFDD5930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adoption window is opening, but grid access and site economics remain decisive.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F6533F-6C24-474F-B138-BFEDBD9C4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346081-34EA-49B2-AAAF-3D8B63C3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933E0D-6ECF-464A-93DD-ADFA03724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2026 | European Commission | Eurostat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5C7010-5125-46BF-AAAB-D01F1587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E4B8FE-3E22-4C0A-A5F2-293FD16F8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805976-D49B-409C-A01F-90B7E28A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9A43BF-4CDD-48A1-BCF1-E692720A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6B85A6-1046-43B1-B202-35B8B44E5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21C1ABB-501B-43B7-8D79-16395A9BD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3C8C31-ED5B-4FDF-B454-A9FC4109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7457F8-50F5-4A1D-9BA8-66E4812F0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ENERGY SECURITY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DC16EC-F176-4F6F-BE95-1BC6955E3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 industry still relies heavily on imported fossil fuels.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16D0F4-E787-4BDE-979E-7DDAF980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48100"/>
            <a:ext cx="1543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74993E-A4AD-48EB-90C5-E4790AA8B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8481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LOWER EXPOSURE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2D3E0F-10D2-421B-95A0-E2556787F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9EF90E-575B-412C-B8FA-5812BE5D2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0D1007-B21A-4A8C-9EB7-06F377022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E0C4F8-92E3-4FD2-9B06-6345754B2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POLICY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D397FB-ECB0-4112-B5A6-6CEE53BEF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Electrification and clean heat are moving into targeted EU instruments.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23E4F1-0B97-468C-B969-095B5492F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848100"/>
            <a:ext cx="1543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C8CDF2-828B-4334-B9A6-48E6ACFEA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481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MORE PROJECT PULL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4C7E89-4E26-4641-B82E-E56D734AC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A5E3509-3722-4FF0-B236-7AA78AAE6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CCDEC89-DA81-4BAA-87EF-720144865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18B5EB3-CE0F-4A81-9E78-A60C680A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TECHNOLOGY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AD7B74-7468-4517-8729-7387A1D5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temperature ranges are expanding toward steam.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DDA9F24-2104-4016-AE79-28CCC2AFC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848100"/>
            <a:ext cx="1543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E291AD9-AE5C-409D-8EE1-9BE5A56D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8481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MORE USE CASES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0EF5433-12B9-46B2-826B-B0EAAB687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D1B3583-6139-486F-A515-A7EC75FDA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4039FAA-6759-4A82-98E5-4C57D2F78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58DB347-46DB-42C0-BBEB-FF8BB56B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FUNDING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893DD29-CCE4-467D-B724-C7D7474EC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IF25 Heat Auction selected 65 projects and 766 MWth.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E43EB2A-79C8-47D6-B112-07826373E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48100"/>
            <a:ext cx="1543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8191591-8F91-47A2-A697-409F247B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8481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VISIBLE PIPELINE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A3B5FB7-F44A-4009-9CE2-DC81F6458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29150"/>
            <a:ext cx="112776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36B21F3-6AA0-4511-AC5D-3A4EC7FC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24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2026 decision window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711488D-B574-41BF-A74C-F4C6309FA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724400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Build reference positions before the funded pipeline standardizes preferred architectures, partners and guarantees.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7323A2D-A124-497E-9C87-A584A169F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32861AE-9810-4E91-894D-904D0006C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A1361B6-6B84-49EA-A615-EC4B5BEE2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679C5E0-3054-4644-BFE1-790C22099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market is early enough for positioning, but mature enough that buyers expect evidence beyond a technology claim.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7BFF4F2-30D0-4CC0-8634-810A697F9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2265A20-2C62-4A46-8319-A73CE482C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B599F0-E02D-48E9-9807-E2C05497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F18550-AB21-4B2C-9E4F-E4AAF5531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DEMAND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14D6D7-1784-4FFA-948F-63C8F28D3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Industry still depends on gas for almost one-third of final energy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42F7DF-61E6-4590-A3BE-98BFEB1D2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Electricity and natural gas together supplied almost two-thirds of EU industrial energy in 2024.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0A06F6-98DA-40BC-9945-AE9DF827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79947E-9104-4494-8D81-7E83CF336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38EE65-550C-4E41-BDAF-00D19428E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Eurostat, EU industry energy use 2024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BD55AD-69E7-4817-96FA-D9DDCE788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CF3916-5CB4-4F37-946A-B9E8E0468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3CC5E2-6092-4833-B022-817A4063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21D533-93CD-4A9E-859D-DD969036B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08768E-BDB8-433E-9010-0C01CFF5D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2194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D8D9EE-71A2-4D2C-8448-2E3136A89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" cy="1447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FCB62-E096-49F7-BA47-EDD4504D7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2819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8,835 PJ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967737-D751-44B1-8786-120CDF78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 industrial energy in 2024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B7558F-3729-4361-B518-73E197E7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8194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Industry represents one-quarter of EU final energy consumption.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4C293C-366E-4FDD-BCC2-E46738B3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390650"/>
            <a:ext cx="32194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4F79EC-396E-4446-A398-210CE3F3B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390650"/>
            <a:ext cx="76200" cy="1447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2573E-CD78-42F9-81E2-7AE0AF682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562100"/>
            <a:ext cx="2819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31.9%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591B15-D683-486A-A0EA-DE2E4BBDE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1145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Natural-gas share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73EB50-C29C-495A-9F53-49F879DF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552700"/>
            <a:ext cx="28194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Gas supplied 2,817 PJ and remains a core process-heat fuel.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5E89FA-8C1A-4361-834F-2A3FD9F4C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390650"/>
            <a:ext cx="441960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F19666-2244-420A-B2D0-2E52E2379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390650"/>
            <a:ext cx="76200" cy="1447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1C373B-B48D-482F-9D31-870D2B6B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562100"/>
            <a:ext cx="40195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12.8%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3105892-6BC1-42AB-B914-8B350A75D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19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Food sector share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1F46F1-9D6D-4294-B7A2-A6A1597F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52700"/>
            <a:ext cx="40195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Food, beverages and tobacco used 1,134 PJ, with gas at 46.3%.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F217B8-CF25-4658-8D7E-160A1C5C3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05150"/>
            <a:ext cx="72390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13E5E5-D332-411A-8023-054FA6D40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 industrial energy mix, 2024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639674-6150-47C2-A987-F229137E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220277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E2FC3B0-7912-4007-A4EA-E98E8F565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2220277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33.3%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27C899-B532-43F7-B95E-0865A6751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6077" y="3790950"/>
            <a:ext cx="2126933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8B615EE-68FB-4C7E-B74B-A2DCEDE6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6077" y="3886200"/>
            <a:ext cx="2126933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31.9%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E0B5E36-E4A1-4731-B980-C2FB879F7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3790950"/>
            <a:ext cx="753428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1019769-94AF-48F5-B64E-A0CA96ED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3886200"/>
            <a:ext cx="753428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11.3%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39D3DDA-C18B-44E6-BD0E-6501B73AC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6438" y="3790950"/>
            <a:ext cx="69342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4B41F8C-224C-4F97-99B2-A52D98CD0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6438" y="3886200"/>
            <a:ext cx="69342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10.4%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A436665-5A87-4902-B165-3E01F8724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9858" y="3790950"/>
            <a:ext cx="873443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9FC9ABC-3453-4675-9459-77645105B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9858" y="3886200"/>
            <a:ext cx="873443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13.1%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51FD757-B6E7-467F-A2EF-34690828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D13CAED-763C-4281-A8E6-CC8B71C99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958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Electricity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073E7F9-3145-4E05-967A-A3A698291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915743F-32C4-4F32-AA3F-25619AD0F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9325" y="44958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Natural gas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BA086B6-51AA-4D36-A1B0-70E63276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C979464-E875-4AB3-9014-EECB5C338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4958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Renewables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6C45906-069A-44EE-8C0B-FE17769EA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75811F3-3AC6-4C1F-A9C4-861B25507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44958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Oil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46476B1-34D7-45D1-B4A7-20155B6F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9DBEAA6-72ED-4CC9-A9C3-51FA8AA5B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4958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Other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B19250C-17B7-4B69-88F1-24EF18F5E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05150"/>
            <a:ext cx="37719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CA1F52E-6142-420F-B1C2-C742A21F2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14700"/>
            <a:ext cx="17907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6DE01DC-AA3B-4ACD-A8A9-A5250BBD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314700"/>
            <a:ext cx="16002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DECARBONISATION LOGIC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D01E073-517E-4127-AFF1-79F57A394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810000"/>
            <a:ext cx="321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Industrial heat pumps substitute gas and recover waste heat while increasing electricity demand.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CF45A43-0C16-495B-86BB-2BE9C0CFE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A511349-8505-47CF-954A-52A54141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1422B54-D2C1-4735-B02B-1B8D90834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503EF8E-14AA-4983-92E7-603DCAC13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addressable opportunity is concentrated where fossil heat and a recoverable low-grade heat source coexist.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9E4EC35-6083-4C32-9365-5FA1EFD1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A7F96DE-0F48-4D10-9EBF-5AAA7B17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E86E74-D33A-4FE1-9C55-90CA76AD5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2F04B1-526C-424E-99C3-783FE17F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POTENTIAL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3CDE5A-2102-44B8-AA98-DD65F1B79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2020 study estimated 730 TWh of European process heat could be technically served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C760C-A87E-449D-A1AD-8DBE09DB8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estimate equals 37% of process heat up to 200°C, contingent on heat-pump maturity at that temperature.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A3F83C-836C-41B2-8968-E585F0D6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14A29A-A054-4BAF-ABA9-C6D75E40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7A2AF1-B65C-4157-9387-91706B11E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CORDIS PUSH2HEAT | EERA/TNO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DFA7D0-117C-444E-82C8-4A1681CB4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D0DE39-C880-4C44-950E-C930A9E04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FD3A34-D38F-4234-8999-8544CD5A5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INDUSTRIAL HEAT PUMPS &amp; PROCESS-HEAT ELECTRIFICATION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83E859-175B-461C-AF80-13FC6381B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95976C-BC6D-45C8-B48A-43C8598D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106680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5C0DAA-90DB-47B6-A608-C8A7C20D4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5049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1,952 TWh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BC74D5-4039-44EA-9B77-665BA16BC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504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European industrial process heat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88E3D4-885A-40EF-92BB-338BDA65A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38300"/>
            <a:ext cx="1428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C677A0-DBD9-4558-A5A4-99D043A9D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6383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443764-4258-4C3B-90E7-35C7A22A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336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EE8355-892D-4079-973A-7829A8139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22238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DD97C3-08C3-4462-B391-BEEB28046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238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23F696-400F-4F56-9D24-3F94BE5DF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343150"/>
            <a:ext cx="9048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798452-40C0-4780-B578-81E3794C1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24193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730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AA3C92-9245-4185-9446-C2E61F189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41935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Heat-pump technical potential to 200°C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93B038-BE82-4188-B6F0-5AAA02C1F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552700"/>
            <a:ext cx="1428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7FE331-3234-4364-A489-D999E27F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527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37%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05A9CD-3168-41E3-9920-8A0F7ECD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5F73A4-E5B5-4363-9A8B-97CAC6257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31382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051BFD2-F6FD-445F-BE89-62B447C4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382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D0AC5A5-1362-4FEF-AAA6-3B21AC33F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257550"/>
            <a:ext cx="74295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E2F9A38-FD87-4E54-AED6-AED6CEF2E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337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58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D232A66-7A8E-45E9-B4DE-3DB250A12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337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Base-case delivered heat in 2035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C55C3D5-43E9-403E-BFA0-0E12F952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67100"/>
            <a:ext cx="1428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A8B9E05-6447-42E6-9447-F50FA61D7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671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8% of potential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9225216-A582-4956-961F-A350CA05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624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37F5206-3BAA-4EE9-9A70-A8E37050B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40526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DA2ADB4-2AFF-491D-A0F4-312253F6C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26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0D1912E-9610-4AC9-AE22-F248F784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171950"/>
            <a:ext cx="58102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5294020-799A-496C-AFA7-6475A7B58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2481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11.4 GWth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9F5ADED-2D22-45E5-94FB-A29349E0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42481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Incremental capacity, 2026 to 2035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FE15F5F-77D4-4E13-A573-BDC65037E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381500"/>
            <a:ext cx="1428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FD26E95-FF65-42A2-A9F3-3C4F62ADA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3815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SCULTRA model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327B760-6405-4825-9C05-F5A793731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CECE915-E27F-42AF-A1B0-D9BF7936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C6B7382-209D-4719-9733-768E710AD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7679DCA-CC41-4C5B-B418-15597FEE8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gap between technical potential and forecast adoption is the core commercial question: heat demand alone does not create an investable project.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2026-08-30T02:21:34.7930000Z</dcterms:created>
  <dcterms:modified xsi:type="dcterms:W3CDTF">2026-08-30T02:21:34.7930000Z</dcterms:modified>
</coreProperties>
</file>