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5ffdda5c6f44e8c" /><Relationship Type="http://schemas.openxmlformats.org/officeDocument/2006/relationships/extended-properties" Target="/docProps/app.xml" Id="Ra68f77889c1c4bc7" /><Relationship Type="http://schemas.openxmlformats.org/officeDocument/2006/relationships/officeDocument" Target="/ppt/presentation.xml" Id="R4b81a0b08eb6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caba57acb438b"/>
    <p:sldMasterId xmlns:r="http://schemas.openxmlformats.org/officeDocument/2006/relationships" id="2147483662" r:id="Re71155cc9d9c4b4d"/>
  </p:sldMasterIdLst>
  <p:notesMasterIdLst>
    <p:notesMasterId xmlns:r="http://schemas.openxmlformats.org/officeDocument/2006/relationships" r:id="R1d4bb45a54f34103"/>
  </p:notesMasterIdLst>
  <p:sldIdLst>
    <p:sldId xmlns:r="http://schemas.openxmlformats.org/officeDocument/2006/relationships" id="256" r:id="R8796e807b85a4452"/>
    <p:sldId xmlns:r="http://schemas.openxmlformats.org/officeDocument/2006/relationships" id="257" r:id="Rd9ec753822a84249"/>
    <p:sldId xmlns:r="http://schemas.openxmlformats.org/officeDocument/2006/relationships" id="258" r:id="R160d2931627c47ab"/>
    <p:sldId xmlns:r="http://schemas.openxmlformats.org/officeDocument/2006/relationships" id="259" r:id="R2e644a98aa664177"/>
    <p:sldId xmlns:r="http://schemas.openxmlformats.org/officeDocument/2006/relationships" id="260" r:id="Rc3dd528848f54310"/>
    <p:sldId xmlns:r="http://schemas.openxmlformats.org/officeDocument/2006/relationships" id="261" r:id="Rd0141350e9524626"/>
    <p:sldId xmlns:r="http://schemas.openxmlformats.org/officeDocument/2006/relationships" id="262" r:id="R6f7c761b9b784029"/>
    <p:sldId xmlns:r="http://schemas.openxmlformats.org/officeDocument/2006/relationships" id="263" r:id="R60365621d9ca4651"/>
    <p:sldId xmlns:r="http://schemas.openxmlformats.org/officeDocument/2006/relationships" id="264" r:id="Rc5a992b9372c4d2f"/>
    <p:sldId xmlns:r="http://schemas.openxmlformats.org/officeDocument/2006/relationships" id="265" r:id="R2059928b883e4adb"/>
    <p:sldId xmlns:r="http://schemas.openxmlformats.org/officeDocument/2006/relationships" id="266" r:id="R725f1c3218474aad"/>
    <p:sldId xmlns:r="http://schemas.openxmlformats.org/officeDocument/2006/relationships" id="267" r:id="R5eef2c0d88f04768"/>
    <p:sldId xmlns:r="http://schemas.openxmlformats.org/officeDocument/2006/relationships" id="268" r:id="Rc2324a5e72474488"/>
    <p:sldId xmlns:r="http://schemas.openxmlformats.org/officeDocument/2006/relationships" id="269" r:id="R29fbafe4f6214872"/>
    <p:sldId xmlns:r="http://schemas.openxmlformats.org/officeDocument/2006/relationships" id="270" r:id="Re4603bd607d44501"/>
    <p:sldId xmlns:r="http://schemas.openxmlformats.org/officeDocument/2006/relationships" id="271" r:id="R45be6c32d59a4080"/>
    <p:sldId xmlns:r="http://schemas.openxmlformats.org/officeDocument/2006/relationships" id="272" r:id="Rb2c0411a53f54016"/>
    <p:sldId xmlns:r="http://schemas.openxmlformats.org/officeDocument/2006/relationships" id="273" r:id="R5238dcc8f8d54d7a"/>
    <p:sldId xmlns:r="http://schemas.openxmlformats.org/officeDocument/2006/relationships" id="274" r:id="R7c644e6eb1ca4ceb"/>
    <p:sldId xmlns:r="http://schemas.openxmlformats.org/officeDocument/2006/relationships" id="275" r:id="R3eade8e009fe4408"/>
    <p:sldId xmlns:r="http://schemas.openxmlformats.org/officeDocument/2006/relationships" id="276" r:id="R61a85429ad16404a"/>
    <p:sldId xmlns:r="http://schemas.openxmlformats.org/officeDocument/2006/relationships" id="277" r:id="R4b7eaaa1812b44e6"/>
    <p:sldId xmlns:r="http://schemas.openxmlformats.org/officeDocument/2006/relationships" id="278" r:id="Rc21521973b444464"/>
    <p:sldId xmlns:r="http://schemas.openxmlformats.org/officeDocument/2006/relationships" id="279" r:id="R8f7a95db43d34fbd"/>
    <p:sldId xmlns:r="http://schemas.openxmlformats.org/officeDocument/2006/relationships" id="280" r:id="R0d5687f131e04a36"/>
    <p:sldId xmlns:r="http://schemas.openxmlformats.org/officeDocument/2006/relationships" id="281" r:id="Rc31b2868147a4f14"/>
    <p:sldId xmlns:r="http://schemas.openxmlformats.org/officeDocument/2006/relationships" id="282" r:id="R2ab2f5e6754845be"/>
    <p:sldId xmlns:r="http://schemas.openxmlformats.org/officeDocument/2006/relationships" id="283" r:id="R4b3975781e0e458e"/>
    <p:sldId xmlns:r="http://schemas.openxmlformats.org/officeDocument/2006/relationships" id="284" r:id="R5c7bed2d1898413a"/>
    <p:sldId xmlns:r="http://schemas.openxmlformats.org/officeDocument/2006/relationships" id="285" r:id="R359df946a12c4e67"/>
    <p:sldId xmlns:r="http://schemas.openxmlformats.org/officeDocument/2006/relationships" id="286" r:id="R3c567b596cc34ea9"/>
    <p:sldId xmlns:r="http://schemas.openxmlformats.org/officeDocument/2006/relationships" id="287" r:id="Rf9f848df0e0c4eaf"/>
    <p:sldId xmlns:r="http://schemas.openxmlformats.org/officeDocument/2006/relationships" id="288" r:id="R9e236fe8f87c491a"/>
    <p:sldId xmlns:r="http://schemas.openxmlformats.org/officeDocument/2006/relationships" id="289" r:id="Rd992a45eef05466f"/>
    <p:sldId xmlns:r="http://schemas.openxmlformats.org/officeDocument/2006/relationships" id="290" r:id="R2caee55bf8f64d3d"/>
    <p:sldId xmlns:r="http://schemas.openxmlformats.org/officeDocument/2006/relationships" id="291" r:id="R01ff58f76fc944c7"/>
    <p:sldId xmlns:r="http://schemas.openxmlformats.org/officeDocument/2006/relationships" id="292" r:id="R32cae1843b734a3d"/>
    <p:sldId xmlns:r="http://schemas.openxmlformats.org/officeDocument/2006/relationships" id="293" r:id="Rf2955826e1094ae8"/>
    <p:sldId xmlns:r="http://schemas.openxmlformats.org/officeDocument/2006/relationships" id="294" r:id="R3219bc96192648e2"/>
    <p:sldId xmlns:r="http://schemas.openxmlformats.org/officeDocument/2006/relationships" id="295" r:id="R89e64397ab294700"/>
    <p:sldId xmlns:r="http://schemas.openxmlformats.org/officeDocument/2006/relationships" id="296" r:id="Re89ba134d11e46d1"/>
    <p:sldId xmlns:r="http://schemas.openxmlformats.org/officeDocument/2006/relationships" id="297" r:id="R0e9ec6a603eb4361"/>
    <p:sldId xmlns:r="http://schemas.openxmlformats.org/officeDocument/2006/relationships" id="298" r:id="Rc8c654d06f904987"/>
    <p:sldId xmlns:r="http://schemas.openxmlformats.org/officeDocument/2006/relationships" id="299" r:id="R335fb84aa8344c5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d3e7ab4721941e1" /><Relationship Type="http://schemas.openxmlformats.org/officeDocument/2006/relationships/slideMaster" Target="/ppt/slideMasters/slideMaster1.xml" Id="R0dccaba57acb438b" /><Relationship Type="http://schemas.openxmlformats.org/officeDocument/2006/relationships/slideMaster" Target="/ppt/slideMasters/slideMaster2.xml" Id="Re71155cc9d9c4b4d" /><Relationship Type="http://schemas.openxmlformats.org/officeDocument/2006/relationships/notesMaster" Target="/ppt/notesMasters/notesMaster1.xml" Id="R1d4bb45a54f34103" /><Relationship Type="http://schemas.openxmlformats.org/officeDocument/2006/relationships/presProps" Target="/ppt/presProps.xml" Id="R52d2f2675aee4890" /><Relationship Type="http://schemas.openxmlformats.org/officeDocument/2006/relationships/viewProps" Target="/ppt/viewProps.xml" Id="R46fe35943dc54199" /><Relationship Type="http://schemas.openxmlformats.org/officeDocument/2006/relationships/tableStyles" Target="/ppt/tableStyles.xml" Id="R68935f62f38a4cf5" /><Relationship Type="http://schemas.openxmlformats.org/officeDocument/2006/relationships/slide" Target="/ppt/slides/slide1.xml" Id="R8796e807b85a4452" /><Relationship Type="http://schemas.openxmlformats.org/officeDocument/2006/relationships/slide" Target="/ppt/slides/slide2.xml" Id="Rd9ec753822a84249" /><Relationship Type="http://schemas.openxmlformats.org/officeDocument/2006/relationships/slide" Target="/ppt/slides/slide3.xml" Id="R160d2931627c47ab" /><Relationship Type="http://schemas.openxmlformats.org/officeDocument/2006/relationships/slide" Target="/ppt/slides/slide4.xml" Id="R2e644a98aa664177" /><Relationship Type="http://schemas.openxmlformats.org/officeDocument/2006/relationships/slide" Target="/ppt/slides/slide5.xml" Id="Rc3dd528848f54310" /><Relationship Type="http://schemas.openxmlformats.org/officeDocument/2006/relationships/slide" Target="/ppt/slides/slide6.xml" Id="Rd0141350e9524626" /><Relationship Type="http://schemas.openxmlformats.org/officeDocument/2006/relationships/slide" Target="/ppt/slides/slide7.xml" Id="R6f7c761b9b784029" /><Relationship Type="http://schemas.openxmlformats.org/officeDocument/2006/relationships/slide" Target="/ppt/slides/slide8.xml" Id="R60365621d9ca4651" /><Relationship Type="http://schemas.openxmlformats.org/officeDocument/2006/relationships/slide" Target="/ppt/slides/slide9.xml" Id="Rc5a992b9372c4d2f" /><Relationship Type="http://schemas.openxmlformats.org/officeDocument/2006/relationships/slide" Target="/ppt/slides/slide10.xml" Id="R2059928b883e4adb" /><Relationship Type="http://schemas.openxmlformats.org/officeDocument/2006/relationships/slide" Target="/ppt/slides/slide11.xml" Id="R725f1c3218474aad" /><Relationship Type="http://schemas.openxmlformats.org/officeDocument/2006/relationships/slide" Target="/ppt/slides/slide12.xml" Id="R5eef2c0d88f04768" /><Relationship Type="http://schemas.openxmlformats.org/officeDocument/2006/relationships/slide" Target="/ppt/slides/slide13.xml" Id="Rc2324a5e72474488" /><Relationship Type="http://schemas.openxmlformats.org/officeDocument/2006/relationships/slide" Target="/ppt/slides/slide14.xml" Id="R29fbafe4f6214872" /><Relationship Type="http://schemas.openxmlformats.org/officeDocument/2006/relationships/slide" Target="/ppt/slides/slide15.xml" Id="Re4603bd607d44501" /><Relationship Type="http://schemas.openxmlformats.org/officeDocument/2006/relationships/slide" Target="/ppt/slides/slide16.xml" Id="R45be6c32d59a4080" /><Relationship Type="http://schemas.openxmlformats.org/officeDocument/2006/relationships/slide" Target="/ppt/slides/slide17.xml" Id="Rb2c0411a53f54016" /><Relationship Type="http://schemas.openxmlformats.org/officeDocument/2006/relationships/slide" Target="/ppt/slides/slide18.xml" Id="R5238dcc8f8d54d7a" /><Relationship Type="http://schemas.openxmlformats.org/officeDocument/2006/relationships/slide" Target="/ppt/slides/slide19.xml" Id="R7c644e6eb1ca4ceb" /><Relationship Type="http://schemas.openxmlformats.org/officeDocument/2006/relationships/slide" Target="/ppt/slides/slide20.xml" Id="R3eade8e009fe4408" /><Relationship Type="http://schemas.openxmlformats.org/officeDocument/2006/relationships/slide" Target="/ppt/slides/slide21.xml" Id="R61a85429ad16404a" /><Relationship Type="http://schemas.openxmlformats.org/officeDocument/2006/relationships/slide" Target="/ppt/slides/slide22.xml" Id="R4b7eaaa1812b44e6" /><Relationship Type="http://schemas.openxmlformats.org/officeDocument/2006/relationships/slide" Target="/ppt/slides/slide23.xml" Id="Rc21521973b444464" /><Relationship Type="http://schemas.openxmlformats.org/officeDocument/2006/relationships/slide" Target="/ppt/slides/slide24.xml" Id="R8f7a95db43d34fbd" /><Relationship Type="http://schemas.openxmlformats.org/officeDocument/2006/relationships/slide" Target="/ppt/slides/slide25.xml" Id="R0d5687f131e04a36" /><Relationship Type="http://schemas.openxmlformats.org/officeDocument/2006/relationships/slide" Target="/ppt/slides/slide26.xml" Id="Rc31b2868147a4f14" /><Relationship Type="http://schemas.openxmlformats.org/officeDocument/2006/relationships/slide" Target="/ppt/slides/slide27.xml" Id="R2ab2f5e6754845be" /><Relationship Type="http://schemas.openxmlformats.org/officeDocument/2006/relationships/slide" Target="/ppt/slides/slide28.xml" Id="R4b3975781e0e458e" /><Relationship Type="http://schemas.openxmlformats.org/officeDocument/2006/relationships/slide" Target="/ppt/slides/slide29.xml" Id="R5c7bed2d1898413a" /><Relationship Type="http://schemas.openxmlformats.org/officeDocument/2006/relationships/slide" Target="/ppt/slides/slide30.xml" Id="R359df946a12c4e67" /><Relationship Type="http://schemas.openxmlformats.org/officeDocument/2006/relationships/slide" Target="/ppt/slides/slide31.xml" Id="R3c567b596cc34ea9" /><Relationship Type="http://schemas.openxmlformats.org/officeDocument/2006/relationships/slide" Target="/ppt/slides/slide32.xml" Id="Rf9f848df0e0c4eaf" /><Relationship Type="http://schemas.openxmlformats.org/officeDocument/2006/relationships/slide" Target="/ppt/slides/slide33.xml" Id="R9e236fe8f87c491a" /><Relationship Type="http://schemas.openxmlformats.org/officeDocument/2006/relationships/slide" Target="/ppt/slides/slide34.xml" Id="Rd992a45eef05466f" /><Relationship Type="http://schemas.openxmlformats.org/officeDocument/2006/relationships/slide" Target="/ppt/slides/slide35.xml" Id="R2caee55bf8f64d3d" /><Relationship Type="http://schemas.openxmlformats.org/officeDocument/2006/relationships/slide" Target="/ppt/slides/slide36.xml" Id="R01ff58f76fc944c7" /><Relationship Type="http://schemas.openxmlformats.org/officeDocument/2006/relationships/slide" Target="/ppt/slides/slide37.xml" Id="R32cae1843b734a3d" /><Relationship Type="http://schemas.openxmlformats.org/officeDocument/2006/relationships/slide" Target="/ppt/slides/slide38.xml" Id="Rf2955826e1094ae8" /><Relationship Type="http://schemas.openxmlformats.org/officeDocument/2006/relationships/slide" Target="/ppt/slides/slide39.xml" Id="R3219bc96192648e2" /><Relationship Type="http://schemas.openxmlformats.org/officeDocument/2006/relationships/slide" Target="/ppt/slides/slide40.xml" Id="R89e64397ab294700" /><Relationship Type="http://schemas.openxmlformats.org/officeDocument/2006/relationships/slide" Target="/ppt/slides/slide41.xml" Id="Re89ba134d11e46d1" /><Relationship Type="http://schemas.openxmlformats.org/officeDocument/2006/relationships/slide" Target="/ppt/slides/slide42.xml" Id="R0e9ec6a603eb4361" /><Relationship Type="http://schemas.openxmlformats.org/officeDocument/2006/relationships/slide" Target="/ppt/slides/slide43.xml" Id="Rc8c654d06f904987" /><Relationship Type="http://schemas.openxmlformats.org/officeDocument/2006/relationships/slide" Target="/ppt/slides/slide44.xml" Id="R335fb84aa8344c5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c56d12cefc7f4a3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d46c800a9d242c1" /><Relationship Type="http://schemas.openxmlformats.org/officeDocument/2006/relationships/notesMaster" Target="/ppt/notesMasters/notesMaster1.xml" Id="R3ea828b1b20948a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fcefba85bf942b8" /><Relationship Type="http://schemas.openxmlformats.org/officeDocument/2006/relationships/notesMaster" Target="/ppt/notesMasters/notesMaster1.xml" Id="R2509ec969955488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42cf9b8f269490a" /><Relationship Type="http://schemas.openxmlformats.org/officeDocument/2006/relationships/notesMaster" Target="/ppt/notesMasters/notesMaster1.xml" Id="R66bf660d7bb64d1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67d8e80de674606" /><Relationship Type="http://schemas.openxmlformats.org/officeDocument/2006/relationships/notesMaster" Target="/ppt/notesMasters/notesMaster1.xml" Id="R43f2c5f65d6f4e5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689998943b9442a" /><Relationship Type="http://schemas.openxmlformats.org/officeDocument/2006/relationships/notesMaster" Target="/ppt/notesMasters/notesMaster1.xml" Id="Rc289b51478594b2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32e79c2d16a4c0e" /><Relationship Type="http://schemas.openxmlformats.org/officeDocument/2006/relationships/notesMaster" Target="/ppt/notesMasters/notesMaster1.xml" Id="R1aedace7edfc436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2828b52899d4052" /><Relationship Type="http://schemas.openxmlformats.org/officeDocument/2006/relationships/notesMaster" Target="/ppt/notesMasters/notesMaster1.xml" Id="Rc6629a1f06a341e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3c4d682ab27404b" /><Relationship Type="http://schemas.openxmlformats.org/officeDocument/2006/relationships/notesMaster" Target="/ppt/notesMasters/notesMaster1.xml" Id="Rc66612ae02cb4b8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810fd21fac2400e" /><Relationship Type="http://schemas.openxmlformats.org/officeDocument/2006/relationships/notesMaster" Target="/ppt/notesMasters/notesMaster1.xml" Id="Rb5d98393bf5b4bc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6d0fa6c6d984bc6" /><Relationship Type="http://schemas.openxmlformats.org/officeDocument/2006/relationships/notesMaster" Target="/ppt/notesMasters/notesMaster1.xml" Id="Re6886f357c41480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747906af1964088" /><Relationship Type="http://schemas.openxmlformats.org/officeDocument/2006/relationships/notesMaster" Target="/ppt/notesMasters/notesMaster1.xml" Id="R5b2937d648a1473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938ff771fac4f90" /><Relationship Type="http://schemas.openxmlformats.org/officeDocument/2006/relationships/notesMaster" Target="/ppt/notesMasters/notesMaster1.xml" Id="R37d8988013f84b4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f4082cec9a34282" /><Relationship Type="http://schemas.openxmlformats.org/officeDocument/2006/relationships/notesMaster" Target="/ppt/notesMasters/notesMaster1.xml" Id="R72ce90b1524e416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92535fddbc54434" /><Relationship Type="http://schemas.openxmlformats.org/officeDocument/2006/relationships/notesMaster" Target="/ppt/notesMasters/notesMaster1.xml" Id="R4f30efff84f04c7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c148d22c8bb3496f" /><Relationship Type="http://schemas.openxmlformats.org/officeDocument/2006/relationships/notesMaster" Target="/ppt/notesMasters/notesMaster1.xml" Id="R54c5c26f13334ed2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84ed0ec75aa8421f" /><Relationship Type="http://schemas.openxmlformats.org/officeDocument/2006/relationships/notesMaster" Target="/ppt/notesMasters/notesMaster1.xml" Id="R4f7803330d014f6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914603ba966c4923" /><Relationship Type="http://schemas.openxmlformats.org/officeDocument/2006/relationships/notesMaster" Target="/ppt/notesMasters/notesMaster1.xml" Id="Racc2e99111e544d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e60811118dc948ae" /><Relationship Type="http://schemas.openxmlformats.org/officeDocument/2006/relationships/notesMaster" Target="/ppt/notesMasters/notesMaster1.xml" Id="R03ac2c412a624cd1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eac79bb8b9e04c57" /><Relationship Type="http://schemas.openxmlformats.org/officeDocument/2006/relationships/notesMaster" Target="/ppt/notesMasters/notesMaster1.xml" Id="R1bd23fbd2a07489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9069ca1b3a7b4e27" /><Relationship Type="http://schemas.openxmlformats.org/officeDocument/2006/relationships/notesMaster" Target="/ppt/notesMasters/notesMaster1.xml" Id="Rb3375c096ddd44b3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f155ac71ec3a42d9" /><Relationship Type="http://schemas.openxmlformats.org/officeDocument/2006/relationships/notesMaster" Target="/ppt/notesMasters/notesMaster1.xml" Id="R05a99d457a904b2b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be0f5ff70be45d2" /><Relationship Type="http://schemas.openxmlformats.org/officeDocument/2006/relationships/notesMaster" Target="/ppt/notesMasters/notesMaster1.xml" Id="R646fb18268064ba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a5d9125fdb74871" /><Relationship Type="http://schemas.openxmlformats.org/officeDocument/2006/relationships/notesMaster" Target="/ppt/notesMasters/notesMaster1.xml" Id="Re12cfa3c081b4ef9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ac402ab2afd44d11" /><Relationship Type="http://schemas.openxmlformats.org/officeDocument/2006/relationships/notesMaster" Target="/ppt/notesMasters/notesMaster1.xml" Id="Rdd5f725744d346b3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8c0a3920cc584bfb" /><Relationship Type="http://schemas.openxmlformats.org/officeDocument/2006/relationships/notesMaster" Target="/ppt/notesMasters/notesMaster1.xml" Id="Re2c74bf63b2944a8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a710379bdc1f4800" /><Relationship Type="http://schemas.openxmlformats.org/officeDocument/2006/relationships/notesMaster" Target="/ppt/notesMasters/notesMaster1.xml" Id="R010ba9927f19411b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5adc136698d749e0" /><Relationship Type="http://schemas.openxmlformats.org/officeDocument/2006/relationships/notesMaster" Target="/ppt/notesMasters/notesMaster1.xml" Id="R5dd0998f257b4b89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79396450e6054165" /><Relationship Type="http://schemas.openxmlformats.org/officeDocument/2006/relationships/notesMaster" Target="/ppt/notesMasters/notesMaster1.xml" Id="R4b63c3db47c049e4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b1d564208b1f41d9" /><Relationship Type="http://schemas.openxmlformats.org/officeDocument/2006/relationships/notesMaster" Target="/ppt/notesMasters/notesMaster1.xml" Id="Rb4f25b7964624fc8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4fe8623e1cb941cd" /><Relationship Type="http://schemas.openxmlformats.org/officeDocument/2006/relationships/notesMaster" Target="/ppt/notesMasters/notesMaster1.xml" Id="Reabcb4fb08f54f80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557f6ac99fe84504" /><Relationship Type="http://schemas.openxmlformats.org/officeDocument/2006/relationships/notesMaster" Target="/ppt/notesMasters/notesMaster1.xml" Id="R983241846b60484b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ad352573bfe3417b" /><Relationship Type="http://schemas.openxmlformats.org/officeDocument/2006/relationships/notesMaster" Target="/ppt/notesMasters/notesMaster1.xml" Id="Rfc779ad652ec41ae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b395107602eb4861" /><Relationship Type="http://schemas.openxmlformats.org/officeDocument/2006/relationships/notesMaster" Target="/ppt/notesMasters/notesMaster1.xml" Id="R7793c1d9b01f4f3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33fedeeab1643b3" /><Relationship Type="http://schemas.openxmlformats.org/officeDocument/2006/relationships/notesMaster" Target="/ppt/notesMasters/notesMaster1.xml" Id="R035e5477f7ad4547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3333ca70524b41fe" /><Relationship Type="http://schemas.openxmlformats.org/officeDocument/2006/relationships/notesMaster" Target="/ppt/notesMasters/notesMaster1.xml" Id="Rd956bed978ee4be7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786ac68c1c4447ac" /><Relationship Type="http://schemas.openxmlformats.org/officeDocument/2006/relationships/notesMaster" Target="/ppt/notesMasters/notesMaster1.xml" Id="Re41c1393a4254a2d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2db11df5dcdb454d" /><Relationship Type="http://schemas.openxmlformats.org/officeDocument/2006/relationships/notesMaster" Target="/ppt/notesMasters/notesMaster1.xml" Id="R075336f535244989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5d8cd768a78f4ba3" /><Relationship Type="http://schemas.openxmlformats.org/officeDocument/2006/relationships/notesMaster" Target="/ppt/notesMasters/notesMaster1.xml" Id="Rb8fa9aaf5f814f34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12d424b0b2594f83" /><Relationship Type="http://schemas.openxmlformats.org/officeDocument/2006/relationships/notesMaster" Target="/ppt/notesMasters/notesMaster1.xml" Id="R3b7523d27652454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1ff9b7221544fcd" /><Relationship Type="http://schemas.openxmlformats.org/officeDocument/2006/relationships/notesMaster" Target="/ppt/notesMasters/notesMaster1.xml" Id="Rac48ec6b6f774ad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ddd0f759a3d4bee" /><Relationship Type="http://schemas.openxmlformats.org/officeDocument/2006/relationships/notesMaster" Target="/ppt/notesMasters/notesMaster1.xml" Id="Rfd8d8aad3712461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2bcd10e01a549f0" /><Relationship Type="http://schemas.openxmlformats.org/officeDocument/2006/relationships/notesMaster" Target="/ppt/notesMasters/notesMaster1.xml" Id="R23b6c0f815494cd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b19cdc3f467471a" /><Relationship Type="http://schemas.openxmlformats.org/officeDocument/2006/relationships/notesMaster" Target="/ppt/notesMasters/notesMaster1.xml" Id="Rebf10112058e48d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2894f8359d042bf" /><Relationship Type="http://schemas.openxmlformats.org/officeDocument/2006/relationships/notesMaster" Target="/ppt/notesMasters/notesMaster1.xml" Id="Rebf432a6832c4c4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https://datacenter.uptimeinstitute.com/rs/711-RIA-145/images/2025.Annual.Survey.Report.pdf?version=0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https://docs.nvidia.com/dgx/dgxgb200-user-guide/hardware.html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SCULTRA calculation: (1,200 TWh minus 415 TWh) divided by 8,760 hours and divided by approximately 1.4 PUE equals 63.7 GW incremental IT load. Applying 35%, 60% and 75% filters gives 10.0 GW.
[/QC2 Validation]
[Sources]
- https://www.iea.org/reports/energy-and-ai/energy-demand-from-ai
- https://www.cbre.com/insights/reports/global-data-center-trends-2026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https://datacenter.uptimeinstitute.com/rs/711-RIA-145/images/2025.Annual.Survey.Report.pdf?version=0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https://docs.nvidia.com/dgx/dgxgb200-user-guide/hardware.html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SCULTRA calculation: (1,200 TWh minus 415 TWh) divided by 8,760 hours and divided by approximately 1.4 PUE equals 63.7 GW incremental IT load. Applying 35%, 60% and 75% filters gives 10.0 GW.
[/QC2 Validation]
[Sources]
- https://www.iea.org/reports/energy-and-ai/energy-demand-from-ai
- https://www.cbre.com/insights/reports/global-data-center-trends-2026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SCULTRA calculation: (1,200 TWh minus 415 TWh) divided by 8,760 hours and divided by approximately 1.4 PUE equals 63.7 GW incremental IT load. Applying 35%, 60% and 75% filters gives 10.0 GW.
[/QC2 Validation]
[Sources]
- https://www.iea.org/reports/energy-and-ai/energy-demand-from-ai
- https://www.cbre.com/insights/reports/global-data-center-trends-2026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https://www.cbre.com/insights/reports/global-data-center-trends-2026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https://www.iea.org/reports/energy-and-ai/energy-demand-from-ai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https://www.eirgrid.ie/industry/becoming-customer/demand-connections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SCULTRA scenario: 50 MW at $225 per kW per month equals $135m annual rent. Power at $0.09 per kWh and full utilization equals about $39m annually before PUE adjustment and ancillary services.
[/QC2 Validation]
[Sources]
- https://www.cbre.com/insights/reports/global-data-center-trends-2026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https://investor.equinix.com/sec-filings/all-sec-filings/content/0001101239-26-000032/eqix-20251231.htm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https://investor.digitalrealty.com/static-files/fae3263a-6189-4520-a7d0-822c5145b21b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https://vantage-dc.com/news/vantage-data-centers-and-liberty-energy-announce-strategic-partnership-to-develop-and-operate-one-gigawatt-of-power-solutions-for-next-generation-data-centers/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https://www.cyrusone.com/resources/press-releases/constellation-and-cyrusone-announce-agreement-to-support-new-data-center-facility-at-freestone-energy-center-in-texas?hs_amp=true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https://datacenter.uptimeinstitute.com/rs/711-RIA-145/images/2025.Annual.Survey.Report.pdf?version=0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used.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https://www.iea.org/reports/energy-and-ai/executive-summary%C2%A0</a:t>
            </a:r>
            <a:endParaRPr/>
          </a:p>
          <a:p xmlns:a="http://schemas.openxmlformats.org/drawingml/2006/main">
            <a:r>
              <a:t>- https://datacenter.uptimeinstitute.com/rs/711-RIA-145/images/2025.Annual.Survey.Report.pdf?version=0</a:t>
            </a:r>
            <a:endParaRPr/>
          </a:p>
          <a:p xmlns:a="http://schemas.openxmlformats.org/drawingml/2006/main">
            <a:r>
              <a:t>- https://www.cbre.com/insights/reports/global-data-center-trends-2026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https://datacenter.uptimeinstitute.com/rs/711-RIA-145/images/2025.Annual.Survey.Report.pdf?version=0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SCULTRA calculation: (1,200 TWh minus 415 TWh) divided by 8,760 hours and divided by approximately 1.4 PUE equals 63.7 GW incremental IT load. Applying 35%, 60% and 75% filters gives 10.0 GW.
[/QC2 Validation]
[Sources]
- https://www.iea.org/reports/energy-and-ai/energy-demand-from-ai
- https://www.cbre.com/insights/reports/global-data-center-trends-2026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https://www.iea.org/reports/energy-and-ai/energy-demand-from-ai</a:t>
            </a:r>
            <a:endParaRPr/>
          </a:p>
          <a:p xmlns:a="http://schemas.openxmlformats.org/drawingml/2006/main">
            <a:r>
              <a:t>- https://datacenter.uptimeinstitute.com/rs/711-RIA-145/images/2025.Annual.Survey.Report.pdf?version=0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https://datacenter.uptimeinstitute.com/rs/711-RIA-145/images/2025.Annual.Survey.Report.pdf?version=0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https://www.iea.org/reports/energy-and-ai/energy-demand-from-ai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https://www.imda.gov.sg/resources/press-releases-factsheets-and-speeches/factsheets/2025/launch-of-second-data-centre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https://www.eirgrid.ie/industry/becoming-customer/demand-connections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https://energy.ec.europa.eu/topics/energy-efficiency/energy-efficiency-targets-directive-and-rules/energy-efficiency-directive/energy-performance-data-centres_en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https://www.iea.org/reports/energy-and-ai/energy-demand-from-ai</a:t>
            </a:r>
            <a:endParaRPr/>
          </a:p>
          <a:p xmlns:a="http://schemas.openxmlformats.org/drawingml/2006/main">
            <a:r>
              <a:t>- https://www.cbre.com/insights/reports/global-data-center-trends-2026</a:t>
            </a:r>
            <a:endParaRPr/>
          </a:p>
          <a:p xmlns:a="http://schemas.openxmlformats.org/drawingml/2006/main">
            <a:r>
              <a:t>- https://datacenter.uptimeinstitute.com/rs/711-RIA-145/images/2025.Annual.Survey.Report.pdf?version=0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https://investor.digitalrealty.com/static-files/fae3263a-6189-4520-a7d0-822c5145b21b</a:t>
            </a:r>
          </a:p>
          <a:p xmlns:a="http://schemas.openxmlformats.org/drawingml/2006/main">
            <a:r>
              <a:t>- https://investor.equinix.com/sec-filings/all-sec-filings/content/0001101239-26-000032/eqix-20251231.htm</a:t>
            </a:r>
          </a:p>
          <a:p xmlns:a="http://schemas.openxmlformats.org/drawingml/2006/main">
            <a:r>
              <a:t>- https://services.global.ntt/en-au/services-and-products/global-data-centers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https://investor.equinix.com/sec-filings/all-sec-filings/content/0001101239-26-000032/eqix-20251231.htm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https://investor.digitalrealty.com/static-files/fae3263a-6189-4520-a7d0-822c5145b21b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https://services.global.ntt/en-au/services-and-products/global-data-centers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https://vantage-dc.com/news/vantage-data-centers-and-liberty-energy-announce-strategic-partnership-to-develop-and-operate-one-gigawatt-of-power-solutions-for-next-generation-data-centers/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https://investor.equinix.com/sec-filings/all-sec-filings/content/0001101239-26-000032/eqix-20251231.htm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https://investor.digitalrealty.com/static-files/fae3263a-6189-4520-a7d0-822c5145b21b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https://services.global.ntt/en-au/services-and-products/global-data-centers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https://vantage-dc.com/news/vantage-data-centers-and-liberty-energy-announce-strategic-partnership-to-develop-and-operate-one-gigawatt-of-power-solutions-for-next-generation-data-centers/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https://www.cyrusone.com/resources/press-releases/constellation-and-cyrusone-announce-agreement-to-support-new-data-center-facility-at-freestone-energy-center-in-texas?hs_amp=true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https://www.stackinfra.com/locations/americas/dallas-fort-worth/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https://www.edgeconnex.com/news/press-releases/edgeconnex-commences-construction-of-200mw-ai-ready-hyperscale-campus-in-greater-osaka/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https://www.data4group.com/en/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https://www.coltdatacentres.net/fr-FR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https://www.blackstone.com/news/press/blackstone-announces-agreement-to-acquire-airtrunk-in-a-a24b-transaction/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https://investor.equinix.com/sec-filings/all-sec-filings/content/0001101239-26-000032/eqix-20251231.htm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https://investor.digitalrealty.com/static-files/fae3263a-6189-4520-a7d0-822c5145b21b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https://services.global.ntt/en-au/services-and-products/global-data-centers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https://vantage-dc.com/news/vantage-data-centers-and-liberty-energy-announce-strategic-partnership-to-develop-and-operate-one-gigawatt-of-power-solutions-for-next-generation-data-centers/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https://www.stackinfra.com/locations/americas/dallas-fort-worth/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https://www.data4group.com/en/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https://www.blackstone.com/news/press/blackstone-announces-agreement-to-acquire-airtrunk-in-a-a24b-transaction/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https://investor.equinix.com/sec-filings/all-sec-filings/content/0001101239-26-000032/eqix-20251231.htm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https://investor.digitalrealty.com/static-files/fae3263a-6189-4520-a7d0-822c5145b21b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https://vantage-dc.com/news/vantage-data-centers-and-liberty-energy-announce-strategic-partnership-to-develop-and-operate-one-gigawatt-of-power-solutions-for-next-generation-data-centers/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https://www.cyrusone.com/resources/press-releases/constellation-and-cyrusone-announce-agreement-to-support-new-data-center-facility-at-freestone-energy-center-in-texas?hs_amp=true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https://www.stackinfra.com/locations/americas/dallas-fort-worth/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https://www.edgeconnex.com/news/press-releases/edgeconnex-commences-construction-of-200mw-ai-ready-hyperscale-campus-in-greater-osaka/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https://energy.ec.europa.eu/topics/energy-efficiency/energy-efficiency-targets-directive-and-rules/energy-efficiency-directive/energy-performance-data-centres_en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https://eur-lex.europa.eu/eli/reg/2024/1364/oj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https://www.imda.gov.sg/resources/press-releases-factsheets-and-speeches/factsheets/2025/launch-of-second-data-centre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https://www.eirgrid.ie/industry/becoming-customer/demand-connections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https://investor.equinix.com/sec-filings/all-sec-filings/content/0001101239-26-000032/eqix-20251231.htm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https://investor.digitalrealty.com/static-files/fae3263a-6189-4520-a7d0-822c5145b21b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https://vantage-dc.com/news/vantage-data-centers-and-liberty-energy-announce-strategic-partnership-to-develop-and-operate-one-gigawatt-of-power-solutions-for-next-generation-data-centers/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https://www.cyrusone.com/resources/press-releases/constellation-and-cyrusone-announce-agreement-to-support-new-data-center-facility-at-freestone-energy-center-in-texas?hs_amp=true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https://www.stackinfra.com/locations/americas/dallas-fort-worth/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https://datacenter.uptimeinstitute.com/rs/711-RIA-145/images/2025.Annual.Survey.Report.pdf?version=0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https://www.eirgrid.ie/industry/becoming-customer/demand-connections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https://docs.nvidia.com/dgx/dgxgb200-user-guide/hardware.html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https://datacenter.uptimeinstitute.com/rs/711-RIA-145/images/2025.Annual.Survey.Report.pdf?version=0</a:t>
            </a:r>
          </a:p>
          <a:p xmlns:a="http://schemas.openxmlformats.org/drawingml/2006/main">
            <a:r>
              <a:t>- https://energy.ec.europa.eu/topics/energy-efficiency/energy-efficiency-targets-directive-and-rules/energy-efficiency-directive/energy-performance-data-centres_en</a:t>
            </a:r>
          </a:p>
          <a:p xmlns:a="http://schemas.openxmlformats.org/drawingml/2006/main">
            <a:r>
              <a:t>- https://docs.nvidia.com/dgx/dgxgb200-user-guide/hardware.html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https://www.iea.org/reports/energy-and-ai/executive-summary%C2%A0</a:t>
            </a:r>
            <a:endParaRPr/>
          </a:p>
          <a:p xmlns:a="http://schemas.openxmlformats.org/drawingml/2006/main">
            <a:r>
              <a:t>- https://www.cbre.com/insights/reports/global-data-center-trends-2026</a:t>
            </a:r>
            <a:endParaRPr/>
          </a:p>
          <a:p xmlns:a="http://schemas.openxmlformats.org/drawingml/2006/main">
            <a:r>
              <a:t>- https://datacenter.uptimeinstitute.com/rs/711-RIA-145/images/2025.Annual.Survey.Report.pdf?version=0</a:t>
            </a:r>
            <a:endParaRPr/>
          </a:p>
          <a:p xmlns:a="http://schemas.openxmlformats.org/drawingml/2006/main">
            <a:r>
              <a:t>- https://eta-publications.lbl.gov/publications/united-states-data-center-energy-2025</a:t>
            </a:r>
            <a:endParaRPr/>
          </a:p>
          <a:p xmlns:a="http://schemas.openxmlformats.org/drawingml/2006/main">
            <a:r>
              <a:t>- https://energy.ec.europa.eu/topics/energy-efficiency/energy-efficiency-targets-directive-and-rules/energy-efficiency-directive/energy-performance-data-centres_en</a:t>
            </a:r>
            <a:endParaRPr/>
          </a:p>
          <a:p xmlns:a="http://schemas.openxmlformats.org/drawingml/2006/main">
            <a:r>
              <a:t>- https://www.imda.gov.sg/resources/press-releases-factsheets-and-speeches/factsheets/2025/launch-of-second-data-centre</a:t>
            </a:r>
            <a:endParaRPr/>
          </a:p>
          <a:p xmlns:a="http://schemas.openxmlformats.org/drawingml/2006/main">
            <a:r>
              <a:t>- https://www.eirgrid.ie/industry/becoming-customer/demand-connections</a:t>
            </a:r>
            <a:endParaRPr/>
          </a:p>
          <a:p xmlns:a="http://schemas.openxmlformats.org/drawingml/2006/main">
            <a:r>
              <a:t>- https://investor.equinix.com/sec-filings/all-sec-filings/content/0001101239-26-000032/eqix-20251231.htm</a:t>
            </a:r>
            <a:endParaRPr/>
          </a:p>
          <a:p xmlns:a="http://schemas.openxmlformats.org/drawingml/2006/main">
            <a:r>
              <a:t>- https://investor.digitalrealty.com/static-files/fae3263a-6189-4520-a7d0-822c5145b21b</a:t>
            </a:r>
            <a:endParaRPr/>
          </a:p>
          <a:p xmlns:a="http://schemas.openxmlformats.org/drawingml/2006/main">
            <a:r>
              <a:t>- https://services.global.ntt/en-au/services-and-products/global-data-centers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used.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Market sizes are scenario-model outputs, not third-party forecasts. Validate time-sensitive claims before external publication.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https://energy.ec.europa.eu/topics/energy-efficiency/energy-efficiency-targets-directive-and-rules/energy-efficiency-directive/energy-performance-data-centres_en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https://www.cbre.com/insights/reports/global-data-center-trends-2026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SCULTRA calculation: (1,200 TWh minus 415 TWh) divided by 8,760 hours and divided by approximately 1.4 PUE equals 63.7 GW incremental IT load. Applying 35%, 60% and 75% filters gives 10.0 GW.
[/QC2 Validation]
[Sources]
- https://www.iea.org/reports/energy-and-ai/energy-demand-from-ai
- https://www.cbre.com/insights/reports/global-data-center-trends-2026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https://www.iea.org/reports/energy-and-ai/energy-demand-from-ai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SCULTRA calculation: (1,200 TWh minus 415 TWh) divided by 8,760 hours and divided by approximately 1.4 PUE equals 63.7 GW incremental IT load. Applying 35%, 60% and 75% filters gives 10.0 GW.
[/QC2 Validation]
[Sources]
- https://www.iea.org/reports/energy-and-ai/energy-demand-from-ai
- https://www.cbre.com/insights/reports/global-data-center-trends-2026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Market sizes are scenario-model outputs, not third-party forecasts. Validate time-sensitive claims before external publication.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https://www.iea.org/reports/energy-and-ai/executive-summary%C2%A0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https://datacenter.uptimeinstitute.com/rs/711-RIA-145/images/2025.Annual.Survey.Report.pdf?version=0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SCULTRA calculation: (1,200 TWh minus 415 TWh) divided by 8,760 hours and divided by approximately 1.4 PUE equals 63.7 GW incremental IT load. Applying 35%, 60% and 75% filters gives 10.0 GW.
[/QC2 Validation]
[Sources]
- https://www.iea.org/reports/energy-and-ai/energy-demand-from-ai
- https://www.cbre.com/insights/reports/global-data-center-trends-2026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57a8896c44b0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5264672dc47f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a0e70d1fb44c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fd4c0d83b468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a66028ef44046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80ee64860f34b6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2db7df6654d4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68a7e5cd64dd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af5dbb0c74c5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bf8cc31844ca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07d0d70994c4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ffd2d0747493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6a619df5d486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ac8b6ed5f4020" /></Relationships>
</file>

<file path=ppt/slideLayouts/slideLayout1.xml><?xml version="1.0" encoding="utf-8"?>
<p:sldLayout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0.xml><?xml version="1.0" encoding="utf-8"?>
<p:sldLayout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1.xml><?xml version="1.0" encoding="utf-8"?>
<p:sldLayout xmlns:p="http://schemas.openxmlformats.org/presentationml/2006/main">
  <p:cSld name="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2.xml><?xml version="1.0" encoding="utf-8"?>
<p:sldLayout xmlns:p="http://schemas.openxmlformats.org/presentationml/2006/main" type="blank">
  <p:cSld name="1_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3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4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3.xml><?xml version="1.0" encoding="utf-8"?>
<p:sldLayout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4.xml><?xml version="1.0" encoding="utf-8"?>
<p:sldLayout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6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7.xml><?xml version="1.0" encoding="utf-8"?>
<p:sldLayout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8.xml><?xml version="1.0" encoding="utf-8"?>
<p:sldLayout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9.xml><?xml version="1.0" encoding="utf-8"?>
<p:sldLayout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739aa36453740d6" /><Relationship Type="http://schemas.openxmlformats.org/officeDocument/2006/relationships/slideLayout" Target="/ppt/slideLayouts/slideLayout1.xml" Id="R01a2c91834274b65" /><Relationship Type="http://schemas.openxmlformats.org/officeDocument/2006/relationships/slideLayout" Target="/ppt/slideLayouts/slideLayout2.xml" Id="Rf640c761cb4a4860" /><Relationship Type="http://schemas.openxmlformats.org/officeDocument/2006/relationships/slideLayout" Target="/ppt/slideLayouts/slideLayout3.xml" Id="R6e67e6405fa94bbb" /><Relationship Type="http://schemas.openxmlformats.org/officeDocument/2006/relationships/slideLayout" Target="/ppt/slideLayouts/slideLayout4.xml" Id="Rf98e8a27a52a4b67" /><Relationship Type="http://schemas.openxmlformats.org/officeDocument/2006/relationships/slideLayout" Target="/ppt/slideLayouts/slideLayout5.xml" Id="Rb21c96b0da6a4228" /><Relationship Type="http://schemas.openxmlformats.org/officeDocument/2006/relationships/slideLayout" Target="/ppt/slideLayouts/slideLayout6.xml" Id="R0fc47977e0c341fc" /><Relationship Type="http://schemas.openxmlformats.org/officeDocument/2006/relationships/slideLayout" Target="/ppt/slideLayouts/slideLayout7.xml" Id="R7a598253be494236" /><Relationship Type="http://schemas.openxmlformats.org/officeDocument/2006/relationships/slideLayout" Target="/ppt/slideLayouts/slideLayout8.xml" Id="R0598bf286ddb40cf" /><Relationship Type="http://schemas.openxmlformats.org/officeDocument/2006/relationships/slideLayout" Target="/ppt/slideLayouts/slideLayout9.xml" Id="R717f4e51fcd84097" /><Relationship Type="http://schemas.openxmlformats.org/officeDocument/2006/relationships/slideLayout" Target="/ppt/slideLayouts/slideLayout10.xml" Id="R6cda2e7d352f4129" /><Relationship Type="http://schemas.openxmlformats.org/officeDocument/2006/relationships/slideLayout" Target="/ppt/slideLayouts/slideLayout11.xml" Id="R4638d6e416a4457a" /><Relationship Type="http://schemas.openxmlformats.org/officeDocument/2006/relationships/slideLayout" Target="/ppt/slideLayouts/slideLayout12.xml" Id="R85d0a2ec839f414a" /><Relationship Type="http://schemas.openxmlformats.org/officeDocument/2006/relationships/slideLayout" Target="/ppt/slideLayouts/slideLayout13.xml" Id="R4b7839981b2a47e4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5649e9eed074873" /><Relationship Type="http://schemas.openxmlformats.org/officeDocument/2006/relationships/slideLayout" Target="/ppt/slideLayouts/slideLayout14.xml" Id="R426b242250f84338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2c91834274b65"/>
    <p:sldLayoutId xmlns:r="http://schemas.openxmlformats.org/officeDocument/2006/relationships" id="2147483650" r:id="Rf640c761cb4a4860"/>
    <p:sldLayoutId xmlns:r="http://schemas.openxmlformats.org/officeDocument/2006/relationships" id="2147483651" r:id="R6e67e6405fa94bbb"/>
    <p:sldLayoutId xmlns:r="http://schemas.openxmlformats.org/officeDocument/2006/relationships" id="2147483652" r:id="Rf98e8a27a52a4b67"/>
    <p:sldLayoutId xmlns:r="http://schemas.openxmlformats.org/officeDocument/2006/relationships" id="2147483653" r:id="Rb21c96b0da6a4228"/>
    <p:sldLayoutId xmlns:r="http://schemas.openxmlformats.org/officeDocument/2006/relationships" id="2147483654" r:id="R0fc47977e0c341fc"/>
    <p:sldLayoutId xmlns:r="http://schemas.openxmlformats.org/officeDocument/2006/relationships" id="2147483655" r:id="R7a598253be494236"/>
    <p:sldLayoutId xmlns:r="http://schemas.openxmlformats.org/officeDocument/2006/relationships" id="2147483656" r:id="R0598bf286ddb40cf"/>
    <p:sldLayoutId xmlns:r="http://schemas.openxmlformats.org/officeDocument/2006/relationships" id="2147483657" r:id="R717f4e51fcd84097"/>
    <p:sldLayoutId xmlns:r="http://schemas.openxmlformats.org/officeDocument/2006/relationships" id="2147483658" r:id="R6cda2e7d352f4129"/>
    <p:sldLayoutId xmlns:r="http://schemas.openxmlformats.org/officeDocument/2006/relationships" id="2147483659" r:id="R4638d6e416a4457a"/>
    <p:sldLayoutId xmlns:r="http://schemas.openxmlformats.org/officeDocument/2006/relationships" id="2147483660" r:id="R85d0a2ec839f414a"/>
    <p:sldLayoutId xmlns:r="http://schemas.openxmlformats.org/officeDocument/2006/relationships" id="2147483661" r:id="R4b7839981b2a47e4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26b242250f84338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c446476b39f43f1" /><Relationship Type="http://schemas.openxmlformats.org/officeDocument/2006/relationships/image" Target="/ppt/media/image.png" Id="R2533cfc2991c432c" /><Relationship Type="http://schemas.openxmlformats.org/officeDocument/2006/relationships/image" Target="/ppt/media/image2.png" Id="Reb018082c42a4555" /><Relationship Type="http://schemas.openxmlformats.org/officeDocument/2006/relationships/notesSlide" Target="/ppt/notesSlides/notesSlide1.xml" Id="R6455f6fdead9411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db45b5f21d14fa9" /><Relationship Type="http://schemas.openxmlformats.org/officeDocument/2006/relationships/notesSlide" Target="/ppt/notesSlides/notesSlide10.xml" Id="R4abdecf642a64ac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f456f7338414a52" /><Relationship Type="http://schemas.openxmlformats.org/officeDocument/2006/relationships/notesSlide" Target="/ppt/notesSlides/notesSlide11.xml" Id="Ra6b4f9af291a438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7b181c795b14b7f" /><Relationship Type="http://schemas.openxmlformats.org/officeDocument/2006/relationships/notesSlide" Target="/ppt/notesSlides/notesSlide12.xml" Id="R784eec5a37ae465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d8262eac91bb4c1d" /><Relationship Type="http://schemas.openxmlformats.org/officeDocument/2006/relationships/notesSlide" Target="/ppt/notesSlides/notesSlide13.xml" Id="R3dd41fd40b034c5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cbdc786cec24d50" /><Relationship Type="http://schemas.openxmlformats.org/officeDocument/2006/relationships/notesSlide" Target="/ppt/notesSlides/notesSlide14.xml" Id="Rfa968b6a32cf4ca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a0854ba0f544228" /><Relationship Type="http://schemas.openxmlformats.org/officeDocument/2006/relationships/notesSlide" Target="/ppt/notesSlides/notesSlide15.xml" Id="R1daba9fdcf634ef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080a7bc856a4fc4" /><Relationship Type="http://schemas.openxmlformats.org/officeDocument/2006/relationships/notesSlide" Target="/ppt/notesSlides/notesSlide16.xml" Id="Raa0022c745074cc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4e86eb15152490a" /><Relationship Type="http://schemas.openxmlformats.org/officeDocument/2006/relationships/notesSlide" Target="/ppt/notesSlides/notesSlide17.xml" Id="R04bfa54de68b41e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e4037711b344812" /><Relationship Type="http://schemas.openxmlformats.org/officeDocument/2006/relationships/image" Target="/ppt/media/image4.png" Id="R40f43627d9484f6f" /><Relationship Type="http://schemas.openxmlformats.org/officeDocument/2006/relationships/notesSlide" Target="/ppt/notesSlides/notesSlide18.xml" Id="Rd5a318f7014e451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58edc7703f44b58" /><Relationship Type="http://schemas.openxmlformats.org/officeDocument/2006/relationships/notesSlide" Target="/ppt/notesSlides/notesSlide19.xml" Id="R93d7a67f9263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73a4e47d5b54ac8" /><Relationship Type="http://schemas.openxmlformats.org/officeDocument/2006/relationships/notesSlide" Target="/ppt/notesSlides/notesSlide2.xml" Id="R832dcad4a431455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eff4d6d718c49a0" /><Relationship Type="http://schemas.openxmlformats.org/officeDocument/2006/relationships/notesSlide" Target="/ppt/notesSlides/notesSlide20.xml" Id="Rd1fead700d934bb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aa964b479344e89" /><Relationship Type="http://schemas.openxmlformats.org/officeDocument/2006/relationships/notesSlide" Target="/ppt/notesSlides/notesSlide21.xml" Id="R9fd2c1419d55456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fd81e07b5fc4aa4" /><Relationship Type="http://schemas.openxmlformats.org/officeDocument/2006/relationships/notesSlide" Target="/ppt/notesSlides/notesSlide22.xml" Id="R367c791166fa4e1b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845e9e1b5e2447c" /><Relationship Type="http://schemas.openxmlformats.org/officeDocument/2006/relationships/notesSlide" Target="/ppt/notesSlides/notesSlide23.xml" Id="R9dfb21cb091f44c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4c5bc035dbf4c60" /><Relationship Type="http://schemas.openxmlformats.org/officeDocument/2006/relationships/notesSlide" Target="/ppt/notesSlides/notesSlide24.xml" Id="Re2bea317bfa249e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1ea7d7c41df48cf" /><Relationship Type="http://schemas.openxmlformats.org/officeDocument/2006/relationships/notesSlide" Target="/ppt/notesSlides/notesSlide25.xml" Id="R482a0a1f8d8d4da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284750081b04092" /><Relationship Type="http://schemas.openxmlformats.org/officeDocument/2006/relationships/notesSlide" Target="/ppt/notesSlides/notesSlide26.xml" Id="R786a84ba2a4d40a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f0cba2a2fe74354" /><Relationship Type="http://schemas.openxmlformats.org/officeDocument/2006/relationships/notesSlide" Target="/ppt/notesSlides/notesSlide27.xml" Id="R6077cf48f21f4a48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ab8797450bb410c" /><Relationship Type="http://schemas.openxmlformats.org/officeDocument/2006/relationships/notesSlide" Target="/ppt/notesSlides/notesSlide28.xml" Id="Ra4cdfb74819044dc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b10cc1025ec4db3" /><Relationship Type="http://schemas.openxmlformats.org/officeDocument/2006/relationships/image" Target="/ppt/media/image5.png" Id="Rfb160c7908b04fff" /><Relationship Type="http://schemas.openxmlformats.org/officeDocument/2006/relationships/notesSlide" Target="/ppt/notesSlides/notesSlide29.xml" Id="Rc989013d5592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3ddc295b420a49e8" /><Relationship Type="http://schemas.openxmlformats.org/officeDocument/2006/relationships/notesSlide" Target="/ppt/notesSlides/notesSlide3.xml" Id="R5029dec600584e92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08771679d084df4" /><Relationship Type="http://schemas.openxmlformats.org/officeDocument/2006/relationships/notesSlide" Target="/ppt/notesSlides/notesSlide30.xml" Id="R6e3ff6f36668483d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ae21229a54b48ca" /><Relationship Type="http://schemas.openxmlformats.org/officeDocument/2006/relationships/notesSlide" Target="/ppt/notesSlides/notesSlide31.xml" Id="Rd83d8348b0cd4048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898184cc8414504" /><Relationship Type="http://schemas.openxmlformats.org/officeDocument/2006/relationships/notesSlide" Target="/ppt/notesSlides/notesSlide32.xml" Id="Rb420f198adbf48a9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80f724a5b534615" /><Relationship Type="http://schemas.openxmlformats.org/officeDocument/2006/relationships/notesSlide" Target="/ppt/notesSlides/notesSlide33.xml" Id="Re2354aa66fb941ca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17d3bf7be6349a6" /><Relationship Type="http://schemas.openxmlformats.org/officeDocument/2006/relationships/notesSlide" Target="/ppt/notesSlides/notesSlide34.xml" Id="Rf88b4b4ab557400c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dde4a6b3c29441c" /><Relationship Type="http://schemas.openxmlformats.org/officeDocument/2006/relationships/notesSlide" Target="/ppt/notesSlides/notesSlide35.xml" Id="Rf73a3d732252425d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b8e7db8dfe14d03" /><Relationship Type="http://schemas.openxmlformats.org/officeDocument/2006/relationships/notesSlide" Target="/ppt/notesSlides/notesSlide36.xml" Id="R20debdaa92f242af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f71c61aea2f4b50" /><Relationship Type="http://schemas.openxmlformats.org/officeDocument/2006/relationships/notesSlide" Target="/ppt/notesSlides/notesSlide37.xml" Id="R3ee517f67eb84025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929190b420d48ff" /><Relationship Type="http://schemas.openxmlformats.org/officeDocument/2006/relationships/notesSlide" Target="/ppt/notesSlides/notesSlide38.xml" Id="R10f928fb3e364ed8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0ea47178ae64de5" /><Relationship Type="http://schemas.openxmlformats.org/officeDocument/2006/relationships/notesSlide" Target="/ppt/notesSlides/notesSlide39.xml" Id="Rf2f83dc0d32b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9981d4d37b94677" /><Relationship Type="http://schemas.openxmlformats.org/officeDocument/2006/relationships/notesSlide" Target="/ppt/notesSlides/notesSlide4.xml" Id="R122c10bddafd4eca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88327ce3aea4264" /><Relationship Type="http://schemas.openxmlformats.org/officeDocument/2006/relationships/image" Target="/ppt/media/image6.png" Id="R6fc50eee3ef54b79" /><Relationship Type="http://schemas.openxmlformats.org/officeDocument/2006/relationships/notesSlide" Target="/ppt/notesSlides/notesSlide40.xml" Id="Rb70d576f503b457d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19987c97b4d04c8f" /><Relationship Type="http://schemas.openxmlformats.org/officeDocument/2006/relationships/notesSlide" Target="/ppt/notesSlides/notesSlide41.xml" Id="R8e0d3f7e44dd4024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d670c90fd3ac4ccc" /><Relationship Type="http://schemas.openxmlformats.org/officeDocument/2006/relationships/notesSlide" Target="/ppt/notesSlides/notesSlide42.xml" Id="R47f2d3be39874ce3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d0a610ab3844669" /><Relationship Type="http://schemas.openxmlformats.org/officeDocument/2006/relationships/notesSlide" Target="/ppt/notesSlides/notesSlide43.xml" Id="Rb9517c38c33f4db5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1c777afd9444922" /><Relationship Type="http://schemas.openxmlformats.org/officeDocument/2006/relationships/notesSlide" Target="/ppt/notesSlides/notesSlide44.xml" Id="Rf49169704ea5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a72bc3556f44c59" /><Relationship Type="http://schemas.openxmlformats.org/officeDocument/2006/relationships/image" Target="/ppt/media/image3.png" Id="R2bd1a58e6e7d4d51" /><Relationship Type="http://schemas.openxmlformats.org/officeDocument/2006/relationships/notesSlide" Target="/ppt/notesSlides/notesSlide5.xml" Id="Rcf2ed46b367e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5b06b79f94e4f06" /><Relationship Type="http://schemas.openxmlformats.org/officeDocument/2006/relationships/notesSlide" Target="/ppt/notesSlides/notesSlide6.xml" Id="R4d64da0bd60c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66eaf8bad4d4250" /><Relationship Type="http://schemas.openxmlformats.org/officeDocument/2006/relationships/notesSlide" Target="/ppt/notesSlides/notesSlide7.xml" Id="Rfaa3f1aa2a47418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fe551e810814d62" /><Relationship Type="http://schemas.openxmlformats.org/officeDocument/2006/relationships/notesSlide" Target="/ppt/notesSlides/notesSlide8.xml" Id="R08afdfa7bcbd4b4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5d3ebebb33e459d" /><Relationship Type="http://schemas.openxmlformats.org/officeDocument/2006/relationships/notesSlide" Target="/ppt/notesSlides/notesSlide9.xml" Id="Raa72d1afaa55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Cover Background">
            <a:extLst xmlns:a="http://schemas.openxmlformats.org/drawingml/2006/main">
              <a:ext uri="{FF2B5EF4-FFF2-40B4-BE49-F238E27FC236}">
                <a16:creationId xmlns:a16="http://schemas.microsoft.com/office/drawing/2014/main" id="{A3624F7D-9CFA-4FF3-8AC1-DEA1B2AB4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F1B134C6-91A6-48AF-930D-D8D29E6F7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33cfc2991c432c"/>
          <a:srcRect xmlns:a="http://schemas.openxmlformats.org/drawingml/2006/main" l="22337" t="0" r="2233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400050"/>
            <a:ext cx="5524500" cy="56197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868955-2317-48BF-A4E1-E9A627836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0050"/>
            <a:ext cx="857250" cy="561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66F18D-8150-4E18-82ED-5E46E5774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4350"/>
            <a:ext cx="21907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F65AC0-30C9-420E-90E4-24859A293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FLAGSHIP REPORT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6A7A1B-A922-402F-9195-D7895546F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162050"/>
            <a:ext cx="5905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Global Data Center Colocation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0819FB-5C3A-4A97-A008-2C87CA810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76450"/>
            <a:ext cx="5905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&amp; AI-Ready Infrastructure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18E547-F440-46C0-892D-27A6CA8B9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219450"/>
            <a:ext cx="5334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Market, Sourcing and Supplier Strategy | Global | 2026 to 2035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F35D03-C82B-4EBF-A3AE-F5BCC20C7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2862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report | August 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35DF19-1EC1-4AA8-B873-AF3238492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629150"/>
            <a:ext cx="5334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Market sizing | Supplier assessment | Sourcing strategy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018082c42a4555"/>
          <a:stretch xmlns:a="http://schemas.openxmlformats.org/drawingml/2006/main"/>
        </p:blipFill>
        <p:spPr>
          <a:xfrm xmlns:a="http://schemas.openxmlformats.org/drawingml/2006/main">
            <a:off x="10725150" y="5276850"/>
            <a:ext cx="590550" cy="5905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CE3485-C4B7-4CAE-BD30-E451E58A4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317A47-747A-42E1-8851-A04ED8E2D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465CB6-1D92-4518-8FB0-628EF99E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F16AD5-6DA8-4869-8B01-B98F6E652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63025367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FFF1D62-5E0B-4DF6-805A-E86323DEB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6640D5E-AE59-4062-84AA-AAC10FFC9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0F83E8-B9BF-4F70-89FC-5C448F4F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C2ADAF-DD66-4B61-B62D-F4F1D5B72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RACK DENSITY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1004A0-A395-4EB0-8784-5DD383D27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AI training changes rack power by an order of magnitude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A8361B-4902-4A69-99E4-26030FA69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Conventional enterprise racks sit near 5 to 15 kW; rack-scale AI systems can approach 120 kW.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8F42B2-28FC-4DA0-9AD1-CBFC7563C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7950C2-C350-4C35-885A-9B4A150F5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33AEB8-E872-4BA9-81F6-2148CC605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Uptime Institute | NVIDIA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0A93CE-FF8E-47F9-BAAE-7B9980D38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00D6A1-EA1B-49C5-9033-4639735A5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556A5B-FB91-4631-BA47-59B8AA589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35561E-95E9-4ECD-8F0C-EB4C9BD8F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5C789E-07EB-45CB-8A44-7A57566C8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811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Enterprise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EF2511-54D2-41C0-A5B0-C8E46BB6C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638300"/>
            <a:ext cx="714375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678474-5CF7-44DA-8C5A-1E60BD392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5811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5 to 15 kW/rack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296475-82E5-437A-9A7C-A88D6283E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1619250"/>
            <a:ext cx="13716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7D98960-613A-4B10-A0BC-13459EF58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1619250"/>
            <a:ext cx="1181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Air cooling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5C8C4E-B26C-4ADB-AB09-B5D722A9C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Cloud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DE64419-EDA8-4AB4-964E-ECC42815D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533650"/>
            <a:ext cx="142875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365453-2A82-43D4-8A87-9B5136D5B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47650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15 to 30 kW/rack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5F8661-1905-4D50-93B0-A45B5D1CF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514600"/>
            <a:ext cx="13716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08F22E-FBF9-4163-B68D-10106FAF5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2514600"/>
            <a:ext cx="1181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Optimized air or hybrid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BAC901A-F0E6-4F56-BBD5-2EB390A0E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718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HPC / mixed AI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76A85A-A8B6-4BE1-A104-C153EB336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429000"/>
            <a:ext cx="28575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FA25DFE-CDD1-40BE-8A85-66DCA13C2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3718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30 to 60 kW/rack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7DA67CE-FE7F-4468-92A2-FB34D0A3E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3409950"/>
            <a:ext cx="13716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183953C-E420-421C-B16A-0E12EC716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409950"/>
            <a:ext cx="1181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Liquid-assisted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A054775-BDA1-46CF-9913-0DD703BDF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672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AI training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E86CE0-00BC-4CF1-8937-C5A8D513E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4324350"/>
            <a:ext cx="619125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B75FAD5-0969-4D3B-9EA7-EF123E31E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26720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60 to 130+ kW/rack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33B83AA-752F-4A93-B2BC-1BEC7EE0A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4305300"/>
            <a:ext cx="13716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5EA6FF5-2FF4-4BA0-BB33-1D3C6756C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4305300"/>
            <a:ext cx="1181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Direct liquid cooling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FF6FF64-565B-4634-951C-BD5855E81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14350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B8184"/>
                </a:solidFill>
                <a:latin typeface="Arial"/>
                <a:ea typeface="Arial"/>
                <a:cs typeface="Arial"/>
              </a:rPr>
              <a:t>NVIDIA lists approximately 120 kW rack power for a GB200 NVL72 system.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D7FAB11-30BB-4770-A26B-6FCACCA83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D435746-5A9A-412A-B9AA-616ED0A7D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 facility designed for average enterprise density cannot be assumed to support rack-scale AI, even when total MW is available.</a:t>
            </a:r>
          </a:p>
        </p:txBody>
      </p:sp>
    </p:spTree>
    <p:extLst>
      <p:ext uri="{BB962C8B-B14F-4D97-AF65-F5344CB8AC3E}">
        <p14:creationId xmlns:p14="http://schemas.microsoft.com/office/powerpoint/2010/main" val="396864412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FCE360F-CC45-46B0-8745-B2E11E083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9FFCBCB-0969-41D7-8E28-10C69CF92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0DC1A7-279D-41DF-BE07-D76DD344C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AB4A38-B23E-4C00-B472-37383B33C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FACILITY READINESS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27B39E-B412-4303-8F6E-CFB626052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Power, cooling and network readiness must mature together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62B0CE-75D0-4998-988A-E2D27EE20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site can be power-secured yet still fail AI deployment because liquid cooling, redundancy or commissioning evidence lags.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222F44-3F43-4E01-A262-8D36A7EB9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CA9445-E42E-405C-979D-A6190A6C1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97E094-B0C6-4E22-85D5-A4C949258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Uptime Institute | NVIDIA | SCULTRA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C9B1E5-CA52-45EA-AA34-D2A85FD41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30C69D-4945-46E2-BA3A-39AA74BD1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D5D688-D3CF-45AC-AA7C-BB139E799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43FA63-46BA-4AA9-896F-04387DE25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B4D731-4526-44B8-86AA-32FA0D194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112776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B818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8EAF1E-CE66-43E8-892C-2F927251D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Tier 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E537F1-9B5C-4F22-81C5-F8D3D8F6E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240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Power reserved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E2FF7F-503A-4BC7-B94D-3B47512BE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240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Utility study or reservation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D8323A-816C-4C76-9CF6-8669D3711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524000"/>
            <a:ext cx="257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Concept only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CCCBA26-7890-4833-A082-7B96E7149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9BAAE8-C792-4A5F-A47A-DAAB0C706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28AF86-2CBA-4DE4-B2B1-729EE2544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94D04D-A2F9-4C5B-A649-63368F1B0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398C6D-BEB1-4DA6-A5B7-3BC43B519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1733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0459B41-51FC-403B-A6DA-E21978227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24100"/>
            <a:ext cx="112776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33B91A8-5DB1-499D-A043-1E834AA07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Tier 2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E98C8AF-7F41-4270-9965-77092FBBF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4384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Power secured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98D9821-904E-48A7-8A23-848015E92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4384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Executed connection pathway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C418DFB-1A5A-4FF8-9DBA-780520D3C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438400"/>
            <a:ext cx="257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Cooling design frozen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C35EDC2-3E5C-4F1C-978F-84E544B3F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647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8011307-D9A3-4D7B-A006-0D124D0CE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2647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8481075-5138-486E-AE2E-603A82B72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2647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562A606-04AD-405A-AA39-6ED1476D1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2647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F23F353-AC99-4850-B6ED-331BED05A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2647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43E274D-623F-4830-B8F7-797395C9B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0"/>
            <a:ext cx="112776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F0005D8-E420-400E-BD35-3D06EC8E6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Tier 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7A16FA9-3C07-4591-8757-096398852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3528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Build ready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27AD4B1-AD3A-4B73-AACE-E37FF674A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3528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Permits and equipment allocated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44A64D8-708B-4F8C-8CB9-805059FDD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52800"/>
            <a:ext cx="257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Factory and site tests defined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879667A-45C3-427F-8083-1DD4D40DB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04AE675-3C50-4FA3-B937-B4E524329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C6C7C29-4555-4B40-A1F2-11A83374D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34D6A8F-4154-4768-A8A0-25D9CDAFC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9766DAF-DE62-499C-AE14-779F62C29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175DA6D-50B8-409A-9CE1-71DC02A80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52900"/>
            <a:ext cx="112776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EEF3EE"/>
          </a:solidFill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7B012F5-8A08-4A9A-A08E-30099F709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6720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Tier 4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F4E4B05-2D66-40C5-ACEB-6C02E8352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2672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AI operational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B3F81C3-B7D7-4545-9D87-B4BF360D3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672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Energized and commissioned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83D5E42-8170-4BDF-ADB0-6442C104C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267200"/>
            <a:ext cx="2571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Density and SLA evidence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A126DFD-1683-4E4C-A7B8-2F9E7E523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4476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D15E6CC-8BA1-48C0-B9B9-CF9D25DE2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4476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AB5D3D0-FC7D-4588-9BD4-C52B602B6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4476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3C4775B-6263-40DF-BFA5-B4E1AC3E7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4476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4D3FF6C-C8C7-41B1-AA62-F15D5A6E2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4476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0F42E79-672A-42C1-A4AA-2E7328DBD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38E2043-9CE1-4197-8552-3106088F9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Bid evaluation should score evidence maturity, not simply count announced megawatts.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AAE5648-BD08-434E-9C80-B145E457F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4DD9651-51A0-44B4-9B59-30AC62F08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31DBB9-B1ED-4959-9CBA-8E59FC6F7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9CB557-1BCC-4234-A032-9A4D4C645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 SEGMENTS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8718FD-16D9-4F51-B38D-CC31A8D7E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Four buyer groups need different capacity products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2DD8E1-0508-42F3-9E39-13F3012B1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Hyperscalers value pipeline scale; neoclouds value speed and density; enterprises and sovereign buyers emphasize control and compliance.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1509A9-FA66-4D29-9764-4FF7A4973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135FDB-8774-4960-8765-FAE5BA6C0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191ED6-D995-4B10-98F3-24F9A6824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segmentation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7F55E0-4FDF-4A16-A86B-032E50A0D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50F84C-B4C3-4627-93CB-B4FC48C07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E10E2E-43C4-46FA-B049-50266B9C5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8C9262-3258-4CCB-8A5C-39B832A0D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81F4DB-FD6C-415D-8C61-E35D165CC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3EE45F-5760-47AE-8726-313EC369C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B061D7-1AD9-4781-BAF1-99A778EA9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581150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Hyperscalers / cloud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C2C38A-55F6-450C-9CB8-BEC5D5279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962150"/>
            <a:ext cx="3714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Large repeatable blocks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21073F-87F5-48AA-B9CA-A8245D384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C9C663-9235-4C84-826B-4214D87E5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Pipeline scale, network, options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601730-D428-4AFC-A7F0-2E716D32A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4097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E6C4DD3-CEAA-472E-B525-FED92FB46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619250"/>
            <a:ext cx="1047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25%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0EA8D9-6040-4702-98CA-66A2D8BD7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581150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AI cloud / neocloud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17814B-0622-433C-9790-84F21D110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962150"/>
            <a:ext cx="3714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Fast high-density clusters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3AFD252-CC3A-4426-AF72-7AF449198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32410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B236831-85EA-4340-A2B1-971CBE006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4384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Speed, liquid cooling, power quality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F632F5D-8C95-453D-A505-1BD1FAB7D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004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A64F37-7EDF-407C-B168-011E5ACDB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1047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15%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D2665C9-6552-40B5-A108-57EB4432E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371850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Regulated enterprise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93570A3-A20D-45CD-BCA3-EA424C65F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752850"/>
            <a:ext cx="3714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Regional controlled capacity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5B749E4-E328-4565-BB91-C677F4A79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0CE714E-4A24-476D-9045-DFB41F674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Compliance, resilience, service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DF1C315-7C5C-4F58-97C2-554E359F4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00400"/>
            <a:ext cx="5410200" cy="156210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BB7B97B-FD2D-499D-B8CA-62854B1C9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409950"/>
            <a:ext cx="1047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10%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1921D28-43EE-4569-8228-5CCC2CCDF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371850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Sovereign / research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A8C7758-6F40-427A-BB5A-CA87B97F1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752850"/>
            <a:ext cx="3714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Dedicated strategic systems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DB28EB9-6E36-4D11-BBDD-C85BF0B12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11480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FB1246F-2419-4C51-B2D4-F5EE49D93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291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Jurisdiction, control, transparency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08A8A13-CBD8-46B3-851B-7599BF712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12B65C7-E126-4AA8-9E74-ACBDF6709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One commercial package cannot optimize simultaneously for interconnection-rich retail and dedicated campus-scale AI.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47E9002B-8C13-4EB9-B486-BCBCF022A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530B189-373D-43C2-BA93-7806733F5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119E89-6187-4678-9A57-1C22BAB07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C8A1C4-8C05-41BE-A089-CDE8EE418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SUPPLY TIGHTNESS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2B63B4-FB64-4B48-86EB-13CB2746C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Vacancy is already near frictional levels in several primary markets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0A6B30-B727-418B-9361-1142926A7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Northern Virginia was 0.3% vacant and Singapore 2% in CBRE's 2026 comparison.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0779C7-A8E6-439C-BF8C-D705E11A7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D77782-76B1-49BB-ACC0-63E5EF3F1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9097F7-0CD7-4846-85FC-30CAD9447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CBRE Global Data Center Trends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56297C-D73F-48F3-A1FE-A6B219FAE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D2E397-4855-467B-B6F9-EBBC84BFA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A2F0F3-42A7-408F-8910-56BC5F2A2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7A3C537-4393-431A-984C-BEE00D1C8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F6BF50-E596-4C40-9804-B0C129829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694DCC-6E24-4C0F-AE14-74B6ADFAA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906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Metro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7DD6BC-164E-4561-ACBE-01B718E6C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1352550"/>
            <a:ext cx="1428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A2A4F6-A36D-475E-BC9D-128CB56FF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139065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Vacancy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82D7D29-2D2B-486B-9686-4FEB86E18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35255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D0ACA2-DDB5-4482-9E44-0ECD8F1E4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3906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Indicative rent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30A0952-B5D5-4077-9E78-E39EA520D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352550"/>
            <a:ext cx="5257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CFB4BD-2A35-4B98-81CC-08F45FE7C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390650"/>
            <a:ext cx="5067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Buyer signal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414A728-8EEB-414A-83BF-32B7C8BA2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859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5B3934-B997-43D2-B23D-A7C7E5CC6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240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Northern Virginia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EDDA15-CDB4-4688-B02E-E1430B2C3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1885950"/>
            <a:ext cx="1428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A9D189-D6AD-453A-A50D-C50B1351D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192405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0.3%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8CF0FE6-3706-448A-9422-2C1EAB4D9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8595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74603ED-1D67-41A6-8EBD-D8FCAE32A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9240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$190 to $235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027748-CDB3-472C-AEF9-A2552A6E9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885950"/>
            <a:ext cx="5257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772A64D-4174-4031-8942-7981C04FF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924050"/>
            <a:ext cx="5067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Reserve early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55BCFC7-7CB2-43C3-961C-67B28B040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193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BF57B76-F175-4E63-B484-3C3505F4B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574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Singapore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4E30835-BBCF-4489-8657-7853C4748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419350"/>
            <a:ext cx="1428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039E245-5126-46B2-B98D-A16E51C5B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45745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2.0%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0F66A08-26E1-4FD0-BDE4-87CDDB0F3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41935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3B07009-4FBE-458B-BBC9-E56F25C69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4574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$403 average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CADA020-4032-4E32-A49A-89B78ED4C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419350"/>
            <a:ext cx="5257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6D16B36-F8BD-44BB-924A-851E9714D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457450"/>
            <a:ext cx="5067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Scarcity premium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9568D9C-93F4-4FBE-8C58-FC0FCDAAF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527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609F673-177E-4380-AB3E-FE0356566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908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Frankfurt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CADD1F9-9A7F-4F81-9014-3C7351BDB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952750"/>
            <a:ext cx="1428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8A33622-E016-4E13-B720-9BE41CF9E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99085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5.0%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8C0D5DA-0610-4FB8-9BD7-43C35D19D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95275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CA992A0-9A5E-4FB5-9D2F-807DFADB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908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$235 to $265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39047A0-12BC-4988-B817-744F4BEBD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952750"/>
            <a:ext cx="5257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C9F73F1-8FE9-4972-84F2-DE35B0617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990850"/>
            <a:ext cx="5067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Grid constrained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E7BD933-456B-4AA6-BA57-EACF37CD9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861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2137D7B-CFD6-41B5-A04E-479DE80A4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242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London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017A745-BE9B-489F-8424-82C3173EA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486150"/>
            <a:ext cx="1428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13206C1-CF15-4830-A280-671E95969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2425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8.6%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446E5D1-76EB-4E7F-9F04-A7C7B2933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8615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4AB83CB-940B-4978-91A6-9386A93C6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5242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$165 to $265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8D0C435-4B8C-4DDE-BFB2-46C295B3B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486150"/>
            <a:ext cx="5257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52F0DE3-C5E5-4730-AD43-FF4AC0AF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524250"/>
            <a:ext cx="5067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Selective options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70CEC34-6BA1-4B96-A42D-43B81B8A3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195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6FEFE94-070E-4E80-A03B-EACB176BC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576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Tokyo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494A37F-E052-41C8-9A34-F71622213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4019550"/>
            <a:ext cx="1428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0916266C-91ED-4D10-827C-870EC52B9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05765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6.0%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C8145E3-E434-4568-98A9-CD3F02882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1955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C72BEE8-A37B-43CD-ACAA-51A35690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0576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$280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E538B02B-BEB9-4867-9847-BDFF7A913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019550"/>
            <a:ext cx="5257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0D96E4FC-ABF8-4D3B-801A-A439191FA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057650"/>
            <a:ext cx="5067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Density premium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FF4BEFA5-6628-4CF5-8C3F-B8C9C7346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5295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DE08BCC7-0AA7-48E9-ADEC-F720C8030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910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Sao Paulo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AF083B7-713B-4F66-8015-9A548C814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4552950"/>
            <a:ext cx="1428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B246A7FC-72DA-4887-BD16-CFEC9DDAD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591050"/>
            <a:ext cx="123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9.6%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57B83AB-1506-49B4-9CF8-8322B6CFB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552950"/>
            <a:ext cx="2190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7240142-F5CF-4899-AF64-FBED181D2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910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$130 to $190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FD6E6B8-B237-46EB-9730-D4E5E27A6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552950"/>
            <a:ext cx="52578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4DEAFF35-6F69-4698-BCA3-BAE3C5235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591050"/>
            <a:ext cx="5067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Regional growth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F1EA9B2-EE4B-49B1-A238-233746C48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5599CD32-F6B7-4FD4-988C-02CA4DEB4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Low vacancy raises the cost of delay and reduces the value of a single-metro negotiation.</a:t>
            </a:r>
          </a:p>
        </p:txBody>
      </p:sp>
    </p:spTree>
    <p:extLst>
      <p:ext uri="{BB962C8B-B14F-4D97-AF65-F5344CB8AC3E}">
        <p14:creationId xmlns:p14="http://schemas.microsoft.com/office/powerpoint/2010/main" val="413911913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092F00A-C949-40DC-B50F-8AC93D4BA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4A012DB-C2CB-496A-9564-1C0183698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6A14D6-D0DD-463B-BFB0-1E7589795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02DC7D-E15A-4909-8FFA-F58E99741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DELIVERY CONSTRAINTS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8AAA70-9C42-434B-B945-DBA3CAE48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Grid lead times and equipment queues now dominate the critical path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02B53C-57CB-412F-B829-C409B367D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Data centers can be built faster than transmission, substations and generation can be expanded.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ECF46D-969E-456B-B5EA-44D8F1AE5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C530B2-1957-4720-BA34-8A7DD06AD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EB7EBA-D525-4EEA-9712-12D0B2B31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EirGrid | CBRE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C65F86-424F-42A6-9BDD-2A1F65A9A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78925E-79EF-4CBB-9B13-1E3779CBC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FE2DA3-F140-4A5C-B2E5-0D3F1F942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BC48EB-5703-4C42-AFD1-EA855DE4B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A03265-1E85-430F-8A42-76BBB0EEC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93804B-B28D-488E-BEC6-099854353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8590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GRID CONNECTION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AC557D-46D5-4489-887F-07173257F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95C160-A707-432D-ADD6-D77F4C2F3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BCA2AE-74E9-409D-8CB4-6C37465D4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F70EA5-1F75-4BA0-9990-371D36D69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9369B3-13F5-49FC-B2A1-8D3C13220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B958AD-E5BA-45AD-A1EA-763B7ABCB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097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Transmission, generation and substation lead times exceed building schedules.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EF58774-FF17-4668-A72E-9FA250EAE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3525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6B979B9-0916-4B40-AB31-FD43AFA93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48590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POWER EQUIPMENT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FAA3DB-A4BE-4F9C-BA5A-CCC927D20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414222-3BCB-49E8-82EA-C44E4B011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10825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9137EF3-762D-4041-A6FC-429CF0DF3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DA6E760-6B86-461E-9125-C49E1D13B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6575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1449425-CFEE-4646-A49B-6DBBEF99E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1543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4E7D455-FA79-4979-9CFF-6D5D9B6A6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8097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Transformers, switchgear and generators face allocation and testing queues.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0868EBA-3A64-4FB4-B766-191BACDE9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098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2DADDE9-AA3E-427B-BCBE-A723D3B4F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4320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COOLING READINESS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5B5E849-9CD9-4E9F-8617-43BE034FC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DDA09DE-456D-4BC7-8F7B-F59D7379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57FC67A-71DD-4234-A7D5-2E338401D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380DBFC-412B-4E6B-BD73-D5F2FEFCD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3BD6D33-0DE2-4524-A1AF-88D7EF81C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B3B3C10-2F64-49D1-8022-A8D5B6B66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0670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Liquid loops, heat rejection and water strategy must match the density roadmap.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AD1431E-8A78-4053-B602-BF0F57D5A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6098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B20B765-B326-4F0F-A250-F71CD9C70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4320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LAND / PERMITS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BE32854-882C-400F-9B14-8F9F89C76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38D0F80-238F-4DBF-88BB-250BDB3DA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10825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A19F889-EA47-45EC-9D3D-F1DF8549C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6022A75-0004-464B-8539-98C68E01A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6575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BCBC0C3-C068-4DB7-B7FB-F12118AF1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2800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08D0F9E-A106-405F-B09D-61DEC6784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0670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Community, environmental and planning constraints can delay campus delivery.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4B24298-7C78-4547-B5E2-5E559F086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671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FDA04CE-1D63-4A7B-985F-92ECB6553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NETWORK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529399F-2DBF-4332-BFE2-3FE793EF2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770EE22-F647-4B50-8BD0-F1D04BB40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F29E566-2F23-4CE8-AE1C-3E5B0ABA6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FFC2291-9AED-40CD-B8E0-48164F4D2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9ED9355-204F-4922-9EE8-05ECD2E26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1D21D6B-7111-440E-B96B-72D0F9E5D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243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Fiber diversity and cloud adjacency vary sharply by site.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992667C-A124-4554-B05C-66BD1AD4A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867150"/>
            <a:ext cx="54102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F2FD231-5920-4C72-8B23-E997DE1A9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00050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OPERATIONS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8652F92-CE81-4960-97CA-386B236E0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E251372-6E6E-4E03-A413-83AEE1800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10825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78BA0ED-E205-4893-A864-64A2230D9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ABDBAF79-742B-4417-BE04-B4BD4F191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96575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447E96C4-012F-4433-9762-4B8DFC5AE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40576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C3CAB98-9515-42D3-B9ED-01802D430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324350"/>
            <a:ext cx="497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Commissioning, spares and high-density procedures require specialized capability.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97D3955F-497F-45CF-821C-D93F0BAFB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8148857-E5CB-4784-ADCC-3EEC2D030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 building can complete on time and still miss the commercial date if utility or commissioning evidence is incomplete.</a:t>
            </a:r>
          </a:p>
        </p:txBody>
      </p:sp>
    </p:spTree>
    <p:extLst>
      <p:ext uri="{BB962C8B-B14F-4D97-AF65-F5344CB8AC3E}">
        <p14:creationId xmlns:p14="http://schemas.microsoft.com/office/powerpoint/2010/main" val="3862569954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6482D72-C8F8-4D2A-AAFB-5D8ABA150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78A9FCC-3A7C-46BA-9C42-214C3DCA4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72A3F5-C1E3-4994-B0C3-AB660EA5B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2E82A3-3475-460D-ACBE-1B88414A5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OCCUPANCY ECONOMICS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512A97-AF6A-420E-9F19-F3E6C5625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50 MW capacity block is a multi-billion-dollar commitment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7B3262-3512-45B0-B100-824F77BE5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At $225 per kW per month and $0.09 per kWh, rent and power approach $190 million per year before ancillary services.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C181A6-B68D-4E3D-993E-57E513978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24705D-4A05-48FE-BF7E-6951903C9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B706AF-AE33-484C-9107-E66350FBA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CBRE | SCULTRA illustrative economics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602D837-A58F-4467-80D4-E6C9C0562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14734D-BAA3-4B17-8AF8-6BA04E54F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3F4C25-B908-4122-B501-B8E4A07CA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760F6B-557E-461F-B301-928AD7230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07BB29-C151-4476-BBA2-5FC851551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2390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4BBA47-F46A-488A-9DE4-5F663DAB9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647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Illustrative 50 MW annual economics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0C6926-B015-4043-82C7-DC6146F02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098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Colocation rent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D5F5B67-F33D-498B-8AA8-246D03552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257425"/>
            <a:ext cx="44767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BA7D7D-9C97-4942-848C-F1782793A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257425"/>
            <a:ext cx="4029075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255451-DDE8-40B8-9242-AD98E6FFE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2098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$135m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52D08B-87DE-4F3A-B2AD-DB2D2C918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765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Power pass-through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454982-B194-4E6E-BB4B-383BCA64B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924175"/>
            <a:ext cx="44767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B9E1C54-7E31-4CBC-A595-E5F8D1526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924175"/>
            <a:ext cx="1641475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B1C289-1BE4-4949-8DE3-EB669D746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87655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$55m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88CA806-7259-4F3C-928B-55BCE8279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433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Ancillary services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931778C-CA9E-4CBB-8804-182DFE773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90925"/>
            <a:ext cx="44767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A31AF26-5160-4A4A-B332-28ED1C19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90925"/>
            <a:ext cx="328295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A14063B-0711-4855-9BAF-7E4E94A5A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5433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$11m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83C1F93-EE50-4991-89C6-54AB23BC3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38650"/>
            <a:ext cx="647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About $201m annual spend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568BFAD-5EB1-4A54-8FB1-04B4ED56B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FBF502C-9C1B-464B-8688-2615DE73C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619250"/>
            <a:ext cx="15240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3B7C428-2A45-4E52-80CB-D7895FD8C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61925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TEN-YEAR VIEW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4F603A7-87F7-403C-AFB0-FA14BEE6E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1717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$1.9bn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F5F26D-A271-4B63-B5F1-1958E1CB4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8384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rent plus power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0679292-36E3-4B70-963A-15EA3A87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295650"/>
            <a:ext cx="2800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D2CEB7A-A8A0-4648-88A1-F23C8B972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52425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$225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F722B4D-2A3A-48BB-80D9-54350CAD1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814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8CBCC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8CBCC"/>
                </a:solidFill>
                <a:latin typeface="Arial"/>
                <a:ea typeface="Arial"/>
                <a:cs typeface="Arial"/>
              </a:rPr>
              <a:t>per kW / month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3E769E3-6B6D-4AEE-9C13-38EA5CF6A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524250"/>
            <a:ext cx="142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$0.09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B00B3F7-8F7A-40D7-BE78-18DAC645B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9814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8CBCC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8CBCC"/>
                </a:solidFill>
                <a:latin typeface="Arial"/>
                <a:ea typeface="Arial"/>
                <a:cs typeface="Arial"/>
              </a:rPr>
              <a:t>per kWh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1826762-05A6-4DC7-BC85-67E14F3C3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F7D80D8-AFBD-44EA-B96D-54E3840F7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Capacity options, pass-through rules and delivery remedies deserve the same rigor as the technical specification.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47778CC-B177-4F48-A7ED-6FE7912CF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66717B3-233A-4940-B211-BE4BC5F7A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922D23-DA32-49CA-BDDC-40C75DAD9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29D630-3C06-4140-8AAE-CEB5F2C02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BANKABILITY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CAFA2B-1434-4E28-9457-435575AE8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Six evidence gates separate a reservation from bankable capacity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049EEB-0F18-4A6F-8F77-5D30F5F9A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Buyers need proof of grid position, land control, design maturity, equipment allocation, permits and acceptance criteria.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D8EED1-1DEB-4C16-B5E2-200675527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21BB74-C755-495A-89CA-B6344C8B0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582BAF-89CE-4775-B228-9FA2C9EF8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Company disclosures | SCULTRA framework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AEAE86-051B-445B-8606-B4535489D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1016AD-F421-4E75-9F7A-92C2C9EC4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FDB988-468E-4708-A0E2-761825592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D9AFC4-FD60-46C6-8209-13C5BA378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B8B069-83C7-4751-B5C4-3B19C1A92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683AF1-1C81-4AC5-9D14-4C7775AA5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81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4DA953-BC57-4071-8EFB-5D1232F86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81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010C01-5584-482A-ABE1-A0A75F068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430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Power evidence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1E25869-F2BE-4CBA-9FB3-A18A1FFC6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81200"/>
            <a:ext cx="31813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Executed utility pathway, milestones and curtailment terms.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3F282A-5432-49DD-88B4-3B933E318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2875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25C57E-254C-47B8-B1AE-73DB37972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81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3A4641F-63EE-4335-9D81-5DE7AE7C5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81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D9FEE3-A297-478D-A5E9-3D2655395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5430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Land control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1337AC9-7B1E-4122-8D67-7DA42D604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981200"/>
            <a:ext cx="31813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Owned or contracted site with usable zoning and rights.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9B5F14F-FEB8-4857-AE0D-25837132E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2875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8D34AFC-1A75-4573-AA81-EB66B3EF5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81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0033385-BF5B-448D-907B-3C951CCFD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81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8021F3-BE0E-4595-BCC0-94B47C528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5430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Design maturity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8C38D63-5D03-436E-92B5-7FC462290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81200"/>
            <a:ext cx="31813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Density, redundancy, cooling and phasing frozen enough to price.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FD8D98A-9219-455D-A64E-80C1982FC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6230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C8D8A7D-AB72-4B8B-B325-441316788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6A19FB9-BCF2-4AA8-94F8-F065115B5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147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5A2743B-066B-45D0-95F8-43E990917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2766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Equipment allocation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2DFB6F6-1BC0-49A7-92EB-59E337984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14750"/>
            <a:ext cx="31813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Named long-lead items, slots and substitution rules.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0505FEF-8A23-4AA9-9943-D02D39324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6230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A4FA255-7926-43E5-A7F9-E12216192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BDAAF74-1211-49A9-B189-E1124A189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147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385F7F1-A6D5-4647-9A46-4BAB0D894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2766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Permits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196068D-2C9A-4572-AC2E-8AB1B24B3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14750"/>
            <a:ext cx="31813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Planning, environmental and construction path with dependencies.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CDD3ACB-A2A5-4673-BD2E-E3E3DB679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162300"/>
            <a:ext cx="3562350" cy="1504950"/>
          </a:xfrm>
          <a:prstGeom xmlns:a="http://schemas.openxmlformats.org/drawingml/2006/main" prst="roundRect">
            <a:avLst>
              <a:gd name="adj" fmla="val 759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FB3962E-5472-44AC-A93F-39887B838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14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0037093-507E-4B2B-AE57-EA8066D71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147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46B3157-B02A-4760-80B7-AD4715A30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2766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Acceptance tests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D63A172-BA05-41D6-A1F6-50131164A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714750"/>
            <a:ext cx="31813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Energization, load bank, cooling and SLA tests linked to remedies.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5D91162-62EF-41C1-A40C-19EABA82C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1432612-3ADB-4B3D-9AD8-7083C7D81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 provider's balance sheet helps, but it does not replace site-level grid, permit and equipment evidence.</a:t>
            </a:r>
          </a:p>
        </p:txBody>
      </p:sp>
    </p:spTree>
    <p:extLst>
      <p:ext uri="{BB962C8B-B14F-4D97-AF65-F5344CB8AC3E}">
        <p14:creationId xmlns:p14="http://schemas.microsoft.com/office/powerpoint/2010/main" val="330073482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5D3B2A1-F097-4B11-9404-5FC530195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594CE54-0F91-4FB1-B2F1-FD3E1473C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245D4A-AD28-4391-B94B-EBE1CE8B7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5B7570-D489-4D59-89DE-20B754CFF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SECTION SYNTHESIS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01FE79-AFA9-40CE-90E9-A8918911A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Scarcity transfers value from space to certainty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779F2B-7F99-4DE3-8E26-1EB77C0D3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winning product is a credible energized date, a density roadmap and enforceable expansion rights.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7D6D4F-5284-4531-B0B6-DBCEB6FBA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24FD14-CC15-45FA-ADC5-900A8E9EF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396C4B-320E-4E40-B669-FCCA7C953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synthesis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DFA677-5C75-4BE7-934A-53255330C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EB752A-066A-45BD-8043-2BA5DDA53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67C124-EB02-4BAC-A8C7-EF4F94C4E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1389A1-86E5-483A-B3CB-BB85784F7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B11FDD-8EB4-46EC-A660-E29D8978E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277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3FC604-3DF7-4FE3-81EC-2FB20F62B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33525"/>
            <a:ext cx="14668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7BCF35-9900-4259-9C37-55A1F18B0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33525"/>
            <a:ext cx="1276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DEMAND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12B39B-C71E-48BC-9AC2-0B141A879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428750"/>
            <a:ext cx="904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Electricity and IT-load scenarios support a multi-decade capacity build.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CF3B26-E41D-47EB-B048-2095EC37A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33600"/>
            <a:ext cx="11277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729397A-6684-4274-A1F0-F7E51D7BA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14575"/>
            <a:ext cx="14668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2C838B-7513-4C8E-8EE2-8C7C8B8C6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14575"/>
            <a:ext cx="1276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SCARCITY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C43339-2A19-46E7-B05C-38CBF3FD0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209800"/>
            <a:ext cx="904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Power-secured delivery, not floor area, is the binding constraint.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0683934-7CE8-4727-BA0E-3A296088F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14650"/>
            <a:ext cx="11277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662E15-876A-4A6E-98A6-221A71651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95625"/>
            <a:ext cx="14668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0B7BAF6-C072-48EE-AB9D-05D7388A3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95625"/>
            <a:ext cx="1276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TECHNOLOGY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18DBEE-19AD-4EC5-AABC-276500427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990850"/>
            <a:ext cx="904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Rack-scale AI requires an explicit liquid-cooling and density roadmap.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6A15896-9E0B-4E6A-AED0-4F0653A71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95700"/>
            <a:ext cx="11277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7CC27E1-55B3-4F18-872D-00AC03301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76675"/>
            <a:ext cx="14668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81CAF19-5274-42E3-B8FB-02224E316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76675"/>
            <a:ext cx="1276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ECONOMICS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000740-AF7D-4520-85BD-F7CE964F2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771900"/>
            <a:ext cx="904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 single capacity block can create a multi-billion-dollar term commitment.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1F08C69-B605-44EA-B099-DFD62E1F5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76750"/>
            <a:ext cx="11277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6677F3A-ACB4-4DC4-9DDD-98782B645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57725"/>
            <a:ext cx="14668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FB62345-0963-4CDD-9669-9879E08CA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57725"/>
            <a:ext cx="1276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DECISION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D6383C8-EC2D-4614-A4B0-22C6EE5AC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552950"/>
            <a:ext cx="904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Portfolio sourcing with phased options is stronger than one-provider concentration.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3D7F5DB-7093-40CB-9C38-97AA8D7AF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CBDA1D6-BA61-4F5E-96A1-A92DB5436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Market opportunity is real, but commercial value depends on turning announced pipeline into testable delivery certainty.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DA55DEBF-0455-42E3-A217-C5012F7B9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86B40D9B-02FC-4757-B389-3125001BC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AE27F2-0195-4904-99E3-461CC7B47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CC6FEC-8FCB-44D4-967A-A0ACD6F65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Sizing &amp; Forecast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BC3325-00A2-4350-9E63-F30DBE3BB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A scenario model from electricity demand to delivered IT load, serviceable capacity and buyer spend.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531967-E139-408D-9F7E-B81B7CB6A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935B99-D82C-4B9E-9818-A1595A740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f43627d9484f6f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45D8B1-EAED-43AD-8DD7-B7AF14831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01AFEA-833F-422B-906D-64B49DB7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A69127-A542-46BA-A001-E478B35E6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E94E7B-0EB6-4BCF-8603-33791A48F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12616567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450EF1D-FF9A-4849-8D5A-1CBD99CCE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3206BD1-4B4B-4EDF-8926-B904EF316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B157F4-97A3-43B5-B88E-A1039E7B9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C41672-C2DA-428D-886F-978A7BB54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SIZING METHOD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E3D639-9A9B-4974-85BB-C782EBACC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model converts electricity demand into capacity, then applies commercial filters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33EC20-0CE4-485B-A3E3-2FBD14BE5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Every output is tied to visible PUE, third-party share, AI-density share, execution and pricing assumptions.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3C6888-1B50-4928-8ABA-53F757D65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721683-4E56-4F78-8D6B-22220AD58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B233D7-3F5D-4D9A-B3F4-F4C884E44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Uptime Institute | CBRE | SCULTRA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66E972-A0EB-40D0-B552-BB73B88B1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22CF9C-A230-44CF-85FD-06FEC5DAB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AD00CB-D013-42A4-B2C3-43D538645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4D02DF-CEE7-4DF2-B056-F35AE52C9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3D4CC2-0080-4F52-96FD-A1B6AF841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BAEF233-9574-4193-BC46-B5DF9D1C4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BAD6A57-C184-4D57-97CD-1161C304A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579F46-1AE2-4B08-833E-52DE4BC6F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Electricity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259B65-110E-4CD5-B565-B31729802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IEA TWh scenarios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4CBA2E-B18C-40E6-88BC-88445394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770FC1-3A53-48B1-9A0A-B3A42A134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38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ABD4AA3-17D4-4900-9216-A79125C4C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38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702DAB0-A755-48FB-8F34-6E8BCF118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A0A7B4-B929-411D-B763-391D4CB57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90E9CB-7683-4C3C-94D4-4B1244CA6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FF1A51-1D23-4B79-8700-3B5A3C403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IT load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FB44539-8EF5-44A8-9D7C-FF0C30B0C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Apply PUE and hours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864C7F3-3C55-42F5-A854-FCE751831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37F1CE8-EAE0-4DD2-863D-D6878252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7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C224CA9-6A1F-42A2-B1DF-CB86998D9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7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5142313-14F0-431E-B42E-DE2CC4CF4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7FCCD9F-B302-49FB-A93D-19C0375DF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588F4CE-EA55-409B-B97E-CAB555F40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C096397-5E33-4C87-9C53-12C7705D8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Incremental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0F62F6C-353A-444D-94E8-342A3EB37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Subtract 2024 baseline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90B54FF-539E-4040-8580-82B124567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99F84A4-1654-4D59-98CE-7F8B7D417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6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C3B36F4-ADFB-45AE-AAA3-B69C8F938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6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3F64CF3-743D-4F21-9340-22774AD8A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0FA2484-D99E-44A1-A052-DB7C91B90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B3F7A4D-061A-4641-9304-3AAF71E29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D3D63AB-8201-4495-87C2-38E6EA330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Third party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D920881-6D96-4E3F-80AE-A99590C4B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Apply colocation share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C599A6A-9D40-468D-8AB8-5D5B02002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189F5A8-D166-4DE0-8F02-FD57BFD75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45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9976F35-1996-477B-8F8C-58CAD1AB4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45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DC80EA3-38EA-4CA7-AB7D-177EE0751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B201614-4714-4CE9-BB52-379A8B187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AB69483-D7C2-4E73-A818-46C89F112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A082A9F-0035-4267-95F8-1E4F251CB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AI-ready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40EC509-ABCD-4690-AECE-B8A082741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Apply density share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22EB9A5-EA67-44EF-8501-3A20E6F83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0099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E830C9A-E0D0-4CF4-9408-00DA218FF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1447" y="30099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BF2FAD8-758A-48A0-B7B8-45C93DB1B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1447" y="29601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B70DA50-CAC0-47F6-BEB7-E4E60D5F6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581150"/>
            <a:ext cx="1657350" cy="28575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AE0435D-BF21-4694-9050-A6AE253E4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7716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6D1B7D6E-CEAA-4548-B9EB-0C5C4A09F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7716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02D3E04-4DBF-4479-8B4D-1EDCF0BBF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5146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Commissioned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1BDDC5E-966E-4AA5-90AF-5AA1E739B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143250"/>
            <a:ext cx="1314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Apply execution rate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671E0DE-A9AF-4EAB-B4A3-38D34A969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DEFD51D2-A429-4E97-BACE-4A451CEFF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Capacity is translated into rent, power and ancillary spend using a transparent annual price and PUE path.</a:t>
            </a:r>
          </a:p>
        </p:txBody>
      </p:sp>
    </p:spTree>
    <p:extLst>
      <p:ext uri="{BB962C8B-B14F-4D97-AF65-F5344CB8AC3E}">
        <p14:creationId xmlns:p14="http://schemas.microsoft.com/office/powerpoint/2010/main" val="107702251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F6738D0D-7F49-4008-B87E-2BF96B8DA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73DAA01-B8AF-4583-9EDB-4EB765214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9413E8-6DD8-420F-B4F0-46036AF1F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54EEF7-AB0B-404C-94AF-A238FAF3B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SUMMARY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2BE58E-C1C7-4AEC-B6FF-70AC02068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Secure power-and-delivery certainty, not generic floor space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F4ED59-ADF3-45EC-BDDD-D9C64C721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Five findings connect demand, capacity scarcity, supplier choice and contract design.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C1B305-7FF9-42C0-9788-AD0307AB6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7E5644-4072-4D6B-93A5-EEE89EBE1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220883-31DF-4786-B02D-B183E823A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CBRE | Uptime Institute | SCULTRA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64A4A6-6E68-44EB-A161-01498BE1C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35AE61-E25D-4B07-8E0A-94F96141A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418A94-BA96-46B9-8984-7F97AB129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D16669-B687-4D6F-808A-E4B7D446F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9F9257-DF34-4494-8FCF-E561839C8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476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0DA2DC-69F1-4BE5-95B1-92D4B4D88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A3B501-4196-4CB8-B4AF-63DA1D626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43EE6D-C482-4BF2-BFA3-737B94ABF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04950"/>
            <a:ext cx="26765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Demand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B7ABCF-9710-44AA-B144-724947212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30956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IEA electricity scenarios imply about 64 GW of incremental IT load in the 2035 base case.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E94D4AC-1F96-4660-B599-0D47B2558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390650"/>
            <a:ext cx="3476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1C6F54-4E08-4F32-B52E-C5D82CC7C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340460B-8800-4BF8-8335-7134B12ED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25AB0A5-2E83-436C-8B9B-A85457040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1504950"/>
            <a:ext cx="26765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Scarcity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26A8817-C706-42DE-B8C6-846CDDEF8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943100"/>
            <a:ext cx="30956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Vacancy is near frictional levels in several major metros, and power delivery is the bottleneck.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03BF8B-FB4B-4DA4-91A9-95352FB20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90650"/>
            <a:ext cx="4000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F74302-EACC-4C60-8DBC-1A62E36F6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E7F25A-C37A-49B7-BE85-5ED40C488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F5E2C8E-7162-4C97-A880-F110F37A8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504950"/>
            <a:ext cx="3200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Technology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9B6030A-6482-4546-B148-FFA207B9A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943100"/>
            <a:ext cx="36195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AI racks raise density toward 60 to 130 kW and make liquid cooling a contract requirement.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6D3BFFE-07EE-442F-B966-5FBA4A074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219450"/>
            <a:ext cx="37338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8F908CE-A406-409C-A001-9DFED2B27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371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7B613B4-B092-465A-97F7-3F700486A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3718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ABE3A2A-56AD-48A5-98ED-EC9D0CC96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333750"/>
            <a:ext cx="2933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Economics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F40B4AA-A9DF-4264-8EB3-C689B9569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771900"/>
            <a:ext cx="3352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50 MW block can represent about $1.9 billion over ten years before escalation and services.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23FC252-336E-485F-8EC7-D168E4CD9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19450"/>
            <a:ext cx="37338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E37715C-4043-4F80-A3D0-6B067444B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71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2B5EB5D-4BC2-41F2-BC2D-8CDC4A351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718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9A79508-8A10-48D5-A763-E1EF3F9EA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33750"/>
            <a:ext cx="2933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Sourcing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2B5EF56-239A-4A88-B132-368DA6137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71900"/>
            <a:ext cx="3352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phased blocks, paired metros, anchor volume plus options and milestone-linked remedies.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C1046D3-1DA0-489E-A1EE-D244B73BF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347539F-56B2-4C72-9515-3270A11C9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Decision: buy verifiable energized capacity and expansion rights, not a broad promise of future white space.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DF8A249-7698-4F18-A9EB-3E375411E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7B2F7F7-E382-47A5-91D3-8A64E98A6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82B269-CC92-40BF-B3D5-D42F2F40E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B98490-1B0D-46B0-A01C-59A0C7814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TECHNICAL ENVELOPE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A1A428-B386-41B2-B078-4AE4E9A39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base case implies about 64 GW of incremental global IT load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076DBC-B434-44AC-AC10-390965A98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This is a technical demand envelope before third-party and delivery filters, not a revenue forecast.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D0419A-1748-42DD-9F63-925DBFBD1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DA1979-1D93-4419-BE3C-785ED28EC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74CA1B-16F8-47B9-B774-589E14571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Uptime Institute | SCULTRA calculation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CD7A87-3936-49CA-8E3C-53374C991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A28551-5BCF-4EBF-B01A-4064DFED7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096580-A082-4FA2-B2B5-7059127D7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DC3046-91DE-4BD5-84E9-D22B1E47F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C7362A-F058-45D8-921B-9BAF48FA1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2390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AACAB8-1758-48C2-A556-58249C2CA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647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IT-load conversion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B3CBB4-DBFE-4014-95C6-FA9A0E9B1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76450"/>
            <a:ext cx="2190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F407D1-C9CD-4D24-9635-8C982475D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14550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Metric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622974-89D6-4C87-82C0-71FF45B32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076450"/>
            <a:ext cx="1333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19FE874-DA0B-4B3F-984A-A966EF8E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114550"/>
            <a:ext cx="1143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2024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6DE2145-6E44-4E4C-9456-F04E72906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07645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7F8A25A-9B25-44FF-9503-F63AE2320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11455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2035 base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5C6207-9134-43AD-B801-DA82A32D5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076450"/>
            <a:ext cx="1809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DDC4482-163A-41B0-A232-9D7F7286C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114550"/>
            <a:ext cx="1619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Change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22EC0F9-9554-406E-B503-A7E2F9ACE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86050"/>
            <a:ext cx="2190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0431B2-9EA6-413A-B314-BDC27A4A1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24150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Electricity demand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FD7728C-0D27-490B-8AED-3072A2A4D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686050"/>
            <a:ext cx="1333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6E2F3FA-DF09-406C-8271-6F9067329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724150"/>
            <a:ext cx="1143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415 TWh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012EE7C-D354-4010-B2F7-2E7499028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68605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39CAAD1-9FBE-4FD3-B422-5F38A1508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72415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1,200 TWh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7777F09-07A3-4EE5-9BD6-814C9FF7E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686050"/>
            <a:ext cx="1809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6974308-6FC2-48DD-A722-FE1624A2F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724150"/>
            <a:ext cx="1619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+785 TWh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F3F3631-A731-4340-9737-931EFCBA9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95650"/>
            <a:ext cx="2190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F37FFF0-C0FD-4152-A3BE-5324C130B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33750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Portfolio PUE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BDFAC60-A5B2-4935-BDD0-0DCBC5C10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295650"/>
            <a:ext cx="1333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BB0B14F-8E07-4148-8B85-3D4FA34B0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333750"/>
            <a:ext cx="1143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1.54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BD6F227-F286-44A0-B7D5-5FB8BB31E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29565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68FBE74-440C-4870-BBBD-C985BDD07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33375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1.45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10A5DC3-BDBB-49F3-8EEA-9A02809D4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3295650"/>
            <a:ext cx="1809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D3EDC00-112B-4550-9843-8E863C05C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333750"/>
            <a:ext cx="1619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Model path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7CDA9D7-9CA0-4243-9ED5-4121E1CA8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05250"/>
            <a:ext cx="2190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02CE727-AA23-4A1A-A512-8C08A0003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43350"/>
            <a:ext cx="2000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Implied IT load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37F4100-9ADF-4445-8C2E-95F583A5C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905250"/>
            <a:ext cx="13335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FD431D9-6C6C-461B-9802-083943F05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943350"/>
            <a:ext cx="1143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30.8 GW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2A142C0-66AB-4786-A35A-A77A7C251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905250"/>
            <a:ext cx="15240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B90D8E7-9235-48B0-BAF5-E1F36BE20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94335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94.5 GW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AF6F422-5EF3-4FB8-880B-7FADE5F45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3905250"/>
            <a:ext cx="1809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930B01B-E56B-4E86-9B2D-A69FFDC5A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943350"/>
            <a:ext cx="1619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+63.7 GW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0DEDEE7-D535-4853-AAE3-35086AEB7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17AD194-9F8A-40AA-8466-53A82FDE2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619250"/>
            <a:ext cx="1809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D7DF980-31C9-4AEE-AABF-4B6FB0B82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61925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TECHNICAL ENVELOPE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05A18A4-75E6-493A-9B63-FEAFD0C71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247900"/>
            <a:ext cx="3143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63.7 GW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338BAA2-A5C7-4714-83A8-F58E87187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95275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incremental IT load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3EF7A0B-1019-44F9-B7BA-5D31FAB1B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429000"/>
            <a:ext cx="2800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8C4183D-2FC8-4E60-850F-05AC929CF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752850"/>
            <a:ext cx="29146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Before colocation, density and execution filters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6BEE996-4FA8-4D85-840A-8C8AF9BC0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150921A-781B-4A65-A676-4C6F58694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envelope measures workload demand. It is deliberately larger than the serviceable third-party market.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5D3A475-A09E-4F4D-A446-B7444943B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4E8610A-5906-4806-8BCF-AE0C247E6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F52D27-F70B-4B8B-8CC5-EBDB1201A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5EBBEB-EAB4-4E73-86EC-8735D4581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SERVICEABLE MARKET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B57A8C-3DC1-42EA-A4CA-D35B9ED46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Commercial filters narrow 64 GW to 10 GW of commissioned AI-ready capacity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82AA0C-D028-4A94-9B31-DCFF0A658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Third-party deployment, high-density fit and execution rates determine the investable pool.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F0563C-4FFD-4BBC-82BF-C77512D60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C8C8FB-AB32-4A63-8DEA-319901EF3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F83824-D95B-4E56-A6A9-26DC46F5E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scenario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BC70F2-765B-419C-9928-B17929238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99CC3F-C497-4E27-85E0-771617111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FD0941-47E2-4085-8C1C-BA87F7B0F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2869F4-AFEE-444E-B7B7-DA8310D94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9F883F-6D07-408F-A8D4-0284D1031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28750"/>
            <a:ext cx="106680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C529B5-46B0-4B62-B82B-EBECC8853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5049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63.7 GW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CA0F94-B2CC-429A-BAD6-D3E183D5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504950"/>
            <a:ext cx="809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Incremental IT load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7D7576-224C-45A9-825E-AE2224549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1455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2B67E6-AC60-4971-9084-F9E7DB8FD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22428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4F4A4A-862D-430C-A4DC-D6ABC8DC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428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B76145-3C7C-472F-8322-2F970999D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343150"/>
            <a:ext cx="8858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60A9D5D-AD15-4CF0-B8C8-248DE3FF5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24193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22.3 GW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242D7C-BC99-4B13-9648-7A0C76A58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419350"/>
            <a:ext cx="628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Third-party share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719DCC3-728B-4A6E-AD70-5B9C544D7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2895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EC2729-018E-4F6D-8C86-15004A45F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31572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9FAF140-A818-4BB1-81B0-A8C1A4A5E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572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BC17066-9814-45AE-A167-2EAF4FE2D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257550"/>
            <a:ext cx="70485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3159E5-02BA-4D3C-9B9D-14C58FD6F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333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13.4 GW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3AF4D9D-549F-4F65-8D29-E38BE46FE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33375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AI-ready serviceable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1E54ECF-C090-4A3D-A75E-058364E2A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4335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E277E53-069B-4213-A5B1-4A979B75E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40716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91546FD-71B6-4A69-AB16-CD076BA5A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716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96C8839-2921-4680-9475-58F81CE62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171950"/>
            <a:ext cx="52387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44B641-BFB2-4AFF-BAB6-CD0876B72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2481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10.0 GW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7BB9B84-2E38-4713-9AE5-05243167C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42481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Commissioned base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FCDA813-2005-472D-969D-0A4EE8F2B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4326B70-261A-4338-8C7F-9A485322A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base funnel applies 35% third-party share, 60% AI-density fit and 75% execution to the incremental load envelope.</a:t>
            </a:r>
          </a:p>
        </p:txBody>
      </p:sp>
    </p:spTree>
    <p:extLst>
      <p:ext uri="{BB962C8B-B14F-4D97-AF65-F5344CB8AC3E}">
        <p14:creationId xmlns:p14="http://schemas.microsoft.com/office/powerpoint/2010/main" val="1253204316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CD25427-9BA8-4660-BEB1-FCB88674B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362FC43-5A26-4AF3-A655-B93C6C37B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7ECD72-E426-488D-9E8A-9FEF20825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1851CD-4040-49DF-88DC-AD7DF02D8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SCENARIO 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D0921F-1DB4-46B8-96AF-7243D8AA7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2035 commissioned range spans about 2 to 23 GW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734BDE-D053-463C-8AAF-46E8A3FBA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Headwinds, base and lift-off cases vary demand, third-party use, AI density and delivery execution.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7EAC07-1CEE-4E96-8B8E-AEABB1434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6A04AE-2C13-4ED7-BA2A-CB2DFC313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BE7DF4-8C4E-4DDD-B663-66CFC1912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scenarios | SCULTRA filters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49F7FB-E879-49EC-B060-9E33A3BE5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EBC93C-1345-4F0E-B957-AADD7D6B8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08E3D3-D226-4DD0-80CA-152B2D52E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48F4B5-626B-41CF-8A73-F59E7EF97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9BE905-3A5F-4696-85C5-05D977C28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62350" cy="37147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6553B8-CDBA-4721-8F40-536308D03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63830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FA998F-F3D7-41FC-9D09-89C3185A7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63830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HEADWINDS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45D1E9-5B8F-4503-93C4-6193738AB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1.9 GW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EB80A3-7E66-4370-A30C-D9333697C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24150"/>
            <a:ext cx="299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2035 commissioned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342C7B-7EF2-4A32-840D-85C073018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24200"/>
            <a:ext cx="272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629560-E1AB-46F9-819E-DA6196D9B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337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700 TWh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BB3A6B-6EC7-42C4-83D5-DAC0E0F72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957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30% third party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5D2E832-B74A-4DB0-A5BF-14DA03515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576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40% AI density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444D6CC-6CB8-4EF5-A7E3-661D4F8C8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196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65% execution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359FCF5-6066-4ACA-BF5B-FC67E5B0A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28750"/>
            <a:ext cx="3562350" cy="37147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23813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D01947-E329-4938-8744-29C3CD9EB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63830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F8642B5-9B8F-4424-8A4D-B3DAD8525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63830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BASE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81A338E-A8A6-4FC8-945A-884B0AFD8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1526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10.0 GW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27D32E0-E11C-4DB7-9E0A-5523DB6A0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724150"/>
            <a:ext cx="299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2035 commissioned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E3F001E-4837-406B-A0DD-2A16BC3EF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124200"/>
            <a:ext cx="272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01317E0-8E7F-4CA2-8E1C-EFF13992C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3337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1,200 TWh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B2FC503-B794-4CCB-9D00-ACAECCDE7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6957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35% third party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8BD66C2-6BD7-49FA-AD0D-A88A74951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0576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60% AI density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701C565-0C52-490B-B3F0-674C9325A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4196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75% execution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F04752D-625C-4A2E-987E-C2A80259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28750"/>
            <a:ext cx="3562350" cy="37147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36C7056-D2EF-4D02-86B8-704FD07EF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63830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6E8285F-C3CB-4910-9A06-4B76BBA1E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63830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LIFT-OFF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CE051A8-8319-47AD-A208-8F8B03EEF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1526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23.1 GW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CE69BA2-813E-400F-8D67-6F7BBB730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724150"/>
            <a:ext cx="299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2035 commissioned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8D20425-C141-469F-80AE-855D8DD8F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24200"/>
            <a:ext cx="2724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EA6E6C9-642E-43A8-A6A5-D0CF6AB51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337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1,700 TWh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B265753-39B7-481C-9439-D7AFC389B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6957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40% third party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2C5CF4C-4E92-4875-A973-6A2B783F8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0576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70% AI density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E5F5229-2DA5-4F7E-9A5B-083ED550D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196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80% execution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BCC7340-CAD4-4B9A-BC40-9C511A174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7A63ABC-535C-4382-9DBF-EE78DA0E6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scenario range is driven by both underlying demand and the proportion that becomes executable third-party AI capacity.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8407837-F921-4E5F-9CDD-E77B33F72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9F3F178-2FC4-49C3-8486-0B8F9C2B0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7BB0B2-B4F1-40C3-969C-2C3BAC634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EA57E4-9EA9-4450-A2DF-F1859685B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CAPACITY FORECAST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9ECD06-1B11-4DD8-B6E7-491427F98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Base commissioned capacity rises to 10 GW by 2035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BDB06B-A6D5-4EBB-B809-C58119CAD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ramp accelerates as energized campuses and liquid-cooling designs move from pipeline to operation.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F60195-13D6-48AF-ADEA-7DB517A07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DF6A5D-0109-41E2-B404-3C3959DAD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D607F3-B693-4FA5-8019-63AA4A951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market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3D1697-86CE-40F2-9815-906DB4438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0F236E-C141-4E5A-8724-A9A2AC848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88975A-FA73-4038-939D-7E2307212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3AEA3C-7BC7-4E4F-A34A-28E3CB707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15C7F0-8B0F-4609-91F8-D18A06C67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F272BB-B9BF-41B9-AF71-5D657F3BA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Base commissioned capacity, GW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CCEEFA-459A-4404-9D6F-0CB41924A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10166"/>
            <a:ext cx="916305" cy="85634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BC5D0C-9AAF-4D57-BD38-ABAEE9B08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143466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128538-84F1-440B-B271-033F8ED00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37153F3-CDEE-49CF-9BF9-452994D6F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5955" y="4324531"/>
            <a:ext cx="916305" cy="171269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84A6C9D-9857-4983-9FFE-687B46EC8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9755" y="4057831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0.8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95225FC-240A-4182-AB18-695F859AC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9755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2027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A292F6D-F3E2-40C9-99DA-8975993AB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6560" y="4217489"/>
            <a:ext cx="916305" cy="278311"/>
          </a:xfrm>
          <a:prstGeom xmlns:a="http://schemas.openxmlformats.org/drawingml/2006/main" prst="roundRect">
            <a:avLst>
              <a:gd name="adj" fmla="val 41069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125A48A-215B-41C0-AB9C-8FD7D930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3950789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2BB604-EF75-4F49-9876-1BA331DF6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0360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1750C2-663D-4BBD-91AD-FFA1A4A9C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7165" y="4046220"/>
            <a:ext cx="916305" cy="449580"/>
          </a:xfrm>
          <a:prstGeom xmlns:a="http://schemas.openxmlformats.org/drawingml/2006/main" prst="roundRect">
            <a:avLst>
              <a:gd name="adj" fmla="val 25424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02B0C9B-3D09-4E0E-9660-62E1D5530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0965" y="377952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2.1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D8184B2-A846-4816-A36D-6C1110117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0965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2029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F25B26B-ED39-4FA1-B2E1-1B8F20DA4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3832134"/>
            <a:ext cx="916305" cy="663666"/>
          </a:xfrm>
          <a:prstGeom xmlns:a="http://schemas.openxmlformats.org/drawingml/2006/main" prst="roundRect">
            <a:avLst>
              <a:gd name="adj" fmla="val 1722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91438E6-0807-4B57-B005-A1FE4E9AC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1570" y="3565434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3.1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B130633-1026-46AF-97EE-219E0B1F1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1570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0DCA850-1888-416E-931C-199D4E5D4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596640"/>
            <a:ext cx="916305" cy="899160"/>
          </a:xfrm>
          <a:prstGeom xmlns:a="http://schemas.openxmlformats.org/drawingml/2006/main" prst="roundRect">
            <a:avLst>
              <a:gd name="adj" fmla="val 1271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88746FB-2129-4CB2-9FBB-A97E61724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332994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4.2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1CAEDE0-ED91-4B44-AC7F-CADC229ED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2031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910E15D-7DE6-4C7A-8BF6-52CB160AE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8980" y="3318329"/>
            <a:ext cx="916305" cy="1177471"/>
          </a:xfrm>
          <a:prstGeom xmlns:a="http://schemas.openxmlformats.org/drawingml/2006/main" prst="roundRect">
            <a:avLst>
              <a:gd name="adj" fmla="val 12474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FD50B2A-2839-47A4-87BA-38AC1EF65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2780" y="3051629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5.5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D1C6A28-BC37-42C9-A5A6-9FEAB939C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2780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2032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A6BA7A3-628A-49EB-A75C-C82174C8B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9585" y="2997200"/>
            <a:ext cx="916305" cy="1498600"/>
          </a:xfrm>
          <a:prstGeom xmlns:a="http://schemas.openxmlformats.org/drawingml/2006/main" prst="roundRect">
            <a:avLst>
              <a:gd name="adj" fmla="val 12474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6F087FC-E863-4080-B1E3-C8222B5CC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3385" y="273050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7.0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3C7D558-C001-4580-87E9-07B47428E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3385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2033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5581DB7-84A0-4921-A551-CC017A72A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0190" y="2676071"/>
            <a:ext cx="916305" cy="1819729"/>
          </a:xfrm>
          <a:prstGeom xmlns:a="http://schemas.openxmlformats.org/drawingml/2006/main" prst="roundRect">
            <a:avLst>
              <a:gd name="adj" fmla="val 12474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BF544A8-9FA6-4919-AA94-F5F437FA8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3990" y="2409371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8.5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829211C-1875-4C3D-B1F7-D1CD88ABD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3990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2034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2BE4E77-00BD-4729-84B5-ABAD3C024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0795" y="2354943"/>
            <a:ext cx="916305" cy="2140857"/>
          </a:xfrm>
          <a:prstGeom xmlns:a="http://schemas.openxmlformats.org/drawingml/2006/main" prst="roundRect">
            <a:avLst>
              <a:gd name="adj" fmla="val 12474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4D7467B-1F1C-4AD3-8369-6F8731944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4595" y="2088243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10.0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F33CAD8-C5D7-4813-9E94-3B8C33472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4595" y="4552950"/>
            <a:ext cx="106870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2035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C7FED85-2C18-4C30-813A-4557E92AD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19431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10.0 GW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0DC9AA1-AB49-42AC-ACDC-176D257EE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26277AF-BFB5-4D0D-999E-7450DFAF0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curve assumes projects progress from powered land and reservations into commissioned, density-ready capacity.</a:t>
            </a:r>
          </a:p>
        </p:txBody>
      </p:sp>
    </p:spTree>
    <p:extLst>
      <p:ext uri="{BB962C8B-B14F-4D97-AF65-F5344CB8AC3E}">
        <p14:creationId xmlns:p14="http://schemas.microsoft.com/office/powerpoint/2010/main" val="3985211986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FEB500B7-77CD-4357-9DB6-57CA75721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2042D14-BD14-4A66-BF36-F5C437975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03D85B-C31A-4530-A8A0-DBA873DCD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BFA64C-B575-4F88-8B85-AFF49B94B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SPEND FORECAST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66D053-C6A4-47CB-B4D4-6C6636831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Annual buyer spend reaches about $44 billion in 2035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BF7358-3073-4519-81E9-5F5B0DC9C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Base cumulative spend is about $181 billion across rent, power pass-through and ancillary services.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6F52AA-FA34-4160-87A2-AA260C49C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6F101B-E329-4103-AAC5-3C9737340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19C59E-96D1-4649-80F5-F2CAB3369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CBRE | SCULTRA market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FEAAFA-E1EB-4553-8788-266EACE54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B6DB7D-9A2E-45AA-8B71-5D4DF0ACD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DC1204-29E4-4ACD-85A4-54DE55EE9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E708CC-F43F-4B88-A7D4-16A859CE9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2A42BC-B1A6-4350-BE53-C8899180C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8105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11BC88-1FB9-4FEF-A1C1-2F3DE6592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695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Annual buyer spend, $bn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94E8D42-6BBB-406D-81C8-6E375B583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76738"/>
            <a:ext cx="601980" cy="809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BC1E9D-0EFC-4354-8649-2D82F1E82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10038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$1.7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0819FE-0604-4FF9-9CE6-2CB387A81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A8546E-E2B7-4E7E-BF39-9BDC15332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5430" y="4295775"/>
            <a:ext cx="601980" cy="1619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A3A3D8-75A7-4238-B9B5-EEA981F4F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4029075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$3.4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9ECC004-0906-4BC2-A4C2-F184275B2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5923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2027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18B1CAB-D86E-410C-8FD7-6065A59A0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51710" y="4191000"/>
            <a:ext cx="60198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C0B43F-13CC-47D2-B0C9-33EA3ABCB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5510" y="392430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$5.6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B692B3-FE44-44BB-B99B-8F1D20D5B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551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38683A-DDDD-48C0-8D8F-3E4208B54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7990" y="4019550"/>
            <a:ext cx="60198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C62BA3F-A666-41E8-97C4-75E5B8A3D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1790" y="3752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$9.2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772187A-0B8B-4097-B421-60FA4096C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179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2029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2FB28D7-CCB2-49DD-828E-79836E239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4270" y="3805238"/>
            <a:ext cx="601980" cy="652463"/>
          </a:xfrm>
          <a:prstGeom xmlns:a="http://schemas.openxmlformats.org/drawingml/2006/main" prst="roundRect">
            <a:avLst>
              <a:gd name="adj" fmla="val 1898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B60CD4-EC16-444A-BFE4-CE8A67CAE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8070" y="3538538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$13.7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C8D22CD-D92E-49D2-975C-8108C13AE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807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586E5DF-841D-47FA-B462-A1C6BCA99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562350"/>
            <a:ext cx="601980" cy="895350"/>
          </a:xfrm>
          <a:prstGeom xmlns:a="http://schemas.openxmlformats.org/drawingml/2006/main" prst="roundRect">
            <a:avLst>
              <a:gd name="adj" fmla="val 1898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6BAE96A-F257-4698-81F1-2910CF9AF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2956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$18.8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D73F220-2060-4CB5-AF6F-4FCD9BE7A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2031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F0881C1-4B25-4B17-A7D5-3DD628096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6830" y="3267075"/>
            <a:ext cx="601980" cy="1190625"/>
          </a:xfrm>
          <a:prstGeom xmlns:a="http://schemas.openxmlformats.org/drawingml/2006/main" prst="roundRect">
            <a:avLst>
              <a:gd name="adj" fmla="val 1898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AC7DD2C-B671-4586-B78C-78C785F67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0630" y="3000375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$25.0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AAFF648-B83C-492D-9C2C-94C3D68EF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063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2032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8EA5454-13AD-48BC-9D27-F8C0A1A17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3110" y="2914650"/>
            <a:ext cx="601980" cy="1543050"/>
          </a:xfrm>
          <a:prstGeom xmlns:a="http://schemas.openxmlformats.org/drawingml/2006/main" prst="roundRect">
            <a:avLst>
              <a:gd name="adj" fmla="val 1898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4C4801C-3B4E-4DDC-B55A-729220FBF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6910" y="26479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$32.4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E1C6125-F0F3-43F1-8CAF-705371CCC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691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2033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BDE058F-78AD-45B5-BFBC-36F04AED2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9390" y="2619375"/>
            <a:ext cx="601980" cy="1838325"/>
          </a:xfrm>
          <a:prstGeom xmlns:a="http://schemas.openxmlformats.org/drawingml/2006/main" prst="roundRect">
            <a:avLst>
              <a:gd name="adj" fmla="val 1898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0C82768-6C3E-43F7-ACB6-BA143DBD8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190" y="2352675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$38.6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E1F8AE1-E577-4219-AA87-7997E98D4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19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2034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E3D7A54-D038-4CEB-A996-8A01B7870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5670" y="2362200"/>
            <a:ext cx="601980" cy="2095500"/>
          </a:xfrm>
          <a:prstGeom xmlns:a="http://schemas.openxmlformats.org/drawingml/2006/main" prst="roundRect">
            <a:avLst>
              <a:gd name="adj" fmla="val 18987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18CFC97-E705-4534-937D-ED725074F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9470" y="209550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$44.0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11DB5FD-31FB-43AA-84FC-F20EA66E5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9470" y="4514850"/>
            <a:ext cx="75438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2035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5171D7D-2B87-4B99-B1B8-153C5C9EE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390650"/>
            <a:ext cx="3200400" cy="3771900"/>
          </a:xfrm>
          <a:prstGeom xmlns:a="http://schemas.openxmlformats.org/drawingml/2006/main" prst="roundRect">
            <a:avLst>
              <a:gd name="adj" fmla="val 357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5F9DDD1-9783-4582-8845-4FAA25DDE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619250"/>
            <a:ext cx="1257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60FF5FB-B8B0-4379-B2B9-7C32B9F18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61925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CUMULATIVE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DF74A60-C4F2-4402-A52B-B9B99DE54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190750"/>
            <a:ext cx="28194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$181bn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3A3AEE5-2551-4AF7-98E2-95F9B471D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85750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2026 to 2035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B727640-2B43-480F-B784-559AEA9A7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099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C8CBCC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8CBCC"/>
                </a:solidFill>
                <a:latin typeface="Arial"/>
                <a:ea typeface="Arial"/>
                <a:cs typeface="Arial"/>
              </a:rPr>
              <a:t>Rent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6B16FFD-39FF-4B72-B1AC-F23C72096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34099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$124bn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5B61E40-5C22-48D8-89DB-3BD502C48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8481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C8CBCC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8CBCC"/>
                </a:solidFill>
                <a:latin typeface="Arial"/>
                <a:ea typeface="Arial"/>
                <a:cs typeface="Arial"/>
              </a:rPr>
              <a:t>Power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D8DE9E7-6E63-4938-ACF2-B09D9A51C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38481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$47bn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26FA4DBA-2D3A-4972-9F4C-C5EA9AD42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2862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C8CBCC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8CBCC"/>
                </a:solidFill>
                <a:latin typeface="Arial"/>
                <a:ea typeface="Arial"/>
                <a:cs typeface="Arial"/>
              </a:rPr>
              <a:t>Ancillary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F68D1BF-B6A9-4D15-9C44-B4549BD4F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42862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$10bn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BA1D2D4-0AE2-4BA2-9506-2B5B6CE9C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44130703-1D7F-4F97-A384-2A0B129E2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Power pass-through is a material value pool, making efficiency and tariff mechanics central to total cost.</a:t>
            </a:r>
          </a:p>
        </p:txBody>
      </p:sp>
    </p:spTree>
    <p:extLst>
      <p:ext uri="{BB962C8B-B14F-4D97-AF65-F5344CB8AC3E}">
        <p14:creationId xmlns:p14="http://schemas.microsoft.com/office/powerpoint/2010/main" val="3472579728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7CDA3DAB-6FFA-4644-930C-2969BF973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9159B7F-0251-4010-8D0C-C4E3F854D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50A7DE-E94C-440A-A630-469C6C9C2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EF7564-9951-441D-991C-07E99B63F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ANNUAL ADDITIONS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3038E0-636E-4CDC-B6EE-72C3A58E4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Annual additions approach 1.5 GW in the scale phase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CE4EE2-3A91-4F71-86DA-CE522EF0E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build curve requires repeatable campus delivery, not isolated projects.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691C05-BF89-4E79-81E4-EF197597B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3D45C8-A72D-43DC-8223-FC329883C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E24DB9-8C00-4825-9C7B-306FB94A5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market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990B1C-DBD7-4C25-85C4-90B703BCC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5A19FC-084C-402C-A149-5A1BA832B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CA4EF3-5FD0-4918-9A21-0274783B0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0183A9-8D42-4111-8A1B-78D2E8DF2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C383D6-ADDC-4124-9FF1-A942E0EB2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8B2079-BBFF-4C3D-B6B1-0BE677975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Annual commissioned additions, GW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E9ECFE-2EA9-410A-9450-1B3F7F0F9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95725"/>
            <a:ext cx="925830" cy="542925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90604C-18C1-4C89-B506-770B96381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29025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F10AD5-96C9-4EE5-93F1-D61D24709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84531E-771B-47A6-8A0C-11C533355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8330" y="3895725"/>
            <a:ext cx="925830" cy="542925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C7CA62-AB74-4CD0-97BA-FB4044187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2130" y="3629025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D47B53-B170-4AB3-BDA8-E50C00EBA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213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2027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CF58A0-AF65-48E4-94AB-8BF623EF4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8460" y="3759994"/>
            <a:ext cx="925830" cy="678656"/>
          </a:xfrm>
          <a:prstGeom xmlns:a="http://schemas.openxmlformats.org/drawingml/2006/main" prst="roundRect">
            <a:avLst>
              <a:gd name="adj" fmla="val 16842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C7ECEA-9AF0-43B8-9528-545DE2E29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2260" y="3493294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6F2D9F-1F01-4554-BE79-04BA8909B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226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55F018C-E339-4C61-8DD4-301A0E1CD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8590" y="3352800"/>
            <a:ext cx="925830" cy="1085850"/>
          </a:xfrm>
          <a:prstGeom xmlns:a="http://schemas.openxmlformats.org/drawingml/2006/main" prst="roundRect">
            <a:avLst>
              <a:gd name="adj" fmla="val 1234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F375BD8-EB7C-4B98-8E8A-5EE7AEAB9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2390" y="30861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0.8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C097D6-941C-47D0-8D93-A09B663F7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239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2029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3E1155D-E189-48A9-8D4E-F722CC8C5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8720" y="3081338"/>
            <a:ext cx="925830" cy="1357313"/>
          </a:xfrm>
          <a:prstGeom xmlns:a="http://schemas.openxmlformats.org/drawingml/2006/main" prst="roundRect">
            <a:avLst>
              <a:gd name="adj" fmla="val 1234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DEDB0E-00D5-4129-9A38-A8C2B0D25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2520" y="2814638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AD8FE07-BC6A-487D-89D3-ADEA722FE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252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45A7C73-6344-4394-A0FD-99A009560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945606"/>
            <a:ext cx="925830" cy="1493044"/>
          </a:xfrm>
          <a:prstGeom xmlns:a="http://schemas.openxmlformats.org/drawingml/2006/main" prst="roundRect">
            <a:avLst>
              <a:gd name="adj" fmla="val 1234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BC3E60C-E9F9-46A6-9712-C7EA1711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678906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1.1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4E0FD05-D38C-416E-9994-EF303B6D0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2031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EC0B84E-1850-4C85-B5F9-C1969CB83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8980" y="2674144"/>
            <a:ext cx="925830" cy="1764506"/>
          </a:xfrm>
          <a:prstGeom xmlns:a="http://schemas.openxmlformats.org/drawingml/2006/main" prst="roundRect">
            <a:avLst>
              <a:gd name="adj" fmla="val 1234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BCE340B-72DA-4539-B428-12367BD5C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2780" y="2407444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FA2A242-FF7C-452D-958C-C19246967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278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2032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8ECA6DB-6400-4012-9CFE-9DAF2258F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9110" y="2402681"/>
            <a:ext cx="925830" cy="2035969"/>
          </a:xfrm>
          <a:prstGeom xmlns:a="http://schemas.openxmlformats.org/drawingml/2006/main" prst="roundRect">
            <a:avLst>
              <a:gd name="adj" fmla="val 12346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E6957B5-9EBB-4FA7-B6AB-A871BC8C9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2910" y="2135981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1.5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D3204B0-C44A-4CFD-87CE-3E5633C8B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291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2033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9F6BC69-7972-43A2-832E-9A81F92D1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9240" y="2402681"/>
            <a:ext cx="925830" cy="2035969"/>
          </a:xfrm>
          <a:prstGeom xmlns:a="http://schemas.openxmlformats.org/drawingml/2006/main" prst="roundRect">
            <a:avLst>
              <a:gd name="adj" fmla="val 12346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707B8A3-9981-4FAB-A3F0-4E3FE6925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3040" y="2135981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1.5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176C1DE-94E8-4426-B488-AD6395E38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304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2034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7D028DA-131B-4B6D-A327-D4DDC42F2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9370" y="2402681"/>
            <a:ext cx="925830" cy="2035969"/>
          </a:xfrm>
          <a:prstGeom xmlns:a="http://schemas.openxmlformats.org/drawingml/2006/main" prst="roundRect">
            <a:avLst>
              <a:gd name="adj" fmla="val 12346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DD500D5-610A-410C-97FE-F87953182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23170" y="2135981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1.5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76D4E65-C576-4DF9-962B-33594CB19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23170" y="4495800"/>
            <a:ext cx="107823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2035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424EC1C-8858-4344-A161-BE43D2ED9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24566EC-1395-475A-BFBC-D8D2B367D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Reaching the base case requires annual delivery at campus scale, supported by standardized designs and utility coordination.</a:t>
            </a:r>
          </a:p>
        </p:txBody>
      </p:sp>
    </p:spTree>
    <p:extLst>
      <p:ext uri="{BB962C8B-B14F-4D97-AF65-F5344CB8AC3E}">
        <p14:creationId xmlns:p14="http://schemas.microsoft.com/office/powerpoint/2010/main" val="1234246432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5AC6772-0A91-493D-8268-60E3D38C8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A0651A0-3EF2-4FF8-AA92-C0CF299BC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E97BA8-8707-47FD-85F7-A8B5E4132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BCDAA5-1E3F-4836-96EE-92DFAB9AA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SENSITIVITY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DCA200-6AFB-43A7-BA60-0E43F82AE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Execution and third-party adoption create the widest outcome range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D11338-60BB-4C20-8044-0F92EEB5C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Capacity becomes less sensitive to rent than to power-secured delivery and workload placement choices.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AAAD42-26D1-4DD9-A39F-E4A0473FB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4441E2-32EF-412A-9F13-71E920F53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77CCA2-0012-481A-A7D6-0A3A2B0F1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sensitivity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5A205F-DAF5-4B0C-835D-AFED6AA59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A489BD3-B1C2-44B0-8606-327746133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6DDF3C-9630-4EA1-98D7-C8B7D223D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31BEF5-356E-4C1B-986A-F9B295426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FB2612-7740-4F55-BF94-099FBC263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2035 commissioned capacity, GW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6FF619-511B-4D7C-B4EA-945DA4BB9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790700"/>
            <a:ext cx="1371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25% third party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F14073-05AA-4D95-8B5B-2F2FD10CA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790700"/>
            <a:ext cx="1371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35% third party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26BE9B-A4CE-413F-A12F-D9149A037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90700"/>
            <a:ext cx="1371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45% third party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00B1C5-F432-4FED-99D6-D8584CC12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60% execution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D068A3-92A3-4C47-A0B4-E0FE20F29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286000"/>
            <a:ext cx="1371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EE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1603FE-DA69-42D1-8A60-17A401B46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381250"/>
            <a:ext cx="137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4.3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0110B8-524E-48E6-B4ED-75EA12ABE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286000"/>
            <a:ext cx="1371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FB3DF29-9F08-4F2C-8411-A0E1DD3E6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381250"/>
            <a:ext cx="137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6.0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4E8B6D-2964-4980-ACAA-060CC1A54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286000"/>
            <a:ext cx="1371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58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6CF3481-C5FA-46BF-9F75-2273CE1C8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381250"/>
            <a:ext cx="137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7.8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C01AC68-6ECE-4302-947D-663CD343F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75% execution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E94D4C8-4194-4DB3-BC13-ABE1A9A37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971800"/>
            <a:ext cx="1371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B79B26E-EE83-423E-B327-E5D236993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067050"/>
            <a:ext cx="137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5.4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756F05B-1430-448D-9687-5882D49F0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971800"/>
            <a:ext cx="1371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58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CF78C9C-39F9-4214-A25F-0C8059503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67050"/>
            <a:ext cx="137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7.5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B96BEF2-C7EB-4209-B94E-C78F5D036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971800"/>
            <a:ext cx="1371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58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B814B45-24E5-4EF0-B83F-E436F1007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067050"/>
            <a:ext cx="137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9.7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206F891-F601-4793-ABD8-FEAD0A51C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90% execution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C29F8FE-7B27-4B94-AE31-B5F1BEAE8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657600"/>
            <a:ext cx="1371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2AE37C3-7246-47C6-B805-BC5FA2338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752850"/>
            <a:ext cx="137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6.5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72B1D0B-E5BD-48C4-B2D2-71146A3AF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657600"/>
            <a:ext cx="1371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581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7898138-0687-4D9D-B142-49F85CB54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752850"/>
            <a:ext cx="137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9.0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3BB8790-B1BE-4806-813C-FEA79135F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657600"/>
            <a:ext cx="1371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19050">
            <a:solidFill>
              <a:srgbClr val="FFFDF8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AAD3045-CD7A-409E-A8BA-D7674E9D6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752850"/>
            <a:ext cx="137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11.7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F2F5F1A-E98C-46E8-936E-E4E718E5C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5222E4A-6F3C-49D4-9FAA-58B2EDCE9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600200"/>
            <a:ext cx="16002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6095902-90FA-4373-8545-C498E92EB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600200"/>
            <a:ext cx="1409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DRIVER RANKING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CE56294-1FC8-4D97-9330-4F1CA05BD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383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F86134B-B670-491C-8232-C149B646F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383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9C9F35C-832E-46C2-9D68-3A1967839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9812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1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Demand scenario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599E937-FAA1-49B5-AD09-0B19CC0F9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5527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807536F-0107-442A-9B7E-99E2BBEAA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5527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92EFEED-CDD8-4612-A9EF-80EB19EA1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4955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1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Third-party share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19560C0-85B5-41E5-9EE3-A8CC647EA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0670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1F4A1F5-7C15-48F9-870F-A7C2C7D27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0670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22A7139-340C-4205-B730-14A07239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0099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1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AI-density share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C614685-41AD-4CFA-AF2B-D49A096F1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5814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BCB6113-6404-4FE8-85BC-992E014F1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5814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0AA455C6-E9E8-43B5-9310-322428DEE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5242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1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Execution rate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969B9F9-2AFF-4FB1-89B4-BE2D9480F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0957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F9447D34-71B9-4082-A948-45DF75BAE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0957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C1C2179-AB37-4796-B07C-E74128CF6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0386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1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PUE path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3B498C7E-EC5A-4A56-97CC-C4C740D24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113204E-A487-4651-A4E5-529F34F4B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Delivery execution and workload placement choices matter more to capacity than modest changes in contracted rent.</a:t>
            </a:r>
          </a:p>
        </p:txBody>
      </p:sp>
    </p:spTree>
    <p:extLst>
      <p:ext uri="{BB962C8B-B14F-4D97-AF65-F5344CB8AC3E}">
        <p14:creationId xmlns:p14="http://schemas.microsoft.com/office/powerpoint/2010/main" val="2998352328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4DCC544D-1FDB-4EB2-A0A3-2D3F4446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AD0C03B-9FE5-46D3-8E35-9C58C2BB3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391698-BF77-4D4B-9558-2D814439D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B822E7-A087-4779-9264-7C43E9AD4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REGIONAL MIX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C87E96-1427-4D1B-ABE3-6BA4E5AD7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North America remains the largest pool, while APAC carries the sharpest scarcity premiums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06CE63-08CF-4F07-90BB-3FA968DED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base 10 GW mix allocates 43% to North America, 31% to APAC and 22% to Europe.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CF3039-298C-4068-8FA9-751D357D9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6B12F4-7636-4085-A9F3-5B3E7C0B0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2B05BD-A429-4AF1-BAAD-F5A8B3C3B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CBRE | IEA | SCULTRA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2C9993-D965-4BAE-B689-F686AC0AF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4B16DF-EC99-4014-81EC-B79603196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29D032-4449-427A-96BD-74F191BA6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42E1B2-A8D7-4B75-AE8C-ABE73211E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BB73B6-ACAC-4B85-BF31-B87023674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668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North America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4C81A5-1056-4A1D-9710-7825B2B3C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514475"/>
            <a:ext cx="54292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847088-F963-4156-BC1C-0E563EB86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514475"/>
            <a:ext cx="4669155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ED89FE-D320-49F1-8AA4-A4795FF4E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146685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43% | 4.3 GW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048645-5309-4CCB-A9F8-5B102AD2E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479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APAC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6E1CED-994E-4E1E-A02F-4875C4890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295525"/>
            <a:ext cx="54292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AF74272-2435-4A45-A97D-1962D425C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295525"/>
            <a:ext cx="3366135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022FB2-B370-48E4-82FB-A962EA2BF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2479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31% | 3.1 GW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6E053B-4AF3-4345-B878-7C04DDB50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289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Europe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2FCA58-ED32-4D57-AF71-E441C1922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076575"/>
            <a:ext cx="54292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D8FEEB6-52C0-416A-A3CA-F6A0E024E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076575"/>
            <a:ext cx="238887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39F83EA-04D6-4E9D-AA85-8FB65F792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02895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22% | 2.2 GW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ED31533-AFB2-480A-A02C-52FC35FDA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LatAm + MEA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04D5468-7ADD-47C6-95F7-CC7EB05E5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857625"/>
            <a:ext cx="54292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CBAAB70-DAD0-424B-A523-FFB573C38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857625"/>
            <a:ext cx="43434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A56B2DB-3067-428D-8A47-AF1F4EA3B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810000"/>
            <a:ext cx="609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4% | 0.4 GW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6FAA881-3155-4F46-9BA2-592A8148C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72D1F45-E270-4A62-B69D-292FA594E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5811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Regional sourcing implication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36BF154-8504-417B-879C-B273FF812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383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North America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DBA6AD0-75C0-4B61-BC32-A2FE635E5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860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Deep hyperscale demand and very low vacancy in core markets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394E9B8-0276-4FEB-9D20-768326B66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622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APAC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3194F66-2E15-4F98-9EA3-E249C6CDD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0099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Singapore scarcity plus fast growth in Japan, Australia and Southeast Asia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8130362-869E-4A8A-B544-5D0B5403B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4861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Europe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A6D9D71-3610-4075-91B7-06382EDD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7338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Grid and sustainability constraints shape metro choice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1739282-6027-4423-85F4-885A9D21A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2100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LatAm + MEA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0F6BF25-1E19-49A4-A482-37067777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577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Selective growth around fiber, cloud and energy hubs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55A1910-34D1-4F7D-9AA9-95DD38211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3F9AFF1-ADCE-4154-B1EA-DDD97A674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Regional allocation should follow workload, power and regulatory needs, while price discovery remains metro-specific.</a:t>
            </a:r>
          </a:p>
        </p:txBody>
      </p:sp>
    </p:spTree>
    <p:extLst>
      <p:ext uri="{BB962C8B-B14F-4D97-AF65-F5344CB8AC3E}">
        <p14:creationId xmlns:p14="http://schemas.microsoft.com/office/powerpoint/2010/main" val="1442339537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44261D0-DCE4-4907-905B-026A8497D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3F2D1BA-AE9E-4BFF-A3AF-0B6AEFF8D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6BE1F5-70D4-4A15-B48A-6755BC506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9BB817-3314-4AD1-BB52-D874A5EB5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METRO PRIORITY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ADDE68-A66C-4063-A0C7-FC6B1DD76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Winning metros combine power depth, delivery evidence, fiber and policy fit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481A55-A97B-4BC1-8979-3A2817241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Low vacancy alone does not make a market attractive if expansion rights or grid certainty are weak.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26BEEE-E7EF-40F3-8C83-E1B41422E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B3B709-A3EC-4E97-BFD2-2BF4F2419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6CC7F4-0894-4ED1-903B-96B02E932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CBRE | regulators | SCULTRA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01599C-78E7-4D36-A464-F59176831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8D6FAE-964C-4065-A210-0796BE8F7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D1696E-6AC3-4DEB-9E7B-982B762A7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3F85D1-87C9-438E-B142-0B5ACE522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DB64B1-CE29-4D39-9934-F84D1BAAD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95400"/>
            <a:ext cx="20478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DDA31B-7827-495A-86E8-12663C59E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33500"/>
            <a:ext cx="185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Metro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C8EC34-B710-4EE2-8EBB-2C28F876A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1295400"/>
            <a:ext cx="1333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4711ED-7F06-4251-8A5F-433C83855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13335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Power depth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CB2F65-03D3-4566-945F-5B521E2CA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12954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3EDFB5-A3D9-458D-85C8-E97339772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133350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Speed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1E1A87-CAB6-430A-8FDD-92D03A232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12954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493A1D-51E4-4677-83C6-3306652D4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3335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Network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16F034A-57D2-480D-AD3B-462A861A5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12954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F1AA3E-A354-414B-8342-156D47BB2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3335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Policy fit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DC590AC-2E3C-4A4B-8E50-0C9DFEAD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1295400"/>
            <a:ext cx="4524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C92BB21-95C3-4287-ABC6-1A9CD6312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1333500"/>
            <a:ext cx="4333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Strategy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DCD1793-E4AA-40C9-A755-0243BCA9A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20478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908EF10-F201-4520-8C9C-2A33C40E1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28800"/>
            <a:ext cx="185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N. Virginia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30A0DD5-7FBF-4591-92BE-DF3EAE793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1790700"/>
            <a:ext cx="1333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32E76AD-EF1D-4C0A-B746-7305BF899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18288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D6F307C-5AD4-4783-A036-71CBE43F8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17907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5B478EC-360B-4ECC-8C5F-731E2221B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182880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9BCCE0B-3C7D-4E9F-960B-E124A849C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17907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FD20747-95E4-4C12-9189-8F21B40E1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8288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0F21DB8-1879-4AFF-902A-B8E70D011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17907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AE35ACE-6DC7-46AF-9B5A-5F0A1C1F6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8288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C41FADC-9D27-4E13-9078-42D313EA2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1790700"/>
            <a:ext cx="4524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DC80D54-937D-466D-B31C-F87B6900B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1828800"/>
            <a:ext cx="4333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Protect options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B2C46A8-8FC1-4E5F-B4AE-5F8E6D7AB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0"/>
            <a:ext cx="20478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A04158D-9AB9-49D7-BA17-A24A4BD49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85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Dallas / Atlanta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913417B-8B82-4B79-BF03-58DA3B106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2286000"/>
            <a:ext cx="1333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BDE6A2D-F59D-43F5-93FA-0CCFB92B4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23241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F851A24-F421-4243-AB67-0B5634EA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2860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0D02B74-A8DB-400A-A302-F29A5BDCE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232410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7624416-A169-4F11-B8A5-9DB06FDD7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22860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CD51E60-28F8-4425-86AC-82C734CBB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3241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B360DFD-CBBC-41B7-8BB2-566BDCAFA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22860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983D47E-C336-4658-B514-72C18802C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3241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A1DF1A1-C008-4337-8A1A-D0A34E366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286000"/>
            <a:ext cx="4524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CD0123B-307B-4713-9D1F-A56D361DB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324100"/>
            <a:ext cx="4333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Scale blocks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636ABDC-028E-492F-A272-AA6EE1235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81300"/>
            <a:ext cx="20478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05CF5AF-1B68-498F-B867-74A89BF92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19400"/>
            <a:ext cx="185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Frankfurt / London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9B5D31E-C750-4F46-9A8F-6F6EF0381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2781300"/>
            <a:ext cx="1333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2004DF5-BDCB-42C1-8135-105468C3D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28194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9BE5AE4-B9C9-44FA-97B9-245F1A159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7813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CC6968F-7C23-40EC-8E09-AC97FAAFB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281940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794EB66-F564-4755-9EB3-9CBCE798A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27813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7484E97-16F2-40A1-8829-8936B4CA5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8194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8F9FE7F-082F-4B1A-8585-E57A08379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27813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01E8F1F1-08F9-4D93-8BA1-6DD64EF25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8194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834F407-2B54-4C9B-A0AC-B65D2E2EF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781300"/>
            <a:ext cx="4524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A27C976-CBC4-40A4-8E72-35849BFB4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819400"/>
            <a:ext cx="4333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Selective anchor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C2AD8AC-7B4E-4E29-8E15-21D8C1D79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76600"/>
            <a:ext cx="20478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226DD4B-FBAF-4087-A80B-5D1F00144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14700"/>
            <a:ext cx="185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Nordics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63712257-EC59-4279-A90C-950B08958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3276600"/>
            <a:ext cx="1333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734BD826-CFA4-4BA3-B366-1E6E12041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33147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3DDC1F6B-8ADE-4FA5-B084-67AD29A0A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2766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6C3EE4D2-D5EB-487B-A229-777FC2413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331470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EAB2665-EB39-43BB-A1F1-87208D253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32766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04F6AC2-15DE-4507-BB83-7C49D06C3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3147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ACF9F92-5E2B-42C7-8E1D-4AB1E0260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32766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FDBF88F-0882-4B09-8544-36F895581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3147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91B061F0-36C5-4DFB-B4FD-7EA7543CD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3276600"/>
            <a:ext cx="4524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B7939D2B-6D80-46D5-B926-D758368AC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314700"/>
            <a:ext cx="4333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Sustainable scale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39FF7A6-7607-45E3-B48E-91DD4E0CC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71900"/>
            <a:ext cx="20478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B8354D75-D4F1-4D4E-8D68-A3084F022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10000"/>
            <a:ext cx="185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Singapore / Johor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4165C65-01BF-4E5F-BE44-813E1C1FF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3771900"/>
            <a:ext cx="1333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2B28AC16-6EB7-4060-BA1B-C689D1513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38100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A61E1F0A-FDAA-46DD-A7FB-FC29E03E2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7719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6C4C51C-B56E-4020-8A6D-EBC8E198E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381000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6BA2FE53-D611-4FE3-9FB5-490D2E00E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37719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0BD22BCD-4969-4CC3-B11C-DC6B86D11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8100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F93F4FC2-53B4-4D9F-98E4-EEB1CF88C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37719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44B75B5D-2A57-40E1-A355-47BA9AD95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8100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B3C13CE0-3C46-4526-8DDB-F8BB49F32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3771900"/>
            <a:ext cx="4524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6AB166CE-F852-40A2-9D4C-C9AB327E7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810000"/>
            <a:ext cx="4333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Dual-market plan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DEDBE260-127E-46F9-A242-669DE8E42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67200"/>
            <a:ext cx="20478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FEB346D6-C9B9-4286-B99A-21C75F16F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05300"/>
            <a:ext cx="185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Tokyo / Osaka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C72A536E-C65D-458B-8CC6-3846F595F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4267200"/>
            <a:ext cx="1333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29F95D29-7DE7-47C4-AA2B-CEE95E3E1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43053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E6B3DFB0-2EAF-4BE6-B3A1-84E34B9B0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2672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948C2C8F-8CEF-4E56-82F6-0D0A53FA4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430530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159C7A2F-C89A-4400-A38B-5BD492D58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42672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8659BFDA-4C59-40FB-8A07-E96202648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43053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FCF70625-8D64-4347-9629-FA86EBF67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42672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2E46618F-3048-4209-AFE5-F59D8551E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3053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39E8003E-1F22-4EDE-B0BA-CDD8912C8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4267200"/>
            <a:ext cx="4524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003BDD68-15A7-454B-9DF2-8ECCA9EBC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305300"/>
            <a:ext cx="4333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Density premium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D474E239-C79F-4C27-8372-2294A0E27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62500"/>
            <a:ext cx="20478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49A818B3-9677-42EE-8A00-DF0AA22E0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00600"/>
            <a:ext cx="18573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Sao Paulo</a:t>
            </a:r>
          </a:p>
        </p:txBody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D0A88E88-0E45-4304-973F-72AE17F2E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4762500"/>
            <a:ext cx="13335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52E8AFAC-5754-4F7A-9BF1-2ECBF55D5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0325" y="4800600"/>
            <a:ext cx="114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51145AB0-6AB8-4A90-9F87-CA76AD516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7625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2F183B6F-8A4C-42F7-BA87-65CDCCD1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3825" y="4800600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A794419C-F769-483F-80F1-A40AF45BF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47625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14DA6C5C-CA30-462F-928C-497ABDCAF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48006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A9730BCE-1047-4739-BFAE-633D49A41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4762500"/>
            <a:ext cx="1143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6B9AAF2E-3EC8-4899-94DE-2AAFBD113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80060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DE502712-7C27-4C7B-A289-2CE4E9CD8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4762500"/>
            <a:ext cx="4524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A1ADDB9B-2BAA-406B-B8A3-B689582CA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800600"/>
            <a:ext cx="4333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Regional option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1D71CD5D-A49A-42E7-99C3-48B2D9360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AA1B7005-DC0B-4BD5-AB56-353C30B53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Use a scoring screen to create a negotiation portfolio, then replace public indicators with site-level grid and delivery evidence.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5A0CA2D4-10D3-4DD8-8FE8-8FAC51358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5624DCC-3D89-4242-B936-891FFAB6D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1A3F00-8ABA-4BBA-9958-4EC799E2C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9DDE5C-F402-4354-99F2-10976A68A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&amp; Delivery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4A892D-2BDF-4540-9A58-DB9F5F83D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Who controls powered land, interconnection, design, equipment, operations and commercial flexibility.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C3D15A-CE38-4776-88BE-0C99048D4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4E449BC-9CCD-467D-B287-84723F4A7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160c7908b04fff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8F24D9-55A4-4C5F-AE2E-03B2771C4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5AC5C3-B78E-4E97-BF3A-C983A73E1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F24AFD-23B3-496E-A109-8C0C87D5F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03A65A-50E7-4771-885A-10224D5B6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F0034655-E84D-4D35-870C-7F7C86510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976E0F5-78A4-48B0-BAE7-DC6330BCD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2648A1-A094-422A-BC44-04AA59629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88D247-4285-4F78-9BE8-8C2F3366D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NUMBERS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087C8B-5354-46E4-A189-8A7937E2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base case supports 10 GW of commissioned AI-ready capacity by 2035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A1E8B7-5DFB-4F71-871F-1DD3B8806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transparent scenario model implies about $181 billion of cumulative buyer spend from 2026 to 2035.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48CCD2-13C3-4A09-8D20-D4991919A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CEE0EA-A50F-4385-BAAB-33C6DD7B2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4AD2F1-3BAD-4DAA-9B38-8A297A62A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CBRE | Uptime Institute | SCULTRA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AE3221-023E-4079-AF26-9B35D1AE0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3B9013-C2C3-4FE3-AF1A-548E343B2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7E43BD-0A3D-4265-913D-F074B0FF1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5E5C71-3852-4B25-B556-E9E3B1477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8B0340-767F-439D-BBDA-5DD414475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66850"/>
            <a:ext cx="2571750" cy="2381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ADE836-A0B7-4F46-93AA-58890B76F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71650"/>
            <a:ext cx="2190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64 GW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D08743-167E-48AE-8635-418728E18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incremental IT load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01FD64-798C-499F-90FD-726A14E0D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2114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IEA-aligned base envelope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1A5E43-9CFA-4CA0-A95C-9AAD892BB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466850"/>
            <a:ext cx="2571750" cy="2381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9458D4-28A0-49F5-AB00-EACBB6587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71650"/>
            <a:ext cx="2190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13.4 GW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240CA6-93BF-40A8-BDAF-A4C35EF2F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4384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serviceable AI-ready pool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1AADC7-995B-4CA8-A1E4-B11604013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028950"/>
            <a:ext cx="2114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after third-party and density filters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85ED49-D1B3-4429-AE05-DE11DB01B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66850"/>
            <a:ext cx="2571750" cy="2381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9E388C-D1E6-4D1E-9054-C1705D17D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771650"/>
            <a:ext cx="2190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10.0 GW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2584F96-1419-4897-BF65-7E1443B30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4384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commissioned by 2035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F69A9B4-CB7B-4ED3-B808-91D7439E1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2114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base execution scenario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E1C91AF-1E09-4C10-B49C-06BD73534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466850"/>
            <a:ext cx="2571750" cy="2381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AED712E-9A99-4268-9998-0429402DA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771650"/>
            <a:ext cx="2190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$181bn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DF1D9EE-CD73-4B6B-8271-1C8302704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4384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cumulative buyer spend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2214963-A02B-4EE0-83C9-223351DDE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028950"/>
            <a:ext cx="2114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2026 to 2035 base case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6C1704-E906-4FA5-AABC-4C4F6882B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71950"/>
            <a:ext cx="112776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9FFFBAE-3B01-4462-82A5-1C33DC340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434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Primary levers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4E21488-2023-4401-AC4C-ECB8BFCE1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2862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Third-party share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519944B-1352-4453-BF1A-721F5AE20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5529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35%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D6D3BFF-D5D8-4AC3-9DC2-21D5A2AC8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2862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AI-density share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631C6DC-C5E8-461B-89EE-6F3BB56D9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5529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60%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30E60E4-A912-43BA-A03D-F97C45B44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862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Execution rate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5C0D7B2-5D17-4C7C-98BE-701FEA826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5529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75%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6842604-4E59-4A82-8C40-D33D5EA16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2862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2035 rent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5B2D3FB-7999-4DB6-BE0C-B89D0FB65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552950"/>
            <a:ext cx="200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$256/kW/mo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9D56759-5C87-409D-90E7-1E9046D1A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BF1DCE6-34C1-49F2-90F1-0DA6D2379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These are scenario outputs, not a third-party forecast. The companion workbook exposes every assumption and formula.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AF1AC2B-FE91-414A-9B38-24D4E2BCA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75A0F41-E410-4A6F-85E9-7FEC11F6D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700E8D-2EA5-45BE-9E5C-9E8A6F067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30B846-A724-44D8-8BAD-6BA7F7466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VALUE POOL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EC40EC-F533-4EB7-B654-207967CF2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Power and delivery assurance capture more value than white-space construction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6F819A-9D23-4006-8000-7FB247E5F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commercial stack spans land and grid, campus development, MEP, cooling, network, operations and financing.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2200B4-4C6E-4198-922D-C94BE6A58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836904-D6E1-4AD4-B5DE-308617AF7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AC532A-B38F-499B-83AA-62E35F99A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Company disclosures | 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29BC76-207E-4337-9008-9FFE7B666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5D7E0C-9BCB-4886-B912-023082128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317741-C73C-491D-9E09-AC17F48CF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34AFA7-0980-441F-B3B2-2A1CC5B65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C9CC2A-694B-4B58-A341-477D8208D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B5C506-469F-4D3E-8E8B-377BF8804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9DCDF6-6415-41BA-AFAF-CB1222A71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3FB592-8DB8-4A74-9C32-653C0017F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LAND + GRID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1360AA-D142-4527-8F82-4D6703F2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Powered land, utility rights and permits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686B6E-905C-4E21-A288-7BCD46C7E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DF20C22-FB63-45E3-9495-0C13D16AF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2FBEBA-02AE-4FC6-B96B-1C8795C5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EAE3B6-591F-4D41-85DA-EBFE1A513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3C40E35-EB8F-422F-82D7-4E8CCC158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B307EDB-96C4-4584-BB27-0F6A0551F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FE3F32A-0FF1-446E-8E50-B2B56C26B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CAMPUS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7ED1943-41A2-46D1-B860-38B873CE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Shell, phasing and construction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6DF1CF6-A9B4-4DD0-AC3E-AFCE4BA1F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0217F56-BAEF-4A20-8627-ECE23DB70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A9423C9-D054-41EB-9E30-A71A4174F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6A39838-422B-41A9-851A-6E364D402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DA5A3A3-952A-47C1-A10D-442072EA3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958536A-1F0D-4118-83E7-E373E86DD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FC621FA-6214-40C5-9003-E784752CE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MEP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7DED961-BDC2-4C1C-BB4D-056813F09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Electrical, cooling and controls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A2E5830-A336-4A53-8BCA-4F8141B50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CD28AD4-69FB-45C9-B54A-CC8BD2D42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9EA4978-E4B6-4297-962B-FEADD0FA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10321DB-231C-479D-A4D5-EA52204B9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651402F-A0C8-40AC-A8BD-D357BF09C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8023539-F3B9-464F-82BE-A1BF95F57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D8A69AF-A7EB-4379-9E2D-BC6C53EA4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OPERATIONS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E6B888D-7975-4551-BD20-B28768D6E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Commissioning, uptime and service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35FB2B4-5BB4-4C42-B727-DA5932540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E4AFE34-D4DA-48D5-9232-CF927EFE2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045B53C-BF28-4D3D-B537-E9179DAD8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7D4D359-7ABC-4932-BF19-A62EB1271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581150"/>
            <a:ext cx="2000250" cy="26670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86B2545-26B6-4BC6-A973-05FF2C352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894D618-1E51-463D-8E23-663EFB732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4259C44-20CD-4F02-ACC7-E1EC5FD6A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4955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NETWORK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F804919-6269-4AF8-A9D9-770908F23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124200"/>
            <a:ext cx="1619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Interconnection and cloud adjacency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E5D6AC1-C2AE-4C48-B482-A897C54E9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61D0536-A93A-444F-B4F3-A92CEB0A4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Scarcity raises the value of power control and execution evidence relative to commodity construction.</a:t>
            </a:r>
          </a:p>
        </p:txBody>
      </p:sp>
    </p:spTree>
    <p:extLst>
      <p:ext uri="{BB962C8B-B14F-4D97-AF65-F5344CB8AC3E}">
        <p14:creationId xmlns:p14="http://schemas.microsoft.com/office/powerpoint/2010/main" val="2462772360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C4C6271-D60F-4723-9391-73AE9CE89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81C3262-BC4A-4F8D-8E64-A7D7F2C7B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F79B69-D5B9-48AB-BDE4-B1A46C3EC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B2E397-6699-4C3D-A659-E6A402A2C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ARCHETYPES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FE47D3-C577-43DA-8DD2-E435096C6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models range from interconnection-rich retail to dedicated hyperscale campuses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C49F51-EB9D-416E-A088-E0020CDF2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Buyer fit depends on footprint, density, speed, control and expansion scale.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AC657E-2DDD-430F-829C-A9221E35C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A1CA7F-E81D-42B2-8E00-EABBEFE54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2F3315-1355-4884-8BC4-BFC28DAE2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supplier disclosures | SCULTRA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09305A-A014-471F-8669-366B654BF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8CA04E-43C7-4967-A8AA-2DA128F10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EEBB38-ABE2-4BF9-A35A-7DDC0C606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6FF167-0A9F-47A7-B28D-5DDA1E9DD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7016D2-6FB5-4B7A-B9C7-644289E97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54102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7C1FD4-436A-47C8-AF5A-496430874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00200"/>
            <a:ext cx="2133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8AA30E-0BF4-477A-A15C-8076A9C6C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002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INTERCONNECTION PLATFORM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D0F704-73C8-4D03-A5F0-2D761C588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81200"/>
            <a:ext cx="497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Equinix-type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705E21E-8591-4848-BC9C-F509B13F3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43150"/>
            <a:ext cx="4972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Rich ecosystem and retail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CBE996-FD26-4292-8E89-435AD3553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86050"/>
            <a:ext cx="4972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Best for network-dense and enterprise workloads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12B7BC-49C2-45A5-8614-7405A9AD2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428750"/>
            <a:ext cx="54102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A27B4E7-98C1-424F-A7DA-8F823024B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600200"/>
            <a:ext cx="2133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ED08F33-17B9-4329-AA16-EE2CF013F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6002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GLOBAL CAMPUS PLATFORM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A334782-5A8E-4AD6-B004-06A6EE38A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81200"/>
            <a:ext cx="497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Digital Realty / NTT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F38099-69D7-4EE1-8826-4C126EE5F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343150"/>
            <a:ext cx="4972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Broad footprint and large campus options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0ECF6A9-4E0B-4922-9695-3E0C3DC4F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686050"/>
            <a:ext cx="4972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Best for multinational portfolios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CB036F7-D85B-4C6E-8225-2750653D5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5650"/>
            <a:ext cx="54102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BCE075C-95C1-4AE5-97DF-6FB6FC7C2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467100"/>
            <a:ext cx="2133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2657DF8-EFDF-443D-B1D8-F18705161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671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HYPERSCALE SPECIALIST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3DCBFEC-ECBD-4521-B830-CAD502D68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48100"/>
            <a:ext cx="497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QTS / Vantage / CyrusOne / STACK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D974B5C-C953-4A3D-AA69-A3F9C5B84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10050"/>
            <a:ext cx="4972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Large dedicated blocks and custom designs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A9F3392-BD5C-4A69-AC4C-550A242E4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52950"/>
            <a:ext cx="4972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Best for rapid scale and control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3DF27FB-D195-448B-9AE0-3265F5FA9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95650"/>
            <a:ext cx="5410200" cy="16002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5B410A4-49A5-49E1-9288-B1D6A4BCD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467100"/>
            <a:ext cx="21336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92E2E79-8650-432B-86B2-AABCFE6B4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4671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REGIONAL SPECIALIST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E5A57D7-B864-46AF-AAF3-26C0A9202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848100"/>
            <a:ext cx="497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DATA4 / Colt / AirTrunk / EdgeConneX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41EF7CF-801E-4746-8742-A355F767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210050"/>
            <a:ext cx="4972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Focused power pipelines in selected regions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E39F1F8-6B71-4159-861E-B32BA8A4D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552950"/>
            <a:ext cx="4972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Best for constrained-market optionality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0233069-7552-47A1-A02B-F9AFCACF4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B1FCA09-B47A-4CE5-8301-839FFA115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Archetype fit should precede provider ranking because the same supplier can be strong for one capacity product and weak for another.</a:t>
            </a:r>
          </a:p>
        </p:txBody>
      </p:sp>
    </p:spTree>
    <p:extLst>
      <p:ext uri="{BB962C8B-B14F-4D97-AF65-F5344CB8AC3E}">
        <p14:creationId xmlns:p14="http://schemas.microsoft.com/office/powerpoint/2010/main" val="962472398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A69E3E4-35AB-4161-897C-01B975A14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FF132FB-9FB0-4394-99AF-356C338D1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9B1686-FF5D-4B43-A726-ECE87574C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1A1CC5-D2D8-4358-8A39-6D29AF21C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09FB91-1524-44D5-9BC5-964D451E5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credible longlist spans global platforms and regional capacity specialists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60BBE0-0B7F-4FEC-AC64-54AE2F911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market includes Equinix, Digital Realty, NTT, QTS, Vantage, CyrusOne, STACK, EdgeConneX, DATA4, Colt and AirTrunk.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BE0CA0-B4BA-497F-837F-4FDE0A18B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0B2341-B5EE-43B1-AAC7-EF2CFE824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F83A150-E865-452C-BDEF-1A0DA9077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company disclosures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14339A-4AA1-48FC-AA22-9F4C0FF23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ECA1DD-7FCD-4CFD-95F3-3F7829AC9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E28DE6-4140-4569-B37E-2603F7890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192271-A3A4-437A-948F-DA2B453E8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E5F910-F9D8-43B5-A328-D9BC21707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95400"/>
            <a:ext cx="1809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E3681F-E2C9-4E5D-A24F-422F86643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33500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20B1F8-7902-4AB2-8E33-9BF3D1145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295400"/>
            <a:ext cx="2000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09CCB7-139C-4D3E-A343-0BF80045F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33350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Model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7273C5-5761-4EA2-9780-435B2D784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295400"/>
            <a:ext cx="214312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5BDEEE-8750-41F9-9DC0-268F210A4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33350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Footprint signal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4348A1-1654-48A4-BF60-CA2A100D0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295400"/>
            <a:ext cx="2619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DBDBBA-6D1A-4D1B-88D8-C29E6F8DE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1333500"/>
            <a:ext cx="2428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AI-ready evidence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6DC2D9D-84C6-4343-8065-4C6634473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295400"/>
            <a:ext cx="266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B49552-6663-43C2-B7A1-CAB197014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3335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Best-fit role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F84CE8D-8EAA-4687-9734-063E8AF02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90700"/>
            <a:ext cx="1809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584D07C-24DD-4BE3-8381-9EE3AADF5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28800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Equinix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237F05F-F72F-4841-A0C2-0B562AEB1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790700"/>
            <a:ext cx="2000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604A3A-B5C3-47D0-A130-D11D673F9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182880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Interconnection platform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2C5E955-ED09-426C-A972-476E2A8B1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790700"/>
            <a:ext cx="214312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21103EA-3228-437B-9850-5A50B670E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82880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280 facilities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74B33A6-41B8-435F-88F7-2AFA7B5F0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790700"/>
            <a:ext cx="2619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528716B-8DD8-4F4F-AD27-8A7C7A7BE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1828800"/>
            <a:ext cx="2428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xScale and powered land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0E51B51-7B5B-46F9-BA5C-89E91C8D6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790700"/>
            <a:ext cx="266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C8720A-9A7D-4F61-962F-8500C7D26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8288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Network-rich anchor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AC35148-92AE-4094-92B5-14DE1701A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0"/>
            <a:ext cx="1809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FB8C274-DCD9-4FF1-B84D-CF00EBDCC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Digital Realty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23E9DB0-002C-4D1A-B8ED-F9B50A6DA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286000"/>
            <a:ext cx="2000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3A314FA-F850-40AC-9215-20E0D54BC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32410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Global campus platform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AE19299-575F-4411-9B59-78497BBCE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86000"/>
            <a:ext cx="214312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339F2A2-886A-4500-AF6D-1421C7BA4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32410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300+ facilities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438C9E5-AB3F-462F-8063-AA5546F5B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286000"/>
            <a:ext cx="2619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3F93C29-35CB-43B5-9BCD-1B50704D6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2324100"/>
            <a:ext cx="2428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734 MW in build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87E7CF5-B010-44F5-8976-4826465B2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286000"/>
            <a:ext cx="266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41C0B6E-4FB6-4243-A06B-BB2332164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3241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Global campus anchor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F850E31-AD45-4844-8DC7-39D7B58C2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81300"/>
            <a:ext cx="1809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0C86F9E-A0D5-4696-BE05-FCA78F322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19400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NTT GDC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04B9F1A-927A-4BC6-8940-0559E622A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781300"/>
            <a:ext cx="2000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12D26E0-EC1F-458E-8443-676EE5A42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81940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Global operator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BF11C93-7049-430E-AA56-BAE5514E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781300"/>
            <a:ext cx="214312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2C6BF90-7E4E-4854-9905-520367EC3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81940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160+ facilities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0A69BCE-E0CD-4CA4-AAED-CB12758DA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781300"/>
            <a:ext cx="2619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78315CB-D548-4E25-8A32-8C76837C5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2819400"/>
            <a:ext cx="2428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70 kW/rack or higher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C96298E-D3B5-4FAE-B5FE-EFE2E6A1E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81300"/>
            <a:ext cx="266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91CE36D-4FF6-4AE3-91C1-58B3F2D44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8194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 plus AI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60A0271-3FA0-43B8-955F-C437274C6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76600"/>
            <a:ext cx="1809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5367123-1C93-4CD7-A77B-219CF557B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14700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Vantage / CyrusOne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992A23B-5FED-4071-9A24-3BFDB3D51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276600"/>
            <a:ext cx="2000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4B3C1BD-38A3-4E62-B0AA-BACAD2E55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31470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Hyperscale specialists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8362EB2D-684D-4ADD-98CE-CEC0DCAF3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76600"/>
            <a:ext cx="214312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34A4BCDE-A7C1-4D9A-B192-E1F5FE489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31470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Large regional campuses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021567A-70EC-4BD9-A78A-A5C6A7D80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276600"/>
            <a:ext cx="2619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902D20EF-121C-4C38-98A5-8BE83B042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3314700"/>
            <a:ext cx="2428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Gigawatt power agreements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43D2370-11DC-40EC-8382-005B5AE27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276600"/>
            <a:ext cx="266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7D27D26-0321-4225-8AAA-DE6504E7F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3147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Dedicated blocks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C47EF72-9292-4A87-8289-DF0A65AC4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71900"/>
            <a:ext cx="1809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1EB63BA-FF2E-46B4-A904-BF32C7958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10000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STACK / EdgeConneX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A7A9505-D2E4-4590-8730-B8244270A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771900"/>
            <a:ext cx="2000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6F8B9BE4-566C-4145-9359-5C4E4D57A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81000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Hyperscale specialists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FD0E18B6-E696-4F81-81B3-A9985D19E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71900"/>
            <a:ext cx="214312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0804303-BFF8-40C5-9420-6D95A33DA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1000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US and APAC pipelines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C236E20-683F-41AE-9FD3-4FA40B9B1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771900"/>
            <a:ext cx="2619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20E7692-A114-418B-BC87-6676E343F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3810000"/>
            <a:ext cx="2428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200 to 500 MW campuses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3A676E7-D968-429A-9232-0E501A0D9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771900"/>
            <a:ext cx="266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00CC3819-F20A-4593-A6BF-C7D0495D1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8100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Regional scale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8FC7EBD-26CE-409D-8B58-5D911CE9A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67200"/>
            <a:ext cx="1809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8BC515C5-5387-49A3-889A-77897FD82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05300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DATA4 / Colt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5F98A682-2181-4417-87F9-E70E171CF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267200"/>
            <a:ext cx="2000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49383C8E-F4A8-4D44-8E1C-4D2C430E1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430530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European specialists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E34D1490-D63C-4ECF-BA76-7558043BF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67200"/>
            <a:ext cx="214312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8D752404-3569-49FA-97DE-A29AFA7CD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30530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Focused campus networks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659A4062-93C0-4B83-8C0F-A3FD53070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4267200"/>
            <a:ext cx="2619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A2FAB1C6-B42D-4F63-B552-422D1E86B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4305300"/>
            <a:ext cx="2428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 GW growth ambitions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F6447B18-7EC9-407D-AAAC-90D8D19E0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267200"/>
            <a:ext cx="266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BB8C4A84-A1C9-460E-9472-A68419E68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3053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Europe optionality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BD467355-F97E-4B54-97B4-C989620BE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762500"/>
            <a:ext cx="1809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EFE8ACB5-BE28-4A1E-AF04-0D35C5AD8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00600"/>
            <a:ext cx="161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AirTrunk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511A1B01-7BBE-4C15-9702-7530F8B12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762500"/>
            <a:ext cx="2000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F625C673-A3AB-40D9-89D0-6FBF6F636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4800600"/>
            <a:ext cx="1809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APAC specialist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9BA604B5-9515-4D24-9CC7-CFD61A806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762500"/>
            <a:ext cx="214312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421C7A98-2B54-4AFB-B838-4560781F7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80060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800+ MW committed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18139646-9367-42DE-93DF-1255FAA63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4762500"/>
            <a:ext cx="26193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2DE2A8F3-1873-4DFD-9AE4-D614B6F76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4800600"/>
            <a:ext cx="24288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Large Johor pipeline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CB631AA9-375E-4927-B172-42DC6430A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762500"/>
            <a:ext cx="2667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85A50400-96F5-4EB7-834F-2E8B40D9F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800600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APAC anchor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6C2EE733-6EDD-4B92-90F4-6F2DC6D91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E996F91B-2F71-4CFB-B6F4-2F986BC94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Announced scale is a screening signal only. Site-level power, permits and commissioning evidence remain decisive.</a:t>
            </a:r>
          </a:p>
        </p:txBody>
      </p:sp>
    </p:spTree>
    <p:extLst>
      <p:ext uri="{BB962C8B-B14F-4D97-AF65-F5344CB8AC3E}">
        <p14:creationId xmlns:p14="http://schemas.microsoft.com/office/powerpoint/2010/main" val="1738770497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E22E26B0-7DF6-4255-9BCF-FD47CE3DC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3F50960-F122-4036-B229-D2FFFE17C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818E5B-FCBF-47B9-9DDA-FB196385C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866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55BB2C-262E-44DE-889C-8D0BAF3A5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CAPABILITY SCORECARD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9C3152-66CE-4D01-827F-23464B868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No supplier leads every footprint, power, density and flexibility dimension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1664D6-C35C-47E5-9E32-8EDF4FCB0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Portfolio sourcing is structurally stronger than relying on one global provider.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F031CB-AFCA-46F8-A6CC-52C523290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559337-232A-45DA-868F-F639649A6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09B0F3-92B0-4F50-A249-1CCC4A5FD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disclosures | SCULTRA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A4AFDA0-54B9-482D-BD05-B68B8071A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37D06B-EC84-4DC1-B183-2BB3F96EC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1985ED-8E61-4C6C-B4B5-9D331AA46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E38A53-D2D7-4448-AA72-D62C2689B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ECBD2A-02C8-4A70-8F6E-A6B649FEB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52550"/>
            <a:ext cx="11277600" cy="3867150"/>
          </a:xfrm>
          <a:prstGeom xmlns:a="http://schemas.openxmlformats.org/drawingml/2006/main" prst="roundRect">
            <a:avLst>
              <a:gd name="adj" fmla="val 295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E4F975-C0EA-4EE0-B17B-F68671D2D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Supplier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48D971-C62B-4F33-A256-859637B01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5049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Footprint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DCDF18-E499-4FA8-80BC-55D9B9BF4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15049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Power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BE685D-A627-4EC5-B000-8718D866E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15049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Density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F8FE9F-A0D4-4A2D-980B-27FDF00A4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5049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Operations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D4D37A-702F-4335-8E04-B2BF3F18F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504950"/>
            <a:ext cx="1104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Flexibility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D3CFB3-BF8C-4F4B-8EB3-EF009A3B1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15049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Best fit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37CBF9E-C7E0-452A-A0D8-D24E4B1FB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46A4CB4-01FF-470E-A25C-F9057A385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85950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Equinix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E6D5B0-E6EC-46FA-823E-FF9083A3E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EC4BC63-8D14-49CC-AD8D-C58126B9E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5383F32-DD7E-42D5-8CA0-74BBECFC4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593596A-5770-4BE3-8593-0DBB3EE8C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6C031E1-C19C-42E1-ADAB-61343905D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99BD27B-E985-45D0-92DF-1F4CE892D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92A46F6-CACC-485B-935D-CD691E372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D4FE85B-29CD-4C27-9627-CDCDF71FC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E42EEFC-AF95-452E-BB09-B2DA8FB91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3E59791-BB6C-4216-97EF-0C0D9ABBA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0C04539-5114-45B7-AE36-E41931D06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D00B73D-0C22-41C1-85E0-044DA4476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3459D31-B926-42E5-A9C5-AD50F2A14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CEC674B-B36F-4652-9869-BCCD93578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5608F56-A295-4627-B223-1D53CBDBF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A584AE3-A8C6-49F5-B917-BAD0B25AA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FE4E824-E64D-4096-889A-E09A05F43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D17C04A-DB5E-4E06-90DC-F84BB2973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98064C4-F6C5-46B5-8D12-F84D99AC9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9C2E788-EBF0-4E47-8B3C-7E4795D4D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BEA1F1F-18A4-49D7-BFA7-FCFA8EB9F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4551EEE-58CD-491F-9D54-C7F224494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09C5CB1-2F89-4616-B639-A1DCE7E41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1430DA4-F96B-4147-8BE1-35599710A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2B2F83E-85B2-4B88-96F1-CE15F9B25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0288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E197FCF-17B9-402C-B100-563721083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188595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Interconnection-led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8CD3796-81F5-462B-B2F5-7CE629609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33625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A5A81E3-C8A5-416A-B60D-AFE347B01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33625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Digital Realty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906B862-CBAF-4ABE-9CAE-72A1051AF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3D732A6-29A8-469B-9CA8-0B58B9765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20E22A0-4F9A-4D64-AE6A-999EDE9F5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4847690-D13F-4CAF-898D-0B519F5A9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4337661-48CE-40D4-A8D8-919E490B7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A50826AF-33FF-4CDD-99F8-C58D10DE7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BDBB7F2-7037-4B1D-869A-35B2D8923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8910A89-3539-430E-B7D4-A30482D6A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7580BCA1-A17B-4475-8AEA-EDB1F883F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D2F7B78C-2AC9-4EE3-9C23-BF031BD19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F6AFA2E-9457-411E-9D5E-B907099E5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16CF771-9AC0-4744-B256-C77233834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8559508C-CCE0-4E41-8DD2-CF6E722A6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460B746-914B-4E1A-BE1B-E785D8930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C8E7FD2E-49A3-4C27-8CF4-7804618D9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C09BF77-0745-4AB8-883F-9E0BF3B38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7F408275-335C-42F3-BC05-3E43249B2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9DFA9B0-53B1-4211-83B0-78F5E676B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58EA209-00AC-46F2-9D44-8D0D0D5B8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719B743B-E995-45D4-B24B-C03398B0B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1033FC6-B770-4B6D-974C-EE6A5D063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A2AADD2B-D135-42FB-9225-338F8465E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CAC6F57D-94FB-4D09-A868-709B4D994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6DC310D-08AE-4685-947D-A08ECBC43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F0F06B4-80B5-407F-9FB4-2F8ACFC28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78C99B65-377F-44EB-B9B6-B30DFBE52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33362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Global campus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503F5906-F441-4028-B90B-D7D0EBB7F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8D2D6CF0-BADA-4FE7-BF35-A72B2855E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NTT GDC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C1A75697-D201-46C5-9F27-A6718204A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7BA55A5B-CEA2-48FB-B112-57B374317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4D25B7CD-344E-4AA9-8B91-5CABEC524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8EB9BBBB-8226-4693-B18D-2FA8C563D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E2E9EA35-380B-4BD5-BCA6-2B2F0C79C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A2F209BD-E616-4086-A438-7FD1F2DF8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5DC3BE1A-E522-45EF-ABC1-A926E56F9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E19D54A8-781A-43B9-83D3-160331409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B5242DF3-A8FF-44E9-8680-CCAE572C0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02C56350-ADBB-4646-8641-218C84A7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1534259A-EFED-4CBE-BB31-59AAE5D5A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3DD21918-70E1-4D0C-B71E-0E4D9EB94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64BD4038-1D7A-4485-81EE-2F19DFD63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D9B322D4-83E7-4CBD-9656-D5B500711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C4BE3882-E663-4C89-BD8E-147F12E3D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C8C342A0-8572-4610-81C7-065EA7BFB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729E99FE-D629-4BC5-930D-87F92CC0D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C30EEB79-3968-43E8-9307-F8277EBA1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DDD004E2-6E29-49DD-863D-ADC889416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22277FD3-FCBC-4B4B-8C7E-E2B93A4A0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61C868CA-61A2-4FBD-922E-3A0268CB0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9DA05665-AA5D-42F5-8DC8-FD68221C5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5882EC84-C788-4A0F-8575-581529088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83E44199-F4EA-4C5F-B0BE-084FA7152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6EB4602D-78E5-4140-B7D3-3A3E71D43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9241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AC0A04EE-7053-48B9-A600-2471DDE1A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7813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plus AI</a:t>
            </a:r>
          </a:p>
        </p:txBody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8B22E766-29E5-46DA-848C-8CB7415A8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28975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85B15434-34FF-4614-A8D3-75B9F65E4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28975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Vantage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9C5DDF91-6783-4BE1-866B-64933142C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B572D146-ECBE-4D91-8EDC-89BA7DA1B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1239E96F-29A3-4705-9F57-D8F7B78BB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2ADEC050-C828-457E-8325-843D95478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AE26A7BB-DED4-4795-99E2-232F16695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5C24B145-8061-4622-889C-A8061574C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2BCDEF32-61C0-460D-8345-D4139AC5C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13D15388-4713-48F3-91A3-5A5547C18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C3DBCC93-688C-435D-B9D9-2D240C5EA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48288D6A-3F4B-49F1-A0C5-CCC43F5EF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796DEA90-D814-431A-8E8A-045F6EC53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3445D29A-A2B8-4EE8-8962-49D9D9704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3FF23319-5D0F-4EC0-96B1-A4BA49781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91A0A6F3-4B26-46D4-B0C4-6839606B9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95B47A1B-E233-49CD-ACBC-EE30E6481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A708048D-8917-4A6E-9B7D-566F6F833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3CE2B1B9-1AE5-4328-8F76-C0329F6A2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E38342DE-5E2F-459D-BCB4-32D1093AB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19BA6C4E-3FDC-46F3-A608-49B8A09E8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9D43196D-B7E7-43E1-B1CF-54EA973EF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0FE148A0-3CB7-4511-B9BA-7F317D2A4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929C7B56-AF66-49E5-AF43-355DACCB0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1FC5E59D-5DEF-499E-85E1-A519A22D0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6DCCA7EA-3556-4638-A0F1-E4C7D8BE3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CCE75B40-FF9D-4032-89CE-D6CBE3660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371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7980A14C-D63C-46D3-919F-33D9763F1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22897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Hyperscale blocks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7FDE9CDD-2E42-45B1-9A83-9D6EE7D66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3E2AE461-37FA-4BB1-AEA0-813103DDD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76650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CyrusOne</a:t>
            </a:r>
          </a:p>
        </p:txBody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7B58C725-EE39-4620-B0A4-800BC382E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99052D7F-7F02-4722-823D-08A9583BE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5D59AE23-6DE3-466D-895A-FA1474DB2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76F29E20-2425-4089-B0FD-22CB034FA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2FF07BF1-B89D-4E43-A758-6232E0961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AFA841D1-D186-4ECF-954D-ADC614330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B298317A-525D-4C0E-8A74-4F5574C5F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E22FEAA7-0280-4087-AC1C-0FA0236E7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685B22A3-978C-4C14-9B02-147D6992B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8FC9EE6B-823F-4336-9FBD-06DC91F97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9350F547-CDCF-431D-BC96-4211862FE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40B97F02-AF5E-4CE4-95FF-BDAEB4777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294EC9FB-101A-4A70-89FC-73998846A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17958225-EDA3-4974-A0A3-7BF32438D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EBB8F60E-D371-4054-9B3E-C3FB6570C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E22FB348-EA23-4A48-9530-EABF22F8C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D8671055-99ED-421E-8583-8EE3B1506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B2A74ADF-901F-4E09-AEFA-9A9CD8491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37EF3DBC-9CB4-4CE3-97DF-1D1179CBA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82E919FA-3B65-4B44-9187-22E9909F5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94418DD3-885E-42A6-A2A5-06301976C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974D0EAA-5F60-418D-AFCE-05D2F16D8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BC14C151-54A3-4D0F-9B13-01524CA4D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6F5C5104-7EA9-46BE-A5CE-A44F11994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2C6269AB-C175-4360-A787-4E0989672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8195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4CB6917F-1669-4792-B270-03671B738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67665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 hyperscale</a:t>
            </a:r>
          </a:p>
        </p:txBody>
      </p:sp>
      <p:sp>
        <p:nvSpPr>
          <p:cNvPr id="162" name="">
            <a:extLst xmlns:a="http://schemas.openxmlformats.org/drawingml/2006/main">
              <a:ext uri="{FF2B5EF4-FFF2-40B4-BE49-F238E27FC236}">
                <a16:creationId xmlns:a16="http://schemas.microsoft.com/office/drawing/2014/main" id="{2912D793-C44C-4958-AC64-86532D7BF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24325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EFA756B4-CF11-4B39-BA20-5FA3B7D12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24325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STACK</a:t>
            </a:r>
          </a:p>
        </p:txBody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081FB702-F7F4-4528-91DF-2B8BF12D1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DD51B051-A689-4BA7-92CD-83B9DD56A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6" name="">
            <a:extLst xmlns:a="http://schemas.openxmlformats.org/drawingml/2006/main">
              <a:ext uri="{FF2B5EF4-FFF2-40B4-BE49-F238E27FC236}">
                <a16:creationId xmlns:a16="http://schemas.microsoft.com/office/drawing/2014/main" id="{891339CD-92F4-4E72-AD15-BFE632D37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9AED8A29-F7DC-4DD8-8B1F-11ADF8C4F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8" name="">
            <a:extLst xmlns:a="http://schemas.openxmlformats.org/drawingml/2006/main">
              <a:ext uri="{FF2B5EF4-FFF2-40B4-BE49-F238E27FC236}">
                <a16:creationId xmlns:a16="http://schemas.microsoft.com/office/drawing/2014/main" id="{56AB4EB5-5741-4A6C-A86D-7FE5B2531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37475131-F8B6-49E3-9C30-AF1C7635F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D273EEBB-77FC-4DCB-81BE-28397B52E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1" name="">
            <a:extLst xmlns:a="http://schemas.openxmlformats.org/drawingml/2006/main">
              <a:ext uri="{FF2B5EF4-FFF2-40B4-BE49-F238E27FC236}">
                <a16:creationId xmlns:a16="http://schemas.microsoft.com/office/drawing/2014/main" id="{0B3B4370-7BE3-42FD-AD14-D32FC5953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C9D6CA22-EA94-4113-B9E2-4DAF20C84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DAAD2458-701A-472C-9ADA-AE3F584CA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4" name="">
            <a:extLst xmlns:a="http://schemas.openxmlformats.org/drawingml/2006/main">
              <a:ext uri="{FF2B5EF4-FFF2-40B4-BE49-F238E27FC236}">
                <a16:creationId xmlns:a16="http://schemas.microsoft.com/office/drawing/2014/main" id="{1AC78DA9-793D-4F27-84C5-A8F892CB3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236AE1D9-56C3-478F-9830-94C7AA0F4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47B5A420-8359-4FDA-AA6F-79372760A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7" name="">
            <a:extLst xmlns:a="http://schemas.openxmlformats.org/drawingml/2006/main">
              <a:ext uri="{FF2B5EF4-FFF2-40B4-BE49-F238E27FC236}">
                <a16:creationId xmlns:a16="http://schemas.microsoft.com/office/drawing/2014/main" id="{0C5231F9-527B-4FA6-8B52-1B54D9A99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8" name="">
            <a:extLst xmlns:a="http://schemas.openxmlformats.org/drawingml/2006/main">
              <a:ext uri="{FF2B5EF4-FFF2-40B4-BE49-F238E27FC236}">
                <a16:creationId xmlns:a16="http://schemas.microsoft.com/office/drawing/2014/main" id="{C2BAD948-E07B-450C-9B0D-ABE929DCE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9" name="">
            <a:extLst xmlns:a="http://schemas.openxmlformats.org/drawingml/2006/main">
              <a:ext uri="{FF2B5EF4-FFF2-40B4-BE49-F238E27FC236}">
                <a16:creationId xmlns:a16="http://schemas.microsoft.com/office/drawing/2014/main" id="{59FBDE5F-1439-4F5C-AFF2-FA2A70278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0" name="">
            <a:extLst xmlns:a="http://schemas.openxmlformats.org/drawingml/2006/main">
              <a:ext uri="{FF2B5EF4-FFF2-40B4-BE49-F238E27FC236}">
                <a16:creationId xmlns:a16="http://schemas.microsoft.com/office/drawing/2014/main" id="{C1F77EA9-1EF9-4E03-A290-B239AA62E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1" name="">
            <a:extLst xmlns:a="http://schemas.openxmlformats.org/drawingml/2006/main">
              <a:ext uri="{FF2B5EF4-FFF2-40B4-BE49-F238E27FC236}">
                <a16:creationId xmlns:a16="http://schemas.microsoft.com/office/drawing/2014/main" id="{D69C8C95-9F53-40C8-9416-A31F884CD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2" name="">
            <a:extLst xmlns:a="http://schemas.openxmlformats.org/drawingml/2006/main">
              <a:ext uri="{FF2B5EF4-FFF2-40B4-BE49-F238E27FC236}">
                <a16:creationId xmlns:a16="http://schemas.microsoft.com/office/drawing/2014/main" id="{AD33B882-9BFB-4DD4-BFCA-E1419837A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3" name="">
            <a:extLst xmlns:a="http://schemas.openxmlformats.org/drawingml/2006/main">
              <a:ext uri="{FF2B5EF4-FFF2-40B4-BE49-F238E27FC236}">
                <a16:creationId xmlns:a16="http://schemas.microsoft.com/office/drawing/2014/main" id="{077A4624-95C5-4F85-9D94-DC90CF958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4" name="">
            <a:extLst xmlns:a="http://schemas.openxmlformats.org/drawingml/2006/main">
              <a:ext uri="{FF2B5EF4-FFF2-40B4-BE49-F238E27FC236}">
                <a16:creationId xmlns:a16="http://schemas.microsoft.com/office/drawing/2014/main" id="{0E1F45E2-6757-4AAF-8B84-46C0F7F3C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5" name="">
            <a:extLst xmlns:a="http://schemas.openxmlformats.org/drawingml/2006/main">
              <a:ext uri="{FF2B5EF4-FFF2-40B4-BE49-F238E27FC236}">
                <a16:creationId xmlns:a16="http://schemas.microsoft.com/office/drawing/2014/main" id="{76CD009F-DB3B-4006-AA0A-31B815245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6" name="">
            <a:extLst xmlns:a="http://schemas.openxmlformats.org/drawingml/2006/main">
              <a:ext uri="{FF2B5EF4-FFF2-40B4-BE49-F238E27FC236}">
                <a16:creationId xmlns:a16="http://schemas.microsoft.com/office/drawing/2014/main" id="{1CF52EDD-C61B-4CC3-8620-E6269F095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7" name="">
            <a:extLst xmlns:a="http://schemas.openxmlformats.org/drawingml/2006/main">
              <a:ext uri="{FF2B5EF4-FFF2-40B4-BE49-F238E27FC236}">
                <a16:creationId xmlns:a16="http://schemas.microsoft.com/office/drawing/2014/main" id="{1C4F409E-887C-43D3-A763-C8D2BA4D2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8" name="">
            <a:extLst xmlns:a="http://schemas.openxmlformats.org/drawingml/2006/main">
              <a:ext uri="{FF2B5EF4-FFF2-40B4-BE49-F238E27FC236}">
                <a16:creationId xmlns:a16="http://schemas.microsoft.com/office/drawing/2014/main" id="{DE045C55-E4C6-4235-AD7B-CBEF7255F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4267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9" name="">
            <a:extLst xmlns:a="http://schemas.openxmlformats.org/drawingml/2006/main">
              <a:ext uri="{FF2B5EF4-FFF2-40B4-BE49-F238E27FC236}">
                <a16:creationId xmlns:a16="http://schemas.microsoft.com/office/drawing/2014/main" id="{7E36CEC5-E00A-4FEF-84EF-D60A05618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412432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Campus scale</a:t>
            </a:r>
          </a:p>
        </p:txBody>
      </p:sp>
      <p:sp>
        <p:nvSpPr>
          <p:cNvPr id="190" name="">
            <a:extLst xmlns:a="http://schemas.openxmlformats.org/drawingml/2006/main">
              <a:ext uri="{FF2B5EF4-FFF2-40B4-BE49-F238E27FC236}">
                <a16:creationId xmlns:a16="http://schemas.microsoft.com/office/drawing/2014/main" id="{6B2FBB4B-21E2-488D-A6AC-C5618AA8E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0"/>
            <a:ext cx="1097280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1" name="">
            <a:extLst xmlns:a="http://schemas.openxmlformats.org/drawingml/2006/main">
              <a:ext uri="{FF2B5EF4-FFF2-40B4-BE49-F238E27FC236}">
                <a16:creationId xmlns:a16="http://schemas.microsoft.com/office/drawing/2014/main" id="{9C958816-42D4-4981-818D-DAB03EBAA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0"/>
            <a:ext cx="1809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AirTrunk</a:t>
            </a:r>
          </a:p>
        </p:txBody>
      </p:sp>
      <p:sp>
        <p:nvSpPr>
          <p:cNvPr id="192" name="">
            <a:extLst xmlns:a="http://schemas.openxmlformats.org/drawingml/2006/main">
              <a:ext uri="{FF2B5EF4-FFF2-40B4-BE49-F238E27FC236}">
                <a16:creationId xmlns:a16="http://schemas.microsoft.com/office/drawing/2014/main" id="{509FFCAB-AE6E-450D-9E35-095CB9066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3" name="">
            <a:extLst xmlns:a="http://schemas.openxmlformats.org/drawingml/2006/main">
              <a:ext uri="{FF2B5EF4-FFF2-40B4-BE49-F238E27FC236}">
                <a16:creationId xmlns:a16="http://schemas.microsoft.com/office/drawing/2014/main" id="{C9867494-AAEF-4DD2-82A3-4367ED853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4" name="">
            <a:extLst xmlns:a="http://schemas.openxmlformats.org/drawingml/2006/main">
              <a:ext uri="{FF2B5EF4-FFF2-40B4-BE49-F238E27FC236}">
                <a16:creationId xmlns:a16="http://schemas.microsoft.com/office/drawing/2014/main" id="{14A04F15-502C-4086-AF9B-4F3B9CDDE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5" name="">
            <a:extLst xmlns:a="http://schemas.openxmlformats.org/drawingml/2006/main">
              <a:ext uri="{FF2B5EF4-FFF2-40B4-BE49-F238E27FC236}">
                <a16:creationId xmlns:a16="http://schemas.microsoft.com/office/drawing/2014/main" id="{090A42B1-FCDA-4084-B165-6BC1F64D2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6" name="">
            <a:extLst xmlns:a="http://schemas.openxmlformats.org/drawingml/2006/main">
              <a:ext uri="{FF2B5EF4-FFF2-40B4-BE49-F238E27FC236}">
                <a16:creationId xmlns:a16="http://schemas.microsoft.com/office/drawing/2014/main" id="{AEC14995-B19F-4D49-9A11-5D7AB6864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7" name="">
            <a:extLst xmlns:a="http://schemas.openxmlformats.org/drawingml/2006/main">
              <a:ext uri="{FF2B5EF4-FFF2-40B4-BE49-F238E27FC236}">
                <a16:creationId xmlns:a16="http://schemas.microsoft.com/office/drawing/2014/main" id="{A69F2D6F-F6B8-4355-8494-CDDC37146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8" name="">
            <a:extLst xmlns:a="http://schemas.openxmlformats.org/drawingml/2006/main">
              <a:ext uri="{FF2B5EF4-FFF2-40B4-BE49-F238E27FC236}">
                <a16:creationId xmlns:a16="http://schemas.microsoft.com/office/drawing/2014/main" id="{1B2A693A-6760-488A-BAF2-8418DC70C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9" name="">
            <a:extLst xmlns:a="http://schemas.openxmlformats.org/drawingml/2006/main">
              <a:ext uri="{FF2B5EF4-FFF2-40B4-BE49-F238E27FC236}">
                <a16:creationId xmlns:a16="http://schemas.microsoft.com/office/drawing/2014/main" id="{14BD2F0E-6BF8-4C10-BAC0-5A031EB2F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0" name="">
            <a:extLst xmlns:a="http://schemas.openxmlformats.org/drawingml/2006/main">
              <a:ext uri="{FF2B5EF4-FFF2-40B4-BE49-F238E27FC236}">
                <a16:creationId xmlns:a16="http://schemas.microsoft.com/office/drawing/2014/main" id="{47961E9D-E050-492B-9560-BAD0D2359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1" name="">
            <a:extLst xmlns:a="http://schemas.openxmlformats.org/drawingml/2006/main">
              <a:ext uri="{FF2B5EF4-FFF2-40B4-BE49-F238E27FC236}">
                <a16:creationId xmlns:a16="http://schemas.microsoft.com/office/drawing/2014/main" id="{4056DA86-251A-4D0A-89F9-4458F99AE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2" name="">
            <a:extLst xmlns:a="http://schemas.openxmlformats.org/drawingml/2006/main">
              <a:ext uri="{FF2B5EF4-FFF2-40B4-BE49-F238E27FC236}">
                <a16:creationId xmlns:a16="http://schemas.microsoft.com/office/drawing/2014/main" id="{8F65B2D4-597A-44FE-99AC-544EED5D6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3" name="">
            <a:extLst xmlns:a="http://schemas.openxmlformats.org/drawingml/2006/main">
              <a:ext uri="{FF2B5EF4-FFF2-40B4-BE49-F238E27FC236}">
                <a16:creationId xmlns:a16="http://schemas.microsoft.com/office/drawing/2014/main" id="{956EEB4C-9019-41DC-8856-98E42968E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4" name="">
            <a:extLst xmlns:a="http://schemas.openxmlformats.org/drawingml/2006/main">
              <a:ext uri="{FF2B5EF4-FFF2-40B4-BE49-F238E27FC236}">
                <a16:creationId xmlns:a16="http://schemas.microsoft.com/office/drawing/2014/main" id="{29D13580-B1F6-4022-BDC6-972C63724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5" name="">
            <a:extLst xmlns:a="http://schemas.openxmlformats.org/drawingml/2006/main">
              <a:ext uri="{FF2B5EF4-FFF2-40B4-BE49-F238E27FC236}">
                <a16:creationId xmlns:a16="http://schemas.microsoft.com/office/drawing/2014/main" id="{73C2FCD8-C533-413F-8DD7-C5C7CB2B9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6" name="">
            <a:extLst xmlns:a="http://schemas.openxmlformats.org/drawingml/2006/main">
              <a:ext uri="{FF2B5EF4-FFF2-40B4-BE49-F238E27FC236}">
                <a16:creationId xmlns:a16="http://schemas.microsoft.com/office/drawing/2014/main" id="{C3E0F882-C730-4FB1-ABCF-70FC10D7E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7" name="">
            <a:extLst xmlns:a="http://schemas.openxmlformats.org/drawingml/2006/main">
              <a:ext uri="{FF2B5EF4-FFF2-40B4-BE49-F238E27FC236}">
                <a16:creationId xmlns:a16="http://schemas.microsoft.com/office/drawing/2014/main" id="{CC8B8316-3DFF-4694-A25F-1C1630CCE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8" name="">
            <a:extLst xmlns:a="http://schemas.openxmlformats.org/drawingml/2006/main">
              <a:ext uri="{FF2B5EF4-FFF2-40B4-BE49-F238E27FC236}">
                <a16:creationId xmlns:a16="http://schemas.microsoft.com/office/drawing/2014/main" id="{A6F62A22-DA25-46B3-801F-BD7F909B4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9" name="">
            <a:extLst xmlns:a="http://schemas.openxmlformats.org/drawingml/2006/main">
              <a:ext uri="{FF2B5EF4-FFF2-40B4-BE49-F238E27FC236}">
                <a16:creationId xmlns:a16="http://schemas.microsoft.com/office/drawing/2014/main" id="{535753B1-F66A-4DE2-ABB0-EADBAC6B0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0" name="">
            <a:extLst xmlns:a="http://schemas.openxmlformats.org/drawingml/2006/main">
              <a:ext uri="{FF2B5EF4-FFF2-40B4-BE49-F238E27FC236}">
                <a16:creationId xmlns:a16="http://schemas.microsoft.com/office/drawing/2014/main" id="{2346DD8A-32FC-4029-BEC0-4CAE65E44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1" name="">
            <a:extLst xmlns:a="http://schemas.openxmlformats.org/drawingml/2006/main">
              <a:ext uri="{FF2B5EF4-FFF2-40B4-BE49-F238E27FC236}">
                <a16:creationId xmlns:a16="http://schemas.microsoft.com/office/drawing/2014/main" id="{4236CEA4-CBF2-4F59-A9EA-9F0970ABA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2" name="">
            <a:extLst xmlns:a="http://schemas.openxmlformats.org/drawingml/2006/main">
              <a:ext uri="{FF2B5EF4-FFF2-40B4-BE49-F238E27FC236}">
                <a16:creationId xmlns:a16="http://schemas.microsoft.com/office/drawing/2014/main" id="{16077C30-8C46-4559-9330-96A6362A3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3" name="">
            <a:extLst xmlns:a="http://schemas.openxmlformats.org/drawingml/2006/main">
              <a:ext uri="{FF2B5EF4-FFF2-40B4-BE49-F238E27FC236}">
                <a16:creationId xmlns:a16="http://schemas.microsoft.com/office/drawing/2014/main" id="{41B19540-A756-4FB5-B4B0-0DB96177F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4" name="">
            <a:extLst xmlns:a="http://schemas.openxmlformats.org/drawingml/2006/main">
              <a:ext uri="{FF2B5EF4-FFF2-40B4-BE49-F238E27FC236}">
                <a16:creationId xmlns:a16="http://schemas.microsoft.com/office/drawing/2014/main" id="{F7D59268-74E2-4ABC-9B0E-A4A0FCE9A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5" name="">
            <a:extLst xmlns:a="http://schemas.openxmlformats.org/drawingml/2006/main">
              <a:ext uri="{FF2B5EF4-FFF2-40B4-BE49-F238E27FC236}">
                <a16:creationId xmlns:a16="http://schemas.microsoft.com/office/drawing/2014/main" id="{DF8C035A-1453-4540-8F41-AB60F728B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6" name="">
            <a:extLst xmlns:a="http://schemas.openxmlformats.org/drawingml/2006/main">
              <a:ext uri="{FF2B5EF4-FFF2-40B4-BE49-F238E27FC236}">
                <a16:creationId xmlns:a16="http://schemas.microsoft.com/office/drawing/2014/main" id="{A4646F78-FB4D-4C96-B10E-8F0A0C4E5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47148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7" name="">
            <a:extLst xmlns:a="http://schemas.openxmlformats.org/drawingml/2006/main">
              <a:ext uri="{FF2B5EF4-FFF2-40B4-BE49-F238E27FC236}">
                <a16:creationId xmlns:a16="http://schemas.microsoft.com/office/drawing/2014/main" id="{BB98B743-03DF-46FD-A30A-A2EB2E4ED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45720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APAC scale</a:t>
            </a:r>
          </a:p>
        </p:txBody>
      </p:sp>
      <p:sp>
        <p:nvSpPr>
          <p:cNvPr id="218" name="">
            <a:extLst xmlns:a="http://schemas.openxmlformats.org/drawingml/2006/main">
              <a:ext uri="{FF2B5EF4-FFF2-40B4-BE49-F238E27FC236}">
                <a16:creationId xmlns:a16="http://schemas.microsoft.com/office/drawing/2014/main" id="{D04C476F-1097-430F-9933-076379F27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19" name="">
            <a:extLst xmlns:a="http://schemas.openxmlformats.org/drawingml/2006/main">
              <a:ext uri="{FF2B5EF4-FFF2-40B4-BE49-F238E27FC236}">
                <a16:creationId xmlns:a16="http://schemas.microsoft.com/office/drawing/2014/main" id="{245DA480-8A97-443D-9381-7948FE6CA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Scorecards should be recalculated by metro and capacity block. A global average masks site-level delivery risk.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922B518-91E6-4EEE-B726-FF091F06E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C3D390F-671E-4420-8B58-86C49D046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A08601-D533-41C5-86BE-0E50EB9FB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340205-6C50-4235-AD5A-A6134E494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REFERENCE PIPELINE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A998BB-2E39-406F-80E3-F6BB9092C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Public pipelines show a shift from tens of megawatts to campus-scale gigawatts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FCA258-6350-4A74-8595-EB0EC02BA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Power-controlled land, large utility agreements and liquid-cooling capability are becoming competitive signals.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56CE5E-11D0-45CF-BBB4-186FAC9F0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383317-16D0-490C-A6FE-9149A9084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F76236-0FA5-4A6D-9D81-71B4FDD0D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supplier disclosures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E04AB2-5FFD-4E90-9EF5-8CF960F35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E03512-7CAF-4B46-B024-A72BE9AD2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C7465A-D432-4544-9498-1A6E1EE0A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632B43-4564-4099-9408-924E5B64D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5B8E27-5611-46B8-B5D6-0BB309B5A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6235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5C6348-F76A-4817-B6A5-3B941AE1F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219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68285E-1A45-49CD-9C66-B5E00300E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EQUINIX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16C2BF-E66B-4E58-92D7-82B878E17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62150"/>
            <a:ext cx="3219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 GW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ACACC4-D3B2-45FF-BECD-6C1B1F34A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81250"/>
            <a:ext cx="3219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powered land controlled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C9CE84-5B05-4A5C-9D0F-C6E94DEC2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05100"/>
            <a:ext cx="3181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52 active major projects across 35 metros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C4454F-0B34-400B-9D97-77BE3A5EB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409700"/>
            <a:ext cx="356235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7FA05D-9051-4906-9673-75FBB735B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562100"/>
            <a:ext cx="3219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C4D6CE-9495-49FE-94D0-09D3BA450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56210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DIGITAL REALTY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503165-7279-4564-920C-6778B839A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962150"/>
            <a:ext cx="3219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734 MW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06B457E-BC0E-48B6-8A7E-4696ADC57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381250"/>
            <a:ext cx="3219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under construction, June 2025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9DA9894-60B8-4E15-A9D6-D2E25DDFE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05100"/>
            <a:ext cx="3181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5,000 MW buildable capacity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1061A5E-1CBC-4C39-9AEA-BBC98C464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409700"/>
            <a:ext cx="35814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BADC3B-8D2B-4326-88D6-CB13385E9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562100"/>
            <a:ext cx="32385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68EFCE2-66AF-439B-84C4-86020FC86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5621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VANTAGE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221E87D-19D1-4FFF-A0DC-20A251DC1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96215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1 GW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E726B36-8CFF-4C92-9476-78A323E99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3812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power partnership pathway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51C92B9-A245-41CF-8542-87221F89A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705100"/>
            <a:ext cx="320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400 MW reservation for 2027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3646C8C-3DDF-40AC-BAB9-96F0A73D6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276600"/>
            <a:ext cx="35623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F65791A-5CFB-43BB-A27E-3FDAD627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429000"/>
            <a:ext cx="3219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E575155-91C0-457E-857E-7C72F9C28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42900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CYRUSONE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0EECDFD-2047-44BE-A63E-1DC3C449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829050"/>
            <a:ext cx="3219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760 MW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DEE4D5E-FAFB-4F77-9727-D11686260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248150"/>
            <a:ext cx="3219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two-phase Texas agreement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69FC285-0A83-4BB7-BB30-659106601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572000"/>
            <a:ext cx="3181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More than 1,100 MW under contract in Texas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9AF586D-4125-4F40-9B97-CCA0B589A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276600"/>
            <a:ext cx="356235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B8184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4DE0844-D814-4638-AFED-DE0AAD43B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429000"/>
            <a:ext cx="3219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930B65F-D53A-4D86-971D-94F525F6F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429000"/>
            <a:ext cx="3028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STACK / EDGECONNEX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1C4AF20-1D3F-4F99-944C-8EADB2687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829050"/>
            <a:ext cx="3219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200 to 500 MW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F96DC85-F646-443E-BA4F-BD793DB5C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48150"/>
            <a:ext cx="3219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campus examples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2120AD1-083E-4E77-8F4A-B294293DB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572000"/>
            <a:ext cx="3181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Dallas, Johor, Portland and Osaka pipelines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56A8560-9C40-4629-A58C-9E354274B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9B4165C-2FDA-450C-B5D4-5C71559B5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competitive unit is increasingly a power-secured campus with phased delivery, not a single data hall.</a:t>
            </a:r>
          </a:p>
        </p:txBody>
      </p:sp>
    </p:spTree>
    <p:extLst>
      <p:ext uri="{BB962C8B-B14F-4D97-AF65-F5344CB8AC3E}">
        <p14:creationId xmlns:p14="http://schemas.microsoft.com/office/powerpoint/2010/main" val="2471554230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6AA57AB-2A41-4965-8F12-B6179DDA0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8E1A973-655D-4330-B123-E13531A59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6D3A1F-AA41-4184-8F7E-F1F5F89FB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A923D0-B55F-4E23-9F21-318C16B1A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POLICY &amp; GRID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40D58A-ABE6-4E23-900A-7E55EB818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Regulators increasingly allocate capacity against system and sustainability outcomes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18594A-38D3-4F84-AE3A-CE5294AFC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EU reporting, Singapore's capacity call and Ireland's connection policy make location strategy inseparable from compliance.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0C5800-1185-42F1-8AB0-08DA59021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DF2410-E61A-49AE-9A93-7498CF0CB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5554F6-0BE6-4984-876A-9202FC249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| IMDA | EirGrid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E10604-51CE-4ED6-8FD5-BA821F39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74DD60-01C0-4654-9A84-87B5E373A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69BA50-E7C7-461C-B8D1-C5A45A5C8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2197F9-1B74-4DD8-8547-0E598C019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E61227-6465-4CEF-AF15-EC07AAE4B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2390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072BE4-9F81-415F-9A9C-BF1606D67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647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Capacity allocation is becoming conditional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EF3E0D-F732-47B3-BEFA-91998E417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764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4826C6-BA74-447F-9B42-CF92D8448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764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F81BBF-D594-45BE-A709-EB7A5D555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3835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3921AD-ADC7-4F80-B675-580B7CF68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0383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Reporting from 500 kW IT power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B246995-BB7C-4C91-A4BA-79D39E53A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03835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Energy, PUE, water, renewables and heat-reuse metrics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510EC2E-93B7-43EA-BBA9-470575E15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527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C985C80-012B-4D47-8E53-F04FDED30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527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EC69F8-4C19-4047-9E83-602517A2D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1465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Singapore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0DD22C3-1BCD-4AF0-9E1B-ADFC64720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9146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At least 200 MW call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28DB5A4-EC4D-40F2-864D-47BFD4BFC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91465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Sustainability and best-in-class IT efficiency conditions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3A995C6-F6D9-41C4-9731-3D497D9A0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C242CA9-E325-433E-B524-0862E02C5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E502B12-836C-4C95-8CA8-FBA839D1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79095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Ireland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B525CC6-B85D-4788-8D84-5F3BF02CF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7909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Revised connection pathway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9037BF2-2562-4B58-BF16-0ECDFCA25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79095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Security of supply, constraints, renewables and carbon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560EEE0-D992-441C-9B56-576034078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D406D6D-CEDB-4FA9-B700-4CFB5C93D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619250"/>
            <a:ext cx="14478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7727EA2-A387-4052-A58C-3ABE239E2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6192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BUYER RESPONSE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6613B14-790A-40AC-95F2-88378B412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764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705D705-219D-4E40-AEA9-C8DA897CA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764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5A85665-4C38-4FF9-ADC2-35EA3A2DD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0193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Capture reporting rights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B7DAAAC-196D-49A6-93A1-29E6FB0DC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6003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65F1B5F-079B-45A6-9FA6-2D9345D5E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60032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5672FC4-5161-4F86-BF55-D042F972E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543175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Audit grid conditions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B30E26D-5074-4D9D-B3F3-DC8003C64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1242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818883F-EB34-486E-84B3-7F9E464B5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1242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0D1B166-8880-43BD-BF78-535D0820E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0670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Model curtailment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BA40D51-DD0B-4CF6-9422-48A6C396D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6480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8C3E3D6-C4E9-4B91-B74A-C320663CF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64807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9103C07-5D96-4076-8DC5-B1926946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590925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Value heat and water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3EA8114-A12C-4319-BCEF-8884A97A1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1719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A077ADB-4025-4FBD-8EB6-12B726CF4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1719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10DDCD5-D276-405B-ACEF-A5461B1A2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1148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Preserve relocation rights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CEAFDD2-88FF-4045-890D-446B904AC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0B462E5-B974-46CC-ADF5-CD734FD13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Policy risk should be addressed through data rights, efficiency baselines and flexible capacity options before award.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36418B2-AC97-427F-B494-B59BCA79E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82E3CA2-8357-4DA0-B607-E694F9E59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E0D084-130C-4B57-88AF-3CA21F831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8D365D-FE49-4E01-A87B-CA372B387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SOURCING ROUTE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DA7440-E555-40C9-B15C-51126A2A9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portfolio award balances anchor scale with regional optionality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E951F6-8A15-4109-8FB8-2CA998D87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an anchor provider for baseline blocks, specialists for constrained metros and dual sourcing for critical workloads.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FF333B-78E9-483A-A1B0-FBEAEB01A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B16D44-405E-4378-812E-04D81EF5D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F9CA5B-91CE-4CE1-A03C-D520C0E93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sourcing framework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6A5A72-DAF4-475D-9F89-209C1A0D9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85C858-2467-4E25-A424-82D10C4E5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1DCA4F-ADE4-4EC0-9DF9-379528EB5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BBCBCA-D011-4948-9DC8-7202E1791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67760B-3927-41E8-A70C-C39477B44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2571750" cy="3714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B818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5EF4423-A78B-4046-AE56-D8DD318E0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38300"/>
            <a:ext cx="17716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57B0FF-BB55-4278-AA6E-254F0CEBF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3830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SINGLE GLOBAL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A1BDCB-1945-4943-B551-8C1A7478B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One-provider portfolio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54F2DB8-D1CE-4EC3-B898-BFB6E525A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6225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699422-73D8-431E-964D-BADCCB940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ADVANTAGE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C06C68E-2F27-4051-93B7-C35D48ADD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Operational simplicity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FE7635-5903-42F2-9B37-0325BBA41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WATCH-OUT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FB60AA-9FFD-4339-A09A-E82D9D65B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0050"/>
            <a:ext cx="21145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Concentration and site-level gaps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676742-656C-4A38-8B4B-BDF89EBAB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428750"/>
            <a:ext cx="2571750" cy="3714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B49F42-B30C-472A-B3D7-A4C34A9BC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1638300"/>
            <a:ext cx="17716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9B5A8DF-6BEE-4190-A072-ABFFBDFAB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63830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ANCHOR + OPTIONS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8213D20-4FB1-4EB1-A58F-D4CEE3EE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13360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Global anchor plus regional specialists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C57BF0A-E282-4A40-BD29-729A45217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76225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DAD8A83-1D5B-4235-AEB7-5C4684BE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97180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ADVANTAGE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A6A8254-A796-4CCA-BE78-0180B9D9B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2194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Scale, leverage and optionality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D437B0B-CBF5-470A-ACC7-0F8104E88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94335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WATCH-OUT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F0F570-309C-4022-BA42-A98566ABA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210050"/>
            <a:ext cx="21145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Needs central governance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77F9237-11DB-4B46-84C1-9A64195D7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28750"/>
            <a:ext cx="2571750" cy="3714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FD81FA3-F487-4EC4-A3AD-5DD6857E0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638300"/>
            <a:ext cx="17716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16A6C32-2382-4EF8-8D88-89744A274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63830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METRO-BY-METRO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13EB72F-E190-4992-9E94-FDB431582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3360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Independent local awards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5DB5705-FBE8-4B2D-8FEF-60B2BEF28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76225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1EEC63F-453A-4F5F-A9F8-C7294FE5D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7180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ADVANTAGE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6B9290C-A1E8-46C8-BB5D-78F9B0606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194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Maximum local competition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0463CC5-F9E6-49D6-911E-CF208E4B9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WATCH-OUT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43628A4-5069-4667-9F20-044057F3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210050"/>
            <a:ext cx="21145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Fragmented terms and operations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7D31A42-D01E-44A3-B19C-FD621C6A7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428750"/>
            <a:ext cx="2571750" cy="3714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CF31E2E-EBC5-4A66-817D-383BD82B3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1638300"/>
            <a:ext cx="17716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AD26E11-727E-4050-B6C0-7B231D78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1638300"/>
            <a:ext cx="1581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CAPTIVE HYBRID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BC6304F-50C9-4D45-AB52-C8EAC2BBB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13360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Colocation plus owned build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A871926-835D-4B77-AEF9-046FD7F27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762250"/>
            <a:ext cx="1924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9EE9DE6-0B6D-4F2B-96B8-691A09C1A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97180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ADVANTAGE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41C51A9-3900-4C75-8073-85D2D0CD8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194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Control for strategic workloads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3E55117-74E4-4D07-83D0-1F90C5BFD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943350"/>
            <a:ext cx="2114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A9574F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9574F"/>
                </a:solidFill>
                <a:latin typeface="Arial"/>
                <a:ea typeface="Arial"/>
                <a:cs typeface="Arial"/>
              </a:rPr>
              <a:t>WATCH-OUT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F469105-D9F4-4FCE-9284-988C8E4AA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210050"/>
            <a:ext cx="21145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Capital and delivery burden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D49EF6F-9F3B-496E-B349-FE32AC2E8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389A165-B4C2-4D0D-A257-44DD13C3B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Recommended route: anchor volume with a global platform, retain specialist options in constrained and strategic metros.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5D1285A-6823-471C-97D5-6809C0C7E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A236893-DD2A-44EC-A3EC-5E7BE508F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DB4ABE-856E-450C-A12A-C65A58BAC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0874CD-14F8-4334-BAEC-54307CA01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DELIVERY COALITION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4FB840-229B-4E23-9A84-6F0B7C96C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bankable deployment needs six parties working to one integrated milestone plan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1F2541-EF66-41BD-9B1F-102545354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Operator, utility, developer, MEP integrator, network provider and buyer operations must share evidence and escalation paths.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88346F-05AE-4E96-8B03-D6FFF3D9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6E46F3-5484-4C03-8DC9-B179F7F60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5633EE-F377-4AAD-BFDC-8E97C6F3F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delivery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5A5F66-3477-4C53-8778-4AD9E73A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37AD8C-BA9E-4F0E-A5C3-9E7ADB8E3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67AC11-8FB1-4926-A399-24A6008C0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CA6B88-FCAE-488F-8E84-4619D04ED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A6A2A3-E89D-4E47-89C8-DA51A6815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4FBC74-FE8A-4E1B-B04A-67A1C93F2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73A796-5CFA-4888-B07B-0620FF8CD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3BA2E1-5B77-4B3E-B6E4-F128ED9D8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4AD886-47E4-4AA1-AABE-DAFE1D716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Demand plan, security and workload acceptance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D4602B-769D-4E86-8340-01EA70E07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63E072-1A33-4520-BCB4-7EAFABA0A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54D44D-5346-4EC8-B63A-35FEDB882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57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DFE57A-3393-48BD-B03F-9EFD983A8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315534-433C-4FB4-9BD5-51F039DBD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BDD88D-D3BD-4D8C-9E64-231F4D18B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946318C-1E39-466B-805D-7CE22AFE0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OPERATOR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FC6910-EDB4-4A50-AFF8-88712C6C0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Site, design, construction, commissioning and SLA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32AAC72-6DB3-4F4E-929D-A0DE168BC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7E75301-6D7E-4040-B66D-8884A1366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86FBF36-CFEE-4271-9C86-BC04B9831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551885C-23CA-4A2E-8F01-ABBF66AEF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01925E4-E704-434A-9A8E-C95D8018B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58BB541-5DFB-4837-B37C-97FE0FD79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745B5EE-20E9-47D3-9385-6C3A3AB1F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UTILITY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5AB5C3C-1034-45E8-86C6-6A23814AD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Connection, capacity, constraints and milestones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BBF35B1-D2BF-4B6F-8842-6DA969383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C9BA019-D064-4021-B31C-9E9228BE9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167CCD8-2D48-4D6A-A65E-8096AB0EB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96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931AB9E-C42C-40C9-8B21-A2B68D4A6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388DA4C-619C-4FB8-86E2-9AA7CD841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1C146FF-E536-46DE-9101-C169EB8CD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1B62933-DCE1-41C1-81E7-765C777E2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MEP / OEM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0FDA96E-A07B-4CE1-9811-88DC17857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Long-lead equipment, cooling and controls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1BDC681-CE09-46D4-80CD-5F50E13D2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E931C88-516F-4DD3-808A-BDBB09EA1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346865E-E53C-4539-ADFA-64A2B5C5A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66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1C099F6-BF55-4BDE-AD34-8BF4D2397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562100"/>
            <a:ext cx="2000250" cy="255270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B8184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5271834-C7CD-4A02-A333-3850E1D68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7526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692FA78-DBCC-4D62-8803-EE81DD8E1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17526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5279210-E10D-4810-94B1-AB1259C46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476500"/>
            <a:ext cx="1657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NETWORK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BF56A68-0DEF-43A4-9F54-5A63997A6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028950"/>
            <a:ext cx="16573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Fiber diversity and cloud adjacency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9835CD4-D516-4AFB-8FC8-81FE38A67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9EF31B3-C4F7-4FEA-BA16-7001384DF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Create one integrated evidence plan and escalation path across utility, operator, equipment and buyer teams.</a:t>
            </a:r>
          </a:p>
        </p:txBody>
      </p:sp>
    </p:spTree>
    <p:extLst>
      <p:ext uri="{BB962C8B-B14F-4D97-AF65-F5344CB8AC3E}">
        <p14:creationId xmlns:p14="http://schemas.microsoft.com/office/powerpoint/2010/main" val="3990424098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AC0B0B2-6B9E-4B97-A6D0-BF98F4307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BEEBB02-0383-42F3-B72D-055421A9D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BF974D-5B95-4243-97DC-8D4A2141B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EBD347-F85F-44A6-9FEE-4A90E9FB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 JOURNEY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4207F6-9C1E-4E95-8A81-132E0CA25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Commercial leverage is highest before the powered-land and design choices are fixed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BA89BB-6D17-4A19-AB09-88260711D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Demand aggregation and option design should precede final metro and building commitments.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53D21A-5768-42BD-9817-AEDEDBA11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7E37B4-81A2-4857-B9EF-1BB775433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6ACBE1-AC7E-48CA-96FA-D02475D01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sourcing framework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36E420-C01E-4EC7-8DCB-E4A7219E9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1B3996-4A58-4B94-8A82-4A30D3747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62F897-CABE-48E2-BAC7-383D86F7B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BADF80-F52A-489A-9E4F-CB64A1979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DBEC41-5228-4C96-96D7-74F399428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2B75C0-0252-4458-9BA3-4602EDC8E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6AF357-6FBF-406F-9501-3EBBD96E5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C397912-AD05-47E6-9287-76EF50DA9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AGGREGATE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01A51F-9C8F-4AAB-8225-DC0228243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Demand, density and dates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79BA12-821E-43A4-B8C2-37A260F3D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0832FC-3BD1-4FE4-83FB-535A8B23A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 to 4 weeks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B4095C-7C2E-459B-8D02-3AC0DBFE2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E9786C5-4704-420F-93E7-A722D7918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38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97A68A0-8AE1-4B2A-B46F-6DC7831A8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38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EF84A4-522C-4D34-9B32-D5FE50878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C03C6D-C676-484D-B9CB-9C4D9BE39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157946E-88C1-483D-B2DC-7C28560B5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F5EDDF-693A-40D4-97CA-BFCAE2A2E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SCREEN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2ACDA5-66DF-490E-BA8E-FE002B001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Metros, operators and power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285DDD3-2DF3-4716-A42E-03368B7A0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8A4B131-4C23-4845-811F-AD084716C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 to 6 weeks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FEEC1E8-19AB-4D7C-8899-9B8791881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41507BB-789A-420D-A6F0-D7474EC7B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7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AC8E5C0-ED40-4948-B675-16588900E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07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ED2EA59-C0A9-4A26-A15A-DE8EB927E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898005E-A39B-4BDE-9DAC-8787AAE4B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D4C9313-2049-42DA-BFA8-5C6E3DA7A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98C6025-A9F5-4FE2-A905-EFA0988B4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DILIGENCE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C960647-EB22-44BE-A9B9-C7A01D9E9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Grid, design, permits and price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E40EA7C-5361-477B-BAC8-EBC3FB521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1023C86-4E2C-4798-98C4-92E61D1EC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 to 8 weeks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D7FDBB7-21F0-4604-A69C-48C38751E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11EA514-E0C3-4A05-BE0D-47F9E4DD6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6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8880418-B1B1-4CCF-8F46-4522C5189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76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04BBD60-4A19-4A9F-9DD1-E05DDE736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4F31953-8179-4E87-A877-62C9D3CC1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7EF7B77-305D-4D57-AF67-87DC7D352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C2922F8-4998-469E-9F53-2B79061B2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NEGOTIATE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56218DA-6863-489A-9BFB-DD53D1F4A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Blocks, options, SLAs and remedies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F952E5F-616B-47A1-AFA1-DD91A95F3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61F6FE8-E8ED-44F5-AAD6-AA755EE98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 to 10 weeks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7B408A9-15F0-45D0-85A8-86FEBFE73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AE41C74-9E8C-4466-BC8A-B7C38D745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45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AA735AC-C602-440B-86F1-C328923EC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45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6663178-99F1-42B7-A0F9-0AB4C9DB3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48C69F2-210F-454D-A747-DC5E5A656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6B76404-3D59-4BB0-80C3-8F62F177E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DA11F48-3414-410E-997A-417CFAAC8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COMMISSION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0E1891B-5411-428C-90D0-31EDF8563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Tests, migration and acceptance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37A16951-C1BA-4571-9494-2754294C5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4B66F12B-8878-4DDA-9CC3-54DBA96D0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 to 30 months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C0798E3-E0A2-46BB-B897-7A50F7411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97180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7293451A-9E5A-497D-9271-54F64C1D8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1447" y="297180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86272EA-4AA2-4887-A1F7-9B9BD6F73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1447" y="292201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E281A3C-9ACC-44CC-A82E-F96675375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600200"/>
            <a:ext cx="1657350" cy="27813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7D45B1F-4D4B-4A79-A9CE-F4B7C282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90C80CC-82FE-4BB4-8192-590DF9095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7907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9220B43-AB79-46A8-9C08-356170CF2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5336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EXPAND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0DE8DF7-2E69-42CD-9A73-5B65FC2F1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009900"/>
            <a:ext cx="1314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Exercise options and rebalance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2C5872C-B4F1-4CD2-9ACF-03F84553C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392430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B065324-3A91-4289-9891-3764F4CCD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392430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Continuous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DE807E95-DCF2-4FE5-B6A4-F1C3713FB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C9798FD7-FD79-4686-B6AC-030949EEB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buyer has most leverage before the operator commits the site, equipment and phasing assumptions.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70D126D-4E4B-4B14-AB1B-95095D43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5CB1147-1A1F-4AC4-AB14-3E112F312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082696-7B03-4035-AD17-430FDCDC7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BD9CBA-0FCF-4A25-A349-FA7C9FCD1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RISK ALLOCATION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8FC493-F114-4512-83E4-368EED53E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Grid delay and density under-readiness belong in the contract, not the issue log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457B1F-1BD5-492E-A755-5939DCBC4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Tie payments, remedies and termination rights to energized capacity, cooling tests and commissioning milestones.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29139A-05B4-4C38-8980-F32CD4CAA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C840D1-211E-475A-A5BB-BCE304083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882E7C-60F9-42BF-92C4-3A8FF622C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risk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8E8076-A60E-40AD-9D93-8B7E5AD8B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62D904-46C0-4082-B4E0-9B6AF5EE0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E46B5D-E6AA-4016-839F-AA59C7D0F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693466-29FC-4CCE-939D-62C002357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6430CC-0E55-4332-9336-A9F186BA2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295400"/>
            <a:ext cx="24288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A4CDCE-CB3C-4B74-8A3C-DF51EFB3E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33500"/>
            <a:ext cx="22383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Risk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FF20C2-F976-4B52-BD9A-6BDAC6BF1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1295400"/>
            <a:ext cx="119062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55C4CE-5D53-426F-B482-C31B42935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1333500"/>
            <a:ext cx="1000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Impact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160BA2-56A7-47F3-9E06-DF01ECA62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129540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56EC96-4370-445D-8C28-9BD575279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33350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Likelihood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04BADF-F0ED-4139-A804-971865F78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1295400"/>
            <a:ext cx="63055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F1638A-ED71-441F-B5AE-C3FB99C21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333500"/>
            <a:ext cx="6115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Contract and diligence response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94531E-5A54-46E4-8722-BFEAD82BF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62125"/>
            <a:ext cx="24288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E63DA6C-6D15-4225-A0D1-F8AA98271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00225"/>
            <a:ext cx="22383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Grid connection delay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EEFE43-3E64-4D05-BD35-D545A75B5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1762125"/>
            <a:ext cx="119062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65CBD18-EF6B-4273-B666-48A6A8954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1800225"/>
            <a:ext cx="1000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83CC617-DA32-4B2E-9865-FE9E489AA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1762125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348BF98-6413-4362-B719-411708FC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800225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46A612F-10E1-4394-AF3D-C0A1EBF7D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1762125"/>
            <a:ext cx="63055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E436778-D2D9-4A82-85F4-CC75BD129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1800225"/>
            <a:ext cx="6115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Milestone evidence, longstop date and termination right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2BA5709-B18F-4324-B497-780C99C1F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28850"/>
            <a:ext cx="24288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4B4ABF9-8C36-4796-8223-D31DCE25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66950"/>
            <a:ext cx="22383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Density under-readiness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DEA1C51-3BBD-4700-8EB3-6B62D3CDE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228850"/>
            <a:ext cx="119062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51928E6-7E0C-4753-8962-903B8614A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2266950"/>
            <a:ext cx="1000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D6D77BF-B251-4898-AAD0-559A777ED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22885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7608080-D023-4E26-9DCF-4C127B38D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26695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BAC281B-1BD8-4363-BD2E-269CC23F6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228850"/>
            <a:ext cx="63055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E7F3D7E-A9D9-4BF6-B5DE-EB6867F62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266950"/>
            <a:ext cx="6115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Rack and zone tests, liquid-loop specification and remedies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1446FAB-F3DB-4885-B49C-070A8AF30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95575"/>
            <a:ext cx="24288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E0F5867-E492-43CB-A30D-1C19004C8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33675"/>
            <a:ext cx="22383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Equipment substitution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7CA8D5C-A692-4836-8905-A6E0332CB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695575"/>
            <a:ext cx="119062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35661E8-F831-4403-BC21-CC34BB868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2733675"/>
            <a:ext cx="1000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0A78EC4-9E65-47FE-8539-A2B75626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695575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A75AC0C-0957-49D4-86B8-516BDC9E4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33675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1625463-1A71-4E96-B44C-1194B7CCE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695575"/>
            <a:ext cx="63055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555F555-8CB8-47A7-8FC6-C9FA6050C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733675"/>
            <a:ext cx="6115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Named equipment, equivalent-performance rules and approval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C734646-9A97-4645-A83D-F484EEBEE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62300"/>
            <a:ext cx="24288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C43BAEE-D18D-425E-AA9A-D619ADE90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00400"/>
            <a:ext cx="22383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Power price volatility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A2DE8C7-5E42-430B-9B00-47B29B956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3162300"/>
            <a:ext cx="119062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2981965-97BF-4D17-AFEB-7A6B7C19D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3200400"/>
            <a:ext cx="1000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F8A9AB1-2D19-4FBC-A4E7-FDB85218C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16230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7CAC3E3-F5E1-46D8-8B2C-7240F6655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20040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11FA7BCB-C71A-4D7D-8E55-EA05732A5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162300"/>
            <a:ext cx="63055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71EB603-5335-4155-A053-941FD8E10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200400"/>
            <a:ext cx="6115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Transparent index, caps, audit and efficiency baseline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9E626BD-9F41-4B19-BD73-579B8C159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29025"/>
            <a:ext cx="24288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0595F0E-1D24-4E5D-9905-99310F3DC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67125"/>
            <a:ext cx="22383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Capacity shortfall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7AD5088-EC74-4E1A-8896-C54D8E8AD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3629025"/>
            <a:ext cx="119062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4543E7A-BBE5-4F7F-9CFC-ABD60F654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3667125"/>
            <a:ext cx="1000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65E82E0-5D35-4B5E-9268-4DB6B820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629025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B004D25-1173-4012-84DE-41F37DCD0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667125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F333A5D-1FA7-4FD6-A76A-1B685FDDF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629025"/>
            <a:ext cx="63055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12F9B1F-BD5C-49DB-AF15-84DDA7539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667125"/>
            <a:ext cx="6115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Phased blocks, options and alternate-site rights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DF0B3984-2CCF-4DCF-81CD-945F97B4C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95750"/>
            <a:ext cx="24288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63D89D25-86E4-46F0-9216-EB5CF2715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33850"/>
            <a:ext cx="22383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Water / policy constraint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B6A1EF0-104A-4F4E-8770-C4E3BA74E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4095750"/>
            <a:ext cx="119062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18D4CF0-EC82-407C-B0C3-BBB81E0E1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4133850"/>
            <a:ext cx="1000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4268F05-024D-49AF-A2C1-59B1EEE27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09575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114F6A42-4D94-4061-872F-357951189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13385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4A70CEE-B171-46D0-8FDE-D8D1F1881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4095750"/>
            <a:ext cx="63055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8E419A0-7EA7-4D33-A23F-E96673CA9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133850"/>
            <a:ext cx="6115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Metrics, operating limits and design adaptation plan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C9AF932-A737-4766-9C6D-ABADCD3EE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62475"/>
            <a:ext cx="24288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E3955FDD-7761-4B43-A670-24F1FCFBF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600575"/>
            <a:ext cx="22383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Network concentration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DBA9182C-1C71-4B09-864E-258CC623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4562475"/>
            <a:ext cx="119062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F50B5CA-FF9E-4AD4-9738-EB74FF773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4600575"/>
            <a:ext cx="1000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71D82384-93B4-47F7-8307-98B113423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562475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C6EA551B-602F-47A0-86B3-E43561DF3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600575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Medium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4B481987-C55C-4F76-A7BC-6E65B911F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4562475"/>
            <a:ext cx="63055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60B28179-2785-4CA6-A274-3256DDE8F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600575"/>
            <a:ext cx="6115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Carrier diversity and route evidence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1C3A0CA6-3F5F-4F5F-96E8-0E22CFFEB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29200"/>
            <a:ext cx="24288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02F3AA22-9EE6-491B-9510-D0FB41717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67300"/>
            <a:ext cx="22383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Commissioning failure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2E83967D-9960-4C62-A30A-6BD74903E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5029200"/>
            <a:ext cx="119062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590AE55F-B7A9-472E-9BE6-59E819ED4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5067300"/>
            <a:ext cx="100012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795E8AFD-0E8E-492B-9747-BD63535AB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5029200"/>
            <a:ext cx="133350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2E09B60-F794-4710-BAA7-26716364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5067300"/>
            <a:ext cx="11430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C98C2942-5441-4411-A810-48A292627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5029200"/>
            <a:ext cx="63055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3D85C0EA-7ABA-45AD-91DF-A0DE14375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067300"/>
            <a:ext cx="611505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Load-bank, cooling and integrated systems acceptance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F713E185-7981-496F-B96A-A307267A6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D5C9A10F-5011-44F2-84E2-D246803BF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Convert the top risks into evidence gates, acceptance tests and commercial remedies before capacity is treated as secured.</a:t>
            </a:r>
          </a:p>
        </p:txBody>
      </p:sp>
    </p:spTree>
    <p:extLst>
      <p:ext uri="{BB962C8B-B14F-4D97-AF65-F5344CB8AC3E}">
        <p14:creationId xmlns:p14="http://schemas.microsoft.com/office/powerpoint/2010/main" val="151350013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420D32DA-D20B-486E-82C6-DA2C34C52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23389C0-BF87-44B6-9CC3-9C4A0E33C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1B3F24-3CD1-4CCE-BD17-AFDAAD43B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4B1175-E1A1-483F-A6B3-D108B6654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REPORT GUIDE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DB03F6-7FBF-49E5-8250-03DE7CC47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FBBA62-91AC-4182-A284-4DA4F6559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decision-oriented path from demand and capacity to suppliers and sourcing strategy.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5C2600-150C-49E8-B39E-069978AF5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EFCFAB-9518-483D-B753-6CA5BE8E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F0E373-A6B6-412E-9F09-69655F13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B69BEB-384B-451F-8EB0-C02C33336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ECD02F-182D-48E4-8676-EB5364D52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9F6F8C-813D-4892-97E1-94D5F1D50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302763-126B-45D2-8D34-A65E4EAD2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FD6601-A0A8-4A46-814B-0DE79A258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AAAE8F-418C-4D13-9818-C2E10CA64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FF4177-F8A8-4F92-A07D-2A2B4EC09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4E7B52-5887-42E5-B00E-6901CBD22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4859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 Definition &amp; Demand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6077CAF-A1F1-4474-8156-60F267B92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809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Power, density, buyer segments and delivery constraints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1F715E-65DD-4A54-9A8E-4493FE05E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6383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313BDF-430B-4A68-9F17-558511EF7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6383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5 to 17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34E989-D239-4645-ADF8-A31402BA2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431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F15CB3C-4D81-4C05-9AED-96D42E2A5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146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E260EC-C1C2-4CF5-885A-07259BD42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146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A01C27-766E-4072-83DF-F6812D335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384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Market Sizing &amp; Forecast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2E918C-B386-4E36-A229-6D824E416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7622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Capacity funnel, scenarios, regional mix and spend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29076AF-6BA0-48C9-800F-75D82CAB0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5908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35C077-9A11-4699-9150-9A1DDAD22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590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18 to 28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D4F8BC8-B5BC-4482-9DD4-973B4D4A9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56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B1A74B8-3A02-490E-9540-FF4CD16F2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67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CD3F856-860D-4ACF-A20E-D729F8A5E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671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43D4927-BBA5-4E40-B1AB-F3F423D1C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909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Supplier &amp; Delivery Ecosystem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F6F815C-5369-42F4-B2A7-F2E0A3AB4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14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Provider models, evidence, policy and risk allocation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F5A94B4-4DAE-48A9-9EFA-0EBC79CF0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5433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0042A27-71DA-4DB4-AE71-0DB7CBFA7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5433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29 to 39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147B844-134D-48D0-AB30-157ACF46D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481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F433CAF-5B4B-4292-8BD7-3E9CD44FE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9D76226-05B1-4772-8002-11B388BA6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DE93B28-17B1-4FC5-B60F-7C08D2B88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434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Sourcing Strategy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43C7BD9-CE37-4D04-970A-09C0340F1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6672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Award architecture, differentiated terms and 90-day sprint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9420C1B-DB76-4E41-9E21-0A1CD4240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4958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8481CA1-20AF-49F9-BF1B-4A3BDD444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495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40 to 44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DCF7916-A629-4F8C-8E74-ABE56DC19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8440CD5-9E73-4E81-A29D-CE4879E13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storyline moves from opportunity definition to market size, then tests whether suppliers and contracts can deliver it.</a:t>
            </a:r>
          </a:p>
        </p:txBody>
      </p:sp>
    </p:spTree>
    <p:extLst>
      <p:ext uri="{BB962C8B-B14F-4D97-AF65-F5344CB8AC3E}">
        <p14:creationId xmlns:p14="http://schemas.microsoft.com/office/powerpoint/2010/main" val="267944041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2B9C932C-FA2D-484A-BDA8-F34AA7C68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AA63EF80-C2AC-4EDD-BD97-3C3E3219F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EA9DDD-9A4A-4BB8-9F5A-1ED5CF65A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8778C2-C5CA-40FC-B31C-7AD38E0C1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Sourcing Strategy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EFA407-BB81-444E-A4E4-5B3E3756C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Where to source, how to structure the award and what to validate in the first 90 days.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698A0F-2BBC-4D9E-B0A2-851FD7DC6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00F749-7F39-4B3F-92E6-58656797B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c50eee3ef54b79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646D97-ECC7-4EBC-A129-650BE40AB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7B00B1-0129-49A9-88B5-71AC2C07A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E2334F-BE1C-4553-BFA9-92ABFDE08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B9A6EE-2000-4978-96AB-4DDFB9170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80193C5-BACF-4F70-9F67-F722DF4B9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F165AD1-6A1B-4BF4-A0A6-EFD048AB2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8F6BC8-FB2D-4C9D-861B-1BB0672FC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EFFFB7-6772-466D-88BF-FF68F128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WHERE TO PLAY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B78A39-156B-4288-ADCE-334D8CB9A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Start with phased 10 to 50 MW blocks across paired metros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FB4BC0-58A6-497C-A53B-D4C785654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This wedge balances scale, resilience, price discovery and the option to expand without overcommitting.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133BAB-5334-4AC5-A126-31E050EE1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667670-7E8B-4364-A576-E4FF27B31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739BCE-9238-4477-93C7-2AC8CE3C2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strategy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545C2E-88F3-4959-9F6E-F11AF2F7B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AF7F1E1-E911-4B9E-834E-FEB88C4E8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CE1339-9B44-478E-B8AF-8184EDCC3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EAD3E1-9D5E-477B-9596-3277CE0E8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68EBCF-72D4-4BCF-A8E2-505FF0344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11277600" cy="3867150"/>
          </a:xfrm>
          <a:prstGeom xmlns:a="http://schemas.openxmlformats.org/drawingml/2006/main" prst="roundRect">
            <a:avLst>
              <a:gd name="adj" fmla="val 295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34CA84-9B8E-4A17-BD38-701E49A85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Capacity product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0381F7-4BF0-4A96-B14B-C9E7815EC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Typical block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2F69FB-EC7B-45E5-84CC-A0C8E1BBB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5049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Role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1271FA-39E4-4F3F-96F7-2B5FCA149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Strategic fit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B01396-D3BA-4E5D-9581-BEF1107D8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Repeatability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52971AC-6AA9-4A8D-9F83-CEA0914DB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504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Action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B5C464-7E7E-462A-8503-EB3920121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72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ED63389-EE5C-4993-BADF-4564C3053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6215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CORE ANCHOR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F64301D-7A76-4BA1-A728-2AD5B39AD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962150"/>
            <a:ext cx="1276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 to 50 MW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B89521-3178-4118-993E-973551ECC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962150"/>
            <a:ext cx="2190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Primary compute region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DAA6F47-845D-4C6E-9F4D-BCD91B233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3F95CEB-6C70-4767-A99A-91DC42154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7F6B144-0BF3-4100-A169-292221C7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C472BEA-9A06-4931-B98B-3805A231F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D752EF5-6F96-4A73-AE0B-8859DC839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9303B55-9917-4ECC-9470-7928EDF4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0E8C657-56DC-42CF-8AE8-9A74CB01C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3F0DA39-8D1F-47AE-9DD2-00882EF56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3CBC074-538D-47CA-8EBA-63FACB891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CE436D7-D5CA-47EF-A834-FC2316322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2383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E5A9A9A-E9AC-436B-9B94-DE1841E9E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162175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ADE27CF-CCD6-4DA2-B009-C961D88A5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16217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AWARD FIRST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BADF6BE-32B9-4B84-9541-B9C1901D2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05100"/>
            <a:ext cx="10972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4A4DB71-FFEB-477B-80D4-B675944E2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0510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RESILIENCE PAIR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1314278-9BB0-41A3-A7F1-A534327E2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705100"/>
            <a:ext cx="1276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10 to 30 MW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E0ABB91-F750-413C-86F0-944279E24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705100"/>
            <a:ext cx="2190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Paired secondary metro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EA4720C-E2F7-46D5-A487-7B75535C4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0638931-DC7C-4FDE-92ED-F7A14237D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730B49C-4BC6-4CCE-8562-D313CAE8C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7776503-DF46-4DCB-BEA6-347C16F60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E631A92-8B22-41EB-BE15-850C518B6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B8FFA12-A272-48DD-B69F-A2396F3E6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2FB3902-6747-451C-A7AB-647B79D73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6FF6EA7-921F-43AF-9553-638917CCB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C86CB99-FA85-4490-9200-6D4849E44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5E197EA-F941-4E3D-8528-3F53B1FEA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9813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5B2F4AC-E462-4D00-871D-0C5D3DD8C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905125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40595D60-19F0-4A7F-B980-E913ED6C5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90512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AWARD FIRST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A3378D1-C6C4-4E59-8687-12FA13B6E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48050"/>
            <a:ext cx="10972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CA4D48C-45CB-4148-BB8E-CC2CBE230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4805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SCARCITY OPTION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AA7E1685-D409-4554-BBC5-4142CDE38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48050"/>
            <a:ext cx="1276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5 to 20 MW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FD7A185-288C-4A73-A9BE-3A614C02D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448050"/>
            <a:ext cx="2190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Singapore, Frankfurt, Tokyo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817DB63-5D66-4F30-AC97-5C74E9120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D2906E4F-F2F4-4F70-AE22-5BF1BF3C2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2EC2DC63-6B03-44B4-8BC3-1818AB9C9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59BD0BB-E486-4496-A298-77A292A8D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0F55CD67-CD8F-480D-8B6F-9CF5F2C53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D2BC42CF-9B9E-4B8C-A157-B07117C20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B656EE2-860B-453A-8619-A1810BCB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BB0026E-8BFE-4916-9D24-4F9F62D8A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5D543CB-FD8D-4708-A8EF-F880C7823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21F2BFD1-525D-40C5-8EEB-752F1536C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7242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E2DE975-BF62-4BF8-9E25-7F839CF1A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648075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A5675030-0D50-48DF-91F6-0E03D8F9B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64807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OPTION-LED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46464BE-8E58-4BE6-88BB-D0DFF4D0C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109728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438E94F9-BCE4-4D48-8457-4298ECE81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9100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EMERGING CAMPUS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EA676BB-61F6-4277-A5B4-D581A7B31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91000"/>
            <a:ext cx="1276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20 to 100 MW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A47301F3-2966-43AC-9EEA-CBF0D76F0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191000"/>
            <a:ext cx="2190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Johor, Texas, Nordics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6722B400-147A-4D5A-AB37-9A2462E83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CBA5A90-2F85-420A-A170-D87DB50D8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0C7254AA-3107-4183-915B-869801E93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CEDAFC06-4E8B-4A45-8DBC-C01946D6F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BDB69801-CF5E-4934-8E2C-8CC266546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D0C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EA2F6D3-9E0A-4079-A76B-762C1978A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F4A2AE8B-44AA-463E-8EC3-3F971D964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3C894B1-5BA6-4E34-B4DE-A14B03104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E9EFEB84-991B-46C5-BB57-F46B9630F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B647B175-E5B0-4278-A045-CAFEF52BD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46722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9C798559-4839-4C6C-BB7B-62D3DFCF1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391025"/>
            <a:ext cx="17145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9766592C-8EE6-46B8-8632-B35EE5588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439102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PHASED OPTION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F50D2320-B4FC-4A5F-9AE1-0D0B41EF1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D87F4A75-B825-43CC-8D93-9ED498CD4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Start with paired 10 to 50 MW blocks that create leverage, resilience and a credible pathway to scale.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CD99AFB-EDAE-4B6E-92A1-073DCA9D0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B202A06-3D0C-4EA4-8AE1-F936ADD5A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0979B0-55FD-4BAD-81C4-C3D3EC186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37BC2A-408F-4F81-988A-000CF18A3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HOW TO WIN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34D2F8-B076-471E-B9A0-7BA224D94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Differentiate the contract through evidence, options and milestone accountability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6438C5-F47C-40D5-AB8E-1C094B8BD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offer should specify power quality, density, cooling, interconnection, sustainability data and expansion rights.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FC5AB1-9CFE-40FC-B12D-7D432FB75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FCA107-09AE-4315-98F3-B6F0B1531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94599A-46C0-41C3-87EB-747DA7BED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strategy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349BDB-069A-4C5D-BC99-F309B224B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DCA3C7-CC77-4139-B533-24A936392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DFA4B3-C013-467F-A639-7560A020E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7CF363-80C5-4C27-9739-7E904F67C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F73134-543A-415B-A3B4-8CCBB6E4B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BA1B4B-E650-4E52-8FF1-417F6E0C3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D6E460-6642-4E82-8C99-BA591DD62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632DBA-6536-49FF-AE57-8EF3F5070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240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Contract the energized date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72CA2DC-2058-49B1-BA74-63E48F39B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6215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Link payment, delay credits and termination to site-level evidence.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CD36FC-C1AD-491D-AE0E-0D6800A4A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0970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164F81-D168-4899-AE7E-CE265CD54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621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01A5DE5-843B-464D-8049-F9F355052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621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143FBF7-D149-42CF-8BBD-65F5744B4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5240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Reserve expansion rights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F9FE5A-ACB5-4A87-AE9A-58BAC3C86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96215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Price options and exercise windows before scarcity removes leverage.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774E2E7-0EB8-4E29-9F91-4F5766F76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0970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C773204-95B5-473F-B467-A1A711D56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621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1E16F21-E96A-4B2C-8EB2-EC423806B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621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C9D48DB-12CF-497C-A485-B5C8479DD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5240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Specify density by zone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C4416BB-D5EB-4856-8B00-8416D9A3F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6215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Define rack, cooling-loop and power-quality acceptance criteria.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7188478-B640-44C1-B0BA-A626E9FB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1945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4A7B590-431F-4F0B-9226-8E36CF9C9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590E637-AC85-458C-BDFB-3ABF5588F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411F8D5-ADFF-41DE-8412-969234233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3337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Control pass-throughs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1610516-5F0A-4CD9-9F07-15B84396A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7190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Audit tariffs, losses, PUE, fees and renewable attributes.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9B9BE84-D55C-4DB3-889C-9BFD57C4B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1945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E24561C-AF7C-4511-899D-860ADA1CF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71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BBB9711-EB26-45D9-86B9-3D9AF167E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718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7ACAEAE-EA5B-479B-9147-0B1E2F83E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3337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Design metro pairs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B5C5E1E-6457-441B-8DC4-9151A4E21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7190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Balance latency, regulation, resilience and supplier concentration.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A71361F-F722-40EC-BAE8-7A1A1E08F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21945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128A7FF-FF0F-436F-945E-55BFC6CCE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71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D7209F1-05F5-45D2-BEC8-6A907548A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718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4E9E293-7A52-4593-BEAF-43B084A34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3337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Govern milestones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1E9A356-8339-4C79-B8B0-A5F52BA7F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77190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1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one evidence dashboard from utility connection through workload acceptance.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DE312B5-3591-47F5-9BA1-73A472CC3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143500"/>
            <a:ext cx="1127760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1C8DF84-4F77-4505-9AFD-10F368881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62550"/>
            <a:ext cx="1085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POSITIONING: verifiable power, density and delivery certainty with priced optionality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B591B6F-20E9-4BDF-B4CD-BA9EA2C27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D31224C-25BD-4846-B1E3-9831562A3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strongest contract is specific enough to test and flexible enough to reallocate capacity when the market changes.</a:t>
            </a:r>
          </a:p>
        </p:txBody>
      </p:sp>
    </p:spTree>
    <p:extLst>
      <p:ext uri="{BB962C8B-B14F-4D97-AF65-F5344CB8AC3E}">
        <p14:creationId xmlns:p14="http://schemas.microsoft.com/office/powerpoint/2010/main" val="2322066068"/>
      </p:ext>
    </p:extLst>
  </p:cSld>
</p:sld>
</file>

<file path=ppt/slides/slide4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D79D82C-82D3-426E-91A8-EB7101633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2FD7847-804D-48E3-9605-65A4244F9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46B47F-7B3E-4F88-B688-D9DA70CAE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1CC2A7-83AF-4F37-8AE6-C932C5BBE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90-DAY SPRINT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29D4E3-CDE1-4C36-877C-236D54B9A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90-day sourcing sprint can convert demand into bankable shortlisted capacity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F984BC-F025-419B-97D4-C85378F16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Aggregate demand, screen metros, audit supplier evidence, negotiate options and prepare a stage-gated award.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49D498-5BCF-4DFA-8EC7-E702FA8D2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B38AA8-AE73-4FD3-93B2-09A80D03C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278720-97B7-46C8-AB50-20E5BDCCC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recommended next steps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099BBC-0A8E-4476-A7BF-14EFD4A9A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00538AC-597E-47CB-92C9-BB9337C74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67B172-B464-4B8F-AB1A-ECA659AC6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C59CFD-02CE-4884-BBA3-ED32CC2C6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F094CD-2F5A-4BFE-A0D7-B0E318C07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62350" cy="36766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149BEC-CAA5-4CFD-8755-6ECE62C3E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65735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578371-B265-422F-B034-F85DA7762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6573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1 TO 30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242F1B-19B1-49CE-AFCB-45F7A0049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3105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Aggregate and screen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CF5081-EAC1-459B-8669-A7A2F73E8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F83373-8568-488F-8E50-5DB9B0CAB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Confirm MW, density and date by workload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6158C21-AA3B-49EA-B1EA-38818EEFA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67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484139-66C5-469E-8C9C-0A6121F9C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Create metro-pair options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EA25B5-AAB9-4A0D-ACB2-F8FBA1D5D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62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FDF456-E805-41C6-8A8B-4CBE03592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29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Issue supplier evidence request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FCE756E-ECE5-4D5D-AC2E-0ECA1A987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57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27BD71-F1DE-452A-ABA2-28F08E57E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3243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Build total-cost baseline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920C88-7D5B-49C8-81D5-9E9FA89ED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28750"/>
            <a:ext cx="3562350" cy="36766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A3BCA6-F86B-4315-85A6-B6DF4CE8F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65735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B956B04-40FB-42A0-9EAE-93D8CC331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6573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31 TO 60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A094544-DC47-4C3C-A89A-5040387FC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171700"/>
            <a:ext cx="3105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Diligence and negotiate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D8D38E2-0155-45AB-B2E4-16C40F3DE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B43FB6D-A16D-4C19-A04D-1519A309C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8384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Audit grid, permits and equipment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F40C148-3DB2-455E-9F58-43FBF4B94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467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EA50663-6AF9-46DE-8ACB-0C12D2211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Test liquid-cooling design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E3508A2-F7F6-4D12-8858-316C4D04E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962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D3A77EE-024E-4222-B503-0DCBDCD14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29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Negotiate blocks and options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B0FDC81-D8A1-46AB-8D76-136F6CA52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457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20847C7-314B-4D44-BC9E-74BA5E2AC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3243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Draft milestones and remedies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5838975-8D1F-4BA2-9173-DBEA6BAEA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28750"/>
            <a:ext cx="3562350" cy="36766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CCA9F2C-CD85-4596-B9A2-40113BE5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65735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633A3D6-305A-40CE-884C-91FDC0E01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6573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61 TO 90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F7E8C82-563D-4BB8-B0CB-B62198BCA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71700"/>
            <a:ext cx="3105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Select and govern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DE4C661-4402-4287-A529-1B0948779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8DD3522-3EBF-40AA-82B5-CF775796B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8384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Complete scenario and risk review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7CAFBEC-861C-4CBC-972B-602E72C42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467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BC0907C-A98A-4D6D-B40D-D09A71FB5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 anchor and specialist options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DEB9B04-900B-4A78-8E23-423CBA1FC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962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FCEFAD7-E1BC-499F-A849-4E3189C7D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829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Approve stage-gated award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20A4630-13FA-478E-83AE-22112A80D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57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5949B6F-DEF1-4B57-A7B1-63A0AE104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3243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Launch milestone dashboard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F68E172-2D5D-42AD-9941-0D56E0DF7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E2A227B-E4F0-4AD2-90E9-4EAF35FE1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go decision should require named sites, comparable prices, grid evidence and executable expansion rights.</a:t>
            </a:r>
          </a:p>
        </p:txBody>
      </p:sp>
    </p:spTree>
    <p:extLst>
      <p:ext uri="{BB962C8B-B14F-4D97-AF65-F5344CB8AC3E}">
        <p14:creationId xmlns:p14="http://schemas.microsoft.com/office/powerpoint/2010/main" val="1545855815"/>
      </p:ext>
    </p:extLst>
  </p:cSld>
</p:sld>
</file>

<file path=ppt/slides/slide4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20CC12F-6E25-443F-9B37-3156BFDCD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864E7326-43C8-4DB7-B7A4-EABC04408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A3265CB-E857-4AB5-8819-CF197D2F4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0DD878-122D-4D6D-9957-26D091D88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CLOSING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B33C09-DD7A-4C0D-BA23-9BB53999D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Treat capacity as a power-and-delivery contract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C9AC48-195D-41EB-B27D-7F2C9E5BE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the editable model to replace public assumptions with buyer demand, supplier quotes, grid evidence and site milestones.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C8B29B-E868-4906-9F5E-A7BBA333E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0071EC-96EC-49C5-94A4-0B338E5F9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7275D5-4605-4E77-A78C-01EFFA621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Evidence base listed on this slide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2723FA-D4F1-4D99-A0FE-74618074B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231B82-6668-489A-AF72-99B6304C3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80CC44-208C-4043-8911-DEB8A2448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561BE9-0847-4D30-9AC0-F113A0859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69FB66-FEE2-4418-92B2-E7BBE6D64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2390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8C35E3-9D46-4CCE-9F5B-8BDF3B4A2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00200"/>
            <a:ext cx="1257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7ACEA6-B377-4DE7-8267-BBB3AAC97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0020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FINAL VIEW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C9571F-239C-41CD-BF52-A5F8C4863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76450"/>
            <a:ext cx="657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Treat capacity as a power-and-delivery contract.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9AA48F-C9EF-47DB-92F3-3BB777EA0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95600"/>
            <a:ext cx="6477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1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Demand is durable and supply is constrained, but announced megawatts are not equivalent to commissioned AI-ready capacity.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A4D9B76-ECA2-4B1C-8E7A-ADC051A06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Recommended sourcing architecture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EF0042-A103-4625-9196-B407C00AE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05300"/>
            <a:ext cx="647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Phased 10 to 50 MW blocks, paired metros, anchor volume plus specialist options, with evidence-linked milestones and remedies.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53265A-C02E-4A01-8FD8-85DB5725F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D986270-C084-42DC-A160-AEC69C408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5811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Primary evidence base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7E53FC-B3B4-48A6-B38B-FF8D869BB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002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1B38B05-03F2-45A9-9290-127CC79C5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002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A3CC615-ADDD-49C6-8DF2-AE57E0E86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9431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IEA Energy and AI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B934DEB-8CAF-4FCE-8DCB-63F1F75D1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4003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CADC3F-41D9-4F64-8FB9-B4D1F82B0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4003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6653947-D134-42A5-812F-91E8616A2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431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CBRE Global Trends 2026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3F1FB44-173F-44A7-8682-73B2FA4F1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003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6EA900-B225-4D88-82DD-960C37D9A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00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4D23663-B54D-4EA7-B9BF-7230E16AE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432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Uptime Institute Survey 2025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FC5766F-837A-4A45-8405-F2CE6E987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2004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5CDD9F1-5A71-4131-8440-27F74DE6D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2004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D7F2416-E2A0-4AF0-9DA4-76D3A1E47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432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LBNL US energy update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6B79C7F-9DCD-4F8F-9C7E-707A4A85D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6004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7B10A3D-0EC3-4316-8949-1EC6DDD0E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6004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8848F36-4B6A-4A64-AA00-1ED4712DB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5433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EU, IMDA and EirGrid policy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BA6F581-8E22-4FAF-9614-00F76BB8C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0005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B45CE05-0A91-4E05-8159-F4D1A055B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00050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B0E484D-37EC-46E6-AD5C-0E3D7D56C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9433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Official supplier disclosures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EDA8B9C-29B8-4D16-884C-9BFBAA624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005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7A56B08-F736-4F98-90CC-20F17680E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005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685065D-6162-44FE-BC4B-0330EF2FA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3434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SCULTRA capacity and spend model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D9BD8D0-DA26-4295-88A0-B35BEA16D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500CE77-4DD4-4E4A-853D-C8DEFF204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Next step: replace public assumptions with buyer demand, operator quotes and site-level utility evidence, then run the 90-day sprint.</a:t>
            </a:r>
          </a:p>
        </p:txBody>
      </p:sp>
    </p:spTree>
    <p:extLst>
      <p:ext uri="{BB962C8B-B14F-4D97-AF65-F5344CB8AC3E}">
        <p14:creationId xmlns:p14="http://schemas.microsoft.com/office/powerpoint/2010/main" val="320192832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FC64358C-19F7-424E-A726-98E1451DA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8C3B5A0E-FE78-44BC-B282-3BB387F6C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3857A6-7C76-44CD-9C26-FBC32EEDC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02DE7C-095E-444C-97AD-A5509AB3C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Market Definition &amp; Demand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848140-AC3A-401C-818D-7D40A13D9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676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What counts as AI-ready colocation, why demand is accelerating and what constrains delivery.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6E14B3-B96C-4156-B08E-340B81B53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565DDF-CEC3-44CF-BE14-49B631BEB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d1a58e6e7d4d51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885057-CB0E-4309-8A26-4484F8445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FC7190-7282-4FD2-A3F3-DD7065CA5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9E6297-0102-4FB8-85E4-FE3F2A38D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E384C1-187F-4D4B-B3B6-CBEC14CFD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27095481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8CA5B00-A53B-42E9-AAFA-63761127A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6912A78-65C6-40BB-97ED-95198CABA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65FD79-4B8F-43B9-9F96-0F3F3277F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F8D95E-98BF-4FF3-8243-B19D97D64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DEFINITION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2CC176-B2F9-4178-AF83-FF84995C6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AI-ready colocation is an energized-capacity product, not a real-estate product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F9C541-BF24-4F44-B2FB-F157C5376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This report includes retail, wholesale, powered shell and build-to-suit capacity, but excludes cloud compute and hardware revenue.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8FE7CE-A593-4C8D-B9FD-F768DD2AD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483556-A496-4F0A-AC7F-ABD10742F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88106D-5413-4A0B-BAC2-6ADF03645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market definition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05DA40-B727-4338-8E7E-40BDAC1BE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3D3B1E-0182-4C13-81BB-A88D2FE0C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17074D-14D1-4666-B694-6A199B84E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ED42EC-D47A-4E9A-AC30-CC14A332A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875D5B-F201-41B1-9373-6C26E9296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62350" cy="36957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1A6058-249C-415D-83D9-1F8438A2C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619250"/>
            <a:ext cx="17716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4ED298-95F4-4D80-898C-2ED82E9E1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16192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 SCOPE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E267BC-C528-4E42-B9C8-409B9656B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09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00881EF-20B8-4B29-B6E8-EAA133396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764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Retail colocation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618CF01-D3FF-4156-8BA8-DFDA1E978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05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703A51-C0A4-461F-A01E-40974D468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717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Wholesale suites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81E4A9-BBED-452C-BE7F-6BA9DA8E9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00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899BB9D-6479-43E8-BBCA-3A1C15475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670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Powered shell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D176229-EE98-4D21-954E-9547AE14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95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81D1F1-DE37-4498-8D37-4B39A6238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623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Build-to-suit capacity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AE2CFC-8329-4BAF-A1B7-26809165C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910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9C0A95-D7B5-4EB9-A678-436B0AB40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576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Network and operational services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ABF8F9-5D08-41CF-BA3B-B30E4B7D7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09700"/>
            <a:ext cx="3562350" cy="36957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EB160D0-76F8-4DE9-A649-305570321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1619250"/>
            <a:ext cx="17716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AFF7244-7343-4B63-978F-9A864D24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16192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ANALYTICAL CORE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E492F10-4468-49C9-BD0C-F5F0DEA46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209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27B70BF-73F8-4431-9612-16E068964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0764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Energized IT MW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E17A4E7-CC63-4ABF-93BD-B40FE0AA1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05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D9F92FD-E016-4010-B027-C2877AE98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5717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Rack density readiness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72B2968-63B6-4284-AC5B-FEA40D20D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200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B9FC2C4-EA0E-4CFA-8259-72D0BD9DF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0670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Commissioned delivery date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52F0C1E-D226-4B2A-B080-29FA1996E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695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56A4DA3-B583-4413-ACD7-71254EE9E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5623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Rent plus power pass-through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CEF19F3-76CB-439B-BE10-B1A205376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1910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EB305D5-710C-4923-BE0B-7A122CEF0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40576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Expansion options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148911D-519B-48B0-A45A-63B7F273D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09700"/>
            <a:ext cx="3562350" cy="36957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B8184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1BF5100-8657-4456-BADB-3F07647E0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619250"/>
            <a:ext cx="17716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B996937-65C0-4738-BEB4-21A5F6649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61925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OUT OF SCOPE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B909C61-87B9-46EB-81C4-47739F419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209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74467F8-4A7B-4931-B920-440E8ACE9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0764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Cloud compute revenue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D0231D4-85C2-4BBE-93B0-B05E84A76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705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F44AB05-0663-4CB4-982F-A4CE574DB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5717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Servers and accelerators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365A119-5E36-493C-B003-3AC38D2A5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200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22C87D6-BD61-40DB-B467-39A2E4BE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0670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Software and model spend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412908B-F64A-4EB0-BA38-A52F9E614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695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7EEC453-A6F1-4612-91C6-07DC1397F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5623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Captive facility capex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EF51845-EA96-40FE-8673-4F2907426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1910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DA0E0D1-C740-468F-86A9-04E62C951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40576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Real-estate value alone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007E4A8-C441-4970-874C-A14B68883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563BAE3-C1DE-400A-AF80-401FBF4C1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Unit of analysis: delivered critical IT power with agreed density, cooling, resilience and service levels.</a:t>
            </a:r>
          </a:p>
        </p:txBody>
      </p:sp>
    </p:spTree>
    <p:extLst>
      <p:ext uri="{BB962C8B-B14F-4D97-AF65-F5344CB8AC3E}">
        <p14:creationId xmlns:p14="http://schemas.microsoft.com/office/powerpoint/2010/main" val="190079874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F1BFD98E-ED0C-42DF-8352-CF2209B97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E49B79F-3246-4574-AAD3-FDB33E44B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9FA8FB-C058-48FB-A254-B8D76E1C3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2090BB-F806-4728-83F7-7308E3C9E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DEMAND CONTEXT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FB302B-44EA-4179-B7D1-9CB60646F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AI, cloud, sovereignty and resilience are converging on the same constrained asset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6FEBB9-BF13-4E85-AB16-D923679C7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Demand is expanding while grids, substations, land and cooling systems set the delivery pace.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0676CE-3DB4-421F-BC9D-272C9198B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64467A-69B5-4BD7-8E54-7422F287D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C420DD-8BDD-48E3-9A3F-516584262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EU | CBRE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30E575-F960-4618-8A02-FCDA57644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9164C4-3112-4006-81C8-523AA4E07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B429CB-C0DA-4BB0-8B8B-6D4BAD3F0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765EB4-0193-435E-87A0-C3C68332C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C5EBBB-7C35-4623-B735-8624FF00B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47800"/>
            <a:ext cx="2571750" cy="2952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DD6B34-9AE2-421C-9079-5D0E0EC34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6192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0F5325-45A2-4174-B8DD-863267E58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6192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36961D-4BF2-406E-86A5-F62B6323C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24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AI DEMAND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A8556E-46E2-45F1-9FFC-CAD157C30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Rack-scale training and inference add concentrated demand.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4DC38D-2B89-48CF-876A-95AAC5600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481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5B70A5-3BBC-4572-932B-2232A8A32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481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STRUCTURAL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64446D-5DAB-4B84-96D4-6F4BA8036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447800"/>
            <a:ext cx="2571750" cy="2952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4A2616-88E0-4833-9BE5-56F043C3E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192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18BCB83-483A-4E52-8E54-D30A8B279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6192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ECF41B7-303B-4881-BA61-D0A6A8E59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324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CLOUD SCALE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91AE764-7217-4CB1-BD2B-9BFD97A1E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8003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Platform growth continues outside captive estates.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486131B-2590-47D2-9018-A70796078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8481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BEC927E-F4E8-40CE-B1DF-C3981BE0C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481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COMPOUNDING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2C236BF-59BB-421C-A642-D745D292C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47800"/>
            <a:ext cx="2571750" cy="2952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B6B5C2F-B227-4A5D-886E-55F02C467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6192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15D6109-8AF5-4B80-A238-5D8FF634E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6192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1B1DB94-3E5C-4014-8085-2949F20EF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24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SOVEREIGNTY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4A22808-09C7-44E7-A202-8D979E573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003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Data location and control requirements favor regional capacity.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288B32D-5D88-4D1B-89A8-1B6D63F2B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8481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D274E31-1636-4D30-9502-1468F6B8C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8481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REGULATORY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B8B9963-AD3C-4347-AD10-E5B54D647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447800"/>
            <a:ext cx="2571750" cy="2952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B193204-FF83-47AB-B19B-CD8D4D8CA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16192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F3C771F-3B3A-4CC4-A08C-5D4D00D53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161925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D940549-A136-4BCF-B66D-627EE1ACC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24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RESILIENCE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68FDB61-E27A-4154-BCC8-C5F1EBB5B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800350"/>
            <a:ext cx="21145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25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Metro-pair architectures expand duplicate capacity needs.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DFED4E7-5670-446D-B9FD-953326BCE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8481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49BB388-4FC7-4EF5-8313-2713061DE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8481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NON-DISCRETIONARY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E802E4F-6322-4AE2-9669-5B7D79FD9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C592930-AAE0-4D81-A432-89E73F663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All four forces point to the same asset: power-secured, high-density, networked capacity with a credible delivery date.</a:t>
            </a:r>
          </a:p>
        </p:txBody>
      </p:sp>
    </p:spTree>
    <p:extLst>
      <p:ext uri="{BB962C8B-B14F-4D97-AF65-F5344CB8AC3E}">
        <p14:creationId xmlns:p14="http://schemas.microsoft.com/office/powerpoint/2010/main" val="142380687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0CBE473-E73E-473B-91AA-F28CE5B5B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3A08590-05B0-43E2-A4A2-C4BDFE9A0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172512-0E46-4BE6-B79C-FA51FE8D9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086A57-24AB-4645-A3D2-8AEE0B0FF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POWER BASELINE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60D1DD-635D-44A8-B018-9C4D5A328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Data-center electricity demand could nearly triple by 2035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E2FD76-4801-49AB-B349-5FD093D69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IEA scenarios span about 700 to 1,700 TWh in 2035, versus 415 TWh in 2024.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325D95-E737-4CE2-A199-967CACB8A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B89B9A-52C1-418D-A6DD-3794E9B6B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E8018D-096E-413E-A54E-3C2A061C7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IEA, Energy and AI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C8ADF9-A1EC-407F-9426-E98653779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F5CF19-2ECF-4D78-A1B5-B9B111DF8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43F2DE-CAC5-44C1-A0B2-57F925CBB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EF8040-C3D2-4034-94C2-5AE408C56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028F4C-B724-4825-B0A9-124314105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7239000" cy="382905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ADDFB6-4580-4DA1-A3FE-BFD6DD5E5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43050"/>
            <a:ext cx="647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Global data-center electricity demand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B27BDD-CB1F-466E-B234-82E5AF9A9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72018"/>
            <a:ext cx="1462088" cy="509482"/>
          </a:xfrm>
          <a:prstGeom xmlns:a="http://schemas.openxmlformats.org/drawingml/2006/main" prst="roundRect">
            <a:avLst>
              <a:gd name="adj" fmla="val 22435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246D56-8814-4002-99EA-CC7ABBE06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05318"/>
            <a:ext cx="16144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415 TWh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617419-7961-4097-872E-6F660A54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38650"/>
            <a:ext cx="16144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2024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336D171-B64F-4986-9275-7228CB876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9838" y="3522133"/>
            <a:ext cx="1462088" cy="859367"/>
          </a:xfrm>
          <a:prstGeom xmlns:a="http://schemas.openxmlformats.org/drawingml/2006/main" prst="roundRect">
            <a:avLst>
              <a:gd name="adj" fmla="val 133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F8794B-79E4-459C-86F9-83F9D4991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3638" y="3255433"/>
            <a:ext cx="16144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700 TWh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294DDE5-20F0-4379-A054-E6899C0A0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3638" y="4438650"/>
            <a:ext cx="16144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2035 headwinds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258F77-77D3-4920-9A2E-0C080469D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6225" y="2908300"/>
            <a:ext cx="1462088" cy="1473200"/>
          </a:xfrm>
          <a:prstGeom xmlns:a="http://schemas.openxmlformats.org/drawingml/2006/main" prst="roundRect">
            <a:avLst>
              <a:gd name="adj" fmla="val 7818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A80529C-D192-44F2-93B7-6493D939A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2641600"/>
            <a:ext cx="16144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1,200 TWh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1CBFD40-F987-4B7D-933D-587D53226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4438650"/>
            <a:ext cx="16144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2035 base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CBC9E2F-3B6E-46E2-98ED-67B8845A6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2613" y="2294467"/>
            <a:ext cx="1462088" cy="2087033"/>
          </a:xfrm>
          <a:prstGeom xmlns:a="http://schemas.openxmlformats.org/drawingml/2006/main" prst="roundRect">
            <a:avLst>
              <a:gd name="adj" fmla="val 7818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4BA5EF5-6C19-4BB8-B4BF-CF1BB473E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6413" y="2027767"/>
            <a:ext cx="16144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1,700 TWh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634A803-0626-4478-A786-B8DC57B87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6413" y="4438650"/>
            <a:ext cx="16144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2035 lift-off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7734AA4-5CDD-466B-BDF6-C2DD934A8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71600"/>
            <a:ext cx="3771900" cy="382905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9FBF76D-4459-4C5A-BF86-566DB03E9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600200"/>
            <a:ext cx="1581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9DAEE3-2892-43F3-AA47-7EC338F48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600200"/>
            <a:ext cx="1390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IEA BASE CASE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90D910D-A4CC-428B-9E38-A3CCB4D0E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955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945 TWh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F58F880-4199-4279-BF60-439BBF955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6860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by 2030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52C2D71-1B5D-4820-94A6-F08D78ACB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14325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32ED618-5B66-465C-99B5-420F67416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90900"/>
            <a:ext cx="3143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1,200 TWh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0439C77-5257-4D9F-BB59-2AE5B2DA8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9052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by 2035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D939605-DBDC-4B37-B16C-0A27B0368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438650"/>
            <a:ext cx="295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C8CBCC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C8CBCC"/>
                </a:solidFill>
                <a:latin typeface="Arial"/>
                <a:ea typeface="Arial"/>
                <a:cs typeface="Arial"/>
              </a:rPr>
              <a:t>AI is the main growth driver, but all facility types contribute.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A407AED-363C-47A9-B8BF-4DFFF4A71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8D0B4DF-D3BF-4574-B073-060BFCC68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Power planning is now a demand forecast, location strategy and sourcing decision in one.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B404643C-8B2A-4725-B27B-9793DBDA9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BD4A057-BEC5-4EAF-9FE7-E8AD7CAAE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3CBDB7-414F-4376-B069-47A41EAE9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B00CA9-DD8A-4A8C-B71F-5B8DA1505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CAPACITY FUNNEL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18DD55-BE45-47BF-8A0B-9903629D6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Only a fraction of incremental IT load becomes executable third-party AI-ready capacity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0029B7-E64D-466B-A4F1-BD3011FBA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serviceable market narrows through colocation, density and delivery filters.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61D841-A8BA-437E-B5B8-0B8575239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9AD6C7-E407-4209-9FBE-D5F1CBB27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A2FF5A-1332-4F41-99E9-F1F1E03DE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IEA | Uptime Institute | SCULTRA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4C79B8-5A63-4C42-BD60-EF008B1AD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02ED1A-828B-4021-83DC-4EA2FDC4D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561F80-AAA0-4CC1-B74A-87C438C7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GLOBAL DATA CENTER COLOCATION &amp; AI-READY INFRASTRUCTURE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92B97A-D1DC-4B04-BB7F-B2151227D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547B6A-4487-4A7E-B14C-FF7643A6D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28750"/>
            <a:ext cx="106680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46AFA8-6FB2-47FF-812C-E546414BB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5049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63.7 GW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0E4F92-3B74-412F-B1E8-A2ED1E4AB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504950"/>
            <a:ext cx="809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Incremental IT load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D2DBC0-019F-4C16-B34F-6F5797FD2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1455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C6FBBD-FF5E-4649-AA36-34CCE79E2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22428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731935-4956-4289-8D64-EECB2C7D4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428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45ADF40-3741-4EF8-8912-5721152A4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343150"/>
            <a:ext cx="8858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DE4CD5-002A-4C46-AE49-AD07702A7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24193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22.3 GW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8C9DEC-AE2B-415E-AE1D-A115ABEC9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419350"/>
            <a:ext cx="628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Third-party share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0111F8-2EC9-4876-928B-DACC0A068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2895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EEB73A-C34B-4CB9-8B0F-29503CBD8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31572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618C00E-A492-4436-8D81-20D1FE8E5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572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B15A33A-39B7-4673-A2AE-1D3AA6069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257550"/>
            <a:ext cx="70485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9CCCF24-274C-499F-9291-8E150C8B3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3337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13.4 GW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7A4D40B-81F8-414C-A811-A2B5B27AD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33375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AI-ready serviceable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3EC7D31-D866-4005-8419-D886E2560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4335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D9E9496-D7F6-49D1-868B-1CEC8AA27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40716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72ACA18-920A-4CD3-9EF0-EF8F70806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716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B726B0C-41B9-4B82-8D12-F944EBFE8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171950"/>
            <a:ext cx="52387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DA74574-79D7-4D0D-8D73-0DDB17234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248150"/>
            <a:ext cx="2000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10.0 GW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08280CE-5956-4AF5-9E8C-C99EA9D65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42481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Commissioned base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A12430E-E739-4B26-B50E-E88F381AE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4DA6031-E098-453F-ACC0-1460461B0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85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85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base funnel applies 35% third-party share, 60% AI-density fit and 75% execution to the incremental load envelope.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theme/theme1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2026-08-30T02:21:40.6960000Z</dcterms:created>
  <dcterms:modified xsi:type="dcterms:W3CDTF">2026-08-30T02:21:40.6960000Z</dcterms:modified>
</coreProperties>
</file>