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1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2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3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4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5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6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slides/charts/chart7.xml" ContentType="application/vnd.openxmlformats-officedocument.drawingml.chart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slides/charts/chart8.xml" ContentType="application/vnd.openxmlformats-officedocument.drawingml.chart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81420fef7064fd8" /><Relationship Type="http://schemas.openxmlformats.org/officeDocument/2006/relationships/extended-properties" Target="/docProps/app.xml" Id="Recf9bde44f234bd5" /><Relationship Type="http://schemas.openxmlformats.org/officeDocument/2006/relationships/officeDocument" Target="/ppt/presentation.xml" Id="R3d7eefa23c44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c3e6268ef4b17"/>
    <p:sldMasterId xmlns:r="http://schemas.openxmlformats.org/officeDocument/2006/relationships" id="2147483662" r:id="R73303755f388436d"/>
  </p:sldMasterIdLst>
  <p:notesMasterIdLst>
    <p:notesMasterId xmlns:r="http://schemas.openxmlformats.org/officeDocument/2006/relationships" r:id="Ra9b6010b351f4f00"/>
  </p:notesMasterIdLst>
  <p:sldIdLst>
    <p:sldId xmlns:r="http://schemas.openxmlformats.org/officeDocument/2006/relationships" id="256" r:id="Rd00f089768494b8c"/>
    <p:sldId xmlns:r="http://schemas.openxmlformats.org/officeDocument/2006/relationships" id="257" r:id="R05596bfee2e54605"/>
    <p:sldId xmlns:r="http://schemas.openxmlformats.org/officeDocument/2006/relationships" id="258" r:id="R8d105962f0414b13"/>
    <p:sldId xmlns:r="http://schemas.openxmlformats.org/officeDocument/2006/relationships" id="259" r:id="R62ce58217cfa4bec"/>
    <p:sldId xmlns:r="http://schemas.openxmlformats.org/officeDocument/2006/relationships" id="260" r:id="Rc5a381f95e8d48dc"/>
    <p:sldId xmlns:r="http://schemas.openxmlformats.org/officeDocument/2006/relationships" id="261" r:id="Rdde94c8471c3405c"/>
    <p:sldId xmlns:r="http://schemas.openxmlformats.org/officeDocument/2006/relationships" id="262" r:id="Ra338071f014845e6"/>
    <p:sldId xmlns:r="http://schemas.openxmlformats.org/officeDocument/2006/relationships" id="263" r:id="R9770c46563a04e68"/>
    <p:sldId xmlns:r="http://schemas.openxmlformats.org/officeDocument/2006/relationships" id="264" r:id="R598847907ef847f2"/>
    <p:sldId xmlns:r="http://schemas.openxmlformats.org/officeDocument/2006/relationships" id="265" r:id="R374066eeebe84175"/>
    <p:sldId xmlns:r="http://schemas.openxmlformats.org/officeDocument/2006/relationships" id="266" r:id="R9c87950880d249ca"/>
    <p:sldId xmlns:r="http://schemas.openxmlformats.org/officeDocument/2006/relationships" id="267" r:id="R3da82e9025834c49"/>
    <p:sldId xmlns:r="http://schemas.openxmlformats.org/officeDocument/2006/relationships" id="268" r:id="R9c3ad69aee5a49c5"/>
    <p:sldId xmlns:r="http://schemas.openxmlformats.org/officeDocument/2006/relationships" id="269" r:id="Re190038bb91e4d76"/>
    <p:sldId xmlns:r="http://schemas.openxmlformats.org/officeDocument/2006/relationships" id="270" r:id="R9ba3df7548124c7d"/>
    <p:sldId xmlns:r="http://schemas.openxmlformats.org/officeDocument/2006/relationships" id="271" r:id="Rb718571a9f7e4716"/>
    <p:sldId xmlns:r="http://schemas.openxmlformats.org/officeDocument/2006/relationships" id="272" r:id="R07952403fcdc4438"/>
    <p:sldId xmlns:r="http://schemas.openxmlformats.org/officeDocument/2006/relationships" id="273" r:id="R0ca94e87cc9d43a2"/>
    <p:sldId xmlns:r="http://schemas.openxmlformats.org/officeDocument/2006/relationships" id="274" r:id="R27844bdfbef84ec7"/>
    <p:sldId xmlns:r="http://schemas.openxmlformats.org/officeDocument/2006/relationships" id="275" r:id="Rcc7bca5791c446fe"/>
    <p:sldId xmlns:r="http://schemas.openxmlformats.org/officeDocument/2006/relationships" id="276" r:id="Re70c94c2486640a5"/>
    <p:sldId xmlns:r="http://schemas.openxmlformats.org/officeDocument/2006/relationships" id="277" r:id="R7f420e873aca47f1"/>
    <p:sldId xmlns:r="http://schemas.openxmlformats.org/officeDocument/2006/relationships" id="278" r:id="R98b0fd0ae9d74be9"/>
    <p:sldId xmlns:r="http://schemas.openxmlformats.org/officeDocument/2006/relationships" id="279" r:id="Rf703d17e7a974e4a"/>
    <p:sldId xmlns:r="http://schemas.openxmlformats.org/officeDocument/2006/relationships" id="280" r:id="R8b9eb08438054c2d"/>
    <p:sldId xmlns:r="http://schemas.openxmlformats.org/officeDocument/2006/relationships" id="281" r:id="R16e2d8ecea524a2e"/>
    <p:sldId xmlns:r="http://schemas.openxmlformats.org/officeDocument/2006/relationships" id="282" r:id="R63586f46cfa84d49"/>
    <p:sldId xmlns:r="http://schemas.openxmlformats.org/officeDocument/2006/relationships" id="283" r:id="Re22c9c3fc8644bd5"/>
    <p:sldId xmlns:r="http://schemas.openxmlformats.org/officeDocument/2006/relationships" id="284" r:id="Rc1c15a92f91a40c8"/>
    <p:sldId xmlns:r="http://schemas.openxmlformats.org/officeDocument/2006/relationships" id="285" r:id="Re8b161841557415a"/>
    <p:sldId xmlns:r="http://schemas.openxmlformats.org/officeDocument/2006/relationships" id="286" r:id="R3dd42bcc9b3049a2"/>
    <p:sldId xmlns:r="http://schemas.openxmlformats.org/officeDocument/2006/relationships" id="287" r:id="R9810ceca8380472d"/>
    <p:sldId xmlns:r="http://schemas.openxmlformats.org/officeDocument/2006/relationships" id="288" r:id="R4f8b98a62d16478b"/>
    <p:sldId xmlns:r="http://schemas.openxmlformats.org/officeDocument/2006/relationships" id="289" r:id="Rf427f4c845ef495a"/>
    <p:sldId xmlns:r="http://schemas.openxmlformats.org/officeDocument/2006/relationships" id="290" r:id="Ra3ac170820ac4645"/>
    <p:sldId xmlns:r="http://schemas.openxmlformats.org/officeDocument/2006/relationships" id="291" r:id="Rc5704f9a3ba74da0"/>
    <p:sldId xmlns:r="http://schemas.openxmlformats.org/officeDocument/2006/relationships" id="292" r:id="Rbdb7eaca4edb4d39"/>
    <p:sldId xmlns:r="http://schemas.openxmlformats.org/officeDocument/2006/relationships" id="293" r:id="R772653efc2034dc5"/>
    <p:sldId xmlns:r="http://schemas.openxmlformats.org/officeDocument/2006/relationships" id="294" r:id="R41bc4a56ed8349e4"/>
    <p:sldId xmlns:r="http://schemas.openxmlformats.org/officeDocument/2006/relationships" id="295" r:id="R787565ca76da4784"/>
    <p:sldId xmlns:r="http://schemas.openxmlformats.org/officeDocument/2006/relationships" id="296" r:id="R786937b86b9846de"/>
    <p:sldId xmlns:r="http://schemas.openxmlformats.org/officeDocument/2006/relationships" id="297" r:id="R880817bde3e74508"/>
    <p:sldId xmlns:r="http://schemas.openxmlformats.org/officeDocument/2006/relationships" id="298" r:id="R04c2e847b4314fe0"/>
    <p:sldId xmlns:r="http://schemas.openxmlformats.org/officeDocument/2006/relationships" id="299" r:id="R5036e05c004e4cd3"/>
    <p:sldId xmlns:r="http://schemas.openxmlformats.org/officeDocument/2006/relationships" id="300" r:id="Rb7815be1633948c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7e659234f064700" /><Relationship Type="http://schemas.openxmlformats.org/officeDocument/2006/relationships/slideMaster" Target="/ppt/slideMasters/slideMaster1.xml" Id="Rf4bc3e6268ef4b17" /><Relationship Type="http://schemas.openxmlformats.org/officeDocument/2006/relationships/slideMaster" Target="/ppt/slideMasters/slideMaster2.xml" Id="R73303755f388436d" /><Relationship Type="http://schemas.openxmlformats.org/officeDocument/2006/relationships/notesMaster" Target="/ppt/notesMasters/notesMaster1.xml" Id="Ra9b6010b351f4f00" /><Relationship Type="http://schemas.openxmlformats.org/officeDocument/2006/relationships/presProps" Target="/ppt/presProps.xml" Id="Rfdccc87eabc74fc9" /><Relationship Type="http://schemas.openxmlformats.org/officeDocument/2006/relationships/viewProps" Target="/ppt/viewProps.xml" Id="Rba09bdb36cd1473e" /><Relationship Type="http://schemas.openxmlformats.org/officeDocument/2006/relationships/tableStyles" Target="/ppt/tableStyles.xml" Id="Re04c233bfc0c4f26" /><Relationship Type="http://schemas.openxmlformats.org/officeDocument/2006/relationships/slide" Target="/ppt/slides/slide1.xml" Id="Rd00f089768494b8c" /><Relationship Type="http://schemas.openxmlformats.org/officeDocument/2006/relationships/slide" Target="/ppt/slides/slide2.xml" Id="R05596bfee2e54605" /><Relationship Type="http://schemas.openxmlformats.org/officeDocument/2006/relationships/slide" Target="/ppt/slides/slide3.xml" Id="R8d105962f0414b13" /><Relationship Type="http://schemas.openxmlformats.org/officeDocument/2006/relationships/slide" Target="/ppt/slides/slide4.xml" Id="R62ce58217cfa4bec" /><Relationship Type="http://schemas.openxmlformats.org/officeDocument/2006/relationships/slide" Target="/ppt/slides/slide5.xml" Id="Rc5a381f95e8d48dc" /><Relationship Type="http://schemas.openxmlformats.org/officeDocument/2006/relationships/slide" Target="/ppt/slides/slide6.xml" Id="Rdde94c8471c3405c" /><Relationship Type="http://schemas.openxmlformats.org/officeDocument/2006/relationships/slide" Target="/ppt/slides/slide7.xml" Id="Ra338071f014845e6" /><Relationship Type="http://schemas.openxmlformats.org/officeDocument/2006/relationships/slide" Target="/ppt/slides/slide8.xml" Id="R9770c46563a04e68" /><Relationship Type="http://schemas.openxmlformats.org/officeDocument/2006/relationships/slide" Target="/ppt/slides/slide9.xml" Id="R598847907ef847f2" /><Relationship Type="http://schemas.openxmlformats.org/officeDocument/2006/relationships/slide" Target="/ppt/slides/slide10.xml" Id="R374066eeebe84175" /><Relationship Type="http://schemas.openxmlformats.org/officeDocument/2006/relationships/slide" Target="/ppt/slides/slide11.xml" Id="R9c87950880d249ca" /><Relationship Type="http://schemas.openxmlformats.org/officeDocument/2006/relationships/slide" Target="/ppt/slides/slide12.xml" Id="R3da82e9025834c49" /><Relationship Type="http://schemas.openxmlformats.org/officeDocument/2006/relationships/slide" Target="/ppt/slides/slide13.xml" Id="R9c3ad69aee5a49c5" /><Relationship Type="http://schemas.openxmlformats.org/officeDocument/2006/relationships/slide" Target="/ppt/slides/slide14.xml" Id="Re190038bb91e4d76" /><Relationship Type="http://schemas.openxmlformats.org/officeDocument/2006/relationships/slide" Target="/ppt/slides/slide15.xml" Id="R9ba3df7548124c7d" /><Relationship Type="http://schemas.openxmlformats.org/officeDocument/2006/relationships/slide" Target="/ppt/slides/slide16.xml" Id="Rb718571a9f7e4716" /><Relationship Type="http://schemas.openxmlformats.org/officeDocument/2006/relationships/slide" Target="/ppt/slides/slide17.xml" Id="R07952403fcdc4438" /><Relationship Type="http://schemas.openxmlformats.org/officeDocument/2006/relationships/slide" Target="/ppt/slides/slide18.xml" Id="R0ca94e87cc9d43a2" /><Relationship Type="http://schemas.openxmlformats.org/officeDocument/2006/relationships/slide" Target="/ppt/slides/slide19.xml" Id="R27844bdfbef84ec7" /><Relationship Type="http://schemas.openxmlformats.org/officeDocument/2006/relationships/slide" Target="/ppt/slides/slide20.xml" Id="Rcc7bca5791c446fe" /><Relationship Type="http://schemas.openxmlformats.org/officeDocument/2006/relationships/slide" Target="/ppt/slides/slide21.xml" Id="Re70c94c2486640a5" /><Relationship Type="http://schemas.openxmlformats.org/officeDocument/2006/relationships/slide" Target="/ppt/slides/slide22.xml" Id="R7f420e873aca47f1" /><Relationship Type="http://schemas.openxmlformats.org/officeDocument/2006/relationships/slide" Target="/ppt/slides/slide23.xml" Id="R98b0fd0ae9d74be9" /><Relationship Type="http://schemas.openxmlformats.org/officeDocument/2006/relationships/slide" Target="/ppt/slides/slide24.xml" Id="Rf703d17e7a974e4a" /><Relationship Type="http://schemas.openxmlformats.org/officeDocument/2006/relationships/slide" Target="/ppt/slides/slide25.xml" Id="R8b9eb08438054c2d" /><Relationship Type="http://schemas.openxmlformats.org/officeDocument/2006/relationships/slide" Target="/ppt/slides/slide26.xml" Id="R16e2d8ecea524a2e" /><Relationship Type="http://schemas.openxmlformats.org/officeDocument/2006/relationships/slide" Target="/ppt/slides/slide27.xml" Id="R63586f46cfa84d49" /><Relationship Type="http://schemas.openxmlformats.org/officeDocument/2006/relationships/slide" Target="/ppt/slides/slide28.xml" Id="Re22c9c3fc8644bd5" /><Relationship Type="http://schemas.openxmlformats.org/officeDocument/2006/relationships/slide" Target="/ppt/slides/slide29.xml" Id="Rc1c15a92f91a40c8" /><Relationship Type="http://schemas.openxmlformats.org/officeDocument/2006/relationships/slide" Target="/ppt/slides/slide30.xml" Id="Re8b161841557415a" /><Relationship Type="http://schemas.openxmlformats.org/officeDocument/2006/relationships/slide" Target="/ppt/slides/slide31.xml" Id="R3dd42bcc9b3049a2" /><Relationship Type="http://schemas.openxmlformats.org/officeDocument/2006/relationships/slide" Target="/ppt/slides/slide32.xml" Id="R9810ceca8380472d" /><Relationship Type="http://schemas.openxmlformats.org/officeDocument/2006/relationships/slide" Target="/ppt/slides/slide33.xml" Id="R4f8b98a62d16478b" /><Relationship Type="http://schemas.openxmlformats.org/officeDocument/2006/relationships/slide" Target="/ppt/slides/slide34.xml" Id="Rf427f4c845ef495a" /><Relationship Type="http://schemas.openxmlformats.org/officeDocument/2006/relationships/slide" Target="/ppt/slides/slide35.xml" Id="Ra3ac170820ac4645" /><Relationship Type="http://schemas.openxmlformats.org/officeDocument/2006/relationships/slide" Target="/ppt/slides/slide36.xml" Id="Rc5704f9a3ba74da0" /><Relationship Type="http://schemas.openxmlformats.org/officeDocument/2006/relationships/slide" Target="/ppt/slides/slide37.xml" Id="Rbdb7eaca4edb4d39" /><Relationship Type="http://schemas.openxmlformats.org/officeDocument/2006/relationships/slide" Target="/ppt/slides/slide38.xml" Id="R772653efc2034dc5" /><Relationship Type="http://schemas.openxmlformats.org/officeDocument/2006/relationships/slide" Target="/ppt/slides/slide39.xml" Id="R41bc4a56ed8349e4" /><Relationship Type="http://schemas.openxmlformats.org/officeDocument/2006/relationships/slide" Target="/ppt/slides/slide40.xml" Id="R787565ca76da4784" /><Relationship Type="http://schemas.openxmlformats.org/officeDocument/2006/relationships/slide" Target="/ppt/slides/slide41.xml" Id="R786937b86b9846de" /><Relationship Type="http://schemas.openxmlformats.org/officeDocument/2006/relationships/slide" Target="/ppt/slides/slide42.xml" Id="R880817bde3e74508" /><Relationship Type="http://schemas.openxmlformats.org/officeDocument/2006/relationships/slide" Target="/ppt/slides/slide43.xml" Id="R04c2e847b4314fe0" /><Relationship Type="http://schemas.openxmlformats.org/officeDocument/2006/relationships/slide" Target="/ppt/slides/slide44.xml" Id="R5036e05c004e4cd3" /><Relationship Type="http://schemas.openxmlformats.org/officeDocument/2006/relationships/slide" Target="/ppt/slides/slide45.xml" Id="Rb7815be1633948c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dacc5f8b3ccb423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 [1784410152612]">
  <a:themeElements>
    <a:clrScheme name="SCULTRA Editorial">
      <a:dk1>
        <a:srgbClr val="111416"/>
      </a:dk1>
      <a:lt1>
        <a:srgbClr val="FFFDF8"/>
      </a:lt1>
      <a:dk2>
        <a:srgbClr val="1B1F21"/>
      </a:dk2>
      <a:lt2>
        <a:srgbClr val="D7D0C6"/>
      </a:lt2>
      <a:accent1>
        <a:srgbClr val="B66E47"/>
      </a:accent1>
      <a:accent2>
        <a:srgbClr val="778B7A"/>
      </a:accent2>
      <a:accent3>
        <a:srgbClr val="7B8184"/>
      </a:accent3>
      <a:accent4>
        <a:srgbClr val="C69345"/>
      </a:accent4>
      <a:accent5>
        <a:srgbClr val="D08B64"/>
      </a:accent5>
      <a:accent6>
        <a:srgbClr val="557A61"/>
      </a:accent6>
      <a:hlink>
        <a:srgbClr val="0563C1"/>
      </a:hlink>
      <a:folHlink>
        <a:srgbClr val="A9574F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CULTRA Editorial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1e9849f0d4a4243" /><Relationship Type="http://schemas.openxmlformats.org/officeDocument/2006/relationships/notesMaster" Target="/ppt/notesMasters/notesMaster1.xml" Id="Rd94f52dfe61b4df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4a363fbe15749a7" /><Relationship Type="http://schemas.openxmlformats.org/officeDocument/2006/relationships/notesMaster" Target="/ppt/notesMasters/notesMaster1.xml" Id="R6be2a6788aed417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e590f761a3b454c" /><Relationship Type="http://schemas.openxmlformats.org/officeDocument/2006/relationships/notesMaster" Target="/ppt/notesMasters/notesMaster1.xml" Id="R4c77d5d04f364be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cea8ac4db4b4bef" /><Relationship Type="http://schemas.openxmlformats.org/officeDocument/2006/relationships/notesMaster" Target="/ppt/notesMasters/notesMaster1.xml" Id="R5ffbf9297159419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9c9c44a93534bad" /><Relationship Type="http://schemas.openxmlformats.org/officeDocument/2006/relationships/notesMaster" Target="/ppt/notesMasters/notesMaster1.xml" Id="R39ba5cf427614a4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0d526368397497e" /><Relationship Type="http://schemas.openxmlformats.org/officeDocument/2006/relationships/notesMaster" Target="/ppt/notesMasters/notesMaster1.xml" Id="R178c58ab8f1e4f2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319dafa42034dc9" /><Relationship Type="http://schemas.openxmlformats.org/officeDocument/2006/relationships/notesMaster" Target="/ppt/notesMasters/notesMaster1.xml" Id="R4d30968e7df6461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cb4fdbfbd834c8f" /><Relationship Type="http://schemas.openxmlformats.org/officeDocument/2006/relationships/notesMaster" Target="/ppt/notesMasters/notesMaster1.xml" Id="Rc9e7daad7dc3482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266be5a12f8432e" /><Relationship Type="http://schemas.openxmlformats.org/officeDocument/2006/relationships/notesMaster" Target="/ppt/notesMasters/notesMaster1.xml" Id="R152bc3d1f2754c0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335beadf257416c" /><Relationship Type="http://schemas.openxmlformats.org/officeDocument/2006/relationships/notesMaster" Target="/ppt/notesMasters/notesMaster1.xml" Id="Reaa417468c8c486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abb8115bbc344cf" /><Relationship Type="http://schemas.openxmlformats.org/officeDocument/2006/relationships/notesMaster" Target="/ppt/notesMasters/notesMaster1.xml" Id="R48e43a678ab8493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3cbe74f52d04a44" /><Relationship Type="http://schemas.openxmlformats.org/officeDocument/2006/relationships/notesMaster" Target="/ppt/notesMasters/notesMaster1.xml" Id="R8f410b8663c44b9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4521a56d24b4331" /><Relationship Type="http://schemas.openxmlformats.org/officeDocument/2006/relationships/notesMaster" Target="/ppt/notesMasters/notesMaster1.xml" Id="R1830b599ed014e5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b65c82305264773" /><Relationship Type="http://schemas.openxmlformats.org/officeDocument/2006/relationships/notesMaster" Target="/ppt/notesMasters/notesMaster1.xml" Id="R2015cae1de39477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6774af06485a4719" /><Relationship Type="http://schemas.openxmlformats.org/officeDocument/2006/relationships/notesMaster" Target="/ppt/notesMasters/notesMaster1.xml" Id="R8a694c3dbf7f463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174e388bc684f3e" /><Relationship Type="http://schemas.openxmlformats.org/officeDocument/2006/relationships/notesMaster" Target="/ppt/notesMasters/notesMaster1.xml" Id="R7836d7ceafe44b36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5dc46e0d8464181" /><Relationship Type="http://schemas.openxmlformats.org/officeDocument/2006/relationships/notesMaster" Target="/ppt/notesMasters/notesMaster1.xml" Id="Rcfb7ef483ce14a9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c8b2bcdb9ee48f2" /><Relationship Type="http://schemas.openxmlformats.org/officeDocument/2006/relationships/notesMaster" Target="/ppt/notesMasters/notesMaster1.xml" Id="R8b04e54b59184b9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7acbaccc7f244bb" /><Relationship Type="http://schemas.openxmlformats.org/officeDocument/2006/relationships/notesMaster" Target="/ppt/notesMasters/notesMaster1.xml" Id="R2d0b687e72cc4c91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8cd84d6e21144304" /><Relationship Type="http://schemas.openxmlformats.org/officeDocument/2006/relationships/notesMaster" Target="/ppt/notesMasters/notesMaster1.xml" Id="Rb4d17653f5d24d24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7217364b71d4bb7" /><Relationship Type="http://schemas.openxmlformats.org/officeDocument/2006/relationships/notesMaster" Target="/ppt/notesMasters/notesMaster1.xml" Id="Ra58a9f3ea05d4bea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09526f2754e45cf" /><Relationship Type="http://schemas.openxmlformats.org/officeDocument/2006/relationships/notesMaster" Target="/ppt/notesMasters/notesMaster1.xml" Id="R83d86914f6e6416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448da3e205b4a22" /><Relationship Type="http://schemas.openxmlformats.org/officeDocument/2006/relationships/notesMaster" Target="/ppt/notesMasters/notesMaster1.xml" Id="R7cbca2fcd4fc4539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e4fcf5de540d47f0" /><Relationship Type="http://schemas.openxmlformats.org/officeDocument/2006/relationships/notesMaster" Target="/ppt/notesMasters/notesMaster1.xml" Id="Rd8555468b3694c0e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d2ed8c932f044e7c" /><Relationship Type="http://schemas.openxmlformats.org/officeDocument/2006/relationships/notesMaster" Target="/ppt/notesMasters/notesMaster1.xml" Id="R76c3569ca6c0493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81ba2605f675424f" /><Relationship Type="http://schemas.openxmlformats.org/officeDocument/2006/relationships/notesMaster" Target="/ppt/notesMasters/notesMaster1.xml" Id="Rcc131f238b974dfe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32fca9f6e9e5459f" /><Relationship Type="http://schemas.openxmlformats.org/officeDocument/2006/relationships/notesMaster" Target="/ppt/notesMasters/notesMaster1.xml" Id="R56ab187551534c25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a12f081e1d542fa" /><Relationship Type="http://schemas.openxmlformats.org/officeDocument/2006/relationships/notesMaster" Target="/ppt/notesMasters/notesMaster1.xml" Id="Raa21f0494b1a4fb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38ea19af701e4e93" /><Relationship Type="http://schemas.openxmlformats.org/officeDocument/2006/relationships/notesMaster" Target="/ppt/notesMasters/notesMaster1.xml" Id="R423ed12522004498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1e2b3d771d68461e" /><Relationship Type="http://schemas.openxmlformats.org/officeDocument/2006/relationships/notesMaster" Target="/ppt/notesMasters/notesMaster1.xml" Id="R6d71e1dc57c64d3c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2528f09e83a541d4" /><Relationship Type="http://schemas.openxmlformats.org/officeDocument/2006/relationships/notesMaster" Target="/ppt/notesMasters/notesMaster1.xml" Id="R96bf46c705b44054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fb87d3676b741cb" /><Relationship Type="http://schemas.openxmlformats.org/officeDocument/2006/relationships/notesMaster" Target="/ppt/notesMasters/notesMaster1.xml" Id="R5fc0f3628f014a6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baff2a38a114611" /><Relationship Type="http://schemas.openxmlformats.org/officeDocument/2006/relationships/notesMaster" Target="/ppt/notesMasters/notesMaster1.xml" Id="R89df1d5b131e40e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cd5072960a4e44" /><Relationship Type="http://schemas.openxmlformats.org/officeDocument/2006/relationships/notesMaster" Target="/ppt/notesMasters/notesMaster1.xml" Id="Rec00f7ccf1734843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b98fcbbf6ed64445" /><Relationship Type="http://schemas.openxmlformats.org/officeDocument/2006/relationships/notesMaster" Target="/ppt/notesMasters/notesMaster1.xml" Id="Ra3004a80f40543ff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2f03c33384074dd5" /><Relationship Type="http://schemas.openxmlformats.org/officeDocument/2006/relationships/notesMaster" Target="/ppt/notesMasters/notesMaster1.xml" Id="Rd5f506949dcc4267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55366678975b4415" /><Relationship Type="http://schemas.openxmlformats.org/officeDocument/2006/relationships/notesMaster" Target="/ppt/notesMasters/notesMaster1.xml" Id="R4741c192786e4382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9fafbdfe613c4d2a" /><Relationship Type="http://schemas.openxmlformats.org/officeDocument/2006/relationships/notesMaster" Target="/ppt/notesMasters/notesMaster1.xml" Id="R6f257f092bd64b84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f292d1582e5c40ae" /><Relationship Type="http://schemas.openxmlformats.org/officeDocument/2006/relationships/notesMaster" Target="/ppt/notesMasters/notesMaster1.xml" Id="Rea4849ddf5d84eea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7e72dcfbeac949a8" /><Relationship Type="http://schemas.openxmlformats.org/officeDocument/2006/relationships/notesMaster" Target="/ppt/notesMasters/notesMaster1.xml" Id="R47427a7789a34f8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6f9a54f4d244093" /><Relationship Type="http://schemas.openxmlformats.org/officeDocument/2006/relationships/notesMaster" Target="/ppt/notesMasters/notesMaster1.xml" Id="R54662640756040a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e4e12d418994834" /><Relationship Type="http://schemas.openxmlformats.org/officeDocument/2006/relationships/notesMaster" Target="/ppt/notesMasters/notesMaster1.xml" Id="Ra5b1d540e51145b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e256a2b5caf4bda" /><Relationship Type="http://schemas.openxmlformats.org/officeDocument/2006/relationships/notesMaster" Target="/ppt/notesMasters/notesMaster1.xml" Id="R63910bf5e92149a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bfb1d9d73244e0f" /><Relationship Type="http://schemas.openxmlformats.org/officeDocument/2006/relationships/notesMaster" Target="/ppt/notesMasters/notesMaster1.xml" Id="R9e3fe7ec477c49b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9d1d2c328b14014" /><Relationship Type="http://schemas.openxmlformats.org/officeDocument/2006/relationships/notesMaster" Target="/ppt/notesMasters/notesMaster1.xml" Id="Re7bceac5649b49d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https://www.gartner.com/en/newsroom/press-releases/2026-04-22-gartner-forecasts-worldwide-it-spending-to-grow-13-point-5-percent-in-2026-totaling-6-point-31-trillion-dollars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https://ir.isg-one.com/news-market-information/press-releases/news-details/2026/Global-Tech-Services-Market-Grows-at-Fastest-Pace-Ever-in-Q2-Propelled-by-Soaring-AI-Demand-ISG-Index/default.aspx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https://www.bls.gov/news.release/ocwage.t01.htm?mod=article_inline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https://ir.isg-one.com/news-market-information/press-releases/news-details/2026/Global-Tech-Services-Market-Grows-at-Fastest-Pace-Ever-in-Q2-Propelled-by-Soaring-AI-Demand-ISG-Index/default.aspx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https://newsroom.accenture.com/fact-sheet</a:t>
            </a:r>
          </a:p>
          <a:p xmlns:a="http://schemas.openxmlformats.org/drawingml/2006/main">
            <a:r>
              <a:t>- https://www.deloitte.com/uk/en/about/press-room/global-revenue-announcement.html</a:t>
            </a:r>
          </a:p>
          <a:p xmlns:a="http://schemas.openxmlformats.org/drawingml/2006/main">
            <a:r>
              <a:t>- https://www.tcs.com/who-we-are/newsroom/press-release/tcs-financial-results-q4-fy-2026</a:t>
            </a:r>
          </a:p>
          <a:p xmlns:a="http://schemas.openxmlformats.org/drawingml/2006/main">
            <a:r>
              <a:t>- https://www.ibm.com/responsibility/data-and-policies</a:t>
            </a:r>
          </a:p>
          <a:p xmlns:a="http://schemas.openxmlformats.org/drawingml/2006/main">
            <a:r>
              <a:t>- https://www.nttdata.com/global/en/news/press-release/2026/may/050800</a:t>
            </a:r>
          </a:p>
          <a:p xmlns:a="http://schemas.openxmlformats.org/drawingml/2006/main">
            <a:r>
              <a:t>- https://investors.capgemini.com/en/publication/fy-2025-results/</a:t>
            </a:r>
          </a:p>
          <a:p xmlns:a="http://schemas.openxmlformats.org/drawingml/2006/main">
            <a:r>
              <a:t>- https://www.cognizant.com/us/en/about-cognizant/2025-annual-report</a:t>
            </a:r>
          </a:p>
          <a:p xmlns:a="http://schemas.openxmlformats.org/drawingml/2006/main">
            <a:r>
              <a:t>- https://www.infosys.com/investors/reports-filings/financials/employee-data.html</a:t>
            </a:r>
          </a:p>
          <a:p xmlns:a="http://schemas.openxmlformats.org/drawingml/2006/main">
            <a:r>
              <a:t>- https://www.hcltech.com/press-releases/hcltech-fy26-revenue-39-led-increasing-demand-advanced-ai</a:t>
            </a:r>
          </a:p>
          <a:p xmlns:a="http://schemas.openxmlformats.org/drawingml/2006/main">
            <a:r>
              <a:t>- https://www.wipro.com/newsroom/press-releases/2026/wipro-announces-results-for-the-quarter-and-year-ended-march-31-2026/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https://newsroom.accenture.com/fact-sheet</a:t>
            </a:r>
          </a:p>
          <a:p xmlns:a="http://schemas.openxmlformats.org/drawingml/2006/main">
            <a:r>
              <a:t>- https://www.deloitte.com/uk/en/about/press-room/global-revenue-announcement.html</a:t>
            </a:r>
          </a:p>
          <a:p xmlns:a="http://schemas.openxmlformats.org/drawingml/2006/main">
            <a:r>
              <a:t>- https://www.tcs.com/who-we-are/newsroom/press-release/tcs-financial-results-q4-fy-2026</a:t>
            </a:r>
          </a:p>
          <a:p xmlns:a="http://schemas.openxmlformats.org/drawingml/2006/main">
            <a:r>
              <a:t>- https://www.ibm.com/responsibility/data-and-policies</a:t>
            </a:r>
          </a:p>
          <a:p xmlns:a="http://schemas.openxmlformats.org/drawingml/2006/main">
            <a:r>
              <a:t>- https://www.nttdata.com/global/en/news/press-release/2026/may/050800</a:t>
            </a:r>
          </a:p>
          <a:p xmlns:a="http://schemas.openxmlformats.org/drawingml/2006/main">
            <a:r>
              <a:t>- https://investors.capgemini.com/en/publication/fy-2025-results/</a:t>
            </a:r>
          </a:p>
          <a:p xmlns:a="http://schemas.openxmlformats.org/drawingml/2006/main">
            <a:r>
              <a:t>- https://www.cognizant.com/us/en/about-cognizant/2025-annual-report</a:t>
            </a:r>
          </a:p>
          <a:p xmlns:a="http://schemas.openxmlformats.org/drawingml/2006/main">
            <a:r>
              <a:t>- https://www.infosys.com/investors/reports-filings/financials/employee-data.html</a:t>
            </a:r>
          </a:p>
          <a:p xmlns:a="http://schemas.openxmlformats.org/drawingml/2006/main">
            <a:r>
              <a:t>- https://www.hcltech.com/press-releases/hcltech-fy26-revenue-39-led-increasing-demand-advanced-ai</a:t>
            </a:r>
          </a:p>
          <a:p xmlns:a="http://schemas.openxmlformats.org/drawingml/2006/main">
            <a:r>
              <a:t>- https://www.wipro.com/newsroom/press-releases/2026/wipro-announces-results-for-the-quarter-and-year-ended-march-31-2026/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https://newsroom.accenture.com/fact-sheet</a:t>
            </a:r>
          </a:p>
          <a:p xmlns:a="http://schemas.openxmlformats.org/drawingml/2006/main">
            <a:r>
              <a:t>- https://www.deloitte.com/uk/en/about/press-room/global-revenue-announcement.html</a:t>
            </a:r>
          </a:p>
          <a:p xmlns:a="http://schemas.openxmlformats.org/drawingml/2006/main">
            <a:r>
              <a:t>- https://www.tcs.com/who-we-are/newsroom/press-release/tcs-financial-results-q4-fy-2026</a:t>
            </a:r>
          </a:p>
          <a:p xmlns:a="http://schemas.openxmlformats.org/drawingml/2006/main">
            <a:r>
              <a:t>- https://www.ibm.com/responsibility/data-and-policies</a:t>
            </a:r>
          </a:p>
          <a:p xmlns:a="http://schemas.openxmlformats.org/drawingml/2006/main">
            <a:r>
              <a:t>- https://www.nttdata.com/global/en/news/press-release/2026/may/050800</a:t>
            </a:r>
          </a:p>
          <a:p xmlns:a="http://schemas.openxmlformats.org/drawingml/2006/main">
            <a:r>
              <a:t>- https://investors.capgemini.com/en/publication/fy-2025-results/</a:t>
            </a:r>
          </a:p>
          <a:p xmlns:a="http://schemas.openxmlformats.org/drawingml/2006/main">
            <a:r>
              <a:t>- https://www.cognizant.com/us/en/about-cognizant/2025-annual-report</a:t>
            </a:r>
          </a:p>
          <a:p xmlns:a="http://schemas.openxmlformats.org/drawingml/2006/main">
            <a:r>
              <a:t>- https://www.infosys.com/investors/reports-filings/financials/employee-data.html</a:t>
            </a:r>
          </a:p>
          <a:p xmlns:a="http://schemas.openxmlformats.org/drawingml/2006/main">
            <a:r>
              <a:t>- https://www.hcltech.com/press-releases/hcltech-fy26-revenue-39-led-increasing-demand-advanced-ai</a:t>
            </a:r>
          </a:p>
          <a:p xmlns:a="http://schemas.openxmlformats.org/drawingml/2006/main">
            <a:r>
              <a:t>- https://www.wipro.com/newsroom/press-releases/2026/wipro-announces-results-for-the-quarter-and-year-ended-march-31-2026/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https://newsroom.accenture.com/fact-sheet</a:t>
            </a:r>
          </a:p>
          <a:p xmlns:a="http://schemas.openxmlformats.org/drawingml/2006/main">
            <a:r>
              <a:t>- https://www.deloitte.com/uk/en/about/press-room/global-revenue-announcement.html</a:t>
            </a:r>
          </a:p>
          <a:p xmlns:a="http://schemas.openxmlformats.org/drawingml/2006/main">
            <a:r>
              <a:t>- https://www.tcs.com/who-we-are/newsroom/press-release/tcs-financial-results-q4-fy-2026</a:t>
            </a:r>
          </a:p>
          <a:p xmlns:a="http://schemas.openxmlformats.org/drawingml/2006/main">
            <a:r>
              <a:t>- https://www.ibm.com/responsibility/data-and-policies</a:t>
            </a:r>
          </a:p>
          <a:p xmlns:a="http://schemas.openxmlformats.org/drawingml/2006/main">
            <a:r>
              <a:t>- https://www.nttdata.com/global/en/news/press-release/2026/may/050800</a:t>
            </a:r>
          </a:p>
          <a:p xmlns:a="http://schemas.openxmlformats.org/drawingml/2006/main">
            <a:r>
              <a:t>- https://investors.capgemini.com/en/publication/fy-2025-results/</a:t>
            </a:r>
          </a:p>
          <a:p xmlns:a="http://schemas.openxmlformats.org/drawingml/2006/main">
            <a:r>
              <a:t>- https://www.cognizant.com/us/en/about-cognizant/2025-annual-report</a:t>
            </a:r>
          </a:p>
          <a:p xmlns:a="http://schemas.openxmlformats.org/drawingml/2006/main">
            <a:r>
              <a:t>- https://www.infosys.com/investors/reports-filings/financials/employee-data.html</a:t>
            </a:r>
          </a:p>
          <a:p xmlns:a="http://schemas.openxmlformats.org/drawingml/2006/main">
            <a:r>
              <a:t>- https://www.hcltech.com/press-releases/hcltech-fy26-revenue-39-led-increasing-demand-advanced-ai</a:t>
            </a:r>
          </a:p>
          <a:p xmlns:a="http://schemas.openxmlformats.org/drawingml/2006/main">
            <a:r>
              <a:t>- https://www.wipro.com/newsroom/press-releases/2026/wipro-announces-results-for-the-quarter-and-year-ended-march-31-2026/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https://newsroom.accenture.com/fact-sheet</a:t>
            </a:r>
          </a:p>
          <a:p xmlns:a="http://schemas.openxmlformats.org/drawingml/2006/main">
            <a:r>
              <a:t>- https://www.deloitte.com/uk/en/about/press-room/global-revenue-announcement.html</a:t>
            </a:r>
          </a:p>
          <a:p xmlns:a="http://schemas.openxmlformats.org/drawingml/2006/main">
            <a:r>
              <a:t>- https://www.tcs.com/who-we-are/newsroom/press-release/tcs-financial-results-q4-fy-2026</a:t>
            </a:r>
          </a:p>
          <a:p xmlns:a="http://schemas.openxmlformats.org/drawingml/2006/main">
            <a:r>
              <a:t>- https://www.ibm.com/responsibility/data-and-policies</a:t>
            </a:r>
          </a:p>
          <a:p xmlns:a="http://schemas.openxmlformats.org/drawingml/2006/main">
            <a:r>
              <a:t>- https://www.nttdata.com/global/en/news/press-release/2026/may/050800</a:t>
            </a:r>
          </a:p>
          <a:p xmlns:a="http://schemas.openxmlformats.org/drawingml/2006/main">
            <a:r>
              <a:t>- https://investors.capgemini.com/en/publication/fy-2025-results/</a:t>
            </a:r>
          </a:p>
          <a:p xmlns:a="http://schemas.openxmlformats.org/drawingml/2006/main">
            <a:r>
              <a:t>- https://www.cognizant.com/us/en/about-cognizant/2025-annual-report</a:t>
            </a:r>
          </a:p>
          <a:p xmlns:a="http://schemas.openxmlformats.org/drawingml/2006/main">
            <a:r>
              <a:t>- https://www.infosys.com/investors/reports-filings/financials/employee-data.html</a:t>
            </a:r>
          </a:p>
          <a:p xmlns:a="http://schemas.openxmlformats.org/drawingml/2006/main">
            <a:r>
              <a:t>- https://www.hcltech.com/press-releases/hcltech-fy26-revenue-39-led-increasing-demand-advanced-ai</a:t>
            </a:r>
          </a:p>
          <a:p xmlns:a="http://schemas.openxmlformats.org/drawingml/2006/main">
            <a:r>
              <a:t>- https://www.wipro.com/newsroom/press-releases/2026/wipro-announces-results-for-the-quarter-and-year-ended-march-31-2026/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/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https://www.gartner.com/en/newsroom/press-releases/2026-04-22-gartner-forecasts-worldwide-it-spending-to-grow-13-point-5-percent-in-2026-totaling-6-point-31-trillion-dollars</a:t>
            </a:r>
          </a:p>
          <a:p xmlns:a="http://schemas.openxmlformats.org/drawingml/2006/main">
            <a:r>
              <a:t>- https://ir.isg-one.com/news-market-information/press-releases/news-details/2026/Global-Tech-Services-Market-Grows-at-Fastest-Pace-Ever-in-Q2-Propelled-by-Soaring-AI-Demand-ISG-Index/default.aspx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https://www.gartner.com/en/newsroom/press-releases/2026-04-22-gartner-forecasts-worldwide-it-spending-to-grow-13-point-5-percent-in-2026-totaling-6-point-31-trillion-dollars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https://ir.isg-one.com/news-market-information/press-releases/news-details/2026/Global-Tech-Services-Market-Grows-at-Fastest-Pace-Ever-in-Q2-Propelled-by-Soaring-AI-Demand-ISG-Index/default.aspx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https://www.redhat.com/en/resources/app-modernization-report</a:t>
            </a:r>
          </a:p>
          <a:p xmlns:a="http://schemas.openxmlformats.org/drawingml/2006/main">
            <a:r>
              <a:t>- https://ir.isg-one.com/news-market-information/press-releases/news-details/2026/Global-Tech-Services-Market-Grows-at-Fastest-Pace-Ever-in-Q2-Propelled-by-Soaring-AI-Demand-ISG-Index/default.aspx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a572428e9433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1e6b519e1422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82333d4ea4c8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a617a6b1442e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99dfa851047a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1410d723314451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591bbcb9944f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ab0d428254bc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ec7cc33ea4f3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ffbd26ad8440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d8522dd4e47c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aa76649d7434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759857555446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e23acbe0548d5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B728509-46AB-3940-59CE-E9E65C37A3E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0917997-FFCF-5392-6B8D-B78BD6CBDC0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3F0E99C-9F85-B9EC-CE39-638EF3BB8D8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2D2ACD0-BD93-3F4B-D891-68A5632478D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540C7D5-0890-163E-C8EF-6C8E1EF5C3E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988008F5-59D7-009C-287E-38DE1EF4E9E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CEE2B72E-F9A2-6C82-E37A-31501D7DC74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E98D18F-67A6-40C7-2139-5EAE79D82A3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B0C66A5-BAB3-818E-5C9D-EBE7180C1F1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67A3CB6-38CC-C798-E409-D0C2C069F66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>
  <p:cSld name="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1097C261-05B1-4FB1-9579-02AA8458C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DCB5B5D-5695-4A29-B2BD-4B7C73E9C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0528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DEE7"/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A4BA592-AD71-483F-B01E-96FC9DEC1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65392"/>
            <a:ext cx="7772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7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  <a:endParaRPr sz="700"/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7C68B274-87AE-47F9-A6CA-36B3DB1080A5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F7021451-1387-4CA6-816F-3879F97B5CBC}" type="slidenum">
              <a:rPr b="0"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type="blank">
  <p:cSld name="1_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hape 0">
            <a:extLst xmlns:a="http://schemas.openxmlformats.org/drawingml/2006/main">
              <a:ext uri="{FF2B5EF4-FFF2-40B4-BE49-F238E27FC236}">
                <a16:creationId xmlns:a16="http://schemas.microsoft.com/office/drawing/2014/main" id="{77A03E4C-AE34-4188-8681-1F0AADC30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400" cy="72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28080" rIns="90000" bIns="2808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Shape 1">
            <a:extLst xmlns:a="http://schemas.openxmlformats.org/drawingml/2006/main">
              <a:ext uri="{FF2B5EF4-FFF2-40B4-BE49-F238E27FC236}">
                <a16:creationId xmlns:a16="http://schemas.microsoft.com/office/drawing/2014/main" id="{4566F497-1C82-4E2F-B0E0-72B5B24A2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024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Text 2">
            <a:extLst xmlns:a="http://schemas.openxmlformats.org/drawingml/2006/main">
              <a:ext uri="{FF2B5EF4-FFF2-40B4-BE49-F238E27FC236}">
                <a16:creationId xmlns:a16="http://schemas.microsoft.com/office/drawing/2014/main" id="{DCB5BF08-1FA4-4FDC-A638-F496B7C3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65320"/>
            <a:ext cx="77720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7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  <a:endParaRPr sz="7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534876CC-7943-4E71-AB8B-7435CAF2FDD5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xfrm xmlns:a="http://schemas.openxmlformats.org/drawingml/2006/main">
            <a:off x="11292840" y="6546960"/>
            <a:ext cx="4111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1818B4D6-B4D0-4ECA-AFCA-0E9594B91128}" type="slidenum"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‹#›</a:t>
            </a:fld>
            <a:endParaRPr sz="8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E648159A-95F5-4600-8680-A3377D91FF7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09480" y="273600"/>
            <a:ext cx="10972440" cy="114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5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CB9FC65D-F713-4145-BEBB-985FE0EC2077}"/>
              </a:ext>
            </a:extLst>
          </p:cNvPr>
          <p:cNvSpPr>
            <a:spLocks xmlns:a="http://schemas.openxmlformats.org/drawingml/2006/main" noGrp="1"/>
          </p:cNvSpPr>
          <p:nvPr>
            <p:ph type="body" idx="0"/>
          </p:nvPr>
        </p:nvSpPr>
        <p:spPr>
          <a:xfrm xmlns:a="http://schemas.openxmlformats.org/drawingml/2006/main">
            <a:off x="609480" y="1604520"/>
            <a:ext cx="10972440" cy="397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3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Click to edit the outline text format</a:t>
            </a:r>
          </a:p>
          <a:p xmlns:a="http://schemas.openxmlformats.org/drawingml/2006/main"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4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Second Outline Level</a:t>
            </a:r>
          </a:p>
          <a:p xmlns:a="http://schemas.openxmlformats.org/drawingml/2006/main"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Third Outline Level</a:t>
            </a:r>
          </a:p>
          <a:p xmlns:a="http://schemas.openxmlformats.org/drawingml/2006/main"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Fourth Outline Level</a:t>
            </a:r>
          </a:p>
          <a:p xmlns:a="http://schemas.openxmlformats.org/drawingml/2006/main"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Fifth Outline Level</a:t>
            </a:r>
          </a:p>
          <a:p xmlns:a="http://schemas.openxmlformats.org/drawingml/2006/main"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Sixth Outline Level</a:t>
            </a:r>
          </a:p>
          <a:p xmlns:a="http://schemas.openxmlformats.org/drawingml/2006/main"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Seventh Outline Level</a:t>
            </a:r>
          </a:p>
        </p:txBody>
      </p:sp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4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78F2D08-73FB-7B64-DB83-32E6A52CE53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72BC906-E057-1637-5D16-9CD7FEC3EB5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A20F0EA-B6B9-02E8-1D97-2F6C707A4BE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C7CA4FB-0CD0-7243-E990-A4820AB6B8E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8F3A43D-888E-434E-85E3-C4CF6D4DD04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6289822-0E01-2008-6C24-DC6339BF62B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E1D445B-23FE-40EC-409E-303672077F9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0DB63D4-DF85-9665-F592-401B5ED3D275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324868B-C430-7FBC-0A69-1B4D7CB57A0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CD997852-802F-4ACD-DBEF-F8FD055E28D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6EB9A7F-EDE0-67B6-EB06-8B146738DF3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E680A4E-F50B-1D5E-C65F-F417BA6D465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E2C6994-51FD-3FF8-0E89-F80F40EACA7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F1FCD5DC-2F90-5BA2-AC95-0C05EE4C2781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0F23894-A107-E567-C44F-C3E2D9C98827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D133C310-E86C-8034-183D-048756CA3CC8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AF17DC2-ECA1-24EE-C01D-7CACF91650F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592E122-02D1-34A3-BA12-C0E9DFC802A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9F3FA0CD-BD6D-538A-A86D-52F3873B5DD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28A819B-0DF7-884D-BA87-0A5F04490D8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F6058224-8134-8730-3739-2205853AA0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EBE76989-2D56-93AD-6174-8CB33E2F08B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523D9EE3-8388-525C-91C4-E87198B849A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2F82933E-1743-0AFE-6775-73D33161017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73F116C3-6265-26BA-85A5-554A9CD29CD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01200A67-D8DE-BFFB-C7FF-FD680B99343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D9851C1-0958-927C-AB67-6E68E0B322D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0CA9442-F8CA-F0E1-9410-025A2FCE59A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1F65798F-B21F-AB14-D78D-BFC3CCC065B9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5489779-6F15-2204-F4C0-99B5BCA2AF0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9A53EDA-838C-F8DB-C49E-2A8D912A3E7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9DD79D3-689F-FAD5-CC4F-15C0988DE6A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3765FA1-6E42-366A-00C9-AADC70953DF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186334B-87EF-25DA-19F3-678163A06D1A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ADF82FC-45FA-0F51-EF3E-86FB8067DBB9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EDF62BB-4ECF-4D6C-28FB-3D274E44559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91E5278-7677-0684-D1FC-5CA136FD483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4FC7DD3-5286-E54A-28C0-55FF153550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CC099F9-79BC-F568-1A11-6BB67E7AF9A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70008FEB-6B3A-4536-CE51-9C8777F0AF5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3048C27-F692-B441-4719-8A320DDA4C1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07367D7C-C292-4039-8793-8228E75E8D03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ACB3DC5-83D8-0ABB-5BA9-522BE425589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146B1E5-5A91-776C-70FD-CD482A71031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F8340CB-67E7-4B6C-9728-74FA2C19F835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592c204e1a4f68" /><Relationship Type="http://schemas.openxmlformats.org/officeDocument/2006/relationships/slideLayout" Target="/ppt/slideLayouts/slideLayout1.xml" Id="Rb032022711cd435a" /><Relationship Type="http://schemas.openxmlformats.org/officeDocument/2006/relationships/slideLayout" Target="/ppt/slideLayouts/slideLayout2.xml" Id="R618d2982804043f1" /><Relationship Type="http://schemas.openxmlformats.org/officeDocument/2006/relationships/slideLayout" Target="/ppt/slideLayouts/slideLayout3.xml" Id="Recad1039ed574be8" /><Relationship Type="http://schemas.openxmlformats.org/officeDocument/2006/relationships/slideLayout" Target="/ppt/slideLayouts/slideLayout4.xml" Id="R0dcdc257524f4cac" /><Relationship Type="http://schemas.openxmlformats.org/officeDocument/2006/relationships/slideLayout" Target="/ppt/slideLayouts/slideLayout5.xml" Id="R29bf8dc67f2c4959" /><Relationship Type="http://schemas.openxmlformats.org/officeDocument/2006/relationships/slideLayout" Target="/ppt/slideLayouts/slideLayout6.xml" Id="Rab6609eeac6e4f57" /><Relationship Type="http://schemas.openxmlformats.org/officeDocument/2006/relationships/slideLayout" Target="/ppt/slideLayouts/slideLayout7.xml" Id="Ra678770229a04b05" /><Relationship Type="http://schemas.openxmlformats.org/officeDocument/2006/relationships/slideLayout" Target="/ppt/slideLayouts/slideLayout8.xml" Id="Rd2fad8f685954412" /><Relationship Type="http://schemas.openxmlformats.org/officeDocument/2006/relationships/slideLayout" Target="/ppt/slideLayouts/slideLayout9.xml" Id="R24504e1de0e249e5" /><Relationship Type="http://schemas.openxmlformats.org/officeDocument/2006/relationships/slideLayout" Target="/ppt/slideLayouts/slideLayout10.xml" Id="R2b343072aaba470d" /><Relationship Type="http://schemas.openxmlformats.org/officeDocument/2006/relationships/slideLayout" Target="/ppt/slideLayouts/slideLayout11.xml" Id="R99442a97b616408b" /><Relationship Type="http://schemas.openxmlformats.org/officeDocument/2006/relationships/slideLayout" Target="/ppt/slideLayouts/slideLayout12.xml" Id="Rd7ba18fd67c94e9a" /><Relationship Type="http://schemas.openxmlformats.org/officeDocument/2006/relationships/slideLayout" Target="/ppt/slideLayouts/slideLayout13.xml" Id="Rc3e88a90078e4491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c9baaa590d04ffe" /><Relationship Type="http://schemas.openxmlformats.org/officeDocument/2006/relationships/slideLayout" Target="/ppt/slideLayouts/slideLayout14.xml" Id="R4e57ed29322e4571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F496633-7D9F-42C3-9969-DF3D4AB702E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09EA427-E0E5-F467-14B5-EB0268D8585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DF48FAF-07A8-1BA8-9C6B-102ABD5E6313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07367D7C-C292-4039-8793-8228E75E8D03}" type="datetimeFigureOut">
              <a:rPr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B11F2D3-E122-F529-A448-4B3E6F20D38E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E22EF31-86C3-F341-D9CB-BF77B483BF7C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8F8340CB-67E7-4B6C-9728-74FA2C19F835}" type="slidenum">
              <a:rPr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2022711cd435a"/>
    <p:sldLayoutId xmlns:r="http://schemas.openxmlformats.org/officeDocument/2006/relationships" id="2147483650" r:id="R618d2982804043f1"/>
    <p:sldLayoutId xmlns:r="http://schemas.openxmlformats.org/officeDocument/2006/relationships" id="2147483651" r:id="Recad1039ed574be8"/>
    <p:sldLayoutId xmlns:r="http://schemas.openxmlformats.org/officeDocument/2006/relationships" id="2147483652" r:id="R0dcdc257524f4cac"/>
    <p:sldLayoutId xmlns:r="http://schemas.openxmlformats.org/officeDocument/2006/relationships" id="2147483653" r:id="R29bf8dc67f2c4959"/>
    <p:sldLayoutId xmlns:r="http://schemas.openxmlformats.org/officeDocument/2006/relationships" id="2147483654" r:id="Rab6609eeac6e4f57"/>
    <p:sldLayoutId xmlns:r="http://schemas.openxmlformats.org/officeDocument/2006/relationships" id="2147483655" r:id="Ra678770229a04b05"/>
    <p:sldLayoutId xmlns:r="http://schemas.openxmlformats.org/officeDocument/2006/relationships" id="2147483656" r:id="Rd2fad8f685954412"/>
    <p:sldLayoutId xmlns:r="http://schemas.openxmlformats.org/officeDocument/2006/relationships" id="2147483657" r:id="R24504e1de0e249e5"/>
    <p:sldLayoutId xmlns:r="http://schemas.openxmlformats.org/officeDocument/2006/relationships" id="2147483658" r:id="R2b343072aaba470d"/>
    <p:sldLayoutId xmlns:r="http://schemas.openxmlformats.org/officeDocument/2006/relationships" id="2147483659" r:id="R99442a97b616408b"/>
    <p:sldLayoutId xmlns:r="http://schemas.openxmlformats.org/officeDocument/2006/relationships" id="2147483660" r:id="Rd7ba18fd67c94e9a"/>
    <p:sldLayoutId xmlns:r="http://schemas.openxmlformats.org/officeDocument/2006/relationships" id="2147483661" r:id="Rc3e88a90078e4491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e57ed29322e4571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d8e8600bfc54c49" /><Relationship Type="http://schemas.openxmlformats.org/officeDocument/2006/relationships/image" Target="/ppt/media/image.jpeg" Id="Radf5ee6e26e54dc9" /><Relationship Type="http://schemas.openxmlformats.org/officeDocument/2006/relationships/image" Target="/ppt/media/image.png" Id="R52c51312adef4a63" /><Relationship Type="http://schemas.openxmlformats.org/officeDocument/2006/relationships/notesSlide" Target="/ppt/notesSlides/notesSlide1.xml" Id="Re6fb1866048d499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5ae6db6e43e4080" /><Relationship Type="http://schemas.openxmlformats.org/officeDocument/2006/relationships/chart" Target="/ppt/slides/charts/chart4.xml" Id="Rbff6d8142ad4448d" /><Relationship Type="http://schemas.openxmlformats.org/officeDocument/2006/relationships/hyperlink" Target="https://www.businesswire.com/news/home/20260422301495/en/Gartner-Forecasts-Worldwide-IT-Spending-to-Grow-13.5-in-2026-Totaling-%246.31-Trillion" TargetMode="External" Id="Rb98b605213f14ba4" /><Relationship Type="http://schemas.openxmlformats.org/officeDocument/2006/relationships/notesSlide" Target="/ppt/notesSlides/notesSlide10.xml" Id="R30f27896c7324bb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50c1f4d11614c58" /><Relationship Type="http://schemas.openxmlformats.org/officeDocument/2006/relationships/chart" Target="/ppt/slides/charts/chart5.xml" Id="R7b47c07324d74e02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503058bac53f4b45" /><Relationship Type="http://schemas.openxmlformats.org/officeDocument/2006/relationships/hyperlink" Target="https://ir.isg-one.com/news-market-information/press-releases/news-details/2026/Global-Technology-Demand-Reaches-Record-High-in-Q4-Fueled-by-AI-ISG-Index-Finds/default.aspx" TargetMode="External" Id="Rdb44fe666fe443d3" /><Relationship Type="http://schemas.openxmlformats.org/officeDocument/2006/relationships/notesSlide" Target="/ppt/notesSlides/notesSlide11.xml" Id="Rb919b13260404bf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2ef0cccb1324319" /><Relationship Type="http://schemas.openxmlformats.org/officeDocument/2006/relationships/chart" Target="/ppt/slides/charts/chart6.xml" Id="R3a7494467ea54503" /><Relationship Type="http://schemas.openxmlformats.org/officeDocument/2006/relationships/hyperlink" Target="https://www.grandviewresearch.com/industry-analysis/application-modernization-services-market-report" TargetMode="External" Id="Rcfb2b2edf4374eaa" /><Relationship Type="http://schemas.openxmlformats.org/officeDocument/2006/relationships/hyperlink" Target="https://www.marketresearch.com/Global-Industry-Analysts-v1039/Managed-Application-Services-42597146/" TargetMode="External" Id="Ra2a9d76d2e5d4ed5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28294e20612f4e7e" /><Relationship Type="http://schemas.openxmlformats.org/officeDocument/2006/relationships/notesSlide" Target="/ppt/notesSlides/notesSlide12.xml" Id="R4da7e6fc131c459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c375d28e3604060" /><Relationship Type="http://schemas.openxmlformats.org/officeDocument/2006/relationships/chart" Target="/ppt/slides/charts/chart7.xml" Id="Ra024bc9a05e94ef1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ec391a2f54144ace" /><Relationship Type="http://schemas.openxmlformats.org/officeDocument/2006/relationships/hyperlink" Target="https://www.gartner.com/en/newsroom/press-releases/2025-10-22-gartner-forecasts-worldwide-it-spending-to-grow-9-point-8-percent-in-2026-exceeding-6-trillion-dollars-for-the-first-time" TargetMode="External" Id="R78a62c67c3974ec3" /><Relationship Type="http://schemas.openxmlformats.org/officeDocument/2006/relationships/hyperlink" Target="https://www.gartner.com/en/newsroom/press-releases/2026-05-19-gartner-forecasts-worldwide-ai-spending-to-grow-47-percent-in-2026" TargetMode="External" Id="R6e2f38e35c92434e" /><Relationship Type="http://schemas.openxmlformats.org/officeDocument/2006/relationships/notesSlide" Target="/ppt/notesSlides/notesSlide13.xml" Id="R1cdfeb98387d478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95b531e6c63401f" /><Relationship Type="http://schemas.openxmlformats.org/officeDocument/2006/relationships/hyperlink" Target="https://www2.deloitte.com/us/en/pages/technology/solutions/operate-services.html" TargetMode="External" Id="Raa63aaab22b742dc" /><Relationship Type="http://schemas.openxmlformats.org/officeDocument/2006/relationships/hyperlink" Target="https://www.deloitte.com/in/en/what-we-do/capabilities/operate.html" TargetMode="External" Id="R36bb8efc54ee4ea6" /><Relationship Type="http://schemas.openxmlformats.org/officeDocument/2006/relationships/hyperlink" Target="https://www.everestgrp.com/report/egr-2025-68-r-7700/" TargetMode="External" Id="R30cf2fd6936443c3" /><Relationship Type="http://schemas.openxmlformats.org/officeDocument/2006/relationships/hyperlink" Target="https://isg-one.com/advisory/autonomy-level-pricing" TargetMode="External" Id="Rcbe5b60ac2b840a0" /><Relationship Type="http://schemas.openxmlformats.org/officeDocument/2006/relationships/notesSlide" Target="/ppt/notesSlides/notesSlide14.xml" Id="R2fee773e4153413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92ac9780b8243da" /><Relationship Type="http://schemas.openxmlformats.org/officeDocument/2006/relationships/hyperlink" Target="https://www2.deloitte.com/us/en/pages/consulting/solutions/it-managed-services.html" TargetMode="External" Id="R3734ec9a854845f2" /><Relationship Type="http://schemas.openxmlformats.org/officeDocument/2006/relationships/hyperlink" Target="https://www2.deloitte.com/us/en/pages/technology/solutions/operate-services.html" TargetMode="External" Id="R67246120524e44c8" /><Relationship Type="http://schemas.openxmlformats.org/officeDocument/2006/relationships/hyperlink" Target="https://www.everestgrp.com/report/egr-2025-68-r-7700/" TargetMode="External" Id="Rdcdc186c69e04e23" /><Relationship Type="http://schemas.openxmlformats.org/officeDocument/2006/relationships/hyperlink" Target="https://alcor.com/build-operate-transfer-model-in-tech/" TargetMode="External" Id="R43e4129affe14cb4" /><Relationship Type="http://schemas.openxmlformats.org/officeDocument/2006/relationships/notesSlide" Target="/ppt/notesSlides/notesSlide15.xml" Id="R8dd0c01368814f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c76048eb0a44206" /><Relationship Type="http://schemas.openxmlformats.org/officeDocument/2006/relationships/hyperlink" Target="https://www2.deloitte.com/us/en/pages/technology/solutions/operate-services.html" TargetMode="External" Id="R9264b178fc67461d" /><Relationship Type="http://schemas.openxmlformats.org/officeDocument/2006/relationships/hyperlink" Target="https://www.everestgrp.com/report/egr-2025-68-r-7700/" TargetMode="External" Id="R054f3b93654f4d97" /><Relationship Type="http://schemas.openxmlformats.org/officeDocument/2006/relationships/hyperlink" Target="https://isg-one.com/advisory/autonomy-level-pricing" TargetMode="External" Id="Rf0a1132e3ca3447a" /><Relationship Type="http://schemas.openxmlformats.org/officeDocument/2006/relationships/hyperlink" Target="https://www.moneycontrol.com/artificial-intelligence/outcome-based-pricing-gains-ground-as-45-of-cognizant-s-new-bpo-contracts-adopt-the-model-article-13966968.html" TargetMode="External" Id="Rb157afe1d2684c6d" /><Relationship Type="http://schemas.openxmlformats.org/officeDocument/2006/relationships/hyperlink" Target="https://hexaware.com/blogs/the-bot-advantage-revolutionizing-it-service-delivery-with-build-operate-transfer-model/" TargetMode="External" Id="R5706a495330b4d29" /><Relationship Type="http://schemas.openxmlformats.org/officeDocument/2006/relationships/notesSlide" Target="/ppt/notesSlides/notesSlide16.xml" Id="R8ff12414e82e41e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671f148bc2b40d7" /><Relationship Type="http://schemas.openxmlformats.org/officeDocument/2006/relationships/hyperlink" Target="https://www.applytosupply.digitalmarketplace.service.gov.uk/g-cloud/services/876550222105579" TargetMode="External" Id="R2bd75c9e9c64418f" /><Relationship Type="http://schemas.openxmlformats.org/officeDocument/2006/relationships/hyperlink" Target="https://www.applytosupply.digitalmarketplace.service.gov.uk/g-cloud/services/876550222105579" TargetMode="External" Id="Rfef2939a51314915" /><Relationship Type="http://schemas.openxmlformats.org/officeDocument/2006/relationships/hyperlink" Target="https://www.applytosupply.digitalmarketplace.service.gov.uk/g-cloud/services/387696645464615" TargetMode="External" Id="R2e56cd9fec4c4497" /><Relationship Type="http://schemas.openxmlformats.org/officeDocument/2006/relationships/hyperlink" Target="https://www.applytosupply.digitalmarketplace.service.gov.uk/g-cloud/services/387696645464615" TargetMode="External" Id="Rd806f1ca5c4447ad" /><Relationship Type="http://schemas.openxmlformats.org/officeDocument/2006/relationships/hyperlink" Target="https://www.kore1.com/it-outsourcing-guide/" TargetMode="External" Id="Rdcdf7335779c4a65" /><Relationship Type="http://schemas.openxmlformats.org/officeDocument/2006/relationships/hyperlink" Target="https://www.kore1.com/it-outsourcing-guide/" TargetMode="External" Id="R58804a4cbbfb488e" /><Relationship Type="http://schemas.openxmlformats.org/officeDocument/2006/relationships/hyperlink" Target="https://opsiocloud.com/sv/blogs/kostnad-for-it-outsourcing/" TargetMode="External" Id="Rf87f88659932411f" /><Relationship Type="http://schemas.openxmlformats.org/officeDocument/2006/relationships/hyperlink" Target="https://opsiocloud.com/sv/blogs/kostnad-for-it-outsourcing/" TargetMode="External" Id="R475cea08a4a74529" /><Relationship Type="http://schemas.openxmlformats.org/officeDocument/2006/relationships/notesSlide" Target="/ppt/notesSlides/notesSlide17.xml" Id="R264ad4b1913a4d2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1fd1fd611f74602" /><Relationship Type="http://schemas.openxmlformats.org/officeDocument/2006/relationships/hyperlink" Target="https://uswages.org/salary/software-developers/" TargetMode="External" Id="Ra802f782bcd747fe" /><Relationship Type="http://schemas.openxmlformats.org/officeDocument/2006/relationships/hyperlink" Target="https://uswages.org/salary/software-developers/" TargetMode="External" Id="R112bc38fe4ed481d" /><Relationship Type="http://schemas.openxmlformats.org/officeDocument/2006/relationships/hyperlink" Target="https://www.kore1.com/it-outsourcing-guide/" TargetMode="External" Id="R810a168c7b704061" /><Relationship Type="http://schemas.openxmlformats.org/officeDocument/2006/relationships/hyperlink" Target="https://www.kore1.com/it-outsourcing-guide/" TargetMode="External" Id="R7cb3c48baf4e4c87" /><Relationship Type="http://schemas.openxmlformats.org/officeDocument/2006/relationships/hyperlink" Target="https://www.applytosupply.digitalmarketplace.service.gov.uk/g-cloud/services/876550222105579" TargetMode="External" Id="R53e47f02701b43ce" /><Relationship Type="http://schemas.openxmlformats.org/officeDocument/2006/relationships/hyperlink" Target="https://www.applytosupply.digitalmarketplace.service.gov.uk/g-cloud/services/876550222105579" TargetMode="External" Id="Rd0d0447751034288" /><Relationship Type="http://schemas.openxmlformats.org/officeDocument/2006/relationships/hyperlink" Target="https://www.applytosupply.digitalmarketplace.service.gov.uk/g-cloud/services/387696645464615" TargetMode="External" Id="Rb44ba64f8410452c" /><Relationship Type="http://schemas.openxmlformats.org/officeDocument/2006/relationships/hyperlink" Target="https://www.applytosupply.digitalmarketplace.service.gov.uk/g-cloud/services/387696645464615" TargetMode="External" Id="R09a18ceab00e4e65" /><Relationship Type="http://schemas.openxmlformats.org/officeDocument/2006/relationships/notesSlide" Target="/ppt/notesSlides/notesSlide18.xml" Id="R03fb47b90ac5477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3518d5b43284490" /><Relationship Type="http://schemas.openxmlformats.org/officeDocument/2006/relationships/hyperlink" Target="https://opsiocloud.com/sv/blogs/kostnad-for-it-outsourcing/" TargetMode="External" Id="R18fd792534c145be" /><Relationship Type="http://schemas.openxmlformats.org/officeDocument/2006/relationships/hyperlink" Target="https://opsiocloud.com/sv/blogs/kostnad-for-it-outsourcing/" TargetMode="External" Id="R850103e5e5cc43c6" /><Relationship Type="http://schemas.openxmlformats.org/officeDocument/2006/relationships/hyperlink" Target="https://www.applytosupply.digitalmarketplace.service.gov.uk/g-cloud/services/876550222105579" TargetMode="External" Id="R9ccddd6060154a49" /><Relationship Type="http://schemas.openxmlformats.org/officeDocument/2006/relationships/hyperlink" Target="https://www.applytosupply.digitalmarketplace.service.gov.uk/g-cloud/services/876550222105579" TargetMode="External" Id="Rd1f369d647aa44e4" /><Relationship Type="http://schemas.openxmlformats.org/officeDocument/2006/relationships/hyperlink" Target="https://www.applytosupply.digitalmarketplace.service.gov.uk/g-cloud/services/387696645464615" TargetMode="External" Id="Rc7367742e2804465" /><Relationship Type="http://schemas.openxmlformats.org/officeDocument/2006/relationships/hyperlink" Target="https://www.applytosupply.digitalmarketplace.service.gov.uk/g-cloud/services/387696645464615" TargetMode="External" Id="R9ca7af08e7df4d4e" /><Relationship Type="http://schemas.openxmlformats.org/officeDocument/2006/relationships/notesSlide" Target="/ppt/notesSlides/notesSlide19.xml" Id="Rac8c697cebb7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9cea0fd90854517" /><Relationship Type="http://schemas.openxmlformats.org/officeDocument/2006/relationships/notesSlide" Target="/ppt/notesSlides/notesSlide2.xml" Id="R016a804eac3d471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c926146a6e84009" /><Relationship Type="http://schemas.openxmlformats.org/officeDocument/2006/relationships/hyperlink" Target="https://www.applytosupply.digitalmarketplace.service.gov.uk/g-cloud/services/876550222105579" TargetMode="External" Id="Rc554534dc20e479b" /><Relationship Type="http://schemas.openxmlformats.org/officeDocument/2006/relationships/hyperlink" Target="https://www.applytosupply.digitalmarketplace.service.gov.uk/g-cloud/services/876550222105579" TargetMode="External" Id="R7c5ab4d22f5f4c4d" /><Relationship Type="http://schemas.openxmlformats.org/officeDocument/2006/relationships/hyperlink" Target="https://www2.deloitte.com/us/en/pages/technology/solutions/operate-services.html" TargetMode="External" Id="R05886954bf8e45df" /><Relationship Type="http://schemas.openxmlformats.org/officeDocument/2006/relationships/hyperlink" Target="https://www2.deloitte.com/us/en/pages/technology/solutions/operate-services.html" TargetMode="External" Id="Ra8b0318f54df4083" /><Relationship Type="http://schemas.openxmlformats.org/officeDocument/2006/relationships/hyperlink" Target="https://isg-one.com/advisory/autonomy-level-pricing" TargetMode="External" Id="Rf3a0bada2ccd4bd9" /><Relationship Type="http://schemas.openxmlformats.org/officeDocument/2006/relationships/hyperlink" Target="https://isg-one.com/advisory/autonomy-level-pricing" TargetMode="External" Id="R7d9cdcab14924a45" /><Relationship Type="http://schemas.openxmlformats.org/officeDocument/2006/relationships/notesSlide" Target="/ppt/notesSlides/notesSlide20.xml" Id="Ra6bceefb28b846f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2f0d3b487fa4da1" /><Relationship Type="http://schemas.openxmlformats.org/officeDocument/2006/relationships/hyperlink" Target="https://ir.isg-one.com/news-market-information/press-releases/news-details/2026/Europes-Demand-for-Tech-Services-Accelerates-in-Q2-As-Spending-on-AI-and-Managed-Services-Rises-ISG-Index/default.aspx" TargetMode="External" Id="R15d5cd5f228d4ccc" /><Relationship Type="http://schemas.openxmlformats.org/officeDocument/2006/relationships/hyperlink" Target="https://ir.isg-one.com/news-market-information/press-releases/news-details/2026/Europes-Demand-for-Tech-Services-Accelerates-in-Q2-As-Spending-on-AI-and-Managed-Services-Rises-ISG-Index/default.aspx" TargetMode="External" Id="R99319cfba06f424a" /><Relationship Type="http://schemas.openxmlformats.org/officeDocument/2006/relationships/hyperlink" Target="https://ir.isg-one.com/news-market-information/press-releases/news-details/2026/Global-Technology-Services-Market-Surges-to-New-AI-Fueled-High-in-Q1-ISG-Index/default.aspx" TargetMode="External" Id="R211f007f0b154ea9" /><Relationship Type="http://schemas.openxmlformats.org/officeDocument/2006/relationships/hyperlink" Target="https://ir.isg-one.com/news-market-information/press-releases/news-details/2026/Global-Technology-Services-Market-Surges-to-New-AI-Fueled-High-in-Q1-ISG-Index/default.aspx" TargetMode="External" Id="Rba10c75faadd478f" /><Relationship Type="http://schemas.openxmlformats.org/officeDocument/2006/relationships/hyperlink" Target="https://www.everestgrp.com/report/egr-2025-32-r-6921/" TargetMode="External" Id="R00080dd2179a45de" /><Relationship Type="http://schemas.openxmlformats.org/officeDocument/2006/relationships/hyperlink" Target="https://www.everestgrp.com/report/egr-2025-32-r-6921/" TargetMode="External" Id="R47123cc8bc034fd1" /><Relationship Type="http://schemas.openxmlformats.org/officeDocument/2006/relationships/notesSlide" Target="/ppt/notesSlides/notesSlide21.xml" Id="Rf1943f7525724a2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8e85cb6fa264d47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8730993de50642ad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f3c2a59730e64b91" /><Relationship Type="http://schemas.openxmlformats.org/officeDocument/2006/relationships/hyperlink" Target="https://ir.isg-one.com/news-market-information/press-releases/news-details/2026/Europes-Demand-for-Tech-Services-Accelerates-in-Q2-As-Spending-on-AI-and-Managed-Services-Rises-ISG-Index/default.aspx" TargetMode="External" Id="Rb62b5d19ec2f4591" /><Relationship Type="http://schemas.openxmlformats.org/officeDocument/2006/relationships/hyperlink" Target="https://ir.isg-one.com/news-market-information/press-releases/news-details/2026/Europes-Demand-for-Tech-Services-Accelerates-in-Q2-As-Spending-on-AI-and-Managed-Services-Rises-ISG-Index/default.aspx" TargetMode="External" Id="R0d40e0b4986c4557" /><Relationship Type="http://schemas.openxmlformats.org/officeDocument/2006/relationships/hyperlink" Target="https://www.everestgrp.com/report/egr-2025-32-r-6921/" TargetMode="External" Id="R9bee9a2983e44e90" /><Relationship Type="http://schemas.openxmlformats.org/officeDocument/2006/relationships/hyperlink" Target="https://www.everestgrp.com/report/egr-2025-32-r-6921/" TargetMode="External" Id="Rc36faa097d8a49bf" /><Relationship Type="http://schemas.openxmlformats.org/officeDocument/2006/relationships/notesSlide" Target="/ppt/notesSlides/notesSlide22.xml" Id="Rc9d9b8581e964d7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97400d85c444927" /><Relationship Type="http://schemas.openxmlformats.org/officeDocument/2006/relationships/hyperlink" Target="https://www.gov.uk/government/publications/the-sourcing-and-consultancy-playbooks/the-sourcing-playbook-html" TargetMode="External" Id="R5eee58a9c327428c" /><Relationship Type="http://schemas.openxmlformats.org/officeDocument/2006/relationships/hyperlink" Target="https://www.gov.uk/government/publications/the-sourcing-and-consultancy-playbooks/the-sourcing-playbook-html" TargetMode="External" Id="R3c357e42edb347fa" /><Relationship Type="http://schemas.openxmlformats.org/officeDocument/2006/relationships/hyperlink" Target="https://www.infotech.com/research/ss/reduce-risk-with-rock-solid-service-level-agreements" TargetMode="External" Id="R10690abf493b40b5" /><Relationship Type="http://schemas.openxmlformats.org/officeDocument/2006/relationships/hyperlink" Target="https://www.infotech.com/research/ss/reduce-risk-with-rock-solid-service-level-agreements" TargetMode="External" Id="Rfaff3ff5a4dc4c19" /><Relationship Type="http://schemas.openxmlformats.org/officeDocument/2006/relationships/hyperlink" Target="https://www.cio.com/article/228522/it-outsourcing-mistakes-to-avoid.html" TargetMode="External" Id="Rbbdd300090ef4733" /><Relationship Type="http://schemas.openxmlformats.org/officeDocument/2006/relationships/hyperlink" Target="https://www.cio.com/article/228522/it-outsourcing-mistakes-to-avoid.html" TargetMode="External" Id="R7308646b83634223" /><Relationship Type="http://schemas.openxmlformats.org/officeDocument/2006/relationships/notesSlide" Target="/ppt/notesSlides/notesSlide23.xml" Id="R7a13764db7b542f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d38cad890694f91" /><Relationship Type="http://schemas.openxmlformats.org/officeDocument/2006/relationships/hyperlink" Target="https://www.infotech.com/research/ss/ensure-business-alignment-in-managed-service-agreements" TargetMode="External" Id="R4ca1d78587514966" /><Relationship Type="http://schemas.openxmlformats.org/officeDocument/2006/relationships/hyperlink" Target="https://www.infotech.com/research/ss/ensure-business-alignment-in-managed-service-agreements" TargetMode="External" Id="R6fcfa5d079144b55" /><Relationship Type="http://schemas.openxmlformats.org/officeDocument/2006/relationships/hyperlink" Target="https://www.gov.uk/government/publications/the-sourcing-and-consultancy-playbooks/the-sourcing-playbook-html" TargetMode="External" Id="R69b4a8b26bfb4c94" /><Relationship Type="http://schemas.openxmlformats.org/officeDocument/2006/relationships/hyperlink" Target="https://www.gov.uk/government/publications/the-sourcing-and-consultancy-playbooks/the-sourcing-playbook-html" TargetMode="External" Id="R3628e1760a054550" /><Relationship Type="http://schemas.openxmlformats.org/officeDocument/2006/relationships/hyperlink" Target="https://www.cio.com/article/228522/it-outsourcing-mistakes-to-avoid.html" TargetMode="External" Id="Re92f0aba5a2a45dc" /><Relationship Type="http://schemas.openxmlformats.org/officeDocument/2006/relationships/hyperlink" Target="https://www.cio.com/article/228522/it-outsourcing-mistakes-to-avoid.html" TargetMode="External" Id="Reebb877f7a1b4f3f" /><Relationship Type="http://schemas.openxmlformats.org/officeDocument/2006/relationships/notesSlide" Target="/ppt/notesSlides/notesSlide24.xml" Id="R070c5e6e1cd94f9d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ecf00accd14401d" /><Relationship Type="http://schemas.openxmlformats.org/officeDocument/2006/relationships/hyperlink" Target="https://www.gartner.com/en/newsroom/press-releases/2026-02-03-gartner-forecasts-worldwide-it-spending-to-grow-10-point-8-percent-in-2026-totaling-6-point-15-trillion-dollars" TargetMode="External" Id="R0a07085918084b07" /><Relationship Type="http://schemas.openxmlformats.org/officeDocument/2006/relationships/hyperlink" Target="https://www.gartner.com/en/newsroom/press-releases/2026-02-03-gartner-forecasts-worldwide-it-spending-to-grow-10-point-8-percent-in-2026-totaling-6-point-15-trillion-dollars" TargetMode="External" Id="Re9bbca0bd3944603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3f2f894f12144830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d7a71be999e34be6" /><Relationship Type="http://schemas.openxmlformats.org/officeDocument/2006/relationships/hyperlink" Target="https://www.gartner.com/en/documents/7138430" TargetMode="External" Id="R184e4bbfddf84a13" /><Relationship Type="http://schemas.openxmlformats.org/officeDocument/2006/relationships/hyperlink" Target="https://www.gartner.com/en/documents/7138430" TargetMode="External" Id="Rfccae257bd654dc2" /><Relationship Type="http://schemas.openxmlformats.org/officeDocument/2006/relationships/notesSlide" Target="/ppt/notesSlides/notesSlide25.xml" Id="R5fc83258bcd6447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49b4236b5fc45c4" /><Relationship Type="http://schemas.openxmlformats.org/officeDocument/2006/relationships/hyperlink" Target="https://ir.isg-one.com/news-market-information/press-releases/news-details/2025/Providers-Help-U-S--Firms-Bring-Applications-into-AI-Era/default.aspx" TargetMode="External" Id="R1fd4270f1e084c8a" /><Relationship Type="http://schemas.openxmlformats.org/officeDocument/2006/relationships/hyperlink" Target="https://ir.isg-one.com/news-market-information/press-releases/news-details/2025/Providers-Help-U-S--Firms-Bring-Applications-into-AI-Era/default.aspx" TargetMode="External" Id="Rdebabafd6cf048db" /><Relationship Type="http://schemas.openxmlformats.org/officeDocument/2006/relationships/hyperlink" Target="https://www.gartner.com/en/documents/7138430" TargetMode="External" Id="Rb4c51e0416cc4e09" /><Relationship Type="http://schemas.openxmlformats.org/officeDocument/2006/relationships/hyperlink" Target="https://www.gartner.com/en/documents/7138430" TargetMode="External" Id="R6be6075bee784b75" /><Relationship Type="http://schemas.openxmlformats.org/officeDocument/2006/relationships/hyperlink" Target="https://www.infotech.com/research/ss/ensure-business-alignment-in-managed-service-agreements" TargetMode="External" Id="R770a8c735f434974" /><Relationship Type="http://schemas.openxmlformats.org/officeDocument/2006/relationships/hyperlink" Target="https://www.infotech.com/research/ss/ensure-business-alignment-in-managed-service-agreements" TargetMode="External" Id="R8a0f76722dd44ee7" /><Relationship Type="http://schemas.openxmlformats.org/officeDocument/2006/relationships/notesSlide" Target="/ppt/notesSlides/notesSlide26.xml" Id="R9de0a78de4314ba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24251624b014201" /><Relationship Type="http://schemas.openxmlformats.org/officeDocument/2006/relationships/hyperlink" Target="https://www.gartner.com/en/documents/7138430" TargetMode="External" Id="R254c87c3cc2848d6" /><Relationship Type="http://schemas.openxmlformats.org/officeDocument/2006/relationships/hyperlink" Target="https://www.gartner.com/en/documents/7138430" TargetMode="External" Id="R85deb51397234fed" /><Relationship Type="http://schemas.openxmlformats.org/officeDocument/2006/relationships/hyperlink" Target="https://ir.isg-one.com/news-market-information/press-releases/news-details/2025/Providers-Help-U-S--Firms-Bring-Applications-into-AI-Era/default.aspx" TargetMode="External" Id="R8fdaea8bf2de42f4" /><Relationship Type="http://schemas.openxmlformats.org/officeDocument/2006/relationships/hyperlink" Target="https://ir.isg-one.com/news-market-information/press-releases/news-details/2025/Providers-Help-U-S--Firms-Bring-Applications-into-AI-Era/default.aspx" TargetMode="External" Id="Rdaca18a2b62044b6" /><Relationship Type="http://schemas.openxmlformats.org/officeDocument/2006/relationships/hyperlink" Target="https://www.infotech.com/research/ss/reduce-risk-with-rock-solid-service-level-agreements" TargetMode="External" Id="Rdaa352177b114522" /><Relationship Type="http://schemas.openxmlformats.org/officeDocument/2006/relationships/hyperlink" Target="https://www.infotech.com/research/ss/reduce-risk-with-rock-solid-service-level-agreements" TargetMode="External" Id="R5d6853291f3144da" /><Relationship Type="http://schemas.openxmlformats.org/officeDocument/2006/relationships/notesSlide" Target="/ppt/notesSlides/notesSlide27.xml" Id="Rebdc181dc6dc473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dd817de627341d5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02b9250ae3d440cb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b0680e49268f4d0d" /><Relationship Type="http://schemas.openxmlformats.org/officeDocument/2006/relationships/hyperlink" Target="https://ir.isg-one.com/news-market-information/press-releases/news-details/2026/Driven-by-AI-Americas-Tech-Services-Demand-Accelerates-in-Q2-to-New-High-ISG-Index/default.aspx" TargetMode="External" Id="R9d14490f6b6b4d35" /><Relationship Type="http://schemas.openxmlformats.org/officeDocument/2006/relationships/hyperlink" Target="https://ir.isg-one.com/news-market-information/press-releases/news-details/2026/Driven-by-AI-Americas-Tech-Services-Demand-Accelerates-in-Q2-to-New-High-ISG-Index/default.aspx" TargetMode="External" Id="R419b0c22171b4a4c" /><Relationship Type="http://schemas.openxmlformats.org/officeDocument/2006/relationships/hyperlink" Target="https://www.gov.uk/government/publications/the-sourcing-and-consultancy-playbooks/the-sourcing-playbook-html" TargetMode="External" Id="R0a585fafb3694ad9" /><Relationship Type="http://schemas.openxmlformats.org/officeDocument/2006/relationships/hyperlink" Target="https://www.gov.uk/government/publications/the-sourcing-and-consultancy-playbooks/the-sourcing-playbook-html" TargetMode="External" Id="Rad266cb96af0412b" /><Relationship Type="http://schemas.openxmlformats.org/officeDocument/2006/relationships/hyperlink" Target="https://www.infotech.com/research/ss/ensure-business-alignment-in-managed-service-agreements" TargetMode="External" Id="Ra600def61f7d4ce2" /><Relationship Type="http://schemas.openxmlformats.org/officeDocument/2006/relationships/hyperlink" Target="https://www.infotech.com/research/ss/ensure-business-alignment-in-managed-service-agreements" TargetMode="External" Id="Rcbeb5a5639c44ae6" /><Relationship Type="http://schemas.openxmlformats.org/officeDocument/2006/relationships/notesSlide" Target="/ppt/notesSlides/notesSlide28.xml" Id="Rda160db9b941475c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bfae38f630f4456" /><Relationship Type="http://schemas.openxmlformats.org/officeDocument/2006/relationships/notesSlide" Target="/ppt/notesSlides/notesSlide29.xml" Id="Rdf3101e27c48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cdb154296794de3" /><Relationship Type="http://schemas.openxmlformats.org/officeDocument/2006/relationships/notesSlide" Target="/ppt/notesSlides/notesSlide3.xml" Id="Rf9b2396695f64a08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740f27d2e4e4484" /><Relationship Type="http://schemas.openxmlformats.org/officeDocument/2006/relationships/hyperlink" Target="https://newsroom.accenture.com/fact-sheet" TargetMode="External" Id="Ref52d8e48c734ec5" /><Relationship Type="http://schemas.openxmlformats.org/officeDocument/2006/relationships/hyperlink" Target="https://newsroom.accenture.com/fact-sheet" TargetMode="External" Id="R1776dd8dd5074e5c" /><Relationship Type="http://schemas.openxmlformats.org/officeDocument/2006/relationships/hyperlink" Target="https://www.deloitte.com/uk/en/about/press-room/global-revenue-announcement.html" TargetMode="External" Id="Rf092da3feabe495f" /><Relationship Type="http://schemas.openxmlformats.org/officeDocument/2006/relationships/hyperlink" Target="https://www.deloitte.com/uk/en/about/press-room/global-revenue-announcement.html" TargetMode="External" Id="R896e5fec4bb04064" /><Relationship Type="http://schemas.openxmlformats.org/officeDocument/2006/relationships/hyperlink" Target="https://www.tcs.com/who-we-are/newsroom/press-release/tcs-financial-results-q4-fy-2026" TargetMode="External" Id="R69cba8ac435d4c94" /><Relationship Type="http://schemas.openxmlformats.org/officeDocument/2006/relationships/hyperlink" Target="https://www.tcs.com/who-we-are/newsroom/press-release/tcs-financial-results-q4-fy-2026" TargetMode="External" Id="R9f63251c3af549c4" /><Relationship Type="http://schemas.openxmlformats.org/officeDocument/2006/relationships/hyperlink" Target="https://www.infosys.com/newsroom/press-releases/2026/form-20f-fiscal-2026.html" TargetMode="External" Id="Rfb5c06beec3645ef" /><Relationship Type="http://schemas.openxmlformats.org/officeDocument/2006/relationships/hyperlink" Target="https://www.infosys.com/newsroom/press-releases/2026/form-20f-fiscal-2026.html" TargetMode="External" Id="R0cf5a23330c7415f" /><Relationship Type="http://schemas.openxmlformats.org/officeDocument/2006/relationships/hyperlink" Target="https://investors.capgemini.com/en/publication/fy-2025-results/" TargetMode="External" Id="R28ba032e5f974a6e" /><Relationship Type="http://schemas.openxmlformats.org/officeDocument/2006/relationships/hyperlink" Target="https://investors.capgemini.com/en/publication/fy-2025-results/" TargetMode="External" Id="R4aabe3985f17478a" /><Relationship Type="http://schemas.openxmlformats.org/officeDocument/2006/relationships/hyperlink" Target="https://news.cognizant.com/2026-02-04-Cognizant-Reports-Fourth-Quarter-and-Full-Year-2025-Results" TargetMode="External" Id="Rc447a8a5e1f84c89" /><Relationship Type="http://schemas.openxmlformats.org/officeDocument/2006/relationships/hyperlink" Target="https://news.cognizant.com/2026-02-04-Cognizant-Reports-Fourth-Quarter-and-Full-Year-2025-Results" TargetMode="External" Id="R6f09db72290649bb" /><Relationship Type="http://schemas.openxmlformats.org/officeDocument/2006/relationships/notesSlide" Target="/ppt/notesSlides/notesSlide30.xml" Id="Rb8589dc7eed541a0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7acea6455f246cf" /><Relationship Type="http://schemas.openxmlformats.org/officeDocument/2006/relationships/hyperlink" Target="https://www.ibm.com/annualreport/" TargetMode="External" Id="R4241a4d1ee7648ad" /><Relationship Type="http://schemas.openxmlformats.org/officeDocument/2006/relationships/hyperlink" Target="https://www.ibm.com/annualreport/" TargetMode="External" Id="Rf1ed0bf73a7d4ef0" /><Relationship Type="http://schemas.openxmlformats.org/officeDocument/2006/relationships/hyperlink" Target="https://www.hcltech.com/press-releases/hcltech-fy26-revenue-39-led-increasing-demand-advanced-ai" TargetMode="External" Id="R7dd3fd0b97814d97" /><Relationship Type="http://schemas.openxmlformats.org/officeDocument/2006/relationships/hyperlink" Target="https://www.hcltech.com/press-releases/hcltech-fy26-revenue-39-led-increasing-demand-advanced-ai" TargetMode="External" Id="R4a369d16accd4d10" /><Relationship Type="http://schemas.openxmlformats.org/officeDocument/2006/relationships/hyperlink" Target="https://www.wipro.com/newsroom/press-releases/2026/wipro-announces-results-for-the-quarter-and-year-ended-march-31-2026/" TargetMode="External" Id="R89e7b56ad04844e8" /><Relationship Type="http://schemas.openxmlformats.org/officeDocument/2006/relationships/hyperlink" Target="https://www.wipro.com/newsroom/press-releases/2026/wipro-announces-results-for-the-quarter-and-year-ended-march-31-2026/" TargetMode="External" Id="R42ab73de9ad14623" /><Relationship Type="http://schemas.openxmlformats.org/officeDocument/2006/relationships/hyperlink" Target="https://www.nttdata.com/global/en/about-us/profile" TargetMode="External" Id="R80aaf04bded8495c" /><Relationship Type="http://schemas.openxmlformats.org/officeDocument/2006/relationships/hyperlink" Target="https://www.nttdata.com/global/en/about-us/profile" TargetMode="External" Id="R0c3cb741274b44ad" /><Relationship Type="http://schemas.openxmlformats.org/officeDocument/2006/relationships/hyperlink" Target="https://www.ltm.com/news-events/press-releases/2025/ltimindtree-revenue-up-7-inr-q4fy25" TargetMode="External" Id="R6ce9712df10d4de7" /><Relationship Type="http://schemas.openxmlformats.org/officeDocument/2006/relationships/hyperlink" Target="https://www.ltm.com/news-events/press-releases/2025/ltimindtree-revenue-up-7-inr-q4fy25" TargetMode="External" Id="R95cd54f3c97446c4" /><Relationship Type="http://schemas.openxmlformats.org/officeDocument/2006/relationships/notesSlide" Target="/ppt/notesSlides/notesSlide31.xml" Id="Refbfe1aabc7e4ccc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10536d9acf946df" /><Relationship Type="http://schemas.openxmlformats.org/officeDocument/2006/relationships/hyperlink" Target="https://www.tcs.com/who-we-are/newsroom/press-release/tcs-financial-results-q4-fy-2026" TargetMode="External" Id="R59d55f30b5f7426d" /><Relationship Type="http://schemas.openxmlformats.org/officeDocument/2006/relationships/hyperlink" Target="https://www.tcs.com/who-we-are/newsroom/press-release/tcs-financial-results-q4-fy-2026" TargetMode="External" Id="R3327ad5057964281" /><Relationship Type="http://schemas.openxmlformats.org/officeDocument/2006/relationships/hyperlink" Target="https://www.sec.gov/Archives/edgar/data/1067491/000119312526270520/infy-20260331.htm" TargetMode="External" Id="R7d9786fe9d904bcf" /><Relationship Type="http://schemas.openxmlformats.org/officeDocument/2006/relationships/hyperlink" Target="https://www.sec.gov/Archives/edgar/data/1067491/000119312526270520/infy-20260331.htm" TargetMode="External" Id="Re3d1711108124312" /><Relationship Type="http://schemas.openxmlformats.org/officeDocument/2006/relationships/hyperlink" Target="https://investors.capgemini.com/en/publication/fy-2025-results/" TargetMode="External" Id="Reda9fa10cd984512" /><Relationship Type="http://schemas.openxmlformats.org/officeDocument/2006/relationships/hyperlink" Target="https://investors.capgemini.com/en/publication/fy-2025-results/" TargetMode="External" Id="R6cfae08d882347c7" /><Relationship Type="http://schemas.openxmlformats.org/officeDocument/2006/relationships/hyperlink" Target="https://news.cognizant.com/2026-02-04-Cognizant-Reports-Fourth-Quarter-and-Full-Year-2025-Results" TargetMode="External" Id="R6592d11f58b24d15" /><Relationship Type="http://schemas.openxmlformats.org/officeDocument/2006/relationships/hyperlink" Target="https://news.cognizant.com/2026-02-04-Cognizant-Reports-Fourth-Quarter-and-Full-Year-2025-Results" TargetMode="External" Id="R9aee3813e2354f63" /><Relationship Type="http://schemas.openxmlformats.org/officeDocument/2006/relationships/hyperlink" Target="https://www.nttdata.com/global/en/about-us/profile" TargetMode="External" Id="R09988b87fda44f3e" /><Relationship Type="http://schemas.openxmlformats.org/officeDocument/2006/relationships/hyperlink" Target="https://www.nttdata.com/global/en/about-us/profile" TargetMode="External" Id="Rf520a2d520c0417a" /><Relationship Type="http://schemas.openxmlformats.org/officeDocument/2006/relationships/notesSlide" Target="/ppt/notesSlides/notesSlide32.xml" Id="R23d0667a9f2f4edc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b1a18057e3548e1" /><Relationship Type="http://schemas.openxmlformats.org/officeDocument/2006/relationships/hyperlink" Target="https://newsroom.accenture.com/fact-sheet" TargetMode="External" Id="Ra104a86412754926" /><Relationship Type="http://schemas.openxmlformats.org/officeDocument/2006/relationships/hyperlink" Target="https://newsroom.accenture.com/fact-sheet" TargetMode="External" Id="Re6767a913f864137" /><Relationship Type="http://schemas.openxmlformats.org/officeDocument/2006/relationships/hyperlink" Target="https://www.deloitte.com/uk/en/about/press-room/global-revenue-announcement.html" TargetMode="External" Id="R937f6a029fb64a5f" /><Relationship Type="http://schemas.openxmlformats.org/officeDocument/2006/relationships/hyperlink" Target="https://www.deloitte.com/uk/en/about/press-room/global-revenue-announcement.html" TargetMode="External" Id="R147af553d08346e2" /><Relationship Type="http://schemas.openxmlformats.org/officeDocument/2006/relationships/hyperlink" Target="https://www.tcs.com/who-we-are/newsroom/press-release/tcs-financial-results-q4-fy-2026" TargetMode="External" Id="R5e82d6aed3ef4664" /><Relationship Type="http://schemas.openxmlformats.org/officeDocument/2006/relationships/hyperlink" Target="https://www.tcs.com/who-we-are/newsroom/press-release/tcs-financial-results-q4-fy-2026" TargetMode="External" Id="Rfc69bb7c406e4626" /><Relationship Type="http://schemas.openxmlformats.org/officeDocument/2006/relationships/hyperlink" Target="https://www.sec.gov/Archives/edgar/data/1067491/000119312526270520/infy-20260331.htm" TargetMode="External" Id="Re5d2f548f1294f87" /><Relationship Type="http://schemas.openxmlformats.org/officeDocument/2006/relationships/hyperlink" Target="https://www.sec.gov/Archives/edgar/data/1067491/000119312526270520/infy-20260331.htm" TargetMode="External" Id="R8c76ce5e90684ebc" /><Relationship Type="http://schemas.openxmlformats.org/officeDocument/2006/relationships/hyperlink" Target="https://investors.capgemini.com/en/publication/fy-2025-results/" TargetMode="External" Id="R5fcd69d339e74cdc" /><Relationship Type="http://schemas.openxmlformats.org/officeDocument/2006/relationships/hyperlink" Target="https://investors.capgemini.com/en/publication/fy-2025-results/" TargetMode="External" Id="Rff83c52bf1574b22" /><Relationship Type="http://schemas.openxmlformats.org/officeDocument/2006/relationships/hyperlink" Target="https://news.cognizant.com/2026-02-04-Cognizant-Reports-Fourth-Quarter-and-Full-Year-2025-Results" TargetMode="External" Id="Ra59861c3b6be4209" /><Relationship Type="http://schemas.openxmlformats.org/officeDocument/2006/relationships/hyperlink" Target="https://news.cognizant.com/2026-02-04-Cognizant-Reports-Fourth-Quarter-and-Full-Year-2025-Results" TargetMode="External" Id="R6f1c1e957a014b4d" /><Relationship Type="http://schemas.openxmlformats.org/officeDocument/2006/relationships/notesSlide" Target="/ppt/notesSlides/notesSlide33.xml" Id="R03436d453c5b4bd9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bf77a0f61b54bd6" /><Relationship Type="http://schemas.openxmlformats.org/officeDocument/2006/relationships/hyperlink" Target="https://www.hcltech.com/press-releases/hcltech-fy26-revenue-39-led-increasing-demand-advanced-ai" TargetMode="External" Id="Rad39a53703f34fe9" /><Relationship Type="http://schemas.openxmlformats.org/officeDocument/2006/relationships/hyperlink" Target="https://www.hcltech.com/press-releases/hcltech-fy26-revenue-39-led-increasing-demand-advanced-ai" TargetMode="External" Id="R66b80182cd5e46ac" /><Relationship Type="http://schemas.openxmlformats.org/officeDocument/2006/relationships/hyperlink" Target="https://www.wipro.com/newsroom/press-releases/2026/wipro-announces-results-for-the-quarter-and-year-ended-march-31-2026/" TargetMode="External" Id="Rcab00c63877b426b" /><Relationship Type="http://schemas.openxmlformats.org/officeDocument/2006/relationships/hyperlink" Target="https://www.wipro.com/newsroom/press-releases/2026/wipro-announces-results-for-the-quarter-and-year-ended-march-31-2026/" TargetMode="External" Id="R158d4414b4854cba" /><Relationship Type="http://schemas.openxmlformats.org/officeDocument/2006/relationships/hyperlink" Target="https://www.ibm.com/annualreport/" TargetMode="External" Id="R680c1055b2214588" /><Relationship Type="http://schemas.openxmlformats.org/officeDocument/2006/relationships/hyperlink" Target="https://www.ibm.com/annualreport/" TargetMode="External" Id="R66734e73a39a4dc8" /><Relationship Type="http://schemas.openxmlformats.org/officeDocument/2006/relationships/hyperlink" Target="https://www.ibm.com/responsibility/data-and-policies" TargetMode="External" Id="R5958baa65ffc43ce" /><Relationship Type="http://schemas.openxmlformats.org/officeDocument/2006/relationships/hyperlink" Target="https://www.ibm.com/responsibility/data-and-policies" TargetMode="External" Id="R28ebe2f059944280" /><Relationship Type="http://schemas.openxmlformats.org/officeDocument/2006/relationships/hyperlink" Target="https://www.nttdata.com/global/en/about-us/profile" TargetMode="External" Id="Rec47e4e15adb4b7c" /><Relationship Type="http://schemas.openxmlformats.org/officeDocument/2006/relationships/hyperlink" Target="https://www.nttdata.com/global/en/about-us/profile" TargetMode="External" Id="Rb5ad2f95ff334731" /><Relationship Type="http://schemas.openxmlformats.org/officeDocument/2006/relationships/hyperlink" Target="https://www.ltm.com/news-events/press-releases/2025/ltimindtree-revenue-up-7-inr-q4fy25" TargetMode="External" Id="R944245da394e4c2f" /><Relationship Type="http://schemas.openxmlformats.org/officeDocument/2006/relationships/hyperlink" Target="https://www.ltm.com/news-events/press-releases/2025/ltimindtree-revenue-up-7-inr-q4fy25" TargetMode="External" Id="R498d47c93e4f4eca" /><Relationship Type="http://schemas.openxmlformats.org/officeDocument/2006/relationships/notesSlide" Target="/ppt/notesSlides/notesSlide34.xml" Id="R3d843826dcb24784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fc727914a2b4e21" /><Relationship Type="http://schemas.openxmlformats.org/officeDocument/2006/relationships/hyperlink" Target="https://www.accenture.com/us-en/services/ecosystem-partners/salesforce" TargetMode="External" Id="R9a54a4d9a7d34e97" /><Relationship Type="http://schemas.openxmlformats.org/officeDocument/2006/relationships/hyperlink" Target="https://www.accenture.com/us-en/services/ecosystem-partners/salesforce" TargetMode="External" Id="R4224c6013e814b5a" /><Relationship Type="http://schemas.openxmlformats.org/officeDocument/2006/relationships/hyperlink" Target="https://www.tcs.com/what-we-do/services/enterprise-solutions/solution/sap-s4-hana-services" TargetMode="External" Id="R2969200485834a8d" /><Relationship Type="http://schemas.openxmlformats.org/officeDocument/2006/relationships/hyperlink" Target="https://www.tcs.com/what-we-do/services/enterprise-solutions/solution/sap-s4-hana-services" TargetMode="External" Id="R4ee87587a1ab4b8f" /><Relationship Type="http://schemas.openxmlformats.org/officeDocument/2006/relationships/hyperlink" Target="https://www.hcltech.com/application-modernization-services" TargetMode="External" Id="R3fac61b457dd49cc" /><Relationship Type="http://schemas.openxmlformats.org/officeDocument/2006/relationships/hyperlink" Target="https://www.hcltech.com/application-modernization-services" TargetMode="External" Id="Rb1e1b39834c14f3a" /><Relationship Type="http://schemas.openxmlformats.org/officeDocument/2006/relationships/hyperlink" Target="https://www.nttdata.com/global/en/services/application-services" TargetMode="External" Id="R68aa532b8c734754" /><Relationship Type="http://schemas.openxmlformats.org/officeDocument/2006/relationships/hyperlink" Target="https://www.nttdata.com/global/en/services/application-services" TargetMode="External" Id="Rd9a5b95afd354ae6" /><Relationship Type="http://schemas.openxmlformats.org/officeDocument/2006/relationships/hyperlink" Target="https://www.cognizant.com/us/en/services/digital-engineering/application-modernization-services" TargetMode="External" Id="R282b92f3d2924ce9" /><Relationship Type="http://schemas.openxmlformats.org/officeDocument/2006/relationships/hyperlink" Target="https://www.cognizant.com/us/en/services/digital-engineering/application-modernization-services" TargetMode="External" Id="R6833a372b4004339" /><Relationship Type="http://schemas.openxmlformats.org/officeDocument/2006/relationships/notesSlide" Target="/ppt/notesSlides/notesSlide35.xml" Id="Ra149931036de4343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4ef38580de54805" /><Relationship Type="http://schemas.openxmlformats.org/officeDocument/2006/relationships/hyperlink" Target="https://www.accenture.com/us-en/services/ecosystem-partners/oracle" TargetMode="External" Id="Rbe3fe264a64e4f9a" /><Relationship Type="http://schemas.openxmlformats.org/officeDocument/2006/relationships/hyperlink" Target="https://www.accenture.com/us-en/services/ecosystem-partners/oracle" TargetMode="External" Id="Rbea0e63eb39845b5" /><Relationship Type="http://schemas.openxmlformats.org/officeDocument/2006/relationships/hyperlink" Target="https://www.tcs.com/what-we-do/services/enterprise-solutions/solution/sap-s4-hana-services" TargetMode="External" Id="Rbaf08e24a5864b10" /><Relationship Type="http://schemas.openxmlformats.org/officeDocument/2006/relationships/hyperlink" Target="https://www.tcs.com/what-we-do/services/enterprise-solutions/solution/sap-s4-hana-services" TargetMode="External" Id="Reb3e58b5608f468a" /><Relationship Type="http://schemas.openxmlformats.org/officeDocument/2006/relationships/hyperlink" Target="https://www.deloitte.com/an/en/alliances/sap/about/brownfield-plus.html" TargetMode="External" Id="R6eb4376509484400" /><Relationship Type="http://schemas.openxmlformats.org/officeDocument/2006/relationships/hyperlink" Target="https://www.deloitte.com/an/en/alliances/sap/about/brownfield-plus.html" TargetMode="External" Id="R52bbadec7abe4c5c" /><Relationship Type="http://schemas.openxmlformats.org/officeDocument/2006/relationships/hyperlink" Target="https://www.wipro.com/applications/services/sap/" TargetMode="External" Id="Rc308099109784488" /><Relationship Type="http://schemas.openxmlformats.org/officeDocument/2006/relationships/hyperlink" Target="https://www.wipro.com/applications/services/sap/" TargetMode="External" Id="R5dc0901149174f99" /><Relationship Type="http://schemas.openxmlformats.org/officeDocument/2006/relationships/hyperlink" Target="https://www.ibm.com/consulting" TargetMode="External" Id="R559285fcd52043fd" /><Relationship Type="http://schemas.openxmlformats.org/officeDocument/2006/relationships/hyperlink" Target="https://www.ibm.com/consulting" TargetMode="External" Id="R54ca61b7eb874723" /><Relationship Type="http://schemas.openxmlformats.org/officeDocument/2006/relationships/hyperlink" Target="https://www.hcltech.com/press-releases/hcltech-collaborates-microsoft-roll-out-ai-enabled-solution-accelerate-rise-sap" TargetMode="External" Id="R523f4ae081c1432a" /><Relationship Type="http://schemas.openxmlformats.org/officeDocument/2006/relationships/hyperlink" Target="https://www.hcltech.com/press-releases/hcltech-collaborates-microsoft-roll-out-ai-enabled-solution-accelerate-rise-sap" TargetMode="External" Id="R1177ba6c647644e3" /><Relationship Type="http://schemas.openxmlformats.org/officeDocument/2006/relationships/notesSlide" Target="/ppt/notesSlides/notesSlide36.xml" Id="R038ac97a7a524a6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9995a4aa41545d5" /><Relationship Type="http://schemas.openxmlformats.org/officeDocument/2006/relationships/hyperlink" Target="https://www.accenture.com/us-en/services/ecosystem-partners/salesforce" TargetMode="External" Id="Re3106ac2569c4d7e" /><Relationship Type="http://schemas.openxmlformats.org/officeDocument/2006/relationships/hyperlink" Target="https://www.accenture.com/us-en/services/ecosystem-partners/salesforce" TargetMode="External" Id="Rc948442fe0b5491a" /><Relationship Type="http://schemas.openxmlformats.org/officeDocument/2006/relationships/hyperlink" Target="https://www.tcs.com/what-we-do/services/enterprise-solutions/salesforce" TargetMode="External" Id="R59c06c1289b248fa" /><Relationship Type="http://schemas.openxmlformats.org/officeDocument/2006/relationships/hyperlink" Target="https://www.tcs.com/what-we-do/services/enterprise-solutions/salesforce" TargetMode="External" Id="Rade7258c28e6487f" /><Relationship Type="http://schemas.openxmlformats.org/officeDocument/2006/relationships/hyperlink" Target="https://investors.cognizant.com/news-and-events/news/news-details/2025/Cognizant-Expands-Salesforce-Partnership-with-New-Offerings-for-Agentforce/default.aspx" TargetMode="External" Id="R3a62f0b18c0c4337" /><Relationship Type="http://schemas.openxmlformats.org/officeDocument/2006/relationships/hyperlink" Target="https://investors.cognizant.com/news-and-events/news/news-details/2025/Cognizant-Expands-Salesforce-Partnership-with-New-Offerings-for-Agentforce/default.aspx" TargetMode="External" Id="Rd9de8a1d47134811" /><Relationship Type="http://schemas.openxmlformats.org/officeDocument/2006/relationships/hyperlink" Target="https://www.nttdata.com/global/en/services/salesforce" TargetMode="External" Id="R8b4402dfeb8d46fb" /><Relationship Type="http://schemas.openxmlformats.org/officeDocument/2006/relationships/hyperlink" Target="https://www.nttdata.com/global/en/services/salesforce" TargetMode="External" Id="R440f0c2c34064482" /><Relationship Type="http://schemas.openxmlformats.org/officeDocument/2006/relationships/hyperlink" Target="https://appexchange.salesforce.com/appxConsultingListingDetail?listingId=a0N30000001gp0hEAA" TargetMode="External" Id="R0a4f6cf5ea114df4" /><Relationship Type="http://schemas.openxmlformats.org/officeDocument/2006/relationships/hyperlink" Target="https://appexchange.salesforce.com/appxConsultingListingDetail?listingId=a0N30000001gp0hEAA" TargetMode="External" Id="R749eef70ac184b56" /><Relationship Type="http://schemas.openxmlformats.org/officeDocument/2006/relationships/notesSlide" Target="/ppt/notesSlides/notesSlide37.xml" Id="R7339dcfd120e40ef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4c96cd486ee4d03" /><Relationship Type="http://schemas.openxmlformats.org/officeDocument/2006/relationships/hyperlink" Target="https://www.cognizant.com/us/en/services/enterprise-platform-services/sap-solutions/data-analytics-services" TargetMode="External" Id="R7d7243f624d34812" /><Relationship Type="http://schemas.openxmlformats.org/officeDocument/2006/relationships/hyperlink" Target="https://www.cognizant.com/us/en/services/enterprise-platform-services/sap-solutions/data-analytics-services" TargetMode="External" Id="R6813ce7bf04f49dd" /><Relationship Type="http://schemas.openxmlformats.org/officeDocument/2006/relationships/hyperlink" Target="https://www.cognizant.com/us/en/services/cognizant-platforms/cognizant-ignition" TargetMode="External" Id="R4452d0962f774006" /><Relationship Type="http://schemas.openxmlformats.org/officeDocument/2006/relationships/hyperlink" Target="https://www.cognizant.com/us/en/services/cognizant-platforms/cognizant-ignition" TargetMode="External" Id="Re9bcce403a084c57" /><Relationship Type="http://schemas.openxmlformats.org/officeDocument/2006/relationships/hyperlink" Target="https://www.hcltech.com/sap-analytics-cloud-services" TargetMode="External" Id="R45c4dbe56ced48b5" /><Relationship Type="http://schemas.openxmlformats.org/officeDocument/2006/relationships/hyperlink" Target="https://www.hcltech.com/sap-analytics-cloud-services" TargetMode="External" Id="R0fe9a927a7eb45a3" /><Relationship Type="http://schemas.openxmlformats.org/officeDocument/2006/relationships/hyperlink" Target="https://www.wipro.com/applications/big-data-and-analytics/" TargetMode="External" Id="Rb349abea11c94a6a" /><Relationship Type="http://schemas.openxmlformats.org/officeDocument/2006/relationships/hyperlink" Target="https://www.wipro.com/applications/big-data-and-analytics/" TargetMode="External" Id="R931867092b2244ec" /><Relationship Type="http://schemas.openxmlformats.org/officeDocument/2006/relationships/hyperlink" Target="https://www.nttdata.com/global/en/services/data-and-analytics" TargetMode="External" Id="R87c4a08461d9440f" /><Relationship Type="http://schemas.openxmlformats.org/officeDocument/2006/relationships/hyperlink" Target="https://www.nttdata.com/global/en/services/data-and-analytics" TargetMode="External" Id="Re95aa14669c948a2" /><Relationship Type="http://schemas.openxmlformats.org/officeDocument/2006/relationships/hyperlink" Target="https://www.accenture.com/us-en/services/cloud/modernization-services" TargetMode="External" Id="Rd81c656f09294c20" /><Relationship Type="http://schemas.openxmlformats.org/officeDocument/2006/relationships/hyperlink" Target="https://www.accenture.com/us-en/services/cloud/modernization-services" TargetMode="External" Id="R5da84e823728422f" /><Relationship Type="http://schemas.openxmlformats.org/officeDocument/2006/relationships/notesSlide" Target="/ppt/notesSlides/notesSlide38.xml" Id="Rf841ea05f19840fe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381ce1793884c8b" /><Relationship Type="http://schemas.openxmlformats.org/officeDocument/2006/relationships/hyperlink" Target="https://www.accenture.com/us-en/services/cloud/application-transformation/application-modernization" TargetMode="External" Id="R95c127b8935b4763" /><Relationship Type="http://schemas.openxmlformats.org/officeDocument/2006/relationships/hyperlink" Target="https://www.accenture.com/us-en/services/cloud/application-transformation/application-modernization" TargetMode="External" Id="R8279f7a966ee491c" /><Relationship Type="http://schemas.openxmlformats.org/officeDocument/2006/relationships/hyperlink" Target="https://www.cognizant.com/us/en/services/digital-engineering" TargetMode="External" Id="R8c659a47ba27426e" /><Relationship Type="http://schemas.openxmlformats.org/officeDocument/2006/relationships/hyperlink" Target="https://www.cognizant.com/us/en/services/digital-engineering" TargetMode="External" Id="Rb918edfa0b3040c6" /><Relationship Type="http://schemas.openxmlformats.org/officeDocument/2006/relationships/hyperlink" Target="https://www.hcltech.com/smartpaas" TargetMode="External" Id="R9bf1ad82b80345ff" /><Relationship Type="http://schemas.openxmlformats.org/officeDocument/2006/relationships/hyperlink" Target="https://www.hcltech.com/smartpaas" TargetMode="External" Id="Rb2ae0b8085f044ee" /><Relationship Type="http://schemas.openxmlformats.org/officeDocument/2006/relationships/hyperlink" Target="https://www.nttdata.com/global/en/services/cloud/cloud-architecture-modernization" TargetMode="External" Id="R8c1c4486c8844709" /><Relationship Type="http://schemas.openxmlformats.org/officeDocument/2006/relationships/hyperlink" Target="https://www.nttdata.com/global/en/services/cloud/cloud-architecture-modernization" TargetMode="External" Id="R53a6b7e01ff947a1" /><Relationship Type="http://schemas.openxmlformats.org/officeDocument/2006/relationships/hyperlink" Target="https://newsroom.ibm.com/2025-04-29-ibm-launches-microsoft-practice-to-deliver-transformative-business-value-for-clients" TargetMode="External" Id="Ra8f5f6e186a14898" /><Relationship Type="http://schemas.openxmlformats.org/officeDocument/2006/relationships/hyperlink" Target="https://newsroom.ibm.com/2025-04-29-ibm-launches-microsoft-practice-to-deliver-transformative-business-value-for-clients" TargetMode="External" Id="R7700759abe424ca9" /><Relationship Type="http://schemas.openxmlformats.org/officeDocument/2006/relationships/hyperlink" Target="https://www.prnewswire.com/news-releases/tcs-partners-with-google-cloud-to-build-industry-specific-cloud-solutions-300829903.html" TargetMode="External" Id="R1230d017b63e4145" /><Relationship Type="http://schemas.openxmlformats.org/officeDocument/2006/relationships/hyperlink" Target="https://www.prnewswire.com/news-releases/tcs-partners-with-google-cloud-to-build-industry-specific-cloud-solutions-300829903.html" TargetMode="External" Id="R57646b96d8e042e9" /><Relationship Type="http://schemas.openxmlformats.org/officeDocument/2006/relationships/notesSlide" Target="/ppt/notesSlides/notesSlide39.xml" Id="R094ba6cda392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f15e073df2943f6" /><Relationship Type="http://schemas.openxmlformats.org/officeDocument/2006/relationships/hyperlink" Target="#310,5,Slide 5" Id="R03e56db202024942" /><Relationship Type="http://schemas.openxmlformats.org/officeDocument/2006/relationships/hyperlink" Target="#310,5,Slide 5" Id="R6b7c3d0a7a564c16" /><Relationship Type="http://schemas.openxmlformats.org/officeDocument/2006/relationships/hyperlink" Target="#310,5,Slide 5" Id="R98b585728ed34f80" /><Relationship Type="http://schemas.openxmlformats.org/officeDocument/2006/relationships/hyperlink" Target="#310,5,Slide 5" Id="R3e44140104d04499" /><Relationship Type="http://schemas.openxmlformats.org/officeDocument/2006/relationships/hyperlink" Target="#260,9,Slide 9" Id="R244e179548754ec2" /><Relationship Type="http://schemas.openxmlformats.org/officeDocument/2006/relationships/hyperlink" Target="#260,9,Slide 9" Id="R6eec7f168d47456f" /><Relationship Type="http://schemas.openxmlformats.org/officeDocument/2006/relationships/hyperlink" Target="#260,9,Slide 9" Id="R42f889cbb93d4632" /><Relationship Type="http://schemas.openxmlformats.org/officeDocument/2006/relationships/hyperlink" Target="#260,9,Slide 9" Id="Re8a87f44303a4301" /><Relationship Type="http://schemas.openxmlformats.org/officeDocument/2006/relationships/hyperlink" Target="#408,10,Slide 10" Id="R8e9171e95af3472b" /><Relationship Type="http://schemas.openxmlformats.org/officeDocument/2006/relationships/hyperlink" Target="#408,10,Slide 10" Id="Rca514fd3e1024dea" /><Relationship Type="http://schemas.openxmlformats.org/officeDocument/2006/relationships/hyperlink" Target="#408,10,Slide 10" Id="R148a0fc750fe4490" /><Relationship Type="http://schemas.openxmlformats.org/officeDocument/2006/relationships/hyperlink" Target="#408,10,Slide 10" Id="R58dfa249d8f74380" /><Relationship Type="http://schemas.openxmlformats.org/officeDocument/2006/relationships/hyperlink" Target="#408,10,Slide 10" Id="Rc5ca7d728f694ee8" /><Relationship Type="http://schemas.openxmlformats.org/officeDocument/2006/relationships/hyperlink" Target="#369,14,Slide 14" Id="R6e47e97abb864cbc" /><Relationship Type="http://schemas.openxmlformats.org/officeDocument/2006/relationships/hyperlink" Target="#369,14,Slide 14" Id="R0292119971ff4a08" /><Relationship Type="http://schemas.openxmlformats.org/officeDocument/2006/relationships/hyperlink" Target="#369,14,Slide 14" Id="R444a3f39f897484e" /><Relationship Type="http://schemas.openxmlformats.org/officeDocument/2006/relationships/hyperlink" Target="#369,14,Slide 14" Id="R2913085cf84c42fa" /><Relationship Type="http://schemas.openxmlformats.org/officeDocument/2006/relationships/hyperlink" Target="#369,14,Slide 14" Id="Rafb4c03204a14a38" /><Relationship Type="http://schemas.openxmlformats.org/officeDocument/2006/relationships/hyperlink" Target="#373,17,Slide 17" Id="Re60616804c9848c2" /><Relationship Type="http://schemas.openxmlformats.org/officeDocument/2006/relationships/hyperlink" Target="#373,17,Slide 17" Id="R3839f917d0ba45d8" /><Relationship Type="http://schemas.openxmlformats.org/officeDocument/2006/relationships/hyperlink" Target="#373,17,Slide 17" Id="R0762c7325dde45f1" /><Relationship Type="http://schemas.openxmlformats.org/officeDocument/2006/relationships/hyperlink" Target="#373,17,Slide 17" Id="R0ed5b619abd0499c" /><Relationship Type="http://schemas.openxmlformats.org/officeDocument/2006/relationships/hyperlink" Target="#373,17,Slide 17" Id="R4de9056b61704323" /><Relationship Type="http://schemas.openxmlformats.org/officeDocument/2006/relationships/hyperlink" Target="#378,21,Slide 21" Id="R508774cf8d844310" /><Relationship Type="http://schemas.openxmlformats.org/officeDocument/2006/relationships/hyperlink" Target="#378,21,Slide 21" Id="Radeb6ef6c549447b" /><Relationship Type="http://schemas.openxmlformats.org/officeDocument/2006/relationships/hyperlink" Target="#378,21,Slide 21" Id="Rafee280ce81f423b" /><Relationship Type="http://schemas.openxmlformats.org/officeDocument/2006/relationships/hyperlink" Target="#378,21,Slide 21" Id="Rc7d1e333118c454d" /><Relationship Type="http://schemas.openxmlformats.org/officeDocument/2006/relationships/hyperlink" Target="#378,21,Slide 21" Id="R9be1724298fb48a4" /><Relationship Type="http://schemas.openxmlformats.org/officeDocument/2006/relationships/hyperlink" Target="#383,25,Slide 25" Id="Rb825b501038d4180" /><Relationship Type="http://schemas.openxmlformats.org/officeDocument/2006/relationships/hyperlink" Target="#383,25,Slide 25" Id="R26476d6f6e4541f5" /><Relationship Type="http://schemas.openxmlformats.org/officeDocument/2006/relationships/hyperlink" Target="#383,25,Slide 25" Id="R6aa9a8b7e7b6401a" /><Relationship Type="http://schemas.openxmlformats.org/officeDocument/2006/relationships/hyperlink" Target="#383,25,Slide 25" Id="R41b0304b75054011" /><Relationship Type="http://schemas.openxmlformats.org/officeDocument/2006/relationships/hyperlink" Target="#383,25,Slide 25" Id="R617870759e9543ce" /><Relationship Type="http://schemas.openxmlformats.org/officeDocument/2006/relationships/hyperlink" Target="#289,29,Slide 29" Id="R685f7a85ef7c4e75" /><Relationship Type="http://schemas.openxmlformats.org/officeDocument/2006/relationships/hyperlink" Target="#289,29,Slide 29" Id="R7cc18d286a584d11" /><Relationship Type="http://schemas.openxmlformats.org/officeDocument/2006/relationships/hyperlink" Target="#289,29,Slide 29" Id="Ra883c13821de4b51" /><Relationship Type="http://schemas.openxmlformats.org/officeDocument/2006/relationships/hyperlink" Target="#289,29,Slide 29" Id="Rf2545fea66da444d" /><Relationship Type="http://schemas.openxmlformats.org/officeDocument/2006/relationships/hyperlink" Target="#447,30,Slide 30" Id="Ra4af82ccfe6b4868" /><Relationship Type="http://schemas.openxmlformats.org/officeDocument/2006/relationships/hyperlink" Target="#447,30,Slide 30" Id="R98954d0894a64533" /><Relationship Type="http://schemas.openxmlformats.org/officeDocument/2006/relationships/hyperlink" Target="#447,30,Slide 30" Id="Re7eaeff7bde04293" /><Relationship Type="http://schemas.openxmlformats.org/officeDocument/2006/relationships/hyperlink" Target="#447,30,Slide 30" Id="R5920db396c374490" /><Relationship Type="http://schemas.openxmlformats.org/officeDocument/2006/relationships/hyperlink" Target="#447,30,Slide 30" Id="R735d47d2055f4d3e" /><Relationship Type="http://schemas.openxmlformats.org/officeDocument/2006/relationships/hyperlink" Target="#421,35,Slide 35" Id="Rd5638b9fc3f0446b" /><Relationship Type="http://schemas.openxmlformats.org/officeDocument/2006/relationships/hyperlink" Target="#421,35,Slide 35" Id="R2594c7eaa1944dd9" /><Relationship Type="http://schemas.openxmlformats.org/officeDocument/2006/relationships/hyperlink" Target="#421,35,Slide 35" Id="R932473eea81547ba" /><Relationship Type="http://schemas.openxmlformats.org/officeDocument/2006/relationships/hyperlink" Target="#421,35,Slide 35" Id="R45c7e6c9c38e4185" /><Relationship Type="http://schemas.openxmlformats.org/officeDocument/2006/relationships/hyperlink" Target="#421,35,Slide 35" Id="R588b00a638a54e5b" /><Relationship Type="http://schemas.openxmlformats.org/officeDocument/2006/relationships/hyperlink" Target="#418,40,Slide 40" Id="R13a6dafb77d24c35" /><Relationship Type="http://schemas.openxmlformats.org/officeDocument/2006/relationships/hyperlink" Target="#418,40,Slide 40" Id="R22f7b7d02cdd47cb" /><Relationship Type="http://schemas.openxmlformats.org/officeDocument/2006/relationships/hyperlink" Target="#418,40,Slide 40" Id="R6f7651ea59f74149" /><Relationship Type="http://schemas.openxmlformats.org/officeDocument/2006/relationships/hyperlink" Target="#418,40,Slide 40" Id="R95b4092587ca4244" /><Relationship Type="http://schemas.openxmlformats.org/officeDocument/2006/relationships/hyperlink" Target="#418,40,Slide 40" Id="R87473a54db6a4cd5" /><Relationship Type="http://schemas.openxmlformats.org/officeDocument/2006/relationships/hyperlink" Target="#449,43,Slide 43" Id="Re9bf74409dca4a39" /><Relationship Type="http://schemas.openxmlformats.org/officeDocument/2006/relationships/hyperlink" Target="#449,43,Slide 43" Id="R2b7feb0bb45b4b9c" /><Relationship Type="http://schemas.openxmlformats.org/officeDocument/2006/relationships/hyperlink" Target="#449,43,Slide 43" Id="R88a69965c8e148f4" /><Relationship Type="http://schemas.openxmlformats.org/officeDocument/2006/relationships/hyperlink" Target="#449,43,Slide 43" Id="R3193e1d0143349e7" /><Relationship Type="http://schemas.openxmlformats.org/officeDocument/2006/relationships/hyperlink" Target="#438,45,Slide 45" Id="R3b014b47e1a84474" /><Relationship Type="http://schemas.openxmlformats.org/officeDocument/2006/relationships/notesSlide" Target="/ppt/notesSlides/notesSlide4.xml" Id="Rd4cfb5f2055341a7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1c739dfa51749a8" /><Relationship Type="http://schemas.openxmlformats.org/officeDocument/2006/relationships/chart" Target="/ppt/slides/charts/chart8.xml" Id="R42a48a30e3754dbf" /><Relationship Type="http://schemas.openxmlformats.org/officeDocument/2006/relationships/hyperlink" Target="https://newsroom.accenture.com/news/2026/accenture-launches-microsoft-forward-deployed-engineering-practice-to-help-organizations-scale-ai-across-the-enterprise" TargetMode="External" Id="R9711d38e3a354e0c" /><Relationship Type="http://schemas.openxmlformats.org/officeDocument/2006/relationships/hyperlink" Target="https://newsroom.accenture.com/news/2026/accenture-launches-microsoft-forward-deployed-engineering-practice-to-help-organizations-scale-ai-across-the-enterprise" TargetMode="External" Id="R7d3bc85e5e6a4dbf" /><Relationship Type="http://schemas.openxmlformats.org/officeDocument/2006/relationships/hyperlink" Target="https://www.deloitte.com/global/en/about/press-room/ai-transformation-gemini-enterprise-google-cloud.html" TargetMode="External" Id="Ra395d0c792e54eae" /><Relationship Type="http://schemas.openxmlformats.org/officeDocument/2006/relationships/hyperlink" Target="https://www.deloitte.com/global/en/about/press-room/ai-transformation-gemini-enterprise-google-cloud.html" TargetMode="External" Id="Rf00e4276a8e646f4" /><Relationship Type="http://schemas.openxmlformats.org/officeDocument/2006/relationships/hyperlink" Target="https://www.tcs.com/who-we-are/newsroom/press-release/tcs-launches-wisdomnext-an-industry-first-genai-aggregation-platform" TargetMode="External" Id="R40d970e679604992" /><Relationship Type="http://schemas.openxmlformats.org/officeDocument/2006/relationships/hyperlink" Target="https://www.tcs.com/who-we-are/newsroom/press-release/tcs-launches-wisdomnext-an-industry-first-genai-aggregation-platform" TargetMode="External" Id="R71ced14efeab4162" /><Relationship Type="http://schemas.openxmlformats.org/officeDocument/2006/relationships/hyperlink" Target="https://uk.newsroom.ibm.com/Introducing-IBM-Bob-AI-Development-Partner" TargetMode="External" Id="Ra882d5480ce348e9" /><Relationship Type="http://schemas.openxmlformats.org/officeDocument/2006/relationships/hyperlink" Target="https://uk.newsroom.ibm.com/Introducing-IBM-Bob-AI-Development-Partner" TargetMode="External" Id="R1d9e5ccf1e63480a" /><Relationship Type="http://schemas.openxmlformats.org/officeDocument/2006/relationships/hyperlink" Target="https://www.nttdata.com/global/en/news/press-release/2026/june/060900" TargetMode="External" Id="Re11dd5dc80504f4e" /><Relationship Type="http://schemas.openxmlformats.org/officeDocument/2006/relationships/hyperlink" Target="https://www.nttdata.com/global/en/news/press-release/2026/june/060900" TargetMode="External" Id="R7afed38cd26f40d4" /><Relationship Type="http://schemas.openxmlformats.org/officeDocument/2006/relationships/notesSlide" Target="/ppt/notesSlides/notesSlide40.xml" Id="Ra606c13794664a35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5e5039bc2dd4f6d" /><Relationship Type="http://schemas.openxmlformats.org/officeDocument/2006/relationships/hyperlink" Target="https://newsroom.accenture.com/news/2026/accenture-launches-microsoft-forward-deployed-engineering-practice-to-help-organizations-scale-ai-across-the-enterprise" TargetMode="External" Id="R175692dd1e0c47d5" /><Relationship Type="http://schemas.openxmlformats.org/officeDocument/2006/relationships/hyperlink" Target="https://newsroom.accenture.com/news/2026/accenture-launches-microsoft-forward-deployed-engineering-practice-to-help-organizations-scale-ai-across-the-enterprise" TargetMode="External" Id="R7d0812cc4abf49b3" /><Relationship Type="http://schemas.openxmlformats.org/officeDocument/2006/relationships/hyperlink" Target="https://www.infosys.com/newsroom/press-releases/2026/collaboration-accelerate-enterprise-ai-transformation.html" TargetMode="External" Id="Rf28efb166c98455f" /><Relationship Type="http://schemas.openxmlformats.org/officeDocument/2006/relationships/hyperlink" Target="https://www.infosys.com/newsroom/press-releases/2026/collaboration-accelerate-enterprise-ai-transformation.html" TargetMode="External" Id="R9bab40acf83c414e" /><Relationship Type="http://schemas.openxmlformats.org/officeDocument/2006/relationships/hyperlink" Target="https://uk.newsroom.ibm.com/Introducing-IBM-Bob-AI-Development-Partner" TargetMode="External" Id="R923fd0b4ff914ddd" /><Relationship Type="http://schemas.openxmlformats.org/officeDocument/2006/relationships/hyperlink" Target="https://uk.newsroom.ibm.com/Introducing-IBM-Bob-AI-Development-Partner" TargetMode="External" Id="Rde267df326264b70" /><Relationship Type="http://schemas.openxmlformats.org/officeDocument/2006/relationships/hyperlink" Target="https://www.hcltech.com/press-releases/hcltech-launches-ai-force-20-deliver-enterprise-grade-agentic-ai" TargetMode="External" Id="R33919ef6369d4ebd" /><Relationship Type="http://schemas.openxmlformats.org/officeDocument/2006/relationships/hyperlink" Target="https://www.hcltech.com/press-releases/hcltech-launches-ai-force-20-deliver-enterprise-grade-agentic-ai" TargetMode="External" Id="R6f6d33c872ee4278" /><Relationship Type="http://schemas.openxmlformats.org/officeDocument/2006/relationships/hyperlink" Target="https://www.deloitte.com/global/en/about/press-room/ai-transformation-gemini-enterprise-google-cloud.html" TargetMode="External" Id="R9abec18f1552467c" /><Relationship Type="http://schemas.openxmlformats.org/officeDocument/2006/relationships/hyperlink" Target="https://www.deloitte.com/global/en/about/press-room/ai-transformation-gemini-enterprise-google-cloud.html" TargetMode="External" Id="R85dcda84cd7048e4" /><Relationship Type="http://schemas.openxmlformats.org/officeDocument/2006/relationships/hyperlink" Target="https://investors.cognizant.com/news-and-events/news/news-details/2026/Cognizant-and-Cognition-Partner-to-Scale-Autonomous-Software-Engineering-and-Deliver-Business-Value-Across-Enterprise-Operations/default.aspx" TargetMode="External" Id="R6973010bd56447e1" /><Relationship Type="http://schemas.openxmlformats.org/officeDocument/2006/relationships/hyperlink" Target="https://investors.cognizant.com/news-and-events/news/news-details/2026/Cognizant-and-Cognition-Partner-to-Scale-Autonomous-Software-Engineering-and-Deliver-Business-Value-Across-Enterprise-Operations/default.aspx" TargetMode="External" Id="R1d4ee8d189e74566" /><Relationship Type="http://schemas.openxmlformats.org/officeDocument/2006/relationships/hyperlink" Target="https://uk.nttdata.com/news/2026/ntt-data-and-cursor-partner-to-accelerate-enterprise-grade-modernization-and-ai-governance" TargetMode="External" Id="R55bcacad2d9f4168" /><Relationship Type="http://schemas.openxmlformats.org/officeDocument/2006/relationships/hyperlink" Target="https://uk.nttdata.com/news/2026/ntt-data-and-cursor-partner-to-accelerate-enterprise-grade-modernization-and-ai-governance" TargetMode="External" Id="R65ad2ab8c7e24fd8" /><Relationship Type="http://schemas.openxmlformats.org/officeDocument/2006/relationships/hyperlink" Target="https://www.capgemini.com/in-en/news/press-releases/capgemini-unveils-google-cloud-ai-enterprise-hub-to-accelerate-agentic-ai-enterprise-transformation/" TargetMode="External" Id="R86991d4304f849df" /><Relationship Type="http://schemas.openxmlformats.org/officeDocument/2006/relationships/hyperlink" Target="https://www.capgemini.com/in-en/news/press-releases/capgemini-unveils-google-cloud-ai-enterprise-hub-to-accelerate-agentic-ai-enterprise-transformation/" TargetMode="External" Id="R0a36c8ee5063448e" /><Relationship Type="http://schemas.openxmlformats.org/officeDocument/2006/relationships/hyperlink" Target="https://www.infosys.com/newsroom/press-releases/2026/collaboration-accelerate-enterprise-ai-transformation.html" TargetMode="External" Id="R8835dbfb9a684024" /><Relationship Type="http://schemas.openxmlformats.org/officeDocument/2006/relationships/hyperlink" Target="https://www.infosys.com/newsroom/press-releases/2026/collaboration-accelerate-enterprise-ai-transformation.html" TargetMode="External" Id="R387e36c3b5644402" /><Relationship Type="http://schemas.openxmlformats.org/officeDocument/2006/relationships/hyperlink" Target="https://www.hcltech.com/press-releases/hcltech-launches-ai-force-20-deliver-enterprise-grade-agentic-ai" TargetMode="External" Id="R458e15487a5e4f00" /><Relationship Type="http://schemas.openxmlformats.org/officeDocument/2006/relationships/hyperlink" Target="https://www.hcltech.com/press-releases/hcltech-launches-ai-force-20-deliver-enterprise-grade-agentic-ai" TargetMode="External" Id="R41d40ac7074640b2" /><Relationship Type="http://schemas.openxmlformats.org/officeDocument/2006/relationships/hyperlink" Target="https://investors.cognizant.com/news-and-events/news/news-details/2026/Cognizant-and-Cognition-Partner-to-Scale-Autonomous-Software-Engineering-and-Deliver-Business-Value-Across-Enterprise-Operations/default.aspx" TargetMode="External" Id="R8d0bcbb5995f4872" /><Relationship Type="http://schemas.openxmlformats.org/officeDocument/2006/relationships/hyperlink" Target="https://investors.cognizant.com/news-and-events/news/news-details/2026/Cognizant-and-Cognition-Partner-to-Scale-Autonomous-Software-Engineering-and-Deliver-Business-Value-Across-Enterprise-Operations/default.aspx" TargetMode="External" Id="Rbfa2505667f64db8" /><Relationship Type="http://schemas.openxmlformats.org/officeDocument/2006/relationships/hyperlink" Target="https://www.capgemini.com/in-en/news/press-releases/capgemini-unveils-google-cloud-ai-enterprise-hub-to-accelerate-agentic-ai-enterprise-transformation/" TargetMode="External" Id="R4ddd41af7134431c" /><Relationship Type="http://schemas.openxmlformats.org/officeDocument/2006/relationships/hyperlink" Target="https://www.capgemini.com/in-en/news/press-releases/capgemini-unveils-google-cloud-ai-enterprise-hub-to-accelerate-agentic-ai-enterprise-transformation/" TargetMode="External" Id="R6adfd4cea77c4061" /><Relationship Type="http://schemas.openxmlformats.org/officeDocument/2006/relationships/hyperlink" Target="https://www.ltimindtree.com/news-events/press-releases/2025/ltimindtree-launches-blueverse-rightaction-for-ai" TargetMode="External" Id="Rfddd2fe687f8439d" /><Relationship Type="http://schemas.openxmlformats.org/officeDocument/2006/relationships/hyperlink" Target="https://www.ltimindtree.com/news-events/press-releases/2025/ltimindtree-launches-blueverse-rightaction-for-ai" TargetMode="External" Id="R19a9cec3bd4d4833" /><Relationship Type="http://schemas.openxmlformats.org/officeDocument/2006/relationships/notesSlide" Target="/ppt/notesSlides/notesSlide41.xml" Id="R3a25d3254b5e4d7d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465a445106846f9" /><Relationship Type="http://schemas.openxmlformats.org/officeDocument/2006/relationships/hyperlink" Target="https://www.ibm.com/consulting/application-modernization" TargetMode="External" Id="R8fa99a13edb34b22" /><Relationship Type="http://schemas.openxmlformats.org/officeDocument/2006/relationships/hyperlink" Target="https://www.ibm.com/consulting/application-modernization" TargetMode="External" Id="R8362e637573a4ccb" /><Relationship Type="http://schemas.openxmlformats.org/officeDocument/2006/relationships/hyperlink" Target="https://www.infosys.com/newsroom/features/2026/launches-ai-driven-modernization-solution.html" TargetMode="External" Id="Rcb70d0e103bd4c25" /><Relationship Type="http://schemas.openxmlformats.org/officeDocument/2006/relationships/hyperlink" Target="https://www.infosys.com/newsroom/features/2026/launches-ai-driven-modernization-solution.html" TargetMode="External" Id="R244687657b504698" /><Relationship Type="http://schemas.openxmlformats.org/officeDocument/2006/relationships/hyperlink" Target="https://www.uipath.com/newsroom/uipath-expands-alliance-with-deloitte-for-agentic-erp" TargetMode="External" Id="R8c7fa84922664614" /><Relationship Type="http://schemas.openxmlformats.org/officeDocument/2006/relationships/hyperlink" Target="https://www.uipath.com/newsroom/uipath-expands-alliance-with-deloitte-for-agentic-erp" TargetMode="External" Id="Rf6314c5957e64e2e" /><Relationship Type="http://schemas.openxmlformats.org/officeDocument/2006/relationships/hyperlink" Target="https://uk.nttdata.com/news/2026/ntt-data-aws-strategic-collaboration-enterprise-cloud-agentic-ai" TargetMode="External" Id="Rd44f64486e324ef1" /><Relationship Type="http://schemas.openxmlformats.org/officeDocument/2006/relationships/hyperlink" Target="https://uk.nttdata.com/news/2026/ntt-data-aws-strategic-collaboration-enterprise-cloud-agentic-ai" TargetMode="External" Id="Ree5014522ec04317" /><Relationship Type="http://schemas.openxmlformats.org/officeDocument/2006/relationships/hyperlink" Target="https://www.gartner.com/en/documents/8000669" TargetMode="External" Id="R19cbb3f29fb84499" /><Relationship Type="http://schemas.openxmlformats.org/officeDocument/2006/relationships/hyperlink" Target="https://www.gartner.com/en/documents/8000669" TargetMode="External" Id="Rd92ff9a9393941ed" /><Relationship Type="http://schemas.openxmlformats.org/officeDocument/2006/relationships/notesSlide" Target="/ppt/notesSlides/notesSlide42.xml" Id="R783118d681ee4521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ea59d0711844bc5" /><Relationship Type="http://schemas.openxmlformats.org/officeDocument/2006/relationships/notesSlide" Target="/ppt/notesSlides/notesSlide43.xml" Id="Ra99e8c1a82bd4abd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9c532adaf8e40d7" /><Relationship Type="http://schemas.openxmlformats.org/officeDocument/2006/relationships/hyperlink" Target="https://www.gartner.com/en/newsroom/press-releases/2026-02-03-gartner-forecasts-worldwide-it-spending-to-grow-10-point-8-percent-in-2026-totaling-6-point-15-trillion-dollars" TargetMode="External" Id="Ra1af43e503b44533" /><Relationship Type="http://schemas.openxmlformats.org/officeDocument/2006/relationships/hyperlink" Target="https://www.gartner.com/en/newsroom/press-releases/2026-02-03-gartner-forecasts-worldwide-it-spending-to-grow-10-point-8-percent-in-2026-totaling-6-point-15-trillion-dollars" TargetMode="External" Id="Rfc71473702424ae1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b49c48cdc4454882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f575818113a14211" /><Relationship Type="http://schemas.openxmlformats.org/officeDocument/2006/relationships/hyperlink" Target="https://ir.isg-one.com/news-market-information/press-releases/news-details/2025/Providers-Help-U-S--Firms-Bring-Applications-into-AI-Era/default.aspx" TargetMode="External" Id="R86f37f1c90624300" /><Relationship Type="http://schemas.openxmlformats.org/officeDocument/2006/relationships/hyperlink" Target="https://ir.isg-one.com/news-market-information/press-releases/news-details/2025/Providers-Help-U-S--Firms-Bring-Applications-into-AI-Era/default.aspx" TargetMode="External" Id="R62b050a464524cbb" /><Relationship Type="http://schemas.openxmlformats.org/officeDocument/2006/relationships/hyperlink" Target="https://www.gartner.com/en/documents/7138430" TargetMode="External" Id="R3bf89d992e3d4292" /><Relationship Type="http://schemas.openxmlformats.org/officeDocument/2006/relationships/hyperlink" Target="https://www.gartner.com/en/documents/7138430" TargetMode="External" Id="R112b3a8909e2404f" /><Relationship Type="http://schemas.openxmlformats.org/officeDocument/2006/relationships/hyperlink" Target="https://www.gov.uk/government/publications/the-sourcing-and-consultancy-playbooks/the-sourcing-playbook-html" TargetMode="External" Id="Rdba8d4e799f2403a" /><Relationship Type="http://schemas.openxmlformats.org/officeDocument/2006/relationships/hyperlink" Target="https://www.gov.uk/government/publications/the-sourcing-and-consultancy-playbooks/the-sourcing-playbook-html" TargetMode="External" Id="R5afd9d6d757c49da" /><Relationship Type="http://schemas.openxmlformats.org/officeDocument/2006/relationships/hyperlink" Target="https://www.infotech.com/research/ss/ensure-business-alignment-in-managed-service-agreements" TargetMode="External" Id="R0440612671904b27" /><Relationship Type="http://schemas.openxmlformats.org/officeDocument/2006/relationships/hyperlink" Target="https://www.infotech.com/research/ss/ensure-business-alignment-in-managed-service-agreements" TargetMode="External" Id="Rbabac059f26a4031" /><Relationship Type="http://schemas.openxmlformats.org/officeDocument/2006/relationships/notesSlide" Target="/ppt/notesSlides/notesSlide44.xml" Id="R7c1463d6568b4471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f9469db400244d2" /><Relationship Type="http://schemas.openxmlformats.org/officeDocument/2006/relationships/image" Target="/ppt/media/image2.png" Id="R7a6bb1aaec95421e" /><Relationship Type="http://schemas.openxmlformats.org/officeDocument/2006/relationships/notesSlide" Target="/ppt/notesSlides/notesSlide45.xml" Id="R6b848b2410dd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a8bc8a6624e10" /><Relationship Type="http://schemas.openxmlformats.org/officeDocument/2006/relationships/notesSlide" Target="/ppt/notesSlides/notesSlide5.xml" Id="R93dfc23a8649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423278df04d4728" /><Relationship Type="http://schemas.openxmlformats.org/officeDocument/2006/relationships/chart" Target="/ppt/slides/charts/chart1.xml" Id="R4992e8d7f8864ea8" /><Relationship Type="http://schemas.openxmlformats.org/officeDocument/2006/relationships/hyperlink" Target="https://www.gartner.com/en/newsroom/press-releases/2026-02-03-gartner-forecasts-worldwide-it-spending-to-grow-10-point-8-percent-in-2026-totaling-6-point-15-trillion-dollars" TargetMode="External" Id="R71ec2357f8244498" /><Relationship Type="http://schemas.openxmlformats.org/officeDocument/2006/relationships/notesSlide" Target="/ppt/notesSlides/notesSlide6.xml" Id="Rd6ac4be10ebc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c0ca4f7965d462d" /><Relationship Type="http://schemas.openxmlformats.org/officeDocument/2006/relationships/chart" Target="/ppt/slides/charts/chart2.xml" Id="Rf554327f5f92423f" /><Relationship Type="http://schemas.openxmlformats.org/officeDocument/2006/relationships/hyperlink" Target="https://ir.isg-one.com/news-market-information/press-releases/news-details/2026/Global-Tech-Services-Market-Grows-at-Fastest-Pace-Ever-in-Q2-Propelled-by-Soaring-AI-Demand-ISG-Index/default.aspx" TargetMode="External" Id="R8dc4cf92f96c4500" /><Relationship Type="http://schemas.openxmlformats.org/officeDocument/2006/relationships/notesSlide" Target="/ppt/notesSlides/notesSlide7.xml" Id="Ra5e3731968d14fa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d4ae88dfb7a4036" /><Relationship Type="http://schemas.openxmlformats.org/officeDocument/2006/relationships/chart" Target="/ppt/slides/charts/chart3.xml" Id="R89b1dcdc62f145f7" /><Relationship Type="http://schemas.openxmlformats.org/officeDocument/2006/relationships/hyperlink" Target="https://www.redhat.com/en/resources/app-modernization-report" TargetMode="External" Id="R9d5b010cf02149d5" /><Relationship Type="http://schemas.openxmlformats.org/officeDocument/2006/relationships/hyperlink" Target="https://isg-one.com/articles/the-evolution-of-adm-services-amid-ai-revolution" TargetMode="External" Id="R755e9afe6cc549ef" /><Relationship Type="http://schemas.openxmlformats.org/officeDocument/2006/relationships/hyperlink" Target="https://www.gartner.com/en/newsroom/press-releases/2026-05-19-gartner-forecasts-worldwide-ai-spending-to-grow-47-percent-in-2026" TargetMode="External" Id="R6efbe020839a4df0" /><Relationship Type="http://schemas.openxmlformats.org/officeDocument/2006/relationships/notesSlide" Target="/ppt/notesSlides/notesSlide8.xml" Id="Rcfd7d4220597469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7e4725d978c4d06" /><Relationship Type="http://schemas.openxmlformats.org/officeDocument/2006/relationships/notesSlide" Target="/ppt/notesSlides/notesSlide9.xml" Id="Rccab062c0cd643e8" /></Relationships>
</file>

<file path=ppt/slides/charts/chart1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\$0&quot;B&quot;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900" b="0" i="0" u="none">
                    <a:solidFill>
                      <a:srgbClr val="475467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Software</c:v>
                </c:pt>
                <c:pt idx="1">
                  <c:v>IT Services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1249.5</c:v>
                </c:pt>
                <c:pt idx="1">
                  <c:v>1717.6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dLbls>
            <c:numFmt formatCode="\$0&quot;B&quot;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900" b="0" i="0" u="none">
                    <a:solidFill>
                      <a:srgbClr val="475467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Software</c:v>
                </c:pt>
                <c:pt idx="1">
                  <c:v>IT Services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1433.6</c:v>
                </c:pt>
                <c:pt idx="1">
                  <c:v>1866.9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Segment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00" b="0" i="0" u="none">
                <a:solidFill>
                  <a:srgbClr val="28323C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210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E4E7EC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US$ billion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500"/>
      </c:valAx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00">
              <a:latin typeface="Arial"/>
              <a:ea typeface="Arial"/>
              <a:cs typeface="Arial"/>
            </a:defRPr>
          </a:pPr>
        </a:p>
      </c:txPr>
    </c:legend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2.xml><?xml version="1.0" encoding="utf-8"?>
<c:chartSpace xmlns:c="http://schemas.openxmlformats.org/drawingml/2006/chart">
  <c:lang val="en-US"/>
  <c:roundedCorners val="1"/>
  <c:style val="2"/>
  <c:chart>
    <c:autoTitleDeleted val="1"/>
    <c:plotArea>
      <c:doughnutChart>
        <c:ser>
          <c:idx val="0"/>
          <c:order val="0"/>
          <c:tx>
            <c:strRef>
              <c:f>Sheet1!$B$1</c:f>
              <c:strCache>
                <c:ptCount val="1"/>
                <c:pt idx="0">
                  <c:v>ACV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Pt>
            <c:idx val="0"/>
            <c:spPr>
              <a:solidFill xmlns:a="http://schemas.openxmlformats.org/drawingml/2006/main">
                <a:srgbClr val="17365D"/>
              </a:solidFill>
            </c:spPr>
          </c:dPt>
          <c:dPt>
            <c:idx val="1"/>
            <c:spPr>
              <a:solidFill xmlns:a="http://schemas.openxmlformats.org/drawingml/2006/main">
                <a:srgbClr val="8FBCE6"/>
              </a:solidFill>
            </c:spPr>
          </c:dPt>
          <c:dPt>
            <c:idx val="2"/>
            <c:spPr>
              <a:solidFill xmlns:a="http://schemas.openxmlformats.org/drawingml/2006/main">
                <a:srgbClr val="2A9D8F"/>
              </a:solidFill>
            </c:spPr>
          </c:dPt>
          <c:cat>
            <c:strRef>
              <c:f>Sheet1!$A$2:$A$4</c:f>
              <c:strCache>
                <c:ptCount val="3"/>
                <c:pt idx="0">
                  <c:v>IaaS</c:v>
                </c:pt>
                <c:pt idx="1">
                  <c:v>SaaS</c:v>
                </c:pt>
                <c:pt idx="2">
                  <c:v>Managed services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25.8</c:v>
                </c:pt>
                <c:pt idx="1">
                  <c:v>5.7</c:v>
                </c:pt>
                <c:pt idx="2">
                  <c:v>10.9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7"/>
      </c:doughnutChart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3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AI services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\$0&quot;B&quot;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900" b="1" i="0" u="none">
                    <a:solidFill>
                      <a:srgbClr val="17365D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436.4</c:v>
                </c:pt>
                <c:pt idx="1">
                  <c:v>585.5</c:v>
                </c:pt>
                <c:pt idx="2">
                  <c:v>759.4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Year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 b="0" i="0" u="none">
                <a:solidFill>
                  <a:srgbClr val="28323C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90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E4E7EC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US$ billion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200"/>
      </c:valAx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4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\$0&quot;B&quot;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40" b="0" i="0" u="none">
                    <a:solidFill>
                      <a:srgbClr val="475467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Software</c:v>
                </c:pt>
                <c:pt idx="1">
                  <c:v>IT Services</c:v>
                </c:pt>
                <c:pt idx="2">
                  <c:v>Data Center Systems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1254.4</c:v>
                </c:pt>
                <c:pt idx="1">
                  <c:v>1715.7</c:v>
                </c:pt>
                <c:pt idx="2">
                  <c:v>505.6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dLbls>
            <c:numFmt formatCode="\$0&quot;B&quot;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40" b="0" i="0" u="none">
                    <a:solidFill>
                      <a:srgbClr val="475467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Software</c:v>
                </c:pt>
                <c:pt idx="1">
                  <c:v>IT Services</c:v>
                </c:pt>
                <c:pt idx="2">
                  <c:v>Data Center Systems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1443.6</c:v>
                </c:pt>
                <c:pt idx="1">
                  <c:v>1870.2</c:v>
                </c:pt>
                <c:pt idx="2">
                  <c:v>788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Segment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 b="0" i="0" u="none">
                <a:solidFill>
                  <a:srgbClr val="28323C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220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E4E7EC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US$ billion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500"/>
      </c:valAx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00">
              <a:latin typeface="Arial"/>
              <a:ea typeface="Arial"/>
              <a:cs typeface="Arial"/>
            </a:defRPr>
          </a:pPr>
        </a:p>
      </c:txPr>
    </c:legend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5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ACV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\$0.0&quot;B&quot;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900" b="1" i="0" u="none">
                    <a:solidFill>
                      <a:srgbClr val="17365D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IaaS</c:v>
                </c:pt>
                <c:pt idx="1">
                  <c:v>SaaS</c:v>
                </c:pt>
                <c:pt idx="2">
                  <c:v>Managed Services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25.8</c:v>
                </c:pt>
                <c:pt idx="1">
                  <c:v>5.7</c:v>
                </c:pt>
                <c:pt idx="2">
                  <c:v>10.9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Segment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 b="0" i="0" u="none">
                <a:solidFill>
                  <a:srgbClr val="28323C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32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E4E7EC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US$ billion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8"/>
      </c:valAx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6.xml><?xml version="1.0" encoding="utf-8"?>
<c:chartSpace xmlns:c="http://schemas.openxmlformats.org/drawingml/2006/chart">
  <c:lang val="en-US"/>
  <c:roundedCorners val="1"/>
  <c:style val="2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 modernization services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17365D"/>
              </a:solidFill>
              <a:ln xmlns:a="http://schemas.openxmlformats.org/drawingml/2006/main" w="9525">
                <a:solidFill>
                  <a:srgbClr val="17365D"/>
                </a:solidFill>
                <a:prstDash val="solid"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28.2</c:v>
                </c:pt>
                <c:pt idx="1">
                  <c:v>32.9</c:v>
                </c:pt>
                <c:pt idx="2">
                  <c:v>38.4</c:v>
                </c:pt>
                <c:pt idx="3">
                  <c:v>44.8</c:v>
                </c:pt>
                <c:pt idx="4">
                  <c:v>52.5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Managed application services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2A9D8F"/>
              </a:solidFill>
              <a:ln xmlns:a="http://schemas.openxmlformats.org/drawingml/2006/main" w="9525">
                <a:solidFill>
                  <a:srgbClr val="2A9D8F"/>
                </a:solidFill>
                <a:prstDash val="solid"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18.4</c:v>
                </c:pt>
                <c:pt idx="1">
                  <c:v>21.9</c:v>
                </c:pt>
                <c:pt idx="2">
                  <c:v>26.1</c:v>
                </c:pt>
                <c:pt idx="3">
                  <c:v>31.1</c:v>
                </c:pt>
                <c:pt idx="4">
                  <c:v>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 b="0" i="0" u="none">
                <a:solidFill>
                  <a:srgbClr val="28323C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6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E4E7EC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US$ billion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15"/>
      </c:valAx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00">
              <a:latin typeface="Arial"/>
              <a:ea typeface="Arial"/>
              <a:cs typeface="Arial"/>
            </a:defRPr>
          </a:pPr>
        </a:p>
      </c:txPr>
    </c:legend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7.xml><?xml version="1.0" encoding="utf-8"?>
<c:chartSpace xmlns:c="http://schemas.openxmlformats.org/drawingml/2006/chart">
  <c:lang val="en-US"/>
  <c:roundedCorners val="1"/>
  <c:style val="2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Run ADM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C44E52"/>
              </a:solidFill>
              <a:ln xmlns:a="http://schemas.openxmlformats.org/drawingml/2006/main" w="9525">
                <a:solidFill>
                  <a:srgbClr val="C44E52"/>
                </a:solidFill>
                <a:prstDash val="solid"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98</c:v>
                </c:pt>
                <c:pt idx="2">
                  <c:v>97</c:v>
                </c:pt>
                <c:pt idx="3">
                  <c:v>95</c:v>
                </c:pt>
                <c:pt idx="4">
                  <c:v>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Managed apps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2A9D8F"/>
              </a:solidFill>
              <a:ln xmlns:a="http://schemas.openxmlformats.org/drawingml/2006/main" w="9525">
                <a:solidFill>
                  <a:srgbClr val="2A9D8F"/>
                </a:solidFill>
                <a:prstDash val="solid"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101</c:v>
                </c:pt>
                <c:pt idx="2">
                  <c:v>102</c:v>
                </c:pt>
                <c:pt idx="3">
                  <c:v>103</c:v>
                </c:pt>
                <c:pt idx="4">
                  <c:v>104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Cloud-native dev.</c:v>
                </c:pt>
              </c:strCache>
            </c:strRef>
          </c:tx>
          <c:spPr>
            <a:solidFill xmlns:a="http://schemas.openxmlformats.org/drawingml/2006/main">
              <a:srgbClr val="778B7A"/>
            </a:solidFill>
            <a:ln xmlns:a="http://schemas.openxmlformats.org/drawingml/2006/main" w="9525">
              <a:solidFill>
                <a:srgbClr val="778B7A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2F75B5"/>
              </a:solidFill>
              <a:ln xmlns:a="http://schemas.openxmlformats.org/drawingml/2006/main" w="9525">
                <a:solidFill>
                  <a:srgbClr val="2F75B5"/>
                </a:solidFill>
                <a:prstDash val="solid"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100</c:v>
                </c:pt>
                <c:pt idx="1">
                  <c:v>103</c:v>
                </c:pt>
                <c:pt idx="2">
                  <c:v>106</c:v>
                </c:pt>
                <c:pt idx="3">
                  <c:v>108</c:v>
                </c:pt>
                <c:pt idx="4">
                  <c:v>110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GenAI / platform engineering</c:v>
                </c:pt>
              </c:strCache>
            </c:strRef>
          </c:tx>
          <c:spPr>
            <a:solidFill xmlns:a="http://schemas.openxmlformats.org/drawingml/2006/main">
              <a:srgbClr val="C69345"/>
            </a:solidFill>
            <a:ln xmlns:a="http://schemas.openxmlformats.org/drawingml/2006/main" w="9525">
              <a:solidFill>
                <a:srgbClr val="C69345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6F5CC2"/>
              </a:solidFill>
              <a:ln xmlns:a="http://schemas.openxmlformats.org/drawingml/2006/main" w="9525">
                <a:solidFill>
                  <a:srgbClr val="6F5CC2"/>
                </a:solidFill>
                <a:prstDash val="solid"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100</c:v>
                </c:pt>
                <c:pt idx="1">
                  <c:v>106</c:v>
                </c:pt>
                <c:pt idx="2">
                  <c:v>110</c:v>
                </c:pt>
                <c:pt idx="3">
                  <c:v>113</c:v>
                </c:pt>
                <c:pt idx="4">
                  <c:v>116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 b="0" i="0" u="none">
                <a:solidFill>
                  <a:srgbClr val="28323C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120"/>
          <c:min val="9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E4E7EC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Index (2026 = 100)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B9C0C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5"/>
      </c:valAx>
      <c:spPr>
        <a:solidFill xmlns:a="http://schemas.openxmlformats.org/drawingml/2006/main">
          <a:srgbClr val="FFFDF8"/>
        </a:solidFill>
        <a:ln xmlns:a="http://schemas.openxmlformats.org/drawingml/2006/main" w="12700">
          <a:solidFill>
            <a:srgbClr val="FFFFFF"/>
          </a:solidFill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00">
              <a:latin typeface="Arial"/>
              <a:ea typeface="Arial"/>
              <a:cs typeface="Arial"/>
            </a:defRPr>
          </a:pPr>
        </a:p>
      </c:txPr>
    </c:legend>
    <c:plotVisOnly val="1"/>
  </c:chart>
  <c:spPr>
    <a:noFill xmlns:a="http://schemas.openxmlformats.org/drawingml/2006/main"/>
    <a:ln xmlns:a="http://schemas.openxmlformats.org/drawingml/2006/main" w="12700">
      <a:solidFill>
        <a:srgbClr val="FFFFFF"/>
      </a:solidFill>
    </a:ln>
  </c:spPr>
</c:chartSpace>
</file>

<file path=ppt/slides/charts/chart8.xml><?xml version="1.0" encoding="utf-8"?>
<c:chartSpace xmlns:c="http://schemas.openxmlformats.org/drawingml/2006/chart">
  <c:lang val="en-US"/>
  <c:roundedCorners val="0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Strong evidence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</c:dLbls>
          <c:cat>
            <c:strRef>
              <c:f>categories</c:f>
              <c:strCache>
                <c:ptCount val="5"/>
                <c:pt idx="0">
                  <c:v>AI-led SDLC</c:v>
                </c:pt>
                <c:pt idx="1">
                  <c:v>Ecosystem</c:v>
                </c:pt>
                <c:pt idx="2">
                  <c:v>Retail/CX</c:v>
                </c:pt>
                <c:pt idx="3">
                  <c:v>Governance</c:v>
                </c:pt>
                <c:pt idx="4">
                  <c:v>Managed ops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9</c:v>
                </c:pt>
                <c:pt idx="1">
                  <c:v>6</c:v>
                </c:pt>
                <c:pt idx="2">
                  <c:v>4</c:v>
                </c:pt>
                <c:pt idx="3">
                  <c:v>6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37326"/>
        <c:axId val="27248157"/>
      </c:barChart>
      <c:catAx>
        <c:axId val="14537326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Segment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low"/>
        <c:spPr>
          <a:ln xmlns:a="http://schemas.openxmlformats.org/drawingml/2006/main" w="12600">
            <a:solidFill>
              <a:srgbClr val="888888"/>
            </a:solidFill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7248157"/>
        <c:crosses val="autoZero"/>
      </c:catAx>
      <c:valAx>
        <c:axId val="27248157"/>
        <c:scaling>
          <c:orientation val="minMax"/>
          <c:max val="11"/>
          <c:min val="0"/>
        </c:scaling>
        <c:delete val="0"/>
        <c:axPos val="l"/>
        <c:majorGridlines>
          <c:spPr>
            <a:ln xmlns:a="http://schemas.openxmlformats.org/drawingml/2006/main" w="12600">
              <a:solidFill>
                <a:srgbClr val="888888"/>
              </a:solidFill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800" b="1">
                    <a:latin typeface="Arial"/>
                    <a:ea typeface="Arial"/>
                    <a:cs typeface="Arial"/>
                  </a:rPr>
                  <a:t>Supplier count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00" b="1">
                  <a:latin typeface="Arial"/>
                  <a:ea typeface="Arial"/>
                  <a:cs typeface="Arial"/>
                </a:defRPr>
              </a:pPr>
            </a:p>
          </c:txPr>
        </c:title>
        <c:numFmt formatCode="General" sourceLinked="0"/>
        <c:majorTickMark val="out"/>
        <c:minorTickMark val="none"/>
        <c:tickLblPos val="nextTo"/>
        <c:spPr>
          <a:ln xmlns:a="http://schemas.openxmlformats.org/drawingml/2006/main" w="12600">
            <a:solidFill>
              <a:srgbClr val="888888"/>
            </a:solidFill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14537326"/>
        <c:crosses val="autoZero"/>
        <c:crossBetween val="between"/>
        <c:majorUnit val="2"/>
      </c:valAx>
      <c:spPr>
        <a:solidFill xmlns:a="http://schemas.openxmlformats.org/drawingml/2006/main">
          <a:srgbClr val="FFFDF8"/>
        </a:solidFill>
        <a:ln xmlns:a="http://schemas.openxmlformats.org/drawingml/2006/main" w="0">
          <a:noFill/>
        </a:ln>
      </c:spPr>
    </c:plotArea>
    <c:plotVisOnly val="1"/>
  </c:chart>
  <c:spPr>
    <a:noFill xmlns:a="http://schemas.openxmlformats.org/drawingml/2006/main"/>
    <a:ln xmlns:a="http://schemas.openxmlformats.org/drawingml/2006/main" w="0">
      <a:noFill/>
    </a:ln>
  </c:spPr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7" name="BasisPointsImage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f5ee6e26e54dc9"/>
          <a:srcRect xmlns:a="http://schemas.openxmlformats.org/drawingml/2006/main" l="7117" t="0" r="7117" b="0"/>
          <a:stretch xmlns:a="http://schemas.openxmlformats.org/drawingml/2006/main"/>
        </p:blipFill>
        <p:spPr>
          <a:xfrm xmlns:a="http://schemas.openxmlformats.org/drawingml/2006/main">
            <a:off x="5810250" y="0"/>
            <a:ext cx="6381750" cy="6858000"/>
          </a:xfrm>
          <a:prstGeom xmlns:a="http://schemas.openxmlformats.org/drawingml/2006/main" prst="rect">
            <a:avLst/>
          </a:prstGeom>
        </p:spPr>
      </p:pic>
      <p:sp>
        <p:nvSpPr>
          <p:cNvPr id="79" name="SCULTRA Cover Background">
            <a:extLst xmlns:a="http://schemas.openxmlformats.org/drawingml/2006/main">
              <a:ext uri="{FF2B5EF4-FFF2-40B4-BE49-F238E27FC236}">
                <a16:creationId xmlns:a16="http://schemas.microsoft.com/office/drawing/2014/main" id="{BC307C62-195F-47CF-B4E9-D48B90BE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SCULTRA Cover Title Field">
            <a:extLst xmlns:a="http://schemas.openxmlformats.org/drawingml/2006/main">
              <a:ext uri="{FF2B5EF4-FFF2-40B4-BE49-F238E27FC236}">
                <a16:creationId xmlns:a16="http://schemas.microsoft.com/office/drawing/2014/main" id="{CC9511B9-9CBE-4FEF-B36C-58F19F1E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0DE3B3D4-0A99-4F4C-804F-EE6FFE484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E093737-8DD2-43FA-8D30-5727E0FD2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23050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E581FB2-EB3C-4313-9132-A942AFA3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1470B76-DBF0-4110-ABCA-E980886AC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14300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Global IT Software Services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DF2EF171-0348-4307-A263-1DA057619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0025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&amp; Managed Applications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3C5A91A7-C6A7-4E36-A4E2-8FFE9415A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67050"/>
            <a:ext cx="4762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Market outlook, commercial models, sourcing strategy and supplier capability assessment | 2026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4548C0C1-CEED-4548-9350-7AC2D98F4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62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July 2026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DB373164-8E8A-4919-B799-B92AFF440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053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Market outlook | Sourcing model | Supplier capability | Decision framework</a:t>
            </a:r>
          </a:p>
        </p:txBody>
      </p:sp>
      <p:pic>
        <p:nvPicPr>
          <p:cNvPr id="1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c51312adef4a63"/>
          <a:stretch xmlns:a="http://schemas.openxmlformats.org/drawingml/2006/main"/>
        </p:blipFill>
        <p:spPr>
          <a:xfrm xmlns:a="http://schemas.openxmlformats.org/drawingml/2006/main">
            <a:off x="10591800" y="5448300"/>
            <a:ext cx="552450" cy="552450"/>
          </a:xfrm>
          <a:prstGeom xmlns:a="http://schemas.openxmlformats.org/drawingml/2006/main" prst="rect">
            <a:avLst/>
          </a:prstGeom>
        </p:spPr>
      </p:pic>
      <p:sp>
        <p:nvSpPr>
          <p:cNvPr id="9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DF8E585-CD59-4BF2-ACE7-BC9322B7D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DA95646A-7F6B-4CDD-8B1A-D15B4369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6BCA43D4-2C68-45DC-8865-D5D821DC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5DF87D79-47D1-4BD9-9848-F1C8EB9BA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72DC7EF2-4C6F-44DF-A7AD-B3CDC15D5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3025367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5FFD8E6-6A3A-42A1-9733-79FF0632B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488" y="256032"/>
            <a:ext cx="20848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 | MARKET ANALYSIS</a:t>
            </a:r>
            <a:endParaRPr sz="8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66D355B-D724-4A89-9CA7-6972B6D8B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144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A1: IT Software Services Spend Remains Resilient</a:t>
            </a:r>
            <a:endParaRPr sz="1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2C80F1A-0705-481C-9F30-C5974624E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90600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7A722C-19C7-46CA-A29D-F4CFD112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Application services demand is supported by rising software and IT services budgets, while AI infrastructure creates additional integration and modernization pull-through.</a:t>
            </a:r>
            <a:endParaRPr sz="12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2A88D6-A950-4D80-80DD-7D7C964EC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1234440"/>
            <a:ext cx="58521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Worldwide IT spending by segment, 2025–2026</a:t>
            </a:r>
            <a:endParaRPr sz="10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948B06-1923-4BDB-B9F3-6BC10E15A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1472184"/>
            <a:ext cx="5120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US$ billion; selected categories relevant to software services demand</a:t>
            </a:r>
            <a:endParaRPr sz="800"/>
          </a:p>
        </p:txBody>
      </p:sp>
      <p:graphicFrame>
        <p:nvGraphicFramePr>
          <p:cNvPr id="48" name="Chart 0"/>
          <p:cNvGraphicFramePr/>
          <p:nvPr/>
        </p:nvGraphicFramePr>
        <p:xfrm>
          <a:off xmlns:a="http://schemas.openxmlformats.org/drawingml/2006/main" x="548640" y="1682496"/>
          <a:ext xmlns:a="http://schemas.openxmlformats.org/drawingml/2006/main" cx="6537960" cy="3355848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ff6d8142ad4448d"/>
          </a:graphicData>
        </a:graphic>
      </p:graphicFrame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4FEB1DF-AB48-4B22-BDF3-F3ADA3AEB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1225296"/>
            <a:ext cx="4370832" cy="3877056"/>
          </a:xfrm>
          <a:prstGeom xmlns:a="http://schemas.openxmlformats.org/drawingml/2006/main" prst="roundRect">
            <a:avLst>
              <a:gd name="adj" fmla="val 943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C2ABC50-DDCC-415C-A393-7C66EEF01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1444752"/>
            <a:ext cx="39136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 SCOPE FOR A1</a:t>
            </a:r>
            <a:endParaRPr sz="90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F06813D-8FFE-4D38-AE3A-D7D0B188D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1810512"/>
            <a:ext cx="3858768" cy="7315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B4ABA76-EA85-42F0-AF79-D1FDCC2C6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920240"/>
            <a:ext cx="349300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Application Development &amp; Maintenance</a:t>
            </a:r>
            <a:endParaRPr sz="85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DF6B810D-DBCD-4F29-AB98-576FA02B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139696"/>
            <a:ext cx="349300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Run, minor change, enhancement and release support across ERP, CRM, BI and custom applications.</a:t>
            </a:r>
            <a:endParaRPr sz="80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379F9FD0-2264-4635-90F4-74AA64ED0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2743200"/>
            <a:ext cx="3858768" cy="7315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EEF6FD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B214433D-DDB6-4C8C-B5DA-B323129B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52928"/>
            <a:ext cx="349300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Cloud-Native Development</a:t>
            </a:r>
            <a:endParaRPr sz="85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842AEEF6-C654-44F7-9090-2445EE4B9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72384"/>
            <a:ext cx="349300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Microservices, APIs, DevOps, containers, serverless, platform engineering and cloud migration support.</a:t>
            </a:r>
            <a:endParaRPr sz="80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8BDFA0C4-CB71-4183-AB86-6290E530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3675888"/>
            <a:ext cx="3858768" cy="7315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3A315B05-89EA-4B7F-890E-4FEAF2434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785616"/>
            <a:ext cx="349300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Managed Application Services</a:t>
            </a:r>
            <a:endParaRPr sz="850"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D7E90411-E5AB-488A-8F80-5634B754F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05072"/>
            <a:ext cx="3493008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monitoring, service desk, L2/L3 support, automation and SLA-led operations.</a:t>
            </a:r>
            <a:endParaRPr sz="800"/>
          </a:p>
        </p:txBody>
      </p:sp>
      <p:sp>
        <p:nvSpPr>
          <p:cNvPr id="20" name="Shape 17">
            <a:extLst xmlns:a="http://schemas.openxmlformats.org/drawingml/2006/main">
              <a:ext uri="{FF2B5EF4-FFF2-40B4-BE49-F238E27FC236}">
                <a16:creationId xmlns:a16="http://schemas.microsoft.com/office/drawing/2014/main" id="{975DB60D-09A7-4409-B05D-8A50BA52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4572000"/>
            <a:ext cx="1865376" cy="457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9BEC9917-26BC-4CCE-94A1-0954597A2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4572000"/>
            <a:ext cx="50292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C60903D6-93E7-4318-94B4-BC01D25D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5824" y="4636008"/>
            <a:ext cx="16093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+15.1%</a:t>
            </a:r>
            <a:endParaRPr sz="1350"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01371EA9-CCF6-48EE-B018-4F7B1DAA2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5824" y="4838319"/>
            <a:ext cx="1636776" cy="171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2026 software spend growth</a:t>
            </a:r>
            <a:endParaRPr sz="800"/>
          </a:p>
        </p:txBody>
      </p:sp>
      <p:sp>
        <p:nvSpPr>
          <p:cNvPr id="24" name="Shape 21">
            <a:extLst xmlns:a="http://schemas.openxmlformats.org/drawingml/2006/main">
              <a:ext uri="{FF2B5EF4-FFF2-40B4-BE49-F238E27FC236}">
                <a16:creationId xmlns:a16="http://schemas.microsoft.com/office/drawing/2014/main" id="{FA409EFB-9B8D-45F1-B330-2A86271C7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912" y="4572000"/>
            <a:ext cx="1865376" cy="457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6D5780CB-D2CD-4F8D-A9F6-E826AFE8B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912" y="4572000"/>
            <a:ext cx="50292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DD2AEC42-6B2D-46BD-817B-17A9E2672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9216" y="4636008"/>
            <a:ext cx="16093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+9.0%</a:t>
            </a:r>
            <a:endParaRPr sz="1350"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96DF9D27-FDA8-441F-9980-CEBE7C3DF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9216" y="4838319"/>
            <a:ext cx="1636776" cy="171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2026 IT services spend growth</a:t>
            </a:r>
            <a:endParaRPr sz="800"/>
          </a:p>
        </p:txBody>
      </p:sp>
      <p:sp>
        <p:nvSpPr>
          <p:cNvPr id="28" name="Shape 25">
            <a:extLst xmlns:a="http://schemas.openxmlformats.org/drawingml/2006/main">
              <a:ext uri="{FF2B5EF4-FFF2-40B4-BE49-F238E27FC236}">
                <a16:creationId xmlns:a16="http://schemas.microsoft.com/office/drawing/2014/main" id="{150EBE12-188A-4B72-9FFF-0F2D17FB1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552" cy="603504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2B0DD99F-19F5-4F03-8EC0-558C1C34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844E50E6-469B-4753-8D35-B74E63A9B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06440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31" name="Text 28">
            <a:extLst xmlns:a="http://schemas.openxmlformats.org/drawingml/2006/main">
              <a:ext uri="{FF2B5EF4-FFF2-40B4-BE49-F238E27FC236}">
                <a16:creationId xmlns:a16="http://schemas.microsoft.com/office/drawing/2014/main" id="{24F0605B-176E-4090-AE3E-C2FE2E91B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15000"/>
            <a:ext cx="10003536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spending backdrop is positive for application services, but growth is being pulled toward software-led change, cloud integration and AI-enabled modernization rather than uniform expansion of legacy ADM effort.</a:t>
            </a:r>
            <a:endParaRPr sz="1000"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5B7E0150-1AC0-491E-837A-197E53A63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712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98b605213f14ba4"/>
              </a:rPr>
              <a:t>Gartner / Business Wire, IT Spending Forecast (Apr 2026)</a:t>
            </a:r>
            <a:endParaRPr sz="600" i="1"/>
          </a:p>
        </p:txBody>
      </p:sp>
      <p:sp>
        <p:nvSpPr>
          <p:cNvPr id="33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F88EE9BA-E5D8-4F5E-B364-97652B8003E8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DB7BEEEC-A170-5376-2B6E-CB54687B0CB1}" type="slidenum">
              <a:rPr sz="800" b="0">
                <a:latin typeface="Arial"/>
                <a:ea typeface="Arial"/>
                <a:cs typeface="Arial"/>
              </a:rPr>
              <a:t>10</a:t>
            </a:fld>
            <a:endParaRPr/>
          </a:p>
        </p:txBody>
      </p:sp>
      <p:sp>
        <p:nvSpPr>
          <p:cNvPr id="3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19407F3-1165-45BD-B694-E69C59407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D7FD89B-07A1-4DE5-BDD0-3A101A8EE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832D404-4180-4F4D-9B19-1D2F336B8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4FEE87E-83E2-499C-A60E-3D93ADAB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E13D376-CE7C-4D23-9E7B-F37D50D6C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9467FC7-B4AE-4078-B0F1-6F464C9CB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224362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31F815A-8DF1-4924-A1CE-C017C94AE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488" y="256032"/>
            <a:ext cx="20848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 | MARKET ANALYSIS</a:t>
            </a:r>
            <a:endParaRPr sz="8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D1CA93E-4EE6-4FB0-B20B-83B25774E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144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Cloud and AI Are Driving the Strongest Demand Signal</a:t>
            </a:r>
            <a:endParaRPr sz="1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9D89E61B-31B8-4257-AE9C-ADF6CD557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90600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1732C1-4833-4297-AD9E-7F6170C8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Contracting data shows cloud-based XaaS growing materially faster than managed services, with AI workloads acting as the main accelerator.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5AD7A188-7A89-4B78-85BB-4C4D6D146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25296"/>
            <a:ext cx="5623560" cy="4041648"/>
          </a:xfrm>
          <a:prstGeom xmlns:a="http://schemas.openxmlformats.org/drawingml/2006/main" prst="roundRect">
            <a:avLst>
              <a:gd name="adj" fmla="val 9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EB67852-5664-4667-871A-3B0E2453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44752"/>
            <a:ext cx="50749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2Q26 global technology-services ACV by delivery model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415C755-48DF-4B9F-80EE-342623CC0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682496"/>
            <a:ext cx="4663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US$ billion; contracts with ACV of US$5M or more</a:t>
            </a:r>
            <a:endParaRPr sz="800"/>
          </a:p>
        </p:txBody>
      </p:sp>
      <p:graphicFrame>
        <p:nvGraphicFramePr>
          <p:cNvPr id="57" name="Chart 0"/>
          <p:cNvGraphicFramePr/>
          <p:nvPr/>
        </p:nvGraphicFramePr>
        <p:xfrm>
          <a:off xmlns:a="http://schemas.openxmlformats.org/drawingml/2006/main" x="685800" y="1947672"/>
          <a:ext xmlns:a="http://schemas.openxmlformats.org/drawingml/2006/main" cx="5138928" cy="260604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b47c07324d74e02"/>
          </a:graphicData>
        </a:graphic>
      </p:graphicFrame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72B8F55-4A93-43E4-8A53-4FD89D22F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" y="4718304"/>
            <a:ext cx="2331720" cy="50292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90771635-3F63-4869-9C92-1A478D49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992" y="4828032"/>
            <a:ext cx="207568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3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Combined global ACV reached $42.4B in 2Q26, up 43% YoY.</a:t>
            </a:r>
            <a:endParaRPr sz="830"/>
          </a:p>
        </p:txBody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36C1540E-C65B-4B3B-8BAE-2E9584D7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4718304"/>
            <a:ext cx="2084832" cy="50292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14B89174-09ED-4690-B587-9963E9F0B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1024" y="4828032"/>
            <a:ext cx="18288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30">
                <a:solidFill>
                  <a:srgbClr val="3E4548"/>
                </a:solidFill>
                <a:latin typeface="Arial"/>
                <a:ea typeface="Arial"/>
                <a:cs typeface="Arial"/>
              </a:rPr>
              <a:t>XaaS represented ~74% of 2Q26 ACV.</a:t>
            </a:r>
            <a:endParaRPr sz="83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1644132A-B00C-430B-A1FF-408990582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1225296"/>
            <a:ext cx="5303520" cy="4041648"/>
          </a:xfrm>
          <a:prstGeom xmlns:a="http://schemas.openxmlformats.org/drawingml/2006/main" prst="roundRect">
            <a:avLst>
              <a:gd name="adj" fmla="val 90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6DFA1DEB-EA7C-4141-9520-D295FC86A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0" y="1444752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Demand momentum indicators</a:t>
            </a:r>
            <a:endParaRPr sz="10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07E08AD3-D705-4C87-8BC7-0322153AD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0" y="1682496"/>
            <a:ext cx="4572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Year-on-year growth and 2026 forecast growth</a:t>
            </a:r>
            <a:endParaRPr sz="800"/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D1CE6200-EDB9-4447-89AF-67F042D15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6832" y="2176272"/>
            <a:ext cx="141732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IaaS ACV</a:t>
            </a:r>
            <a:endParaRPr sz="820"/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B9702E8D-A89E-43D5-A12A-3A8BB34DF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2075688"/>
            <a:ext cx="2888590" cy="36576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47FD58DD-44F3-4484-B196-98EC3AF08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2167128"/>
            <a:ext cx="4572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+78%</a:t>
            </a:r>
            <a:endParaRPr sz="860"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25C780A6-4CA7-437B-B694-D26074F7F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6832" y="2798064"/>
            <a:ext cx="141732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XaaS ACV</a:t>
            </a:r>
            <a:endParaRPr sz="82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F619BC9D-A4EB-4890-94C3-F8774F991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2697480"/>
            <a:ext cx="2407158" cy="36576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C3B6EE2B-2CBE-478E-90AB-0CCE0E06C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5358" y="2788920"/>
            <a:ext cx="4572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+65%</a:t>
            </a:r>
            <a:endParaRPr sz="860"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C4DDCFEE-E075-4151-94A1-C70F5D04A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6832" y="3419856"/>
            <a:ext cx="141732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SaaS ACV</a:t>
            </a:r>
            <a:endParaRPr sz="820"/>
          </a:p>
        </p:txBody>
      </p:sp>
      <p:sp>
        <p:nvSpPr>
          <p:cNvPr id="24" name="Shape 21">
            <a:extLst xmlns:a="http://schemas.openxmlformats.org/drawingml/2006/main">
              <a:ext uri="{FF2B5EF4-FFF2-40B4-BE49-F238E27FC236}">
                <a16:creationId xmlns:a16="http://schemas.microsoft.com/office/drawing/2014/main" id="{152BAB45-9BF9-4FAD-8F51-B7A316880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3319272"/>
            <a:ext cx="925830" cy="36576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8FBCE6"/>
          </a:solidFill>
          <a:ln xmlns:a="http://schemas.openxmlformats.org/drawingml/2006/main" w="12700">
            <a:solidFill>
              <a:srgbClr val="8FBC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312DD64B-514F-4C82-9685-D822C5B9A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4030" y="3410712"/>
            <a:ext cx="4572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+25%</a:t>
            </a:r>
            <a:endParaRPr sz="860"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A60FEB7C-3A4D-49A1-BB6C-EC4796A7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6832" y="4041648"/>
            <a:ext cx="141732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 ACV</a:t>
            </a:r>
            <a:endParaRPr sz="820"/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0D2F4A14-DE33-4D48-A967-06F2D119B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3941064"/>
            <a:ext cx="146304" cy="36576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DCE3A59A-0711-4613-8ABF-8AF32D4D9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4504" y="4032504"/>
            <a:ext cx="4572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+2.7%</a:t>
            </a:r>
            <a:endParaRPr sz="860"/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5B73A86B-62D2-47CA-9D04-46A4CB029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4480560"/>
            <a:ext cx="2962656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C8CFD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95E9984F-2A92-4CBA-BE26-FED43C0B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312" y="4519422"/>
            <a:ext cx="256032" cy="160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0%</a:t>
            </a:r>
            <a:endParaRPr sz="800"/>
          </a:p>
        </p:txBody>
      </p:sp>
      <p:sp>
        <p:nvSpPr>
          <p:cNvPr id="31" name="Text 28">
            <a:extLst xmlns:a="http://schemas.openxmlformats.org/drawingml/2006/main">
              <a:ext uri="{FF2B5EF4-FFF2-40B4-BE49-F238E27FC236}">
                <a16:creationId xmlns:a16="http://schemas.microsoft.com/office/drawing/2014/main" id="{7D08E407-CF62-46C7-A53F-54A16F678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4240" y="4519422"/>
            <a:ext cx="329184" cy="160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80%</a:t>
            </a:r>
            <a:endParaRPr sz="800"/>
          </a:p>
        </p:txBody>
      </p:sp>
      <p:sp>
        <p:nvSpPr>
          <p:cNvPr id="32" name="Shape 29">
            <a:extLst xmlns:a="http://schemas.openxmlformats.org/drawingml/2006/main">
              <a:ext uri="{FF2B5EF4-FFF2-40B4-BE49-F238E27FC236}">
                <a16:creationId xmlns:a16="http://schemas.microsoft.com/office/drawing/2014/main" id="{780AAF39-2426-4F97-A577-0E5ECEFB1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0" y="4727448"/>
            <a:ext cx="2148840" cy="329184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30">
            <a:extLst xmlns:a="http://schemas.openxmlformats.org/drawingml/2006/main">
              <a:ext uri="{FF2B5EF4-FFF2-40B4-BE49-F238E27FC236}">
                <a16:creationId xmlns:a16="http://schemas.microsoft.com/office/drawing/2014/main" id="{4131947B-2E78-4125-9E61-959B96AFD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4812030"/>
            <a:ext cx="1920240" cy="160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2026 XaaS forecast: +30%</a:t>
            </a:r>
            <a:endParaRPr sz="800"/>
          </a:p>
        </p:txBody>
      </p:sp>
      <p:sp>
        <p:nvSpPr>
          <p:cNvPr id="34" name="Shape 31">
            <a:extLst xmlns:a="http://schemas.openxmlformats.org/drawingml/2006/main">
              <a:ext uri="{FF2B5EF4-FFF2-40B4-BE49-F238E27FC236}">
                <a16:creationId xmlns:a16="http://schemas.microsoft.com/office/drawing/2014/main" id="{36EF2089-7F13-424D-B766-E2CC86A79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4272" y="4727448"/>
            <a:ext cx="2148840" cy="329184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2">
            <a:extLst xmlns:a="http://schemas.openxmlformats.org/drawingml/2006/main">
              <a:ext uri="{FF2B5EF4-FFF2-40B4-BE49-F238E27FC236}">
                <a16:creationId xmlns:a16="http://schemas.microsoft.com/office/drawing/2014/main" id="{7CA37CAB-504B-40C3-AC14-D4CD9A19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812030"/>
            <a:ext cx="1920240" cy="160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Managed services forecast: +2.1%</a:t>
            </a:r>
            <a:endParaRPr sz="800"/>
          </a:p>
        </p:txBody>
      </p:sp>
      <p:sp>
        <p:nvSpPr>
          <p:cNvPr id="36" name="Shape 33">
            <a:extLst xmlns:a="http://schemas.openxmlformats.org/drawingml/2006/main">
              <a:ext uri="{FF2B5EF4-FFF2-40B4-BE49-F238E27FC236}">
                <a16:creationId xmlns:a16="http://schemas.microsoft.com/office/drawing/2014/main" id="{73F18351-0E16-4F92-898E-10A8C53E2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552" cy="603504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Shape 34">
            <a:extLst xmlns:a="http://schemas.openxmlformats.org/drawingml/2006/main">
              <a:ext uri="{FF2B5EF4-FFF2-40B4-BE49-F238E27FC236}">
                <a16:creationId xmlns:a16="http://schemas.microsoft.com/office/drawing/2014/main" id="{E78E6236-9FF2-4935-83AA-22661453B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06E3285E-D2A9-416F-8253-FA25EDE4A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06440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39" name="Text 36">
            <a:extLst xmlns:a="http://schemas.openxmlformats.org/drawingml/2006/main">
              <a:ext uri="{FF2B5EF4-FFF2-40B4-BE49-F238E27FC236}">
                <a16:creationId xmlns:a16="http://schemas.microsoft.com/office/drawing/2014/main" id="{1405725E-4414-4D75-9682-7EC7F225E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15000"/>
            <a:ext cx="10003536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3–5 year demand outlook is bifurcated: cloud-native and AI-related workloads show strong growth momentum, while managed services expand slowly and shift toward transformation-linked new scope.</a:t>
            </a:r>
            <a:endParaRPr sz="1000"/>
          </a:p>
        </p:txBody>
      </p:sp>
      <p:sp>
        <p:nvSpPr>
          <p:cNvPr id="40" name="Text 37">
            <a:extLst xmlns:a="http://schemas.openxmlformats.org/drawingml/2006/main">
              <a:ext uri="{FF2B5EF4-FFF2-40B4-BE49-F238E27FC236}">
                <a16:creationId xmlns:a16="http://schemas.microsoft.com/office/drawing/2014/main" id="{50F5FFAC-8976-48D7-96D3-3A9DDA663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712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03058bac53f4b45"/>
              </a:rPr>
              <a:t>ISG Index, Global 2Q26 Results (Jul 2026)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b44fe666fe443d3"/>
              </a:rPr>
              <a:t>ISG Index, FY2025 / 2026 Forecast (Jan 2026)</a:t>
            </a:r>
            <a:endParaRPr sz="600" i="1"/>
          </a:p>
        </p:txBody>
      </p:sp>
      <p:sp>
        <p:nvSpPr>
          <p:cNvPr id="41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D8B10853-3E4C-431E-8E91-AE1BA6BDEB32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30394428-F1DC-E5F6-DB0C-7DE31F3D8A23}" type="slidenum">
              <a:rPr sz="800" b="0">
                <a:latin typeface="Arial"/>
                <a:ea typeface="Arial"/>
                <a:cs typeface="Arial"/>
              </a:rPr>
              <a:t>11</a:t>
            </a:fld>
            <a:endParaRPr/>
          </a:p>
        </p:txBody>
      </p:sp>
      <p:sp>
        <p:nvSpPr>
          <p:cNvPr id="43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A61D538-FA7D-4D0A-ABFE-B3A4B80F7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FEB19B37-E75A-493E-A1F3-1337A7C3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3EEB24C-1D23-422E-BBCC-4741E0454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2D3FA5A-4A2D-4804-BC4B-73AE9E0BE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907B6B8-8ADF-49B1-A9DA-99CC5976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61E23F2-6E93-4C09-85B5-23E48C2AE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02055630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C42FDC-6DFF-47A0-A370-AD3A16803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488" y="256032"/>
            <a:ext cx="20848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 | MARKET ANALYSIS</a:t>
            </a:r>
            <a:endParaRPr sz="8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637409D-A544-4D77-8DC6-167DF150F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144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Application Modernization and Managed Apps Carry Premium Growth</a:t>
            </a:r>
            <a:endParaRPr sz="1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32CB490-3D84-4F36-AC46-44EF2C0E3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90600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7891386-EA5C-4AB5-9BC4-15F5BBEA9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Specialized modernization and managed application services are expanding faster than broad IT services as enterprises migrate, re-platform and stabilize hybrid estates.</a:t>
            </a:r>
            <a:endParaRPr sz="12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463C8E4-68DE-4AC1-87EA-0C50E3A97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1234440"/>
            <a:ext cx="60807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Segment market outlook, 2026–2030</a:t>
            </a:r>
            <a:endParaRPr sz="10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8859A19-F962-4565-9B4D-CFA1BBD9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1472184"/>
            <a:ext cx="4389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US$ billion; published CAGR applied to interim years</a:t>
            </a:r>
            <a:endParaRPr sz="800"/>
          </a:p>
        </p:txBody>
      </p:sp>
      <p:graphicFrame>
        <p:nvGraphicFramePr>
          <p:cNvPr id="59" name="Chart 0"/>
          <p:cNvGraphicFramePr/>
          <p:nvPr/>
        </p:nvGraphicFramePr>
        <p:xfrm>
          <a:off xmlns:a="http://schemas.openxmlformats.org/drawingml/2006/main" x="530352" y="1719072"/>
          <a:ext xmlns:a="http://schemas.openxmlformats.org/drawingml/2006/main" cx="6620256" cy="3310128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a7494467ea54503"/>
          </a:graphicData>
        </a:graphic>
      </p:graphicFrame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F041E11-6A84-4880-8ECE-02E2EDDA1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02352"/>
            <a:ext cx="2377440" cy="457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85317ED7-2D49-404D-A486-669C87BBA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02352"/>
            <a:ext cx="50292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E4198893-1889-4133-BB10-662D5916C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0704" y="5166360"/>
            <a:ext cx="212140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16.7%</a:t>
            </a:r>
            <a:endParaRPr sz="13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52309E3-38E7-4631-8064-358AD2490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0704" y="5368671"/>
            <a:ext cx="2148840" cy="171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 modernization CAGR to 2030</a:t>
            </a:r>
            <a:endParaRPr sz="80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C4C95CE-D6B9-4E81-80DD-D183BCF92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5102352"/>
            <a:ext cx="2377440" cy="4572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E6C19AC3-850E-4FC7-A941-FC01F83F9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5102352"/>
            <a:ext cx="50292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FB670B6-ACCE-49BF-AB61-DF88A9BD7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3904" y="5166360"/>
            <a:ext cx="212140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19.0%</a:t>
            </a:r>
            <a:endParaRPr sz="135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365152EE-A433-45C6-B6D7-5D530D990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3904" y="5368671"/>
            <a:ext cx="2148840" cy="171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app services CAGR to 2030</a:t>
            </a:r>
            <a:endParaRPr sz="80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56B77666-1246-4677-8CBC-B95FEE7B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1225296"/>
            <a:ext cx="4315968" cy="4069080"/>
          </a:xfrm>
          <a:prstGeom xmlns:a="http://schemas.openxmlformats.org/drawingml/2006/main" prst="roundRect">
            <a:avLst>
              <a:gd name="adj" fmla="val 89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C9FFD1DA-FC76-4AB9-8C03-7458FF081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444752"/>
            <a:ext cx="374904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Demand use cases observed in the market</a:t>
            </a:r>
            <a:endParaRPr sz="1000"/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9864495B-2FBA-469E-8A61-754E806F3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773936"/>
            <a:ext cx="1417320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3FD281BB-1F68-48AB-A27B-93236A3F3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1847088"/>
            <a:ext cx="12344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Service Area</a:t>
            </a:r>
            <a:endParaRPr sz="85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9B948E5C-2B3B-408A-8047-0E5A6083F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1773936"/>
            <a:ext cx="239572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5575F7CF-FEE0-43E9-8B25-46AB1FBCD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847088"/>
            <a:ext cx="221284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Demand Driver</a:t>
            </a:r>
            <a:endParaRPr sz="850"/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63EAF7F2-49F6-42E1-8681-C3CAA60ED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066544"/>
            <a:ext cx="1417320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DE8BB385-A553-4205-A441-901CBCFF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2240280"/>
            <a:ext cx="12344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ADM</a:t>
            </a:r>
            <a:endParaRPr sz="800"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CE0BC9E3-C6D8-440C-AD48-169CA9678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2066544"/>
            <a:ext cx="2395728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5A198C95-DAAF-4793-9EA1-339A83EF7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288" y="2139696"/>
            <a:ext cx="2157984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Routine maintenance faces AI productivity pressure, while complex enhancements remain relevant for mixed estates.</a:t>
            </a:r>
            <a:endParaRPr sz="800"/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0C51C55A-AADF-403D-915A-1E32842D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779776"/>
            <a:ext cx="1417320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3DA6781C-3654-45D7-97CD-161D72124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2953512"/>
            <a:ext cx="12344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Cloud-Native Dev.</a:t>
            </a:r>
            <a:endParaRPr sz="800"/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C2BF690B-B21D-4A53-94DF-A618D556F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2779776"/>
            <a:ext cx="2395728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07CEC9C9-767C-411E-9B51-27A694B2F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288" y="2852928"/>
            <a:ext cx="2157984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 migration, APIs, containerization, DevOps and platform engineering support modernization roadmaps.</a:t>
            </a:r>
            <a:endParaRPr sz="800"/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E06209F7-CE85-4768-8E16-824F2DEFE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3493008"/>
            <a:ext cx="1417320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8E54AB6A-C629-436B-8779-0480D356F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3666744"/>
            <a:ext cx="12344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Managed Apps</a:t>
            </a:r>
            <a:endParaRPr sz="800"/>
          </a:p>
        </p:txBody>
      </p:sp>
      <p:sp>
        <p:nvSpPr>
          <p:cNvPr id="33" name="Shape 30">
            <a:extLst xmlns:a="http://schemas.openxmlformats.org/drawingml/2006/main">
              <a:ext uri="{FF2B5EF4-FFF2-40B4-BE49-F238E27FC236}">
                <a16:creationId xmlns:a16="http://schemas.microsoft.com/office/drawing/2014/main" id="{00FB20BB-9931-433B-AA4D-94F7BF684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3493008"/>
            <a:ext cx="2395728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C2FCB4A5-899A-4652-88E0-30F89E46E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288" y="3566160"/>
            <a:ext cx="2157984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SLA-led application operations, automation and service-desk consolidation support cost control in hybrid estates.</a:t>
            </a:r>
            <a:endParaRPr sz="800"/>
          </a:p>
        </p:txBody>
      </p:sp>
      <p:sp>
        <p:nvSpPr>
          <p:cNvPr id="35" name="Shape 32">
            <a:extLst xmlns:a="http://schemas.openxmlformats.org/drawingml/2006/main">
              <a:ext uri="{FF2B5EF4-FFF2-40B4-BE49-F238E27FC236}">
                <a16:creationId xmlns:a16="http://schemas.microsoft.com/office/drawing/2014/main" id="{7E133327-C8E1-460E-808A-F9ECC3E0F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4206240"/>
            <a:ext cx="1417320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3">
            <a:extLst xmlns:a="http://schemas.openxmlformats.org/drawingml/2006/main">
              <a:ext uri="{FF2B5EF4-FFF2-40B4-BE49-F238E27FC236}">
                <a16:creationId xmlns:a16="http://schemas.microsoft.com/office/drawing/2014/main" id="{DFB2507A-C432-49D3-AD2D-865E4F5F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4379976"/>
            <a:ext cx="12344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Modernization</a:t>
            </a:r>
            <a:endParaRPr sz="800"/>
          </a:p>
        </p:txBody>
      </p:sp>
      <p:sp>
        <p:nvSpPr>
          <p:cNvPr id="37" name="Shape 34">
            <a:extLst xmlns:a="http://schemas.openxmlformats.org/drawingml/2006/main">
              <a:ext uri="{FF2B5EF4-FFF2-40B4-BE49-F238E27FC236}">
                <a16:creationId xmlns:a16="http://schemas.microsoft.com/office/drawing/2014/main" id="{20A7A909-21E9-4863-A9D0-EA4BED72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4206240"/>
            <a:ext cx="2395728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D3C5213C-B0A0-4881-AA9D-6EB30F3BA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288" y="4279392"/>
            <a:ext cx="2157984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Legacy re-platforming and refactoring are triggered by security, scalability and technical-debt reduction.</a:t>
            </a:r>
            <a:endParaRPr sz="800"/>
          </a:p>
        </p:txBody>
      </p:sp>
      <p:sp>
        <p:nvSpPr>
          <p:cNvPr id="39" name="Shape 36">
            <a:extLst xmlns:a="http://schemas.openxmlformats.org/drawingml/2006/main">
              <a:ext uri="{FF2B5EF4-FFF2-40B4-BE49-F238E27FC236}">
                <a16:creationId xmlns:a16="http://schemas.microsoft.com/office/drawing/2014/main" id="{ACA1C79D-4807-4F8A-A752-D5351921C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552" cy="603504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Shape 37">
            <a:extLst xmlns:a="http://schemas.openxmlformats.org/drawingml/2006/main">
              <a:ext uri="{FF2B5EF4-FFF2-40B4-BE49-F238E27FC236}">
                <a16:creationId xmlns:a16="http://schemas.microsoft.com/office/drawing/2014/main" id="{9673121A-6B66-46AD-AEB5-67FF15918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8">
            <a:extLst xmlns:a="http://schemas.openxmlformats.org/drawingml/2006/main">
              <a:ext uri="{FF2B5EF4-FFF2-40B4-BE49-F238E27FC236}">
                <a16:creationId xmlns:a16="http://schemas.microsoft.com/office/drawing/2014/main" id="{37853A43-A9F4-4DCC-A711-7AE96D764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06440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42" name="Text 39">
            <a:extLst xmlns:a="http://schemas.openxmlformats.org/drawingml/2006/main">
              <a:ext uri="{FF2B5EF4-FFF2-40B4-BE49-F238E27FC236}">
                <a16:creationId xmlns:a16="http://schemas.microsoft.com/office/drawing/2014/main" id="{48B3BA97-2750-4973-B783-4A2EED921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15000"/>
            <a:ext cx="10003536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work is shifting from simple maintenance toward modernization, cloud migration, platform engineering and automated application operations, which explains why specialty sub-segments outgrow broad managed services.</a:t>
            </a:r>
            <a:endParaRPr sz="1000"/>
          </a:p>
        </p:txBody>
      </p:sp>
      <p:sp>
        <p:nvSpPr>
          <p:cNvPr id="43" name="Text 40">
            <a:extLst xmlns:a="http://schemas.openxmlformats.org/drawingml/2006/main">
              <a:ext uri="{FF2B5EF4-FFF2-40B4-BE49-F238E27FC236}">
                <a16:creationId xmlns:a16="http://schemas.microsoft.com/office/drawing/2014/main" id="{D0EA9032-9AB4-4216-86C7-2F91A7CE2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712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cfb2b2edf4374eaa"/>
              </a:rPr>
              <a:t>Grand View Research, Application Modernization Services (2024–2030)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a2a9d76d2e5d4ed5"/>
              </a:rPr>
              <a:t>Global Industry Analysts, Managed Application Services (2025)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28294e20612f4e7e"/>
              </a:rPr>
              <a:t>ISG Index, 2Q26</a:t>
            </a:r>
            <a:endParaRPr sz="600" i="1"/>
          </a:p>
        </p:txBody>
      </p:sp>
      <p:sp>
        <p:nvSpPr>
          <p:cNvPr id="44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922E2DF5-A830-4D52-A136-B2D371BFA021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4DB16885-0D3F-A391-B669-3211DB3B26E8}" type="slidenum">
              <a:rPr sz="800" b="0">
                <a:latin typeface="Arial"/>
                <a:ea typeface="Arial"/>
                <a:cs typeface="Arial"/>
              </a:rPr>
              <a:t>12</a:t>
            </a:fld>
            <a:endParaRPr/>
          </a:p>
        </p:txBody>
      </p:sp>
      <p:sp>
        <p:nvSpPr>
          <p:cNvPr id="4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69A1158-AE68-4F60-B884-CA8FA7E6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3685DA2-A758-4630-86CC-5D1471300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13CE8A2-09BB-4B71-A834-9050133AA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AEA2DF2-F0D5-41F4-9341-DD3D578A9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E09072C-4E8A-4693-ABBB-330216987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F00CE84-F8D3-4B61-A38A-D01C968B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0079874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32B447-4DD1-426F-A93B-9B756EEFD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488" y="256032"/>
            <a:ext cx="20848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 | MARKET ANALYSIS</a:t>
            </a:r>
            <a:endParaRPr sz="8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BF04B0B-7A8C-433B-AC82-D1814D356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144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Pricing Outlook Is Split Between Deflation and Premium Skills</a:t>
            </a:r>
            <a:endParaRPr sz="1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65B5B45-FAF7-4900-801C-ACB6A1637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90600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DA52C9D-3687-4C14-9D50-8F44A5442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AI productivity is putting pressure on labor-heavy ADM, while cloud, platform and GenAI skills preserve pricing premiums in modernization programs.</a:t>
            </a:r>
            <a:endParaRPr sz="12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18FD99-E781-4FCE-8F09-F6CCED976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1234440"/>
            <a:ext cx="62179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Directional pricing-pressure index by service area</a:t>
            </a:r>
            <a:endParaRPr sz="10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6AAAC94-E588-4B57-90D9-3A6B68DF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1472184"/>
            <a:ext cx="48463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 = 100; analytical proxy, not supplier rate-card data</a:t>
            </a:r>
            <a:endParaRPr sz="800"/>
          </a:p>
        </p:txBody>
      </p:sp>
      <p:graphicFrame>
        <p:nvGraphicFramePr>
          <p:cNvPr id="45" name="Chart 0"/>
          <p:cNvGraphicFramePr/>
          <p:nvPr/>
        </p:nvGraphicFramePr>
        <p:xfrm>
          <a:off xmlns:a="http://schemas.openxmlformats.org/drawingml/2006/main" x="530352" y="1719072"/>
          <a:ext xmlns:a="http://schemas.openxmlformats.org/drawingml/2006/main" cx="6675120" cy="3401568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024bc9a05e94ef1"/>
          </a:graphicData>
        </a:graphic>
      </p:graphicFrame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3917962-0059-4F3B-86F4-21C6EA4E7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4928" y="1225296"/>
            <a:ext cx="4297680" cy="4069080"/>
          </a:xfrm>
          <a:prstGeom xmlns:a="http://schemas.openxmlformats.org/drawingml/2006/main" prst="roundRect">
            <a:avLst>
              <a:gd name="adj" fmla="val 89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06276D9-FD85-4ECA-AD77-4E1182CE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384" y="1444752"/>
            <a:ext cx="374904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Pricing drivers by service type</a:t>
            </a:r>
            <a:endParaRPr sz="100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2992329-DD16-4566-859A-7404DC1C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384" y="1792224"/>
            <a:ext cx="3794760" cy="585216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C44E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6E31A6E-9743-417D-8377-9D0230AA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1883664"/>
            <a:ext cx="11430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C44E52"/>
                </a:solidFill>
                <a:latin typeface="Arial"/>
                <a:ea typeface="Arial"/>
                <a:cs typeface="Arial"/>
              </a:rPr>
              <a:t>Run ADM</a:t>
            </a:r>
            <a:endParaRPr sz="8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7E2EEA42-75F0-475D-AE6F-2273AF0FE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4272" y="1865376"/>
            <a:ext cx="22402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Downward pressure from AI-assisted delivery, automation and labor-arbitrage benchmarking.</a:t>
            </a:r>
            <a:endParaRPr sz="80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594BC693-3E70-4CD2-9E1B-556B1D318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384" y="2542032"/>
            <a:ext cx="3794760" cy="585216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8861747A-A258-4F1B-94C7-27A8C502B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2633472"/>
            <a:ext cx="11430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Managed Apps</a:t>
            </a:r>
            <a:endParaRPr sz="8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E6FA5644-7CEA-4705-A628-FD421F6F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4272" y="2615184"/>
            <a:ext cx="22402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Stable to mildly rising pricing as SLA scope widens, but automation offsets wage inflation.</a:t>
            </a:r>
            <a:endParaRPr sz="80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6C838861-DFD7-4B72-AE1B-5C51B69BE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384" y="3291840"/>
            <a:ext cx="3794760" cy="585216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18C2F056-B09D-4AD3-8552-28F4B3533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3383280"/>
            <a:ext cx="11430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Cloud-Native Dev.</a:t>
            </a:r>
            <a:endParaRPr sz="800"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C8EDB925-0195-4F2D-BEB7-4DC428274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4272" y="3364992"/>
            <a:ext cx="22402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Premium retained by cloud migration, DevOps, APIs, security and scarce platform skills.</a:t>
            </a:r>
            <a:endParaRPr sz="800"/>
          </a:p>
        </p:txBody>
      </p:sp>
      <p:sp>
        <p:nvSpPr>
          <p:cNvPr id="20" name="Shape 17">
            <a:extLst xmlns:a="http://schemas.openxmlformats.org/drawingml/2006/main">
              <a:ext uri="{FF2B5EF4-FFF2-40B4-BE49-F238E27FC236}">
                <a16:creationId xmlns:a16="http://schemas.microsoft.com/office/drawing/2014/main" id="{A81F4C72-B5EF-45D0-B3F1-210FDD5D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384" y="4041648"/>
            <a:ext cx="3794760" cy="585216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EECABF5B-895A-4433-8D21-90D9BAC9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4133088"/>
            <a:ext cx="11430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GenAI / Platform</a:t>
            </a:r>
            <a:endParaRPr sz="800"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BEB119DF-F2DA-421E-93D1-95CB9E63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4272" y="4114800"/>
            <a:ext cx="22402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Highest premium area due to architecture, governance, integration and specialized engineering talent.</a:t>
            </a:r>
            <a:endParaRPr sz="800"/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9CB7019B-727D-4438-A5EB-A7F5A208F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384" y="4709160"/>
            <a:ext cx="3794760" cy="50292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16B5B2C7-F8E3-494F-9447-8A66E6C05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818888"/>
            <a:ext cx="353872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3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Pricing direction is intentionally shown as an index because public forecasts indicate market pressure, not supplier-specific commercial rates.</a:t>
            </a:r>
            <a:endParaRPr sz="830"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336EECD7-6B7A-4045-A58A-5C19E71F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552" cy="603504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C1DE39A4-7242-4559-AB8E-426C91344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1A4FB49B-1317-4BD8-B46E-FC1034F47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06440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616F4A4C-D7F1-4E92-987B-C8C1C97D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15000"/>
            <a:ext cx="10003536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Pricing is unlikely to move uniformly: commodity ADM becomes a productivity-and-automation pricing discussion, while scarce cloud-native, platform-engineering and AI integration capacity remains the upward-cost pocket.</a:t>
            </a:r>
            <a:endParaRPr sz="1000"/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5D65B4CF-0AFE-48F0-9A33-82246F04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712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c391a2f54144ace"/>
              </a:rPr>
              <a:t>ISG Index, 2Q26 pricing observations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8a62c67c3974ec3"/>
              </a:rPr>
              <a:t>Gartner, GenAI software cost signal (Oct 2025)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e2f38e35c92434e"/>
              </a:rPr>
              <a:t>Gartner, AI Spending Forecast (May 2026)</a:t>
            </a:r>
            <a:endParaRPr sz="600" i="1"/>
          </a:p>
        </p:txBody>
      </p:sp>
      <p:sp>
        <p:nvSpPr>
          <p:cNvPr id="30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F2354770-946B-4A20-B3A0-A4DC139C5596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2DD23107-4986-8758-3A93-3D74F35908CC}" type="slidenum">
              <a:rPr sz="800" b="0">
                <a:latin typeface="Arial"/>
                <a:ea typeface="Arial"/>
                <a:cs typeface="Arial"/>
              </a:rPr>
              <a:t>13</a:t>
            </a:fld>
            <a:endParaRPr/>
          </a:p>
        </p:txBody>
      </p:sp>
      <p:sp>
        <p:nvSpPr>
          <p:cNvPr id="3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F55C339-07E6-4FBF-B3D3-6B998410D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B9A3C055-325C-44EC-A00C-1CC50C14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421B097-F44D-4FDD-8044-62B533ECF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DE83EBC-4FAC-4632-9231-3432114C4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CF3A511-1B8E-4193-B9F9-2CA00F1E4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E6C15EF-8ACF-408F-ADD7-8F03CEF66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6942913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BFB4FEB6-057A-446C-B85D-6AA472815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560" y="255960"/>
            <a:ext cx="20844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A2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D108331A-A205-4C11-B474-AB564DD69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80"/>
            <a:ext cx="91436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A2: Service Models Shift Control and Accountability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229B8B3E-C76F-4C2D-B6AF-B4824629D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8988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21BB026E-C3B0-48E6-A031-5F7DA768B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155320" cy="347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four models are not interchangeable; each changes who manages delivery, who carries risk, and how value is measured.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B882A5F8-A1F0-437F-8FB9-54D73C922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207080"/>
            <a:ext cx="598896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Operating-model continuum for application services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052221C2-6A4D-453E-9B45-20A03B3EA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35680"/>
            <a:ext cx="57603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Directional positioning for ERP, CRM, BI and custom-application work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6">
            <a:extLst xmlns:a="http://schemas.openxmlformats.org/drawingml/2006/main">
              <a:ext uri="{FF2B5EF4-FFF2-40B4-BE49-F238E27FC236}">
                <a16:creationId xmlns:a16="http://schemas.microsoft.com/office/drawing/2014/main" id="{334CB9E0-E87A-4CBC-BA5C-E69E26CBC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00" y="4827960"/>
            <a:ext cx="52120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47546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Shape 7">
            <a:extLst xmlns:a="http://schemas.openxmlformats.org/drawingml/2006/main">
              <a:ext uri="{FF2B5EF4-FFF2-40B4-BE49-F238E27FC236}">
                <a16:creationId xmlns:a16="http://schemas.microsoft.com/office/drawing/2014/main" id="{4EFF3148-22AB-42A7-BF16-C2EA7F079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932400" y="2057400"/>
            <a:ext cx="360" cy="27705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47546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8">
            <a:extLst xmlns:a="http://schemas.openxmlformats.org/drawingml/2006/main">
              <a:ext uri="{FF2B5EF4-FFF2-40B4-BE49-F238E27FC236}">
                <a16:creationId xmlns:a16="http://schemas.microsoft.com/office/drawing/2014/main" id="{4CA90001-7F4A-49B1-AA1E-08FF106B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5158260"/>
            <a:ext cx="169128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Higher client control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9">
            <a:extLst xmlns:a="http://schemas.openxmlformats.org/drawingml/2006/main">
              <a:ext uri="{FF2B5EF4-FFF2-40B4-BE49-F238E27FC236}">
                <a16:creationId xmlns:a16="http://schemas.microsoft.com/office/drawing/2014/main" id="{CCFE2319-18D9-46A2-8073-1CBBB78E5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338400" y="2269260"/>
            <a:ext cx="144432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Higher supplier accountability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Shape 10">
            <a:extLst xmlns:a="http://schemas.openxmlformats.org/drawingml/2006/main">
              <a:ext uri="{FF2B5EF4-FFF2-40B4-BE49-F238E27FC236}">
                <a16:creationId xmlns:a16="http://schemas.microsoft.com/office/drawing/2014/main" id="{53A3BCE3-2967-4BA2-BECF-DF6A616EB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4032360"/>
            <a:ext cx="1078560" cy="658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11">
            <a:extLst xmlns:a="http://schemas.openxmlformats.org/drawingml/2006/main">
              <a:ext uri="{FF2B5EF4-FFF2-40B4-BE49-F238E27FC236}">
                <a16:creationId xmlns:a16="http://schemas.microsoft.com/office/drawing/2014/main" id="{693A9ACC-C496-430A-A20E-0AF365EFF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6560" y="4187880"/>
            <a:ext cx="9140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Staff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Augmentation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12">
            <a:extLst xmlns:a="http://schemas.openxmlformats.org/drawingml/2006/main">
              <a:ext uri="{FF2B5EF4-FFF2-40B4-BE49-F238E27FC236}">
                <a16:creationId xmlns:a16="http://schemas.microsoft.com/office/drawing/2014/main" id="{61FC4D36-1666-45B6-948E-EFA8C7E5B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34200"/>
            <a:ext cx="1078560" cy="658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13">
            <a:extLst xmlns:a="http://schemas.openxmlformats.org/drawingml/2006/main">
              <a:ext uri="{FF2B5EF4-FFF2-40B4-BE49-F238E27FC236}">
                <a16:creationId xmlns:a16="http://schemas.microsoft.com/office/drawing/2014/main" id="{066C629A-C59C-438B-A5F5-1B9BFEF5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2840" y="2889360"/>
            <a:ext cx="9140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Managed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Services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Shape 14">
            <a:extLst xmlns:a="http://schemas.openxmlformats.org/drawingml/2006/main">
              <a:ext uri="{FF2B5EF4-FFF2-40B4-BE49-F238E27FC236}">
                <a16:creationId xmlns:a16="http://schemas.microsoft.com/office/drawing/2014/main" id="{53A9F8CE-81ED-4C7A-B829-E9AE8BDBD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960" y="2286000"/>
            <a:ext cx="1078560" cy="658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15">
            <a:extLst xmlns:a="http://schemas.openxmlformats.org/drawingml/2006/main">
              <a:ext uri="{FF2B5EF4-FFF2-40B4-BE49-F238E27FC236}">
                <a16:creationId xmlns:a16="http://schemas.microsoft.com/office/drawing/2014/main" id="{F01B32B1-994A-4603-B75C-2662C0389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9040" y="2441520"/>
            <a:ext cx="9140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Outcome-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Based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16">
            <a:extLst xmlns:a="http://schemas.openxmlformats.org/drawingml/2006/main">
              <a:ext uri="{FF2B5EF4-FFF2-40B4-BE49-F238E27FC236}">
                <a16:creationId xmlns:a16="http://schemas.microsoft.com/office/drawing/2014/main" id="{CA5A03BD-AE1B-4D87-B41E-CDCAA52BC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2953440"/>
            <a:ext cx="1078560" cy="658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17">
            <a:extLst xmlns:a="http://schemas.openxmlformats.org/drawingml/2006/main">
              <a:ext uri="{FF2B5EF4-FFF2-40B4-BE49-F238E27FC236}">
                <a16:creationId xmlns:a16="http://schemas.microsoft.com/office/drawing/2014/main" id="{5A6ACDD1-3FB3-4B61-AF3C-5B63B06E0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3000" y="3108960"/>
            <a:ext cx="9140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Build-Operate-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Transfer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Shape 18">
            <a:extLst xmlns:a="http://schemas.openxmlformats.org/drawingml/2006/main">
              <a:ext uri="{FF2B5EF4-FFF2-40B4-BE49-F238E27FC236}">
                <a16:creationId xmlns:a16="http://schemas.microsoft.com/office/drawing/2014/main" id="{AE26E1AF-0857-4FBB-B9D5-DE492F235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225440"/>
            <a:ext cx="4919040" cy="4068720"/>
          </a:xfrm>
          <a:prstGeom xmlns:a="http://schemas.openxmlformats.org/drawingml/2006/main" prst="roundRect">
            <a:avLst>
              <a:gd name="adj" fmla="val 89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83097943-CADD-4740-8AAA-100145DA8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1444680"/>
            <a:ext cx="431568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What changes across the models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2767FDA7-7730-492D-A1BD-7BE975700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1774080"/>
            <a:ext cx="4352040" cy="65808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Shape 21">
            <a:extLst xmlns:a="http://schemas.openxmlformats.org/drawingml/2006/main">
              <a:ext uri="{FF2B5EF4-FFF2-40B4-BE49-F238E27FC236}">
                <a16:creationId xmlns:a16="http://schemas.microsoft.com/office/drawing/2014/main" id="{D4D1C510-D81C-4C3E-9935-2EB97BD9A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1774080"/>
            <a:ext cx="5004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Text 22">
            <a:extLst xmlns:a="http://schemas.openxmlformats.org/drawingml/2006/main">
              <a:ext uri="{FF2B5EF4-FFF2-40B4-BE49-F238E27FC236}">
                <a16:creationId xmlns:a16="http://schemas.microsoft.com/office/drawing/2014/main" id="{75AB8F03-5BF6-40E9-9BC7-2364BC60F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1865520"/>
            <a:ext cx="40960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6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Delivery Ownership</a:t>
            </a:r>
            <a:endParaRPr sz="86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C7F8B06F-362D-4931-8970-1585B258E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2084760"/>
            <a:ext cx="409608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Ownership shifts from client-directed work to supplier-run delivery, with BOT returning control after transfer.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4">
            <a:extLst xmlns:a="http://schemas.openxmlformats.org/drawingml/2006/main">
              <a:ext uri="{FF2B5EF4-FFF2-40B4-BE49-F238E27FC236}">
                <a16:creationId xmlns:a16="http://schemas.microsoft.com/office/drawing/2014/main" id="{78A590AF-FE4D-4650-8B22-3036BBE53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2597040"/>
            <a:ext cx="4352040" cy="65808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Shape 25">
            <a:extLst xmlns:a="http://schemas.openxmlformats.org/drawingml/2006/main">
              <a:ext uri="{FF2B5EF4-FFF2-40B4-BE49-F238E27FC236}">
                <a16:creationId xmlns:a16="http://schemas.microsoft.com/office/drawing/2014/main" id="{8D0C3718-1D9A-43EA-9CEC-FCC360E8A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2597040"/>
            <a:ext cx="5004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26">
            <a:extLst xmlns:a="http://schemas.openxmlformats.org/drawingml/2006/main">
              <a:ext uri="{FF2B5EF4-FFF2-40B4-BE49-F238E27FC236}">
                <a16:creationId xmlns:a16="http://schemas.microsoft.com/office/drawing/2014/main" id="{B5A2EFB1-3E20-4015-AFBF-BAB03CC5D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2688480"/>
            <a:ext cx="40960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6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Commercial Unit</a:t>
            </a:r>
            <a:endParaRPr sz="86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27">
            <a:extLst xmlns:a="http://schemas.openxmlformats.org/drawingml/2006/main">
              <a:ext uri="{FF2B5EF4-FFF2-40B4-BE49-F238E27FC236}">
                <a16:creationId xmlns:a16="http://schemas.microsoft.com/office/drawing/2014/main" id="{A8B2931D-ADE2-48FF-9835-AA8A1A73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2907720"/>
            <a:ext cx="409608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buying unit moves from people and hours to SLAs, outcomes, capability phases and transfer milestones.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Shape 28">
            <a:extLst xmlns:a="http://schemas.openxmlformats.org/drawingml/2006/main">
              <a:ext uri="{FF2B5EF4-FFF2-40B4-BE49-F238E27FC236}">
                <a16:creationId xmlns:a16="http://schemas.microsoft.com/office/drawing/2014/main" id="{A8AC1D54-B044-44CB-90C0-5420FB60E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3420000"/>
            <a:ext cx="4352040" cy="65808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Shape 29">
            <a:extLst xmlns:a="http://schemas.openxmlformats.org/drawingml/2006/main">
              <a:ext uri="{FF2B5EF4-FFF2-40B4-BE49-F238E27FC236}">
                <a16:creationId xmlns:a16="http://schemas.microsoft.com/office/drawing/2014/main" id="{B7B5D37B-5FB2-4866-A34A-04DE755D6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3420000"/>
            <a:ext cx="5004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 30">
            <a:extLst xmlns:a="http://schemas.openxmlformats.org/drawingml/2006/main">
              <a:ext uri="{FF2B5EF4-FFF2-40B4-BE49-F238E27FC236}">
                <a16:creationId xmlns:a16="http://schemas.microsoft.com/office/drawing/2014/main" id="{7CD984DB-1CE9-405A-8F8E-B8D2DAB1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3511440"/>
            <a:ext cx="40960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6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Governance Need</a:t>
            </a:r>
            <a:endParaRPr sz="86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31">
            <a:extLst xmlns:a="http://schemas.openxmlformats.org/drawingml/2006/main">
              <a:ext uri="{FF2B5EF4-FFF2-40B4-BE49-F238E27FC236}">
                <a16:creationId xmlns:a16="http://schemas.microsoft.com/office/drawing/2014/main" id="{CD219FD5-CD7A-4F5B-A552-9270DC718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3730680"/>
            <a:ext cx="409608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Governance shifts from resource supervision to scope, performance, attribution, knowledge transfer and exit control.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2">
            <a:extLst xmlns:a="http://schemas.openxmlformats.org/drawingml/2006/main">
              <a:ext uri="{FF2B5EF4-FFF2-40B4-BE49-F238E27FC236}">
                <a16:creationId xmlns:a16="http://schemas.microsoft.com/office/drawing/2014/main" id="{2F8C2358-10EF-4AFF-9C85-4F20FA6C8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4242960"/>
            <a:ext cx="4352040" cy="65808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Shape 33">
            <a:extLst xmlns:a="http://schemas.openxmlformats.org/drawingml/2006/main">
              <a:ext uri="{FF2B5EF4-FFF2-40B4-BE49-F238E27FC236}">
                <a16:creationId xmlns:a16="http://schemas.microsoft.com/office/drawing/2014/main" id="{2AF7F560-91BC-41B6-A840-3840561D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4242960"/>
            <a:ext cx="5004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Text 34">
            <a:extLst xmlns:a="http://schemas.openxmlformats.org/drawingml/2006/main">
              <a:ext uri="{FF2B5EF4-FFF2-40B4-BE49-F238E27FC236}">
                <a16:creationId xmlns:a16="http://schemas.microsoft.com/office/drawing/2014/main" id="{E287C3F9-9C82-46C6-A59C-DE7F168DE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4334400"/>
            <a:ext cx="40960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6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Observed Use Cases</a:t>
            </a:r>
            <a:endParaRPr sz="86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 35">
            <a:extLst xmlns:a="http://schemas.openxmlformats.org/drawingml/2006/main">
              <a:ext uri="{FF2B5EF4-FFF2-40B4-BE49-F238E27FC236}">
                <a16:creationId xmlns:a16="http://schemas.microsoft.com/office/drawing/2014/main" id="{75EA575D-6B61-41C6-8306-B49F2882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4553640"/>
            <a:ext cx="409608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Staff augmentation supports capacity gaps; managed and outcome models fit measurable run services; BOT fits capability build-out.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6">
            <a:extLst xmlns:a="http://schemas.openxmlformats.org/drawingml/2006/main">
              <a:ext uri="{FF2B5EF4-FFF2-40B4-BE49-F238E27FC236}">
                <a16:creationId xmlns:a16="http://schemas.microsoft.com/office/drawing/2014/main" id="{C48D1C86-90D7-4FC7-B0D3-E635437CC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Shape 37">
            <a:extLst xmlns:a="http://schemas.openxmlformats.org/drawingml/2006/main">
              <a:ext uri="{FF2B5EF4-FFF2-40B4-BE49-F238E27FC236}">
                <a16:creationId xmlns:a16="http://schemas.microsoft.com/office/drawing/2014/main" id="{20D46E5E-693D-4138-96CE-515EBCCC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Text 38">
            <a:extLst xmlns:a="http://schemas.openxmlformats.org/drawingml/2006/main">
              <a:ext uri="{FF2B5EF4-FFF2-40B4-BE49-F238E27FC236}">
                <a16:creationId xmlns:a16="http://schemas.microsoft.com/office/drawing/2014/main" id="{7CEA5630-52F0-4B96-93CE-B993A8381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806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39">
            <a:extLst xmlns:a="http://schemas.openxmlformats.org/drawingml/2006/main">
              <a:ext uri="{FF2B5EF4-FFF2-40B4-BE49-F238E27FC236}">
                <a16:creationId xmlns:a16="http://schemas.microsoft.com/office/drawing/2014/main" id="{2913B622-0063-4692-B14F-7E2A8A046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15000"/>
            <a:ext cx="10003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service-model choice changes the nature of the supplier relationship: staff augmentation buys capacity, managed services buys accountable operations, outcome-based contracts buy measurable performance, and BOT buys a future internal capability.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Text 40">
            <a:extLst xmlns:a="http://schemas.openxmlformats.org/drawingml/2006/main">
              <a:ext uri="{FF2B5EF4-FFF2-40B4-BE49-F238E27FC236}">
                <a16:creationId xmlns:a16="http://schemas.microsoft.com/office/drawing/2014/main" id="{A388A8F8-B241-4676-926A-5E0EC9B89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676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aa63aaab22b742dc"/>
              </a:rPr>
              <a:t>Deloitte Operate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6bb8efc54ee4ea6"/>
              </a:rPr>
              <a:t>Deloitte India Operate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0cf2fd6936443c3"/>
              </a:rPr>
              <a:t>Everest Group Managed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cbe5b60ac2b840a0"/>
              </a:rPr>
              <a:t>ISG Autonomy-Level Pricing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940AB50D-2A2B-4F20-8507-F977A81EF529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327921A4-25C4-3DB4-06B1-32693CEE2241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14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510DF71-8149-4801-8C23-47D9A55E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75A7752-BF8B-4E9A-A4EA-315C06206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A2FD755-D301-443F-A9F5-09AF1316A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5821F28-4770-4B3E-B6C6-634A24AAD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382074B-49E1-4A68-A276-3A45C2635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B63158F-3141-4348-ABC6-E39285EEC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238068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Text 0">
            <a:extLst xmlns:a="http://schemas.openxmlformats.org/drawingml/2006/main">
              <a:ext uri="{FF2B5EF4-FFF2-40B4-BE49-F238E27FC236}">
                <a16:creationId xmlns:a16="http://schemas.microsoft.com/office/drawing/2014/main" id="{B014A2AC-CF21-4A48-A053-8F8241EA7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560" y="255960"/>
            <a:ext cx="20844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A2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1">
            <a:extLst xmlns:a="http://schemas.openxmlformats.org/drawingml/2006/main">
              <a:ext uri="{FF2B5EF4-FFF2-40B4-BE49-F238E27FC236}">
                <a16:creationId xmlns:a16="http://schemas.microsoft.com/office/drawing/2014/main" id="{D26FCFE2-1DCD-455B-BA79-E9357B5E8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80"/>
            <a:ext cx="91436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Pros and Cons Vary by Accountability Boundary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2">
            <a:extLst xmlns:a="http://schemas.openxmlformats.org/drawingml/2006/main">
              <a:ext uri="{FF2B5EF4-FFF2-40B4-BE49-F238E27FC236}">
                <a16:creationId xmlns:a16="http://schemas.microsoft.com/office/drawing/2014/main" id="{3EA40DC5-1B41-4E39-A10D-74B9D4F2C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8988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3">
            <a:extLst xmlns:a="http://schemas.openxmlformats.org/drawingml/2006/main">
              <a:ext uri="{FF2B5EF4-FFF2-40B4-BE49-F238E27FC236}">
                <a16:creationId xmlns:a16="http://schemas.microsoft.com/office/drawing/2014/main" id="{811D44B5-79DF-419D-AFA4-B04319C26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155320" cy="347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For a global retail application estate, each model creates a different trade-off between speed, control, operational burden and measurable value.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Shape 4">
            <a:extLst xmlns:a="http://schemas.openxmlformats.org/drawingml/2006/main">
              <a:ext uri="{FF2B5EF4-FFF2-40B4-BE49-F238E27FC236}">
                <a16:creationId xmlns:a16="http://schemas.microsoft.com/office/drawing/2014/main" id="{A94D8ECC-4292-44BF-920C-C9553F3C2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572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5">
            <a:extLst xmlns:a="http://schemas.openxmlformats.org/drawingml/2006/main">
              <a:ext uri="{FF2B5EF4-FFF2-40B4-BE49-F238E27FC236}">
                <a16:creationId xmlns:a16="http://schemas.microsoft.com/office/drawing/2014/main" id="{E45C7DFE-7020-40C0-B57A-AFE105E0D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360" y="1289160"/>
            <a:ext cx="140796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Service Model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6">
            <a:extLst xmlns:a="http://schemas.openxmlformats.org/drawingml/2006/main">
              <a:ext uri="{FF2B5EF4-FFF2-40B4-BE49-F238E27FC236}">
                <a16:creationId xmlns:a16="http://schemas.microsoft.com/office/drawing/2014/main" id="{9A9E2B48-B823-4981-A6F7-64ACFE98F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760" y="1188720"/>
            <a:ext cx="2834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7">
            <a:extLst xmlns:a="http://schemas.openxmlformats.org/drawingml/2006/main">
              <a:ext uri="{FF2B5EF4-FFF2-40B4-BE49-F238E27FC236}">
                <a16:creationId xmlns:a16="http://schemas.microsoft.com/office/drawing/2014/main" id="{2A839FE4-882A-4EF5-B1ED-4538C7CD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840" y="1289160"/>
            <a:ext cx="266976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The Client Buys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8">
            <a:extLst xmlns:a="http://schemas.openxmlformats.org/drawingml/2006/main">
              <a:ext uri="{FF2B5EF4-FFF2-40B4-BE49-F238E27FC236}">
                <a16:creationId xmlns:a16="http://schemas.microsoft.com/office/drawing/2014/main" id="{F78291AD-861A-4D32-AEB7-36A8AD80B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1188720"/>
            <a:ext cx="32457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9">
            <a:extLst xmlns:a="http://schemas.openxmlformats.org/drawingml/2006/main">
              <a:ext uri="{FF2B5EF4-FFF2-40B4-BE49-F238E27FC236}">
                <a16:creationId xmlns:a16="http://schemas.microsoft.com/office/drawing/2014/main" id="{5896CF60-B2F7-4F00-A24C-1E249BE15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2480" y="1289160"/>
            <a:ext cx="308124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Pros For The Client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Shape 10">
            <a:extLst xmlns:a="http://schemas.openxmlformats.org/drawingml/2006/main">
              <a:ext uri="{FF2B5EF4-FFF2-40B4-BE49-F238E27FC236}">
                <a16:creationId xmlns:a16="http://schemas.microsoft.com/office/drawing/2014/main" id="{98FDA8B6-C999-4077-9856-55B4204B8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1188720"/>
            <a:ext cx="35200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11">
            <a:extLst xmlns:a="http://schemas.openxmlformats.org/drawingml/2006/main">
              <a:ext uri="{FF2B5EF4-FFF2-40B4-BE49-F238E27FC236}">
                <a16:creationId xmlns:a16="http://schemas.microsoft.com/office/drawing/2014/main" id="{351E3A81-F0FE-4EB7-9543-F8EFA22D9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1289160"/>
            <a:ext cx="335556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 / Watch-Outs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12">
            <a:extLst xmlns:a="http://schemas.openxmlformats.org/drawingml/2006/main">
              <a:ext uri="{FF2B5EF4-FFF2-40B4-BE49-F238E27FC236}">
                <a16:creationId xmlns:a16="http://schemas.microsoft.com/office/drawing/2014/main" id="{82F56BEC-3048-4A88-92D3-6EBEBA352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536120"/>
            <a:ext cx="15724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13">
            <a:extLst xmlns:a="http://schemas.openxmlformats.org/drawingml/2006/main">
              <a:ext uri="{FF2B5EF4-FFF2-40B4-BE49-F238E27FC236}">
                <a16:creationId xmlns:a16="http://schemas.microsoft.com/office/drawing/2014/main" id="{98511B14-0FB3-4F6D-ADC0-C424F3E27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1792080"/>
            <a:ext cx="13896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Staff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Augmentation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14">
            <a:extLst xmlns:a="http://schemas.openxmlformats.org/drawingml/2006/main">
              <a:ext uri="{FF2B5EF4-FFF2-40B4-BE49-F238E27FC236}">
                <a16:creationId xmlns:a16="http://schemas.microsoft.com/office/drawing/2014/main" id="{CC900D65-E1B8-4D36-AEED-9A3ABD980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760" y="1536120"/>
            <a:ext cx="28342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15">
            <a:extLst xmlns:a="http://schemas.openxmlformats.org/drawingml/2006/main">
              <a:ext uri="{FF2B5EF4-FFF2-40B4-BE49-F238E27FC236}">
                <a16:creationId xmlns:a16="http://schemas.microsoft.com/office/drawing/2014/main" id="{F41C23B1-DA65-454E-91A9-9EBD4AD19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4560" y="1673280"/>
            <a:ext cx="25966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client buys named skills and capacity while retaining backlog ownership, day-to-day direction and delivery risk.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Shape 16">
            <a:extLst xmlns:a="http://schemas.openxmlformats.org/drawingml/2006/main">
              <a:ext uri="{FF2B5EF4-FFF2-40B4-BE49-F238E27FC236}">
                <a16:creationId xmlns:a16="http://schemas.microsoft.com/office/drawing/2014/main" id="{0B076B27-E2D8-49ED-B7A5-4811D4124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1536120"/>
            <a:ext cx="324576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17">
            <a:extLst xmlns:a="http://schemas.openxmlformats.org/drawingml/2006/main">
              <a:ext uri="{FF2B5EF4-FFF2-40B4-BE49-F238E27FC236}">
                <a16:creationId xmlns:a16="http://schemas.microsoft.com/office/drawing/2014/main" id="{558EB459-A50E-41B4-824A-60A0775BE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1673280"/>
            <a:ext cx="300816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is fast to ramp and preserves direct control over architecture, priorities and sensitive retail systems.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18">
            <a:extLst xmlns:a="http://schemas.openxmlformats.org/drawingml/2006/main">
              <a:ext uri="{FF2B5EF4-FFF2-40B4-BE49-F238E27FC236}">
                <a16:creationId xmlns:a16="http://schemas.microsoft.com/office/drawing/2014/main" id="{A7E00813-2059-4197-8851-0D26B4AEC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1536120"/>
            <a:ext cx="35200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 19">
            <a:extLst xmlns:a="http://schemas.openxmlformats.org/drawingml/2006/main">
              <a:ext uri="{FF2B5EF4-FFF2-40B4-BE49-F238E27FC236}">
                <a16:creationId xmlns:a16="http://schemas.microsoft.com/office/drawing/2014/main" id="{E8FB6A6D-2FD9-423D-80F5-357DC627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1673280"/>
            <a:ext cx="32824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increases internal management load and can leave fragmented accountability when work spans many applications.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Shape 20">
            <a:extLst xmlns:a="http://schemas.openxmlformats.org/drawingml/2006/main">
              <a:ext uri="{FF2B5EF4-FFF2-40B4-BE49-F238E27FC236}">
                <a16:creationId xmlns:a16="http://schemas.microsoft.com/office/drawing/2014/main" id="{17C6BA62-4F22-4F03-BD54-52A0604EE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377440"/>
            <a:ext cx="15724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21">
            <a:extLst xmlns:a="http://schemas.openxmlformats.org/drawingml/2006/main">
              <a:ext uri="{FF2B5EF4-FFF2-40B4-BE49-F238E27FC236}">
                <a16:creationId xmlns:a16="http://schemas.microsoft.com/office/drawing/2014/main" id="{B691DD52-1033-4BFF-A9B7-AB1591F3A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2633400"/>
            <a:ext cx="13896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Managed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Services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Shape 22">
            <a:extLst xmlns:a="http://schemas.openxmlformats.org/drawingml/2006/main">
              <a:ext uri="{FF2B5EF4-FFF2-40B4-BE49-F238E27FC236}">
                <a16:creationId xmlns:a16="http://schemas.microsoft.com/office/drawing/2014/main" id="{4712A649-2F90-4B61-A685-B30EBC906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760" y="2377440"/>
            <a:ext cx="28342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 23">
            <a:extLst xmlns:a="http://schemas.openxmlformats.org/drawingml/2006/main">
              <a:ext uri="{FF2B5EF4-FFF2-40B4-BE49-F238E27FC236}">
                <a16:creationId xmlns:a16="http://schemas.microsoft.com/office/drawing/2014/main" id="{6B63CF95-133D-4295-9A3F-21322F546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4560" y="2514600"/>
            <a:ext cx="25966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client buys an ongoing service boundary, supplier-run delivery, service levels and operational reporting.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Shape 24">
            <a:extLst xmlns:a="http://schemas.openxmlformats.org/drawingml/2006/main">
              <a:ext uri="{FF2B5EF4-FFF2-40B4-BE49-F238E27FC236}">
                <a16:creationId xmlns:a16="http://schemas.microsoft.com/office/drawing/2014/main" id="{EB6BCB63-DCD9-4A8E-9A38-DD4040862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2377440"/>
            <a:ext cx="324576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25">
            <a:extLst xmlns:a="http://schemas.openxmlformats.org/drawingml/2006/main">
              <a:ext uri="{FF2B5EF4-FFF2-40B4-BE49-F238E27FC236}">
                <a16:creationId xmlns:a16="http://schemas.microsoft.com/office/drawing/2014/main" id="{B56F4423-1DF9-4A70-BD6B-A377C8045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514600"/>
            <a:ext cx="300816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can reduce vendor handoffs, stabilize run operations and make cost and service performance more visible.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26">
            <a:extLst xmlns:a="http://schemas.openxmlformats.org/drawingml/2006/main">
              <a:ext uri="{FF2B5EF4-FFF2-40B4-BE49-F238E27FC236}">
                <a16:creationId xmlns:a16="http://schemas.microsoft.com/office/drawing/2014/main" id="{F3F1477E-3932-4730-86EB-9608D828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2377440"/>
            <a:ext cx="35200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 27">
            <a:extLst xmlns:a="http://schemas.openxmlformats.org/drawingml/2006/main">
              <a:ext uri="{FF2B5EF4-FFF2-40B4-BE49-F238E27FC236}">
                <a16:creationId xmlns:a16="http://schemas.microsoft.com/office/drawing/2014/main" id="{1D0DA2F5-A0C8-4D2F-83B6-A39D44AAC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2514600"/>
            <a:ext cx="32824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reduces day-to-day control and depends on well-defined scope, SLAs, runbooks and change-control discipline.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Shape 28">
            <a:extLst xmlns:a="http://schemas.openxmlformats.org/drawingml/2006/main">
              <a:ext uri="{FF2B5EF4-FFF2-40B4-BE49-F238E27FC236}">
                <a16:creationId xmlns:a16="http://schemas.microsoft.com/office/drawing/2014/main" id="{24AB5FBB-98FE-4E8D-985A-E23D0CF1C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218760"/>
            <a:ext cx="15724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Text 29">
            <a:extLst xmlns:a="http://schemas.openxmlformats.org/drawingml/2006/main">
              <a:ext uri="{FF2B5EF4-FFF2-40B4-BE49-F238E27FC236}">
                <a16:creationId xmlns:a16="http://schemas.microsoft.com/office/drawing/2014/main" id="{A166A0E8-97CB-4712-BF56-501517EB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3474720"/>
            <a:ext cx="13896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Outcome-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Based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30">
            <a:extLst xmlns:a="http://schemas.openxmlformats.org/drawingml/2006/main">
              <a:ext uri="{FF2B5EF4-FFF2-40B4-BE49-F238E27FC236}">
                <a16:creationId xmlns:a16="http://schemas.microsoft.com/office/drawing/2014/main" id="{78D68006-6951-4B7D-801E-74B156982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760" y="3218760"/>
            <a:ext cx="28342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31">
            <a:extLst xmlns:a="http://schemas.openxmlformats.org/drawingml/2006/main">
              <a:ext uri="{FF2B5EF4-FFF2-40B4-BE49-F238E27FC236}">
                <a16:creationId xmlns:a16="http://schemas.microsoft.com/office/drawing/2014/main" id="{B4627768-4470-41EF-8967-F3D4FA21B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4560" y="3355920"/>
            <a:ext cx="25966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client buys measurable service or business outcomes rather than only effort, hours or team size.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Shape 32">
            <a:extLst xmlns:a="http://schemas.openxmlformats.org/drawingml/2006/main">
              <a:ext uri="{FF2B5EF4-FFF2-40B4-BE49-F238E27FC236}">
                <a16:creationId xmlns:a16="http://schemas.microsoft.com/office/drawing/2014/main" id="{79DD5DA4-C2CE-4F58-B340-15CE3097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3218760"/>
            <a:ext cx="324576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 33">
            <a:extLst xmlns:a="http://schemas.openxmlformats.org/drawingml/2006/main">
              <a:ext uri="{FF2B5EF4-FFF2-40B4-BE49-F238E27FC236}">
                <a16:creationId xmlns:a16="http://schemas.microsoft.com/office/drawing/2014/main" id="{F7AF7506-EFA8-45E2-9896-78AFD2F8E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355920"/>
            <a:ext cx="300816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aligns supplier economics with productivity, service quality, automation and business-impact metrics.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34">
            <a:extLst xmlns:a="http://schemas.openxmlformats.org/drawingml/2006/main">
              <a:ext uri="{FF2B5EF4-FFF2-40B4-BE49-F238E27FC236}">
                <a16:creationId xmlns:a16="http://schemas.microsoft.com/office/drawing/2014/main" id="{2905CAA9-238B-4110-81EE-E8A3FA647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3218760"/>
            <a:ext cx="35200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35">
            <a:extLst xmlns:a="http://schemas.openxmlformats.org/drawingml/2006/main">
              <a:ext uri="{FF2B5EF4-FFF2-40B4-BE49-F238E27FC236}">
                <a16:creationId xmlns:a16="http://schemas.microsoft.com/office/drawing/2014/main" id="{E8DA0616-C67A-4571-B29E-308566934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3355920"/>
            <a:ext cx="32824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needs reliable baselines, clean attribution rules and mutually accepted metrics to avoid disputes.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Shape 36">
            <a:extLst xmlns:a="http://schemas.openxmlformats.org/drawingml/2006/main">
              <a:ext uri="{FF2B5EF4-FFF2-40B4-BE49-F238E27FC236}">
                <a16:creationId xmlns:a16="http://schemas.microsoft.com/office/drawing/2014/main" id="{4705B2DD-81D9-49EA-BEC2-F3F25D620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060080"/>
            <a:ext cx="15724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 37">
            <a:extLst xmlns:a="http://schemas.openxmlformats.org/drawingml/2006/main">
              <a:ext uri="{FF2B5EF4-FFF2-40B4-BE49-F238E27FC236}">
                <a16:creationId xmlns:a16="http://schemas.microsoft.com/office/drawing/2014/main" id="{0BC37BC9-1210-4747-AC83-60004B55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4316040"/>
            <a:ext cx="13896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Build-Operate-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Transfer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Shape 38">
            <a:extLst xmlns:a="http://schemas.openxmlformats.org/drawingml/2006/main">
              <a:ext uri="{FF2B5EF4-FFF2-40B4-BE49-F238E27FC236}">
                <a16:creationId xmlns:a16="http://schemas.microsoft.com/office/drawing/2014/main" id="{DC2972B8-50CE-4F4E-8774-80C44074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760" y="4060080"/>
            <a:ext cx="28342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 39">
            <a:extLst xmlns:a="http://schemas.openxmlformats.org/drawingml/2006/main">
              <a:ext uri="{FF2B5EF4-FFF2-40B4-BE49-F238E27FC236}">
                <a16:creationId xmlns:a16="http://schemas.microsoft.com/office/drawing/2014/main" id="{0F45B14B-0307-4AB7-B82C-FC0CBA451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4560" y="4197240"/>
            <a:ext cx="25966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client buys a capability that is built and operated by the supplier before eventual transfer to the client.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Shape 40">
            <a:extLst xmlns:a="http://schemas.openxmlformats.org/drawingml/2006/main">
              <a:ext uri="{FF2B5EF4-FFF2-40B4-BE49-F238E27FC236}">
                <a16:creationId xmlns:a16="http://schemas.microsoft.com/office/drawing/2014/main" id="{BE2C8E54-1DE1-47DB-9D5E-0922B2816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4060080"/>
            <a:ext cx="324576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Text 41">
            <a:extLst xmlns:a="http://schemas.openxmlformats.org/drawingml/2006/main">
              <a:ext uri="{FF2B5EF4-FFF2-40B4-BE49-F238E27FC236}">
                <a16:creationId xmlns:a16="http://schemas.microsoft.com/office/drawing/2014/main" id="{14ADA1F8-9EC7-45F4-8616-810461898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197240"/>
            <a:ext cx="300816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can de-risk setup, accelerate capability creation and retain long-term ownership after transfer.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Shape 42">
            <a:extLst xmlns:a="http://schemas.openxmlformats.org/drawingml/2006/main">
              <a:ext uri="{FF2B5EF4-FFF2-40B4-BE49-F238E27FC236}">
                <a16:creationId xmlns:a16="http://schemas.microsoft.com/office/drawing/2014/main" id="{B68A8FE8-790C-485F-86D2-05133E56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4060080"/>
            <a:ext cx="3520080" cy="840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43">
            <a:extLst xmlns:a="http://schemas.openxmlformats.org/drawingml/2006/main">
              <a:ext uri="{FF2B5EF4-FFF2-40B4-BE49-F238E27FC236}">
                <a16:creationId xmlns:a16="http://schemas.microsoft.com/office/drawing/2014/main" id="{4A416866-D005-4192-8E4C-164EFAE39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4197240"/>
            <a:ext cx="3282480" cy="612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creates transfer-execution, employee-retention, IP, documentation and hidden-cost risks if not scoped early.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Shape 44">
            <a:extLst xmlns:a="http://schemas.openxmlformats.org/drawingml/2006/main">
              <a:ext uri="{FF2B5EF4-FFF2-40B4-BE49-F238E27FC236}">
                <a16:creationId xmlns:a16="http://schemas.microsoft.com/office/drawing/2014/main" id="{05C61EB6-AC88-4808-8E7B-307E5D742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983480"/>
            <a:ext cx="11173680" cy="32868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45">
            <a:extLst xmlns:a="http://schemas.openxmlformats.org/drawingml/2006/main">
              <a:ext uri="{FF2B5EF4-FFF2-40B4-BE49-F238E27FC236}">
                <a16:creationId xmlns:a16="http://schemas.microsoft.com/office/drawing/2014/main" id="{77B18757-95B3-4047-96D1-9B83FB878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5067945"/>
            <a:ext cx="108169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Analytical lens: pros and cons are assessed for a global retail group with mixed ERP, CRM, BI and custom applications, not for a single-application or startup environment.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Shape 46">
            <a:extLst xmlns:a="http://schemas.openxmlformats.org/drawingml/2006/main">
              <a:ext uri="{FF2B5EF4-FFF2-40B4-BE49-F238E27FC236}">
                <a16:creationId xmlns:a16="http://schemas.microsoft.com/office/drawing/2014/main" id="{A01D86F6-1FE6-4BE1-9E91-18A43ECD9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Shape 47">
            <a:extLst xmlns:a="http://schemas.openxmlformats.org/drawingml/2006/main">
              <a:ext uri="{FF2B5EF4-FFF2-40B4-BE49-F238E27FC236}">
                <a16:creationId xmlns:a16="http://schemas.microsoft.com/office/drawing/2014/main" id="{FABE3BA2-8AF1-47A8-9D7D-8D36F8577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Text 48">
            <a:extLst xmlns:a="http://schemas.openxmlformats.org/drawingml/2006/main">
              <a:ext uri="{FF2B5EF4-FFF2-40B4-BE49-F238E27FC236}">
                <a16:creationId xmlns:a16="http://schemas.microsoft.com/office/drawing/2014/main" id="{08EA97E3-E38A-43A4-B606-4E9663150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806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Text 49">
            <a:extLst xmlns:a="http://schemas.openxmlformats.org/drawingml/2006/main">
              <a:ext uri="{FF2B5EF4-FFF2-40B4-BE49-F238E27FC236}">
                <a16:creationId xmlns:a16="http://schemas.microsoft.com/office/drawing/2014/main" id="{F3B3ABB1-D1DA-4192-8D3C-F4C44D23D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15000"/>
            <a:ext cx="10003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main trade-off is not cost alone: models that shift accountability to suppliers also require stronger upfront scope definition, measurable service baselines and disciplined change governance.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Text 50">
            <a:extLst xmlns:a="http://schemas.openxmlformats.org/drawingml/2006/main">
              <a:ext uri="{FF2B5EF4-FFF2-40B4-BE49-F238E27FC236}">
                <a16:creationId xmlns:a16="http://schemas.microsoft.com/office/drawing/2014/main" id="{D0A21D98-5B5D-452D-BE58-776E41A8C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676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734ec9a854845f2"/>
              </a:rPr>
              <a:t>Deloitte IT Managed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7246120524e44c8"/>
              </a:rPr>
              <a:t>Deloitte Operate Contracting Models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cdc186c69e04e23"/>
              </a:rPr>
              <a:t>Everest Group Managed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3e4129affe14cb4"/>
              </a:rPr>
              <a:t>Alcor BOT Risks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769A2E25-DF03-4640-B94B-CCF56ECC4267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EA83FA91-883A-0168-8075-96CEB9DCA3C2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15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A456B22-081C-4432-873F-969E44627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AA3D86D5-FA47-4137-8B5E-686342BAD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924178BC-F208-4F3B-B321-D98A80D65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CDB66874-F530-48C1-BC57-C8B44FE36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88020BF4-4A3C-48F3-B0D5-2AC433D0C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81F81AC0-7598-4846-81A7-E8F1D2A6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96864412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6" name="Text 0">
            <a:extLst xmlns:a="http://schemas.openxmlformats.org/drawingml/2006/main">
              <a:ext uri="{FF2B5EF4-FFF2-40B4-BE49-F238E27FC236}">
                <a16:creationId xmlns:a16="http://schemas.microsoft.com/office/drawing/2014/main" id="{D23153AA-7D34-4057-A709-6FF248B4C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9560" y="255960"/>
            <a:ext cx="20844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A2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Text 1">
            <a:extLst xmlns:a="http://schemas.openxmlformats.org/drawingml/2006/main">
              <a:ext uri="{FF2B5EF4-FFF2-40B4-BE49-F238E27FC236}">
                <a16:creationId xmlns:a16="http://schemas.microsoft.com/office/drawing/2014/main" id="{C94F9818-5101-4473-A7AE-A2973FEE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80"/>
            <a:ext cx="914364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Governance Implications Increase as Outcomes Become Contractual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Shape 2">
            <a:extLst xmlns:a="http://schemas.openxmlformats.org/drawingml/2006/main">
              <a:ext uri="{FF2B5EF4-FFF2-40B4-BE49-F238E27FC236}">
                <a16:creationId xmlns:a16="http://schemas.microsoft.com/office/drawing/2014/main" id="{D8E6B7B0-AC99-4FB2-B117-5E20F22F7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8988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Text 3">
            <a:extLst xmlns:a="http://schemas.openxmlformats.org/drawingml/2006/main">
              <a:ext uri="{FF2B5EF4-FFF2-40B4-BE49-F238E27FC236}">
                <a16:creationId xmlns:a16="http://schemas.microsoft.com/office/drawing/2014/main" id="{B877FE67-5B41-4A97-BCD4-4F46D0082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155320" cy="347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Qualitative heatmap shows where each service model raises or lowers client-side management effort, supplier accountability and transition complexity.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Text 4">
            <a:extLst xmlns:a="http://schemas.openxmlformats.org/drawingml/2006/main">
              <a:ext uri="{FF2B5EF4-FFF2-40B4-BE49-F238E27FC236}">
                <a16:creationId xmlns:a16="http://schemas.microsoft.com/office/drawing/2014/main" id="{2F80B589-0EDB-403B-9244-FDF93852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88720"/>
            <a:ext cx="635472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Relative model profile for global ADM and managed applications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Text 5">
            <a:extLst xmlns:a="http://schemas.openxmlformats.org/drawingml/2006/main">
              <a:ext uri="{FF2B5EF4-FFF2-40B4-BE49-F238E27FC236}">
                <a16:creationId xmlns:a16="http://schemas.microsoft.com/office/drawing/2014/main" id="{84EB0E4C-F82E-4628-A4C6-6D832DFBB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05800"/>
            <a:ext cx="699480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1 = low; 5 = high. Scores are directional and based on public model definitions, not supplier benchmark data.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Shape 6">
            <a:extLst xmlns:a="http://schemas.openxmlformats.org/drawingml/2006/main">
              <a:ext uri="{FF2B5EF4-FFF2-40B4-BE49-F238E27FC236}">
                <a16:creationId xmlns:a16="http://schemas.microsoft.com/office/drawing/2014/main" id="{9FF0DFC1-7E00-40EA-A083-58BE09DF2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737360"/>
            <a:ext cx="233136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Text 7">
            <a:extLst xmlns:a="http://schemas.openxmlformats.org/drawingml/2006/main">
              <a:ext uri="{FF2B5EF4-FFF2-40B4-BE49-F238E27FC236}">
                <a16:creationId xmlns:a16="http://schemas.microsoft.com/office/drawing/2014/main" id="{F4365AC0-9165-4754-ABD1-45757DFF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865520"/>
            <a:ext cx="21117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Dimension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8">
            <a:extLst xmlns:a="http://schemas.openxmlformats.org/drawingml/2006/main">
              <a:ext uri="{FF2B5EF4-FFF2-40B4-BE49-F238E27FC236}">
                <a16:creationId xmlns:a16="http://schemas.microsoft.com/office/drawing/2014/main" id="{CFBB1574-C32F-4A9D-B38E-074FC83E6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1737360"/>
            <a:ext cx="120672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Text 9">
            <a:extLst xmlns:a="http://schemas.openxmlformats.org/drawingml/2006/main">
              <a:ext uri="{FF2B5EF4-FFF2-40B4-BE49-F238E27FC236}">
                <a16:creationId xmlns:a16="http://schemas.microsoft.com/office/drawing/2014/main" id="{62E54D3C-1864-446D-8D0A-76B3D2356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3440" y="1805760"/>
            <a:ext cx="106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Staff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Aug.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Shape 10">
            <a:extLst xmlns:a="http://schemas.openxmlformats.org/drawingml/2006/main">
              <a:ext uri="{FF2B5EF4-FFF2-40B4-BE49-F238E27FC236}">
                <a16:creationId xmlns:a16="http://schemas.microsoft.com/office/drawing/2014/main" id="{3195AB6B-6ECA-401B-B1A1-C8F27FC7A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1737360"/>
            <a:ext cx="120672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Text 11">
            <a:extLst xmlns:a="http://schemas.openxmlformats.org/drawingml/2006/main">
              <a:ext uri="{FF2B5EF4-FFF2-40B4-BE49-F238E27FC236}">
                <a16:creationId xmlns:a16="http://schemas.microsoft.com/office/drawing/2014/main" id="{6264EDC2-7A48-4465-98E8-580667CA1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1805760"/>
            <a:ext cx="106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Services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Shape 12">
            <a:extLst xmlns:a="http://schemas.openxmlformats.org/drawingml/2006/main">
              <a:ext uri="{FF2B5EF4-FFF2-40B4-BE49-F238E27FC236}">
                <a16:creationId xmlns:a16="http://schemas.microsoft.com/office/drawing/2014/main" id="{64F4D5B8-9DEE-4D39-9F9B-D60B8C8EC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1737360"/>
            <a:ext cx="120672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Text 13">
            <a:extLst xmlns:a="http://schemas.openxmlformats.org/drawingml/2006/main">
              <a:ext uri="{FF2B5EF4-FFF2-40B4-BE49-F238E27FC236}">
                <a16:creationId xmlns:a16="http://schemas.microsoft.com/office/drawing/2014/main" id="{42AABAA3-5B90-4A05-BCBF-F4A4EAB57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600" y="1805760"/>
            <a:ext cx="106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Outcome-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Based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Shape 14">
            <a:extLst xmlns:a="http://schemas.openxmlformats.org/drawingml/2006/main">
              <a:ext uri="{FF2B5EF4-FFF2-40B4-BE49-F238E27FC236}">
                <a16:creationId xmlns:a16="http://schemas.microsoft.com/office/drawing/2014/main" id="{E4DDDED7-582F-4EE0-B110-8923D5F9B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1737360"/>
            <a:ext cx="120672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Text 15">
            <a:extLst xmlns:a="http://schemas.openxmlformats.org/drawingml/2006/main">
              <a:ext uri="{FF2B5EF4-FFF2-40B4-BE49-F238E27FC236}">
                <a16:creationId xmlns:a16="http://schemas.microsoft.com/office/drawing/2014/main" id="{2C0F3773-9546-44F3-8791-0FFE9AD16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4680" y="1805760"/>
            <a:ext cx="106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BOT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Shape 16">
            <a:extLst xmlns:a="http://schemas.openxmlformats.org/drawingml/2006/main">
              <a:ext uri="{FF2B5EF4-FFF2-40B4-BE49-F238E27FC236}">
                <a16:creationId xmlns:a16="http://schemas.microsoft.com/office/drawing/2014/main" id="{D1C89365-1033-4B78-9199-8960464C9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13048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 17">
            <a:extLst xmlns:a="http://schemas.openxmlformats.org/drawingml/2006/main">
              <a:ext uri="{FF2B5EF4-FFF2-40B4-BE49-F238E27FC236}">
                <a16:creationId xmlns:a16="http://schemas.microsoft.com/office/drawing/2014/main" id="{0F9517AE-B455-45DE-B7E7-1D0B1F11D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223447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Client Control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18">
            <a:extLst xmlns:a="http://schemas.openxmlformats.org/drawingml/2006/main">
              <a:ext uri="{FF2B5EF4-FFF2-40B4-BE49-F238E27FC236}">
                <a16:creationId xmlns:a16="http://schemas.microsoft.com/office/drawing/2014/main" id="{574AC504-5908-4505-9383-1C01FFEC6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21304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Text 19">
            <a:extLst xmlns:a="http://schemas.openxmlformats.org/drawingml/2006/main">
              <a:ext uri="{FF2B5EF4-FFF2-40B4-BE49-F238E27FC236}">
                <a16:creationId xmlns:a16="http://schemas.microsoft.com/office/drawing/2014/main" id="{CCCDB089-2DAC-4B46-B583-2EB0CE61D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22312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Shape 20">
            <a:extLst xmlns:a="http://schemas.openxmlformats.org/drawingml/2006/main">
              <a:ext uri="{FF2B5EF4-FFF2-40B4-BE49-F238E27FC236}">
                <a16:creationId xmlns:a16="http://schemas.microsoft.com/office/drawing/2014/main" id="{557CD091-5F2F-4E86-9844-9A2AE5B5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21304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21">
            <a:extLst xmlns:a="http://schemas.openxmlformats.org/drawingml/2006/main">
              <a:ext uri="{FF2B5EF4-FFF2-40B4-BE49-F238E27FC236}">
                <a16:creationId xmlns:a16="http://schemas.microsoft.com/office/drawing/2014/main" id="{E26F50B0-5B5F-4785-A23F-DEA97BF0C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22312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Shape 22">
            <a:extLst xmlns:a="http://schemas.openxmlformats.org/drawingml/2006/main">
              <a:ext uri="{FF2B5EF4-FFF2-40B4-BE49-F238E27FC236}">
                <a16:creationId xmlns:a16="http://schemas.microsoft.com/office/drawing/2014/main" id="{9D2844DD-69A9-488F-A9E3-8537B3950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1304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Text 23">
            <a:extLst xmlns:a="http://schemas.openxmlformats.org/drawingml/2006/main">
              <a:ext uri="{FF2B5EF4-FFF2-40B4-BE49-F238E27FC236}">
                <a16:creationId xmlns:a16="http://schemas.microsoft.com/office/drawing/2014/main" id="{762EC028-482B-4E00-8255-446F4431D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22312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Shape 24">
            <a:extLst xmlns:a="http://schemas.openxmlformats.org/drawingml/2006/main">
              <a:ext uri="{FF2B5EF4-FFF2-40B4-BE49-F238E27FC236}">
                <a16:creationId xmlns:a16="http://schemas.microsoft.com/office/drawing/2014/main" id="{66D31D6F-083E-4CA9-8256-C7730040B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21304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Text 25">
            <a:extLst xmlns:a="http://schemas.openxmlformats.org/drawingml/2006/main">
              <a:ext uri="{FF2B5EF4-FFF2-40B4-BE49-F238E27FC236}">
                <a16:creationId xmlns:a16="http://schemas.microsoft.com/office/drawing/2014/main" id="{5C30C7C4-A54D-4AC4-BF85-4644E60D8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22312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Shape 26">
            <a:extLst xmlns:a="http://schemas.openxmlformats.org/drawingml/2006/main">
              <a:ext uri="{FF2B5EF4-FFF2-40B4-BE49-F238E27FC236}">
                <a16:creationId xmlns:a16="http://schemas.microsoft.com/office/drawing/2014/main" id="{B4D5126B-1F24-4F89-B161-1384392B8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49624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27">
            <a:extLst xmlns:a="http://schemas.openxmlformats.org/drawingml/2006/main">
              <a:ext uri="{FF2B5EF4-FFF2-40B4-BE49-F238E27FC236}">
                <a16:creationId xmlns:a16="http://schemas.microsoft.com/office/drawing/2014/main" id="{0512AE5C-B18E-4E35-8A85-FF565FABA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260023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Accountability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Shape 28">
            <a:extLst xmlns:a="http://schemas.openxmlformats.org/drawingml/2006/main">
              <a:ext uri="{FF2B5EF4-FFF2-40B4-BE49-F238E27FC236}">
                <a16:creationId xmlns:a16="http://schemas.microsoft.com/office/drawing/2014/main" id="{C4FEA45F-DC86-4C76-8624-53EBC9712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24962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F5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 29">
            <a:extLst xmlns:a="http://schemas.openxmlformats.org/drawingml/2006/main">
              <a:ext uri="{FF2B5EF4-FFF2-40B4-BE49-F238E27FC236}">
                <a16:creationId xmlns:a16="http://schemas.microsoft.com/office/drawing/2014/main" id="{DD232EB8-D6B1-4853-AC77-764B7542D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25970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Shape 30">
            <a:extLst xmlns:a="http://schemas.openxmlformats.org/drawingml/2006/main">
              <a:ext uri="{FF2B5EF4-FFF2-40B4-BE49-F238E27FC236}">
                <a16:creationId xmlns:a16="http://schemas.microsoft.com/office/drawing/2014/main" id="{D5EB8EF3-ADFD-406F-99F5-E3D1893D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24962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Text 31">
            <a:extLst xmlns:a="http://schemas.openxmlformats.org/drawingml/2006/main">
              <a:ext uri="{FF2B5EF4-FFF2-40B4-BE49-F238E27FC236}">
                <a16:creationId xmlns:a16="http://schemas.microsoft.com/office/drawing/2014/main" id="{9A720E73-FC34-4B01-954F-F20777BB9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25970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Shape 32">
            <a:extLst xmlns:a="http://schemas.openxmlformats.org/drawingml/2006/main">
              <a:ext uri="{FF2B5EF4-FFF2-40B4-BE49-F238E27FC236}">
                <a16:creationId xmlns:a16="http://schemas.microsoft.com/office/drawing/2014/main" id="{B223CF3F-481E-4F03-89E9-CFF94FBC7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4962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 33">
            <a:extLst xmlns:a="http://schemas.openxmlformats.org/drawingml/2006/main">
              <a:ext uri="{FF2B5EF4-FFF2-40B4-BE49-F238E27FC236}">
                <a16:creationId xmlns:a16="http://schemas.microsoft.com/office/drawing/2014/main" id="{BCF74890-3950-449C-BCE2-C40D9952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25970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Shape 34">
            <a:extLst xmlns:a="http://schemas.openxmlformats.org/drawingml/2006/main">
              <a:ext uri="{FF2B5EF4-FFF2-40B4-BE49-F238E27FC236}">
                <a16:creationId xmlns:a16="http://schemas.microsoft.com/office/drawing/2014/main" id="{2D757561-ED1D-4E24-98C2-7F0A67389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24962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 35">
            <a:extLst xmlns:a="http://schemas.openxmlformats.org/drawingml/2006/main">
              <a:ext uri="{FF2B5EF4-FFF2-40B4-BE49-F238E27FC236}">
                <a16:creationId xmlns:a16="http://schemas.microsoft.com/office/drawing/2014/main" id="{EED5D828-B796-4E04-855C-EC4F92BA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25970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Shape 36">
            <a:extLst xmlns:a="http://schemas.openxmlformats.org/drawingml/2006/main">
              <a:ext uri="{FF2B5EF4-FFF2-40B4-BE49-F238E27FC236}">
                <a16:creationId xmlns:a16="http://schemas.microsoft.com/office/drawing/2014/main" id="{7CEEA79D-A381-4199-B86A-28C49AA59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86200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Text 37">
            <a:extLst xmlns:a="http://schemas.openxmlformats.org/drawingml/2006/main">
              <a:ext uri="{FF2B5EF4-FFF2-40B4-BE49-F238E27FC236}">
                <a16:creationId xmlns:a16="http://schemas.microsoft.com/office/drawing/2014/main" id="{C1577B7F-E4F6-4431-BED4-2A806FA8F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296599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 Predictability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Shape 38">
            <a:extLst xmlns:a="http://schemas.openxmlformats.org/drawingml/2006/main">
              <a:ext uri="{FF2B5EF4-FFF2-40B4-BE49-F238E27FC236}">
                <a16:creationId xmlns:a16="http://schemas.microsoft.com/office/drawing/2014/main" id="{7F298795-3C28-45E0-8BB0-1372B21B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286200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Text 39">
            <a:extLst xmlns:a="http://schemas.openxmlformats.org/drawingml/2006/main">
              <a:ext uri="{FF2B5EF4-FFF2-40B4-BE49-F238E27FC236}">
                <a16:creationId xmlns:a16="http://schemas.microsoft.com/office/drawing/2014/main" id="{B2C1FEE0-EAD5-4FE7-8D10-D2D0C75B5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296280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Shape 40">
            <a:extLst xmlns:a="http://schemas.openxmlformats.org/drawingml/2006/main">
              <a:ext uri="{FF2B5EF4-FFF2-40B4-BE49-F238E27FC236}">
                <a16:creationId xmlns:a16="http://schemas.microsoft.com/office/drawing/2014/main" id="{B7179110-700B-45CB-855F-B206998D4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286200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Text 41">
            <a:extLst xmlns:a="http://schemas.openxmlformats.org/drawingml/2006/main">
              <a:ext uri="{FF2B5EF4-FFF2-40B4-BE49-F238E27FC236}">
                <a16:creationId xmlns:a16="http://schemas.microsoft.com/office/drawing/2014/main" id="{C300CF8D-BBAB-492A-82A5-C27623C25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296280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Shape 42">
            <a:extLst xmlns:a="http://schemas.openxmlformats.org/drawingml/2006/main">
              <a:ext uri="{FF2B5EF4-FFF2-40B4-BE49-F238E27FC236}">
                <a16:creationId xmlns:a16="http://schemas.microsoft.com/office/drawing/2014/main" id="{DC0AD919-0C11-4A5E-B257-84905C4E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86200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Text 43">
            <a:extLst xmlns:a="http://schemas.openxmlformats.org/drawingml/2006/main">
              <a:ext uri="{FF2B5EF4-FFF2-40B4-BE49-F238E27FC236}">
                <a16:creationId xmlns:a16="http://schemas.microsoft.com/office/drawing/2014/main" id="{5AAE74B9-D062-409D-8702-6791E8803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296280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Shape 44">
            <a:extLst xmlns:a="http://schemas.openxmlformats.org/drawingml/2006/main">
              <a:ext uri="{FF2B5EF4-FFF2-40B4-BE49-F238E27FC236}">
                <a16:creationId xmlns:a16="http://schemas.microsoft.com/office/drawing/2014/main" id="{CCE0B5B9-175D-465B-91FE-B2D31B80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286200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Text 45">
            <a:extLst xmlns:a="http://schemas.openxmlformats.org/drawingml/2006/main">
              <a:ext uri="{FF2B5EF4-FFF2-40B4-BE49-F238E27FC236}">
                <a16:creationId xmlns:a16="http://schemas.microsoft.com/office/drawing/2014/main" id="{091525CD-943D-4362-A6BA-88E7F8AEF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296280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Shape 46">
            <a:extLst xmlns:a="http://schemas.openxmlformats.org/drawingml/2006/main">
              <a:ext uri="{FF2B5EF4-FFF2-40B4-BE49-F238E27FC236}">
                <a16:creationId xmlns:a16="http://schemas.microsoft.com/office/drawing/2014/main" id="{85F5E706-F59A-4D5E-A88D-619A8F453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22776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Text 47">
            <a:extLst xmlns:a="http://schemas.openxmlformats.org/drawingml/2006/main">
              <a:ext uri="{FF2B5EF4-FFF2-40B4-BE49-F238E27FC236}">
                <a16:creationId xmlns:a16="http://schemas.microsoft.com/office/drawing/2014/main" id="{4A409659-0F79-4C73-88B5-22EC4C50F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333175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Flexibility / Ramp Speed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Shape 48">
            <a:extLst xmlns:a="http://schemas.openxmlformats.org/drawingml/2006/main">
              <a:ext uri="{FF2B5EF4-FFF2-40B4-BE49-F238E27FC236}">
                <a16:creationId xmlns:a16="http://schemas.microsoft.com/office/drawing/2014/main" id="{1FED8048-2C14-4B25-8938-08F0AC63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322776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Text 49">
            <a:extLst xmlns:a="http://schemas.openxmlformats.org/drawingml/2006/main">
              <a:ext uri="{FF2B5EF4-FFF2-40B4-BE49-F238E27FC236}">
                <a16:creationId xmlns:a16="http://schemas.microsoft.com/office/drawing/2014/main" id="{87DEE090-43BB-437F-BA9F-FDEB311F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332856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Shape 50">
            <a:extLst xmlns:a="http://schemas.openxmlformats.org/drawingml/2006/main">
              <a:ext uri="{FF2B5EF4-FFF2-40B4-BE49-F238E27FC236}">
                <a16:creationId xmlns:a16="http://schemas.microsoft.com/office/drawing/2014/main" id="{F5F81A3B-8414-476F-88C2-58964A6B1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322776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Text 51">
            <a:extLst xmlns:a="http://schemas.openxmlformats.org/drawingml/2006/main">
              <a:ext uri="{FF2B5EF4-FFF2-40B4-BE49-F238E27FC236}">
                <a16:creationId xmlns:a16="http://schemas.microsoft.com/office/drawing/2014/main" id="{8E1813B5-4E4F-4FB4-8843-76AE40C2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332856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Shape 52">
            <a:extLst xmlns:a="http://schemas.openxmlformats.org/drawingml/2006/main">
              <a:ext uri="{FF2B5EF4-FFF2-40B4-BE49-F238E27FC236}">
                <a16:creationId xmlns:a16="http://schemas.microsoft.com/office/drawing/2014/main" id="{DDE82450-601D-4DA1-89C4-45A8AF6DF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322776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Text 53">
            <a:extLst xmlns:a="http://schemas.openxmlformats.org/drawingml/2006/main">
              <a:ext uri="{FF2B5EF4-FFF2-40B4-BE49-F238E27FC236}">
                <a16:creationId xmlns:a16="http://schemas.microsoft.com/office/drawing/2014/main" id="{63FF72C7-E8F5-4200-A2D8-3011D5672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332856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Shape 54">
            <a:extLst xmlns:a="http://schemas.openxmlformats.org/drawingml/2006/main">
              <a:ext uri="{FF2B5EF4-FFF2-40B4-BE49-F238E27FC236}">
                <a16:creationId xmlns:a16="http://schemas.microsoft.com/office/drawing/2014/main" id="{74A82864-E6FB-483E-A3DC-0AAA6F6B1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322776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Text 55">
            <a:extLst xmlns:a="http://schemas.openxmlformats.org/drawingml/2006/main">
              <a:ext uri="{FF2B5EF4-FFF2-40B4-BE49-F238E27FC236}">
                <a16:creationId xmlns:a16="http://schemas.microsoft.com/office/drawing/2014/main" id="{EEA21343-20FB-4798-B24D-6E6DD51BB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332856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Shape 56">
            <a:extLst xmlns:a="http://schemas.openxmlformats.org/drawingml/2006/main">
              <a:ext uri="{FF2B5EF4-FFF2-40B4-BE49-F238E27FC236}">
                <a16:creationId xmlns:a16="http://schemas.microsoft.com/office/drawing/2014/main" id="{6DFFC907-8254-46C5-8977-27C653460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59352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Text 57">
            <a:extLst xmlns:a="http://schemas.openxmlformats.org/drawingml/2006/main">
              <a:ext uri="{FF2B5EF4-FFF2-40B4-BE49-F238E27FC236}">
                <a16:creationId xmlns:a16="http://schemas.microsoft.com/office/drawing/2014/main" id="{FB489836-5A49-42E8-A758-FF0640DEF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369751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Internal Management Load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Shape 58">
            <a:extLst xmlns:a="http://schemas.openxmlformats.org/drawingml/2006/main">
              <a:ext uri="{FF2B5EF4-FFF2-40B4-BE49-F238E27FC236}">
                <a16:creationId xmlns:a16="http://schemas.microsoft.com/office/drawing/2014/main" id="{19B70BE9-B924-49AA-993E-89FDC41CA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359352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Text 59">
            <a:extLst xmlns:a="http://schemas.openxmlformats.org/drawingml/2006/main">
              <a:ext uri="{FF2B5EF4-FFF2-40B4-BE49-F238E27FC236}">
                <a16:creationId xmlns:a16="http://schemas.microsoft.com/office/drawing/2014/main" id="{D1B46CAC-D8ED-482A-B0B8-C037241E7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369432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Shape 60">
            <a:extLst xmlns:a="http://schemas.openxmlformats.org/drawingml/2006/main">
              <a:ext uri="{FF2B5EF4-FFF2-40B4-BE49-F238E27FC236}">
                <a16:creationId xmlns:a16="http://schemas.microsoft.com/office/drawing/2014/main" id="{68D85D45-6EB6-47F2-B51C-9E6ED60A0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359352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Text 61">
            <a:extLst xmlns:a="http://schemas.openxmlformats.org/drawingml/2006/main">
              <a:ext uri="{FF2B5EF4-FFF2-40B4-BE49-F238E27FC236}">
                <a16:creationId xmlns:a16="http://schemas.microsoft.com/office/drawing/2014/main" id="{F174629C-048A-4663-84FF-69875F325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369432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Shape 62">
            <a:extLst xmlns:a="http://schemas.openxmlformats.org/drawingml/2006/main">
              <a:ext uri="{FF2B5EF4-FFF2-40B4-BE49-F238E27FC236}">
                <a16:creationId xmlns:a16="http://schemas.microsoft.com/office/drawing/2014/main" id="{CD8C144A-2849-4765-B9D0-E29F351A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359352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Text 63">
            <a:extLst xmlns:a="http://schemas.openxmlformats.org/drawingml/2006/main">
              <a:ext uri="{FF2B5EF4-FFF2-40B4-BE49-F238E27FC236}">
                <a16:creationId xmlns:a16="http://schemas.microsoft.com/office/drawing/2014/main" id="{9F869C90-E781-414D-8DFF-D7CD1151E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369432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Shape 64">
            <a:extLst xmlns:a="http://schemas.openxmlformats.org/drawingml/2006/main">
              <a:ext uri="{FF2B5EF4-FFF2-40B4-BE49-F238E27FC236}">
                <a16:creationId xmlns:a16="http://schemas.microsoft.com/office/drawing/2014/main" id="{3C5F5681-0F24-49AA-875E-4A7B4D808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359352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Text 65">
            <a:extLst xmlns:a="http://schemas.openxmlformats.org/drawingml/2006/main">
              <a:ext uri="{FF2B5EF4-FFF2-40B4-BE49-F238E27FC236}">
                <a16:creationId xmlns:a16="http://schemas.microsoft.com/office/drawing/2014/main" id="{20C645F7-8550-49FF-8FFD-C760A98A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369432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Shape 66">
            <a:extLst xmlns:a="http://schemas.openxmlformats.org/drawingml/2006/main">
              <a:ext uri="{FF2B5EF4-FFF2-40B4-BE49-F238E27FC236}">
                <a16:creationId xmlns:a16="http://schemas.microsoft.com/office/drawing/2014/main" id="{B96DFA66-E9EF-4E1B-A8D8-D786E0603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5928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Text 67">
            <a:extLst xmlns:a="http://schemas.openxmlformats.org/drawingml/2006/main">
              <a:ext uri="{FF2B5EF4-FFF2-40B4-BE49-F238E27FC236}">
                <a16:creationId xmlns:a16="http://schemas.microsoft.com/office/drawing/2014/main" id="{79B1070A-E8D7-44CD-A3EC-A8928AA09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406327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Transition Complexity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Shape 68">
            <a:extLst xmlns:a="http://schemas.openxmlformats.org/drawingml/2006/main">
              <a:ext uri="{FF2B5EF4-FFF2-40B4-BE49-F238E27FC236}">
                <a16:creationId xmlns:a16="http://schemas.microsoft.com/office/drawing/2014/main" id="{79039D4F-B115-4BFD-9E68-C30AE7FC6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39592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F5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Text 69">
            <a:extLst xmlns:a="http://schemas.openxmlformats.org/drawingml/2006/main">
              <a:ext uri="{FF2B5EF4-FFF2-40B4-BE49-F238E27FC236}">
                <a16:creationId xmlns:a16="http://schemas.microsoft.com/office/drawing/2014/main" id="{C74AD26F-DC19-4145-8787-BFA46CB6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40600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Shape 70">
            <a:extLst xmlns:a="http://schemas.openxmlformats.org/drawingml/2006/main">
              <a:ext uri="{FF2B5EF4-FFF2-40B4-BE49-F238E27FC236}">
                <a16:creationId xmlns:a16="http://schemas.microsoft.com/office/drawing/2014/main" id="{9B328E6E-A309-44D8-AA69-E3F9947CC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39592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Text 71">
            <a:extLst xmlns:a="http://schemas.openxmlformats.org/drawingml/2006/main">
              <a:ext uri="{FF2B5EF4-FFF2-40B4-BE49-F238E27FC236}">
                <a16:creationId xmlns:a16="http://schemas.microsoft.com/office/drawing/2014/main" id="{D5D83071-45C9-4E49-BE77-067FFE40E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40600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Shape 72">
            <a:extLst xmlns:a="http://schemas.openxmlformats.org/drawingml/2006/main">
              <a:ext uri="{FF2B5EF4-FFF2-40B4-BE49-F238E27FC236}">
                <a16:creationId xmlns:a16="http://schemas.microsoft.com/office/drawing/2014/main" id="{BD399DA0-0A5A-4E52-BCC3-BA900EC02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39592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Text 73">
            <a:extLst xmlns:a="http://schemas.openxmlformats.org/drawingml/2006/main">
              <a:ext uri="{FF2B5EF4-FFF2-40B4-BE49-F238E27FC236}">
                <a16:creationId xmlns:a16="http://schemas.microsoft.com/office/drawing/2014/main" id="{2BA4CF2B-6F37-41B8-B7EE-0B6653665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40600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Shape 74">
            <a:extLst xmlns:a="http://schemas.openxmlformats.org/drawingml/2006/main">
              <a:ext uri="{FF2B5EF4-FFF2-40B4-BE49-F238E27FC236}">
                <a16:creationId xmlns:a16="http://schemas.microsoft.com/office/drawing/2014/main" id="{8AC49210-03DA-429C-A26E-78813B936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395928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Text 75">
            <a:extLst xmlns:a="http://schemas.openxmlformats.org/drawingml/2006/main">
              <a:ext uri="{FF2B5EF4-FFF2-40B4-BE49-F238E27FC236}">
                <a16:creationId xmlns:a16="http://schemas.microsoft.com/office/drawing/2014/main" id="{842F9481-ADB8-44D6-AFA3-2C744D601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406008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Shape 76">
            <a:extLst xmlns:a="http://schemas.openxmlformats.org/drawingml/2006/main">
              <a:ext uri="{FF2B5EF4-FFF2-40B4-BE49-F238E27FC236}">
                <a16:creationId xmlns:a16="http://schemas.microsoft.com/office/drawing/2014/main" id="{A78E341B-F241-4DDA-A981-43DE678DB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325040"/>
            <a:ext cx="233136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Text 77">
            <a:extLst xmlns:a="http://schemas.openxmlformats.org/drawingml/2006/main">
              <a:ext uri="{FF2B5EF4-FFF2-40B4-BE49-F238E27FC236}">
                <a16:creationId xmlns:a16="http://schemas.microsoft.com/office/drawing/2014/main" id="{B05FA350-C966-4DC4-8CC4-FB2721BE3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080" y="4429035"/>
            <a:ext cx="2093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Knowledge Retention Potential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Shape 78">
            <a:extLst xmlns:a="http://schemas.openxmlformats.org/drawingml/2006/main">
              <a:ext uri="{FF2B5EF4-FFF2-40B4-BE49-F238E27FC236}">
                <a16:creationId xmlns:a16="http://schemas.microsoft.com/office/drawing/2014/main" id="{352B83BF-5754-4F78-8E8C-37AC062B5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43250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Text 79">
            <a:extLst xmlns:a="http://schemas.openxmlformats.org/drawingml/2006/main">
              <a:ext uri="{FF2B5EF4-FFF2-40B4-BE49-F238E27FC236}">
                <a16:creationId xmlns:a16="http://schemas.microsoft.com/office/drawing/2014/main" id="{F9DCDD10-4694-40E8-9639-A9D09BD9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44258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Shape 80">
            <a:extLst xmlns:a="http://schemas.openxmlformats.org/drawingml/2006/main">
              <a:ext uri="{FF2B5EF4-FFF2-40B4-BE49-F238E27FC236}">
                <a16:creationId xmlns:a16="http://schemas.microsoft.com/office/drawing/2014/main" id="{30074ED0-BCB9-471E-8FE6-515564F3E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440" y="43250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Text 81">
            <a:extLst xmlns:a="http://schemas.openxmlformats.org/drawingml/2006/main">
              <a:ext uri="{FF2B5EF4-FFF2-40B4-BE49-F238E27FC236}">
                <a16:creationId xmlns:a16="http://schemas.microsoft.com/office/drawing/2014/main" id="{02E59525-E2C1-4438-8ACB-C331438F5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44258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Shape 82">
            <a:extLst xmlns:a="http://schemas.openxmlformats.org/drawingml/2006/main">
              <a:ext uri="{FF2B5EF4-FFF2-40B4-BE49-F238E27FC236}">
                <a16:creationId xmlns:a16="http://schemas.microsoft.com/office/drawing/2014/main" id="{075F558D-84D8-472F-A360-8036BE7DA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43250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 83">
            <a:extLst xmlns:a="http://schemas.openxmlformats.org/drawingml/2006/main">
              <a:ext uri="{FF2B5EF4-FFF2-40B4-BE49-F238E27FC236}">
                <a16:creationId xmlns:a16="http://schemas.microsoft.com/office/drawing/2014/main" id="{95F050F1-6FA3-4079-A8B3-FDCA6FF00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640" y="44258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Shape 84">
            <a:extLst xmlns:a="http://schemas.openxmlformats.org/drawingml/2006/main">
              <a:ext uri="{FF2B5EF4-FFF2-40B4-BE49-F238E27FC236}">
                <a16:creationId xmlns:a16="http://schemas.microsoft.com/office/drawing/2014/main" id="{961745D4-4A68-46C8-9EEB-11CDD5B6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240" y="4325040"/>
            <a:ext cx="1206720" cy="36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Text 85">
            <a:extLst xmlns:a="http://schemas.openxmlformats.org/drawingml/2006/main">
              <a:ext uri="{FF2B5EF4-FFF2-40B4-BE49-F238E27FC236}">
                <a16:creationId xmlns:a16="http://schemas.microsoft.com/office/drawing/2014/main" id="{79FDA64E-4B38-4EBD-84F9-1831BCFB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4425840"/>
            <a:ext cx="420120" cy="12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Text 86">
            <a:extLst xmlns:a="http://schemas.openxmlformats.org/drawingml/2006/main">
              <a:ext uri="{FF2B5EF4-FFF2-40B4-BE49-F238E27FC236}">
                <a16:creationId xmlns:a16="http://schemas.microsoft.com/office/drawing/2014/main" id="{D86D715C-828C-43A4-BF17-B5182CD06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7720" y="4892095"/>
            <a:ext cx="273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Low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Shape 87">
            <a:extLst xmlns:a="http://schemas.openxmlformats.org/drawingml/2006/main">
              <a:ext uri="{FF2B5EF4-FFF2-40B4-BE49-F238E27FC236}">
                <a16:creationId xmlns:a16="http://schemas.microsoft.com/office/drawing/2014/main" id="{7405711B-C706-4C69-83DE-837E2A767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9400" y="4864680"/>
            <a:ext cx="2192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F5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Shape 88">
            <a:extLst xmlns:a="http://schemas.openxmlformats.org/drawingml/2006/main">
              <a:ext uri="{FF2B5EF4-FFF2-40B4-BE49-F238E27FC236}">
                <a16:creationId xmlns:a16="http://schemas.microsoft.com/office/drawing/2014/main" id="{A4CBAADB-1102-4E93-B98C-59706928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80" y="4864680"/>
            <a:ext cx="2192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Shape 89">
            <a:extLst xmlns:a="http://schemas.openxmlformats.org/drawingml/2006/main">
              <a:ext uri="{FF2B5EF4-FFF2-40B4-BE49-F238E27FC236}">
                <a16:creationId xmlns:a16="http://schemas.microsoft.com/office/drawing/2014/main" id="{650F9BBF-A14D-48F2-AC9A-900EA279B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6400" y="4864680"/>
            <a:ext cx="2192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7EE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Shape 90">
            <a:extLst xmlns:a="http://schemas.openxmlformats.org/drawingml/2006/main">
              <a:ext uri="{FF2B5EF4-FFF2-40B4-BE49-F238E27FC236}">
                <a16:creationId xmlns:a16="http://schemas.microsoft.com/office/drawing/2014/main" id="{6985C5F8-0640-4E66-B3CC-82E2774A9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864680"/>
            <a:ext cx="2192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EAED9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Shape 91">
            <a:extLst xmlns:a="http://schemas.openxmlformats.org/drawingml/2006/main">
              <a:ext uri="{FF2B5EF4-FFF2-40B4-BE49-F238E27FC236}">
                <a16:creationId xmlns:a16="http://schemas.microsoft.com/office/drawing/2014/main" id="{920C0F50-A8C9-4ED9-88AD-D353E40FE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864680"/>
            <a:ext cx="2192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Text 92">
            <a:extLst xmlns:a="http://schemas.openxmlformats.org/drawingml/2006/main">
              <a:ext uri="{FF2B5EF4-FFF2-40B4-BE49-F238E27FC236}">
                <a16:creationId xmlns:a16="http://schemas.microsoft.com/office/drawing/2014/main" id="{4B71B80C-52E4-4DAD-8ED9-38113E4A5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00" y="4892095"/>
            <a:ext cx="319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Shape 93">
            <a:extLst xmlns:a="http://schemas.openxmlformats.org/drawingml/2006/main">
              <a:ext uri="{FF2B5EF4-FFF2-40B4-BE49-F238E27FC236}">
                <a16:creationId xmlns:a16="http://schemas.microsoft.com/office/drawing/2014/main" id="{913BD070-588D-438A-9C11-C1884C81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1225440"/>
            <a:ext cx="3456000" cy="4141800"/>
          </a:xfrm>
          <a:prstGeom xmlns:a="http://schemas.openxmlformats.org/drawingml/2006/main" prst="roundRect">
            <a:avLst>
              <a:gd name="adj" fmla="val 1058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Text 94">
            <a:extLst xmlns:a="http://schemas.openxmlformats.org/drawingml/2006/main">
              <a:ext uri="{FF2B5EF4-FFF2-40B4-BE49-F238E27FC236}">
                <a16:creationId xmlns:a16="http://schemas.microsoft.com/office/drawing/2014/main" id="{E6355825-65EC-4E8F-A604-5E2CF3F29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444680"/>
            <a:ext cx="296244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Implications for the client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Shape 95">
            <a:extLst xmlns:a="http://schemas.openxmlformats.org/drawingml/2006/main">
              <a:ext uri="{FF2B5EF4-FFF2-40B4-BE49-F238E27FC236}">
                <a16:creationId xmlns:a16="http://schemas.microsoft.com/office/drawing/2014/main" id="{D5671632-CC6A-4A62-94A2-2745AB3F8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792080"/>
            <a:ext cx="297144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Text 96">
            <a:extLst xmlns:a="http://schemas.openxmlformats.org/drawingml/2006/main">
              <a:ext uri="{FF2B5EF4-FFF2-40B4-BE49-F238E27FC236}">
                <a16:creationId xmlns:a16="http://schemas.microsoft.com/office/drawing/2014/main" id="{D4741E95-63F3-4F15-A9FC-F176464F0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1867545"/>
            <a:ext cx="2697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Resource-led model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Text 97">
            <a:extLst xmlns:a="http://schemas.openxmlformats.org/drawingml/2006/main">
              <a:ext uri="{FF2B5EF4-FFF2-40B4-BE49-F238E27FC236}">
                <a16:creationId xmlns:a16="http://schemas.microsoft.com/office/drawing/2014/main" id="{03910A8E-376A-4350-945D-9BA89667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2057220"/>
            <a:ext cx="269712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Staff augmentation keeps control internal but leaves project outcomes and integration burden with the client.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Shape 98">
            <a:extLst xmlns:a="http://schemas.openxmlformats.org/drawingml/2006/main">
              <a:ext uri="{FF2B5EF4-FFF2-40B4-BE49-F238E27FC236}">
                <a16:creationId xmlns:a16="http://schemas.microsoft.com/office/drawing/2014/main" id="{4A374F8F-F26D-46B1-B411-3E0954719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2597040"/>
            <a:ext cx="297144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Text 99">
            <a:extLst xmlns:a="http://schemas.openxmlformats.org/drawingml/2006/main">
              <a:ext uri="{FF2B5EF4-FFF2-40B4-BE49-F238E27FC236}">
                <a16:creationId xmlns:a16="http://schemas.microsoft.com/office/drawing/2014/main" id="{51D8CA4A-E25E-428E-839F-DFA37ACD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2672505"/>
            <a:ext cx="2697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SLA-led model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Text 100">
            <a:extLst xmlns:a="http://schemas.openxmlformats.org/drawingml/2006/main">
              <a:ext uri="{FF2B5EF4-FFF2-40B4-BE49-F238E27FC236}">
                <a16:creationId xmlns:a16="http://schemas.microsoft.com/office/drawing/2014/main" id="{DF5E595D-8FBA-45C1-B493-BF5656DD7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2861820"/>
            <a:ext cx="269712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 shifts run ownership to the supplier but requires tight service boundaries and baseline performance data.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Shape 101">
            <a:extLst xmlns:a="http://schemas.openxmlformats.org/drawingml/2006/main">
              <a:ext uri="{FF2B5EF4-FFF2-40B4-BE49-F238E27FC236}">
                <a16:creationId xmlns:a16="http://schemas.microsoft.com/office/drawing/2014/main" id="{B1838C6F-A480-4244-AEB1-9AFA27C30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3401640"/>
            <a:ext cx="297144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Text 102">
            <a:extLst xmlns:a="http://schemas.openxmlformats.org/drawingml/2006/main">
              <a:ext uri="{FF2B5EF4-FFF2-40B4-BE49-F238E27FC236}">
                <a16:creationId xmlns:a16="http://schemas.microsoft.com/office/drawing/2014/main" id="{367711D9-5640-45D6-AE80-A655A8CF8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3477105"/>
            <a:ext cx="2697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Outcome-led model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Text 103">
            <a:extLst xmlns:a="http://schemas.openxmlformats.org/drawingml/2006/main">
              <a:ext uri="{FF2B5EF4-FFF2-40B4-BE49-F238E27FC236}">
                <a16:creationId xmlns:a16="http://schemas.microsoft.com/office/drawing/2014/main" id="{F1154EED-2294-4FFF-9735-50131FA5F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3666420"/>
            <a:ext cx="269712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Outcome-based contracting raises alignment, but attribution, data quality and benefit measurement become central controls.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Shape 104">
            <a:extLst xmlns:a="http://schemas.openxmlformats.org/drawingml/2006/main">
              <a:ext uri="{FF2B5EF4-FFF2-40B4-BE49-F238E27FC236}">
                <a16:creationId xmlns:a16="http://schemas.microsoft.com/office/drawing/2014/main" id="{620D0DD2-0AAF-4C62-A746-A5D56B8E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4206240"/>
            <a:ext cx="297144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Text 105">
            <a:extLst xmlns:a="http://schemas.openxmlformats.org/drawingml/2006/main">
              <a:ext uri="{FF2B5EF4-FFF2-40B4-BE49-F238E27FC236}">
                <a16:creationId xmlns:a16="http://schemas.microsoft.com/office/drawing/2014/main" id="{EC850F84-1D6A-4D02-B4DA-2133C8AB0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4281705"/>
            <a:ext cx="2697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Capability-transfer model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Text 106">
            <a:extLst xmlns:a="http://schemas.openxmlformats.org/drawingml/2006/main">
              <a:ext uri="{FF2B5EF4-FFF2-40B4-BE49-F238E27FC236}">
                <a16:creationId xmlns:a16="http://schemas.microsoft.com/office/drawing/2014/main" id="{041E9519-E261-40C8-B801-F43D1AD41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4471380"/>
            <a:ext cx="269712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BOT has the strongest knowledge-retention potential, while transition execution is the highest-risk phase.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Shape 107">
            <a:extLst xmlns:a="http://schemas.openxmlformats.org/drawingml/2006/main">
              <a:ext uri="{FF2B5EF4-FFF2-40B4-BE49-F238E27FC236}">
                <a16:creationId xmlns:a16="http://schemas.microsoft.com/office/drawing/2014/main" id="{8099BD7C-0E6F-4F15-8767-223429775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Shape 108">
            <a:extLst xmlns:a="http://schemas.openxmlformats.org/drawingml/2006/main">
              <a:ext uri="{FF2B5EF4-FFF2-40B4-BE49-F238E27FC236}">
                <a16:creationId xmlns:a16="http://schemas.microsoft.com/office/drawing/2014/main" id="{74B8E1DB-71D4-4040-B632-D7B105009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23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Text 109">
            <a:extLst xmlns:a="http://schemas.openxmlformats.org/drawingml/2006/main">
              <a:ext uri="{FF2B5EF4-FFF2-40B4-BE49-F238E27FC236}">
                <a16:creationId xmlns:a16="http://schemas.microsoft.com/office/drawing/2014/main" id="{9948C748-38C8-46D5-8660-2C7733DB5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806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Text 110">
            <a:extLst xmlns:a="http://schemas.openxmlformats.org/drawingml/2006/main">
              <a:ext uri="{FF2B5EF4-FFF2-40B4-BE49-F238E27FC236}">
                <a16:creationId xmlns:a16="http://schemas.microsoft.com/office/drawing/2014/main" id="{0F4AFB5B-19D3-4D58-9C5A-D8E704BB3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15000"/>
            <a:ext cx="10003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As commercial accountability moves from effort to outcomes, the critical client capability shifts from managing people to managing service scope, performance baselines, attribution logic and transition readiness.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Text 111">
            <a:extLst xmlns:a="http://schemas.openxmlformats.org/drawingml/2006/main">
              <a:ext uri="{FF2B5EF4-FFF2-40B4-BE49-F238E27FC236}">
                <a16:creationId xmlns:a16="http://schemas.microsoft.com/office/drawing/2014/main" id="{94E6BECD-4FC4-4543-AE1C-62B25805E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1124676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264b178fc67461d"/>
              </a:rPr>
              <a:t>Deloitte Operate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054f3b93654f4d97"/>
              </a:rPr>
              <a:t>Everest Group Managed Services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0a1132e3ca3447a"/>
              </a:rPr>
              <a:t>ISG Autonomy-Level Pricing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157afe1d2684c6d"/>
              </a:rPr>
              <a:t>Moneycontrol Outcome-Based Pricing</a:t>
            </a:r>
            <a:r>
              <a:rPr sz="800" b="0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706a495330b4d29"/>
              </a:rPr>
              <a:t>Hexaware BOT Risks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B7B80726-1DC5-4D20-AB6F-689B658C8A47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DC9C7607-4BA3-B4DC-A00F-2E67A9FCFF7E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16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13193CC-EC8E-4B8C-8D4A-C06BB2E00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3CCD49B3-A4F9-4119-AF08-91A3D61F9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1" name="">
            <a:extLst xmlns:a="http://schemas.openxmlformats.org/drawingml/2006/main">
              <a:ext uri="{FF2B5EF4-FFF2-40B4-BE49-F238E27FC236}">
                <a16:creationId xmlns:a16="http://schemas.microsoft.com/office/drawing/2014/main" id="{099CBDFF-3A75-45C1-B44C-529F36720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2" name="">
            <a:extLst xmlns:a="http://schemas.openxmlformats.org/drawingml/2006/main">
              <a:ext uri="{FF2B5EF4-FFF2-40B4-BE49-F238E27FC236}">
                <a16:creationId xmlns:a16="http://schemas.microsoft.com/office/drawing/2014/main" id="{284BA602-F236-4106-8FB6-FE993C34F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23" name="">
            <a:extLst xmlns:a="http://schemas.openxmlformats.org/drawingml/2006/main">
              <a:ext uri="{FF2B5EF4-FFF2-40B4-BE49-F238E27FC236}">
                <a16:creationId xmlns:a16="http://schemas.microsoft.com/office/drawing/2014/main" id="{BCAA31C0-933D-408C-BC8D-3D6C4A63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24" name="">
            <a:extLst xmlns:a="http://schemas.openxmlformats.org/drawingml/2006/main">
              <a:ext uri="{FF2B5EF4-FFF2-40B4-BE49-F238E27FC236}">
                <a16:creationId xmlns:a16="http://schemas.microsoft.com/office/drawing/2014/main" id="{60F537C8-0247-4006-BDA8-3EED89DBA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3877049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ED65136C-E368-465E-8A93-D31F27F78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F5C28B54-56B2-4BCC-9F6F-4ED8D8F6D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A3: Cost Structure Is Labor-Led With Front-Loaded Uplift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7E305C1A-2782-4FB3-A82B-4E007D36F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52C8D33F-4D49-4545-8812-DE90DB12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ADM and managed application services are primarily people-cost businesses; tooling, transition and governance alter the first-year envelope.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1374B449-A78B-491E-AAB4-DF9D88A61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70360"/>
            <a:ext cx="6171840" cy="191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Illustrative steady-state cost allocation by service tower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EA43F6D0-9195-4F91-8232-07A25253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69440"/>
            <a:ext cx="617184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Indexed view based on public service-provider pricing signals and standard global delivery constructs; not a quote.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Text 6">
            <a:extLst xmlns:a="http://schemas.openxmlformats.org/drawingml/2006/main">
              <a:ext uri="{FF2B5EF4-FFF2-40B4-BE49-F238E27FC236}">
                <a16:creationId xmlns:a16="http://schemas.microsoft.com/office/drawing/2014/main" id="{0BAF3AD5-37BB-45D0-80FD-BE0770023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673280"/>
            <a:ext cx="557748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Application Development &amp; Maintenance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Shape 7">
            <a:extLst xmlns:a="http://schemas.openxmlformats.org/drawingml/2006/main">
              <a:ext uri="{FF2B5EF4-FFF2-40B4-BE49-F238E27FC236}">
                <a16:creationId xmlns:a16="http://schemas.microsoft.com/office/drawing/2014/main" id="{80E17AE0-B67C-4B41-A386-523DBD811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874520"/>
            <a:ext cx="390420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8">
            <a:extLst xmlns:a="http://schemas.openxmlformats.org/drawingml/2006/main">
              <a:ext uri="{FF2B5EF4-FFF2-40B4-BE49-F238E27FC236}">
                <a16:creationId xmlns:a16="http://schemas.microsoft.com/office/drawing/2014/main" id="{EF91EF71-882B-4268-9E16-33E7ACD67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4065"/>
            <a:ext cx="3849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70%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Shape 9">
            <a:extLst xmlns:a="http://schemas.openxmlformats.org/drawingml/2006/main">
              <a:ext uri="{FF2B5EF4-FFF2-40B4-BE49-F238E27FC236}">
                <a16:creationId xmlns:a16="http://schemas.microsoft.com/office/drawing/2014/main" id="{6048ED6C-83F9-411F-872A-122BB7D63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3000" y="1874520"/>
            <a:ext cx="55728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 10">
            <a:extLst xmlns:a="http://schemas.openxmlformats.org/drawingml/2006/main">
              <a:ext uri="{FF2B5EF4-FFF2-40B4-BE49-F238E27FC236}">
                <a16:creationId xmlns:a16="http://schemas.microsoft.com/office/drawing/2014/main" id="{98217DF8-4087-4AC8-86BE-921A1186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0360" y="2014065"/>
            <a:ext cx="50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Shape 11">
            <a:extLst xmlns:a="http://schemas.openxmlformats.org/drawingml/2006/main">
              <a:ext uri="{FF2B5EF4-FFF2-40B4-BE49-F238E27FC236}">
                <a16:creationId xmlns:a16="http://schemas.microsoft.com/office/drawing/2014/main" id="{0A9A9996-A9C9-45E6-B905-1E270EC4E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0" y="1874520"/>
            <a:ext cx="44604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Text 12">
            <a:extLst xmlns:a="http://schemas.openxmlformats.org/drawingml/2006/main">
              <a:ext uri="{FF2B5EF4-FFF2-40B4-BE49-F238E27FC236}">
                <a16:creationId xmlns:a16="http://schemas.microsoft.com/office/drawing/2014/main" id="{971B03CA-3616-41E6-A71D-368D6C5A9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8000" y="2014065"/>
            <a:ext cx="3909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8%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Shape 13">
            <a:extLst xmlns:a="http://schemas.openxmlformats.org/drawingml/2006/main">
              <a:ext uri="{FF2B5EF4-FFF2-40B4-BE49-F238E27FC236}">
                <a16:creationId xmlns:a16="http://schemas.microsoft.com/office/drawing/2014/main" id="{3EE15FAC-B8BD-47E2-ABCE-27FC754EA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7040" y="1874520"/>
            <a:ext cx="39024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 14">
            <a:extLst xmlns:a="http://schemas.openxmlformats.org/drawingml/2006/main">
              <a:ext uri="{FF2B5EF4-FFF2-40B4-BE49-F238E27FC236}">
                <a16:creationId xmlns:a16="http://schemas.microsoft.com/office/drawing/2014/main" id="{8E20C548-2475-4AAB-815F-67A417CDD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4400" y="2014065"/>
            <a:ext cx="3351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7%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Shape 15">
            <a:extLst xmlns:a="http://schemas.openxmlformats.org/drawingml/2006/main">
              <a:ext uri="{FF2B5EF4-FFF2-40B4-BE49-F238E27FC236}">
                <a16:creationId xmlns:a16="http://schemas.microsoft.com/office/drawing/2014/main" id="{2791D79A-AB95-495F-9342-C3A831CB6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280" y="1874520"/>
            <a:ext cx="27864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546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16">
            <a:extLst xmlns:a="http://schemas.openxmlformats.org/drawingml/2006/main">
              <a:ext uri="{FF2B5EF4-FFF2-40B4-BE49-F238E27FC236}">
                <a16:creationId xmlns:a16="http://schemas.microsoft.com/office/drawing/2014/main" id="{9A8AE4CF-2724-492C-A7FA-880220AD8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4321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17">
            <a:extLst xmlns:a="http://schemas.openxmlformats.org/drawingml/2006/main">
              <a:ext uri="{FF2B5EF4-FFF2-40B4-BE49-F238E27FC236}">
                <a16:creationId xmlns:a16="http://schemas.microsoft.com/office/drawing/2014/main" id="{3AB13DBA-6853-44BA-9FAE-AC01BE5A5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23888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Labor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Shape 18">
            <a:extLst xmlns:a="http://schemas.openxmlformats.org/drawingml/2006/main">
              <a:ext uri="{FF2B5EF4-FFF2-40B4-BE49-F238E27FC236}">
                <a16:creationId xmlns:a16="http://schemas.microsoft.com/office/drawing/2014/main" id="{0B2C6239-CC09-4AAE-966A-8E565422E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321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8A64F4CB-F6CA-45EE-9020-33F4D8106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760" y="23888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Tooling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ECAD7379-E2D2-47FA-BFE0-5C2E1499B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4760" y="24321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21">
            <a:extLst xmlns:a="http://schemas.openxmlformats.org/drawingml/2006/main">
              <a:ext uri="{FF2B5EF4-FFF2-40B4-BE49-F238E27FC236}">
                <a16:creationId xmlns:a16="http://schemas.microsoft.com/office/drawing/2014/main" id="{D7D2B412-52B8-43B0-AF61-1C13F24D3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23888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Transition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22">
            <a:extLst xmlns:a="http://schemas.openxmlformats.org/drawingml/2006/main">
              <a:ext uri="{FF2B5EF4-FFF2-40B4-BE49-F238E27FC236}">
                <a16:creationId xmlns:a16="http://schemas.microsoft.com/office/drawing/2014/main" id="{1C829A72-B7AF-4E14-87B5-9964BA38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7920" y="24321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B3C0EDCC-DCFA-4AA1-9972-87517F90C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23888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Governance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4">
            <a:extLst xmlns:a="http://schemas.openxmlformats.org/drawingml/2006/main">
              <a:ext uri="{FF2B5EF4-FFF2-40B4-BE49-F238E27FC236}">
                <a16:creationId xmlns:a16="http://schemas.microsoft.com/office/drawing/2014/main" id="{B27BCDEA-DF10-4AAD-9FA6-3C4F161B0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1440" y="24321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5467"/>
          </a:solidFill>
          <a:ln xmlns:a="http://schemas.openxmlformats.org/drawingml/2006/main" w="12700">
            <a:solidFill>
              <a:srgbClr val="47546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25">
            <a:extLst xmlns:a="http://schemas.openxmlformats.org/drawingml/2006/main">
              <a:ext uri="{FF2B5EF4-FFF2-40B4-BE49-F238E27FC236}">
                <a16:creationId xmlns:a16="http://schemas.microsoft.com/office/drawing/2014/main" id="{6D57D2D4-3437-44C1-8C2A-5D065086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9240" y="23888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Other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26">
            <a:extLst xmlns:a="http://schemas.openxmlformats.org/drawingml/2006/main">
              <a:ext uri="{FF2B5EF4-FFF2-40B4-BE49-F238E27FC236}">
                <a16:creationId xmlns:a16="http://schemas.microsoft.com/office/drawing/2014/main" id="{C5DC1E84-A52D-4CE6-BF9B-AA204A71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743200"/>
            <a:ext cx="557748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Managed Application Services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Shape 27">
            <a:extLst xmlns:a="http://schemas.openxmlformats.org/drawingml/2006/main">
              <a:ext uri="{FF2B5EF4-FFF2-40B4-BE49-F238E27FC236}">
                <a16:creationId xmlns:a16="http://schemas.microsoft.com/office/drawing/2014/main" id="{1A11FB1E-EB9E-483E-B0D0-AD87D3CD6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944440"/>
            <a:ext cx="362520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Text 28">
            <a:extLst xmlns:a="http://schemas.openxmlformats.org/drawingml/2006/main">
              <a:ext uri="{FF2B5EF4-FFF2-40B4-BE49-F238E27FC236}">
                <a16:creationId xmlns:a16="http://schemas.microsoft.com/office/drawing/2014/main" id="{34B2DCCE-D990-4A83-B928-7EC5EEF10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3985"/>
            <a:ext cx="35704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65%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Shape 29">
            <a:extLst xmlns:a="http://schemas.openxmlformats.org/drawingml/2006/main">
              <a:ext uri="{FF2B5EF4-FFF2-40B4-BE49-F238E27FC236}">
                <a16:creationId xmlns:a16="http://schemas.microsoft.com/office/drawing/2014/main" id="{A7B31032-070A-4929-855F-45560995F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4000" y="2944440"/>
            <a:ext cx="66888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 30">
            <a:extLst xmlns:a="http://schemas.openxmlformats.org/drawingml/2006/main">
              <a:ext uri="{FF2B5EF4-FFF2-40B4-BE49-F238E27FC236}">
                <a16:creationId xmlns:a16="http://schemas.microsoft.com/office/drawing/2014/main" id="{D5A2DA7A-97F9-4148-A64F-66D68E4E6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360" y="3083985"/>
            <a:ext cx="6141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12%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Shape 31">
            <a:extLst xmlns:a="http://schemas.openxmlformats.org/drawingml/2006/main">
              <a:ext uri="{FF2B5EF4-FFF2-40B4-BE49-F238E27FC236}">
                <a16:creationId xmlns:a16="http://schemas.microsoft.com/office/drawing/2014/main" id="{6C09D610-4349-4BC0-8E8A-534A5D049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240" y="2944440"/>
            <a:ext cx="55728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Text 32">
            <a:extLst xmlns:a="http://schemas.openxmlformats.org/drawingml/2006/main">
              <a:ext uri="{FF2B5EF4-FFF2-40B4-BE49-F238E27FC236}">
                <a16:creationId xmlns:a16="http://schemas.microsoft.com/office/drawing/2014/main" id="{1557C002-E9F0-447E-92B8-6CE3072EC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0600" y="3083985"/>
            <a:ext cx="50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Shape 33">
            <a:extLst xmlns:a="http://schemas.openxmlformats.org/drawingml/2006/main">
              <a:ext uri="{FF2B5EF4-FFF2-40B4-BE49-F238E27FC236}">
                <a16:creationId xmlns:a16="http://schemas.microsoft.com/office/drawing/2014/main" id="{3E9BAA7D-5E9F-4A0A-AC90-EA5539244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1240" y="2944440"/>
            <a:ext cx="44604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Text 34">
            <a:extLst xmlns:a="http://schemas.openxmlformats.org/drawingml/2006/main">
              <a:ext uri="{FF2B5EF4-FFF2-40B4-BE49-F238E27FC236}">
                <a16:creationId xmlns:a16="http://schemas.microsoft.com/office/drawing/2014/main" id="{490C8ADE-1ACF-4A85-836D-5B5CA4972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8600" y="3083985"/>
            <a:ext cx="3909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8%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Shape 35">
            <a:extLst xmlns:a="http://schemas.openxmlformats.org/drawingml/2006/main">
              <a:ext uri="{FF2B5EF4-FFF2-40B4-BE49-F238E27FC236}">
                <a16:creationId xmlns:a16="http://schemas.microsoft.com/office/drawing/2014/main" id="{99A7282A-D43B-4006-8189-B7A8A5DAA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280" y="2944440"/>
            <a:ext cx="27864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546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6">
            <a:extLst xmlns:a="http://schemas.openxmlformats.org/drawingml/2006/main">
              <a:ext uri="{FF2B5EF4-FFF2-40B4-BE49-F238E27FC236}">
                <a16:creationId xmlns:a16="http://schemas.microsoft.com/office/drawing/2014/main" id="{0949CCFF-1522-490C-92C4-1A42D721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50208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37">
            <a:extLst xmlns:a="http://schemas.openxmlformats.org/drawingml/2006/main">
              <a:ext uri="{FF2B5EF4-FFF2-40B4-BE49-F238E27FC236}">
                <a16:creationId xmlns:a16="http://schemas.microsoft.com/office/drawing/2014/main" id="{A8733BFB-2613-4C59-858D-35B29E637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345874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Labor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Shape 38">
            <a:extLst xmlns:a="http://schemas.openxmlformats.org/drawingml/2006/main">
              <a:ext uri="{FF2B5EF4-FFF2-40B4-BE49-F238E27FC236}">
                <a16:creationId xmlns:a16="http://schemas.microsoft.com/office/drawing/2014/main" id="{F6CE6641-AFB1-4B3E-8F4B-259F3F2FE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0208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39">
            <a:extLst xmlns:a="http://schemas.openxmlformats.org/drawingml/2006/main">
              <a:ext uri="{FF2B5EF4-FFF2-40B4-BE49-F238E27FC236}">
                <a16:creationId xmlns:a16="http://schemas.microsoft.com/office/drawing/2014/main" id="{E395BC4C-2695-424A-B3EC-C6CC2A122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760" y="345874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Tooling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Shape 40">
            <a:extLst xmlns:a="http://schemas.openxmlformats.org/drawingml/2006/main">
              <a:ext uri="{FF2B5EF4-FFF2-40B4-BE49-F238E27FC236}">
                <a16:creationId xmlns:a16="http://schemas.microsoft.com/office/drawing/2014/main" id="{2BAE0488-6C92-4C98-9790-A264B0F3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4760" y="350208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 41">
            <a:extLst xmlns:a="http://schemas.openxmlformats.org/drawingml/2006/main">
              <a:ext uri="{FF2B5EF4-FFF2-40B4-BE49-F238E27FC236}">
                <a16:creationId xmlns:a16="http://schemas.microsoft.com/office/drawing/2014/main" id="{B1C927CF-930A-4F11-A477-EE8019BC7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345874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Transition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hape 42">
            <a:extLst xmlns:a="http://schemas.openxmlformats.org/drawingml/2006/main">
              <a:ext uri="{FF2B5EF4-FFF2-40B4-BE49-F238E27FC236}">
                <a16:creationId xmlns:a16="http://schemas.microsoft.com/office/drawing/2014/main" id="{CB9478DF-E1DE-432B-8CAB-5ECD479BD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7920" y="350208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43">
            <a:extLst xmlns:a="http://schemas.openxmlformats.org/drawingml/2006/main">
              <a:ext uri="{FF2B5EF4-FFF2-40B4-BE49-F238E27FC236}">
                <a16:creationId xmlns:a16="http://schemas.microsoft.com/office/drawing/2014/main" id="{7EB98E4F-0A64-48F0-8C35-83E971457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345874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Governance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44">
            <a:extLst xmlns:a="http://schemas.openxmlformats.org/drawingml/2006/main">
              <a:ext uri="{FF2B5EF4-FFF2-40B4-BE49-F238E27FC236}">
                <a16:creationId xmlns:a16="http://schemas.microsoft.com/office/drawing/2014/main" id="{1BE0D938-90E5-416E-8C71-1C307FA7D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1440" y="350208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5467"/>
          </a:solidFill>
          <a:ln xmlns:a="http://schemas.openxmlformats.org/drawingml/2006/main" w="12700">
            <a:solidFill>
              <a:srgbClr val="47546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45">
            <a:extLst xmlns:a="http://schemas.openxmlformats.org/drawingml/2006/main">
              <a:ext uri="{FF2B5EF4-FFF2-40B4-BE49-F238E27FC236}">
                <a16:creationId xmlns:a16="http://schemas.microsoft.com/office/drawing/2014/main" id="{DE04B445-3567-47DE-ADC6-683B60269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9240" y="345874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Other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Shape 46">
            <a:extLst xmlns:a="http://schemas.openxmlformats.org/drawingml/2006/main">
              <a:ext uri="{FF2B5EF4-FFF2-40B4-BE49-F238E27FC236}">
                <a16:creationId xmlns:a16="http://schemas.microsoft.com/office/drawing/2014/main" id="{71BD721A-8F9E-48AC-BBB8-ED50E5679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968640"/>
            <a:ext cx="5577480" cy="282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47">
            <a:extLst xmlns:a="http://schemas.openxmlformats.org/drawingml/2006/main">
              <a:ext uri="{FF2B5EF4-FFF2-40B4-BE49-F238E27FC236}">
                <a16:creationId xmlns:a16="http://schemas.microsoft.com/office/drawing/2014/main" id="{9856F4AE-078C-44BC-B619-93AF118B8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240" y="4041720"/>
            <a:ext cx="535788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Buckets Observed Across ADM / MAS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48">
            <a:extLst xmlns:a="http://schemas.openxmlformats.org/drawingml/2006/main">
              <a:ext uri="{FF2B5EF4-FFF2-40B4-BE49-F238E27FC236}">
                <a16:creationId xmlns:a16="http://schemas.microsoft.com/office/drawing/2014/main" id="{BD8ED498-96C2-4B34-BA08-AFF5D55E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251960"/>
            <a:ext cx="93240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49">
            <a:extLst xmlns:a="http://schemas.openxmlformats.org/drawingml/2006/main">
              <a:ext uri="{FF2B5EF4-FFF2-40B4-BE49-F238E27FC236}">
                <a16:creationId xmlns:a16="http://schemas.microsoft.com/office/drawing/2014/main" id="{FD0DD43E-80FF-47EB-ADF7-85D51FD65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80" y="430673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Labor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50">
            <a:extLst xmlns:a="http://schemas.openxmlformats.org/drawingml/2006/main">
              <a:ext uri="{FF2B5EF4-FFF2-40B4-BE49-F238E27FC236}">
                <a16:creationId xmlns:a16="http://schemas.microsoft.com/office/drawing/2014/main" id="{7F5C689A-0C62-42D0-B4B8-FEBF30C5A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1200" y="4251960"/>
            <a:ext cx="464472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51">
            <a:extLst xmlns:a="http://schemas.openxmlformats.org/drawingml/2006/main">
              <a:ext uri="{FF2B5EF4-FFF2-40B4-BE49-F238E27FC236}">
                <a16:creationId xmlns:a16="http://schemas.microsoft.com/office/drawing/2014/main" id="{D41953E8-2827-41FF-8070-D62163D5C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0000" y="4301235"/>
            <a:ext cx="4388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Developers, architects, QA, support engineers, service managers and business analysts.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Shape 52">
            <a:extLst xmlns:a="http://schemas.openxmlformats.org/drawingml/2006/main">
              <a:ext uri="{FF2B5EF4-FFF2-40B4-BE49-F238E27FC236}">
                <a16:creationId xmlns:a16="http://schemas.microsoft.com/office/drawing/2014/main" id="{2728F121-66BE-49AF-948C-C3EAC1A56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526280"/>
            <a:ext cx="93240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3">
            <a:extLst xmlns:a="http://schemas.openxmlformats.org/drawingml/2006/main">
              <a:ext uri="{FF2B5EF4-FFF2-40B4-BE49-F238E27FC236}">
                <a16:creationId xmlns:a16="http://schemas.microsoft.com/office/drawing/2014/main" id="{807BDEEB-636B-4682-B418-BB491F726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80" y="458105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Tooling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54">
            <a:extLst xmlns:a="http://schemas.openxmlformats.org/drawingml/2006/main">
              <a:ext uri="{FF2B5EF4-FFF2-40B4-BE49-F238E27FC236}">
                <a16:creationId xmlns:a16="http://schemas.microsoft.com/office/drawing/2014/main" id="{ADC6AD08-78E8-4D55-8DDE-6A0088408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1200" y="4526280"/>
            <a:ext cx="464472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55">
            <a:extLst xmlns:a="http://schemas.openxmlformats.org/drawingml/2006/main">
              <a:ext uri="{FF2B5EF4-FFF2-40B4-BE49-F238E27FC236}">
                <a16:creationId xmlns:a16="http://schemas.microsoft.com/office/drawing/2014/main" id="{CDEAB84C-94FD-4982-8998-84D777F39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0000" y="4575555"/>
            <a:ext cx="4388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ITSM, ALM, observability, test automation, DevOps pipelines, knowledge base and reporting.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6">
            <a:extLst xmlns:a="http://schemas.openxmlformats.org/drawingml/2006/main">
              <a:ext uri="{FF2B5EF4-FFF2-40B4-BE49-F238E27FC236}">
                <a16:creationId xmlns:a16="http://schemas.microsoft.com/office/drawing/2014/main" id="{1C4D809D-AB83-44C7-A684-136147FA9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800600"/>
            <a:ext cx="93240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57">
            <a:extLst xmlns:a="http://schemas.openxmlformats.org/drawingml/2006/main">
              <a:ext uri="{FF2B5EF4-FFF2-40B4-BE49-F238E27FC236}">
                <a16:creationId xmlns:a16="http://schemas.microsoft.com/office/drawing/2014/main" id="{76D6B72B-26F9-4064-B4A2-C2416E4AF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80" y="48553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Transition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Shape 58">
            <a:extLst xmlns:a="http://schemas.openxmlformats.org/drawingml/2006/main">
              <a:ext uri="{FF2B5EF4-FFF2-40B4-BE49-F238E27FC236}">
                <a16:creationId xmlns:a16="http://schemas.microsoft.com/office/drawing/2014/main" id="{939C21F7-FA9D-4001-8614-5DFDA3ADD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1200" y="4800600"/>
            <a:ext cx="464472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59">
            <a:extLst xmlns:a="http://schemas.openxmlformats.org/drawingml/2006/main">
              <a:ext uri="{FF2B5EF4-FFF2-40B4-BE49-F238E27FC236}">
                <a16:creationId xmlns:a16="http://schemas.microsoft.com/office/drawing/2014/main" id="{ECDB6190-71C7-42F5-B690-433C98C0C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0000" y="4849875"/>
            <a:ext cx="4388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Discovery, baselining, knowledge transfer, environment access, runbooks and parallel run.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0">
            <a:extLst xmlns:a="http://schemas.openxmlformats.org/drawingml/2006/main">
              <a:ext uri="{FF2B5EF4-FFF2-40B4-BE49-F238E27FC236}">
                <a16:creationId xmlns:a16="http://schemas.microsoft.com/office/drawing/2014/main" id="{4F44582E-6197-4A8C-83B7-E6F50609B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5074920"/>
            <a:ext cx="93240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 61">
            <a:extLst xmlns:a="http://schemas.openxmlformats.org/drawingml/2006/main">
              <a:ext uri="{FF2B5EF4-FFF2-40B4-BE49-F238E27FC236}">
                <a16:creationId xmlns:a16="http://schemas.microsoft.com/office/drawing/2014/main" id="{E4CD691B-AD93-4722-BF02-258BBE851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80" y="512969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Shape 62">
            <a:extLst xmlns:a="http://schemas.openxmlformats.org/drawingml/2006/main">
              <a:ext uri="{FF2B5EF4-FFF2-40B4-BE49-F238E27FC236}">
                <a16:creationId xmlns:a16="http://schemas.microsoft.com/office/drawing/2014/main" id="{CE23302A-419F-4E5E-B219-CCD19498A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1200" y="5074920"/>
            <a:ext cx="464472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3">
            <a:extLst xmlns:a="http://schemas.openxmlformats.org/drawingml/2006/main">
              <a:ext uri="{FF2B5EF4-FFF2-40B4-BE49-F238E27FC236}">
                <a16:creationId xmlns:a16="http://schemas.microsoft.com/office/drawing/2014/main" id="{BAF5C6F1-2D3D-42DE-AD5C-6DAFC74E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0000" y="5124195"/>
            <a:ext cx="4388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PMO, vendor management, SLA review, change control, security / compliance oversight.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Shape 64">
            <a:extLst xmlns:a="http://schemas.openxmlformats.org/drawingml/2006/main">
              <a:ext uri="{FF2B5EF4-FFF2-40B4-BE49-F238E27FC236}">
                <a16:creationId xmlns:a16="http://schemas.microsoft.com/office/drawing/2014/main" id="{2DB32155-358D-4F10-8B40-959DDAB9F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97720"/>
            <a:ext cx="4891680" cy="4023000"/>
          </a:xfrm>
          <a:prstGeom xmlns:a="http://schemas.openxmlformats.org/drawingml/2006/main" prst="roundRect">
            <a:avLst>
              <a:gd name="adj" fmla="val 90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 65">
            <a:extLst xmlns:a="http://schemas.openxmlformats.org/drawingml/2006/main">
              <a:ext uri="{FF2B5EF4-FFF2-40B4-BE49-F238E27FC236}">
                <a16:creationId xmlns:a16="http://schemas.microsoft.com/office/drawing/2014/main" id="{C73F46C2-95FB-47A7-B5F6-3FBDCBABC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417320"/>
            <a:ext cx="431568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 envelope mechanics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Shape 66">
            <a:extLst xmlns:a="http://schemas.openxmlformats.org/drawingml/2006/main">
              <a:ext uri="{FF2B5EF4-FFF2-40B4-BE49-F238E27FC236}">
                <a16:creationId xmlns:a16="http://schemas.microsoft.com/office/drawing/2014/main" id="{E16D17FA-D176-461D-B7E4-E97FC4AFC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1764720"/>
            <a:ext cx="4370400" cy="68544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Shape 67">
            <a:extLst xmlns:a="http://schemas.openxmlformats.org/drawingml/2006/main">
              <a:ext uri="{FF2B5EF4-FFF2-40B4-BE49-F238E27FC236}">
                <a16:creationId xmlns:a16="http://schemas.microsoft.com/office/drawing/2014/main" id="{9D4E52E6-7FFE-49B8-9C06-E02C02124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1764720"/>
            <a:ext cx="50040" cy="685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Text 68">
            <a:extLst xmlns:a="http://schemas.openxmlformats.org/drawingml/2006/main">
              <a:ext uri="{FF2B5EF4-FFF2-40B4-BE49-F238E27FC236}">
                <a16:creationId xmlns:a16="http://schemas.microsoft.com/office/drawing/2014/main" id="{F5442967-16DE-4A56-B1A1-1A39E268A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185616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Labor is the base cost anchor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 69">
            <a:extLst xmlns:a="http://schemas.openxmlformats.org/drawingml/2006/main">
              <a:ext uri="{FF2B5EF4-FFF2-40B4-BE49-F238E27FC236}">
                <a16:creationId xmlns:a16="http://schemas.microsoft.com/office/drawing/2014/main" id="{13B15BF1-04E0-4445-B9A0-35A67A48C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057400"/>
            <a:ext cx="4141800" cy="319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wage and rate-card data show a wide spread between onshore, nearshore and offshore delivery roles.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Shape 70">
            <a:extLst xmlns:a="http://schemas.openxmlformats.org/drawingml/2006/main">
              <a:ext uri="{FF2B5EF4-FFF2-40B4-BE49-F238E27FC236}">
                <a16:creationId xmlns:a16="http://schemas.microsoft.com/office/drawing/2014/main" id="{38762667-D36E-40F8-87A5-A1BC0FC0D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2615040"/>
            <a:ext cx="4370400" cy="68544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Shape 71">
            <a:extLst xmlns:a="http://schemas.openxmlformats.org/drawingml/2006/main">
              <a:ext uri="{FF2B5EF4-FFF2-40B4-BE49-F238E27FC236}">
                <a16:creationId xmlns:a16="http://schemas.microsoft.com/office/drawing/2014/main" id="{C9AB3130-3BC4-431A-BE2C-A693E94F6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2615040"/>
            <a:ext cx="50040" cy="685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Text 72">
            <a:extLst xmlns:a="http://schemas.openxmlformats.org/drawingml/2006/main">
              <a:ext uri="{FF2B5EF4-FFF2-40B4-BE49-F238E27FC236}">
                <a16:creationId xmlns:a16="http://schemas.microsoft.com/office/drawing/2014/main" id="{F6FCD865-8E8B-49D9-900F-69D9C5FD9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70648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Tooling is visible but not dominant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73">
            <a:extLst xmlns:a="http://schemas.openxmlformats.org/drawingml/2006/main">
              <a:ext uri="{FF2B5EF4-FFF2-40B4-BE49-F238E27FC236}">
                <a16:creationId xmlns:a16="http://schemas.microsoft.com/office/drawing/2014/main" id="{5F7288A7-9970-4F0B-B162-57608DAF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907720"/>
            <a:ext cx="4141800" cy="319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tooling typically includes ITSM, ticketing, monitoring, observability and automation platforms.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Shape 74">
            <a:extLst xmlns:a="http://schemas.openxmlformats.org/drawingml/2006/main">
              <a:ext uri="{FF2B5EF4-FFF2-40B4-BE49-F238E27FC236}">
                <a16:creationId xmlns:a16="http://schemas.microsoft.com/office/drawing/2014/main" id="{397EBFFA-3C88-4CF0-A7FD-336496DC2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3465720"/>
            <a:ext cx="4370400" cy="68544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Shape 75">
            <a:extLst xmlns:a="http://schemas.openxmlformats.org/drawingml/2006/main">
              <a:ext uri="{FF2B5EF4-FFF2-40B4-BE49-F238E27FC236}">
                <a16:creationId xmlns:a16="http://schemas.microsoft.com/office/drawing/2014/main" id="{B4D08746-41B9-4F7B-A7B1-886EF7DB2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3465720"/>
            <a:ext cx="50040" cy="685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Text 76">
            <a:extLst xmlns:a="http://schemas.openxmlformats.org/drawingml/2006/main">
              <a:ext uri="{FF2B5EF4-FFF2-40B4-BE49-F238E27FC236}">
                <a16:creationId xmlns:a16="http://schemas.microsoft.com/office/drawing/2014/main" id="{8F8A1B04-81C2-4172-8811-B095FA5EC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55716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Transition is a one-time cost hump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77">
            <a:extLst xmlns:a="http://schemas.openxmlformats.org/drawingml/2006/main">
              <a:ext uri="{FF2B5EF4-FFF2-40B4-BE49-F238E27FC236}">
                <a16:creationId xmlns:a16="http://schemas.microsoft.com/office/drawing/2014/main" id="{DA5034AB-5D8C-4968-9C0D-4C89B4D5C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758040"/>
            <a:ext cx="4141800" cy="319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Fragmented vendor estates increase discovery, KT, access setup, runbook and stabilization effort.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Shape 78">
            <a:extLst xmlns:a="http://schemas.openxmlformats.org/drawingml/2006/main">
              <a:ext uri="{FF2B5EF4-FFF2-40B4-BE49-F238E27FC236}">
                <a16:creationId xmlns:a16="http://schemas.microsoft.com/office/drawing/2014/main" id="{1FC083A1-BEE3-4AFD-9CD0-44B1785D9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4316040"/>
            <a:ext cx="4370400" cy="59400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Shape 79">
            <a:extLst xmlns:a="http://schemas.openxmlformats.org/drawingml/2006/main">
              <a:ext uri="{FF2B5EF4-FFF2-40B4-BE49-F238E27FC236}">
                <a16:creationId xmlns:a16="http://schemas.microsoft.com/office/drawing/2014/main" id="{AF48D382-BD12-44D8-A553-240D49C07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4316040"/>
            <a:ext cx="50040" cy="59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Text 80">
            <a:extLst xmlns:a="http://schemas.openxmlformats.org/drawingml/2006/main">
              <a:ext uri="{FF2B5EF4-FFF2-40B4-BE49-F238E27FC236}">
                <a16:creationId xmlns:a16="http://schemas.microsoft.com/office/drawing/2014/main" id="{0B9A64B8-16D6-470F-BBB3-E8D106173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440748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Governance cost rises with complexity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 81">
            <a:extLst xmlns:a="http://schemas.openxmlformats.org/drawingml/2006/main">
              <a:ext uri="{FF2B5EF4-FFF2-40B4-BE49-F238E27FC236}">
                <a16:creationId xmlns:a16="http://schemas.microsoft.com/office/drawing/2014/main" id="{3A4A5283-238B-45D7-A049-62B191BE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4608540"/>
            <a:ext cx="4141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More towers, countries, suppliers, SLAs and security controls require more PMO and contract oversight.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Shape 82">
            <a:extLst xmlns:a="http://schemas.openxmlformats.org/drawingml/2006/main">
              <a:ext uri="{FF2B5EF4-FFF2-40B4-BE49-F238E27FC236}">
                <a16:creationId xmlns:a16="http://schemas.microsoft.com/office/drawing/2014/main" id="{6D0C7DE3-4996-4F7A-91B8-D75E25B4B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Shape 83">
            <a:extLst xmlns:a="http://schemas.openxmlformats.org/drawingml/2006/main">
              <a:ext uri="{FF2B5EF4-FFF2-40B4-BE49-F238E27FC236}">
                <a16:creationId xmlns:a16="http://schemas.microsoft.com/office/drawing/2014/main" id="{6CA6A664-4361-4ABC-9E8F-5167EF58B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Text 84">
            <a:extLst xmlns:a="http://schemas.openxmlformats.org/drawingml/2006/main">
              <a:ext uri="{FF2B5EF4-FFF2-40B4-BE49-F238E27FC236}">
                <a16:creationId xmlns:a16="http://schemas.microsoft.com/office/drawing/2014/main" id="{82857099-05B3-4521-A18C-DFA8EA400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85">
            <a:extLst xmlns:a="http://schemas.openxmlformats.org/drawingml/2006/main">
              <a:ext uri="{FF2B5EF4-FFF2-40B4-BE49-F238E27FC236}">
                <a16:creationId xmlns:a16="http://schemas.microsoft.com/office/drawing/2014/main" id="{7F38382B-7562-4EFE-9DF9-3D1672ED5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Labor remains the main cost pool, but transition and governance costs explain why year-one outsourcing budgets can differ from steady-state run-rate economics.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Text 86">
            <a:extLst xmlns:a="http://schemas.openxmlformats.org/drawingml/2006/main">
              <a:ext uri="{FF2B5EF4-FFF2-40B4-BE49-F238E27FC236}">
                <a16:creationId xmlns:a16="http://schemas.microsoft.com/office/drawing/2014/main" id="{DB5A8FA8-00A6-44AC-8B07-E7A83450B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87">
            <a:hlinkClick xmlns:r="http://schemas.openxmlformats.org/officeDocument/2006/relationships" xmlns:a="http://schemas.openxmlformats.org/drawingml/2006/main" r:id="R2bd75c9e9c64418f"/>
            <a:extLst xmlns:a="http://schemas.openxmlformats.org/drawingml/2006/main">
              <a:ext uri="{FF2B5EF4-FFF2-40B4-BE49-F238E27FC236}">
                <a16:creationId xmlns:a16="http://schemas.microsoft.com/office/drawing/2014/main" id="{B36B231D-3F35-4B0F-A3E8-3EF79CC1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ef2939a51314915"/>
              </a:rPr>
              <a:t>Deloitte AMS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Text 88">
            <a:hlinkClick xmlns:r="http://schemas.openxmlformats.org/officeDocument/2006/relationships" xmlns:a="http://schemas.openxmlformats.org/drawingml/2006/main" r:id="R2e56cd9fec4c4497"/>
            <a:extLst xmlns:a="http://schemas.openxmlformats.org/drawingml/2006/main">
              <a:ext uri="{FF2B5EF4-FFF2-40B4-BE49-F238E27FC236}">
                <a16:creationId xmlns:a16="http://schemas.microsoft.com/office/drawing/2014/main" id="{B171C515-14F6-4A08-9F03-4C42E3BB6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404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806f1ca5c4447ad"/>
              </a:rPr>
              <a:t>ISG Cloud MS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Text 89">
            <a:hlinkClick xmlns:r="http://schemas.openxmlformats.org/officeDocument/2006/relationships" xmlns:a="http://schemas.openxmlformats.org/drawingml/2006/main" r:id="Rdcdf7335779c4a65"/>
            <a:extLst xmlns:a="http://schemas.openxmlformats.org/drawingml/2006/main">
              <a:ext uri="{FF2B5EF4-FFF2-40B4-BE49-F238E27FC236}">
                <a16:creationId xmlns:a16="http://schemas.microsoft.com/office/drawing/2014/main" id="{D649EC69-33F0-451D-BF39-547899BE0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8804a4cbbfb488e"/>
              </a:rPr>
              <a:t>KORE1 Rates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Text 90">
            <a:hlinkClick xmlns:r="http://schemas.openxmlformats.org/officeDocument/2006/relationships" xmlns:a="http://schemas.openxmlformats.org/drawingml/2006/main" r:id="Rf87f88659932411f"/>
            <a:extLst xmlns:a="http://schemas.openxmlformats.org/drawingml/2006/main">
              <a:ext uri="{FF2B5EF4-FFF2-40B4-BE49-F238E27FC236}">
                <a16:creationId xmlns:a16="http://schemas.microsoft.com/office/drawing/2014/main" id="{1F949FB9-374A-47A4-9B54-4B7B7B05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9320" y="6309360"/>
            <a:ext cx="658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75cea08a4a74529"/>
              </a:rPr>
              <a:t>Opsio Cost Guide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5C26E37D-F535-4981-A869-09C6F91FF38A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90F7333B-44AC-F7E9-D49D-FE92F45E0477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17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BAFB6E0-7335-42C2-AE7E-D25643DDB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33CCA0F3-C3DB-44E8-A0C7-E4761257A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E7867263-AF25-4CED-BAE2-EBA637F26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F49C7545-4D4C-4C2B-9165-CFA60D013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C3C53FF8-3AC1-4727-A72A-70528E6A3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AF0F8D4F-112D-484C-A509-01F5390D4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99042409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4" name="Text 0">
            <a:extLst xmlns:a="http://schemas.openxmlformats.org/drawingml/2006/main">
              <a:ext uri="{FF2B5EF4-FFF2-40B4-BE49-F238E27FC236}">
                <a16:creationId xmlns:a16="http://schemas.microsoft.com/office/drawing/2014/main" id="{47A5E575-BB12-48DC-8159-C4AB3BEB2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Text 1">
            <a:extLst xmlns:a="http://schemas.openxmlformats.org/drawingml/2006/main">
              <a:ext uri="{FF2B5EF4-FFF2-40B4-BE49-F238E27FC236}">
                <a16:creationId xmlns:a16="http://schemas.microsoft.com/office/drawing/2014/main" id="{397374FE-27D7-49DF-8AC5-39DB1FAF1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Location Mix Creates the Largest Cost Variance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Shape 2">
            <a:extLst xmlns:a="http://schemas.openxmlformats.org/drawingml/2006/main">
              <a:ext uri="{FF2B5EF4-FFF2-40B4-BE49-F238E27FC236}">
                <a16:creationId xmlns:a16="http://schemas.microsoft.com/office/drawing/2014/main" id="{3FB6F8FD-78C5-4A85-AF5B-652B73E91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Text 3">
            <a:extLst xmlns:a="http://schemas.openxmlformats.org/drawingml/2006/main">
              <a:ext uri="{FF2B5EF4-FFF2-40B4-BE49-F238E27FC236}">
                <a16:creationId xmlns:a16="http://schemas.microsoft.com/office/drawing/2014/main" id="{1D36A3BB-066F-4C6F-8523-17E4FFE4D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same application tower can carry materially different economics depending on the mix of onshore oversight, nearshore collaboration and offshore execution.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Text 4">
            <a:extLst xmlns:a="http://schemas.openxmlformats.org/drawingml/2006/main">
              <a:ext uri="{FF2B5EF4-FFF2-40B4-BE49-F238E27FC236}">
                <a16:creationId xmlns:a16="http://schemas.microsoft.com/office/drawing/2014/main" id="{35BA3D39-B537-4021-928A-82F16E72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70360"/>
            <a:ext cx="608040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Indicative delivery-location mix by work type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Text 5">
            <a:extLst xmlns:a="http://schemas.openxmlformats.org/drawingml/2006/main">
              <a:ext uri="{FF2B5EF4-FFF2-40B4-BE49-F238E27FC236}">
                <a16:creationId xmlns:a16="http://schemas.microsoft.com/office/drawing/2014/main" id="{A1764770-7FA3-4615-B192-9557DBFD4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71735"/>
            <a:ext cx="58060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Share of total delivery effort; mix is illustrative for a global retail application estate.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Text 6">
            <a:extLst xmlns:a="http://schemas.openxmlformats.org/drawingml/2006/main">
              <a:ext uri="{FF2B5EF4-FFF2-40B4-BE49-F238E27FC236}">
                <a16:creationId xmlns:a16="http://schemas.microsoft.com/office/drawing/2014/main" id="{572FA9CC-FE95-4A37-89D5-72DA27B82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654920"/>
            <a:ext cx="566892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Run / L2-L3 Application Support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Shape 7">
            <a:extLst xmlns:a="http://schemas.openxmlformats.org/drawingml/2006/main">
              <a:ext uri="{FF2B5EF4-FFF2-40B4-BE49-F238E27FC236}">
                <a16:creationId xmlns:a16="http://schemas.microsoft.com/office/drawing/2014/main" id="{4A623F7D-D00B-4E86-98B2-6C4DF433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856160"/>
            <a:ext cx="56664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Text 8">
            <a:extLst xmlns:a="http://schemas.openxmlformats.org/drawingml/2006/main">
              <a:ext uri="{FF2B5EF4-FFF2-40B4-BE49-F238E27FC236}">
                <a16:creationId xmlns:a16="http://schemas.microsoft.com/office/drawing/2014/main" id="{090E3CD4-4F29-4949-A740-66E0CEB1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91025"/>
            <a:ext cx="511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Shape 9">
            <a:extLst xmlns:a="http://schemas.openxmlformats.org/drawingml/2006/main">
              <a:ext uri="{FF2B5EF4-FFF2-40B4-BE49-F238E27FC236}">
                <a16:creationId xmlns:a16="http://schemas.microsoft.com/office/drawing/2014/main" id="{6BC26ABA-985F-471F-9726-81C708A09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5440" y="1856160"/>
            <a:ext cx="56664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Text 10">
            <a:extLst xmlns:a="http://schemas.openxmlformats.org/drawingml/2006/main">
              <a:ext uri="{FF2B5EF4-FFF2-40B4-BE49-F238E27FC236}">
                <a16:creationId xmlns:a16="http://schemas.microsoft.com/office/drawing/2014/main" id="{406F6E13-2DA2-4DC5-9A9B-5F6A402DD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2800" y="1991025"/>
            <a:ext cx="511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Shape 11">
            <a:extLst xmlns:a="http://schemas.openxmlformats.org/drawingml/2006/main">
              <a:ext uri="{FF2B5EF4-FFF2-40B4-BE49-F238E27FC236}">
                <a16:creationId xmlns:a16="http://schemas.microsoft.com/office/drawing/2014/main" id="{A2A644BB-F2B4-4600-94F6-623CDB69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2080" y="1856160"/>
            <a:ext cx="453492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Text 12">
            <a:extLst xmlns:a="http://schemas.openxmlformats.org/drawingml/2006/main">
              <a:ext uri="{FF2B5EF4-FFF2-40B4-BE49-F238E27FC236}">
                <a16:creationId xmlns:a16="http://schemas.microsoft.com/office/drawing/2014/main" id="{3689F952-EB70-4227-98BF-EF6E9F339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9800" y="1991025"/>
            <a:ext cx="4480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80%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Shape 13">
            <a:extLst xmlns:a="http://schemas.openxmlformats.org/drawingml/2006/main">
              <a:ext uri="{FF2B5EF4-FFF2-40B4-BE49-F238E27FC236}">
                <a16:creationId xmlns:a16="http://schemas.microsoft.com/office/drawing/2014/main" id="{510B62C1-8A69-4635-BAF7-CD708155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40480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Text 14">
            <a:extLst xmlns:a="http://schemas.openxmlformats.org/drawingml/2006/main">
              <a:ext uri="{FF2B5EF4-FFF2-40B4-BE49-F238E27FC236}">
                <a16:creationId xmlns:a16="http://schemas.microsoft.com/office/drawing/2014/main" id="{124D3AB4-634F-45A7-8B14-1291660A2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236146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Onshore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Shape 15">
            <a:extLst xmlns:a="http://schemas.openxmlformats.org/drawingml/2006/main">
              <a:ext uri="{FF2B5EF4-FFF2-40B4-BE49-F238E27FC236}">
                <a16:creationId xmlns:a16="http://schemas.microsoft.com/office/drawing/2014/main" id="{F69909C6-FFE4-400E-8E2B-CB28E718E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0480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Text 16">
            <a:extLst xmlns:a="http://schemas.openxmlformats.org/drawingml/2006/main">
              <a:ext uri="{FF2B5EF4-FFF2-40B4-BE49-F238E27FC236}">
                <a16:creationId xmlns:a16="http://schemas.microsoft.com/office/drawing/2014/main" id="{CDE99D29-669B-47C4-839F-8D2151C42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760" y="236146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Nearshore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Shape 17">
            <a:extLst xmlns:a="http://schemas.openxmlformats.org/drawingml/2006/main">
              <a:ext uri="{FF2B5EF4-FFF2-40B4-BE49-F238E27FC236}">
                <a16:creationId xmlns:a16="http://schemas.microsoft.com/office/drawing/2014/main" id="{D34840E0-7E44-42D3-B3E1-FD9A80E54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4760" y="240480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Text 18">
            <a:extLst xmlns:a="http://schemas.openxmlformats.org/drawingml/2006/main">
              <a:ext uri="{FF2B5EF4-FFF2-40B4-BE49-F238E27FC236}">
                <a16:creationId xmlns:a16="http://schemas.microsoft.com/office/drawing/2014/main" id="{6D4A4EE8-C90F-4346-A664-2E3FA6235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236146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Offshore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 19">
            <a:extLst xmlns:a="http://schemas.openxmlformats.org/drawingml/2006/main">
              <a:ext uri="{FF2B5EF4-FFF2-40B4-BE49-F238E27FC236}">
                <a16:creationId xmlns:a16="http://schemas.microsoft.com/office/drawing/2014/main" id="{56CB595E-2DB0-44FC-BBC1-B7A122A8C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706480"/>
            <a:ext cx="566892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Enhancement &amp; ADM Backlog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20">
            <a:extLst xmlns:a="http://schemas.openxmlformats.org/drawingml/2006/main">
              <a:ext uri="{FF2B5EF4-FFF2-40B4-BE49-F238E27FC236}">
                <a16:creationId xmlns:a16="http://schemas.microsoft.com/office/drawing/2014/main" id="{195193C8-7361-4FAE-A6BA-363DCF868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907720"/>
            <a:ext cx="113364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Text 21">
            <a:extLst xmlns:a="http://schemas.openxmlformats.org/drawingml/2006/main">
              <a:ext uri="{FF2B5EF4-FFF2-40B4-BE49-F238E27FC236}">
                <a16:creationId xmlns:a16="http://schemas.microsoft.com/office/drawing/2014/main" id="{A1D6B004-CBA2-4503-80F9-E08FB19BF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2585"/>
            <a:ext cx="1078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Shape 22">
            <a:extLst xmlns:a="http://schemas.openxmlformats.org/drawingml/2006/main">
              <a:ext uri="{FF2B5EF4-FFF2-40B4-BE49-F238E27FC236}">
                <a16:creationId xmlns:a16="http://schemas.microsoft.com/office/drawing/2014/main" id="{4A4A16C4-7902-42E8-B095-13A558D4F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2080" y="2907720"/>
            <a:ext cx="84996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23">
            <a:extLst xmlns:a="http://schemas.openxmlformats.org/drawingml/2006/main">
              <a:ext uri="{FF2B5EF4-FFF2-40B4-BE49-F238E27FC236}">
                <a16:creationId xmlns:a16="http://schemas.microsoft.com/office/drawing/2014/main" id="{F71F2151-A066-4500-A989-7E5BC8656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9800" y="3042585"/>
            <a:ext cx="7952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Shape 24">
            <a:extLst xmlns:a="http://schemas.openxmlformats.org/drawingml/2006/main">
              <a:ext uri="{FF2B5EF4-FFF2-40B4-BE49-F238E27FC236}">
                <a16:creationId xmlns:a16="http://schemas.microsoft.com/office/drawing/2014/main" id="{B064D0BD-AC3D-4E85-A72A-3FF888457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2760" y="2907720"/>
            <a:ext cx="368460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Text 25">
            <a:extLst xmlns:a="http://schemas.openxmlformats.org/drawingml/2006/main">
              <a:ext uri="{FF2B5EF4-FFF2-40B4-BE49-F238E27FC236}">
                <a16:creationId xmlns:a16="http://schemas.microsoft.com/office/drawing/2014/main" id="{D3049697-6F12-491C-8CA6-9AD5707A8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120" y="3042585"/>
            <a:ext cx="3629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65%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Shape 26">
            <a:extLst xmlns:a="http://schemas.openxmlformats.org/drawingml/2006/main">
              <a:ext uri="{FF2B5EF4-FFF2-40B4-BE49-F238E27FC236}">
                <a16:creationId xmlns:a16="http://schemas.microsoft.com/office/drawing/2014/main" id="{1A0B2B99-91F9-4547-8D91-809BF941F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4563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Text 27">
            <a:extLst xmlns:a="http://schemas.openxmlformats.org/drawingml/2006/main">
              <a:ext uri="{FF2B5EF4-FFF2-40B4-BE49-F238E27FC236}">
                <a16:creationId xmlns:a16="http://schemas.microsoft.com/office/drawing/2014/main" id="{0C79D6B3-B8BB-4DDC-BE7E-46A6E7EB0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34130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Onshore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Shape 28">
            <a:extLst xmlns:a="http://schemas.openxmlformats.org/drawingml/2006/main">
              <a:ext uri="{FF2B5EF4-FFF2-40B4-BE49-F238E27FC236}">
                <a16:creationId xmlns:a16="http://schemas.microsoft.com/office/drawing/2014/main" id="{3E2D0ED6-857B-4FB2-A298-9E0396314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563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29">
            <a:extLst xmlns:a="http://schemas.openxmlformats.org/drawingml/2006/main">
              <a:ext uri="{FF2B5EF4-FFF2-40B4-BE49-F238E27FC236}">
                <a16:creationId xmlns:a16="http://schemas.microsoft.com/office/drawing/2014/main" id="{F59C560A-FB95-4A7B-B3CF-BE65A89C6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760" y="34130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Nearshore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Shape 30">
            <a:extLst xmlns:a="http://schemas.openxmlformats.org/drawingml/2006/main">
              <a:ext uri="{FF2B5EF4-FFF2-40B4-BE49-F238E27FC236}">
                <a16:creationId xmlns:a16="http://schemas.microsoft.com/office/drawing/2014/main" id="{6BED498F-F41F-44F0-8F69-E3CA38F10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4760" y="345636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 31">
            <a:extLst xmlns:a="http://schemas.openxmlformats.org/drawingml/2006/main">
              <a:ext uri="{FF2B5EF4-FFF2-40B4-BE49-F238E27FC236}">
                <a16:creationId xmlns:a16="http://schemas.microsoft.com/office/drawing/2014/main" id="{C8CC3131-70F5-4B79-8AD4-75B865B12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341302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Offshore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Text 32">
            <a:extLst xmlns:a="http://schemas.openxmlformats.org/drawingml/2006/main">
              <a:ext uri="{FF2B5EF4-FFF2-40B4-BE49-F238E27FC236}">
                <a16:creationId xmlns:a16="http://schemas.microsoft.com/office/drawing/2014/main" id="{CE1AFF36-E9B1-483D-8DF1-90B22BCCE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758040"/>
            <a:ext cx="566892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Modernization / Cloud-Native Work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Shape 33">
            <a:extLst xmlns:a="http://schemas.openxmlformats.org/drawingml/2006/main">
              <a:ext uri="{FF2B5EF4-FFF2-40B4-BE49-F238E27FC236}">
                <a16:creationId xmlns:a16="http://schemas.microsoft.com/office/drawing/2014/main" id="{B743D8AD-9494-4025-AEBF-6709E5EEC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959280"/>
            <a:ext cx="198396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Text 34">
            <a:extLst xmlns:a="http://schemas.openxmlformats.org/drawingml/2006/main">
              <a:ext uri="{FF2B5EF4-FFF2-40B4-BE49-F238E27FC236}">
                <a16:creationId xmlns:a16="http://schemas.microsoft.com/office/drawing/2014/main" id="{157A9767-948C-493D-8AD3-5F807ABB2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4145"/>
            <a:ext cx="1928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Shape 35">
            <a:extLst xmlns:a="http://schemas.openxmlformats.org/drawingml/2006/main">
              <a:ext uri="{FF2B5EF4-FFF2-40B4-BE49-F238E27FC236}">
                <a16:creationId xmlns:a16="http://schemas.microsoft.com/office/drawing/2014/main" id="{EB866416-DFEF-459A-8731-06CC4E2F6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2760" y="3959280"/>
            <a:ext cx="113364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Text 36">
            <a:extLst xmlns:a="http://schemas.openxmlformats.org/drawingml/2006/main">
              <a:ext uri="{FF2B5EF4-FFF2-40B4-BE49-F238E27FC236}">
                <a16:creationId xmlns:a16="http://schemas.microsoft.com/office/drawing/2014/main" id="{CB0096C8-87A6-4852-9F38-B5C18FA90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0120" y="4094145"/>
            <a:ext cx="1078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Shape 37">
            <a:extLst xmlns:a="http://schemas.openxmlformats.org/drawingml/2006/main">
              <a:ext uri="{FF2B5EF4-FFF2-40B4-BE49-F238E27FC236}">
                <a16:creationId xmlns:a16="http://schemas.microsoft.com/office/drawing/2014/main" id="{62F8C2B0-09D2-4289-8E35-EAEBE079D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6400" y="3959280"/>
            <a:ext cx="2550960" cy="429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Text 38">
            <a:extLst xmlns:a="http://schemas.openxmlformats.org/drawingml/2006/main">
              <a:ext uri="{FF2B5EF4-FFF2-40B4-BE49-F238E27FC236}">
                <a16:creationId xmlns:a16="http://schemas.microsoft.com/office/drawing/2014/main" id="{1D2736EB-480E-4758-8F68-6A1497176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3760" y="4094145"/>
            <a:ext cx="2495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Shape 39">
            <a:extLst xmlns:a="http://schemas.openxmlformats.org/drawingml/2006/main">
              <a:ext uri="{FF2B5EF4-FFF2-40B4-BE49-F238E27FC236}">
                <a16:creationId xmlns:a16="http://schemas.microsoft.com/office/drawing/2014/main" id="{0FB5990A-7EA0-4FF1-8244-127C66652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50792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Text 40">
            <a:extLst xmlns:a="http://schemas.openxmlformats.org/drawingml/2006/main">
              <a:ext uri="{FF2B5EF4-FFF2-40B4-BE49-F238E27FC236}">
                <a16:creationId xmlns:a16="http://schemas.microsoft.com/office/drawing/2014/main" id="{BD0C2E3F-93C3-437F-A730-09B68B33F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446458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Onshore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Shape 41">
            <a:extLst xmlns:a="http://schemas.openxmlformats.org/drawingml/2006/main">
              <a:ext uri="{FF2B5EF4-FFF2-40B4-BE49-F238E27FC236}">
                <a16:creationId xmlns:a16="http://schemas.microsoft.com/office/drawing/2014/main" id="{9D5A6CBF-60D3-4E8A-8E93-2BF8AE0F0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50792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Text 42">
            <a:extLst xmlns:a="http://schemas.openxmlformats.org/drawingml/2006/main">
              <a:ext uri="{FF2B5EF4-FFF2-40B4-BE49-F238E27FC236}">
                <a16:creationId xmlns:a16="http://schemas.microsoft.com/office/drawing/2014/main" id="{0A3DFC88-1A11-4BB2-B504-5350AE031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760" y="446458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Nearshore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Shape 43">
            <a:extLst xmlns:a="http://schemas.openxmlformats.org/drawingml/2006/main">
              <a:ext uri="{FF2B5EF4-FFF2-40B4-BE49-F238E27FC236}">
                <a16:creationId xmlns:a16="http://schemas.microsoft.com/office/drawing/2014/main" id="{B1337970-0046-42CB-A5F4-F924E7B9C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4760" y="4507920"/>
            <a:ext cx="9108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Text 44">
            <a:extLst xmlns:a="http://schemas.openxmlformats.org/drawingml/2006/main">
              <a:ext uri="{FF2B5EF4-FFF2-40B4-BE49-F238E27FC236}">
                <a16:creationId xmlns:a16="http://schemas.microsoft.com/office/drawing/2014/main" id="{6DACD74E-FF9A-47B7-A11E-12640D6BF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4464585"/>
            <a:ext cx="4568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Offshore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Shape 45">
            <a:extLst xmlns:a="http://schemas.openxmlformats.org/drawingml/2006/main">
              <a:ext uri="{FF2B5EF4-FFF2-40B4-BE49-F238E27FC236}">
                <a16:creationId xmlns:a16="http://schemas.microsoft.com/office/drawing/2014/main" id="{E1E4191D-75D4-4E87-BEEA-E3D54BF07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97720"/>
            <a:ext cx="4891680" cy="4059720"/>
          </a:xfrm>
          <a:prstGeom xmlns:a="http://schemas.openxmlformats.org/drawingml/2006/main" prst="roundRect">
            <a:avLst>
              <a:gd name="adj" fmla="val 901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Text 46">
            <a:extLst xmlns:a="http://schemas.openxmlformats.org/drawingml/2006/main">
              <a:ext uri="{FF2B5EF4-FFF2-40B4-BE49-F238E27FC236}">
                <a16:creationId xmlns:a16="http://schemas.microsoft.com/office/drawing/2014/main" id="{0319C1DB-0133-479F-B185-B55143569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1417320"/>
            <a:ext cx="45259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Rate and wage anchors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Shape 47">
            <a:extLst xmlns:a="http://schemas.openxmlformats.org/drawingml/2006/main">
              <a:ext uri="{FF2B5EF4-FFF2-40B4-BE49-F238E27FC236}">
                <a16:creationId xmlns:a16="http://schemas.microsoft.com/office/drawing/2014/main" id="{9A8AC807-B67C-4D4F-91E3-667F2E4A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764720"/>
            <a:ext cx="1243080" cy="749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Text 48">
            <a:extLst xmlns:a="http://schemas.openxmlformats.org/drawingml/2006/main">
              <a:ext uri="{FF2B5EF4-FFF2-40B4-BE49-F238E27FC236}">
                <a16:creationId xmlns:a16="http://schemas.microsoft.com/office/drawing/2014/main" id="{4E395470-3055-415B-9ED9-3DDA4DF4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1911240"/>
            <a:ext cx="98712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US wage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benchmark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Shape 49">
            <a:extLst xmlns:a="http://schemas.openxmlformats.org/drawingml/2006/main">
              <a:ext uri="{FF2B5EF4-FFF2-40B4-BE49-F238E27FC236}">
                <a16:creationId xmlns:a16="http://schemas.microsoft.com/office/drawing/2014/main" id="{A3A3447D-2FAC-4A67-8E01-59C64A20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764720"/>
            <a:ext cx="3108600" cy="749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Text 50">
            <a:extLst xmlns:a="http://schemas.openxmlformats.org/drawingml/2006/main">
              <a:ext uri="{FF2B5EF4-FFF2-40B4-BE49-F238E27FC236}">
                <a16:creationId xmlns:a16="http://schemas.microsoft.com/office/drawing/2014/main" id="{5B916837-526A-4043-B68A-0A93DB042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760" y="1883520"/>
            <a:ext cx="2788560" cy="392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US software developers: $135,990 annualized median (from $65.38/hour) and $148,100 mean annual wage in May 2025 BLS data.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Shape 51">
            <a:extLst xmlns:a="http://schemas.openxmlformats.org/drawingml/2006/main">
              <a:ext uri="{FF2B5EF4-FFF2-40B4-BE49-F238E27FC236}">
                <a16:creationId xmlns:a16="http://schemas.microsoft.com/office/drawing/2014/main" id="{7A68B72E-EA54-4874-B920-38DE496F0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2670120"/>
            <a:ext cx="1243080" cy="749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Text 52">
            <a:extLst xmlns:a="http://schemas.openxmlformats.org/drawingml/2006/main">
              <a:ext uri="{FF2B5EF4-FFF2-40B4-BE49-F238E27FC236}">
                <a16:creationId xmlns:a16="http://schemas.microsoft.com/office/drawing/2014/main" id="{13729F88-5C6E-4610-A95B-97B695E78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825640"/>
            <a:ext cx="98712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Hourly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rate spread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Shape 53">
            <a:extLst xmlns:a="http://schemas.openxmlformats.org/drawingml/2006/main">
              <a:ext uri="{FF2B5EF4-FFF2-40B4-BE49-F238E27FC236}">
                <a16:creationId xmlns:a16="http://schemas.microsoft.com/office/drawing/2014/main" id="{86419776-FA34-4539-B714-3E378FE7E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70120"/>
            <a:ext cx="3108600" cy="749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Text 54">
            <a:extLst xmlns:a="http://schemas.openxmlformats.org/drawingml/2006/main">
              <a:ext uri="{FF2B5EF4-FFF2-40B4-BE49-F238E27FC236}">
                <a16:creationId xmlns:a16="http://schemas.microsoft.com/office/drawing/2014/main" id="{0E613CD1-64E9-49D0-8B9A-A272ED556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760" y="2788920"/>
            <a:ext cx="2788560" cy="392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rate guides show offshore junior / senior developer ranges materially below US onshore ranges, with specialist cloud / DevOps rates above baseline coding roles.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Shape 55">
            <a:extLst xmlns:a="http://schemas.openxmlformats.org/drawingml/2006/main">
              <a:ext uri="{FF2B5EF4-FFF2-40B4-BE49-F238E27FC236}">
                <a16:creationId xmlns:a16="http://schemas.microsoft.com/office/drawing/2014/main" id="{35248A4D-3DA5-4519-858C-2991EB41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575160"/>
            <a:ext cx="1243080" cy="749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Text 56">
            <a:extLst xmlns:a="http://schemas.openxmlformats.org/drawingml/2006/main">
              <a:ext uri="{FF2B5EF4-FFF2-40B4-BE49-F238E27FC236}">
                <a16:creationId xmlns:a16="http://schemas.microsoft.com/office/drawing/2014/main" id="{8F4299CA-D407-451B-BD9F-4D5C6874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740040"/>
            <a:ext cx="98712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Public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rate cards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Shape 57">
            <a:extLst xmlns:a="http://schemas.openxmlformats.org/drawingml/2006/main">
              <a:ext uri="{FF2B5EF4-FFF2-40B4-BE49-F238E27FC236}">
                <a16:creationId xmlns:a16="http://schemas.microsoft.com/office/drawing/2014/main" id="{313C9C23-240F-4951-9142-D7F87A403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575160"/>
            <a:ext cx="3108600" cy="749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Text 58">
            <a:extLst xmlns:a="http://schemas.openxmlformats.org/drawingml/2006/main">
              <a:ext uri="{FF2B5EF4-FFF2-40B4-BE49-F238E27FC236}">
                <a16:creationId xmlns:a16="http://schemas.microsoft.com/office/drawing/2014/main" id="{91CE1F58-E075-4F91-99F8-9F4E1EEE2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760" y="3694320"/>
            <a:ext cx="2788560" cy="392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UK G-Cloud listings show application and cloud managed service units ranging from £450/day to £2,347/day depending on supplier and scope.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Shape 59">
            <a:extLst xmlns:a="http://schemas.openxmlformats.org/drawingml/2006/main">
              <a:ext uri="{FF2B5EF4-FFF2-40B4-BE49-F238E27FC236}">
                <a16:creationId xmlns:a16="http://schemas.microsoft.com/office/drawing/2014/main" id="{6E17D444-66C7-49AD-875E-2DBBD0422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4517280"/>
            <a:ext cx="4352040" cy="38376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Text 60">
            <a:extLst xmlns:a="http://schemas.openxmlformats.org/drawingml/2006/main">
              <a:ext uri="{FF2B5EF4-FFF2-40B4-BE49-F238E27FC236}">
                <a16:creationId xmlns:a16="http://schemas.microsoft.com/office/drawing/2014/main" id="{A5F6CEF3-CADD-41C9-9DDD-9E42316F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9680" y="4606200"/>
            <a:ext cx="399564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Observed pattern: Run services support the highest offshore leverage; modernization keeps more onshore / nearshore presence because architecture and business process decisions need closer interaction.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Shape 61">
            <a:extLst xmlns:a="http://schemas.openxmlformats.org/drawingml/2006/main">
              <a:ext uri="{FF2B5EF4-FFF2-40B4-BE49-F238E27FC236}">
                <a16:creationId xmlns:a16="http://schemas.microsoft.com/office/drawing/2014/main" id="{1B8626A7-AF6B-4CCE-BDD7-AAFCDC2A3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Shape 62">
            <a:extLst xmlns:a="http://schemas.openxmlformats.org/drawingml/2006/main">
              <a:ext uri="{FF2B5EF4-FFF2-40B4-BE49-F238E27FC236}">
                <a16:creationId xmlns:a16="http://schemas.microsoft.com/office/drawing/2014/main" id="{1D16E6A5-6D45-420F-826F-058513265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Text 63">
            <a:extLst xmlns:a="http://schemas.openxmlformats.org/drawingml/2006/main">
              <a:ext uri="{FF2B5EF4-FFF2-40B4-BE49-F238E27FC236}">
                <a16:creationId xmlns:a16="http://schemas.microsoft.com/office/drawing/2014/main" id="{94F2844F-64C0-4C9D-A0B8-FC70F83AA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Text 64">
            <a:extLst xmlns:a="http://schemas.openxmlformats.org/drawingml/2006/main">
              <a:ext uri="{FF2B5EF4-FFF2-40B4-BE49-F238E27FC236}">
                <a16:creationId xmlns:a16="http://schemas.microsoft.com/office/drawing/2014/main" id="{D56F4D17-AF99-434F-8CE5-716160388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Location mix is the highest-leverage cost lever, but the mix is bounded by work type: stable support can be highly offshore, while modernization needs more business-facing architecture and product interaction.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Text 65">
            <a:extLst xmlns:a="http://schemas.openxmlformats.org/drawingml/2006/main">
              <a:ext uri="{FF2B5EF4-FFF2-40B4-BE49-F238E27FC236}">
                <a16:creationId xmlns:a16="http://schemas.microsoft.com/office/drawing/2014/main" id="{306F1B29-A629-48A6-987E-51B5EBEA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Text 66">
            <a:hlinkClick xmlns:r="http://schemas.openxmlformats.org/officeDocument/2006/relationships" xmlns:a="http://schemas.openxmlformats.org/drawingml/2006/main" r:id="Ra802f782bcd747fe"/>
            <a:extLst xmlns:a="http://schemas.openxmlformats.org/drawingml/2006/main">
              <a:ext uri="{FF2B5EF4-FFF2-40B4-BE49-F238E27FC236}">
                <a16:creationId xmlns:a16="http://schemas.microsoft.com/office/drawing/2014/main" id="{5EF623A5-52EA-4F9D-AAEA-0C46DAB2F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53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12bc38fe4ed481d"/>
              </a:rPr>
              <a:t>USWages / BLS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Text 67">
            <a:hlinkClick xmlns:r="http://schemas.openxmlformats.org/officeDocument/2006/relationships" xmlns:a="http://schemas.openxmlformats.org/drawingml/2006/main" r:id="R810a168c7b704061"/>
            <a:extLst xmlns:a="http://schemas.openxmlformats.org/drawingml/2006/main">
              <a:ext uri="{FF2B5EF4-FFF2-40B4-BE49-F238E27FC236}">
                <a16:creationId xmlns:a16="http://schemas.microsoft.com/office/drawing/2014/main" id="{15832B78-7D01-4CC7-A0A8-E652D105C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608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cb3c48baf4e4c87"/>
              </a:rPr>
              <a:t>KORE1 Rates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Text 68">
            <a:hlinkClick xmlns:r="http://schemas.openxmlformats.org/officeDocument/2006/relationships" xmlns:a="http://schemas.openxmlformats.org/drawingml/2006/main" r:id="R53e47f02701b43ce"/>
            <a:extLst xmlns:a="http://schemas.openxmlformats.org/drawingml/2006/main">
              <a:ext uri="{FF2B5EF4-FFF2-40B4-BE49-F238E27FC236}">
                <a16:creationId xmlns:a16="http://schemas.microsoft.com/office/drawing/2014/main" id="{D3290DAA-B015-4FF6-BFBB-F411B10AB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372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0d0447751034288"/>
              </a:rPr>
              <a:t>Deloitte AMS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Text 69">
            <a:hlinkClick xmlns:r="http://schemas.openxmlformats.org/officeDocument/2006/relationships" xmlns:a="http://schemas.openxmlformats.org/drawingml/2006/main" r:id="Rb44ba64f8410452c"/>
            <a:extLst xmlns:a="http://schemas.openxmlformats.org/drawingml/2006/main">
              <a:ext uri="{FF2B5EF4-FFF2-40B4-BE49-F238E27FC236}">
                <a16:creationId xmlns:a16="http://schemas.microsoft.com/office/drawing/2014/main" id="{BF95AA5F-4F43-4BA0-9854-F57D21CEB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136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09a18ceab00e4e65"/>
              </a:rPr>
              <a:t>ISG Cloud MS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ECCCCCAB-F3C7-4A83-97C9-65797AE73774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B1C6C81E-38B9-7560-621D-5A151A79DF9B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18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287538E-42E9-41C9-9001-1AD521ACA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DF82633F-EC58-4426-AA22-261447A1E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010836D8-C548-45BD-ABFF-8B35476AD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BB49A1A5-4F4E-4A91-9672-F022F9666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C497634C-7377-4334-9FB4-E9FA1537C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479614E2-10AF-4A7A-A2EA-98458FD74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0763330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5" name="Text 0">
            <a:extLst xmlns:a="http://schemas.openxmlformats.org/drawingml/2006/main">
              <a:ext uri="{FF2B5EF4-FFF2-40B4-BE49-F238E27FC236}">
                <a16:creationId xmlns:a16="http://schemas.microsoft.com/office/drawing/2014/main" id="{E9D16ECE-7D9A-4798-B187-A3B21F161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Text 1">
            <a:extLst xmlns:a="http://schemas.openxmlformats.org/drawingml/2006/main">
              <a:ext uri="{FF2B5EF4-FFF2-40B4-BE49-F238E27FC236}">
                <a16:creationId xmlns:a16="http://schemas.microsoft.com/office/drawing/2014/main" id="{F9984E5C-665E-4D20-835A-284E42E3A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Transition and Tooling Create a First-Year Cost Hump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Shape 2">
            <a:extLst xmlns:a="http://schemas.openxmlformats.org/drawingml/2006/main">
              <a:ext uri="{FF2B5EF4-FFF2-40B4-BE49-F238E27FC236}">
                <a16:creationId xmlns:a16="http://schemas.microsoft.com/office/drawing/2014/main" id="{42301E9A-F0BC-4562-9A8E-85D0A1A50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Text 3">
            <a:extLst xmlns:a="http://schemas.openxmlformats.org/drawingml/2006/main">
              <a:ext uri="{FF2B5EF4-FFF2-40B4-BE49-F238E27FC236}">
                <a16:creationId xmlns:a16="http://schemas.microsoft.com/office/drawing/2014/main" id="{D2743B2B-3049-4109-9C3F-9501D5907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Year-one cost is often above steady-state run cost because suppliers must absorb discovery, knowledge transfer, access setup and stabilization effort.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Text 4">
            <a:extLst xmlns:a="http://schemas.openxmlformats.org/drawingml/2006/main">
              <a:ext uri="{FF2B5EF4-FFF2-40B4-BE49-F238E27FC236}">
                <a16:creationId xmlns:a16="http://schemas.microsoft.com/office/drawing/2014/main" id="{07C603C8-317D-4C35-B24F-B6AF944C5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70360"/>
            <a:ext cx="5988960" cy="191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Indexed first-year cost bridge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Text 5">
            <a:extLst xmlns:a="http://schemas.openxmlformats.org/drawingml/2006/main">
              <a:ext uri="{FF2B5EF4-FFF2-40B4-BE49-F238E27FC236}">
                <a16:creationId xmlns:a16="http://schemas.microsoft.com/office/drawing/2014/main" id="{51C50E25-541C-4FA7-9571-996B56F85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70565"/>
            <a:ext cx="589752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Steady-state run cost indexed to 100; uplift ranges are illustrative and overlap depends on contract design.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Shape 6">
            <a:extLst xmlns:a="http://schemas.openxmlformats.org/drawingml/2006/main">
              <a:ext uri="{FF2B5EF4-FFF2-40B4-BE49-F238E27FC236}">
                <a16:creationId xmlns:a16="http://schemas.microsoft.com/office/drawing/2014/main" id="{BAEE4825-39BD-48BC-9347-4A07E1F2B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694440" cy="2285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Text 7">
            <a:extLst xmlns:a="http://schemas.openxmlformats.org/drawingml/2006/main">
              <a:ext uri="{FF2B5EF4-FFF2-40B4-BE49-F238E27FC236}">
                <a16:creationId xmlns:a16="http://schemas.microsoft.com/office/drawing/2014/main" id="{0DDE3EEC-1EB5-4569-AF3B-F66B1064A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121480"/>
            <a:ext cx="87732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100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Text 8">
            <a:extLst xmlns:a="http://schemas.openxmlformats.org/drawingml/2006/main">
              <a:ext uri="{FF2B5EF4-FFF2-40B4-BE49-F238E27FC236}">
                <a16:creationId xmlns:a16="http://schemas.microsoft.com/office/drawing/2014/main" id="{0EBFC13B-21DD-4B79-A1B2-95066C250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4709160"/>
            <a:ext cx="95076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Steady-state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run cost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Shape 9">
            <a:extLst xmlns:a="http://schemas.openxmlformats.org/drawingml/2006/main">
              <a:ext uri="{FF2B5EF4-FFF2-40B4-BE49-F238E27FC236}">
                <a16:creationId xmlns:a16="http://schemas.microsoft.com/office/drawing/2014/main" id="{2BBD992C-4188-449E-A5F8-A97C617B1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4343400"/>
            <a:ext cx="694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Text 10">
            <a:extLst xmlns:a="http://schemas.openxmlformats.org/drawingml/2006/main">
              <a:ext uri="{FF2B5EF4-FFF2-40B4-BE49-F238E27FC236}">
                <a16:creationId xmlns:a16="http://schemas.microsoft.com/office/drawing/2014/main" id="{1006AD1A-A842-442F-9D06-44BAB190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3080" y="4133160"/>
            <a:ext cx="87732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8–15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Text 11">
            <a:extLst xmlns:a="http://schemas.openxmlformats.org/drawingml/2006/main">
              <a:ext uri="{FF2B5EF4-FFF2-40B4-BE49-F238E27FC236}">
                <a16:creationId xmlns:a16="http://schemas.microsoft.com/office/drawing/2014/main" id="{40DF6ED5-A29C-4056-B6E6-3FF5972CC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6360" y="4709160"/>
            <a:ext cx="95076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Transition /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KT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Shape 12">
            <a:extLst xmlns:a="http://schemas.openxmlformats.org/drawingml/2006/main">
              <a:ext uri="{FF2B5EF4-FFF2-40B4-BE49-F238E27FC236}">
                <a16:creationId xmlns:a16="http://schemas.microsoft.com/office/drawing/2014/main" id="{E8F67794-1B02-47DE-BFD3-582CC6DE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7520" y="4434840"/>
            <a:ext cx="6944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Text 13">
            <a:extLst xmlns:a="http://schemas.openxmlformats.org/drawingml/2006/main">
              <a:ext uri="{FF2B5EF4-FFF2-40B4-BE49-F238E27FC236}">
                <a16:creationId xmlns:a16="http://schemas.microsoft.com/office/drawing/2014/main" id="{AD3F68C5-F6F4-469E-89FF-E0A92A813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4224600"/>
            <a:ext cx="87732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5–12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 14">
            <a:extLst xmlns:a="http://schemas.openxmlformats.org/drawingml/2006/main">
              <a:ext uri="{FF2B5EF4-FFF2-40B4-BE49-F238E27FC236}">
                <a16:creationId xmlns:a16="http://schemas.microsoft.com/office/drawing/2014/main" id="{1AF2E45A-92B2-4903-8E4A-5DBD55B80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9360" y="4709160"/>
            <a:ext cx="95076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Tooling /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Shape 15">
            <a:extLst xmlns:a="http://schemas.openxmlformats.org/drawingml/2006/main">
              <a:ext uri="{FF2B5EF4-FFF2-40B4-BE49-F238E27FC236}">
                <a16:creationId xmlns:a16="http://schemas.microsoft.com/office/drawing/2014/main" id="{066992C9-1008-4E51-B4B8-6915FC20F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4503600"/>
            <a:ext cx="694440" cy="114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Text 16">
            <a:extLst xmlns:a="http://schemas.openxmlformats.org/drawingml/2006/main">
              <a:ext uri="{FF2B5EF4-FFF2-40B4-BE49-F238E27FC236}">
                <a16:creationId xmlns:a16="http://schemas.microsoft.com/office/drawing/2014/main" id="{62BD7648-0ACD-45A4-8D3F-3E9C584BA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9080" y="4293000"/>
            <a:ext cx="87732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3–8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Text 17">
            <a:extLst xmlns:a="http://schemas.openxmlformats.org/drawingml/2006/main">
              <a:ext uri="{FF2B5EF4-FFF2-40B4-BE49-F238E27FC236}">
                <a16:creationId xmlns:a16="http://schemas.microsoft.com/office/drawing/2014/main" id="{BA3C1ABB-05F6-4910-AAD0-FE756709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2360" y="4709160"/>
            <a:ext cx="95076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Parallel run /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hypercare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Shape 18">
            <a:extLst xmlns:a="http://schemas.openxmlformats.org/drawingml/2006/main">
              <a:ext uri="{FF2B5EF4-FFF2-40B4-BE49-F238E27FC236}">
                <a16:creationId xmlns:a16="http://schemas.microsoft.com/office/drawing/2014/main" id="{9116F012-B99F-41BD-B6FA-00BD702B9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1828800"/>
            <a:ext cx="694440" cy="27885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Text 19">
            <a:extLst xmlns:a="http://schemas.openxmlformats.org/drawingml/2006/main">
              <a:ext uri="{FF2B5EF4-FFF2-40B4-BE49-F238E27FC236}">
                <a16:creationId xmlns:a16="http://schemas.microsoft.com/office/drawing/2014/main" id="{D1751E5F-CA87-4BEB-BEC7-32CDC1DC6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1618560"/>
            <a:ext cx="87732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115–125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Text 20">
            <a:extLst xmlns:a="http://schemas.openxmlformats.org/drawingml/2006/main">
              <a:ext uri="{FF2B5EF4-FFF2-40B4-BE49-F238E27FC236}">
                <a16:creationId xmlns:a16="http://schemas.microsoft.com/office/drawing/2014/main" id="{FA48D03C-2CF8-4370-9CF7-DC50EA76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5360" y="4709160"/>
            <a:ext cx="950760" cy="273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Indicative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year-one cost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Shape 21">
            <a:extLst xmlns:a="http://schemas.openxmlformats.org/drawingml/2006/main">
              <a:ext uri="{FF2B5EF4-FFF2-40B4-BE49-F238E27FC236}">
                <a16:creationId xmlns:a16="http://schemas.microsoft.com/office/drawing/2014/main" id="{CB336F11-C2E4-4FB3-92C5-0C4BC7314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17720"/>
            <a:ext cx="56692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47546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Text 22">
            <a:extLst xmlns:a="http://schemas.openxmlformats.org/drawingml/2006/main">
              <a:ext uri="{FF2B5EF4-FFF2-40B4-BE49-F238E27FC236}">
                <a16:creationId xmlns:a16="http://schemas.microsoft.com/office/drawing/2014/main" id="{E104C665-0497-4AC6-A637-10C1BA68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20" y="1610460"/>
            <a:ext cx="43848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Cost index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Shape 23">
            <a:extLst xmlns:a="http://schemas.openxmlformats.org/drawingml/2006/main">
              <a:ext uri="{FF2B5EF4-FFF2-40B4-BE49-F238E27FC236}">
                <a16:creationId xmlns:a16="http://schemas.microsoft.com/office/drawing/2014/main" id="{9268C468-0E13-4E54-B9B7-8A0ECF57B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17720"/>
            <a:ext cx="56692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>
                <a:alpha val="70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Text 24">
            <a:extLst xmlns:a="http://schemas.openxmlformats.org/drawingml/2006/main">
              <a:ext uri="{FF2B5EF4-FFF2-40B4-BE49-F238E27FC236}">
                <a16:creationId xmlns:a16="http://schemas.microsoft.com/office/drawing/2014/main" id="{31D9E160-E766-4A97-98A8-75BA104BB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120" y="4544695"/>
            <a:ext cx="200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Shape 25">
            <a:extLst xmlns:a="http://schemas.openxmlformats.org/drawingml/2006/main">
              <a:ext uri="{FF2B5EF4-FFF2-40B4-BE49-F238E27FC236}">
                <a16:creationId xmlns:a16="http://schemas.microsoft.com/office/drawing/2014/main" id="{A0CAE7D1-C886-44AC-A536-5CB986F4D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474720"/>
            <a:ext cx="56692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>
                <a:alpha val="70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Text 26">
            <a:extLst xmlns:a="http://schemas.openxmlformats.org/drawingml/2006/main">
              <a:ext uri="{FF2B5EF4-FFF2-40B4-BE49-F238E27FC236}">
                <a16:creationId xmlns:a16="http://schemas.microsoft.com/office/drawing/2014/main" id="{FB4A8B71-4B3D-434E-82D9-C16241734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120" y="3401695"/>
            <a:ext cx="200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50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Shape 27">
            <a:extLst xmlns:a="http://schemas.openxmlformats.org/drawingml/2006/main">
              <a:ext uri="{FF2B5EF4-FFF2-40B4-BE49-F238E27FC236}">
                <a16:creationId xmlns:a16="http://schemas.microsoft.com/office/drawing/2014/main" id="{28DCEF11-986A-43A0-99D7-CFE83F0C3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31720"/>
            <a:ext cx="56692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>
                <a:alpha val="70000"/>
              </a:srgbClr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Text 28">
            <a:extLst xmlns:a="http://schemas.openxmlformats.org/drawingml/2006/main">
              <a:ext uri="{FF2B5EF4-FFF2-40B4-BE49-F238E27FC236}">
                <a16:creationId xmlns:a16="http://schemas.microsoft.com/office/drawing/2014/main" id="{7573AF4E-590B-41C7-A4B3-7F1C473FF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120" y="2258695"/>
            <a:ext cx="200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100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Shape 29">
            <a:extLst xmlns:a="http://schemas.openxmlformats.org/drawingml/2006/main">
              <a:ext uri="{FF2B5EF4-FFF2-40B4-BE49-F238E27FC236}">
                <a16:creationId xmlns:a16="http://schemas.microsoft.com/office/drawing/2014/main" id="{F9746260-9480-4F11-ACA6-6C9F9EAE5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97720"/>
            <a:ext cx="4891680" cy="4041360"/>
          </a:xfrm>
          <a:prstGeom xmlns:a="http://schemas.openxmlformats.org/drawingml/2006/main" prst="roundRect">
            <a:avLst>
              <a:gd name="adj" fmla="val 90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Text 30">
            <a:extLst xmlns:a="http://schemas.openxmlformats.org/drawingml/2006/main">
              <a:ext uri="{FF2B5EF4-FFF2-40B4-BE49-F238E27FC236}">
                <a16:creationId xmlns:a16="http://schemas.microsoft.com/office/drawing/2014/main" id="{685A5E78-1867-43D2-9336-73E5A4386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1417320"/>
            <a:ext cx="4525920" cy="200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Transition cost categories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Shape 31">
            <a:extLst xmlns:a="http://schemas.openxmlformats.org/drawingml/2006/main">
              <a:ext uri="{FF2B5EF4-FFF2-40B4-BE49-F238E27FC236}">
                <a16:creationId xmlns:a16="http://schemas.microsoft.com/office/drawing/2014/main" id="{9D558773-C7C9-4544-8537-2243BC4A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1764720"/>
            <a:ext cx="4370400" cy="475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Shape 32">
            <a:extLst xmlns:a="http://schemas.openxmlformats.org/drawingml/2006/main">
              <a:ext uri="{FF2B5EF4-FFF2-40B4-BE49-F238E27FC236}">
                <a16:creationId xmlns:a16="http://schemas.microsoft.com/office/drawing/2014/main" id="{0D984BE5-1521-4A1B-A166-7B05A26B6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1764720"/>
            <a:ext cx="50040" cy="47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Text 33">
            <a:extLst xmlns:a="http://schemas.openxmlformats.org/drawingml/2006/main">
              <a:ext uri="{FF2B5EF4-FFF2-40B4-BE49-F238E27FC236}">
                <a16:creationId xmlns:a16="http://schemas.microsoft.com/office/drawing/2014/main" id="{FCFB6B9E-DAF5-484A-9197-0C59C2567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185616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Discovery &amp; Baseline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Text 34">
            <a:extLst xmlns:a="http://schemas.openxmlformats.org/drawingml/2006/main">
              <a:ext uri="{FF2B5EF4-FFF2-40B4-BE49-F238E27FC236}">
                <a16:creationId xmlns:a16="http://schemas.microsoft.com/office/drawing/2014/main" id="{5AFE4399-9339-4FEE-BF69-6B0780B5E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039095"/>
            <a:ext cx="4141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inventory, ticket history, SLA baseline, dependency and license review.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Shape 35">
            <a:extLst xmlns:a="http://schemas.openxmlformats.org/drawingml/2006/main">
              <a:ext uri="{FF2B5EF4-FFF2-40B4-BE49-F238E27FC236}">
                <a16:creationId xmlns:a16="http://schemas.microsoft.com/office/drawing/2014/main" id="{A84DB97B-2432-4D04-A5E5-EFBD97BAA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2404800"/>
            <a:ext cx="4370400" cy="475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Shape 36">
            <a:extLst xmlns:a="http://schemas.openxmlformats.org/drawingml/2006/main">
              <a:ext uri="{FF2B5EF4-FFF2-40B4-BE49-F238E27FC236}">
                <a16:creationId xmlns:a16="http://schemas.microsoft.com/office/drawing/2014/main" id="{567163E1-5E0A-4679-B724-DE3CE38C1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2404800"/>
            <a:ext cx="50040" cy="47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Text 37">
            <a:extLst xmlns:a="http://schemas.openxmlformats.org/drawingml/2006/main">
              <a:ext uri="{FF2B5EF4-FFF2-40B4-BE49-F238E27FC236}">
                <a16:creationId xmlns:a16="http://schemas.microsoft.com/office/drawing/2014/main" id="{3E6FFE09-A289-4F3F-A9D5-D42D3FB32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49624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Knowledge Transfer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Text 38">
            <a:extLst xmlns:a="http://schemas.openxmlformats.org/drawingml/2006/main">
              <a:ext uri="{FF2B5EF4-FFF2-40B4-BE49-F238E27FC236}">
                <a16:creationId xmlns:a16="http://schemas.microsoft.com/office/drawing/2014/main" id="{DF20BECD-ED5F-4A02-9A0E-C13AEF5AE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2679175"/>
            <a:ext cx="4141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SME workshops, process walkthroughs, shadow support, documentation and runbooks.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Shape 39">
            <a:extLst xmlns:a="http://schemas.openxmlformats.org/drawingml/2006/main">
              <a:ext uri="{FF2B5EF4-FFF2-40B4-BE49-F238E27FC236}">
                <a16:creationId xmlns:a16="http://schemas.microsoft.com/office/drawing/2014/main" id="{F47B9B59-5457-465D-9943-DB4416278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3044880"/>
            <a:ext cx="4370400" cy="475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Shape 40">
            <a:extLst xmlns:a="http://schemas.openxmlformats.org/drawingml/2006/main">
              <a:ext uri="{FF2B5EF4-FFF2-40B4-BE49-F238E27FC236}">
                <a16:creationId xmlns:a16="http://schemas.microsoft.com/office/drawing/2014/main" id="{34B0055D-8DC2-40C7-86BC-792EE4CD4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3044880"/>
            <a:ext cx="50040" cy="47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Text 41">
            <a:extLst xmlns:a="http://schemas.openxmlformats.org/drawingml/2006/main">
              <a:ext uri="{FF2B5EF4-FFF2-40B4-BE49-F238E27FC236}">
                <a16:creationId xmlns:a16="http://schemas.microsoft.com/office/drawing/2014/main" id="{B8D8402B-789F-4C6E-A773-EB62E4C3A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13632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Access &amp; Controls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Text 42">
            <a:extLst xmlns:a="http://schemas.openxmlformats.org/drawingml/2006/main">
              <a:ext uri="{FF2B5EF4-FFF2-40B4-BE49-F238E27FC236}">
                <a16:creationId xmlns:a16="http://schemas.microsoft.com/office/drawing/2014/main" id="{B30B8E84-4A78-45EF-8C14-30F32D829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319255"/>
            <a:ext cx="4141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Security onboarding, role-based access, environments, credentials and compliance procedures.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Shape 43">
            <a:extLst xmlns:a="http://schemas.openxmlformats.org/drawingml/2006/main">
              <a:ext uri="{FF2B5EF4-FFF2-40B4-BE49-F238E27FC236}">
                <a16:creationId xmlns:a16="http://schemas.microsoft.com/office/drawing/2014/main" id="{F5314F81-502A-4946-B6EE-242F0EA9E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3684960"/>
            <a:ext cx="4370400" cy="475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Shape 44">
            <a:extLst xmlns:a="http://schemas.openxmlformats.org/drawingml/2006/main">
              <a:ext uri="{FF2B5EF4-FFF2-40B4-BE49-F238E27FC236}">
                <a16:creationId xmlns:a16="http://schemas.microsoft.com/office/drawing/2014/main" id="{4ADDC92B-852F-4881-8236-CC79F6FA5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3684960"/>
            <a:ext cx="50040" cy="47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Text 45">
            <a:extLst xmlns:a="http://schemas.openxmlformats.org/drawingml/2006/main">
              <a:ext uri="{FF2B5EF4-FFF2-40B4-BE49-F238E27FC236}">
                <a16:creationId xmlns:a16="http://schemas.microsoft.com/office/drawing/2014/main" id="{2332E232-57FE-40E7-A30A-C85B62542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77640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Tooling Setup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Text 46">
            <a:extLst xmlns:a="http://schemas.openxmlformats.org/drawingml/2006/main">
              <a:ext uri="{FF2B5EF4-FFF2-40B4-BE49-F238E27FC236}">
                <a16:creationId xmlns:a16="http://schemas.microsoft.com/office/drawing/2014/main" id="{31F14F45-DE40-46A5-BF5A-AE4288FD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3959335"/>
            <a:ext cx="4141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ITSM, ALM, monitoring, reporting dashboards, automation scripts and knowledge base migration.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Shape 47">
            <a:extLst xmlns:a="http://schemas.openxmlformats.org/drawingml/2006/main">
              <a:ext uri="{FF2B5EF4-FFF2-40B4-BE49-F238E27FC236}">
                <a16:creationId xmlns:a16="http://schemas.microsoft.com/office/drawing/2014/main" id="{413DE2C0-4831-4444-ADA4-8289CC964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4325040"/>
            <a:ext cx="4370400" cy="475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Shape 48">
            <a:extLst xmlns:a="http://schemas.openxmlformats.org/drawingml/2006/main">
              <a:ext uri="{FF2B5EF4-FFF2-40B4-BE49-F238E27FC236}">
                <a16:creationId xmlns:a16="http://schemas.microsoft.com/office/drawing/2014/main" id="{E788407E-E37E-47CD-8FA4-15B90045B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00" y="4325040"/>
            <a:ext cx="50040" cy="47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Text 49">
            <a:extLst xmlns:a="http://schemas.openxmlformats.org/drawingml/2006/main">
              <a:ext uri="{FF2B5EF4-FFF2-40B4-BE49-F238E27FC236}">
                <a16:creationId xmlns:a16="http://schemas.microsoft.com/office/drawing/2014/main" id="{8795AE03-CE03-40C0-A55D-3AECE4596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4416480"/>
            <a:ext cx="414180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Stabilization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Text 50">
            <a:extLst xmlns:a="http://schemas.openxmlformats.org/drawingml/2006/main">
              <a:ext uri="{FF2B5EF4-FFF2-40B4-BE49-F238E27FC236}">
                <a16:creationId xmlns:a16="http://schemas.microsoft.com/office/drawing/2014/main" id="{358DCCAB-0725-4FBF-99C6-857D85C1A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3960" y="4599415"/>
            <a:ext cx="4141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Hypercare, parallel run, defect backlog burn-down and early SLA performance tuning.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Shape 51">
            <a:extLst xmlns:a="http://schemas.openxmlformats.org/drawingml/2006/main">
              <a:ext uri="{FF2B5EF4-FFF2-40B4-BE49-F238E27FC236}">
                <a16:creationId xmlns:a16="http://schemas.microsoft.com/office/drawing/2014/main" id="{A600ED35-7564-444D-B40B-94623C778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Shape 52">
            <a:extLst xmlns:a="http://schemas.openxmlformats.org/drawingml/2006/main">
              <a:ext uri="{FF2B5EF4-FFF2-40B4-BE49-F238E27FC236}">
                <a16:creationId xmlns:a16="http://schemas.microsoft.com/office/drawing/2014/main" id="{6A54F04E-D83F-4C5E-9161-F90C42A3D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Text 53">
            <a:extLst xmlns:a="http://schemas.openxmlformats.org/drawingml/2006/main">
              <a:ext uri="{FF2B5EF4-FFF2-40B4-BE49-F238E27FC236}">
                <a16:creationId xmlns:a16="http://schemas.microsoft.com/office/drawing/2014/main" id="{561DA479-4D4D-4577-90ED-388C64993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Text 54">
            <a:extLst xmlns:a="http://schemas.openxmlformats.org/drawingml/2006/main">
              <a:ext uri="{FF2B5EF4-FFF2-40B4-BE49-F238E27FC236}">
                <a16:creationId xmlns:a16="http://schemas.microsoft.com/office/drawing/2014/main" id="{2A6C8C8A-D2B4-405D-8190-26E18FED4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Transition costs are not purely overhead; they are the mechanism that converts a fragmented application landscape into measurable service scope, runbooks and accountable SLAs.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" name="Text 55">
            <a:extLst xmlns:a="http://schemas.openxmlformats.org/drawingml/2006/main">
              <a:ext uri="{FF2B5EF4-FFF2-40B4-BE49-F238E27FC236}">
                <a16:creationId xmlns:a16="http://schemas.microsoft.com/office/drawing/2014/main" id="{2C8C4ABA-A25C-4DB0-985C-50E847B0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Text 56">
            <a:hlinkClick xmlns:r="http://schemas.openxmlformats.org/officeDocument/2006/relationships" xmlns:a="http://schemas.openxmlformats.org/drawingml/2006/main" r:id="R18fd792534c145be"/>
            <a:extLst xmlns:a="http://schemas.openxmlformats.org/drawingml/2006/main">
              <a:ext uri="{FF2B5EF4-FFF2-40B4-BE49-F238E27FC236}">
                <a16:creationId xmlns:a16="http://schemas.microsoft.com/office/drawing/2014/main" id="{C8EF51CB-9818-40F0-A900-A470EF63D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658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50103e5e5cc43c6"/>
              </a:rPr>
              <a:t>Opsio Cost Guide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Text 57">
            <a:hlinkClick xmlns:r="http://schemas.openxmlformats.org/officeDocument/2006/relationships" xmlns:a="http://schemas.openxmlformats.org/drawingml/2006/main" r:id="R9ccddd6060154a49"/>
            <a:extLst xmlns:a="http://schemas.openxmlformats.org/drawingml/2006/main">
              <a:ext uri="{FF2B5EF4-FFF2-40B4-BE49-F238E27FC236}">
                <a16:creationId xmlns:a16="http://schemas.microsoft.com/office/drawing/2014/main" id="{BA0D8669-7547-401F-BF39-0691F00D3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1f369d647aa44e4"/>
              </a:rPr>
              <a:t>Deloitte AMS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Text 58">
            <a:hlinkClick xmlns:r="http://schemas.openxmlformats.org/officeDocument/2006/relationships" xmlns:a="http://schemas.openxmlformats.org/drawingml/2006/main" r:id="Rc7367742e2804465"/>
            <a:extLst xmlns:a="http://schemas.openxmlformats.org/drawingml/2006/main">
              <a:ext uri="{FF2B5EF4-FFF2-40B4-BE49-F238E27FC236}">
                <a16:creationId xmlns:a16="http://schemas.microsoft.com/office/drawing/2014/main" id="{5A57ECAA-7A2B-4C01-BB57-9F4DE8ACC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20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ca7af08e7df4d4e"/>
              </a:rPr>
              <a:t>ISG Cloud MS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F3D978ED-8633-4556-BDAB-6A68E6D0AA4C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CCF91274-D221-1BB4-3BF9-836E3AD31EBE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19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495DCDD-EBF7-4E5B-9E3C-55B38CFF4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DF9306A8-9CEE-47A4-9E4A-2F5323B65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7" name="">
            <a:extLst xmlns:a="http://schemas.openxmlformats.org/drawingml/2006/main">
              <a:ext uri="{FF2B5EF4-FFF2-40B4-BE49-F238E27FC236}">
                <a16:creationId xmlns:a16="http://schemas.microsoft.com/office/drawing/2014/main" id="{5CDB9FAC-700A-4147-9AEC-D537CB68F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8" name="">
            <a:extLst xmlns:a="http://schemas.openxmlformats.org/drawingml/2006/main">
              <a:ext uri="{FF2B5EF4-FFF2-40B4-BE49-F238E27FC236}">
                <a16:creationId xmlns:a16="http://schemas.microsoft.com/office/drawing/2014/main" id="{B874F4AB-F65D-468C-83B0-3A5FC3D16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39" name="">
            <a:extLst xmlns:a="http://schemas.openxmlformats.org/drawingml/2006/main">
              <a:ext uri="{FF2B5EF4-FFF2-40B4-BE49-F238E27FC236}">
                <a16:creationId xmlns:a16="http://schemas.microsoft.com/office/drawing/2014/main" id="{1E3E1EDD-521E-4204-B3CC-2622076C2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40" name="">
            <a:extLst xmlns:a="http://schemas.openxmlformats.org/drawingml/2006/main">
              <a:ext uri="{FF2B5EF4-FFF2-40B4-BE49-F238E27FC236}">
                <a16:creationId xmlns:a16="http://schemas.microsoft.com/office/drawing/2014/main" id="{3DFE5BA6-14DF-4167-8169-CD4097D33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72573512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B4D38DE-A506-4E18-8305-512A01211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928" y="256032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PROJECT OVERVIEW</a:t>
            </a:r>
            <a:endParaRPr sz="8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98F8BAE-B8E1-456E-BC11-552B9A9AE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9052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Project Overview: Decision Problem And Scope</a:t>
            </a:r>
            <a:endParaRPr sz="1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6F3B8C0-C481-4B7D-8FEC-D11F9E129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54024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0E40ED-8CBB-4D44-B2D1-88EEB70E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2014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study converts a fragmented application-services situation into a structured sourcing decision case.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7AABC172-AF91-4968-BE32-73A13EA50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" y="1097280"/>
            <a:ext cx="2011680" cy="658859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09AA342F-2FEE-4363-9C10-946AC1757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" y="1097280"/>
            <a:ext cx="50292" cy="6588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A74A2EC-2545-4BA6-A1C6-417BC68FE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82442"/>
            <a:ext cx="1755648" cy="1697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Client Context</a:t>
            </a:r>
            <a:endParaRPr sz="8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EDE70D9-F2B9-4A69-A5A8-70989CAA9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400142"/>
            <a:ext cx="1755648" cy="26566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retail group with ERP, CRM, BI and bespoke applications.</a:t>
            </a:r>
            <a:endParaRPr sz="8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40F63C6-42FF-4E60-BA19-23EB63EF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097280"/>
            <a:ext cx="2011680" cy="658859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D3533B9C-2C54-407B-A7E0-AE9FD8D5F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6624" y="1097280"/>
            <a:ext cx="50292" cy="6588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D11064C-D110-4226-81FA-209D145E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2928" y="1182442"/>
            <a:ext cx="1755648" cy="1697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Geography</a:t>
            </a:r>
            <a:endParaRPr sz="8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8B9574F8-B3E0-4A7E-A704-27DCF691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2928" y="1400142"/>
            <a:ext cx="1755648" cy="26566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coverage across market analysis and supplier capability review.</a:t>
            </a:r>
            <a:endParaRPr sz="80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6DA61826-2983-4B00-B79D-140971CDE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184" y="1097280"/>
            <a:ext cx="2011680" cy="658859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67CC876-2677-4450-AD6E-EE32F6F5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184" y="1097280"/>
            <a:ext cx="50292" cy="6588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F0BFAAB-C59E-4E02-B71F-DE0274339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488" y="1182442"/>
            <a:ext cx="1755648" cy="1697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Service Scope</a:t>
            </a:r>
            <a:endParaRPr sz="8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3B07F8A-12DC-4625-8068-32F87C86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488" y="1400142"/>
            <a:ext cx="1755648" cy="26566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ADM, cloud-native development, managed application services and modernization.</a:t>
            </a:r>
            <a:endParaRPr sz="80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C8DE71E-9A45-4AF5-B21F-DAA9CAC7A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744" y="1097280"/>
            <a:ext cx="2011680" cy="658859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0A95B450-20CB-4309-9305-FBB95DAEC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744" y="1097280"/>
            <a:ext cx="50292" cy="6588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D908F7A-4B89-4983-9B01-040E9F973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2048" y="1182442"/>
            <a:ext cx="1755648" cy="1697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C69345"/>
                </a:solidFill>
                <a:latin typeface="Arial"/>
                <a:ea typeface="Arial"/>
                <a:cs typeface="Arial"/>
              </a:rPr>
              <a:t>Sourcing Need</a:t>
            </a:r>
            <a:endParaRPr sz="8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A8063752-2C67-4667-B59A-54DA760B0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2048" y="1400142"/>
            <a:ext cx="1755648" cy="26566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Consolidate partners while protecting scale, speed, SLA quality and innovation access.</a:t>
            </a:r>
            <a:endParaRPr sz="80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ABC0CAC-C701-49A4-A244-889637DD8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0304" y="1097280"/>
            <a:ext cx="2322576" cy="658859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7771EEE-6ECA-4C74-9D62-F79B1C269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0304" y="1097280"/>
            <a:ext cx="50292" cy="6588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6A47E70B-C00C-4198-93D6-E18E91EE7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6608" y="1182442"/>
            <a:ext cx="2066544" cy="1697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Decision Output</a:t>
            </a:r>
            <a:endParaRPr sz="80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78C8D03-D2E1-4F5A-8571-5AB57F77C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6608" y="1400142"/>
            <a:ext cx="2066544" cy="26566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 base for supplier model, RFP design and partner-fit discussion.</a:t>
            </a:r>
            <a:endParaRPr sz="80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36E5D162-0AA6-49D6-A91D-29E94381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" y="2032434"/>
            <a:ext cx="3090672" cy="29754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A47B9BF-F747-4707-840E-ED979E800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2112135"/>
            <a:ext cx="2871216" cy="1275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Problem To Be Solved</a:t>
            </a:r>
            <a:endParaRPr sz="80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0E5E7E0-3A6C-419D-9491-269AF9340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8224" y="2032434"/>
            <a:ext cx="3529584" cy="29754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DCF7FCE9-8278-41EE-A1BE-BF702BF31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6240" y="2112135"/>
            <a:ext cx="3291840" cy="1275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Study Scope And Workstreams</a:t>
            </a:r>
            <a:endParaRPr sz="800"/>
          </a:p>
        </p:txBody>
      </p:sp>
      <p:sp>
        <p:nvSpPr>
          <p:cNvPr id="62" name="Shape 60">
            <a:extLst xmlns:a="http://schemas.openxmlformats.org/drawingml/2006/main">
              <a:ext uri="{FF2B5EF4-FFF2-40B4-BE49-F238E27FC236}">
                <a16:creationId xmlns:a16="http://schemas.microsoft.com/office/drawing/2014/main" id="{252C8BC1-9984-4579-A205-6C4EE342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0724" y="2032434"/>
            <a:ext cx="3412156" cy="29754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F15A4A7C-5981-4D40-A604-33106FF12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976" y="2112135"/>
            <a:ext cx="3206175" cy="12752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 And Decision Coverage</a:t>
            </a:r>
            <a:endParaRPr sz="800"/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4C91A0D7-3D11-4E65-B050-E58AAD32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8096" y="2739144"/>
            <a:ext cx="189355" cy="2764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4E52"/>
          </a:solidFill>
          <a:ln xmlns:a="http://schemas.openxmlformats.org/drawingml/2006/main" w="12700">
            <a:solidFill>
              <a:srgbClr val="C44E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17B867F9-5E61-47AC-9ECF-F377966DA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2702864"/>
            <a:ext cx="1988227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 Pressure</a:t>
            </a:r>
            <a:endParaRPr sz="800"/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73BABE15-DE89-42B2-A264-3196CAFA9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2939548"/>
            <a:ext cx="2669905" cy="3455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Rising application maintenance cost across a mixed internal and third-party support model.</a:t>
            </a:r>
            <a:endParaRPr sz="800"/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2235687F-10DB-41DB-ABA4-0815EF343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8096" y="3554583"/>
            <a:ext cx="189355" cy="2764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135D5C86-3B8E-4980-A744-AC9162C4D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3518303"/>
            <a:ext cx="1988227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 Inconsistency</a:t>
            </a:r>
            <a:endParaRPr sz="80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08A3946A-F497-41CF-8D0A-84FEC8738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3754987"/>
            <a:ext cx="2669905" cy="3455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Inconsistent SLAs and uneven accountability across vendors and application towers.</a:t>
            </a:r>
            <a:endParaRPr sz="80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138B9791-A4B8-4711-BA59-B003B20F2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8096" y="4370023"/>
            <a:ext cx="189355" cy="2764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4E3D7CE3-DEED-490F-89E2-FBB72360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4333743"/>
            <a:ext cx="1988227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Slow Change Delivery</a:t>
            </a:r>
            <a:endParaRPr sz="80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D2D876E-B567-4FC3-A1F5-A01DE976D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4570428"/>
            <a:ext cx="2669905" cy="3455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Modernization and change requests move slowly because ownership is dispersed.</a:t>
            </a:r>
            <a:endParaRPr sz="80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39ABC0BD-A511-4C76-8172-1668E79F3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8096" y="5185462"/>
            <a:ext cx="189355" cy="2764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2B3AD517-4ADE-4E06-8535-892178A08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5149182"/>
            <a:ext cx="1988227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Sourcing Complexity</a:t>
            </a:r>
            <a:endParaRPr sz="800"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3D5972A-035E-4E76-AF2B-62B3E9E7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1596" y="5385867"/>
            <a:ext cx="2669905" cy="3455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client needs fewer strategic partners without losing niche skills or local execution depth.</a:t>
            </a:r>
            <a:endParaRPr sz="80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9F0A0385-1350-4DFE-BC64-9E4DD3045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3293" y="2670038"/>
            <a:ext cx="3332648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2C21862E-D86F-48B0-B23B-A4E36D4ED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6906" y="2733115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A1</a:t>
            </a:r>
            <a:endParaRPr sz="80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CCF5F554-906B-45DF-9E9D-232DD9125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2737417"/>
            <a:ext cx="2632034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outlook</a:t>
            </a:r>
            <a:endParaRPr sz="80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2314B395-44D3-4704-A436-DFC1E1FAC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2967382"/>
            <a:ext cx="2632034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Spend, demand and pricing outlook over 3–5 years.</a:t>
            </a:r>
            <a:endParaRPr sz="80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FE382C51-91A9-4245-8407-4DC1FC3F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3293" y="3347268"/>
            <a:ext cx="3332648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25DFB80D-4619-4815-89F9-BE7386540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6906" y="3410345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A2</a:t>
            </a:r>
            <a:endParaRPr sz="80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968BE676-AAF7-45FD-A390-EABB3B90D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3414646"/>
            <a:ext cx="2632034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 models</a:t>
            </a:r>
            <a:endParaRPr sz="80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259AC3F8-7CFF-44DA-978E-759167786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3644612"/>
            <a:ext cx="2632034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Staff augmentation, managed services, outcome-based and BOT.</a:t>
            </a:r>
            <a:endParaRPr sz="80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57D28AA7-9F8D-4730-ADF8-2443B73F0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3293" y="4024497"/>
            <a:ext cx="3332648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97F4BF8A-73EE-401D-A9D7-A4625CB5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6906" y="4087575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A3</a:t>
            </a:r>
            <a:endParaRPr sz="80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AB9127C9-957E-498F-93CF-BEE380DB4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4091874"/>
            <a:ext cx="2632034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 structure</a:t>
            </a:r>
            <a:endParaRPr sz="80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96F1CC3E-8400-4646-9E70-152C0C76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4321841"/>
            <a:ext cx="2632034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Labor mix, location economics, tooling, transition and cost drivers.</a:t>
            </a:r>
            <a:endParaRPr sz="80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0C320EAC-E551-433D-A562-0FB03F8FC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3293" y="4701727"/>
            <a:ext cx="3332648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FD427282-C3BE-4A93-9EC4-70AF0B143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6906" y="4764804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C69345"/>
                </a:solidFill>
                <a:latin typeface="Arial"/>
                <a:ea typeface="Arial"/>
                <a:cs typeface="Arial"/>
              </a:rPr>
              <a:t>A4</a:t>
            </a:r>
            <a:endParaRPr sz="80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D5AA76CB-6F1D-4CDE-8D06-4F81C2AD0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4769104"/>
            <a:ext cx="2632034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Sourcing practices</a:t>
            </a:r>
            <a:endParaRPr sz="80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D359282D-D5AC-46F8-B7D1-934C27A2B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4999071"/>
            <a:ext cx="2632034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segmentation, deal size, SLA and governance logic.</a:t>
            </a:r>
            <a:endParaRPr sz="80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FCEBB810-3DA7-49BC-98F1-363AF56EA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3293" y="5378956"/>
            <a:ext cx="3332648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6AA84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2649CB8C-9E17-41FD-8F5B-D58B4495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6906" y="5442034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A5</a:t>
            </a:r>
            <a:endParaRPr sz="80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09377624-59BC-41D9-84D7-C6448AC0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5446333"/>
            <a:ext cx="2632034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Sourcing construct</a:t>
            </a:r>
            <a:endParaRPr sz="80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39FA0395-2C80-4998-A71B-D4EFA5AEF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890" y="5676299"/>
            <a:ext cx="2632034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Strategic model options and commercial structure.</a:t>
            </a:r>
            <a:endParaRPr sz="800"/>
          </a:p>
        </p:txBody>
      </p:sp>
      <p:sp>
        <p:nvSpPr>
          <p:cNvPr id="64" name="Shape 62">
            <a:extLst xmlns:a="http://schemas.openxmlformats.org/drawingml/2006/main">
              <a:ext uri="{FF2B5EF4-FFF2-40B4-BE49-F238E27FC236}">
                <a16:creationId xmlns:a16="http://schemas.microsoft.com/office/drawing/2014/main" id="{FBB2E3D3-13AF-4FB6-B63D-C5BA5311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80168" y="2697681"/>
            <a:ext cx="3351583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C2C17B62-84EC-4F89-9CB4-F8BFDFE5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93781" y="2760758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B1</a:t>
            </a:r>
            <a:endParaRPr sz="800"/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07EE3D8E-5B71-48A5-97ED-827363770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2765058"/>
            <a:ext cx="2650970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profile</a:t>
            </a:r>
            <a:endParaRPr sz="800"/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DFF36A61-01FA-45ED-AF49-69217405D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2995025"/>
            <a:ext cx="2650970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Operational scale and geographic capability baseline.</a:t>
            </a:r>
            <a:endParaRPr sz="800"/>
          </a:p>
        </p:txBody>
      </p:sp>
      <p:sp>
        <p:nvSpPr>
          <p:cNvPr id="68" name="Shape 66">
            <a:extLst xmlns:a="http://schemas.openxmlformats.org/drawingml/2006/main">
              <a:ext uri="{FF2B5EF4-FFF2-40B4-BE49-F238E27FC236}">
                <a16:creationId xmlns:a16="http://schemas.microsoft.com/office/drawing/2014/main" id="{04EEED41-101C-4E04-80F7-B3F3372EE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80168" y="3526941"/>
            <a:ext cx="3351583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9D0468F5-2426-4744-88B7-14AC9F554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93781" y="3590018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B2</a:t>
            </a:r>
            <a:endParaRPr sz="800"/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CA285998-4878-4025-8F0F-2AAA7312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3594318"/>
            <a:ext cx="2650970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Domain expertise</a:t>
            </a:r>
            <a:endParaRPr sz="800"/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B8D8E79F-2EA3-4423-B3AF-C3BA94893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3824285"/>
            <a:ext cx="2650970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ERP, CRM, BI and cloud-native capability comparison.</a:t>
            </a:r>
            <a:endParaRPr sz="800"/>
          </a:p>
        </p:txBody>
      </p:sp>
      <p:sp>
        <p:nvSpPr>
          <p:cNvPr id="72" name="Shape 70">
            <a:extLst xmlns:a="http://schemas.openxmlformats.org/drawingml/2006/main">
              <a:ext uri="{FF2B5EF4-FFF2-40B4-BE49-F238E27FC236}">
                <a16:creationId xmlns:a16="http://schemas.microsoft.com/office/drawing/2014/main" id="{5E4A6960-E67F-4212-89C3-165E719F0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80168" y="4356202"/>
            <a:ext cx="3351583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957BA2BE-CF42-475E-A1FD-34AA19B87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93781" y="4419279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B3</a:t>
            </a:r>
            <a:endParaRPr sz="800"/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68143F51-43EE-407A-9E00-449B5EB47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4423578"/>
            <a:ext cx="2650970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Additional capability</a:t>
            </a:r>
            <a:endParaRPr sz="800"/>
          </a:p>
        </p:txBody>
      </p:sp>
      <p:sp>
        <p:nvSpPr>
          <p:cNvPr id="75" name="Text 73">
            <a:extLst xmlns:a="http://schemas.openxmlformats.org/drawingml/2006/main">
              <a:ext uri="{FF2B5EF4-FFF2-40B4-BE49-F238E27FC236}">
                <a16:creationId xmlns:a16="http://schemas.microsoft.com/office/drawing/2014/main" id="{B8E3226C-8617-439B-933F-91208CDE0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4653545"/>
            <a:ext cx="2650970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AI-led delivery, transition governance, security and retail accelerators.</a:t>
            </a:r>
            <a:endParaRPr sz="800"/>
          </a:p>
        </p:txBody>
      </p:sp>
      <p:sp>
        <p:nvSpPr>
          <p:cNvPr id="76" name="Shape 74">
            <a:extLst xmlns:a="http://schemas.openxmlformats.org/drawingml/2006/main">
              <a:ext uri="{FF2B5EF4-FFF2-40B4-BE49-F238E27FC236}">
                <a16:creationId xmlns:a16="http://schemas.microsoft.com/office/drawing/2014/main" id="{219CD07C-DE7E-4A49-AADA-4945C61B1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80168" y="5185462"/>
            <a:ext cx="3351583" cy="594302"/>
          </a:xfrm>
          <a:prstGeom xmlns:a="http://schemas.openxmlformats.org/drawingml/2006/main" prst="roundRect">
            <a:avLst>
              <a:gd name="adj" fmla="val 58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F39C1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7" name="Text 75">
            <a:extLst xmlns:a="http://schemas.openxmlformats.org/drawingml/2006/main">
              <a:ext uri="{FF2B5EF4-FFF2-40B4-BE49-F238E27FC236}">
                <a16:creationId xmlns:a16="http://schemas.microsoft.com/office/drawing/2014/main" id="{8FBFBCE7-45A4-400E-A661-D0F933536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93781" y="5248539"/>
            <a:ext cx="369242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C69345"/>
                </a:solidFill>
                <a:latin typeface="Arial"/>
                <a:ea typeface="Arial"/>
                <a:cs typeface="Arial"/>
              </a:rPr>
              <a:t>KS</a:t>
            </a:r>
            <a:endParaRPr sz="800"/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458E631F-00C7-4DFD-9C85-E3735E82D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5252840"/>
            <a:ext cx="2650970" cy="22459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Decision summary</a:t>
            </a:r>
            <a:endParaRPr sz="800"/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0A7DCE64-B7E1-4063-8A7D-97C7B3C4E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8765" y="5482806"/>
            <a:ext cx="2650970" cy="220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Synthesized read-out to support sourcing model and partner-fit decisions.</a:t>
            </a:r>
            <a:endParaRPr sz="800"/>
          </a:p>
        </p:txBody>
      </p:sp>
      <p:sp>
        <p:nvSpPr>
          <p:cNvPr id="92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BFEACDDF-B899-4C64-A6E5-E15E975939A1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E2598689-54C9-18A7-3A19-ED76AA08988F}" type="slidenum">
              <a:rPr sz="800" b="0">
                <a:latin typeface="Arial"/>
                <a:ea typeface="Arial"/>
                <a:cs typeface="Arial"/>
              </a:rPr>
              <a:t>2</a:t>
            </a:fld>
            <a:endParaRPr/>
          </a:p>
        </p:txBody>
      </p:sp>
      <p:sp>
        <p:nvSpPr>
          <p:cNvPr id="93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2AE9ADC-6B82-43F3-8B51-D0256DFF7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0965469-8718-4F54-B755-6FC9B4B87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310F0438-0E4B-4E45-8F97-4C8E1CBAA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D2C5E7A9-83F2-4754-9947-08CA8298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5B8ABE05-442E-46F5-A79A-76A49E979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B60B5040-1979-4F7C-AE18-87BC433B8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22187581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5" name="Text 0">
            <a:extLst xmlns:a="http://schemas.openxmlformats.org/drawingml/2006/main">
              <a:ext uri="{FF2B5EF4-FFF2-40B4-BE49-F238E27FC236}">
                <a16:creationId xmlns:a16="http://schemas.microsoft.com/office/drawing/2014/main" id="{BD50A1E2-4FFE-4C55-B8CF-F9DC3A970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Text 1">
            <a:extLst xmlns:a="http://schemas.openxmlformats.org/drawingml/2006/main">
              <a:ext uri="{FF2B5EF4-FFF2-40B4-BE49-F238E27FC236}">
                <a16:creationId xmlns:a16="http://schemas.microsoft.com/office/drawing/2014/main" id="{C183E883-6256-42EC-A88A-940EB17EC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 Drivers Differ Between ADM and Managed Application Services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Shape 2">
            <a:extLst xmlns:a="http://schemas.openxmlformats.org/drawingml/2006/main">
              <a:ext uri="{FF2B5EF4-FFF2-40B4-BE49-F238E27FC236}">
                <a16:creationId xmlns:a16="http://schemas.microsoft.com/office/drawing/2014/main" id="{F629D8C1-A821-46E3-AB7E-5E468A781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Text 3">
            <a:extLst xmlns:a="http://schemas.openxmlformats.org/drawingml/2006/main">
              <a:ext uri="{FF2B5EF4-FFF2-40B4-BE49-F238E27FC236}">
                <a16:creationId xmlns:a16="http://schemas.microsoft.com/office/drawing/2014/main" id="{A698C3D3-B38D-4190-B579-C0C6A9D22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 is shaped by application complexity, SLA criticality, delivery location, automation maturity and supplier-governance needs.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Text 4">
            <a:extLst xmlns:a="http://schemas.openxmlformats.org/drawingml/2006/main">
              <a:ext uri="{FF2B5EF4-FFF2-40B4-BE49-F238E27FC236}">
                <a16:creationId xmlns:a16="http://schemas.microsoft.com/office/drawing/2014/main" id="{5D748DD4-DB9D-43EB-B16A-85A5BD243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70360"/>
            <a:ext cx="5988960" cy="191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Primary cost-driver heatmap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Text 5">
            <a:extLst xmlns:a="http://schemas.openxmlformats.org/drawingml/2006/main">
              <a:ext uri="{FF2B5EF4-FFF2-40B4-BE49-F238E27FC236}">
                <a16:creationId xmlns:a16="http://schemas.microsoft.com/office/drawing/2014/main" id="{C31A101D-0F4C-4302-9538-CF47BFE56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70565"/>
            <a:ext cx="589752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Qualitative impact on total contract economics for a global retail application estate.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Shape 6">
            <a:extLst xmlns:a="http://schemas.openxmlformats.org/drawingml/2006/main">
              <a:ext uri="{FF2B5EF4-FFF2-40B4-BE49-F238E27FC236}">
                <a16:creationId xmlns:a16="http://schemas.microsoft.com/office/drawing/2014/main" id="{F2AA4504-7C72-4B34-AC91-43162F47A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1719000"/>
            <a:ext cx="3108600" cy="319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Text 7">
            <a:extLst xmlns:a="http://schemas.openxmlformats.org/drawingml/2006/main">
              <a:ext uri="{FF2B5EF4-FFF2-40B4-BE49-F238E27FC236}">
                <a16:creationId xmlns:a16="http://schemas.microsoft.com/office/drawing/2014/main" id="{D11DD3F5-AC85-42E9-AF52-D37137DD9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1810440"/>
            <a:ext cx="2925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Driver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Shape 8">
            <a:extLst xmlns:a="http://schemas.openxmlformats.org/drawingml/2006/main">
              <a:ext uri="{FF2B5EF4-FFF2-40B4-BE49-F238E27FC236}">
                <a16:creationId xmlns:a16="http://schemas.microsoft.com/office/drawing/2014/main" id="{6F7D45E0-1C36-4712-9896-C3AF88926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1719000"/>
            <a:ext cx="1142640" cy="319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Text 9">
            <a:extLst xmlns:a="http://schemas.openxmlformats.org/drawingml/2006/main">
              <a:ext uri="{FF2B5EF4-FFF2-40B4-BE49-F238E27FC236}">
                <a16:creationId xmlns:a16="http://schemas.microsoft.com/office/drawing/2014/main" id="{C348E301-64EF-4DCE-BF8D-555F69C99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2120" y="1810440"/>
            <a:ext cx="9597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ADM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Shape 10">
            <a:extLst xmlns:a="http://schemas.openxmlformats.org/drawingml/2006/main">
              <a:ext uri="{FF2B5EF4-FFF2-40B4-BE49-F238E27FC236}">
                <a16:creationId xmlns:a16="http://schemas.microsoft.com/office/drawing/2014/main" id="{D3204227-9923-47D0-916D-D0DE0CD4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1719000"/>
            <a:ext cx="1142640" cy="319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Text 11">
            <a:extLst xmlns:a="http://schemas.openxmlformats.org/drawingml/2006/main">
              <a:ext uri="{FF2B5EF4-FFF2-40B4-BE49-F238E27FC236}">
                <a16:creationId xmlns:a16="http://schemas.microsoft.com/office/drawing/2014/main" id="{5F89A03D-21E6-4D2F-9125-A25C83A00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120" y="1810440"/>
            <a:ext cx="9597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" name="Shape 12">
            <a:extLst xmlns:a="http://schemas.openxmlformats.org/drawingml/2006/main">
              <a:ext uri="{FF2B5EF4-FFF2-40B4-BE49-F238E27FC236}">
                <a16:creationId xmlns:a16="http://schemas.microsoft.com/office/drawing/2014/main" id="{A34584A7-7AF9-4402-850F-055FE82B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1719000"/>
            <a:ext cx="5074560" cy="319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Text 13">
            <a:extLst xmlns:a="http://schemas.openxmlformats.org/drawingml/2006/main">
              <a:ext uri="{FF2B5EF4-FFF2-40B4-BE49-F238E27FC236}">
                <a16:creationId xmlns:a16="http://schemas.microsoft.com/office/drawing/2014/main" id="{98E3A503-E1BD-4D63-9309-3DC0EBAF4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1810440"/>
            <a:ext cx="48916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It Matters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Shape 14">
            <a:extLst xmlns:a="http://schemas.openxmlformats.org/drawingml/2006/main">
              <a:ext uri="{FF2B5EF4-FFF2-40B4-BE49-F238E27FC236}">
                <a16:creationId xmlns:a16="http://schemas.microsoft.com/office/drawing/2014/main" id="{FA213C2A-92E8-462A-A894-6798230AB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203904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Text 15">
            <a:extLst xmlns:a="http://schemas.openxmlformats.org/drawingml/2006/main">
              <a:ext uri="{FF2B5EF4-FFF2-40B4-BE49-F238E27FC236}">
                <a16:creationId xmlns:a16="http://schemas.microsoft.com/office/drawing/2014/main" id="{FF7961DC-998E-4F48-AE57-13EE522B3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14303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complexity / customization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16">
            <a:extLst xmlns:a="http://schemas.openxmlformats.org/drawingml/2006/main">
              <a:ext uri="{FF2B5EF4-FFF2-40B4-BE49-F238E27FC236}">
                <a16:creationId xmlns:a16="http://schemas.microsoft.com/office/drawing/2014/main" id="{4ED3C958-B250-4A6A-B6F2-6BAE97996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203904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Text 17">
            <a:extLst xmlns:a="http://schemas.openxmlformats.org/drawingml/2006/main">
              <a:ext uri="{FF2B5EF4-FFF2-40B4-BE49-F238E27FC236}">
                <a16:creationId xmlns:a16="http://schemas.microsoft.com/office/drawing/2014/main" id="{89E201BF-3A46-4C95-8BE0-2448C6C08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212580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Shape 18">
            <a:extLst xmlns:a="http://schemas.openxmlformats.org/drawingml/2006/main">
              <a:ext uri="{FF2B5EF4-FFF2-40B4-BE49-F238E27FC236}">
                <a16:creationId xmlns:a16="http://schemas.microsoft.com/office/drawing/2014/main" id="{94F11F11-ED51-4221-AAAB-B9EDECC6D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203904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Text 19">
            <a:extLst xmlns:a="http://schemas.openxmlformats.org/drawingml/2006/main">
              <a:ext uri="{FF2B5EF4-FFF2-40B4-BE49-F238E27FC236}">
                <a16:creationId xmlns:a16="http://schemas.microsoft.com/office/drawing/2014/main" id="{0EFC8E02-91F1-445A-8581-49FEF192C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212580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Shape 20">
            <a:extLst xmlns:a="http://schemas.openxmlformats.org/drawingml/2006/main">
              <a:ext uri="{FF2B5EF4-FFF2-40B4-BE49-F238E27FC236}">
                <a16:creationId xmlns:a16="http://schemas.microsoft.com/office/drawing/2014/main" id="{4A510837-34C1-47CA-8053-19815A8FB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203904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6" name="Text 21">
            <a:extLst xmlns:a="http://schemas.openxmlformats.org/drawingml/2006/main">
              <a:ext uri="{FF2B5EF4-FFF2-40B4-BE49-F238E27FC236}">
                <a16:creationId xmlns:a16="http://schemas.microsoft.com/office/drawing/2014/main" id="{696C2A3A-355C-4318-91E6-8DD8C405A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213061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Custom code, interfaces and undocumented workflows increase SME effort and testing cycles.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7" name="Shape 22">
            <a:extLst xmlns:a="http://schemas.openxmlformats.org/drawingml/2006/main">
              <a:ext uri="{FF2B5EF4-FFF2-40B4-BE49-F238E27FC236}">
                <a16:creationId xmlns:a16="http://schemas.microsoft.com/office/drawing/2014/main" id="{E66B9D83-9B10-40AC-A5E3-65EBBE536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239580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Text 23">
            <a:extLst xmlns:a="http://schemas.openxmlformats.org/drawingml/2006/main">
              <a:ext uri="{FF2B5EF4-FFF2-40B4-BE49-F238E27FC236}">
                <a16:creationId xmlns:a16="http://schemas.microsoft.com/office/drawing/2014/main" id="{62B830F6-E788-48FF-99CF-26B08D04B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979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Ticket volume and incident volatility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" name="Shape 24">
            <a:extLst xmlns:a="http://schemas.openxmlformats.org/drawingml/2006/main">
              <a:ext uri="{FF2B5EF4-FFF2-40B4-BE49-F238E27FC236}">
                <a16:creationId xmlns:a16="http://schemas.microsoft.com/office/drawing/2014/main" id="{51B03172-F4A5-4E2C-84F5-A40D39C9A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239580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" name="Text 25">
            <a:extLst xmlns:a="http://schemas.openxmlformats.org/drawingml/2006/main">
              <a:ext uri="{FF2B5EF4-FFF2-40B4-BE49-F238E27FC236}">
                <a16:creationId xmlns:a16="http://schemas.microsoft.com/office/drawing/2014/main" id="{51E37E9A-CFBE-4F53-8FE6-A5AB9405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248256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" name="Shape 26">
            <a:extLst xmlns:a="http://schemas.openxmlformats.org/drawingml/2006/main">
              <a:ext uri="{FF2B5EF4-FFF2-40B4-BE49-F238E27FC236}">
                <a16:creationId xmlns:a16="http://schemas.microsoft.com/office/drawing/2014/main" id="{79D7B22C-B251-47CA-B9A1-2A703497D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239580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Text 27">
            <a:extLst xmlns:a="http://schemas.openxmlformats.org/drawingml/2006/main">
              <a:ext uri="{FF2B5EF4-FFF2-40B4-BE49-F238E27FC236}">
                <a16:creationId xmlns:a16="http://schemas.microsoft.com/office/drawing/2014/main" id="{7383B90A-8FD9-459B-8265-E5277B5B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248256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" name="Shape 28">
            <a:extLst xmlns:a="http://schemas.openxmlformats.org/drawingml/2006/main">
              <a:ext uri="{FF2B5EF4-FFF2-40B4-BE49-F238E27FC236}">
                <a16:creationId xmlns:a16="http://schemas.microsoft.com/office/drawing/2014/main" id="{5C5EC652-B778-405C-BA5D-80FFD684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239580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" name="Text 29">
            <a:extLst xmlns:a="http://schemas.openxmlformats.org/drawingml/2006/main">
              <a:ext uri="{FF2B5EF4-FFF2-40B4-BE49-F238E27FC236}">
                <a16:creationId xmlns:a16="http://schemas.microsoft.com/office/drawing/2014/main" id="{E0D1B193-4C55-426F-A4D6-CFF6F0209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248737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 pricing is sensitive to ticket demand, severity mix and 24/7 coverage.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5" name="Shape 30">
            <a:extLst xmlns:a="http://schemas.openxmlformats.org/drawingml/2006/main">
              <a:ext uri="{FF2B5EF4-FFF2-40B4-BE49-F238E27FC236}">
                <a16:creationId xmlns:a16="http://schemas.microsoft.com/office/drawing/2014/main" id="{42D00676-A882-49E7-A912-89F6D1037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275220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" name="Text 31">
            <a:extLst xmlns:a="http://schemas.openxmlformats.org/drawingml/2006/main">
              <a:ext uri="{FF2B5EF4-FFF2-40B4-BE49-F238E27FC236}">
                <a16:creationId xmlns:a16="http://schemas.microsoft.com/office/drawing/2014/main" id="{20EFB895-9DDE-43C3-8CB9-004B21CB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85655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SLA criticality and service hours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Shape 32">
            <a:extLst xmlns:a="http://schemas.openxmlformats.org/drawingml/2006/main">
              <a:ext uri="{FF2B5EF4-FFF2-40B4-BE49-F238E27FC236}">
                <a16:creationId xmlns:a16="http://schemas.microsoft.com/office/drawing/2014/main" id="{0BFE26B5-A24D-4764-867C-BE68B9E2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275220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8" name="Text 33">
            <a:extLst xmlns:a="http://schemas.openxmlformats.org/drawingml/2006/main">
              <a:ext uri="{FF2B5EF4-FFF2-40B4-BE49-F238E27FC236}">
                <a16:creationId xmlns:a16="http://schemas.microsoft.com/office/drawing/2014/main" id="{F845A235-197F-4F5D-B9B0-E0322D704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283896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Shape 34">
            <a:extLst xmlns:a="http://schemas.openxmlformats.org/drawingml/2006/main">
              <a:ext uri="{FF2B5EF4-FFF2-40B4-BE49-F238E27FC236}">
                <a16:creationId xmlns:a16="http://schemas.microsoft.com/office/drawing/2014/main" id="{CCEBEA59-36EE-44CE-944A-628EC3072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275220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Text 35">
            <a:extLst xmlns:a="http://schemas.openxmlformats.org/drawingml/2006/main">
              <a:ext uri="{FF2B5EF4-FFF2-40B4-BE49-F238E27FC236}">
                <a16:creationId xmlns:a16="http://schemas.microsoft.com/office/drawing/2014/main" id="{1B529D9C-D7BB-4A28-B9B9-C5642B5CA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283896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1" name="Shape 36">
            <a:extLst xmlns:a="http://schemas.openxmlformats.org/drawingml/2006/main">
              <a:ext uri="{FF2B5EF4-FFF2-40B4-BE49-F238E27FC236}">
                <a16:creationId xmlns:a16="http://schemas.microsoft.com/office/drawing/2014/main" id="{E1114228-CBC8-444F-87C5-E312C9CD2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275220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2" name="Text 37">
            <a:extLst xmlns:a="http://schemas.openxmlformats.org/drawingml/2006/main">
              <a:ext uri="{FF2B5EF4-FFF2-40B4-BE49-F238E27FC236}">
                <a16:creationId xmlns:a16="http://schemas.microsoft.com/office/drawing/2014/main" id="{C38C33A3-5E43-42F3-A0D9-8166B8814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284377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Tighter response / resolution targets require senior coverage and escalation capacity.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3" name="Shape 38">
            <a:extLst xmlns:a="http://schemas.openxmlformats.org/drawingml/2006/main">
              <a:ext uri="{FF2B5EF4-FFF2-40B4-BE49-F238E27FC236}">
                <a16:creationId xmlns:a16="http://schemas.microsoft.com/office/drawing/2014/main" id="{64D24CEA-636D-4220-A4C1-576EA362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310896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" name="Text 39">
            <a:extLst xmlns:a="http://schemas.openxmlformats.org/drawingml/2006/main">
              <a:ext uri="{FF2B5EF4-FFF2-40B4-BE49-F238E27FC236}">
                <a16:creationId xmlns:a16="http://schemas.microsoft.com/office/drawing/2014/main" id="{B5E4C614-069A-4542-875D-A61D778E9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1295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Location and seniority mix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5" name="Shape 40">
            <a:extLst xmlns:a="http://schemas.openxmlformats.org/drawingml/2006/main">
              <a:ext uri="{FF2B5EF4-FFF2-40B4-BE49-F238E27FC236}">
                <a16:creationId xmlns:a16="http://schemas.microsoft.com/office/drawing/2014/main" id="{577EBA8A-B1CF-4AC9-BA00-208B4F06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310896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Text 41">
            <a:extLst xmlns:a="http://schemas.openxmlformats.org/drawingml/2006/main">
              <a:ext uri="{FF2B5EF4-FFF2-40B4-BE49-F238E27FC236}">
                <a16:creationId xmlns:a16="http://schemas.microsoft.com/office/drawing/2014/main" id="{D92F12AF-BD7E-48B0-BFE2-521BE2DB6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319572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7" name="Shape 42">
            <a:extLst xmlns:a="http://schemas.openxmlformats.org/drawingml/2006/main">
              <a:ext uri="{FF2B5EF4-FFF2-40B4-BE49-F238E27FC236}">
                <a16:creationId xmlns:a16="http://schemas.microsoft.com/office/drawing/2014/main" id="{551E6AFA-A5CF-416E-8B82-6C61B57DA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310896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8" name="Text 43">
            <a:extLst xmlns:a="http://schemas.openxmlformats.org/drawingml/2006/main">
              <a:ext uri="{FF2B5EF4-FFF2-40B4-BE49-F238E27FC236}">
                <a16:creationId xmlns:a16="http://schemas.microsoft.com/office/drawing/2014/main" id="{CC91E3D4-D20D-4481-8E98-09DE4591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319572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Shape 44">
            <a:extLst xmlns:a="http://schemas.openxmlformats.org/drawingml/2006/main">
              <a:ext uri="{FF2B5EF4-FFF2-40B4-BE49-F238E27FC236}">
                <a16:creationId xmlns:a16="http://schemas.microsoft.com/office/drawing/2014/main" id="{95FF80DC-5CFC-4646-818E-308486391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310896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Text 45">
            <a:extLst xmlns:a="http://schemas.openxmlformats.org/drawingml/2006/main">
              <a:ext uri="{FF2B5EF4-FFF2-40B4-BE49-F238E27FC236}">
                <a16:creationId xmlns:a16="http://schemas.microsoft.com/office/drawing/2014/main" id="{A8A5AC35-5F24-47D2-814E-A8E7591A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320053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Onshore architecture, product ownership and specialist roles increase blended rates.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Shape 46">
            <a:extLst xmlns:a="http://schemas.openxmlformats.org/drawingml/2006/main">
              <a:ext uri="{FF2B5EF4-FFF2-40B4-BE49-F238E27FC236}">
                <a16:creationId xmlns:a16="http://schemas.microsoft.com/office/drawing/2014/main" id="{ED138152-CD28-4EF1-89CC-915713CD6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346572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Text 47">
            <a:extLst xmlns:a="http://schemas.openxmlformats.org/drawingml/2006/main">
              <a:ext uri="{FF2B5EF4-FFF2-40B4-BE49-F238E27FC236}">
                <a16:creationId xmlns:a16="http://schemas.microsoft.com/office/drawing/2014/main" id="{4723DF68-155A-4BC8-B970-18AE5548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56971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Legacy technical debt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3" name="Shape 48">
            <a:extLst xmlns:a="http://schemas.openxmlformats.org/drawingml/2006/main">
              <a:ext uri="{FF2B5EF4-FFF2-40B4-BE49-F238E27FC236}">
                <a16:creationId xmlns:a16="http://schemas.microsoft.com/office/drawing/2014/main" id="{FFEC8770-75A4-4653-9559-2F31E5721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346572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4" name="Text 49">
            <a:extLst xmlns:a="http://schemas.openxmlformats.org/drawingml/2006/main">
              <a:ext uri="{FF2B5EF4-FFF2-40B4-BE49-F238E27FC236}">
                <a16:creationId xmlns:a16="http://schemas.microsoft.com/office/drawing/2014/main" id="{835A0983-CFDE-4B5D-9AEA-C9BD8A3C7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355248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5" name="Shape 50">
            <a:extLst xmlns:a="http://schemas.openxmlformats.org/drawingml/2006/main">
              <a:ext uri="{FF2B5EF4-FFF2-40B4-BE49-F238E27FC236}">
                <a16:creationId xmlns:a16="http://schemas.microsoft.com/office/drawing/2014/main" id="{1E62A594-1BF1-405F-9424-050CFFC1D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346572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6" name="Text 51">
            <a:extLst xmlns:a="http://schemas.openxmlformats.org/drawingml/2006/main">
              <a:ext uri="{FF2B5EF4-FFF2-40B4-BE49-F238E27FC236}">
                <a16:creationId xmlns:a16="http://schemas.microsoft.com/office/drawing/2014/main" id="{2FC6710D-B197-4C99-80D1-F9554FFD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355248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7" name="Shape 52">
            <a:extLst xmlns:a="http://schemas.openxmlformats.org/drawingml/2006/main">
              <a:ext uri="{FF2B5EF4-FFF2-40B4-BE49-F238E27FC236}">
                <a16:creationId xmlns:a16="http://schemas.microsoft.com/office/drawing/2014/main" id="{36AFECC0-E735-4F0C-9870-69ADA2CD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346572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Text 53">
            <a:extLst xmlns:a="http://schemas.openxmlformats.org/drawingml/2006/main">
              <a:ext uri="{FF2B5EF4-FFF2-40B4-BE49-F238E27FC236}">
                <a16:creationId xmlns:a16="http://schemas.microsoft.com/office/drawing/2014/main" id="{250ABD14-04B3-417D-9302-366B3B225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355693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Legacy platforms raise defect risk, regression testing effort and change complexity.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9" name="Shape 54">
            <a:extLst xmlns:a="http://schemas.openxmlformats.org/drawingml/2006/main">
              <a:ext uri="{FF2B5EF4-FFF2-40B4-BE49-F238E27FC236}">
                <a16:creationId xmlns:a16="http://schemas.microsoft.com/office/drawing/2014/main" id="{D9A4F563-3E04-4B5C-9317-5B4377A71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382212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0" name="Text 55">
            <a:extLst xmlns:a="http://schemas.openxmlformats.org/drawingml/2006/main">
              <a:ext uri="{FF2B5EF4-FFF2-40B4-BE49-F238E27FC236}">
                <a16:creationId xmlns:a16="http://schemas.microsoft.com/office/drawing/2014/main" id="{FC5212C8-7F3A-42BC-B8A1-71990D18C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92611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Tooling and automation maturity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1" name="Shape 56">
            <a:extLst xmlns:a="http://schemas.openxmlformats.org/drawingml/2006/main">
              <a:ext uri="{FF2B5EF4-FFF2-40B4-BE49-F238E27FC236}">
                <a16:creationId xmlns:a16="http://schemas.microsoft.com/office/drawing/2014/main" id="{E3545486-DD1D-49D7-9459-4EDC0AAE5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382212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2" name="Text 57">
            <a:extLst xmlns:a="http://schemas.openxmlformats.org/drawingml/2006/main">
              <a:ext uri="{FF2B5EF4-FFF2-40B4-BE49-F238E27FC236}">
                <a16:creationId xmlns:a16="http://schemas.microsoft.com/office/drawing/2014/main" id="{99F627D3-7530-45F0-BAE8-7AA3C87C4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390888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Shape 58">
            <a:extLst xmlns:a="http://schemas.openxmlformats.org/drawingml/2006/main">
              <a:ext uri="{FF2B5EF4-FFF2-40B4-BE49-F238E27FC236}">
                <a16:creationId xmlns:a16="http://schemas.microsoft.com/office/drawing/2014/main" id="{17DA6265-0A10-4966-9C5A-8A7D6ABD1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382212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4" name="Text 59">
            <a:extLst xmlns:a="http://schemas.openxmlformats.org/drawingml/2006/main">
              <a:ext uri="{FF2B5EF4-FFF2-40B4-BE49-F238E27FC236}">
                <a16:creationId xmlns:a16="http://schemas.microsoft.com/office/drawing/2014/main" id="{901C3771-A4FD-4B89-BC94-969551C19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390888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5" name="Shape 60">
            <a:extLst xmlns:a="http://schemas.openxmlformats.org/drawingml/2006/main">
              <a:ext uri="{FF2B5EF4-FFF2-40B4-BE49-F238E27FC236}">
                <a16:creationId xmlns:a16="http://schemas.microsoft.com/office/drawing/2014/main" id="{A68709F4-1AB1-41F5-A31E-CDA1F4481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382212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6" name="Text 61">
            <a:extLst xmlns:a="http://schemas.openxmlformats.org/drawingml/2006/main">
              <a:ext uri="{FF2B5EF4-FFF2-40B4-BE49-F238E27FC236}">
                <a16:creationId xmlns:a16="http://schemas.microsoft.com/office/drawing/2014/main" id="{ED1B4A53-795C-494E-9D77-790F31468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391369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Mature ITSM, monitoring and automation reduce manual triage and recurring support effort.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Shape 62">
            <a:extLst xmlns:a="http://schemas.openxmlformats.org/drawingml/2006/main">
              <a:ext uri="{FF2B5EF4-FFF2-40B4-BE49-F238E27FC236}">
                <a16:creationId xmlns:a16="http://schemas.microsoft.com/office/drawing/2014/main" id="{C69807A2-0581-4361-AB78-D990855C7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417888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8" name="Text 63">
            <a:extLst xmlns:a="http://schemas.openxmlformats.org/drawingml/2006/main">
              <a:ext uri="{FF2B5EF4-FFF2-40B4-BE49-F238E27FC236}">
                <a16:creationId xmlns:a16="http://schemas.microsoft.com/office/drawing/2014/main" id="{477E3EA9-3C48-45FC-98AB-5EA924686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28287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Security / compliance load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Shape 64">
            <a:extLst xmlns:a="http://schemas.openxmlformats.org/drawingml/2006/main">
              <a:ext uri="{FF2B5EF4-FFF2-40B4-BE49-F238E27FC236}">
                <a16:creationId xmlns:a16="http://schemas.microsoft.com/office/drawing/2014/main" id="{2A24A185-F970-419F-8C11-90AD8D978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417888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0" name="Text 65">
            <a:extLst xmlns:a="http://schemas.openxmlformats.org/drawingml/2006/main">
              <a:ext uri="{FF2B5EF4-FFF2-40B4-BE49-F238E27FC236}">
                <a16:creationId xmlns:a16="http://schemas.microsoft.com/office/drawing/2014/main" id="{42981FEB-34E0-4552-BB00-3FC599955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426564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1" name="Shape 66">
            <a:extLst xmlns:a="http://schemas.openxmlformats.org/drawingml/2006/main">
              <a:ext uri="{FF2B5EF4-FFF2-40B4-BE49-F238E27FC236}">
                <a16:creationId xmlns:a16="http://schemas.microsoft.com/office/drawing/2014/main" id="{9811BBD9-2E7B-450F-8F81-7C966ACD6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417888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2" name="Text 67">
            <a:extLst xmlns:a="http://schemas.openxmlformats.org/drawingml/2006/main">
              <a:ext uri="{FF2B5EF4-FFF2-40B4-BE49-F238E27FC236}">
                <a16:creationId xmlns:a16="http://schemas.microsoft.com/office/drawing/2014/main" id="{DDCD76D8-1533-417B-B429-BADB94843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426564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Shape 68">
            <a:extLst xmlns:a="http://schemas.openxmlformats.org/drawingml/2006/main">
              <a:ext uri="{FF2B5EF4-FFF2-40B4-BE49-F238E27FC236}">
                <a16:creationId xmlns:a16="http://schemas.microsoft.com/office/drawing/2014/main" id="{0D63563D-C99C-412D-9C6C-6FF76891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417888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4" name="Text 69">
            <a:extLst xmlns:a="http://schemas.openxmlformats.org/drawingml/2006/main">
              <a:ext uri="{FF2B5EF4-FFF2-40B4-BE49-F238E27FC236}">
                <a16:creationId xmlns:a16="http://schemas.microsoft.com/office/drawing/2014/main" id="{57658326-FD1E-46B5-8DA6-1A70BDB15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427045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Retail data, payment flows and access controls add audit, documentation and approvals.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5" name="Shape 70">
            <a:extLst xmlns:a="http://schemas.openxmlformats.org/drawingml/2006/main">
              <a:ext uri="{FF2B5EF4-FFF2-40B4-BE49-F238E27FC236}">
                <a16:creationId xmlns:a16="http://schemas.microsoft.com/office/drawing/2014/main" id="{0BC76CDD-5F7F-44B7-9BDB-150F34AC3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4535280"/>
            <a:ext cx="3108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6" name="Text 71">
            <a:extLst xmlns:a="http://schemas.openxmlformats.org/drawingml/2006/main">
              <a:ext uri="{FF2B5EF4-FFF2-40B4-BE49-F238E27FC236}">
                <a16:creationId xmlns:a16="http://schemas.microsoft.com/office/drawing/2014/main" id="{2FA64787-0326-4B15-9316-FA42CA8E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639635"/>
            <a:ext cx="29073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governance load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7" name="Shape 72">
            <a:extLst xmlns:a="http://schemas.openxmlformats.org/drawingml/2006/main">
              <a:ext uri="{FF2B5EF4-FFF2-40B4-BE49-F238E27FC236}">
                <a16:creationId xmlns:a16="http://schemas.microsoft.com/office/drawing/2014/main" id="{99577967-E1CA-40B5-A314-A7F0AD70D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0680" y="453528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Text 73">
            <a:extLst xmlns:a="http://schemas.openxmlformats.org/drawingml/2006/main">
              <a:ext uri="{FF2B5EF4-FFF2-40B4-BE49-F238E27FC236}">
                <a16:creationId xmlns:a16="http://schemas.microsoft.com/office/drawing/2014/main" id="{3E06AC39-4B50-4367-883E-2ECDAAE8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7400" y="462204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9" name="Shape 74">
            <a:extLst xmlns:a="http://schemas.openxmlformats.org/drawingml/2006/main">
              <a:ext uri="{FF2B5EF4-FFF2-40B4-BE49-F238E27FC236}">
                <a16:creationId xmlns:a16="http://schemas.microsoft.com/office/drawing/2014/main" id="{8E570831-464E-4610-8112-5B2F095D4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3680" y="453528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" name="Text 75">
            <a:extLst xmlns:a="http://schemas.openxmlformats.org/drawingml/2006/main">
              <a:ext uri="{FF2B5EF4-FFF2-40B4-BE49-F238E27FC236}">
                <a16:creationId xmlns:a16="http://schemas.microsoft.com/office/drawing/2014/main" id="{45D9685F-521E-4778-A6BA-A77FCF86C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400" y="4622040"/>
            <a:ext cx="10695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Medium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1" name="Shape 76">
            <a:extLst xmlns:a="http://schemas.openxmlformats.org/drawingml/2006/main">
              <a:ext uri="{FF2B5EF4-FFF2-40B4-BE49-F238E27FC236}">
                <a16:creationId xmlns:a16="http://schemas.microsoft.com/office/drawing/2014/main" id="{E04864DA-54AD-49A0-8E47-D19C6CE05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6680" y="4535280"/>
            <a:ext cx="5074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Text 77">
            <a:extLst xmlns:a="http://schemas.openxmlformats.org/drawingml/2006/main">
              <a:ext uri="{FF2B5EF4-FFF2-40B4-BE49-F238E27FC236}">
                <a16:creationId xmlns:a16="http://schemas.microsoft.com/office/drawing/2014/main" id="{68E9CFF5-ED79-44E9-9A3B-30E2374C1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0" y="4626855"/>
            <a:ext cx="4854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More vendors, countries and towers increase PMO, reporting and coordination effort.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3" name="Shape 78">
            <a:extLst xmlns:a="http://schemas.openxmlformats.org/drawingml/2006/main">
              <a:ext uri="{FF2B5EF4-FFF2-40B4-BE49-F238E27FC236}">
                <a16:creationId xmlns:a16="http://schemas.microsoft.com/office/drawing/2014/main" id="{431C00FC-C520-49C4-8F83-6A1685125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139000"/>
            <a:ext cx="10926720" cy="22824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Text 79">
            <a:extLst xmlns:a="http://schemas.openxmlformats.org/drawingml/2006/main">
              <a:ext uri="{FF2B5EF4-FFF2-40B4-BE49-F238E27FC236}">
                <a16:creationId xmlns:a16="http://schemas.microsoft.com/office/drawing/2014/main" id="{71B26662-19B3-41DE-91C2-E4E9A0364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00" y="5175595"/>
            <a:ext cx="1056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Reading note: “ADM” refers to project / enhancement / modernization work; “MAS” refers to ongoing managed application support and service operations.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5" name="Shape 80">
            <a:extLst xmlns:a="http://schemas.openxmlformats.org/drawingml/2006/main">
              <a:ext uri="{FF2B5EF4-FFF2-40B4-BE49-F238E27FC236}">
                <a16:creationId xmlns:a16="http://schemas.microsoft.com/office/drawing/2014/main" id="{46497511-EC49-48F3-9EDE-C6015994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6" name="Shape 81">
            <a:extLst xmlns:a="http://schemas.openxmlformats.org/drawingml/2006/main">
              <a:ext uri="{FF2B5EF4-FFF2-40B4-BE49-F238E27FC236}">
                <a16:creationId xmlns:a16="http://schemas.microsoft.com/office/drawing/2014/main" id="{9A326FE4-26C1-4FF1-8084-7016D4544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" name="Text 82">
            <a:extLst xmlns:a="http://schemas.openxmlformats.org/drawingml/2006/main">
              <a:ext uri="{FF2B5EF4-FFF2-40B4-BE49-F238E27FC236}">
                <a16:creationId xmlns:a16="http://schemas.microsoft.com/office/drawing/2014/main" id="{88FA588C-F3AC-4F5D-B9CF-62526248C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8" name="Text 83">
            <a:extLst xmlns:a="http://schemas.openxmlformats.org/drawingml/2006/main">
              <a:ext uri="{FF2B5EF4-FFF2-40B4-BE49-F238E27FC236}">
                <a16:creationId xmlns:a16="http://schemas.microsoft.com/office/drawing/2014/main" id="{066DDFE1-DF2E-41A7-9BC5-2583FD53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complexity and SLA criticality are the strongest cross-cutting cost drivers; a small but mission-critical ERP or integration component can cost more than a larger low-risk workflow.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9" name="Text 84">
            <a:extLst xmlns:a="http://schemas.openxmlformats.org/drawingml/2006/main">
              <a:ext uri="{FF2B5EF4-FFF2-40B4-BE49-F238E27FC236}">
                <a16:creationId xmlns:a16="http://schemas.microsoft.com/office/drawing/2014/main" id="{08206439-D331-4BB4-877A-5EEB3BEB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0" name="Text 85">
            <a:hlinkClick xmlns:r="http://schemas.openxmlformats.org/officeDocument/2006/relationships" xmlns:a="http://schemas.openxmlformats.org/drawingml/2006/main" r:id="Rc554534dc20e479b"/>
            <a:extLst xmlns:a="http://schemas.openxmlformats.org/drawingml/2006/main">
              <a:ext uri="{FF2B5EF4-FFF2-40B4-BE49-F238E27FC236}">
                <a16:creationId xmlns:a16="http://schemas.microsoft.com/office/drawing/2014/main" id="{F2C80C74-447D-4BCA-8A37-7FB40944D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c5ab4d22f5f4c4d"/>
              </a:rPr>
              <a:t>Deloitte AMS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1" name="Text 86">
            <a:hlinkClick xmlns:r="http://schemas.openxmlformats.org/officeDocument/2006/relationships" xmlns:a="http://schemas.openxmlformats.org/drawingml/2006/main" r:id="R05886954bf8e45df"/>
            <a:extLst xmlns:a="http://schemas.openxmlformats.org/drawingml/2006/main">
              <a:ext uri="{FF2B5EF4-FFF2-40B4-BE49-F238E27FC236}">
                <a16:creationId xmlns:a16="http://schemas.microsoft.com/office/drawing/2014/main" id="{DA9787C2-9C15-486E-A10C-C7229CE29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4040" y="6309360"/>
            <a:ext cx="658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a8b0318f54df4083"/>
              </a:rPr>
              <a:t>Deloitte Operate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2" name="Text 87">
            <a:hlinkClick xmlns:r="http://schemas.openxmlformats.org/officeDocument/2006/relationships" xmlns:a="http://schemas.openxmlformats.org/drawingml/2006/main" r:id="Rf3a0bada2ccd4bd9"/>
            <a:extLst xmlns:a="http://schemas.openxmlformats.org/drawingml/2006/main">
              <a:ext uri="{FF2B5EF4-FFF2-40B4-BE49-F238E27FC236}">
                <a16:creationId xmlns:a16="http://schemas.microsoft.com/office/drawing/2014/main" id="{7B0DB42F-5AB6-4EE2-A4C3-ACF7043D1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200" y="6309360"/>
            <a:ext cx="822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d9cdcab14924a45"/>
              </a:rPr>
              <a:t>ISG Autonomy Pricing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437FE9CB-7E04-4D5B-9EB6-FB6E58539BFC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844E025A-983C-6D44-79C6-4612AACD43FC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20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EB0FB45-AE07-455B-9F0D-E0C82A491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7077D95-41A9-4E81-A2FC-C4E548324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6" name="">
            <a:extLst xmlns:a="http://schemas.openxmlformats.org/drawingml/2006/main">
              <a:ext uri="{FF2B5EF4-FFF2-40B4-BE49-F238E27FC236}">
                <a16:creationId xmlns:a16="http://schemas.microsoft.com/office/drawing/2014/main" id="{87715C71-DAB9-4114-BC92-825A9B32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7" name="">
            <a:extLst xmlns:a="http://schemas.openxmlformats.org/drawingml/2006/main">
              <a:ext uri="{FF2B5EF4-FFF2-40B4-BE49-F238E27FC236}">
                <a16:creationId xmlns:a16="http://schemas.microsoft.com/office/drawing/2014/main" id="{3A04A248-C232-4D7D-AA63-44DE64DA7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28" name="">
            <a:extLst xmlns:a="http://schemas.openxmlformats.org/drawingml/2006/main">
              <a:ext uri="{FF2B5EF4-FFF2-40B4-BE49-F238E27FC236}">
                <a16:creationId xmlns:a16="http://schemas.microsoft.com/office/drawing/2014/main" id="{7E64957A-62AA-4A05-BA15-8C0422641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329" name="">
            <a:extLst xmlns:a="http://schemas.openxmlformats.org/drawingml/2006/main">
              <a:ext uri="{FF2B5EF4-FFF2-40B4-BE49-F238E27FC236}">
                <a16:creationId xmlns:a16="http://schemas.microsoft.com/office/drawing/2014/main" id="{58E18F0B-F9D8-4900-AC8F-E9F629B87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244D99EC-7821-475D-9179-62CDD70B1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A4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751A2ED5-2B48-418A-9060-8BCE39411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A4: Sourcing Starts With Supplier Segmentation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274FBF6C-B6B0-4DC8-B96A-4AD765B0D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1356A759-2CA1-4E6C-81A7-86C667E7D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market is not moving to one supplier type; buyers are balancing scale-led integrators with specialist providers for modern application work.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74A887E3-BB21-40D2-8AD3-8DDF24202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603468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Segmentation lens for application services sourcing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3153EF07-EDA6-4C8E-B657-6E0A6E49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60804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Map suppliers by business criticality and specialization need before deciding the sourcing construct.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6">
            <a:extLst xmlns:a="http://schemas.openxmlformats.org/drawingml/2006/main">
              <a:ext uri="{FF2B5EF4-FFF2-40B4-BE49-F238E27FC236}">
                <a16:creationId xmlns:a16="http://schemas.microsoft.com/office/drawing/2014/main" id="{D5F19749-1448-4994-98D0-5156E8165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080" y="3465360"/>
            <a:ext cx="56692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Shape 7">
            <a:extLst xmlns:a="http://schemas.openxmlformats.org/drawingml/2006/main">
              <a:ext uri="{FF2B5EF4-FFF2-40B4-BE49-F238E27FC236}">
                <a16:creationId xmlns:a16="http://schemas.microsoft.com/office/drawing/2014/main" id="{9CC74CA3-A1AD-41AB-AB24-F1AE3E644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2720" y="1810440"/>
            <a:ext cx="360" cy="331020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8">
            <a:extLst xmlns:a="http://schemas.openxmlformats.org/drawingml/2006/main">
              <a:ext uri="{FF2B5EF4-FFF2-40B4-BE49-F238E27FC236}">
                <a16:creationId xmlns:a16="http://schemas.microsoft.com/office/drawing/2014/main" id="{3C4026CB-4F76-41F3-AA2E-2EA492C94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560" y="1593225"/>
            <a:ext cx="22399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 Business Criticality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9">
            <a:extLst xmlns:a="http://schemas.openxmlformats.org/drawingml/2006/main">
              <a:ext uri="{FF2B5EF4-FFF2-40B4-BE49-F238E27FC236}">
                <a16:creationId xmlns:a16="http://schemas.microsoft.com/office/drawing/2014/main" id="{CB783E2A-044C-4AF4-ACF7-779999DE2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6040" y="5037840"/>
            <a:ext cx="18741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 Specialization Need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 10">
            <a:extLst xmlns:a="http://schemas.openxmlformats.org/drawingml/2006/main">
              <a:ext uri="{FF2B5EF4-FFF2-40B4-BE49-F238E27FC236}">
                <a16:creationId xmlns:a16="http://schemas.microsoft.com/office/drawing/2014/main" id="{FC5AAE22-0AA8-4AF6-A7AF-C18BC1A6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5269185"/>
            <a:ext cx="50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Lower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11">
            <a:extLst xmlns:a="http://schemas.openxmlformats.org/drawingml/2006/main">
              <a:ext uri="{FF2B5EF4-FFF2-40B4-BE49-F238E27FC236}">
                <a16:creationId xmlns:a16="http://schemas.microsoft.com/office/drawing/2014/main" id="{7A747D09-2F13-465C-B597-8CF4A257D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329400" y="4903785"/>
            <a:ext cx="3654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Lower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12">
            <a:extLst xmlns:a="http://schemas.openxmlformats.org/drawingml/2006/main">
              <a:ext uri="{FF2B5EF4-FFF2-40B4-BE49-F238E27FC236}">
                <a16:creationId xmlns:a16="http://schemas.microsoft.com/office/drawing/2014/main" id="{5C4E7FBE-8CED-474F-B4F6-E39B74DEE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600" y="1956960"/>
            <a:ext cx="2514240" cy="1243080"/>
          </a:xfrm>
          <a:prstGeom xmlns:a="http://schemas.openxmlformats.org/drawingml/2006/main" prst="roundRect">
            <a:avLst>
              <a:gd name="adj" fmla="val 257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13">
            <a:extLst xmlns:a="http://schemas.openxmlformats.org/drawingml/2006/main">
              <a:ext uri="{FF2B5EF4-FFF2-40B4-BE49-F238E27FC236}">
                <a16:creationId xmlns:a16="http://schemas.microsoft.com/office/drawing/2014/main" id="{E1B156FD-ADD7-4172-9993-D25B8523C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760" y="2121480"/>
            <a:ext cx="22399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7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Enterprise Core Run</a:t>
            </a:r>
            <a:endParaRPr sz="87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 14">
            <a:extLst xmlns:a="http://schemas.openxmlformats.org/drawingml/2006/main">
              <a:ext uri="{FF2B5EF4-FFF2-40B4-BE49-F238E27FC236}">
                <a16:creationId xmlns:a16="http://schemas.microsoft.com/office/drawing/2014/main" id="{467C5547-1B87-4033-A657-5E4A77DE8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760" y="2395800"/>
            <a:ext cx="2239920" cy="47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ERP, CRM and critical retail applications with scale, stability and compliance requirements.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Shape 15">
            <a:extLst xmlns:a="http://schemas.openxmlformats.org/drawingml/2006/main">
              <a:ext uri="{FF2B5EF4-FFF2-40B4-BE49-F238E27FC236}">
                <a16:creationId xmlns:a16="http://schemas.microsoft.com/office/drawing/2014/main" id="{C912C46A-E48F-4517-BDA2-749032D27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760" y="2880360"/>
            <a:ext cx="223992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Text 16">
            <a:extLst xmlns:a="http://schemas.openxmlformats.org/drawingml/2006/main">
              <a:ext uri="{FF2B5EF4-FFF2-40B4-BE49-F238E27FC236}">
                <a16:creationId xmlns:a16="http://schemas.microsoft.com/office/drawing/2014/main" id="{FF0BEE4E-8CA1-4404-9F50-38B026F2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909395"/>
            <a:ext cx="2093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Tier-1 integrator / global SI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Shape 17">
            <a:extLst xmlns:a="http://schemas.openxmlformats.org/drawingml/2006/main">
              <a:ext uri="{FF2B5EF4-FFF2-40B4-BE49-F238E27FC236}">
                <a16:creationId xmlns:a16="http://schemas.microsoft.com/office/drawing/2014/main" id="{A7D607DC-3B94-4817-B122-CF88CF459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5960" y="1956960"/>
            <a:ext cx="2514240" cy="1243080"/>
          </a:xfrm>
          <a:prstGeom xmlns:a="http://schemas.openxmlformats.org/drawingml/2006/main" prst="roundRect">
            <a:avLst>
              <a:gd name="adj" fmla="val 2574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Text 18">
            <a:extLst xmlns:a="http://schemas.openxmlformats.org/drawingml/2006/main">
              <a:ext uri="{FF2B5EF4-FFF2-40B4-BE49-F238E27FC236}">
                <a16:creationId xmlns:a16="http://schemas.microsoft.com/office/drawing/2014/main" id="{ACF5C8A0-6D54-4162-A7DC-0314FF298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2121480"/>
            <a:ext cx="22399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7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Modernization Pods</a:t>
            </a:r>
            <a:endParaRPr sz="87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E4507CCE-9914-46F3-A0D3-968E71A4B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2395800"/>
            <a:ext cx="2239920" cy="47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Cloud-native, microservices, API, data and AI-enabled engineering workstreams.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DCB0BD9F-D0E7-4482-9B70-AB08721D1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2880360"/>
            <a:ext cx="223992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21">
            <a:extLst xmlns:a="http://schemas.openxmlformats.org/drawingml/2006/main">
              <a:ext uri="{FF2B5EF4-FFF2-40B4-BE49-F238E27FC236}">
                <a16:creationId xmlns:a16="http://schemas.microsoft.com/office/drawing/2014/main" id="{46937AF4-3016-4676-BCE9-E812E761B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909395"/>
            <a:ext cx="2093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Niche / platform specialist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22">
            <a:extLst xmlns:a="http://schemas.openxmlformats.org/drawingml/2006/main">
              <a:ext uri="{FF2B5EF4-FFF2-40B4-BE49-F238E27FC236}">
                <a16:creationId xmlns:a16="http://schemas.microsoft.com/office/drawing/2014/main" id="{FBB795C9-CA9D-4944-98AB-5ECD90E8B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600" y="3703320"/>
            <a:ext cx="2514240" cy="1243080"/>
          </a:xfrm>
          <a:prstGeom xmlns:a="http://schemas.openxmlformats.org/drawingml/2006/main" prst="roundRect">
            <a:avLst>
              <a:gd name="adj" fmla="val 2574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27872DBE-9C6E-4B84-BD9F-30C48ABCE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760" y="3867840"/>
            <a:ext cx="22399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7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Flexible Capacity</a:t>
            </a:r>
            <a:endParaRPr sz="87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Text 24">
            <a:extLst xmlns:a="http://schemas.openxmlformats.org/drawingml/2006/main">
              <a:ext uri="{FF2B5EF4-FFF2-40B4-BE49-F238E27FC236}">
                <a16:creationId xmlns:a16="http://schemas.microsoft.com/office/drawing/2014/main" id="{6A68EBAD-5228-493E-9C77-E41B68979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760" y="4142160"/>
            <a:ext cx="2239920" cy="47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Backlog burn, testing and short-cycle delivery where skills are fungible and scope is contained.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Shape 25">
            <a:extLst xmlns:a="http://schemas.openxmlformats.org/drawingml/2006/main">
              <a:ext uri="{FF2B5EF4-FFF2-40B4-BE49-F238E27FC236}">
                <a16:creationId xmlns:a16="http://schemas.microsoft.com/office/drawing/2014/main" id="{F4E71F37-579A-4CC4-BBB7-C7BEBF94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760" y="4626720"/>
            <a:ext cx="223992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26">
            <a:extLst xmlns:a="http://schemas.openxmlformats.org/drawingml/2006/main">
              <a:ext uri="{FF2B5EF4-FFF2-40B4-BE49-F238E27FC236}">
                <a16:creationId xmlns:a16="http://schemas.microsoft.com/office/drawing/2014/main" id="{7FE4BE89-5C9C-4B04-9EC3-01A3B4EC0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656115"/>
            <a:ext cx="2093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Staff augmentation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Shape 27">
            <a:extLst xmlns:a="http://schemas.openxmlformats.org/drawingml/2006/main">
              <a:ext uri="{FF2B5EF4-FFF2-40B4-BE49-F238E27FC236}">
                <a16:creationId xmlns:a16="http://schemas.microsoft.com/office/drawing/2014/main" id="{D83F35DD-6515-4E87-A825-81A1BA749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5960" y="3703320"/>
            <a:ext cx="2514240" cy="1243080"/>
          </a:xfrm>
          <a:prstGeom xmlns:a="http://schemas.openxmlformats.org/drawingml/2006/main" prst="roundRect">
            <a:avLst>
              <a:gd name="adj" fmla="val 2574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Text 28">
            <a:extLst xmlns:a="http://schemas.openxmlformats.org/drawingml/2006/main">
              <a:ext uri="{FF2B5EF4-FFF2-40B4-BE49-F238E27FC236}">
                <a16:creationId xmlns:a16="http://schemas.microsoft.com/office/drawing/2014/main" id="{E36FCAA4-F23D-41C6-857F-3A68B0A6E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3867840"/>
            <a:ext cx="22399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7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Platform Operations</a:t>
            </a:r>
            <a:endParaRPr sz="87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29">
            <a:extLst xmlns:a="http://schemas.openxmlformats.org/drawingml/2006/main">
              <a:ext uri="{FF2B5EF4-FFF2-40B4-BE49-F238E27FC236}">
                <a16:creationId xmlns:a16="http://schemas.microsoft.com/office/drawing/2014/main" id="{3A642EAB-18AE-49CC-82AD-E36BB3DA0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4142160"/>
            <a:ext cx="2239920" cy="47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DevOps, SRE, observability, FinOps and application performance operations around cloud platforms.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Shape 30">
            <a:extLst xmlns:a="http://schemas.openxmlformats.org/drawingml/2006/main">
              <a:ext uri="{FF2B5EF4-FFF2-40B4-BE49-F238E27FC236}">
                <a16:creationId xmlns:a16="http://schemas.microsoft.com/office/drawing/2014/main" id="{626F760B-BCBC-4460-8194-41B54949F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4626720"/>
            <a:ext cx="223992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31">
            <a:extLst xmlns:a="http://schemas.openxmlformats.org/drawingml/2006/main">
              <a:ext uri="{FF2B5EF4-FFF2-40B4-BE49-F238E27FC236}">
                <a16:creationId xmlns:a16="http://schemas.microsoft.com/office/drawing/2014/main" id="{80E79D8F-187B-4D53-A5D1-449EC0A79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656115"/>
            <a:ext cx="2093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Managed specialist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2">
            <a:extLst xmlns:a="http://schemas.openxmlformats.org/drawingml/2006/main">
              <a:ext uri="{FF2B5EF4-FFF2-40B4-BE49-F238E27FC236}">
                <a16:creationId xmlns:a16="http://schemas.microsoft.com/office/drawing/2014/main" id="{94D75F92-AC85-485C-A4BE-6F068C238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79720"/>
            <a:ext cx="4891680" cy="3931560"/>
          </a:xfrm>
          <a:prstGeom xmlns:a="http://schemas.openxmlformats.org/drawingml/2006/main" prst="roundRect">
            <a:avLst>
              <a:gd name="adj" fmla="val 930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 33">
            <a:extLst xmlns:a="http://schemas.openxmlformats.org/drawingml/2006/main">
              <a:ext uri="{FF2B5EF4-FFF2-40B4-BE49-F238E27FC236}">
                <a16:creationId xmlns:a16="http://schemas.microsoft.com/office/drawing/2014/main" id="{DE365AFF-3345-49FD-9F07-8C4330FD7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408320"/>
            <a:ext cx="42973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signals behind segmentation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Shape 34">
            <a:extLst xmlns:a="http://schemas.openxmlformats.org/drawingml/2006/main">
              <a:ext uri="{FF2B5EF4-FFF2-40B4-BE49-F238E27FC236}">
                <a16:creationId xmlns:a16="http://schemas.microsoft.com/office/drawing/2014/main" id="{59D4D5CC-A0BD-4943-91EA-AF5D44FC0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764720"/>
            <a:ext cx="1352880" cy="914040"/>
          </a:xfrm>
          <a:prstGeom xmlns:a="http://schemas.openxmlformats.org/drawingml/2006/main" prst="roundRect">
            <a:avLst>
              <a:gd name="adj" fmla="val 3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Shape 35">
            <a:extLst xmlns:a="http://schemas.openxmlformats.org/drawingml/2006/main">
              <a:ext uri="{FF2B5EF4-FFF2-40B4-BE49-F238E27FC236}">
                <a16:creationId xmlns:a16="http://schemas.microsoft.com/office/drawing/2014/main" id="{8FF92A6E-6318-44D2-9A28-135A048EE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764720"/>
            <a:ext cx="59040" cy="914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Text 36">
            <a:extLst xmlns:a="http://schemas.openxmlformats.org/drawingml/2006/main">
              <a:ext uri="{FF2B5EF4-FFF2-40B4-BE49-F238E27FC236}">
                <a16:creationId xmlns:a16="http://schemas.microsoft.com/office/drawing/2014/main" id="{0E13D26C-2A79-4D57-ABD3-36A19A30A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0680" y="1892880"/>
            <a:ext cx="103284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5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+23%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37">
            <a:extLst xmlns:a="http://schemas.openxmlformats.org/drawingml/2006/main">
              <a:ext uri="{FF2B5EF4-FFF2-40B4-BE49-F238E27FC236}">
                <a16:creationId xmlns:a16="http://schemas.microsoft.com/office/drawing/2014/main" id="{11171F00-FE52-4B2C-A2A1-38ADDBBDE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0680" y="2194560"/>
            <a:ext cx="1078560" cy="402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Europe managed services contract count in Q2 2026.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Shape 38">
            <a:extLst xmlns:a="http://schemas.openxmlformats.org/drawingml/2006/main">
              <a:ext uri="{FF2B5EF4-FFF2-40B4-BE49-F238E27FC236}">
                <a16:creationId xmlns:a16="http://schemas.microsoft.com/office/drawing/2014/main" id="{20872879-3430-4F79-B1FC-0CADB3AC1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640" y="1764720"/>
            <a:ext cx="1352880" cy="914040"/>
          </a:xfrm>
          <a:prstGeom xmlns:a="http://schemas.openxmlformats.org/drawingml/2006/main" prst="roundRect">
            <a:avLst>
              <a:gd name="adj" fmla="val 3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Shape 39">
            <a:extLst xmlns:a="http://schemas.openxmlformats.org/drawingml/2006/main">
              <a:ext uri="{FF2B5EF4-FFF2-40B4-BE49-F238E27FC236}">
                <a16:creationId xmlns:a16="http://schemas.microsoft.com/office/drawing/2014/main" id="{25961D26-FDD8-4F75-8273-6E58C9BED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640" y="1764720"/>
            <a:ext cx="59040" cy="914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Text 40">
            <a:extLst xmlns:a="http://schemas.openxmlformats.org/drawingml/2006/main">
              <a:ext uri="{FF2B5EF4-FFF2-40B4-BE49-F238E27FC236}">
                <a16:creationId xmlns:a16="http://schemas.microsoft.com/office/drawing/2014/main" id="{5B8D7E99-CF50-49FD-B08B-09363A3B8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160" y="1892880"/>
            <a:ext cx="103284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5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+11%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 41">
            <a:extLst xmlns:a="http://schemas.openxmlformats.org/drawingml/2006/main">
              <a:ext uri="{FF2B5EF4-FFF2-40B4-BE49-F238E27FC236}">
                <a16:creationId xmlns:a16="http://schemas.microsoft.com/office/drawing/2014/main" id="{438699BF-6C9A-4868-9F9D-7EE362F4A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160" y="2194560"/>
            <a:ext cx="1078560" cy="402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Smaller awards of $5M-9M in Europe in Q2 2026.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hape 42">
            <a:extLst xmlns:a="http://schemas.openxmlformats.org/drawingml/2006/main">
              <a:ext uri="{FF2B5EF4-FFF2-40B4-BE49-F238E27FC236}">
                <a16:creationId xmlns:a16="http://schemas.microsoft.com/office/drawing/2014/main" id="{98FC0322-0BEC-46DE-B383-F8375157E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5120" y="1764720"/>
            <a:ext cx="1352880" cy="914040"/>
          </a:xfrm>
          <a:prstGeom xmlns:a="http://schemas.openxmlformats.org/drawingml/2006/main" prst="roundRect">
            <a:avLst>
              <a:gd name="adj" fmla="val 3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Shape 43">
            <a:extLst xmlns:a="http://schemas.openxmlformats.org/drawingml/2006/main">
              <a:ext uri="{FF2B5EF4-FFF2-40B4-BE49-F238E27FC236}">
                <a16:creationId xmlns:a16="http://schemas.microsoft.com/office/drawing/2014/main" id="{6A4306CB-82CA-440D-865D-3AEC8ADA5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5120" y="1764720"/>
            <a:ext cx="59040" cy="914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Text 44">
            <a:extLst xmlns:a="http://schemas.openxmlformats.org/drawingml/2006/main">
              <a:ext uri="{FF2B5EF4-FFF2-40B4-BE49-F238E27FC236}">
                <a16:creationId xmlns:a16="http://schemas.microsoft.com/office/drawing/2014/main" id="{99AA148A-A7BE-4881-9B5F-FCFAA1CA3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9640" y="1892880"/>
            <a:ext cx="103284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5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+25%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45">
            <a:extLst xmlns:a="http://schemas.openxmlformats.org/drawingml/2006/main">
              <a:ext uri="{FF2B5EF4-FFF2-40B4-BE49-F238E27FC236}">
                <a16:creationId xmlns:a16="http://schemas.microsoft.com/office/drawing/2014/main" id="{B67F562D-0653-411F-9333-0D0CB55B4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9640" y="2194560"/>
            <a:ext cx="1078560" cy="402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New-scope deal count growth in Europe in Q2 2026.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Shape 46">
            <a:extLst xmlns:a="http://schemas.openxmlformats.org/drawingml/2006/main">
              <a:ext uri="{FF2B5EF4-FFF2-40B4-BE49-F238E27FC236}">
                <a16:creationId xmlns:a16="http://schemas.microsoft.com/office/drawing/2014/main" id="{1D852128-D980-4181-AC2A-2F56FAED6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017520"/>
            <a:ext cx="4461840" cy="282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47">
            <a:extLst xmlns:a="http://schemas.openxmlformats.org/drawingml/2006/main">
              <a:ext uri="{FF2B5EF4-FFF2-40B4-BE49-F238E27FC236}">
                <a16:creationId xmlns:a16="http://schemas.microsoft.com/office/drawing/2014/main" id="{095B76C4-33AA-4091-A7DF-D6BDD6DF1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3090600"/>
            <a:ext cx="424260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Buyer Behavior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48">
            <a:extLst xmlns:a="http://schemas.openxmlformats.org/drawingml/2006/main">
              <a:ext uri="{FF2B5EF4-FFF2-40B4-BE49-F238E27FC236}">
                <a16:creationId xmlns:a16="http://schemas.microsoft.com/office/drawing/2014/main" id="{15041749-18BC-426B-8290-67DDDB2D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383280"/>
            <a:ext cx="1124280" cy="32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49">
            <a:extLst xmlns:a="http://schemas.openxmlformats.org/drawingml/2006/main">
              <a:ext uri="{FF2B5EF4-FFF2-40B4-BE49-F238E27FC236}">
                <a16:creationId xmlns:a16="http://schemas.microsoft.com/office/drawing/2014/main" id="{16BE15C3-20CA-40A8-A1F5-216E9C3A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3456415"/>
            <a:ext cx="978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Consolidation remains active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50">
            <a:extLst xmlns:a="http://schemas.openxmlformats.org/drawingml/2006/main">
              <a:ext uri="{FF2B5EF4-FFF2-40B4-BE49-F238E27FC236}">
                <a16:creationId xmlns:a16="http://schemas.microsoft.com/office/drawing/2014/main" id="{BF6790E3-6CF4-4785-BC22-7F845758C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3383280"/>
            <a:ext cx="3337200" cy="32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51">
            <a:extLst xmlns:a="http://schemas.openxmlformats.org/drawingml/2006/main">
              <a:ext uri="{FF2B5EF4-FFF2-40B4-BE49-F238E27FC236}">
                <a16:creationId xmlns:a16="http://schemas.microsoft.com/office/drawing/2014/main" id="{9E03C625-65D6-4567-B0B3-B1B4D345E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3449745"/>
            <a:ext cx="306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Provider ecosystems are being simplified around strategic run / managed services scopes.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Shape 52">
            <a:extLst xmlns:a="http://schemas.openxmlformats.org/drawingml/2006/main">
              <a:ext uri="{FF2B5EF4-FFF2-40B4-BE49-F238E27FC236}">
                <a16:creationId xmlns:a16="http://schemas.microsoft.com/office/drawing/2014/main" id="{65716964-18CF-4337-BE92-D94CB0F65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822120"/>
            <a:ext cx="1124280" cy="32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3">
            <a:extLst xmlns:a="http://schemas.openxmlformats.org/drawingml/2006/main">
              <a:ext uri="{FF2B5EF4-FFF2-40B4-BE49-F238E27FC236}">
                <a16:creationId xmlns:a16="http://schemas.microsoft.com/office/drawing/2014/main" id="{BCF4301D-DE11-45C1-81E0-5D8A9279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3895255"/>
            <a:ext cx="978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Specialists are gaining share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54">
            <a:extLst xmlns:a="http://schemas.openxmlformats.org/drawingml/2006/main">
              <a:ext uri="{FF2B5EF4-FFF2-40B4-BE49-F238E27FC236}">
                <a16:creationId xmlns:a16="http://schemas.microsoft.com/office/drawing/2014/main" id="{B38D8306-5682-48DB-B05D-091B28F33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3822120"/>
            <a:ext cx="3337200" cy="32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55">
            <a:extLst xmlns:a="http://schemas.openxmlformats.org/drawingml/2006/main">
              <a:ext uri="{FF2B5EF4-FFF2-40B4-BE49-F238E27FC236}">
                <a16:creationId xmlns:a16="http://schemas.microsoft.com/office/drawing/2014/main" id="{193B0808-2670-4287-A947-074E5642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3888585"/>
            <a:ext cx="306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Smaller and niche awards are rising where specialized skills or faster execution are required.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6">
            <a:extLst xmlns:a="http://schemas.openxmlformats.org/drawingml/2006/main">
              <a:ext uri="{FF2B5EF4-FFF2-40B4-BE49-F238E27FC236}">
                <a16:creationId xmlns:a16="http://schemas.microsoft.com/office/drawing/2014/main" id="{E92BD3FF-5C17-4709-85ED-9C9502A24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4260960"/>
            <a:ext cx="1124280" cy="32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57">
            <a:extLst xmlns:a="http://schemas.openxmlformats.org/drawingml/2006/main">
              <a:ext uri="{FF2B5EF4-FFF2-40B4-BE49-F238E27FC236}">
                <a16:creationId xmlns:a16="http://schemas.microsoft.com/office/drawing/2014/main" id="{1327665A-1F65-4E72-8593-BDABAD8A8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240" y="4334095"/>
            <a:ext cx="978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ADM is under pressure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Shape 58">
            <a:extLst xmlns:a="http://schemas.openxmlformats.org/drawingml/2006/main">
              <a:ext uri="{FF2B5EF4-FFF2-40B4-BE49-F238E27FC236}">
                <a16:creationId xmlns:a16="http://schemas.microsoft.com/office/drawing/2014/main" id="{1BFE50C8-6F45-407F-839D-79297B49D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4260960"/>
            <a:ext cx="3337200" cy="328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59">
            <a:extLst xmlns:a="http://schemas.openxmlformats.org/drawingml/2006/main">
              <a:ext uri="{FF2B5EF4-FFF2-40B4-BE49-F238E27FC236}">
                <a16:creationId xmlns:a16="http://schemas.microsoft.com/office/drawing/2014/main" id="{09E381C6-6724-4FE7-90F8-972F0C69A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4327425"/>
            <a:ext cx="306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Standalone ADM was down 20% globally in Q1 2026, while bundled / new-scope activity held up better.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0">
            <a:extLst xmlns:a="http://schemas.openxmlformats.org/drawingml/2006/main">
              <a:ext uri="{FF2B5EF4-FFF2-40B4-BE49-F238E27FC236}">
                <a16:creationId xmlns:a16="http://schemas.microsoft.com/office/drawing/2014/main" id="{C0302FCD-FD06-46CF-8332-CE61210C1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Shape 61">
            <a:extLst xmlns:a="http://schemas.openxmlformats.org/drawingml/2006/main">
              <a:ext uri="{FF2B5EF4-FFF2-40B4-BE49-F238E27FC236}">
                <a16:creationId xmlns:a16="http://schemas.microsoft.com/office/drawing/2014/main" id="{6E926345-FB57-43C8-BBF2-E3D09A2AC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Text 62">
            <a:extLst xmlns:a="http://schemas.openxmlformats.org/drawingml/2006/main">
              <a:ext uri="{FF2B5EF4-FFF2-40B4-BE49-F238E27FC236}">
                <a16:creationId xmlns:a16="http://schemas.microsoft.com/office/drawing/2014/main" id="{D0DBB6C5-8FB8-4EC8-8EEF-FD1C391C7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3">
            <a:extLst xmlns:a="http://schemas.openxmlformats.org/drawingml/2006/main">
              <a:ext uri="{FF2B5EF4-FFF2-40B4-BE49-F238E27FC236}">
                <a16:creationId xmlns:a16="http://schemas.microsoft.com/office/drawing/2014/main" id="{0E3533A4-A297-46BF-A33C-C57F78B6E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sourcing market shows simultaneous consolidation and specialization; supplier segmentation should therefore separate stable run scope from specialist change and modernization scope.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Text 64">
            <a:extLst xmlns:a="http://schemas.openxmlformats.org/drawingml/2006/main">
              <a:ext uri="{FF2B5EF4-FFF2-40B4-BE49-F238E27FC236}">
                <a16:creationId xmlns:a16="http://schemas.microsoft.com/office/drawing/2014/main" id="{A65FEE2E-6810-4C83-8D6B-2CA1A6E3A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 65">
            <a:hlinkClick xmlns:r="http://schemas.openxmlformats.org/officeDocument/2006/relationships" xmlns:a="http://schemas.openxmlformats.org/drawingml/2006/main" r:id="R15d5cd5f228d4ccc"/>
            <a:extLst xmlns:a="http://schemas.openxmlformats.org/drawingml/2006/main">
              <a:ext uri="{FF2B5EF4-FFF2-40B4-BE49-F238E27FC236}">
                <a16:creationId xmlns:a16="http://schemas.microsoft.com/office/drawing/2014/main" id="{B64AE313-5DBD-4DF6-864B-21169E1EF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756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9319cfba06f424a"/>
              </a:rPr>
              <a:t>ISG Europe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Text 66">
            <a:hlinkClick xmlns:r="http://schemas.openxmlformats.org/officeDocument/2006/relationships" xmlns:a="http://schemas.openxmlformats.org/drawingml/2006/main" r:id="R211f007f0b154ea9"/>
            <a:extLst xmlns:a="http://schemas.openxmlformats.org/drawingml/2006/main">
              <a:ext uri="{FF2B5EF4-FFF2-40B4-BE49-F238E27FC236}">
                <a16:creationId xmlns:a16="http://schemas.microsoft.com/office/drawing/2014/main" id="{096E8BF1-5742-4B0A-901E-250D8B524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8200" y="6309360"/>
            <a:ext cx="502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a10c75faadd478f"/>
              </a:rPr>
              <a:t>ISG Q1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67">
            <a:hlinkClick xmlns:r="http://schemas.openxmlformats.org/officeDocument/2006/relationships" xmlns:a="http://schemas.openxmlformats.org/drawingml/2006/main" r:id="R00080dd2179a45de"/>
            <a:extLst xmlns:a="http://schemas.openxmlformats.org/drawingml/2006/main">
              <a:ext uri="{FF2B5EF4-FFF2-40B4-BE49-F238E27FC236}">
                <a16:creationId xmlns:a16="http://schemas.microsoft.com/office/drawing/2014/main" id="{93E8E904-4F60-41BB-A351-1CEC4B7BF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5840" y="6309360"/>
            <a:ext cx="672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7123cc8bc034fd1"/>
              </a:rPr>
              <a:t>Everest AMS 2025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33BE48A4-C049-4FEE-865C-F751BCD6C5DF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F6DF2BE2-2DFA-1C03-677D-BDC2260D6D92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21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5D3A8A8-7635-43F5-95D6-9639420C0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7E1A8CE-FBFF-487E-BA57-C4368194E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D44F676B-DE01-4663-9249-EB31CD69D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766BFFE-42C5-40D1-8324-8DEA2E04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BF5D3D31-F3AB-4222-9B85-A357D14D6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C396B04D-5816-41C3-9EED-8A11AD43B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86256995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1" name="Text 0">
            <a:extLst xmlns:a="http://schemas.openxmlformats.org/drawingml/2006/main">
              <a:ext uri="{FF2B5EF4-FFF2-40B4-BE49-F238E27FC236}">
                <a16:creationId xmlns:a16="http://schemas.microsoft.com/office/drawing/2014/main" id="{E178889E-08E2-4799-A615-24721E599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A4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Text 1">
            <a:extLst xmlns:a="http://schemas.openxmlformats.org/drawingml/2006/main">
              <a:ext uri="{FF2B5EF4-FFF2-40B4-BE49-F238E27FC236}">
                <a16:creationId xmlns:a16="http://schemas.microsoft.com/office/drawing/2014/main" id="{B88677DB-391C-45C9-9BA8-3922639BD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Deal Architecture Is Becoming Portfolio-Based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Shape 2">
            <a:extLst xmlns:a="http://schemas.openxmlformats.org/drawingml/2006/main">
              <a:ext uri="{FF2B5EF4-FFF2-40B4-BE49-F238E27FC236}">
                <a16:creationId xmlns:a16="http://schemas.microsoft.com/office/drawing/2014/main" id="{89941116-EEDE-49B6-8A94-AA65EB766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Text 3">
            <a:extLst xmlns:a="http://schemas.openxmlformats.org/drawingml/2006/main">
              <a:ext uri="{FF2B5EF4-FFF2-40B4-BE49-F238E27FC236}">
                <a16:creationId xmlns:a16="http://schemas.microsoft.com/office/drawing/2014/main" id="{032CF263-077A-418C-BE40-13BDE6878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Best-practice deal design separates stable run services, enhancement capacity and modernization pods instead of forcing all work into one pricing mechanism.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4">
            <a:extLst xmlns:a="http://schemas.openxmlformats.org/drawingml/2006/main">
              <a:ext uri="{FF2B5EF4-FFF2-40B4-BE49-F238E27FC236}">
                <a16:creationId xmlns:a16="http://schemas.microsoft.com/office/drawing/2014/main" id="{F04109D2-548B-42C4-A680-A98B48BBB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608040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Typical deal architecture for a fragmented global retail application estate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Text 5">
            <a:extLst xmlns:a="http://schemas.openxmlformats.org/drawingml/2006/main">
              <a:ext uri="{FF2B5EF4-FFF2-40B4-BE49-F238E27FC236}">
                <a16:creationId xmlns:a16="http://schemas.microsoft.com/office/drawing/2014/main" id="{4DC62867-CC52-4000-8B45-8CECAB657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60804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structure only; tenure and size are directional and should be validated through RFP baselining.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Shape 6">
            <a:extLst xmlns:a="http://schemas.openxmlformats.org/drawingml/2006/main">
              <a:ext uri="{FF2B5EF4-FFF2-40B4-BE49-F238E27FC236}">
                <a16:creationId xmlns:a16="http://schemas.microsoft.com/office/drawing/2014/main" id="{7FE3AB8F-982F-4047-B0E0-644EA1FFE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783080"/>
            <a:ext cx="5870160" cy="566640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7">
            <a:extLst xmlns:a="http://schemas.openxmlformats.org/drawingml/2006/main">
              <a:ext uri="{FF2B5EF4-FFF2-40B4-BE49-F238E27FC236}">
                <a16:creationId xmlns:a16="http://schemas.microsoft.com/office/drawing/2014/main" id="{0E1A1CEA-DC95-4A78-8BC1-754DD5AF8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783080"/>
            <a:ext cx="7272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8">
            <a:extLst xmlns:a="http://schemas.openxmlformats.org/drawingml/2006/main">
              <a:ext uri="{FF2B5EF4-FFF2-40B4-BE49-F238E27FC236}">
                <a16:creationId xmlns:a16="http://schemas.microsoft.com/office/drawing/2014/main" id="{B5949F4C-40E0-45C1-851C-B73DFEDB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874655"/>
            <a:ext cx="14443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Core AMS / MAS Run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Text 9">
            <a:extLst xmlns:a="http://schemas.openxmlformats.org/drawingml/2006/main">
              <a:ext uri="{FF2B5EF4-FFF2-40B4-BE49-F238E27FC236}">
                <a16:creationId xmlns:a16="http://schemas.microsoft.com/office/drawing/2014/main" id="{FF8D2757-ECA4-458F-8289-C4B5E0077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079315"/>
            <a:ext cx="28800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ERP, CRM, BI, L2-L3 support, incident / problem management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 10">
            <a:extLst xmlns:a="http://schemas.openxmlformats.org/drawingml/2006/main">
              <a:ext uri="{FF2B5EF4-FFF2-40B4-BE49-F238E27FC236}">
                <a16:creationId xmlns:a16="http://schemas.microsoft.com/office/drawing/2014/main" id="{3C199399-8277-46E3-AE29-90B8312C2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1875780"/>
            <a:ext cx="73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3-5 years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Text 11">
            <a:extLst xmlns:a="http://schemas.openxmlformats.org/drawingml/2006/main">
              <a:ext uri="{FF2B5EF4-FFF2-40B4-BE49-F238E27FC236}">
                <a16:creationId xmlns:a16="http://schemas.microsoft.com/office/drawing/2014/main" id="{D6CD8BAA-4DF9-4097-9586-E25A0C96A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080" y="1875780"/>
            <a:ext cx="14810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 / output-based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Shape 12">
            <a:extLst xmlns:a="http://schemas.openxmlformats.org/drawingml/2006/main">
              <a:ext uri="{FF2B5EF4-FFF2-40B4-BE49-F238E27FC236}">
                <a16:creationId xmlns:a16="http://schemas.microsoft.com/office/drawing/2014/main" id="{79ED3617-5A6D-4905-AF6D-AE43BD4ED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112120"/>
            <a:ext cx="2285640" cy="72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28080" rIns="90000" bIns="2808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Shape 13">
            <a:extLst xmlns:a="http://schemas.openxmlformats.org/drawingml/2006/main">
              <a:ext uri="{FF2B5EF4-FFF2-40B4-BE49-F238E27FC236}">
                <a16:creationId xmlns:a16="http://schemas.microsoft.com/office/drawing/2014/main" id="{CDA2E675-6F3C-4791-9B83-9104CD6F8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532960"/>
            <a:ext cx="5870160" cy="566640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Shape 14">
            <a:extLst xmlns:a="http://schemas.openxmlformats.org/drawingml/2006/main">
              <a:ext uri="{FF2B5EF4-FFF2-40B4-BE49-F238E27FC236}">
                <a16:creationId xmlns:a16="http://schemas.microsoft.com/office/drawing/2014/main" id="{F7161309-6519-4434-954F-8524FAAD4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532960"/>
            <a:ext cx="7272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Text 15">
            <a:extLst xmlns:a="http://schemas.openxmlformats.org/drawingml/2006/main">
              <a:ext uri="{FF2B5EF4-FFF2-40B4-BE49-F238E27FC236}">
                <a16:creationId xmlns:a16="http://schemas.microsoft.com/office/drawing/2014/main" id="{D56C4631-CEAD-4D89-A7BC-9CB92357E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624535"/>
            <a:ext cx="14443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Enhancement Factory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16">
            <a:extLst xmlns:a="http://schemas.openxmlformats.org/drawingml/2006/main">
              <a:ext uri="{FF2B5EF4-FFF2-40B4-BE49-F238E27FC236}">
                <a16:creationId xmlns:a16="http://schemas.microsoft.com/office/drawing/2014/main" id="{56C9F915-9390-497A-884C-02033C51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828835"/>
            <a:ext cx="28800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Minor enhancements, release factory, test automation and change requests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Text 17">
            <a:extLst xmlns:a="http://schemas.openxmlformats.org/drawingml/2006/main">
              <a:ext uri="{FF2B5EF4-FFF2-40B4-BE49-F238E27FC236}">
                <a16:creationId xmlns:a16="http://schemas.microsoft.com/office/drawing/2014/main" id="{6FD24830-09CF-470E-8729-89BF0927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625660"/>
            <a:ext cx="73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1-3 years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18">
            <a:extLst xmlns:a="http://schemas.openxmlformats.org/drawingml/2006/main">
              <a:ext uri="{FF2B5EF4-FFF2-40B4-BE49-F238E27FC236}">
                <a16:creationId xmlns:a16="http://schemas.microsoft.com/office/drawing/2014/main" id="{B704C451-A6EC-4668-96C5-6156D1003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080" y="2625660"/>
            <a:ext cx="14810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Capacity + backlog velocity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Shape 19">
            <a:extLst xmlns:a="http://schemas.openxmlformats.org/drawingml/2006/main">
              <a:ext uri="{FF2B5EF4-FFF2-40B4-BE49-F238E27FC236}">
                <a16:creationId xmlns:a16="http://schemas.microsoft.com/office/drawing/2014/main" id="{8DFAD6D5-7A9F-4078-9F4C-1D3876D2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862000"/>
            <a:ext cx="1737000" cy="72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28080" rIns="90000" bIns="2808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Shape 20">
            <a:extLst xmlns:a="http://schemas.openxmlformats.org/drawingml/2006/main">
              <a:ext uri="{FF2B5EF4-FFF2-40B4-BE49-F238E27FC236}">
                <a16:creationId xmlns:a16="http://schemas.microsoft.com/office/drawing/2014/main" id="{3E9DFFE6-E302-44BD-8E5B-59EFD402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282840"/>
            <a:ext cx="5870160" cy="566640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Shape 21">
            <a:extLst xmlns:a="http://schemas.openxmlformats.org/drawingml/2006/main">
              <a:ext uri="{FF2B5EF4-FFF2-40B4-BE49-F238E27FC236}">
                <a16:creationId xmlns:a16="http://schemas.microsoft.com/office/drawing/2014/main" id="{654C731C-35FD-4BBE-93C1-A3F187B28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282840"/>
            <a:ext cx="7272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Text 22">
            <a:extLst xmlns:a="http://schemas.openxmlformats.org/drawingml/2006/main">
              <a:ext uri="{FF2B5EF4-FFF2-40B4-BE49-F238E27FC236}">
                <a16:creationId xmlns:a16="http://schemas.microsoft.com/office/drawing/2014/main" id="{960092F1-9523-4818-A0EA-5A21FE075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374055"/>
            <a:ext cx="14443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Modernization Pods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Text 23">
            <a:extLst xmlns:a="http://schemas.openxmlformats.org/drawingml/2006/main">
              <a:ext uri="{FF2B5EF4-FFF2-40B4-BE49-F238E27FC236}">
                <a16:creationId xmlns:a16="http://schemas.microsoft.com/office/drawing/2014/main" id="{5B2546F0-FBD8-4C80-A9E5-1910D9596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578715"/>
            <a:ext cx="28800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Cloud-native, API, data, AI and technical-debt reduction initiatives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Text 24">
            <a:extLst xmlns:a="http://schemas.openxmlformats.org/drawingml/2006/main">
              <a:ext uri="{FF2B5EF4-FFF2-40B4-BE49-F238E27FC236}">
                <a16:creationId xmlns:a16="http://schemas.microsoft.com/office/drawing/2014/main" id="{8DF36403-F7C8-4480-A8F8-6DB781F0F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3375180"/>
            <a:ext cx="73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6-18 months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Text 25">
            <a:extLst xmlns:a="http://schemas.openxmlformats.org/drawingml/2006/main">
              <a:ext uri="{FF2B5EF4-FFF2-40B4-BE49-F238E27FC236}">
                <a16:creationId xmlns:a16="http://schemas.microsoft.com/office/drawing/2014/main" id="{4EA1018F-D3FC-4D7F-BA6D-E385481F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080" y="3375180"/>
            <a:ext cx="14810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Milestone / outcome-based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Shape 26">
            <a:extLst xmlns:a="http://schemas.openxmlformats.org/drawingml/2006/main">
              <a:ext uri="{FF2B5EF4-FFF2-40B4-BE49-F238E27FC236}">
                <a16:creationId xmlns:a16="http://schemas.microsoft.com/office/drawing/2014/main" id="{B0D82E0A-0BA2-4E7A-B785-8A65F91CB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3611880"/>
            <a:ext cx="1188360" cy="72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28080" rIns="90000" bIns="2808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Shape 27">
            <a:extLst xmlns:a="http://schemas.openxmlformats.org/drawingml/2006/main">
              <a:ext uri="{FF2B5EF4-FFF2-40B4-BE49-F238E27FC236}">
                <a16:creationId xmlns:a16="http://schemas.microsoft.com/office/drawing/2014/main" id="{1E6E02D6-620E-4477-A2CD-CC2FFCF93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032360"/>
            <a:ext cx="5870160" cy="566640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Shape 28">
            <a:extLst xmlns:a="http://schemas.openxmlformats.org/drawingml/2006/main">
              <a:ext uri="{FF2B5EF4-FFF2-40B4-BE49-F238E27FC236}">
                <a16:creationId xmlns:a16="http://schemas.microsoft.com/office/drawing/2014/main" id="{AA71A945-E366-4182-8093-B91B7EB1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032360"/>
            <a:ext cx="7272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Text 29">
            <a:extLst xmlns:a="http://schemas.openxmlformats.org/drawingml/2006/main">
              <a:ext uri="{FF2B5EF4-FFF2-40B4-BE49-F238E27FC236}">
                <a16:creationId xmlns:a16="http://schemas.microsoft.com/office/drawing/2014/main" id="{A4CC9AF1-8FEA-4147-AE67-B5D0824B9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123935"/>
            <a:ext cx="14443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Specialist Surge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Text 30">
            <a:extLst xmlns:a="http://schemas.openxmlformats.org/drawingml/2006/main">
              <a:ext uri="{FF2B5EF4-FFF2-40B4-BE49-F238E27FC236}">
                <a16:creationId xmlns:a16="http://schemas.microsoft.com/office/drawing/2014/main" id="{E347AC8D-3232-47F0-AF82-3742890FD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328595"/>
            <a:ext cx="28800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Niche skills, migration spikes, stabilization and diagnostic work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Text 31">
            <a:extLst xmlns:a="http://schemas.openxmlformats.org/drawingml/2006/main">
              <a:ext uri="{FF2B5EF4-FFF2-40B4-BE49-F238E27FC236}">
                <a16:creationId xmlns:a16="http://schemas.microsoft.com/office/drawing/2014/main" id="{09BA02B2-7E2E-4635-A032-E6D411E7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4125060"/>
            <a:ext cx="73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3-9 months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Text 32">
            <a:extLst xmlns:a="http://schemas.openxmlformats.org/drawingml/2006/main">
              <a:ext uri="{FF2B5EF4-FFF2-40B4-BE49-F238E27FC236}">
                <a16:creationId xmlns:a16="http://schemas.microsoft.com/office/drawing/2014/main" id="{A9CF8C02-92AE-4A67-9A04-4E00D5797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080" y="4125060"/>
            <a:ext cx="14810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T&amp;M / skill-based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33">
            <a:extLst xmlns:a="http://schemas.openxmlformats.org/drawingml/2006/main">
              <a:ext uri="{FF2B5EF4-FFF2-40B4-BE49-F238E27FC236}">
                <a16:creationId xmlns:a16="http://schemas.microsoft.com/office/drawing/2014/main" id="{830EE6E5-A34C-49C3-BD6F-C92F4342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4361760"/>
            <a:ext cx="822600" cy="72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28080" rIns="90000" bIns="2808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Text 34">
            <a:extLst xmlns:a="http://schemas.openxmlformats.org/drawingml/2006/main">
              <a:ext uri="{FF2B5EF4-FFF2-40B4-BE49-F238E27FC236}">
                <a16:creationId xmlns:a16="http://schemas.microsoft.com/office/drawing/2014/main" id="{FD9AD467-A57A-46A5-B1F0-3D01DB806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491945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Longer / Larger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Text 35">
            <a:extLst xmlns:a="http://schemas.openxmlformats.org/drawingml/2006/main">
              <a:ext uri="{FF2B5EF4-FFF2-40B4-BE49-F238E27FC236}">
                <a16:creationId xmlns:a16="http://schemas.microsoft.com/office/drawing/2014/main" id="{E4EDAB01-0AC4-4783-9E7D-6851EED59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3360" y="4919455"/>
            <a:ext cx="10969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Shorter / Modular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Shape 36">
            <a:extLst xmlns:a="http://schemas.openxmlformats.org/drawingml/2006/main">
              <a:ext uri="{FF2B5EF4-FFF2-40B4-BE49-F238E27FC236}">
                <a16:creationId xmlns:a16="http://schemas.microsoft.com/office/drawing/2014/main" id="{F29193AF-8FD5-4E00-A7C8-50213743A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1179720"/>
            <a:ext cx="4772880" cy="3931560"/>
          </a:xfrm>
          <a:prstGeom xmlns:a="http://schemas.openxmlformats.org/drawingml/2006/main" prst="roundRect">
            <a:avLst>
              <a:gd name="adj" fmla="val 930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Text 37">
            <a:extLst xmlns:a="http://schemas.openxmlformats.org/drawingml/2006/main">
              <a:ext uri="{FF2B5EF4-FFF2-40B4-BE49-F238E27FC236}">
                <a16:creationId xmlns:a16="http://schemas.microsoft.com/office/drawing/2014/main" id="{719319AF-C4F9-4335-A3C4-167E17F00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1408320"/>
            <a:ext cx="422424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Q2 2026 commercial market indicators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Text 38">
            <a:extLst xmlns:a="http://schemas.openxmlformats.org/drawingml/2006/main">
              <a:ext uri="{FF2B5EF4-FFF2-40B4-BE49-F238E27FC236}">
                <a16:creationId xmlns:a16="http://schemas.microsoft.com/office/drawing/2014/main" id="{F3B2567A-29D9-4EEC-823B-08CDD6D96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1865295"/>
            <a:ext cx="15724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XaaS ACV growth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Shape 39">
            <a:extLst xmlns:a="http://schemas.openxmlformats.org/drawingml/2006/main">
              <a:ext uri="{FF2B5EF4-FFF2-40B4-BE49-F238E27FC236}">
                <a16:creationId xmlns:a16="http://schemas.microsoft.com/office/drawing/2014/main" id="{B95A3046-75B0-4F98-8BBF-C984041A1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0" y="1874520"/>
            <a:ext cx="1874160" cy="13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Shape 40">
            <a:extLst xmlns:a="http://schemas.openxmlformats.org/drawingml/2006/main">
              <a:ext uri="{FF2B5EF4-FFF2-40B4-BE49-F238E27FC236}">
                <a16:creationId xmlns:a16="http://schemas.microsoft.com/office/drawing/2014/main" id="{16733C5D-E823-495B-96AB-9B8A6A0B7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600" y="1897560"/>
            <a:ext cx="183744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Text 41">
            <a:extLst xmlns:a="http://schemas.openxmlformats.org/drawingml/2006/main">
              <a:ext uri="{FF2B5EF4-FFF2-40B4-BE49-F238E27FC236}">
                <a16:creationId xmlns:a16="http://schemas.microsoft.com/office/drawing/2014/main" id="{B56467B1-7ECC-4C26-A2D3-4A271A12C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840" y="1865295"/>
            <a:ext cx="785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+65%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 42">
            <a:extLst xmlns:a="http://schemas.openxmlformats.org/drawingml/2006/main">
              <a:ext uri="{FF2B5EF4-FFF2-40B4-BE49-F238E27FC236}">
                <a16:creationId xmlns:a16="http://schemas.microsoft.com/office/drawing/2014/main" id="{2102F85F-45B9-4E50-8778-F85950FA0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2249415"/>
            <a:ext cx="15724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43">
            <a:extLst xmlns:a="http://schemas.openxmlformats.org/drawingml/2006/main">
              <a:ext uri="{FF2B5EF4-FFF2-40B4-BE49-F238E27FC236}">
                <a16:creationId xmlns:a16="http://schemas.microsoft.com/office/drawing/2014/main" id="{EE535A68-80E9-4EF9-A82E-E4302ED7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0" y="2258640"/>
            <a:ext cx="1874160" cy="13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Shape 44">
            <a:extLst xmlns:a="http://schemas.openxmlformats.org/drawingml/2006/main">
              <a:ext uri="{FF2B5EF4-FFF2-40B4-BE49-F238E27FC236}">
                <a16:creationId xmlns:a16="http://schemas.microsoft.com/office/drawing/2014/main" id="{8EA827A3-9A22-4B6A-A894-1CD0A7A3F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600" y="2281320"/>
            <a:ext cx="7596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Text 45">
            <a:extLst xmlns:a="http://schemas.openxmlformats.org/drawingml/2006/main">
              <a:ext uri="{FF2B5EF4-FFF2-40B4-BE49-F238E27FC236}">
                <a16:creationId xmlns:a16="http://schemas.microsoft.com/office/drawing/2014/main" id="{162E309B-C1BD-4966-B42A-15565E611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840" y="2249415"/>
            <a:ext cx="785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+2.7%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46">
            <a:extLst xmlns:a="http://schemas.openxmlformats.org/drawingml/2006/main">
              <a:ext uri="{FF2B5EF4-FFF2-40B4-BE49-F238E27FC236}">
                <a16:creationId xmlns:a16="http://schemas.microsoft.com/office/drawing/2014/main" id="{1E02C96E-9BD1-4A99-95BC-7CFD93CA1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2633535"/>
            <a:ext cx="15724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Mega-deal ACV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Shape 47">
            <a:extLst xmlns:a="http://schemas.openxmlformats.org/drawingml/2006/main">
              <a:ext uri="{FF2B5EF4-FFF2-40B4-BE49-F238E27FC236}">
                <a16:creationId xmlns:a16="http://schemas.microsoft.com/office/drawing/2014/main" id="{AFB00E55-5F88-4C56-BEE6-9120FF42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0" y="2642760"/>
            <a:ext cx="1874160" cy="13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Shape 48">
            <a:extLst xmlns:a="http://schemas.openxmlformats.org/drawingml/2006/main">
              <a:ext uri="{FF2B5EF4-FFF2-40B4-BE49-F238E27FC236}">
                <a16:creationId xmlns:a16="http://schemas.microsoft.com/office/drawing/2014/main" id="{741CB323-B965-4E81-8F29-5760137DF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600" y="2665440"/>
            <a:ext cx="763200" cy="91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E52"/>
          </a:solidFill>
          <a:ln xmlns:a="http://schemas.openxmlformats.org/drawingml/2006/main" w="12700">
            <a:solidFill>
              <a:srgbClr val="C44E5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Text 49">
            <a:extLst xmlns:a="http://schemas.openxmlformats.org/drawingml/2006/main">
              <a:ext uri="{FF2B5EF4-FFF2-40B4-BE49-F238E27FC236}">
                <a16:creationId xmlns:a16="http://schemas.microsoft.com/office/drawing/2014/main" id="{EA675351-81E2-409D-9E33-C961B455C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840" y="2633535"/>
            <a:ext cx="785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-27%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Shape 50">
            <a:extLst xmlns:a="http://schemas.openxmlformats.org/drawingml/2006/main">
              <a:ext uri="{FF2B5EF4-FFF2-40B4-BE49-F238E27FC236}">
                <a16:creationId xmlns:a16="http://schemas.microsoft.com/office/drawing/2014/main" id="{3FAF109E-6A43-4586-A54B-E6BCB5665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3173040"/>
            <a:ext cx="10785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Text 51">
            <a:extLst xmlns:a="http://schemas.openxmlformats.org/drawingml/2006/main">
              <a:ext uri="{FF2B5EF4-FFF2-40B4-BE49-F238E27FC236}">
                <a16:creationId xmlns:a16="http://schemas.microsoft.com/office/drawing/2014/main" id="{BCAD4ACE-7D12-44C9-8C18-9FB301324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00" y="3346560"/>
            <a:ext cx="8593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$42.4B</a:t>
            </a:r>
            <a:endParaRPr sz="11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52">
            <a:extLst xmlns:a="http://schemas.openxmlformats.org/drawingml/2006/main">
              <a:ext uri="{FF2B5EF4-FFF2-40B4-BE49-F238E27FC236}">
                <a16:creationId xmlns:a16="http://schemas.microsoft.com/office/drawing/2014/main" id="{29871D5B-D9CF-453A-9FF3-3AF834575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040" y="35570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Combined ACV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Shape 53">
            <a:extLst xmlns:a="http://schemas.openxmlformats.org/drawingml/2006/main">
              <a:ext uri="{FF2B5EF4-FFF2-40B4-BE49-F238E27FC236}">
                <a16:creationId xmlns:a16="http://schemas.microsoft.com/office/drawing/2014/main" id="{C27CD6DF-9A6C-442F-85AA-899468A5A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3173040"/>
            <a:ext cx="10785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 54">
            <a:extLst xmlns:a="http://schemas.openxmlformats.org/drawingml/2006/main">
              <a:ext uri="{FF2B5EF4-FFF2-40B4-BE49-F238E27FC236}">
                <a16:creationId xmlns:a16="http://schemas.microsoft.com/office/drawing/2014/main" id="{474F0571-D81D-4E76-9FB7-67872808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4320" y="3346560"/>
            <a:ext cx="8593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$10.9B</a:t>
            </a:r>
            <a:endParaRPr sz="11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Text 55">
            <a:extLst xmlns:a="http://schemas.openxmlformats.org/drawingml/2006/main">
              <a:ext uri="{FF2B5EF4-FFF2-40B4-BE49-F238E27FC236}">
                <a16:creationId xmlns:a16="http://schemas.microsoft.com/office/drawing/2014/main" id="{5A9EA22B-32A1-4096-BD2F-0B4B4D846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5320" y="3557035"/>
            <a:ext cx="877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ACV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Shape 56">
            <a:extLst xmlns:a="http://schemas.openxmlformats.org/drawingml/2006/main">
              <a:ext uri="{FF2B5EF4-FFF2-40B4-BE49-F238E27FC236}">
                <a16:creationId xmlns:a16="http://schemas.microsoft.com/office/drawing/2014/main" id="{E3052794-C2AE-4B95-9369-7D9BEE9DF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3800" y="3173040"/>
            <a:ext cx="10785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Text 57">
            <a:extLst xmlns:a="http://schemas.openxmlformats.org/drawingml/2006/main">
              <a:ext uri="{FF2B5EF4-FFF2-40B4-BE49-F238E27FC236}">
                <a16:creationId xmlns:a16="http://schemas.microsoft.com/office/drawing/2014/main" id="{D912A6B8-14EE-423D-AF42-F1B0CFFCC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346560"/>
            <a:ext cx="8593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725</a:t>
            </a:r>
            <a:endParaRPr sz="11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 58">
            <a:extLst xmlns:a="http://schemas.openxmlformats.org/drawingml/2006/main">
              <a:ext uri="{FF2B5EF4-FFF2-40B4-BE49-F238E27FC236}">
                <a16:creationId xmlns:a16="http://schemas.microsoft.com/office/drawing/2014/main" id="{D5458845-C929-4E86-A61F-D0958A0A1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4240" y="35570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MS contracts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Shape 59">
            <a:extLst xmlns:a="http://schemas.openxmlformats.org/drawingml/2006/main">
              <a:ext uri="{FF2B5EF4-FFF2-40B4-BE49-F238E27FC236}">
                <a16:creationId xmlns:a16="http://schemas.microsoft.com/office/drawing/2014/main" id="{4BFE1031-D666-4A0D-98E8-0947E3B63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2720" y="3173040"/>
            <a:ext cx="10785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 60">
            <a:extLst xmlns:a="http://schemas.openxmlformats.org/drawingml/2006/main">
              <a:ext uri="{FF2B5EF4-FFF2-40B4-BE49-F238E27FC236}">
                <a16:creationId xmlns:a16="http://schemas.microsoft.com/office/drawing/2014/main" id="{6B223D53-A4DE-401A-955E-3F03D493D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42520" y="3346560"/>
            <a:ext cx="8593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  <a:endParaRPr sz="11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Text 61">
            <a:extLst xmlns:a="http://schemas.openxmlformats.org/drawingml/2006/main">
              <a:ext uri="{FF2B5EF4-FFF2-40B4-BE49-F238E27FC236}">
                <a16:creationId xmlns:a16="http://schemas.microsoft.com/office/drawing/2014/main" id="{124D1D6A-5CB7-4EE5-A1B3-388B5E412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3160" y="3557035"/>
            <a:ext cx="877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Mega-deals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Shape 62">
            <a:extLst xmlns:a="http://schemas.openxmlformats.org/drawingml/2006/main">
              <a:ext uri="{FF2B5EF4-FFF2-40B4-BE49-F238E27FC236}">
                <a16:creationId xmlns:a16="http://schemas.microsoft.com/office/drawing/2014/main" id="{96D9995F-F365-4B3E-842D-681905C0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4251960"/>
            <a:ext cx="4315680" cy="475200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Text 63">
            <a:extLst xmlns:a="http://schemas.openxmlformats.org/drawingml/2006/main">
              <a:ext uri="{FF2B5EF4-FFF2-40B4-BE49-F238E27FC236}">
                <a16:creationId xmlns:a16="http://schemas.microsoft.com/office/drawing/2014/main" id="{774FB518-7219-492B-BD9E-402164AA1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270320"/>
            <a:ext cx="4004640" cy="461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Interpretation: cloud / </a:t>
            </a: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XaaS</a:t>
            </a: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demand is scaling much faster than traditional managed services, while mega-deal activity is less dominant. This favors modular deal architecture with clear tower boundaries.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Shape 64">
            <a:extLst xmlns:a="http://schemas.openxmlformats.org/drawingml/2006/main">
              <a:ext uri="{FF2B5EF4-FFF2-40B4-BE49-F238E27FC236}">
                <a16:creationId xmlns:a16="http://schemas.microsoft.com/office/drawing/2014/main" id="{8DAFE87D-F3D8-42D0-A68A-7DA084A48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Shape 65">
            <a:extLst xmlns:a="http://schemas.openxmlformats.org/drawingml/2006/main">
              <a:ext uri="{FF2B5EF4-FFF2-40B4-BE49-F238E27FC236}">
                <a16:creationId xmlns:a16="http://schemas.microsoft.com/office/drawing/2014/main" id="{FA560C5A-028C-4A67-AD83-B3D01E7CC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Text 66">
            <a:extLst xmlns:a="http://schemas.openxmlformats.org/drawingml/2006/main">
              <a:ext uri="{FF2B5EF4-FFF2-40B4-BE49-F238E27FC236}">
                <a16:creationId xmlns:a16="http://schemas.microsoft.com/office/drawing/2014/main" id="{5D95D253-F838-4C68-AFE6-5086AC75E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Text 67">
            <a:extLst xmlns:a="http://schemas.openxmlformats.org/drawingml/2006/main">
              <a:ext uri="{FF2B5EF4-FFF2-40B4-BE49-F238E27FC236}">
                <a16:creationId xmlns:a16="http://schemas.microsoft.com/office/drawing/2014/main" id="{EEBA6D55-6E73-4DCD-B4C4-63B930E84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 portfolio-based contract structure preserves stable economics for run services while keeping modernization work modular enough to re-scope, scale or exit as technology priorities change.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Text 68">
            <a:extLst xmlns:a="http://schemas.openxmlformats.org/drawingml/2006/main">
              <a:ext uri="{FF2B5EF4-FFF2-40B4-BE49-F238E27FC236}">
                <a16:creationId xmlns:a16="http://schemas.microsoft.com/office/drawing/2014/main" id="{65D43B72-B6E6-472B-A784-FCF1BE4A1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Text 69">
            <a:hlinkClick xmlns:r="http://schemas.openxmlformats.org/officeDocument/2006/relationships" xmlns:a="http://schemas.openxmlformats.org/drawingml/2006/main" r:id="R8730993de50642ad"/>
            <a:extLst xmlns:a="http://schemas.openxmlformats.org/drawingml/2006/main">
              <a:ext uri="{FF2B5EF4-FFF2-40B4-BE49-F238E27FC236}">
                <a16:creationId xmlns:a16="http://schemas.microsoft.com/office/drawing/2014/main" id="{5D4066AA-7DD7-4781-AAC5-D660D818C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756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3c2a59730e64b91"/>
              </a:rPr>
              <a:t>ISG Global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Text 70">
            <a:hlinkClick xmlns:r="http://schemas.openxmlformats.org/officeDocument/2006/relationships" xmlns:a="http://schemas.openxmlformats.org/drawingml/2006/main" r:id="Rb62b5d19ec2f4591"/>
            <a:extLst xmlns:a="http://schemas.openxmlformats.org/drawingml/2006/main">
              <a:ext uri="{FF2B5EF4-FFF2-40B4-BE49-F238E27FC236}">
                <a16:creationId xmlns:a16="http://schemas.microsoft.com/office/drawing/2014/main" id="{F09505A0-16BA-40B3-8F73-E25635B2F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8200" y="6309360"/>
            <a:ext cx="756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0d40e0b4986c4557"/>
              </a:rPr>
              <a:t>ISG Europe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Text 71">
            <a:hlinkClick xmlns:r="http://schemas.openxmlformats.org/officeDocument/2006/relationships" xmlns:a="http://schemas.openxmlformats.org/drawingml/2006/main" r:id="R9bee9a2983e44e90"/>
            <a:extLst xmlns:a="http://schemas.openxmlformats.org/drawingml/2006/main">
              <a:ext uri="{FF2B5EF4-FFF2-40B4-BE49-F238E27FC236}">
                <a16:creationId xmlns:a16="http://schemas.microsoft.com/office/drawing/2014/main" id="{CA53C414-48B3-44E6-A796-62E7C00FB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0000" y="6309360"/>
            <a:ext cx="672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c36faa097d8a49bf"/>
              </a:rPr>
              <a:t>Everest AMS 2025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59009A91-1944-4943-86DE-36D043E8743B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0BB18BA8-60F4-C50D-CD9B-1BB87D3E8506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22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7D0EAC1-4DB9-47F8-BE7F-33304215B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CF4B112-B733-403B-A72D-02F9871DB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9661B0AC-3684-4802-A653-A0ACAFCCF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5EFF6A24-BC14-4BB8-B5EC-37DDCE2BC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B895228D-CBC1-460D-89D1-8C3A843AE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3BBAB569-7932-4042-8A66-EE6B0B1FB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94322738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4" name="Text 0">
            <a:extLst xmlns:a="http://schemas.openxmlformats.org/drawingml/2006/main">
              <a:ext uri="{FF2B5EF4-FFF2-40B4-BE49-F238E27FC236}">
                <a16:creationId xmlns:a16="http://schemas.microsoft.com/office/drawing/2014/main" id="{E830D640-059F-4E2C-AE8A-593A621EB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A4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Text 1">
            <a:extLst xmlns:a="http://schemas.openxmlformats.org/drawingml/2006/main">
              <a:ext uri="{FF2B5EF4-FFF2-40B4-BE49-F238E27FC236}">
                <a16:creationId xmlns:a16="http://schemas.microsoft.com/office/drawing/2014/main" id="{D71562EE-50B0-454A-AF0F-561B5BF0F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SLA Design Is Shifting Toward Business-Aligned Metrics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Shape 2">
            <a:extLst xmlns:a="http://schemas.openxmlformats.org/drawingml/2006/main">
              <a:ext uri="{FF2B5EF4-FFF2-40B4-BE49-F238E27FC236}">
                <a16:creationId xmlns:a16="http://schemas.microsoft.com/office/drawing/2014/main" id="{F2E80B05-732F-4D82-B897-173FB93AE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Text 3">
            <a:extLst xmlns:a="http://schemas.openxmlformats.org/drawingml/2006/main">
              <a:ext uri="{FF2B5EF4-FFF2-40B4-BE49-F238E27FC236}">
                <a16:creationId xmlns:a16="http://schemas.microsoft.com/office/drawing/2014/main" id="{90A7B0AE-4565-49F8-BA94-B9B67B640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Technical SLAs remain necessary, but contracts are increasingly judged by user experience, release quality, automation and business continuity outcomes.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Text 4">
            <a:extLst xmlns:a="http://schemas.openxmlformats.org/drawingml/2006/main">
              <a:ext uri="{FF2B5EF4-FFF2-40B4-BE49-F238E27FC236}">
                <a16:creationId xmlns:a16="http://schemas.microsoft.com/office/drawing/2014/main" id="{D7602221-C37E-4AB5-807E-EA3DCBC35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548604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SLA / KPI design ladder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Text 5">
            <a:extLst xmlns:a="http://schemas.openxmlformats.org/drawingml/2006/main">
              <a:ext uri="{FF2B5EF4-FFF2-40B4-BE49-F238E27FC236}">
                <a16:creationId xmlns:a16="http://schemas.microsoft.com/office/drawing/2014/main" id="{F80C5B60-21BD-408C-BE57-1AEDE2AE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58518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Use a limited, meaningful metric set that links service operations to business outcomes.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Shape 6">
            <a:extLst xmlns:a="http://schemas.openxmlformats.org/drawingml/2006/main">
              <a:ext uri="{FF2B5EF4-FFF2-40B4-BE49-F238E27FC236}">
                <a16:creationId xmlns:a16="http://schemas.microsoft.com/office/drawing/2014/main" id="{3C719193-B7E6-49A0-AD52-07341FAB8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28800"/>
            <a:ext cx="4937400" cy="6580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Text 7">
            <a:extLst xmlns:a="http://schemas.openxmlformats.org/drawingml/2006/main">
              <a:ext uri="{FF2B5EF4-FFF2-40B4-BE49-F238E27FC236}">
                <a16:creationId xmlns:a16="http://schemas.microsoft.com/office/drawing/2014/main" id="{6CC59CA5-6A8B-4BD1-BFED-1A4B2A66F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1965960"/>
            <a:ext cx="448020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Business / Value Metrics</a:t>
            </a:r>
            <a:endParaRPr sz="83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Text 8">
            <a:extLst xmlns:a="http://schemas.openxmlformats.org/drawingml/2006/main">
              <a:ext uri="{FF2B5EF4-FFF2-40B4-BE49-F238E27FC236}">
                <a16:creationId xmlns:a16="http://schemas.microsoft.com/office/drawing/2014/main" id="{5754696D-576E-4E88-8AA7-37B47509C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440" y="2148975"/>
            <a:ext cx="4205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Checkout uptime, order-flow impact, release value, user satisfaction, cloud unit cost and automation yield.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Shape 9">
            <a:extLst xmlns:a="http://schemas.openxmlformats.org/drawingml/2006/main">
              <a:ext uri="{FF2B5EF4-FFF2-40B4-BE49-F238E27FC236}">
                <a16:creationId xmlns:a16="http://schemas.microsoft.com/office/drawing/2014/main" id="{E3083E00-6011-4CD5-B33F-8607EA94A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2779920"/>
            <a:ext cx="4297320" cy="6580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Text 10">
            <a:extLst xmlns:a="http://schemas.openxmlformats.org/drawingml/2006/main">
              <a:ext uri="{FF2B5EF4-FFF2-40B4-BE49-F238E27FC236}">
                <a16:creationId xmlns:a16="http://schemas.microsoft.com/office/drawing/2014/main" id="{A2D1BF75-0298-4155-A236-7045F303D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2917080"/>
            <a:ext cx="384012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Operational Quality Metrics</a:t>
            </a:r>
            <a:endParaRPr sz="83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Text 11">
            <a:extLst xmlns:a="http://schemas.openxmlformats.org/drawingml/2006/main">
              <a:ext uri="{FF2B5EF4-FFF2-40B4-BE49-F238E27FC236}">
                <a16:creationId xmlns:a16="http://schemas.microsoft.com/office/drawing/2014/main" id="{8ED9C950-992C-4484-B020-3A5FA8CC8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3099735"/>
            <a:ext cx="35658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MTTR, incident recurrence, defect leakage, release success rate, backlog aging and knowledge-base reuse.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Shape 12">
            <a:extLst xmlns:a="http://schemas.openxmlformats.org/drawingml/2006/main">
              <a:ext uri="{FF2B5EF4-FFF2-40B4-BE49-F238E27FC236}">
                <a16:creationId xmlns:a16="http://schemas.microsoft.com/office/drawing/2014/main" id="{D66A5A03-3554-404D-9CF4-CD9057B68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730680"/>
            <a:ext cx="3657240" cy="6580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Text 13">
            <a:extLst xmlns:a="http://schemas.openxmlformats.org/drawingml/2006/main">
              <a:ext uri="{FF2B5EF4-FFF2-40B4-BE49-F238E27FC236}">
                <a16:creationId xmlns:a16="http://schemas.microsoft.com/office/drawing/2014/main" id="{A6B83BD1-548D-4482-BE28-C1B1867BD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3867840"/>
            <a:ext cx="320004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Core Service Metrics</a:t>
            </a:r>
            <a:endParaRPr sz="83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Text 14">
            <a:extLst xmlns:a="http://schemas.openxmlformats.org/drawingml/2006/main">
              <a:ext uri="{FF2B5EF4-FFF2-40B4-BE49-F238E27FC236}">
                <a16:creationId xmlns:a16="http://schemas.microsoft.com/office/drawing/2014/main" id="{80A20A8D-AD4C-47C6-86B1-C018C3738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4050855"/>
            <a:ext cx="29257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Availability, response time, resolution time, escalation timing, severity handling and reporting accuracy.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Shape 15">
            <a:extLst xmlns:a="http://schemas.openxmlformats.org/drawingml/2006/main">
              <a:ext uri="{FF2B5EF4-FFF2-40B4-BE49-F238E27FC236}">
                <a16:creationId xmlns:a16="http://schemas.microsoft.com/office/drawing/2014/main" id="{DF5F548F-76F5-4E64-A109-190425F0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79720"/>
            <a:ext cx="4891680" cy="3931560"/>
          </a:xfrm>
          <a:prstGeom xmlns:a="http://schemas.openxmlformats.org/drawingml/2006/main" prst="roundRect">
            <a:avLst>
              <a:gd name="adj" fmla="val 930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Text 16">
            <a:extLst xmlns:a="http://schemas.openxmlformats.org/drawingml/2006/main">
              <a:ext uri="{FF2B5EF4-FFF2-40B4-BE49-F238E27FC236}">
                <a16:creationId xmlns:a16="http://schemas.microsoft.com/office/drawing/2014/main" id="{872A35C9-A17A-4462-B067-4DC54E224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408320"/>
            <a:ext cx="431568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Contract guardrails for KPI design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Shape 17">
            <a:extLst xmlns:a="http://schemas.openxmlformats.org/drawingml/2006/main">
              <a:ext uri="{FF2B5EF4-FFF2-40B4-BE49-F238E27FC236}">
                <a16:creationId xmlns:a16="http://schemas.microsoft.com/office/drawing/2014/main" id="{1857C761-3719-41E2-82BD-FCEF8790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920240"/>
            <a:ext cx="1142640" cy="731160"/>
          </a:xfrm>
          <a:prstGeom xmlns:a="http://schemas.openxmlformats.org/drawingml/2006/main" prst="arc">
            <a:avLst>
              <a:gd name="adj1" fmla="val 16200000"/>
              <a:gd name="adj2" fmla="val 0"/>
            </a:avLst>
          </a:prstGeom>
          <a:noFill xmlns:a="http://schemas.openxmlformats.org/drawingml/2006/main"/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Text 18">
            <a:extLst xmlns:a="http://schemas.openxmlformats.org/drawingml/2006/main">
              <a:ext uri="{FF2B5EF4-FFF2-40B4-BE49-F238E27FC236}">
                <a16:creationId xmlns:a16="http://schemas.microsoft.com/office/drawing/2014/main" id="{D9E1EF57-053D-4322-BC77-B90B2299E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9040" y="2075760"/>
            <a:ext cx="987120" cy="237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4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10-15</a:t>
            </a:r>
            <a:endParaRPr sz="1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Text 19">
            <a:extLst xmlns:a="http://schemas.openxmlformats.org/drawingml/2006/main">
              <a:ext uri="{FF2B5EF4-FFF2-40B4-BE49-F238E27FC236}">
                <a16:creationId xmlns:a16="http://schemas.microsoft.com/office/drawing/2014/main" id="{487D0264-4DB1-4C45-AB0C-A848C31C1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9400" y="1974960"/>
            <a:ext cx="2889000" cy="36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KPIs per service as a practical upper bound to avoid overcomplexity.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Shape 20">
            <a:extLst xmlns:a="http://schemas.openxmlformats.org/drawingml/2006/main">
              <a:ext uri="{FF2B5EF4-FFF2-40B4-BE49-F238E27FC236}">
                <a16:creationId xmlns:a16="http://schemas.microsoft.com/office/drawing/2014/main" id="{FF6A2C4C-AE34-4201-94D7-989E9F56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788920"/>
            <a:ext cx="102384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Text 21">
            <a:extLst xmlns:a="http://schemas.openxmlformats.org/drawingml/2006/main">
              <a:ext uri="{FF2B5EF4-FFF2-40B4-BE49-F238E27FC236}">
                <a16:creationId xmlns:a16="http://schemas.microsoft.com/office/drawing/2014/main" id="{9D284CBB-339F-4EE8-9FE2-08557D48C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9680" y="2857375"/>
            <a:ext cx="877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Proportionate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Shape 22">
            <a:extLst xmlns:a="http://schemas.openxmlformats.org/drawingml/2006/main">
              <a:ext uri="{FF2B5EF4-FFF2-40B4-BE49-F238E27FC236}">
                <a16:creationId xmlns:a16="http://schemas.microsoft.com/office/drawing/2014/main" id="{03D92F23-EB33-4156-866D-9CC63FF03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2788920"/>
            <a:ext cx="311760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Text 23">
            <a:extLst xmlns:a="http://schemas.openxmlformats.org/drawingml/2006/main">
              <a:ext uri="{FF2B5EF4-FFF2-40B4-BE49-F238E27FC236}">
                <a16:creationId xmlns:a16="http://schemas.microsoft.com/office/drawing/2014/main" id="{DEE76157-2E82-413D-BB05-F8957261E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2853055"/>
            <a:ext cx="286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KPIs should match contract size and complexity rather than measuring everything.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Shape 24">
            <a:extLst xmlns:a="http://schemas.openxmlformats.org/drawingml/2006/main">
              <a:ext uri="{FF2B5EF4-FFF2-40B4-BE49-F238E27FC236}">
                <a16:creationId xmlns:a16="http://schemas.microsoft.com/office/drawing/2014/main" id="{878EFA11-E842-448A-BADA-387127137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27760"/>
            <a:ext cx="102384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Text 25">
            <a:extLst xmlns:a="http://schemas.openxmlformats.org/drawingml/2006/main">
              <a:ext uri="{FF2B5EF4-FFF2-40B4-BE49-F238E27FC236}">
                <a16:creationId xmlns:a16="http://schemas.microsoft.com/office/drawing/2014/main" id="{E41150AB-BECE-4BE2-B264-371E4A76B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9680" y="3296215"/>
            <a:ext cx="877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Jointly Understood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Shape 26">
            <a:extLst xmlns:a="http://schemas.openxmlformats.org/drawingml/2006/main">
              <a:ext uri="{FF2B5EF4-FFF2-40B4-BE49-F238E27FC236}">
                <a16:creationId xmlns:a16="http://schemas.microsoft.com/office/drawing/2014/main" id="{7EF3C091-A33D-4FBD-93BC-DA4191AB9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3227760"/>
            <a:ext cx="311760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Text 27">
            <a:extLst xmlns:a="http://schemas.openxmlformats.org/drawingml/2006/main">
              <a:ext uri="{FF2B5EF4-FFF2-40B4-BE49-F238E27FC236}">
                <a16:creationId xmlns:a16="http://schemas.microsoft.com/office/drawing/2014/main" id="{94E7BCBE-43AC-4495-A57C-6518AE76F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3291895"/>
            <a:ext cx="286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Definitions, baselines and data sources should be clear enough for bidders to price accurately.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Shape 28">
            <a:extLst xmlns:a="http://schemas.openxmlformats.org/drawingml/2006/main">
              <a:ext uri="{FF2B5EF4-FFF2-40B4-BE49-F238E27FC236}">
                <a16:creationId xmlns:a16="http://schemas.microsoft.com/office/drawing/2014/main" id="{087EE5E5-AE4B-4E76-ADF1-28F500F7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666600"/>
            <a:ext cx="102384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Text 29">
            <a:extLst xmlns:a="http://schemas.openxmlformats.org/drawingml/2006/main">
              <a:ext uri="{FF2B5EF4-FFF2-40B4-BE49-F238E27FC236}">
                <a16:creationId xmlns:a16="http://schemas.microsoft.com/office/drawing/2014/main" id="{87916041-6517-43D3-9ECC-AA8118375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9680" y="3735055"/>
            <a:ext cx="877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Remedies Linked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Shape 30">
            <a:extLst xmlns:a="http://schemas.openxmlformats.org/drawingml/2006/main">
              <a:ext uri="{FF2B5EF4-FFF2-40B4-BE49-F238E27FC236}">
                <a16:creationId xmlns:a16="http://schemas.microsoft.com/office/drawing/2014/main" id="{E36884E0-BCDD-496E-BB51-1B62FD32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3666600"/>
            <a:ext cx="311760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Text 31">
            <a:extLst xmlns:a="http://schemas.openxmlformats.org/drawingml/2006/main">
              <a:ext uri="{FF2B5EF4-FFF2-40B4-BE49-F238E27FC236}">
                <a16:creationId xmlns:a16="http://schemas.microsoft.com/office/drawing/2014/main" id="{BA90C5EC-AAAF-4E59-AB29-9E524E109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3730735"/>
            <a:ext cx="286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credits and escalation paths should align to material business impact.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Shape 32">
            <a:extLst xmlns:a="http://schemas.openxmlformats.org/drawingml/2006/main">
              <a:ext uri="{FF2B5EF4-FFF2-40B4-BE49-F238E27FC236}">
                <a16:creationId xmlns:a16="http://schemas.microsoft.com/office/drawing/2014/main" id="{72202A18-8BD5-449B-89B9-FB4CDACC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105800"/>
            <a:ext cx="102384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Text 33">
            <a:extLst xmlns:a="http://schemas.openxmlformats.org/drawingml/2006/main">
              <a:ext uri="{FF2B5EF4-FFF2-40B4-BE49-F238E27FC236}">
                <a16:creationId xmlns:a16="http://schemas.microsoft.com/office/drawing/2014/main" id="{5C71C215-8495-4EBB-BD5A-8302FC479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9680" y="4174255"/>
            <a:ext cx="877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Reviewed Over Time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Shape 34">
            <a:extLst xmlns:a="http://schemas.openxmlformats.org/drawingml/2006/main">
              <a:ext uri="{FF2B5EF4-FFF2-40B4-BE49-F238E27FC236}">
                <a16:creationId xmlns:a16="http://schemas.microsoft.com/office/drawing/2014/main" id="{44589FFA-8F2E-40D3-B503-5A7169E09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0800" y="4105800"/>
            <a:ext cx="3117600" cy="301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 35">
            <a:extLst xmlns:a="http://schemas.openxmlformats.org/drawingml/2006/main">
              <a:ext uri="{FF2B5EF4-FFF2-40B4-BE49-F238E27FC236}">
                <a16:creationId xmlns:a16="http://schemas.microsoft.com/office/drawing/2014/main" id="{F922CC59-6BC2-4C9A-A364-C6B1D6357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600" y="4169575"/>
            <a:ext cx="286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SLAs are a living process and should evolve through governance and benefit reviews.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Shape 36">
            <a:extLst xmlns:a="http://schemas.openxmlformats.org/drawingml/2006/main">
              <a:ext uri="{FF2B5EF4-FFF2-40B4-BE49-F238E27FC236}">
                <a16:creationId xmlns:a16="http://schemas.microsoft.com/office/drawing/2014/main" id="{98A21B57-342B-46B1-AED5-3428783D9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Shape 37">
            <a:extLst xmlns:a="http://schemas.openxmlformats.org/drawingml/2006/main">
              <a:ext uri="{FF2B5EF4-FFF2-40B4-BE49-F238E27FC236}">
                <a16:creationId xmlns:a16="http://schemas.microsoft.com/office/drawing/2014/main" id="{4D687757-A602-4EC0-B1F3-BE93BF362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Text 38">
            <a:extLst xmlns:a="http://schemas.openxmlformats.org/drawingml/2006/main">
              <a:ext uri="{FF2B5EF4-FFF2-40B4-BE49-F238E27FC236}">
                <a16:creationId xmlns:a16="http://schemas.microsoft.com/office/drawing/2014/main" id="{22DCE5CD-4A00-41DC-A2FD-28AF1E857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Text 39">
            <a:extLst xmlns:a="http://schemas.openxmlformats.org/drawingml/2006/main">
              <a:ext uri="{FF2B5EF4-FFF2-40B4-BE49-F238E27FC236}">
                <a16:creationId xmlns:a16="http://schemas.microsoft.com/office/drawing/2014/main" id="{AD31823C-88A2-4B56-9350-DF9BDC16F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SLA design is strongest when technical service metrics are kept measurable and proportionate, then linked upward to business impact and user experience outcomes.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Text 40">
            <a:extLst xmlns:a="http://schemas.openxmlformats.org/drawingml/2006/main">
              <a:ext uri="{FF2B5EF4-FFF2-40B4-BE49-F238E27FC236}">
                <a16:creationId xmlns:a16="http://schemas.microsoft.com/office/drawing/2014/main" id="{77917FE4-F9A3-4685-8AEA-CC8F768A0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Text 41">
            <a:hlinkClick xmlns:r="http://schemas.openxmlformats.org/officeDocument/2006/relationships" xmlns:a="http://schemas.openxmlformats.org/drawingml/2006/main" r:id="R5eee58a9c327428c"/>
            <a:extLst xmlns:a="http://schemas.openxmlformats.org/drawingml/2006/main">
              <a:ext uri="{FF2B5EF4-FFF2-40B4-BE49-F238E27FC236}">
                <a16:creationId xmlns:a16="http://schemas.microsoft.com/office/drawing/2014/main" id="{567C5378-32A6-48C0-B650-C8B46C45E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1009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c357e42edb347fa"/>
              </a:rPr>
              <a:t>GOV.UK Sourcing Playbook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Text 42">
            <a:hlinkClick xmlns:r="http://schemas.openxmlformats.org/officeDocument/2006/relationships" xmlns:a="http://schemas.openxmlformats.org/drawingml/2006/main" r:id="R10690abf493b40b5"/>
            <a:extLst xmlns:a="http://schemas.openxmlformats.org/drawingml/2006/main">
              <a:ext uri="{FF2B5EF4-FFF2-40B4-BE49-F238E27FC236}">
                <a16:creationId xmlns:a16="http://schemas.microsoft.com/office/drawing/2014/main" id="{56775476-0E6B-468E-B503-ABA298E10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0560" y="6309360"/>
            <a:ext cx="798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aff3ff5a4dc4c19"/>
              </a:rPr>
              <a:t>Info-Tech SLA Guide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Text 43">
            <a:hlinkClick xmlns:r="http://schemas.openxmlformats.org/officeDocument/2006/relationships" xmlns:a="http://schemas.openxmlformats.org/drawingml/2006/main" r:id="Rbbdd300090ef4733"/>
            <a:extLst xmlns:a="http://schemas.openxmlformats.org/drawingml/2006/main">
              <a:ext uri="{FF2B5EF4-FFF2-40B4-BE49-F238E27FC236}">
                <a16:creationId xmlns:a16="http://schemas.microsoft.com/office/drawing/2014/main" id="{B58F1BCC-2AD5-432C-9A3D-3C18B449A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4480" y="6309360"/>
            <a:ext cx="1009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308646b83634223"/>
              </a:rPr>
              <a:t>CIO Outsourcing Mistakes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C3EE9484-9D31-4867-A4C8-450465C4F216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A4E99CEF-AF55-BA3C-ADF8-4E52E186DD8F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23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DAA5664-38AE-43F3-8600-0EB9668AE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9C09917-7D0F-48C3-8972-C4BCA698D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1" name="">
            <a:extLst xmlns:a="http://schemas.openxmlformats.org/drawingml/2006/main">
              <a:ext uri="{FF2B5EF4-FFF2-40B4-BE49-F238E27FC236}">
                <a16:creationId xmlns:a16="http://schemas.microsoft.com/office/drawing/2014/main" id="{DD71B926-7683-47CE-B113-25F6C0E9B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2" name="">
            <a:extLst xmlns:a="http://schemas.openxmlformats.org/drawingml/2006/main">
              <a:ext uri="{FF2B5EF4-FFF2-40B4-BE49-F238E27FC236}">
                <a16:creationId xmlns:a16="http://schemas.microsoft.com/office/drawing/2014/main" id="{DDAFC9D2-06A3-43C5-9DD3-6D7461CE4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03" name="">
            <a:extLst xmlns:a="http://schemas.openxmlformats.org/drawingml/2006/main">
              <a:ext uri="{FF2B5EF4-FFF2-40B4-BE49-F238E27FC236}">
                <a16:creationId xmlns:a16="http://schemas.microsoft.com/office/drawing/2014/main" id="{7844A02E-3676-44A0-A460-743DE6BA4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04" name="">
            <a:extLst xmlns:a="http://schemas.openxmlformats.org/drawingml/2006/main">
              <a:ext uri="{FF2B5EF4-FFF2-40B4-BE49-F238E27FC236}">
                <a16:creationId xmlns:a16="http://schemas.microsoft.com/office/drawing/2014/main" id="{5F3A0678-D5B9-4E6E-88C3-01157508A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47155423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9" name="Text 0">
            <a:extLst xmlns:a="http://schemas.openxmlformats.org/drawingml/2006/main">
              <a:ext uri="{FF2B5EF4-FFF2-40B4-BE49-F238E27FC236}">
                <a16:creationId xmlns:a16="http://schemas.microsoft.com/office/drawing/2014/main" id="{BAEBE36F-26F6-4E4F-BAF7-2DB18BD5D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A4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Text 1">
            <a:extLst xmlns:a="http://schemas.openxmlformats.org/drawingml/2006/main">
              <a:ext uri="{FF2B5EF4-FFF2-40B4-BE49-F238E27FC236}">
                <a16:creationId xmlns:a16="http://schemas.microsoft.com/office/drawing/2014/main" id="{BC32D5A6-67EE-489D-AE0D-9D8E0D101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Governance Must Manage Value, Risk And Change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Shape 2">
            <a:extLst xmlns:a="http://schemas.openxmlformats.org/drawingml/2006/main">
              <a:ext uri="{FF2B5EF4-FFF2-40B4-BE49-F238E27FC236}">
                <a16:creationId xmlns:a16="http://schemas.microsoft.com/office/drawing/2014/main" id="{71418B2C-4BF6-42E7-A8A4-B0292A7A4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Text 3">
            <a:extLst xmlns:a="http://schemas.openxmlformats.org/drawingml/2006/main">
              <a:ext uri="{FF2B5EF4-FFF2-40B4-BE49-F238E27FC236}">
                <a16:creationId xmlns:a16="http://schemas.microsoft.com/office/drawing/2014/main" id="{FA05C21C-032A-49D4-9AC4-A33BBD1BB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Sourcing governance is an operating rhythm that connects service delivery, commercial control, modernization demand and exit readiness across suppliers.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Text 4">
            <a:extLst xmlns:a="http://schemas.openxmlformats.org/drawingml/2006/main">
              <a:ext uri="{FF2B5EF4-FFF2-40B4-BE49-F238E27FC236}">
                <a16:creationId xmlns:a16="http://schemas.microsoft.com/office/drawing/2014/main" id="{75D81A56-808F-46FF-8A10-7F10115A3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603468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Governance cadence across the contract life cycle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Text 5">
            <a:extLst xmlns:a="http://schemas.openxmlformats.org/drawingml/2006/main">
              <a:ext uri="{FF2B5EF4-FFF2-40B4-BE49-F238E27FC236}">
                <a16:creationId xmlns:a16="http://schemas.microsoft.com/office/drawing/2014/main" id="{A87B8735-6E31-490F-83BA-75E672A84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57603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A layered cadence prevents operational issues from becoming commercial disputes.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Shape 6">
            <a:extLst xmlns:a="http://schemas.openxmlformats.org/drawingml/2006/main">
              <a:ext uri="{FF2B5EF4-FFF2-40B4-BE49-F238E27FC236}">
                <a16:creationId xmlns:a16="http://schemas.microsoft.com/office/drawing/2014/main" id="{E3CA0575-6481-428E-962C-7A3DA05A0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246120" y="1993320"/>
            <a:ext cx="360" cy="120708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Shape 7">
            <a:extLst xmlns:a="http://schemas.openxmlformats.org/drawingml/2006/main">
              <a:ext uri="{FF2B5EF4-FFF2-40B4-BE49-F238E27FC236}">
                <a16:creationId xmlns:a16="http://schemas.microsoft.com/office/drawing/2014/main" id="{D8DD4475-017E-41C9-8814-03F7C1554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3200400"/>
            <a:ext cx="192024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Shape 8">
            <a:extLst xmlns:a="http://schemas.openxmlformats.org/drawingml/2006/main">
              <a:ext uri="{FF2B5EF4-FFF2-40B4-BE49-F238E27FC236}">
                <a16:creationId xmlns:a16="http://schemas.microsoft.com/office/drawing/2014/main" id="{38E32B41-5944-4276-A753-6F0CA1364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3200400"/>
            <a:ext cx="360" cy="120672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Shape 9">
            <a:extLst xmlns:a="http://schemas.openxmlformats.org/drawingml/2006/main">
              <a:ext uri="{FF2B5EF4-FFF2-40B4-BE49-F238E27FC236}">
                <a16:creationId xmlns:a16="http://schemas.microsoft.com/office/drawing/2014/main" id="{906D09A4-23E3-4EAB-B069-236ADC6FD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1325880" y="3200400"/>
            <a:ext cx="192024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Shape 10">
            <a:extLst xmlns:a="http://schemas.openxmlformats.org/drawingml/2006/main">
              <a:ext uri="{FF2B5EF4-FFF2-40B4-BE49-F238E27FC236}">
                <a16:creationId xmlns:a16="http://schemas.microsoft.com/office/drawing/2014/main" id="{6DC57BF3-16A8-4566-8D35-6A4DCCCA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5840" y="2761560"/>
            <a:ext cx="1060200" cy="8773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Text 11">
            <a:extLst xmlns:a="http://schemas.openxmlformats.org/drawingml/2006/main">
              <a:ext uri="{FF2B5EF4-FFF2-40B4-BE49-F238E27FC236}">
                <a16:creationId xmlns:a16="http://schemas.microsoft.com/office/drawing/2014/main" id="{8A6FABA0-B47A-4712-9B82-16A56090D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3017520"/>
            <a:ext cx="69444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VMO /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PMO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Shape 12">
            <a:extLst xmlns:a="http://schemas.openxmlformats.org/drawingml/2006/main">
              <a:ext uri="{FF2B5EF4-FFF2-40B4-BE49-F238E27FC236}">
                <a16:creationId xmlns:a16="http://schemas.microsoft.com/office/drawing/2014/main" id="{3AFAC75B-217A-43FF-AE2D-8FC88DCBF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1720" y="1627560"/>
            <a:ext cx="1828440" cy="731160"/>
          </a:xfrm>
          <a:prstGeom xmlns:a="http://schemas.openxmlformats.org/drawingml/2006/main" prst="roundRect">
            <a:avLst>
              <a:gd name="adj" fmla="val 437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Text 13">
            <a:extLst xmlns:a="http://schemas.openxmlformats.org/drawingml/2006/main">
              <a:ext uri="{FF2B5EF4-FFF2-40B4-BE49-F238E27FC236}">
                <a16:creationId xmlns:a16="http://schemas.microsoft.com/office/drawing/2014/main" id="{B1BAC88B-A2D0-4259-809B-A1A3996A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880" y="1730385"/>
            <a:ext cx="15724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Operational | Weekly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Text 14">
            <a:extLst xmlns:a="http://schemas.openxmlformats.org/drawingml/2006/main">
              <a:ext uri="{FF2B5EF4-FFF2-40B4-BE49-F238E27FC236}">
                <a16:creationId xmlns:a16="http://schemas.microsoft.com/office/drawing/2014/main" id="{53E62ADD-1A6B-4C55-8E9D-641A4822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6240" y="1934145"/>
            <a:ext cx="149940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Incidents, backlog, access issues and runbook gaps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Shape 15">
            <a:extLst xmlns:a="http://schemas.openxmlformats.org/drawingml/2006/main">
              <a:ext uri="{FF2B5EF4-FFF2-40B4-BE49-F238E27FC236}">
                <a16:creationId xmlns:a16="http://schemas.microsoft.com/office/drawing/2014/main" id="{D942949B-D53B-425B-B264-DB7C90D2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960" y="2834640"/>
            <a:ext cx="1828440" cy="731160"/>
          </a:xfrm>
          <a:prstGeom xmlns:a="http://schemas.openxmlformats.org/drawingml/2006/main" prst="roundRect">
            <a:avLst>
              <a:gd name="adj" fmla="val 4375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Text 16">
            <a:extLst xmlns:a="http://schemas.openxmlformats.org/drawingml/2006/main">
              <a:ext uri="{FF2B5EF4-FFF2-40B4-BE49-F238E27FC236}">
                <a16:creationId xmlns:a16="http://schemas.microsoft.com/office/drawing/2014/main" id="{A29A1412-C161-4275-93C4-65EAE7909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0120" y="2937465"/>
            <a:ext cx="15724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Service | Monthly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Text 17">
            <a:extLst xmlns:a="http://schemas.openxmlformats.org/drawingml/2006/main">
              <a:ext uri="{FF2B5EF4-FFF2-40B4-BE49-F238E27FC236}">
                <a16:creationId xmlns:a16="http://schemas.microsoft.com/office/drawing/2014/main" id="{6FAD34BD-A2D0-4D80-833B-E461D35AA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3140865"/>
            <a:ext cx="149940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SLA trends, service credits, root-cause and automation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Shape 18">
            <a:extLst xmlns:a="http://schemas.openxmlformats.org/drawingml/2006/main">
              <a:ext uri="{FF2B5EF4-FFF2-40B4-BE49-F238E27FC236}">
                <a16:creationId xmlns:a16="http://schemas.microsoft.com/office/drawing/2014/main" id="{CC52BD48-6981-4014-9292-772C93A0D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1720" y="4041720"/>
            <a:ext cx="1828440" cy="731160"/>
          </a:xfrm>
          <a:prstGeom xmlns:a="http://schemas.openxmlformats.org/drawingml/2006/main" prst="roundRect">
            <a:avLst>
              <a:gd name="adj" fmla="val 4375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Text 19">
            <a:extLst xmlns:a="http://schemas.openxmlformats.org/drawingml/2006/main">
              <a:ext uri="{FF2B5EF4-FFF2-40B4-BE49-F238E27FC236}">
                <a16:creationId xmlns:a16="http://schemas.microsoft.com/office/drawing/2014/main" id="{5B849904-1BEB-48FA-AFA3-1111AC22C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880" y="4144545"/>
            <a:ext cx="15724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Commercial | Quarterly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Text 20">
            <a:extLst xmlns:a="http://schemas.openxmlformats.org/drawingml/2006/main">
              <a:ext uri="{FF2B5EF4-FFF2-40B4-BE49-F238E27FC236}">
                <a16:creationId xmlns:a16="http://schemas.microsoft.com/office/drawing/2014/main" id="{4FC71F76-DAAF-4E45-B4DD-4CABC6EB0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6240" y="4347945"/>
            <a:ext cx="149940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 baseline, demand shifts, productivity and scope changes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Shape 21">
            <a:extLst xmlns:a="http://schemas.openxmlformats.org/drawingml/2006/main">
              <a:ext uri="{FF2B5EF4-FFF2-40B4-BE49-F238E27FC236}">
                <a16:creationId xmlns:a16="http://schemas.microsoft.com/office/drawing/2014/main" id="{0D6B5513-A3C1-444E-9D13-C1384CCA6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" y="2834640"/>
            <a:ext cx="1828440" cy="731160"/>
          </a:xfrm>
          <a:prstGeom xmlns:a="http://schemas.openxmlformats.org/drawingml/2006/main" prst="roundRect">
            <a:avLst>
              <a:gd name="adj" fmla="val 4375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Text 22">
            <a:extLst xmlns:a="http://schemas.openxmlformats.org/drawingml/2006/main">
              <a:ext uri="{FF2B5EF4-FFF2-40B4-BE49-F238E27FC236}">
                <a16:creationId xmlns:a16="http://schemas.microsoft.com/office/drawing/2014/main" id="{E50D393D-F322-45F5-805C-866C560C9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640" y="2937465"/>
            <a:ext cx="15724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Executive | Semi-Annual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Text 23">
            <a:extLst xmlns:a="http://schemas.openxmlformats.org/drawingml/2006/main">
              <a:ext uri="{FF2B5EF4-FFF2-40B4-BE49-F238E27FC236}">
                <a16:creationId xmlns:a16="http://schemas.microsoft.com/office/drawing/2014/main" id="{D2E8242E-93A4-4FA4-BE78-E4596E87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000" y="3140865"/>
            <a:ext cx="149940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Portfolio direction, risk posture and strategic value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Shape 24">
            <a:extLst xmlns:a="http://schemas.openxmlformats.org/drawingml/2006/main">
              <a:ext uri="{FF2B5EF4-FFF2-40B4-BE49-F238E27FC236}">
                <a16:creationId xmlns:a16="http://schemas.microsoft.com/office/drawing/2014/main" id="{853EA596-1E62-4832-97B2-8E98B5022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79720"/>
            <a:ext cx="4891680" cy="3931560"/>
          </a:xfrm>
          <a:prstGeom xmlns:a="http://schemas.openxmlformats.org/drawingml/2006/main" prst="roundRect">
            <a:avLst>
              <a:gd name="adj" fmla="val 930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Text 25">
            <a:extLst xmlns:a="http://schemas.openxmlformats.org/drawingml/2006/main">
              <a:ext uri="{FF2B5EF4-FFF2-40B4-BE49-F238E27FC236}">
                <a16:creationId xmlns:a16="http://schemas.microsoft.com/office/drawing/2014/main" id="{7D2B8A8D-8D04-4A4E-BE2C-DAAC98609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408320"/>
            <a:ext cx="434304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Governance scope to cover beyond SLAs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Shape 26">
            <a:extLst xmlns:a="http://schemas.openxmlformats.org/drawingml/2006/main">
              <a:ext uri="{FF2B5EF4-FFF2-40B4-BE49-F238E27FC236}">
                <a16:creationId xmlns:a16="http://schemas.microsoft.com/office/drawing/2014/main" id="{06184383-7033-417B-B836-A64B23DD3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1774080"/>
            <a:ext cx="4461840" cy="282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Text 27">
            <a:extLst xmlns:a="http://schemas.openxmlformats.org/drawingml/2006/main">
              <a:ext uri="{FF2B5EF4-FFF2-40B4-BE49-F238E27FC236}">
                <a16:creationId xmlns:a16="http://schemas.microsoft.com/office/drawing/2014/main" id="{75B1A0C2-C254-4922-8E52-20D92E0A3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600" y="1847160"/>
            <a:ext cx="424260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Control Areas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Shape 28">
            <a:extLst xmlns:a="http://schemas.openxmlformats.org/drawingml/2006/main">
              <a:ext uri="{FF2B5EF4-FFF2-40B4-BE49-F238E27FC236}">
                <a16:creationId xmlns:a16="http://schemas.microsoft.com/office/drawing/2014/main" id="{C30F3F57-F2A0-4256-B1C0-67A5825D7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2139840"/>
            <a:ext cx="117000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Text 29">
            <a:extLst xmlns:a="http://schemas.openxmlformats.org/drawingml/2006/main">
              <a:ext uri="{FF2B5EF4-FFF2-40B4-BE49-F238E27FC236}">
                <a16:creationId xmlns:a16="http://schemas.microsoft.com/office/drawing/2014/main" id="{3895BE2D-1430-4699-84BC-2D958501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8240" y="22129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Scope &amp; Demand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Shape 30">
            <a:extLst xmlns:a="http://schemas.openxmlformats.org/drawingml/2006/main">
              <a:ext uri="{FF2B5EF4-FFF2-40B4-BE49-F238E27FC236}">
                <a16:creationId xmlns:a16="http://schemas.microsoft.com/office/drawing/2014/main" id="{E21875B9-104F-446D-9677-FE8C9F9F2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2139840"/>
            <a:ext cx="329148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" name="Text 31">
            <a:extLst xmlns:a="http://schemas.openxmlformats.org/drawingml/2006/main">
              <a:ext uri="{FF2B5EF4-FFF2-40B4-BE49-F238E27FC236}">
                <a16:creationId xmlns:a16="http://schemas.microsoft.com/office/drawing/2014/main" id="{E73BE998-F9D3-4AC0-B5C2-414421228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4320" y="2203615"/>
            <a:ext cx="303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Baseline tickets, backlog, application inventory and change pipeline.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Shape 32">
            <a:extLst xmlns:a="http://schemas.openxmlformats.org/drawingml/2006/main">
              <a:ext uri="{FF2B5EF4-FFF2-40B4-BE49-F238E27FC236}">
                <a16:creationId xmlns:a16="http://schemas.microsoft.com/office/drawing/2014/main" id="{D5C8067F-774E-416F-9E93-1A27FC2B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2597040"/>
            <a:ext cx="117000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Text 33">
            <a:extLst xmlns:a="http://schemas.openxmlformats.org/drawingml/2006/main">
              <a:ext uri="{FF2B5EF4-FFF2-40B4-BE49-F238E27FC236}">
                <a16:creationId xmlns:a16="http://schemas.microsoft.com/office/drawing/2014/main" id="{130E992D-CED7-4CEB-A446-2DA47C816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8240" y="26701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Security &amp; Compliance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Shape 34">
            <a:extLst xmlns:a="http://schemas.openxmlformats.org/drawingml/2006/main">
              <a:ext uri="{FF2B5EF4-FFF2-40B4-BE49-F238E27FC236}">
                <a16:creationId xmlns:a16="http://schemas.microsoft.com/office/drawing/2014/main" id="{92F90806-8735-4E6B-AD55-4D9EC747C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2597040"/>
            <a:ext cx="329148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" name="Text 35">
            <a:extLst xmlns:a="http://schemas.openxmlformats.org/drawingml/2006/main">
              <a:ext uri="{FF2B5EF4-FFF2-40B4-BE49-F238E27FC236}">
                <a16:creationId xmlns:a16="http://schemas.microsoft.com/office/drawing/2014/main" id="{1396C1EA-FD2D-4BCF-BB9F-B411F1F1C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4320" y="2660815"/>
            <a:ext cx="303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controls, vulnerability closure, data handling and audit evidence.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Shape 36">
            <a:extLst xmlns:a="http://schemas.openxmlformats.org/drawingml/2006/main">
              <a:ext uri="{FF2B5EF4-FFF2-40B4-BE49-F238E27FC236}">
                <a16:creationId xmlns:a16="http://schemas.microsoft.com/office/drawing/2014/main" id="{656C8C0F-103F-4DCF-80C9-52473143D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054240"/>
            <a:ext cx="117000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Text 37">
            <a:extLst xmlns:a="http://schemas.openxmlformats.org/drawingml/2006/main">
              <a:ext uri="{FF2B5EF4-FFF2-40B4-BE49-F238E27FC236}">
                <a16:creationId xmlns:a16="http://schemas.microsoft.com/office/drawing/2014/main" id="{901C4F24-AEC0-44BB-8C4F-17E891A84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8240" y="31273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Financial Control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Shape 38">
            <a:extLst xmlns:a="http://schemas.openxmlformats.org/drawingml/2006/main">
              <a:ext uri="{FF2B5EF4-FFF2-40B4-BE49-F238E27FC236}">
                <a16:creationId xmlns:a16="http://schemas.microsoft.com/office/drawing/2014/main" id="{B1C726A3-F4EA-420B-BDE1-7196D0092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3054240"/>
            <a:ext cx="329148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Text 39">
            <a:extLst xmlns:a="http://schemas.openxmlformats.org/drawingml/2006/main">
              <a:ext uri="{FF2B5EF4-FFF2-40B4-BE49-F238E27FC236}">
                <a16:creationId xmlns:a16="http://schemas.microsoft.com/office/drawing/2014/main" id="{EA276033-6169-428E-A819-34A268AFD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4320" y="3118015"/>
            <a:ext cx="303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Run-rate, rate cards, productivity commitments and transition costs.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Shape 40">
            <a:extLst xmlns:a="http://schemas.openxmlformats.org/drawingml/2006/main">
              <a:ext uri="{FF2B5EF4-FFF2-40B4-BE49-F238E27FC236}">
                <a16:creationId xmlns:a16="http://schemas.microsoft.com/office/drawing/2014/main" id="{8D37CE2A-A527-4D46-BB59-F02D25F0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511440"/>
            <a:ext cx="117000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Text 41">
            <a:extLst xmlns:a="http://schemas.openxmlformats.org/drawingml/2006/main">
              <a:ext uri="{FF2B5EF4-FFF2-40B4-BE49-F238E27FC236}">
                <a16:creationId xmlns:a16="http://schemas.microsoft.com/office/drawing/2014/main" id="{FD722AAC-E0F9-4706-A59B-EB1F63293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8240" y="35845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 &amp; Continuity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Shape 42">
            <a:extLst xmlns:a="http://schemas.openxmlformats.org/drawingml/2006/main">
              <a:ext uri="{FF2B5EF4-FFF2-40B4-BE49-F238E27FC236}">
                <a16:creationId xmlns:a16="http://schemas.microsoft.com/office/drawing/2014/main" id="{6DA30ECD-C8D2-489D-A4FC-C4DF4FBCD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3511440"/>
            <a:ext cx="329148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Text 43">
            <a:extLst xmlns:a="http://schemas.openxmlformats.org/drawingml/2006/main">
              <a:ext uri="{FF2B5EF4-FFF2-40B4-BE49-F238E27FC236}">
                <a16:creationId xmlns:a16="http://schemas.microsoft.com/office/drawing/2014/main" id="{CBD08DD4-B842-45D1-9C61-3FE53F0D1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4320" y="3575215"/>
            <a:ext cx="303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return, knowledge retention, step-in rights and transition assistance.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Shape 44">
            <a:extLst xmlns:a="http://schemas.openxmlformats.org/drawingml/2006/main">
              <a:ext uri="{FF2B5EF4-FFF2-40B4-BE49-F238E27FC236}">
                <a16:creationId xmlns:a16="http://schemas.microsoft.com/office/drawing/2014/main" id="{F2DF3D74-A604-404B-B018-D3A633E63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6160" y="3968640"/>
            <a:ext cx="117000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Text 45">
            <a:extLst xmlns:a="http://schemas.openxmlformats.org/drawingml/2006/main">
              <a:ext uri="{FF2B5EF4-FFF2-40B4-BE49-F238E27FC236}">
                <a16:creationId xmlns:a16="http://schemas.microsoft.com/office/drawing/2014/main" id="{3448D7B5-314D-4E26-B52D-95134985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8240" y="40417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Business Value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Shape 46">
            <a:extLst xmlns:a="http://schemas.openxmlformats.org/drawingml/2006/main">
              <a:ext uri="{FF2B5EF4-FFF2-40B4-BE49-F238E27FC236}">
                <a16:creationId xmlns:a16="http://schemas.microsoft.com/office/drawing/2014/main" id="{4992A6FE-3A90-4022-8F28-0CB83FF29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520" y="3968640"/>
            <a:ext cx="329148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Text 47">
            <a:extLst xmlns:a="http://schemas.openxmlformats.org/drawingml/2006/main">
              <a:ext uri="{FF2B5EF4-FFF2-40B4-BE49-F238E27FC236}">
                <a16:creationId xmlns:a16="http://schemas.microsoft.com/office/drawing/2014/main" id="{6A38129E-2B54-48D3-9643-BADD9910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4320" y="4032415"/>
            <a:ext cx="303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Modernization progress, automation benefits and experience outcomes.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" name="Shape 48">
            <a:extLst xmlns:a="http://schemas.openxmlformats.org/drawingml/2006/main">
              <a:ext uri="{FF2B5EF4-FFF2-40B4-BE49-F238E27FC236}">
                <a16:creationId xmlns:a16="http://schemas.microsoft.com/office/drawing/2014/main" id="{01F5B4B4-62AA-449F-902A-6185F434D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Shape 49">
            <a:extLst xmlns:a="http://schemas.openxmlformats.org/drawingml/2006/main">
              <a:ext uri="{FF2B5EF4-FFF2-40B4-BE49-F238E27FC236}">
                <a16:creationId xmlns:a16="http://schemas.microsoft.com/office/drawing/2014/main" id="{5B65F094-4FD2-4D3D-B9B9-E9CD489BE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Text 50">
            <a:extLst xmlns:a="http://schemas.openxmlformats.org/drawingml/2006/main">
              <a:ext uri="{FF2B5EF4-FFF2-40B4-BE49-F238E27FC236}">
                <a16:creationId xmlns:a16="http://schemas.microsoft.com/office/drawing/2014/main" id="{0B1B672F-56DD-4B7F-833E-E9EDF80B4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Text 51">
            <a:extLst xmlns:a="http://schemas.openxmlformats.org/drawingml/2006/main">
              <a:ext uri="{FF2B5EF4-FFF2-40B4-BE49-F238E27FC236}">
                <a16:creationId xmlns:a16="http://schemas.microsoft.com/office/drawing/2014/main" id="{4337BE00-D6C3-42AB-8317-9D00C81D1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Governance should not stop at SLA reporting; it needs a defined cadence for service performance, demand change, financial control, risk ownership and exit continuity.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Text 52">
            <a:extLst xmlns:a="http://schemas.openxmlformats.org/drawingml/2006/main">
              <a:ext uri="{FF2B5EF4-FFF2-40B4-BE49-F238E27FC236}">
                <a16:creationId xmlns:a16="http://schemas.microsoft.com/office/drawing/2014/main" id="{771FD989-7FCB-49CE-A44C-4788A4DD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Text 53">
            <a:hlinkClick xmlns:r="http://schemas.openxmlformats.org/officeDocument/2006/relationships" xmlns:a="http://schemas.openxmlformats.org/drawingml/2006/main" r:id="R4ca1d78587514966"/>
            <a:extLst xmlns:a="http://schemas.openxmlformats.org/drawingml/2006/main">
              <a:ext uri="{FF2B5EF4-FFF2-40B4-BE49-F238E27FC236}">
                <a16:creationId xmlns:a16="http://schemas.microsoft.com/office/drawing/2014/main" id="{16CAE55D-DE42-4DE0-905C-F4A08BB84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546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fcfa5d079144b55"/>
              </a:rPr>
              <a:t>Info-Tech MSA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Text 54">
            <a:hlinkClick xmlns:r="http://schemas.openxmlformats.org/officeDocument/2006/relationships" xmlns:a="http://schemas.openxmlformats.org/drawingml/2006/main" r:id="R69b4a8b26bfb4c94"/>
            <a:extLst xmlns:a="http://schemas.openxmlformats.org/drawingml/2006/main">
              <a:ext uri="{FF2B5EF4-FFF2-40B4-BE49-F238E27FC236}">
                <a16:creationId xmlns:a16="http://schemas.microsoft.com/office/drawing/2014/main" id="{E949DF9E-1287-451D-9594-A7FD0E52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7960" y="6309360"/>
            <a:ext cx="1009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628e1760a054550"/>
              </a:rPr>
              <a:t>GOV.UK Sourcing Playbook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Text 55">
            <a:hlinkClick xmlns:r="http://schemas.openxmlformats.org/officeDocument/2006/relationships" xmlns:a="http://schemas.openxmlformats.org/drawingml/2006/main" r:id="Re92f0aba5a2a45dc"/>
            <a:extLst xmlns:a="http://schemas.openxmlformats.org/drawingml/2006/main">
              <a:ext uri="{FF2B5EF4-FFF2-40B4-BE49-F238E27FC236}">
                <a16:creationId xmlns:a16="http://schemas.microsoft.com/office/drawing/2014/main" id="{E84119BD-BDB4-4431-8F5D-766FDE2B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120" y="6309360"/>
            <a:ext cx="1009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ebb877f7a1b4f3f"/>
              </a:rPr>
              <a:t>CIO Outsourcing Mistakes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E356A305-A9AF-4E6E-A056-A52F3CE2A10A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4A59AF09-D197-0193-A7DE-FAAF0B691058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24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05F82EA-94FC-4809-A8E1-9C86A5EAF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2289DD7-976F-488A-A2E1-A6D7EC022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8" name="">
            <a:extLst xmlns:a="http://schemas.openxmlformats.org/drawingml/2006/main">
              <a:ext uri="{FF2B5EF4-FFF2-40B4-BE49-F238E27FC236}">
                <a16:creationId xmlns:a16="http://schemas.microsoft.com/office/drawing/2014/main" id="{EF9A3DE9-ECE4-41D7-B2C7-4909CF3F6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9" name="">
            <a:extLst xmlns:a="http://schemas.openxmlformats.org/drawingml/2006/main">
              <a:ext uri="{FF2B5EF4-FFF2-40B4-BE49-F238E27FC236}">
                <a16:creationId xmlns:a16="http://schemas.microsoft.com/office/drawing/2014/main" id="{258B22F1-90DF-47CB-8E64-A3DBFBB0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60" name="">
            <a:extLst xmlns:a="http://schemas.openxmlformats.org/drawingml/2006/main">
              <a:ext uri="{FF2B5EF4-FFF2-40B4-BE49-F238E27FC236}">
                <a16:creationId xmlns:a16="http://schemas.microsoft.com/office/drawing/2014/main" id="{26E26D0C-C7C1-4430-B43B-238170966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61" name="">
            <a:extLst xmlns:a="http://schemas.openxmlformats.org/drawingml/2006/main">
              <a:ext uri="{FF2B5EF4-FFF2-40B4-BE49-F238E27FC236}">
                <a16:creationId xmlns:a16="http://schemas.microsoft.com/office/drawing/2014/main" id="{9D2FA859-FED6-4A39-AC9B-C9D23DE92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3ADFB2D8-D8C2-44AB-87ED-2D5829A84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A5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BCF76BB1-51F9-4552-97CB-FE2DF62E1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A5: Recommended Sourcing Construct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EB875884-509C-43EF-BB26-B21CA292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161302E9-E347-4781-89C9-C20CB7D8E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Use a two-anchor-vendor model for scale and continuity, with niche specialists retained for high-innovation modernization workstreams.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4CAE5C2F-3E5E-4FEB-8FA1-2C480878C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539460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Sourcing model fit assessment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B73F9CA7-B7C1-4DD8-AFE0-60FBA4269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56689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Scoring is qualitative and reflects fit for a global retail group with mixed ERP, CRM, BI and bespoke applications.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6">
            <a:extLst xmlns:a="http://schemas.openxmlformats.org/drawingml/2006/main">
              <a:ext uri="{FF2B5EF4-FFF2-40B4-BE49-F238E27FC236}">
                <a16:creationId xmlns:a16="http://schemas.microsoft.com/office/drawing/2014/main" id="{134F83BE-0848-497C-B72C-57529BF15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700640"/>
            <a:ext cx="16455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7">
            <a:extLst xmlns:a="http://schemas.openxmlformats.org/drawingml/2006/main">
              <a:ext uri="{FF2B5EF4-FFF2-40B4-BE49-F238E27FC236}">
                <a16:creationId xmlns:a16="http://schemas.microsoft.com/office/drawing/2014/main" id="{81B3D716-0EC5-4654-B31D-AE29F1AA3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1783135"/>
            <a:ext cx="1416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Shape 8">
            <a:extLst xmlns:a="http://schemas.openxmlformats.org/drawingml/2006/main">
              <a:ext uri="{FF2B5EF4-FFF2-40B4-BE49-F238E27FC236}">
                <a16:creationId xmlns:a16="http://schemas.microsoft.com/office/drawing/2014/main" id="{A357FBE5-915F-4162-9446-87624746D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1700640"/>
            <a:ext cx="548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9">
            <a:extLst xmlns:a="http://schemas.openxmlformats.org/drawingml/2006/main">
              <a:ext uri="{FF2B5EF4-FFF2-40B4-BE49-F238E27FC236}">
                <a16:creationId xmlns:a16="http://schemas.microsoft.com/office/drawing/2014/main" id="{2ADBB334-9091-4AD7-9B8F-92F0B9716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9280" y="1743030"/>
            <a:ext cx="475200" cy="21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Scale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Shape 10">
            <a:extLst xmlns:a="http://schemas.openxmlformats.org/drawingml/2006/main">
              <a:ext uri="{FF2B5EF4-FFF2-40B4-BE49-F238E27FC236}">
                <a16:creationId xmlns:a16="http://schemas.microsoft.com/office/drawing/2014/main" id="{3A231C89-E7C0-40C5-B2A3-C79FF61A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1700640"/>
            <a:ext cx="548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11">
            <a:extLst xmlns:a="http://schemas.openxmlformats.org/drawingml/2006/main">
              <a:ext uri="{FF2B5EF4-FFF2-40B4-BE49-F238E27FC236}">
                <a16:creationId xmlns:a16="http://schemas.microsoft.com/office/drawing/2014/main" id="{71EB61C3-BFB3-4306-825E-2D6E37ACF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7920" y="1743030"/>
            <a:ext cx="475200" cy="21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Resilience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12">
            <a:extLst xmlns:a="http://schemas.openxmlformats.org/drawingml/2006/main">
              <a:ext uri="{FF2B5EF4-FFF2-40B4-BE49-F238E27FC236}">
                <a16:creationId xmlns:a16="http://schemas.microsoft.com/office/drawing/2014/main" id="{9F3F682D-B40E-44BA-9DCE-E8586E06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1700640"/>
            <a:ext cx="548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13">
            <a:extLst xmlns:a="http://schemas.openxmlformats.org/drawingml/2006/main">
              <a:ext uri="{FF2B5EF4-FFF2-40B4-BE49-F238E27FC236}">
                <a16:creationId xmlns:a16="http://schemas.microsoft.com/office/drawing/2014/main" id="{3F4A9FC0-9C57-4A68-819C-9B19D827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6560" y="1743030"/>
            <a:ext cx="475200" cy="21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Specialist skills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Shape 14">
            <a:extLst xmlns:a="http://schemas.openxmlformats.org/drawingml/2006/main">
              <a:ext uri="{FF2B5EF4-FFF2-40B4-BE49-F238E27FC236}">
                <a16:creationId xmlns:a16="http://schemas.microsoft.com/office/drawing/2014/main" id="{4DC1BC69-230D-498B-843F-7A77E8660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1700640"/>
            <a:ext cx="548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15">
            <a:extLst xmlns:a="http://schemas.openxmlformats.org/drawingml/2006/main">
              <a:ext uri="{FF2B5EF4-FFF2-40B4-BE49-F238E27FC236}">
                <a16:creationId xmlns:a16="http://schemas.microsoft.com/office/drawing/2014/main" id="{0910E419-40ED-4378-88F7-4CA187B17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200" y="1743030"/>
            <a:ext cx="475200" cy="21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leverage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16">
            <a:extLst xmlns:a="http://schemas.openxmlformats.org/drawingml/2006/main">
              <a:ext uri="{FF2B5EF4-FFF2-40B4-BE49-F238E27FC236}">
                <a16:creationId xmlns:a16="http://schemas.microsoft.com/office/drawing/2014/main" id="{0737455A-DCEA-44CD-9B29-4CC5130EB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1700640"/>
            <a:ext cx="548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17">
            <a:extLst xmlns:a="http://schemas.openxmlformats.org/drawingml/2006/main">
              <a:ext uri="{FF2B5EF4-FFF2-40B4-BE49-F238E27FC236}">
                <a16:creationId xmlns:a16="http://schemas.microsoft.com/office/drawing/2014/main" id="{8928C60B-BB9B-4BD0-AE57-11E59697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3840" y="1743030"/>
            <a:ext cx="475200" cy="21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Governance load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Shape 18">
            <a:extLst xmlns:a="http://schemas.openxmlformats.org/drawingml/2006/main">
              <a:ext uri="{FF2B5EF4-FFF2-40B4-BE49-F238E27FC236}">
                <a16:creationId xmlns:a16="http://schemas.microsoft.com/office/drawing/2014/main" id="{554BB496-3684-4D1E-9747-DAC7C15C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1700640"/>
            <a:ext cx="548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D511E24D-7B67-41B3-860D-116575EA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2480" y="1743030"/>
            <a:ext cx="475200" cy="21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Innovation speed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C843AF64-8438-47B5-8AD9-01482299F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760" y="1700640"/>
            <a:ext cx="137124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21">
            <a:extLst xmlns:a="http://schemas.openxmlformats.org/drawingml/2006/main">
              <a:ext uri="{FF2B5EF4-FFF2-40B4-BE49-F238E27FC236}">
                <a16:creationId xmlns:a16="http://schemas.microsoft.com/office/drawing/2014/main" id="{9180717D-79AE-440E-B889-1CD102355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6200" y="1783135"/>
            <a:ext cx="1115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Read-out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22">
            <a:extLst xmlns:a="http://schemas.openxmlformats.org/drawingml/2006/main">
              <a:ext uri="{FF2B5EF4-FFF2-40B4-BE49-F238E27FC236}">
                <a16:creationId xmlns:a16="http://schemas.microsoft.com/office/drawing/2014/main" id="{342051D0-DA44-41B9-AF7B-2240A3337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048400"/>
            <a:ext cx="164556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D217696E-C882-4C1A-A5FB-EFDB846D1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2215305"/>
            <a:ext cx="13712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global integrator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4">
            <a:extLst xmlns:a="http://schemas.openxmlformats.org/drawingml/2006/main">
              <a:ext uri="{FF2B5EF4-FFF2-40B4-BE49-F238E27FC236}">
                <a16:creationId xmlns:a16="http://schemas.microsoft.com/office/drawing/2014/main" id="{DC11586D-9AF2-44F7-B457-9B0862E9E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204840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25">
            <a:extLst xmlns:a="http://schemas.openxmlformats.org/drawingml/2006/main">
              <a:ext uri="{FF2B5EF4-FFF2-40B4-BE49-F238E27FC236}">
                <a16:creationId xmlns:a16="http://schemas.microsoft.com/office/drawing/2014/main" id="{956745B5-F181-428D-80D5-8F8E7C6F3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2084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Shape 26">
            <a:extLst xmlns:a="http://schemas.openxmlformats.org/drawingml/2006/main">
              <a:ext uri="{FF2B5EF4-FFF2-40B4-BE49-F238E27FC236}">
                <a16:creationId xmlns:a16="http://schemas.microsoft.com/office/drawing/2014/main" id="{C78F8AA8-1578-4F64-A439-9FD96822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204840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27">
            <a:extLst xmlns:a="http://schemas.openxmlformats.org/drawingml/2006/main">
              <a:ext uri="{FF2B5EF4-FFF2-40B4-BE49-F238E27FC236}">
                <a16:creationId xmlns:a16="http://schemas.microsoft.com/office/drawing/2014/main" id="{E8966400-092B-4073-8D69-C9E976121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2084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2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Shape 28">
            <a:extLst xmlns:a="http://schemas.openxmlformats.org/drawingml/2006/main">
              <a:ext uri="{FF2B5EF4-FFF2-40B4-BE49-F238E27FC236}">
                <a16:creationId xmlns:a16="http://schemas.microsoft.com/office/drawing/2014/main" id="{37B2DF64-03CB-4DC5-BF69-A6CB45334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204840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29">
            <a:extLst xmlns:a="http://schemas.openxmlformats.org/drawingml/2006/main">
              <a:ext uri="{FF2B5EF4-FFF2-40B4-BE49-F238E27FC236}">
                <a16:creationId xmlns:a16="http://schemas.microsoft.com/office/drawing/2014/main" id="{F2B64322-0D6F-4483-8AE2-A07FA0CD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2084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Shape 30">
            <a:extLst xmlns:a="http://schemas.openxmlformats.org/drawingml/2006/main">
              <a:ext uri="{FF2B5EF4-FFF2-40B4-BE49-F238E27FC236}">
                <a16:creationId xmlns:a16="http://schemas.microsoft.com/office/drawing/2014/main" id="{82F333E3-349B-47A3-B49B-EC0D636DA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04840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31">
            <a:extLst xmlns:a="http://schemas.openxmlformats.org/drawingml/2006/main">
              <a:ext uri="{FF2B5EF4-FFF2-40B4-BE49-F238E27FC236}">
                <a16:creationId xmlns:a16="http://schemas.microsoft.com/office/drawing/2014/main" id="{0C0D64F7-102D-4BF9-9D19-289742C18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084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2">
            <a:extLst xmlns:a="http://schemas.openxmlformats.org/drawingml/2006/main">
              <a:ext uri="{FF2B5EF4-FFF2-40B4-BE49-F238E27FC236}">
                <a16:creationId xmlns:a16="http://schemas.microsoft.com/office/drawing/2014/main" id="{EA922437-FBBF-4406-90DF-05562DC88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204840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 33">
            <a:extLst xmlns:a="http://schemas.openxmlformats.org/drawingml/2006/main">
              <a:ext uri="{FF2B5EF4-FFF2-40B4-BE49-F238E27FC236}">
                <a16:creationId xmlns:a16="http://schemas.microsoft.com/office/drawing/2014/main" id="{22CF0861-7A08-498F-98C1-73C6212EA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2084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Shape 34">
            <a:extLst xmlns:a="http://schemas.openxmlformats.org/drawingml/2006/main">
              <a:ext uri="{FF2B5EF4-FFF2-40B4-BE49-F238E27FC236}">
                <a16:creationId xmlns:a16="http://schemas.microsoft.com/office/drawing/2014/main" id="{2E2AB8E8-67D1-4CD9-B9FC-35567304F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204840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 35">
            <a:extLst xmlns:a="http://schemas.openxmlformats.org/drawingml/2006/main">
              <a:ext uri="{FF2B5EF4-FFF2-40B4-BE49-F238E27FC236}">
                <a16:creationId xmlns:a16="http://schemas.microsoft.com/office/drawing/2014/main" id="{19E0E6A0-6B71-438A-A4CA-FA437FCDA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2084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2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6">
            <a:extLst xmlns:a="http://schemas.openxmlformats.org/drawingml/2006/main">
              <a:ext uri="{FF2B5EF4-FFF2-40B4-BE49-F238E27FC236}">
                <a16:creationId xmlns:a16="http://schemas.microsoft.com/office/drawing/2014/main" id="{BFFBDAE5-9AC6-48F3-A0E2-AED4CADB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760" y="2048400"/>
            <a:ext cx="137124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37">
            <a:extLst xmlns:a="http://schemas.openxmlformats.org/drawingml/2006/main">
              <a:ext uri="{FF2B5EF4-FFF2-40B4-BE49-F238E27FC236}">
                <a16:creationId xmlns:a16="http://schemas.microsoft.com/office/drawing/2014/main" id="{E1928BDF-57B5-44E3-93A2-8A05AC86F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6840" y="2148840"/>
            <a:ext cx="1188360" cy="310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Low governance burden but creates lock-in and weak innovation tension.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Shape 38">
            <a:extLst xmlns:a="http://schemas.openxmlformats.org/drawingml/2006/main">
              <a:ext uri="{FF2B5EF4-FFF2-40B4-BE49-F238E27FC236}">
                <a16:creationId xmlns:a16="http://schemas.microsoft.com/office/drawing/2014/main" id="{9B2E9AD3-14E5-4A0A-816B-0BA85FFF7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15040"/>
            <a:ext cx="164556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39">
            <a:extLst xmlns:a="http://schemas.openxmlformats.org/drawingml/2006/main">
              <a:ext uri="{FF2B5EF4-FFF2-40B4-BE49-F238E27FC236}">
                <a16:creationId xmlns:a16="http://schemas.microsoft.com/office/drawing/2014/main" id="{72FD0E1E-7F0A-409C-9834-0416A7F4A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2781945"/>
            <a:ext cx="13712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Pure multi-vendor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Shape 40">
            <a:extLst xmlns:a="http://schemas.openxmlformats.org/drawingml/2006/main">
              <a:ext uri="{FF2B5EF4-FFF2-40B4-BE49-F238E27FC236}">
                <a16:creationId xmlns:a16="http://schemas.microsoft.com/office/drawing/2014/main" id="{AF0E34A8-F9E7-4A63-9CAD-20D43397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2615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 41">
            <a:extLst xmlns:a="http://schemas.openxmlformats.org/drawingml/2006/main">
              <a:ext uri="{FF2B5EF4-FFF2-40B4-BE49-F238E27FC236}">
                <a16:creationId xmlns:a16="http://schemas.microsoft.com/office/drawing/2014/main" id="{163925C6-77FD-421F-9A59-B730E9F6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2651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hape 42">
            <a:extLst xmlns:a="http://schemas.openxmlformats.org/drawingml/2006/main">
              <a:ext uri="{FF2B5EF4-FFF2-40B4-BE49-F238E27FC236}">
                <a16:creationId xmlns:a16="http://schemas.microsoft.com/office/drawing/2014/main" id="{69BAE941-0AA6-4378-B69E-98BCDCA9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2615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43">
            <a:extLst xmlns:a="http://schemas.openxmlformats.org/drawingml/2006/main">
              <a:ext uri="{FF2B5EF4-FFF2-40B4-BE49-F238E27FC236}">
                <a16:creationId xmlns:a16="http://schemas.microsoft.com/office/drawing/2014/main" id="{CE298C9F-7059-48B0-A741-0A417A389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2651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44">
            <a:extLst xmlns:a="http://schemas.openxmlformats.org/drawingml/2006/main">
              <a:ext uri="{FF2B5EF4-FFF2-40B4-BE49-F238E27FC236}">
                <a16:creationId xmlns:a16="http://schemas.microsoft.com/office/drawing/2014/main" id="{3B3AFFAF-5A1C-45FA-AAE4-C27F07E83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2615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45">
            <a:extLst xmlns:a="http://schemas.openxmlformats.org/drawingml/2006/main">
              <a:ext uri="{FF2B5EF4-FFF2-40B4-BE49-F238E27FC236}">
                <a16:creationId xmlns:a16="http://schemas.microsoft.com/office/drawing/2014/main" id="{9918D0D4-7980-4578-878C-35E6E7459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2651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Shape 46">
            <a:extLst xmlns:a="http://schemas.openxmlformats.org/drawingml/2006/main">
              <a:ext uri="{FF2B5EF4-FFF2-40B4-BE49-F238E27FC236}">
                <a16:creationId xmlns:a16="http://schemas.microsoft.com/office/drawing/2014/main" id="{405934B0-2C99-4C73-B99E-B395AB02C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615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47">
            <a:extLst xmlns:a="http://schemas.openxmlformats.org/drawingml/2006/main">
              <a:ext uri="{FF2B5EF4-FFF2-40B4-BE49-F238E27FC236}">
                <a16:creationId xmlns:a16="http://schemas.microsoft.com/office/drawing/2014/main" id="{FA4C9F79-2F19-4278-A46C-8D35E60B4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2651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48">
            <a:extLst xmlns:a="http://schemas.openxmlformats.org/drawingml/2006/main">
              <a:ext uri="{FF2B5EF4-FFF2-40B4-BE49-F238E27FC236}">
                <a16:creationId xmlns:a16="http://schemas.microsoft.com/office/drawing/2014/main" id="{834CC6A8-13FC-455C-ABC5-325FBB2E7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2615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49">
            <a:extLst xmlns:a="http://schemas.openxmlformats.org/drawingml/2006/main">
              <a:ext uri="{FF2B5EF4-FFF2-40B4-BE49-F238E27FC236}">
                <a16:creationId xmlns:a16="http://schemas.microsoft.com/office/drawing/2014/main" id="{524DCBDD-5546-4358-9479-77F989F9A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2651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1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50">
            <a:extLst xmlns:a="http://schemas.openxmlformats.org/drawingml/2006/main">
              <a:ext uri="{FF2B5EF4-FFF2-40B4-BE49-F238E27FC236}">
                <a16:creationId xmlns:a16="http://schemas.microsoft.com/office/drawing/2014/main" id="{B35A95D2-F028-4B45-91B4-1FBA4AC37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2615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51">
            <a:extLst xmlns:a="http://schemas.openxmlformats.org/drawingml/2006/main">
              <a:ext uri="{FF2B5EF4-FFF2-40B4-BE49-F238E27FC236}">
                <a16:creationId xmlns:a16="http://schemas.microsoft.com/office/drawing/2014/main" id="{3B7EFDFD-32D6-4D33-B073-7CFA02EA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2651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Shape 52">
            <a:extLst xmlns:a="http://schemas.openxmlformats.org/drawingml/2006/main">
              <a:ext uri="{FF2B5EF4-FFF2-40B4-BE49-F238E27FC236}">
                <a16:creationId xmlns:a16="http://schemas.microsoft.com/office/drawing/2014/main" id="{45C0FB80-6224-4C4D-AED4-A22FAE592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760" y="2615040"/>
            <a:ext cx="137124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3">
            <a:extLst xmlns:a="http://schemas.openxmlformats.org/drawingml/2006/main">
              <a:ext uri="{FF2B5EF4-FFF2-40B4-BE49-F238E27FC236}">
                <a16:creationId xmlns:a16="http://schemas.microsoft.com/office/drawing/2014/main" id="{A5F7EB81-4B58-421E-AC0B-E32ED0021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6840" y="2715840"/>
            <a:ext cx="1188360" cy="310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capability access but heavy coordination burden and duplicated run scope.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54">
            <a:extLst xmlns:a="http://schemas.openxmlformats.org/drawingml/2006/main">
              <a:ext uri="{FF2B5EF4-FFF2-40B4-BE49-F238E27FC236}">
                <a16:creationId xmlns:a16="http://schemas.microsoft.com/office/drawing/2014/main" id="{3A0DEF6A-3FAC-45ED-94AF-E6744342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182040"/>
            <a:ext cx="164556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55">
            <a:extLst xmlns:a="http://schemas.openxmlformats.org/drawingml/2006/main">
              <a:ext uri="{FF2B5EF4-FFF2-40B4-BE49-F238E27FC236}">
                <a16:creationId xmlns:a16="http://schemas.microsoft.com/office/drawing/2014/main" id="{9B2C5923-2AFA-4761-9CC2-A1C99D5A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3348945"/>
            <a:ext cx="13712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Two-vendor by tower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6">
            <a:extLst xmlns:a="http://schemas.openxmlformats.org/drawingml/2006/main">
              <a:ext uri="{FF2B5EF4-FFF2-40B4-BE49-F238E27FC236}">
                <a16:creationId xmlns:a16="http://schemas.microsoft.com/office/drawing/2014/main" id="{9BD5A95C-F5BE-488D-8FB7-F63140333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3182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57">
            <a:extLst xmlns:a="http://schemas.openxmlformats.org/drawingml/2006/main">
              <a:ext uri="{FF2B5EF4-FFF2-40B4-BE49-F238E27FC236}">
                <a16:creationId xmlns:a16="http://schemas.microsoft.com/office/drawing/2014/main" id="{380D863B-2348-4C0E-8972-24B2561C0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3218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Shape 58">
            <a:extLst xmlns:a="http://schemas.openxmlformats.org/drawingml/2006/main">
              <a:ext uri="{FF2B5EF4-FFF2-40B4-BE49-F238E27FC236}">
                <a16:creationId xmlns:a16="http://schemas.microsoft.com/office/drawing/2014/main" id="{EDB05F15-7CBD-4BAC-8160-7EEAB087A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3182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59">
            <a:extLst xmlns:a="http://schemas.openxmlformats.org/drawingml/2006/main">
              <a:ext uri="{FF2B5EF4-FFF2-40B4-BE49-F238E27FC236}">
                <a16:creationId xmlns:a16="http://schemas.microsoft.com/office/drawing/2014/main" id="{D82E91F4-7BC7-4E27-AEA3-C12B4BEE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3218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0">
            <a:extLst xmlns:a="http://schemas.openxmlformats.org/drawingml/2006/main">
              <a:ext uri="{FF2B5EF4-FFF2-40B4-BE49-F238E27FC236}">
                <a16:creationId xmlns:a16="http://schemas.microsoft.com/office/drawing/2014/main" id="{11D5D4E0-8793-4774-9F9D-C223F7C61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3182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 61">
            <a:extLst xmlns:a="http://schemas.openxmlformats.org/drawingml/2006/main">
              <a:ext uri="{FF2B5EF4-FFF2-40B4-BE49-F238E27FC236}">
                <a16:creationId xmlns:a16="http://schemas.microsoft.com/office/drawing/2014/main" id="{C2644E8E-33C3-4C48-A081-C6D9E385C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3218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Shape 62">
            <a:extLst xmlns:a="http://schemas.openxmlformats.org/drawingml/2006/main">
              <a:ext uri="{FF2B5EF4-FFF2-40B4-BE49-F238E27FC236}">
                <a16:creationId xmlns:a16="http://schemas.microsoft.com/office/drawing/2014/main" id="{FAEA347E-C8DA-4D50-AA6F-644B75FC4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3182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3">
            <a:extLst xmlns:a="http://schemas.openxmlformats.org/drawingml/2006/main">
              <a:ext uri="{FF2B5EF4-FFF2-40B4-BE49-F238E27FC236}">
                <a16:creationId xmlns:a16="http://schemas.microsoft.com/office/drawing/2014/main" id="{01332A51-D0B1-4EFB-86E3-B4F12C66A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3218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Shape 64">
            <a:extLst xmlns:a="http://schemas.openxmlformats.org/drawingml/2006/main">
              <a:ext uri="{FF2B5EF4-FFF2-40B4-BE49-F238E27FC236}">
                <a16:creationId xmlns:a16="http://schemas.microsoft.com/office/drawing/2014/main" id="{B9D58959-4D1C-4B1A-B820-E74C46B3D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3182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 65">
            <a:extLst xmlns:a="http://schemas.openxmlformats.org/drawingml/2006/main">
              <a:ext uri="{FF2B5EF4-FFF2-40B4-BE49-F238E27FC236}">
                <a16:creationId xmlns:a16="http://schemas.microsoft.com/office/drawing/2014/main" id="{3EA3EBDE-F64F-4FE2-A0F8-6230C9C29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3218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Shape 66">
            <a:extLst xmlns:a="http://schemas.openxmlformats.org/drawingml/2006/main">
              <a:ext uri="{FF2B5EF4-FFF2-40B4-BE49-F238E27FC236}">
                <a16:creationId xmlns:a16="http://schemas.microsoft.com/office/drawing/2014/main" id="{99637995-E4A8-4346-95FD-2C0414202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3182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67">
            <a:extLst xmlns:a="http://schemas.openxmlformats.org/drawingml/2006/main">
              <a:ext uri="{FF2B5EF4-FFF2-40B4-BE49-F238E27FC236}">
                <a16:creationId xmlns:a16="http://schemas.microsoft.com/office/drawing/2014/main" id="{63DAA426-5979-4DCD-BDBA-386B34D5A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3218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68">
            <a:extLst xmlns:a="http://schemas.openxmlformats.org/drawingml/2006/main">
              <a:ext uri="{FF2B5EF4-FFF2-40B4-BE49-F238E27FC236}">
                <a16:creationId xmlns:a16="http://schemas.microsoft.com/office/drawing/2014/main" id="{D1C0E09B-1C17-49D2-84D8-B02A300F5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760" y="3182040"/>
            <a:ext cx="137124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 69">
            <a:extLst xmlns:a="http://schemas.openxmlformats.org/drawingml/2006/main">
              <a:ext uri="{FF2B5EF4-FFF2-40B4-BE49-F238E27FC236}">
                <a16:creationId xmlns:a16="http://schemas.microsoft.com/office/drawing/2014/main" id="{D41296D0-7286-4271-900F-07A6DBA04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6840" y="3282840"/>
            <a:ext cx="1188360" cy="310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Strong balance for stable AMS scope, but specialists still needed for deep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Shape 70">
            <a:extLst xmlns:a="http://schemas.openxmlformats.org/drawingml/2006/main">
              <a:ext uri="{FF2B5EF4-FFF2-40B4-BE49-F238E27FC236}">
                <a16:creationId xmlns:a16="http://schemas.microsoft.com/office/drawing/2014/main" id="{A43A24EE-733A-40D4-A8B0-BB07C386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9040"/>
            <a:ext cx="164556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Text 71">
            <a:extLst xmlns:a="http://schemas.openxmlformats.org/drawingml/2006/main">
              <a:ext uri="{FF2B5EF4-FFF2-40B4-BE49-F238E27FC236}">
                <a16:creationId xmlns:a16="http://schemas.microsoft.com/office/drawing/2014/main" id="{BC5881EC-8FDB-49A8-82EA-8CA456945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3915945"/>
            <a:ext cx="13712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Hybrid anchors + specialists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72">
            <a:extLst xmlns:a="http://schemas.openxmlformats.org/drawingml/2006/main">
              <a:ext uri="{FF2B5EF4-FFF2-40B4-BE49-F238E27FC236}">
                <a16:creationId xmlns:a16="http://schemas.microsoft.com/office/drawing/2014/main" id="{A189B3C3-0E91-4649-8C8D-BA9A3016E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3749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73">
            <a:extLst xmlns:a="http://schemas.openxmlformats.org/drawingml/2006/main">
              <a:ext uri="{FF2B5EF4-FFF2-40B4-BE49-F238E27FC236}">
                <a16:creationId xmlns:a16="http://schemas.microsoft.com/office/drawing/2014/main" id="{56387B70-AB80-40D5-B4E6-933871CC8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3785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Shape 74">
            <a:extLst xmlns:a="http://schemas.openxmlformats.org/drawingml/2006/main">
              <a:ext uri="{FF2B5EF4-FFF2-40B4-BE49-F238E27FC236}">
                <a16:creationId xmlns:a16="http://schemas.microsoft.com/office/drawing/2014/main" id="{0E7692A6-9933-41D3-A7C2-6EACE77B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3749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 75">
            <a:extLst xmlns:a="http://schemas.openxmlformats.org/drawingml/2006/main">
              <a:ext uri="{FF2B5EF4-FFF2-40B4-BE49-F238E27FC236}">
                <a16:creationId xmlns:a16="http://schemas.microsoft.com/office/drawing/2014/main" id="{AF04DA50-D9DD-49F6-BA3B-ED2182DEF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560" y="3785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76">
            <a:extLst xmlns:a="http://schemas.openxmlformats.org/drawingml/2006/main">
              <a:ext uri="{FF2B5EF4-FFF2-40B4-BE49-F238E27FC236}">
                <a16:creationId xmlns:a16="http://schemas.microsoft.com/office/drawing/2014/main" id="{FB5A8C7E-BBBC-42B2-87CF-AF35424CE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3749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77">
            <a:extLst xmlns:a="http://schemas.openxmlformats.org/drawingml/2006/main">
              <a:ext uri="{FF2B5EF4-FFF2-40B4-BE49-F238E27FC236}">
                <a16:creationId xmlns:a16="http://schemas.microsoft.com/office/drawing/2014/main" id="{4E41A9E4-8768-4EDC-9F61-69558B82F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3785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Shape 78">
            <a:extLst xmlns:a="http://schemas.openxmlformats.org/drawingml/2006/main">
              <a:ext uri="{FF2B5EF4-FFF2-40B4-BE49-F238E27FC236}">
                <a16:creationId xmlns:a16="http://schemas.microsoft.com/office/drawing/2014/main" id="{D802EBD7-84A9-4635-925F-A80059437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3749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 79">
            <a:extLst xmlns:a="http://schemas.openxmlformats.org/drawingml/2006/main">
              <a:ext uri="{FF2B5EF4-FFF2-40B4-BE49-F238E27FC236}">
                <a16:creationId xmlns:a16="http://schemas.microsoft.com/office/drawing/2014/main" id="{59B4E4E6-28D4-468A-87F9-CE8EE184F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840" y="3785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4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Shape 80">
            <a:extLst xmlns:a="http://schemas.openxmlformats.org/drawingml/2006/main">
              <a:ext uri="{FF2B5EF4-FFF2-40B4-BE49-F238E27FC236}">
                <a16:creationId xmlns:a16="http://schemas.microsoft.com/office/drawing/2014/main" id="{27DCEEA6-9CF4-4630-8EDC-0BC700811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3749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 81">
            <a:extLst xmlns:a="http://schemas.openxmlformats.org/drawingml/2006/main">
              <a:ext uri="{FF2B5EF4-FFF2-40B4-BE49-F238E27FC236}">
                <a16:creationId xmlns:a16="http://schemas.microsoft.com/office/drawing/2014/main" id="{FF37EE9E-31E2-4564-99BF-4007BFC3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80" y="3785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Shape 82">
            <a:extLst xmlns:a="http://schemas.openxmlformats.org/drawingml/2006/main">
              <a:ext uri="{FF2B5EF4-FFF2-40B4-BE49-F238E27FC236}">
                <a16:creationId xmlns:a16="http://schemas.microsoft.com/office/drawing/2014/main" id="{E508AF52-2655-4E6A-ADA0-016872743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3749040"/>
            <a:ext cx="54828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Text 83">
            <a:extLst xmlns:a="http://schemas.openxmlformats.org/drawingml/2006/main">
              <a:ext uri="{FF2B5EF4-FFF2-40B4-BE49-F238E27FC236}">
                <a16:creationId xmlns:a16="http://schemas.microsoft.com/office/drawing/2014/main" id="{CE05AB6C-5AAD-4900-918C-F0C7DACBE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120" y="3785760"/>
            <a:ext cx="548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9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Shape 84">
            <a:extLst xmlns:a="http://schemas.openxmlformats.org/drawingml/2006/main">
              <a:ext uri="{FF2B5EF4-FFF2-40B4-BE49-F238E27FC236}">
                <a16:creationId xmlns:a16="http://schemas.microsoft.com/office/drawing/2014/main" id="{504B3D48-A6F2-4E49-8716-A6FF5ED7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760" y="3749040"/>
            <a:ext cx="1371240" cy="566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85">
            <a:extLst xmlns:a="http://schemas.openxmlformats.org/drawingml/2006/main">
              <a:ext uri="{FF2B5EF4-FFF2-40B4-BE49-F238E27FC236}">
                <a16:creationId xmlns:a16="http://schemas.microsoft.com/office/drawing/2014/main" id="{BAF822A5-793A-495C-AC0A-A37578264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6840" y="3849480"/>
            <a:ext cx="1188360" cy="310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Best fit where scale, resilience, modernization velocity and cost control all matter.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Shape 86">
            <a:extLst xmlns:a="http://schemas.openxmlformats.org/drawingml/2006/main">
              <a:ext uri="{FF2B5EF4-FFF2-40B4-BE49-F238E27FC236}">
                <a16:creationId xmlns:a16="http://schemas.microsoft.com/office/drawing/2014/main" id="{53C525E4-A928-460F-81C0-F3433D296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4617720"/>
            <a:ext cx="51156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C44E5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87">
            <a:extLst xmlns:a="http://schemas.openxmlformats.org/drawingml/2006/main">
              <a:ext uri="{FF2B5EF4-FFF2-40B4-BE49-F238E27FC236}">
                <a16:creationId xmlns:a16="http://schemas.microsoft.com/office/drawing/2014/main" id="{AE2904AA-172E-48CC-A29D-271E7B731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800" y="4646755"/>
            <a:ext cx="365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Text 88">
            <a:extLst xmlns:a="http://schemas.openxmlformats.org/drawingml/2006/main">
              <a:ext uri="{FF2B5EF4-FFF2-40B4-BE49-F238E27FC236}">
                <a16:creationId xmlns:a16="http://schemas.microsoft.com/office/drawing/2014/main" id="{3FC5C423-A5A2-40A2-982A-A842C6D88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360" y="4654135"/>
            <a:ext cx="594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Weak fit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Shape 89">
            <a:extLst xmlns:a="http://schemas.openxmlformats.org/drawingml/2006/main">
              <a:ext uri="{FF2B5EF4-FFF2-40B4-BE49-F238E27FC236}">
                <a16:creationId xmlns:a16="http://schemas.microsoft.com/office/drawing/2014/main" id="{929537B6-0AB7-4FF0-8E1A-4F93C2DD9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720" y="4617720"/>
            <a:ext cx="51156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Text 90">
            <a:extLst xmlns:a="http://schemas.openxmlformats.org/drawingml/2006/main">
              <a:ext uri="{FF2B5EF4-FFF2-40B4-BE49-F238E27FC236}">
                <a16:creationId xmlns:a16="http://schemas.microsoft.com/office/drawing/2014/main" id="{DE1E1850-DCB5-431F-A1A7-1642DC7B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646755"/>
            <a:ext cx="365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Text 91">
            <a:extLst xmlns:a="http://schemas.openxmlformats.org/drawingml/2006/main">
              <a:ext uri="{FF2B5EF4-FFF2-40B4-BE49-F238E27FC236}">
                <a16:creationId xmlns:a16="http://schemas.microsoft.com/office/drawing/2014/main" id="{E8D632FE-51D9-4066-B547-A0F9C9520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2720" y="4654135"/>
            <a:ext cx="594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Moderate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Shape 92">
            <a:extLst xmlns:a="http://schemas.openxmlformats.org/drawingml/2006/main">
              <a:ext uri="{FF2B5EF4-FFF2-40B4-BE49-F238E27FC236}">
                <a16:creationId xmlns:a16="http://schemas.microsoft.com/office/drawing/2014/main" id="{B76F3055-5186-410F-A79C-9BF240255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3440" y="4617720"/>
            <a:ext cx="511560" cy="20088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Text 93">
            <a:extLst xmlns:a="http://schemas.openxmlformats.org/drawingml/2006/main">
              <a:ext uri="{FF2B5EF4-FFF2-40B4-BE49-F238E27FC236}">
                <a16:creationId xmlns:a16="http://schemas.microsoft.com/office/drawing/2014/main" id="{27321ECB-5D59-45E7-82E4-5EDA102D6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4646755"/>
            <a:ext cx="365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Text 94">
            <a:extLst xmlns:a="http://schemas.openxmlformats.org/drawingml/2006/main">
              <a:ext uri="{FF2B5EF4-FFF2-40B4-BE49-F238E27FC236}">
                <a16:creationId xmlns:a16="http://schemas.microsoft.com/office/drawing/2014/main" id="{09D83C2E-74EE-4E4D-928D-AA2A1C5D7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4654135"/>
            <a:ext cx="594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Strong fit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Shape 95">
            <a:extLst xmlns:a="http://schemas.openxmlformats.org/drawingml/2006/main">
              <a:ext uri="{FF2B5EF4-FFF2-40B4-BE49-F238E27FC236}">
                <a16:creationId xmlns:a16="http://schemas.microsoft.com/office/drawing/2014/main" id="{8089D4F7-387D-4128-9AFC-6092BEB01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4040" y="1170360"/>
            <a:ext cx="3858480" cy="3977280"/>
          </a:xfrm>
          <a:prstGeom xmlns:a="http://schemas.openxmlformats.org/drawingml/2006/main" prst="roundRect">
            <a:avLst>
              <a:gd name="adj" fmla="val 948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Text 96">
            <a:extLst xmlns:a="http://schemas.openxmlformats.org/drawingml/2006/main">
              <a:ext uri="{FF2B5EF4-FFF2-40B4-BE49-F238E27FC236}">
                <a16:creationId xmlns:a16="http://schemas.microsoft.com/office/drawing/2014/main" id="{873C4652-4B1B-4795-8508-A4CDCBF69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1408320"/>
            <a:ext cx="336456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Recommended construct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Shape 97">
            <a:extLst xmlns:a="http://schemas.openxmlformats.org/drawingml/2006/main">
              <a:ext uri="{FF2B5EF4-FFF2-40B4-BE49-F238E27FC236}">
                <a16:creationId xmlns:a16="http://schemas.microsoft.com/office/drawing/2014/main" id="{104EF189-6FAF-4657-B0DA-8A534AE6F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1810440"/>
            <a:ext cx="3364560" cy="658080"/>
          </a:xfrm>
          <a:prstGeom xmlns:a="http://schemas.openxmlformats.org/drawingml/2006/main" prst="roundRect">
            <a:avLst>
              <a:gd name="adj" fmla="val 48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Shape 98">
            <a:extLst xmlns:a="http://schemas.openxmlformats.org/drawingml/2006/main">
              <a:ext uri="{FF2B5EF4-FFF2-40B4-BE49-F238E27FC236}">
                <a16:creationId xmlns:a16="http://schemas.microsoft.com/office/drawing/2014/main" id="{52A5BFDA-5039-4A66-971C-84F403FDC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1810440"/>
            <a:ext cx="7272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Text 99">
            <a:extLst xmlns:a="http://schemas.openxmlformats.org/drawingml/2006/main">
              <a:ext uri="{FF2B5EF4-FFF2-40B4-BE49-F238E27FC236}">
                <a16:creationId xmlns:a16="http://schemas.microsoft.com/office/drawing/2014/main" id="{F9DDCE53-A435-40EF-851C-BBCAD171F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1947600"/>
            <a:ext cx="30718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Vendor 1: Enterprise Core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Text 100">
            <a:extLst xmlns:a="http://schemas.openxmlformats.org/drawingml/2006/main">
              <a:ext uri="{FF2B5EF4-FFF2-40B4-BE49-F238E27FC236}">
                <a16:creationId xmlns:a16="http://schemas.microsoft.com/office/drawing/2014/main" id="{9BAD56E2-430B-406A-8723-5809A742F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2184165"/>
            <a:ext cx="30718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ERP, CRM and BI run scope, plus L2-L3 service stability and release operations.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Shape 101">
            <a:extLst xmlns:a="http://schemas.openxmlformats.org/drawingml/2006/main">
              <a:ext uri="{FF2B5EF4-FFF2-40B4-BE49-F238E27FC236}">
                <a16:creationId xmlns:a16="http://schemas.microsoft.com/office/drawing/2014/main" id="{2FBD0339-82E9-43CF-81A1-038C08D8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2633400"/>
            <a:ext cx="3364560" cy="658080"/>
          </a:xfrm>
          <a:prstGeom xmlns:a="http://schemas.openxmlformats.org/drawingml/2006/main" prst="roundRect">
            <a:avLst>
              <a:gd name="adj" fmla="val 48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102">
            <a:extLst xmlns:a="http://schemas.openxmlformats.org/drawingml/2006/main">
              <a:ext uri="{FF2B5EF4-FFF2-40B4-BE49-F238E27FC236}">
                <a16:creationId xmlns:a16="http://schemas.microsoft.com/office/drawing/2014/main" id="{0D1B0BDD-DADE-4756-A8EF-4623D121E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2633400"/>
            <a:ext cx="7272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Text 103">
            <a:extLst xmlns:a="http://schemas.openxmlformats.org/drawingml/2006/main">
              <a:ext uri="{FF2B5EF4-FFF2-40B4-BE49-F238E27FC236}">
                <a16:creationId xmlns:a16="http://schemas.microsoft.com/office/drawing/2014/main" id="{7DDF2064-3BDA-4EED-BD74-333678516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2770560"/>
            <a:ext cx="30718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Vendor 2: Digital Engineering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Text 104">
            <a:extLst xmlns:a="http://schemas.openxmlformats.org/drawingml/2006/main">
              <a:ext uri="{FF2B5EF4-FFF2-40B4-BE49-F238E27FC236}">
                <a16:creationId xmlns:a16="http://schemas.microsoft.com/office/drawing/2014/main" id="{467741FE-275A-4FF7-850D-4483AF64D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3007125"/>
            <a:ext cx="30718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custom applications, integration, cloud-native development and platform engineering.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Shape 105">
            <a:extLst xmlns:a="http://schemas.openxmlformats.org/drawingml/2006/main">
              <a:ext uri="{FF2B5EF4-FFF2-40B4-BE49-F238E27FC236}">
                <a16:creationId xmlns:a16="http://schemas.microsoft.com/office/drawing/2014/main" id="{F428E749-27B0-433E-A2C4-DAFFA9C4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3456360"/>
            <a:ext cx="3364560" cy="658080"/>
          </a:xfrm>
          <a:prstGeom xmlns:a="http://schemas.openxmlformats.org/drawingml/2006/main" prst="roundRect">
            <a:avLst>
              <a:gd name="adj" fmla="val 48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Shape 106">
            <a:extLst xmlns:a="http://schemas.openxmlformats.org/drawingml/2006/main">
              <a:ext uri="{FF2B5EF4-FFF2-40B4-BE49-F238E27FC236}">
                <a16:creationId xmlns:a16="http://schemas.microsoft.com/office/drawing/2014/main" id="{F6DBBB8E-A0BE-410F-845A-5ECC9969A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3456360"/>
            <a:ext cx="7272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Text 107">
            <a:extLst xmlns:a="http://schemas.openxmlformats.org/drawingml/2006/main">
              <a:ext uri="{FF2B5EF4-FFF2-40B4-BE49-F238E27FC236}">
                <a16:creationId xmlns:a16="http://schemas.microsoft.com/office/drawing/2014/main" id="{E30A4929-4C37-486F-AF51-9DBFA56FD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3593520"/>
            <a:ext cx="30718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Niche specialist bench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Text 108">
            <a:extLst xmlns:a="http://schemas.openxmlformats.org/drawingml/2006/main">
              <a:ext uri="{FF2B5EF4-FFF2-40B4-BE49-F238E27FC236}">
                <a16:creationId xmlns:a16="http://schemas.microsoft.com/office/drawing/2014/main" id="{8B3D0720-9EE5-436A-9A8F-226D67E89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3830085"/>
            <a:ext cx="30718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short-cycle SOWs for QA automation, data/AI, DevSecOps, UX and platform-specific spikes.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Shape 109">
            <a:extLst xmlns:a="http://schemas.openxmlformats.org/drawingml/2006/main">
              <a:ext uri="{FF2B5EF4-FFF2-40B4-BE49-F238E27FC236}">
                <a16:creationId xmlns:a16="http://schemas.microsoft.com/office/drawing/2014/main" id="{B768BF7A-50D4-4691-8C4E-B4706926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000" y="4370760"/>
            <a:ext cx="3364560" cy="45684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Text 110">
            <a:extLst xmlns:a="http://schemas.openxmlformats.org/drawingml/2006/main">
              <a:ext uri="{FF2B5EF4-FFF2-40B4-BE49-F238E27FC236}">
                <a16:creationId xmlns:a16="http://schemas.microsoft.com/office/drawing/2014/main" id="{A60B3480-BC6D-431A-90F3-48D597EAE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4880" y="4466745"/>
            <a:ext cx="303552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Governance principle: keep one accountable service integrator and common tooling across all providers.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Shape 111">
            <a:extLst xmlns:a="http://schemas.openxmlformats.org/drawingml/2006/main">
              <a:ext uri="{FF2B5EF4-FFF2-40B4-BE49-F238E27FC236}">
                <a16:creationId xmlns:a16="http://schemas.microsoft.com/office/drawing/2014/main" id="{A70B7705-9233-4A86-8161-B692822A9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112">
            <a:extLst xmlns:a="http://schemas.openxmlformats.org/drawingml/2006/main">
              <a:ext uri="{FF2B5EF4-FFF2-40B4-BE49-F238E27FC236}">
                <a16:creationId xmlns:a16="http://schemas.microsoft.com/office/drawing/2014/main" id="{016F68C9-71A2-418B-8CE5-2AD8BA0F4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Text 113">
            <a:extLst xmlns:a="http://schemas.openxmlformats.org/drawingml/2006/main">
              <a:ext uri="{FF2B5EF4-FFF2-40B4-BE49-F238E27FC236}">
                <a16:creationId xmlns:a16="http://schemas.microsoft.com/office/drawing/2014/main" id="{5FE4A229-3CB4-494F-83D7-2473B9FC4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Text 114">
            <a:extLst xmlns:a="http://schemas.openxmlformats.org/drawingml/2006/main">
              <a:ext uri="{FF2B5EF4-FFF2-40B4-BE49-F238E27FC236}">
                <a16:creationId xmlns:a16="http://schemas.microsoft.com/office/drawing/2014/main" id="{763F0708-43BC-4DA8-B629-64CBEB139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most suitable model is not a single mega-outsourcing deal; it is a controlled hybrid with two accountable anchors, specialist optionality and a retained governance layer to prevent vendor fragmentation.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115">
            <a:extLst xmlns:a="http://schemas.openxmlformats.org/drawingml/2006/main">
              <a:ext uri="{FF2B5EF4-FFF2-40B4-BE49-F238E27FC236}">
                <a16:creationId xmlns:a16="http://schemas.microsoft.com/office/drawing/2014/main" id="{02BA4F6F-43A1-45D2-9A35-8D0E4362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Text 116">
            <a:hlinkClick xmlns:r="http://schemas.openxmlformats.org/officeDocument/2006/relationships" xmlns:a="http://schemas.openxmlformats.org/drawingml/2006/main" r:id="R0a07085918084b07"/>
            <a:extLst xmlns:a="http://schemas.openxmlformats.org/drawingml/2006/main">
              <a:ext uri="{FF2B5EF4-FFF2-40B4-BE49-F238E27FC236}">
                <a16:creationId xmlns:a16="http://schemas.microsoft.com/office/drawing/2014/main" id="{F62B75CA-2AA2-4883-AE07-10D71BBA7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1009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9bbca0bd3944603"/>
              </a:rPr>
              <a:t>Gartner IT spending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Text 117">
            <a:hlinkClick xmlns:r="http://schemas.openxmlformats.org/officeDocument/2006/relationships" xmlns:a="http://schemas.openxmlformats.org/drawingml/2006/main" r:id="R3f2f894f12144830"/>
            <a:extLst xmlns:a="http://schemas.openxmlformats.org/drawingml/2006/main">
              <a:ext uri="{FF2B5EF4-FFF2-40B4-BE49-F238E27FC236}">
                <a16:creationId xmlns:a16="http://schemas.microsoft.com/office/drawing/2014/main" id="{1127BA90-AA8D-476D-9BCD-253CA5B03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5880" y="6309360"/>
            <a:ext cx="5666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7a71be999e34be6"/>
              </a:rPr>
              <a:t>ISG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Text 118">
            <a:hlinkClick xmlns:r="http://schemas.openxmlformats.org/officeDocument/2006/relationships" xmlns:a="http://schemas.openxmlformats.org/drawingml/2006/main" r:id="R184e4bbfddf84a13"/>
            <a:extLst xmlns:a="http://schemas.openxmlformats.org/drawingml/2006/main">
              <a:ext uri="{FF2B5EF4-FFF2-40B4-BE49-F238E27FC236}">
                <a16:creationId xmlns:a16="http://schemas.microsoft.com/office/drawing/2014/main" id="{3D25A876-B024-4B95-A9CA-A21D7D2BC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328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ccae257bd654dc2"/>
              </a:rPr>
              <a:t>Gartner SIAM 2025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CB94D05A-95CD-419E-921F-E9E96BBBBBBB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F3AE1AE4-D79E-94D6-E825-3FC6C21A77D2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25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BECC1ED-2B38-4E4B-86F8-7D650240D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6E12C1F-145E-4F39-BBCA-7DB50AB0F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A218EA3E-8A83-4CBC-AE15-B083D6306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9AA96151-3C31-4E7A-9B77-6FDC0C71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64413ABA-637D-4FDF-811A-3EA24FCEF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C25BC368-F1D1-47B3-BE07-65D0D132E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2" name="Text 0">
            <a:extLst xmlns:a="http://schemas.openxmlformats.org/drawingml/2006/main">
              <a:ext uri="{FF2B5EF4-FFF2-40B4-BE49-F238E27FC236}">
                <a16:creationId xmlns:a16="http://schemas.microsoft.com/office/drawing/2014/main" id="{19959F51-8E29-45D4-BB90-FF71FDC1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A5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1">
            <a:extLst xmlns:a="http://schemas.openxmlformats.org/drawingml/2006/main">
              <a:ext uri="{FF2B5EF4-FFF2-40B4-BE49-F238E27FC236}">
                <a16:creationId xmlns:a16="http://schemas.microsoft.com/office/drawing/2014/main" id="{BE1EF969-EA0B-48A7-B4EE-2813ECE32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Towering Should Separate Run Stability From Modernization Velocity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Shape 2">
            <a:extLst xmlns:a="http://schemas.openxmlformats.org/drawingml/2006/main">
              <a:ext uri="{FF2B5EF4-FFF2-40B4-BE49-F238E27FC236}">
                <a16:creationId xmlns:a16="http://schemas.microsoft.com/office/drawing/2014/main" id="{7DEA9113-F339-4809-8F93-5E693F99A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 3">
            <a:extLst xmlns:a="http://schemas.openxmlformats.org/drawingml/2006/main">
              <a:ext uri="{FF2B5EF4-FFF2-40B4-BE49-F238E27FC236}">
                <a16:creationId xmlns:a16="http://schemas.microsoft.com/office/drawing/2014/main" id="{D266BA8A-972A-4882-B0E2-FD287948C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scope should be split by technology tower and work type so that no vendor owns both all demand and all transformation levers.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Text 4">
            <a:extLst xmlns:a="http://schemas.openxmlformats.org/drawingml/2006/main">
              <a:ext uri="{FF2B5EF4-FFF2-40B4-BE49-F238E27FC236}">
                <a16:creationId xmlns:a16="http://schemas.microsoft.com/office/drawing/2014/main" id="{D7CF73FE-A71B-4818-908C-662569DF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630900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Illustrative tower allocation for the client application estate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Text 5">
            <a:extLst xmlns:a="http://schemas.openxmlformats.org/drawingml/2006/main">
              <a:ext uri="{FF2B5EF4-FFF2-40B4-BE49-F238E27FC236}">
                <a16:creationId xmlns:a16="http://schemas.microsoft.com/office/drawing/2014/main" id="{0017F6D1-7CF4-4562-8494-C27DD224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63090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The model uses clean accountability for steady-state services and controlled competition for change /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Shape 6">
            <a:extLst xmlns:a="http://schemas.openxmlformats.org/drawingml/2006/main">
              <a:ext uri="{FF2B5EF4-FFF2-40B4-BE49-F238E27FC236}">
                <a16:creationId xmlns:a16="http://schemas.microsoft.com/office/drawing/2014/main" id="{BCC142AF-A913-4D65-8D80-0D3EDBABC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700640"/>
            <a:ext cx="98712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 7">
            <a:extLst xmlns:a="http://schemas.openxmlformats.org/drawingml/2006/main">
              <a:ext uri="{FF2B5EF4-FFF2-40B4-BE49-F238E27FC236}">
                <a16:creationId xmlns:a16="http://schemas.microsoft.com/office/drawing/2014/main" id="{D9230049-092A-484E-B835-2A6A657AF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1776105"/>
            <a:ext cx="8773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Application tower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Shape 8">
            <a:extLst xmlns:a="http://schemas.openxmlformats.org/drawingml/2006/main">
              <a:ext uri="{FF2B5EF4-FFF2-40B4-BE49-F238E27FC236}">
                <a16:creationId xmlns:a16="http://schemas.microsoft.com/office/drawing/2014/main" id="{9F2DF1DA-1C2F-44AC-94A6-96DC16BD2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1700640"/>
            <a:ext cx="93240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 9">
            <a:extLst xmlns:a="http://schemas.openxmlformats.org/drawingml/2006/main">
              <a:ext uri="{FF2B5EF4-FFF2-40B4-BE49-F238E27FC236}">
                <a16:creationId xmlns:a16="http://schemas.microsoft.com/office/drawing/2014/main" id="{AE2C9400-9754-470F-B016-92EC9DFFA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1776105"/>
            <a:ext cx="8226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Primary anchor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Shape 10">
            <a:extLst xmlns:a="http://schemas.openxmlformats.org/drawingml/2006/main">
              <a:ext uri="{FF2B5EF4-FFF2-40B4-BE49-F238E27FC236}">
                <a16:creationId xmlns:a16="http://schemas.microsoft.com/office/drawing/2014/main" id="{64E96A35-42C5-4236-A602-ADA981E74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1700640"/>
            <a:ext cx="78588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Text 11">
            <a:extLst xmlns:a="http://schemas.openxmlformats.org/drawingml/2006/main">
              <a:ext uri="{FF2B5EF4-FFF2-40B4-BE49-F238E27FC236}">
                <a16:creationId xmlns:a16="http://schemas.microsoft.com/office/drawing/2014/main" id="{994E08BA-6469-4E85-A193-9B472F24A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1776105"/>
            <a:ext cx="6764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Run ownership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Shape 12">
            <a:extLst xmlns:a="http://schemas.openxmlformats.org/drawingml/2006/main">
              <a:ext uri="{FF2B5EF4-FFF2-40B4-BE49-F238E27FC236}">
                <a16:creationId xmlns:a16="http://schemas.microsoft.com/office/drawing/2014/main" id="{85BA47C6-E3A2-4D81-A0C8-F094A006F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1700640"/>
            <a:ext cx="78588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Text 13">
            <a:extLst xmlns:a="http://schemas.openxmlformats.org/drawingml/2006/main">
              <a:ext uri="{FF2B5EF4-FFF2-40B4-BE49-F238E27FC236}">
                <a16:creationId xmlns:a16="http://schemas.microsoft.com/office/drawing/2014/main" id="{07D4A19C-F85E-4143-94F4-64D184D39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1776105"/>
            <a:ext cx="6764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Change work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Shape 14">
            <a:extLst xmlns:a="http://schemas.openxmlformats.org/drawingml/2006/main">
              <a:ext uri="{FF2B5EF4-FFF2-40B4-BE49-F238E27FC236}">
                <a16:creationId xmlns:a16="http://schemas.microsoft.com/office/drawing/2014/main" id="{95EAE870-EABB-4A80-AEBE-43242A080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700640"/>
            <a:ext cx="85932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Text 15">
            <a:extLst xmlns:a="http://schemas.openxmlformats.org/drawingml/2006/main">
              <a:ext uri="{FF2B5EF4-FFF2-40B4-BE49-F238E27FC236}">
                <a16:creationId xmlns:a16="http://schemas.microsoft.com/office/drawing/2014/main" id="{3D2F2794-0605-4772-BEF0-0C8477A22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776105"/>
            <a:ext cx="7495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Shape 16">
            <a:extLst xmlns:a="http://schemas.openxmlformats.org/drawingml/2006/main">
              <a:ext uri="{FF2B5EF4-FFF2-40B4-BE49-F238E27FC236}">
                <a16:creationId xmlns:a16="http://schemas.microsoft.com/office/drawing/2014/main" id="{BA92E8D8-B5EF-4CD4-9A6D-07E07E80A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1700640"/>
            <a:ext cx="106020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Text 17">
            <a:extLst xmlns:a="http://schemas.openxmlformats.org/drawingml/2006/main">
              <a:ext uri="{FF2B5EF4-FFF2-40B4-BE49-F238E27FC236}">
                <a16:creationId xmlns:a16="http://schemas.microsoft.com/office/drawing/2014/main" id="{C80810D0-0824-47F5-B7E6-85231135F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1776105"/>
            <a:ext cx="9507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Specialist overlay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Shape 18">
            <a:extLst xmlns:a="http://schemas.openxmlformats.org/drawingml/2006/main">
              <a:ext uri="{FF2B5EF4-FFF2-40B4-BE49-F238E27FC236}">
                <a16:creationId xmlns:a16="http://schemas.microsoft.com/office/drawing/2014/main" id="{2667C0ED-FD9A-401B-B8E3-96BFD9B7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1700640"/>
            <a:ext cx="1243080" cy="392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Text 19">
            <a:extLst xmlns:a="http://schemas.openxmlformats.org/drawingml/2006/main">
              <a:ext uri="{FF2B5EF4-FFF2-40B4-BE49-F238E27FC236}">
                <a16:creationId xmlns:a16="http://schemas.microsoft.com/office/drawing/2014/main" id="{09D4B003-1FF8-412D-88EC-FCDA27137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1776105"/>
            <a:ext cx="11336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Retained control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Shape 20">
            <a:extLst xmlns:a="http://schemas.openxmlformats.org/drawingml/2006/main">
              <a:ext uri="{FF2B5EF4-FFF2-40B4-BE49-F238E27FC236}">
                <a16:creationId xmlns:a16="http://schemas.microsoft.com/office/drawing/2014/main" id="{DC0AABDA-4729-497C-8658-91E09DB8C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094120"/>
            <a:ext cx="9871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Text 21">
            <a:extLst xmlns:a="http://schemas.openxmlformats.org/drawingml/2006/main">
              <a:ext uri="{FF2B5EF4-FFF2-40B4-BE49-F238E27FC236}">
                <a16:creationId xmlns:a16="http://schemas.microsoft.com/office/drawing/2014/main" id="{97FB76C3-2748-4732-BA7E-DD9999975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2207115"/>
            <a:ext cx="877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Shape 22">
            <a:extLst xmlns:a="http://schemas.openxmlformats.org/drawingml/2006/main">
              <a:ext uri="{FF2B5EF4-FFF2-40B4-BE49-F238E27FC236}">
                <a16:creationId xmlns:a16="http://schemas.microsoft.com/office/drawing/2014/main" id="{C44DD63A-3D0D-459D-A626-5DBFA0C47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2094120"/>
            <a:ext cx="9324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Text 23">
            <a:extLst xmlns:a="http://schemas.openxmlformats.org/drawingml/2006/main">
              <a:ext uri="{FF2B5EF4-FFF2-40B4-BE49-F238E27FC236}">
                <a16:creationId xmlns:a16="http://schemas.microsoft.com/office/drawing/2014/main" id="{AB2B96C0-6803-4F5E-AC1B-0CEC2973D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2207115"/>
            <a:ext cx="8226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Vendor 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Shape 24">
            <a:extLst xmlns:a="http://schemas.openxmlformats.org/drawingml/2006/main">
              <a:ext uri="{FF2B5EF4-FFF2-40B4-BE49-F238E27FC236}">
                <a16:creationId xmlns:a16="http://schemas.microsoft.com/office/drawing/2014/main" id="{1C9702A3-9B91-4BB1-9276-2D417D495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209412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Text 25">
            <a:extLst xmlns:a="http://schemas.openxmlformats.org/drawingml/2006/main">
              <a:ext uri="{FF2B5EF4-FFF2-40B4-BE49-F238E27FC236}">
                <a16:creationId xmlns:a16="http://schemas.microsoft.com/office/drawing/2014/main" id="{63F71CA9-5DD3-4858-8849-CCD88876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220711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Shape 26">
            <a:extLst xmlns:a="http://schemas.openxmlformats.org/drawingml/2006/main">
              <a:ext uri="{FF2B5EF4-FFF2-40B4-BE49-F238E27FC236}">
                <a16:creationId xmlns:a16="http://schemas.microsoft.com/office/drawing/2014/main" id="{E4104573-D8CF-4C98-984F-2AB7495B4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209412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Text 27">
            <a:extLst xmlns:a="http://schemas.openxmlformats.org/drawingml/2006/main">
              <a:ext uri="{FF2B5EF4-FFF2-40B4-BE49-F238E27FC236}">
                <a16:creationId xmlns:a16="http://schemas.microsoft.com/office/drawing/2014/main" id="{70C18728-7F20-4A50-ACF9-E6C1C11AF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220711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Support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Shape 28">
            <a:extLst xmlns:a="http://schemas.openxmlformats.org/drawingml/2006/main">
              <a:ext uri="{FF2B5EF4-FFF2-40B4-BE49-F238E27FC236}">
                <a16:creationId xmlns:a16="http://schemas.microsoft.com/office/drawing/2014/main" id="{64D04DB8-3705-419A-B4D7-D209DAE08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094120"/>
            <a:ext cx="8593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Text 29">
            <a:extLst xmlns:a="http://schemas.openxmlformats.org/drawingml/2006/main">
              <a:ext uri="{FF2B5EF4-FFF2-40B4-BE49-F238E27FC236}">
                <a16:creationId xmlns:a16="http://schemas.microsoft.com/office/drawing/2014/main" id="{9ABAF43E-4F2C-4AE3-91FC-87962B7B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07115"/>
            <a:ext cx="7495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Selective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Shape 30">
            <a:extLst xmlns:a="http://schemas.openxmlformats.org/drawingml/2006/main">
              <a:ext uri="{FF2B5EF4-FFF2-40B4-BE49-F238E27FC236}">
                <a16:creationId xmlns:a16="http://schemas.microsoft.com/office/drawing/2014/main" id="{60E1BDD2-BE51-4AAE-A017-EDDAF302A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2094120"/>
            <a:ext cx="10602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Text 31">
            <a:extLst xmlns:a="http://schemas.openxmlformats.org/drawingml/2006/main">
              <a:ext uri="{FF2B5EF4-FFF2-40B4-BE49-F238E27FC236}">
                <a16:creationId xmlns:a16="http://schemas.microsoft.com/office/drawing/2014/main" id="{D01DB231-93BC-4961-9EAA-0BD76C61E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2207115"/>
            <a:ext cx="950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 module SMEs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Shape 32">
            <a:extLst xmlns:a="http://schemas.openxmlformats.org/drawingml/2006/main">
              <a:ext uri="{FF2B5EF4-FFF2-40B4-BE49-F238E27FC236}">
                <a16:creationId xmlns:a16="http://schemas.microsoft.com/office/drawing/2014/main" id="{0C13F26E-6FA3-491D-A31F-E8D3891C0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2094120"/>
            <a:ext cx="12430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Text 33">
            <a:extLst xmlns:a="http://schemas.openxmlformats.org/drawingml/2006/main">
              <a:ext uri="{FF2B5EF4-FFF2-40B4-BE49-F238E27FC236}">
                <a16:creationId xmlns:a16="http://schemas.microsoft.com/office/drawing/2014/main" id="{52E9B116-14AA-4FC0-B0A8-89153FF4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220711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 + release gates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Shape 34">
            <a:extLst xmlns:a="http://schemas.openxmlformats.org/drawingml/2006/main">
              <a:ext uri="{FF2B5EF4-FFF2-40B4-BE49-F238E27FC236}">
                <a16:creationId xmlns:a16="http://schemas.microsoft.com/office/drawing/2014/main" id="{29CC285E-1738-4610-BFA0-359EE83F4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541960"/>
            <a:ext cx="9871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Text 35">
            <a:extLst xmlns:a="http://schemas.openxmlformats.org/drawingml/2006/main">
              <a:ext uri="{FF2B5EF4-FFF2-40B4-BE49-F238E27FC236}">
                <a16:creationId xmlns:a16="http://schemas.microsoft.com/office/drawing/2014/main" id="{A99D9EE2-F96C-4F9C-BB48-D3481BFB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2655315"/>
            <a:ext cx="877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CRM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Shape 36">
            <a:extLst xmlns:a="http://schemas.openxmlformats.org/drawingml/2006/main">
              <a:ext uri="{FF2B5EF4-FFF2-40B4-BE49-F238E27FC236}">
                <a16:creationId xmlns:a16="http://schemas.microsoft.com/office/drawing/2014/main" id="{42A3E916-2368-487E-A710-6E1DB3089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2541960"/>
            <a:ext cx="9324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Text 37">
            <a:extLst xmlns:a="http://schemas.openxmlformats.org/drawingml/2006/main">
              <a:ext uri="{FF2B5EF4-FFF2-40B4-BE49-F238E27FC236}">
                <a16:creationId xmlns:a16="http://schemas.microsoft.com/office/drawing/2014/main" id="{0424BE50-39E7-43E8-889B-7DD721FC9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2655315"/>
            <a:ext cx="8226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Vendor 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Shape 38">
            <a:extLst xmlns:a="http://schemas.openxmlformats.org/drawingml/2006/main">
              <a:ext uri="{FF2B5EF4-FFF2-40B4-BE49-F238E27FC236}">
                <a16:creationId xmlns:a16="http://schemas.microsoft.com/office/drawing/2014/main" id="{D41456A5-5948-4DA8-8500-F970E35FE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254196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Text 39">
            <a:extLst xmlns:a="http://schemas.openxmlformats.org/drawingml/2006/main">
              <a:ext uri="{FF2B5EF4-FFF2-40B4-BE49-F238E27FC236}">
                <a16:creationId xmlns:a16="http://schemas.microsoft.com/office/drawing/2014/main" id="{6689B0CD-83F6-432B-839A-2F5BEC713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265531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Shape 40">
            <a:extLst xmlns:a="http://schemas.openxmlformats.org/drawingml/2006/main">
              <a:ext uri="{FF2B5EF4-FFF2-40B4-BE49-F238E27FC236}">
                <a16:creationId xmlns:a16="http://schemas.microsoft.com/office/drawing/2014/main" id="{2C090B29-B1AC-4408-A09B-16DA5FE0F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254196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Text 41">
            <a:extLst xmlns:a="http://schemas.openxmlformats.org/drawingml/2006/main">
              <a:ext uri="{FF2B5EF4-FFF2-40B4-BE49-F238E27FC236}">
                <a16:creationId xmlns:a16="http://schemas.microsoft.com/office/drawing/2014/main" id="{CABCAEBA-8BE1-47D6-BF88-825B0A30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265531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Shape 42">
            <a:extLst xmlns:a="http://schemas.openxmlformats.org/drawingml/2006/main">
              <a:ext uri="{FF2B5EF4-FFF2-40B4-BE49-F238E27FC236}">
                <a16:creationId xmlns:a16="http://schemas.microsoft.com/office/drawing/2014/main" id="{E3EF9353-4082-4257-BCF4-9BED607AA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541960"/>
            <a:ext cx="8593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Text 43">
            <a:extLst xmlns:a="http://schemas.openxmlformats.org/drawingml/2006/main">
              <a:ext uri="{FF2B5EF4-FFF2-40B4-BE49-F238E27FC236}">
                <a16:creationId xmlns:a16="http://schemas.microsoft.com/office/drawing/2014/main" id="{972AD90A-506C-44F4-8688-73B20F43F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655315"/>
            <a:ext cx="7495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Selective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Shape 44">
            <a:extLst xmlns:a="http://schemas.openxmlformats.org/drawingml/2006/main">
              <a:ext uri="{FF2B5EF4-FFF2-40B4-BE49-F238E27FC236}">
                <a16:creationId xmlns:a16="http://schemas.microsoft.com/office/drawing/2014/main" id="{3738F02A-E6E7-447D-9CD6-6175D5227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2541960"/>
            <a:ext cx="10602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Text 45">
            <a:extLst xmlns:a="http://schemas.openxmlformats.org/drawingml/2006/main">
              <a:ext uri="{FF2B5EF4-FFF2-40B4-BE49-F238E27FC236}">
                <a16:creationId xmlns:a16="http://schemas.microsoft.com/office/drawing/2014/main" id="{FFF0E48B-79BF-43CC-8792-9C4968C3F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2655315"/>
            <a:ext cx="950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CX / campaign tools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Shape 46">
            <a:extLst xmlns:a="http://schemas.openxmlformats.org/drawingml/2006/main">
              <a:ext uri="{FF2B5EF4-FFF2-40B4-BE49-F238E27FC236}">
                <a16:creationId xmlns:a16="http://schemas.microsoft.com/office/drawing/2014/main" id="{0527E39D-EAB0-48C7-97DE-52BAA88D3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2541960"/>
            <a:ext cx="12430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Text 47">
            <a:extLst xmlns:a="http://schemas.openxmlformats.org/drawingml/2006/main">
              <a:ext uri="{FF2B5EF4-FFF2-40B4-BE49-F238E27FC236}">
                <a16:creationId xmlns:a16="http://schemas.microsoft.com/office/drawing/2014/main" id="{D757326F-AFD3-4476-9E54-AE41CFB1D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265531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model + customer rules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Shape 48">
            <a:extLst xmlns:a="http://schemas.openxmlformats.org/drawingml/2006/main">
              <a:ext uri="{FF2B5EF4-FFF2-40B4-BE49-F238E27FC236}">
                <a16:creationId xmlns:a16="http://schemas.microsoft.com/office/drawing/2014/main" id="{833262B8-6641-4CA3-87BA-18971A137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90160"/>
            <a:ext cx="9871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Text 49">
            <a:extLst xmlns:a="http://schemas.openxmlformats.org/drawingml/2006/main">
              <a:ext uri="{FF2B5EF4-FFF2-40B4-BE49-F238E27FC236}">
                <a16:creationId xmlns:a16="http://schemas.microsoft.com/office/drawing/2014/main" id="{93372366-9EEE-4B0B-AA96-5D19FBC56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3103155"/>
            <a:ext cx="877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BI / Analytics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Shape 50">
            <a:extLst xmlns:a="http://schemas.openxmlformats.org/drawingml/2006/main">
              <a:ext uri="{FF2B5EF4-FFF2-40B4-BE49-F238E27FC236}">
                <a16:creationId xmlns:a16="http://schemas.microsoft.com/office/drawing/2014/main" id="{8BB3FEE7-D6E1-4AEE-8F34-5E379686D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2990160"/>
            <a:ext cx="9324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Text 51">
            <a:extLst xmlns:a="http://schemas.openxmlformats.org/drawingml/2006/main">
              <a:ext uri="{FF2B5EF4-FFF2-40B4-BE49-F238E27FC236}">
                <a16:creationId xmlns:a16="http://schemas.microsoft.com/office/drawing/2014/main" id="{AFB25712-18B5-4E91-8DA2-29A296B9C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3103155"/>
            <a:ext cx="8226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Vendor 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Shape 52">
            <a:extLst xmlns:a="http://schemas.openxmlformats.org/drawingml/2006/main">
              <a:ext uri="{FF2B5EF4-FFF2-40B4-BE49-F238E27FC236}">
                <a16:creationId xmlns:a16="http://schemas.microsoft.com/office/drawing/2014/main" id="{A8707FA4-3F94-4825-A8F5-D51F5E13F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299016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Text 53">
            <a:extLst xmlns:a="http://schemas.openxmlformats.org/drawingml/2006/main">
              <a:ext uri="{FF2B5EF4-FFF2-40B4-BE49-F238E27FC236}">
                <a16:creationId xmlns:a16="http://schemas.microsoft.com/office/drawing/2014/main" id="{A7CEC6BC-F575-4676-844F-3BDC2F860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310315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Shape 54">
            <a:extLst xmlns:a="http://schemas.openxmlformats.org/drawingml/2006/main">
              <a:ext uri="{FF2B5EF4-FFF2-40B4-BE49-F238E27FC236}">
                <a16:creationId xmlns:a16="http://schemas.microsoft.com/office/drawing/2014/main" id="{4BE38DBE-89F5-42AD-9CA8-1DDFC3AC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299016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Text 55">
            <a:extLst xmlns:a="http://schemas.openxmlformats.org/drawingml/2006/main">
              <a:ext uri="{FF2B5EF4-FFF2-40B4-BE49-F238E27FC236}">
                <a16:creationId xmlns:a16="http://schemas.microsoft.com/office/drawing/2014/main" id="{41690390-62F4-4079-8337-E83347662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310315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Shape 56">
            <a:extLst xmlns:a="http://schemas.openxmlformats.org/drawingml/2006/main">
              <a:ext uri="{FF2B5EF4-FFF2-40B4-BE49-F238E27FC236}">
                <a16:creationId xmlns:a16="http://schemas.microsoft.com/office/drawing/2014/main" id="{3C1065FD-1C56-4CFA-BE2F-0075A648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990160"/>
            <a:ext cx="8593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 57">
            <a:extLst xmlns:a="http://schemas.openxmlformats.org/drawingml/2006/main">
              <a:ext uri="{FF2B5EF4-FFF2-40B4-BE49-F238E27FC236}">
                <a16:creationId xmlns:a16="http://schemas.microsoft.com/office/drawing/2014/main" id="{81E7B642-A655-4F5D-B59D-E4B2CC421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103155"/>
            <a:ext cx="7495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Shape 58">
            <a:extLst xmlns:a="http://schemas.openxmlformats.org/drawingml/2006/main">
              <a:ext uri="{FF2B5EF4-FFF2-40B4-BE49-F238E27FC236}">
                <a16:creationId xmlns:a16="http://schemas.microsoft.com/office/drawing/2014/main" id="{383ACA6B-D55C-45A1-8041-64B07407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2990160"/>
            <a:ext cx="10602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Text 59">
            <a:extLst xmlns:a="http://schemas.openxmlformats.org/drawingml/2006/main">
              <a:ext uri="{FF2B5EF4-FFF2-40B4-BE49-F238E27FC236}">
                <a16:creationId xmlns:a16="http://schemas.microsoft.com/office/drawing/2014/main" id="{ECB71A7E-1FD3-4569-9C4B-3FE14DEF5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3103155"/>
            <a:ext cx="950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engineering / AI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Shape 60">
            <a:extLst xmlns:a="http://schemas.openxmlformats.org/drawingml/2006/main">
              <a:ext uri="{FF2B5EF4-FFF2-40B4-BE49-F238E27FC236}">
                <a16:creationId xmlns:a16="http://schemas.microsoft.com/office/drawing/2014/main" id="{13D88F74-29A5-403E-8753-F6C621F68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2990160"/>
            <a:ext cx="12430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Text 61">
            <a:extLst xmlns:a="http://schemas.openxmlformats.org/drawingml/2006/main">
              <a:ext uri="{FF2B5EF4-FFF2-40B4-BE49-F238E27FC236}">
                <a16:creationId xmlns:a16="http://schemas.microsoft.com/office/drawing/2014/main" id="{F9BE7F42-24E1-4BF3-89E3-EC4503BEB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310315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Semantic layer + governance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Shape 62">
            <a:extLst xmlns:a="http://schemas.openxmlformats.org/drawingml/2006/main">
              <a:ext uri="{FF2B5EF4-FFF2-40B4-BE49-F238E27FC236}">
                <a16:creationId xmlns:a16="http://schemas.microsoft.com/office/drawing/2014/main" id="{5408A0E7-C744-4A33-8D91-AA3885D27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38000"/>
            <a:ext cx="9871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Text 63">
            <a:extLst xmlns:a="http://schemas.openxmlformats.org/drawingml/2006/main">
              <a:ext uri="{FF2B5EF4-FFF2-40B4-BE49-F238E27FC236}">
                <a16:creationId xmlns:a16="http://schemas.microsoft.com/office/drawing/2014/main" id="{B623C6DD-7436-4A37-A1B8-E96409CAE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3551355"/>
            <a:ext cx="877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Bespoke Apps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Shape 64">
            <a:extLst xmlns:a="http://schemas.openxmlformats.org/drawingml/2006/main">
              <a:ext uri="{FF2B5EF4-FFF2-40B4-BE49-F238E27FC236}">
                <a16:creationId xmlns:a16="http://schemas.microsoft.com/office/drawing/2014/main" id="{A8C3C3DF-0489-4856-890F-C234347FC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3438000"/>
            <a:ext cx="9324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Text 65">
            <a:extLst xmlns:a="http://schemas.openxmlformats.org/drawingml/2006/main">
              <a:ext uri="{FF2B5EF4-FFF2-40B4-BE49-F238E27FC236}">
                <a16:creationId xmlns:a16="http://schemas.microsoft.com/office/drawing/2014/main" id="{2D423082-1B30-46AA-9DC4-16CAF014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3551355"/>
            <a:ext cx="8226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Vendor 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Shape 66">
            <a:extLst xmlns:a="http://schemas.openxmlformats.org/drawingml/2006/main">
              <a:ext uri="{FF2B5EF4-FFF2-40B4-BE49-F238E27FC236}">
                <a16:creationId xmlns:a16="http://schemas.microsoft.com/office/drawing/2014/main" id="{D9351168-5D71-4BDA-88DF-EBAE616BC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343800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Text 67">
            <a:extLst xmlns:a="http://schemas.openxmlformats.org/drawingml/2006/main">
              <a:ext uri="{FF2B5EF4-FFF2-40B4-BE49-F238E27FC236}">
                <a16:creationId xmlns:a16="http://schemas.microsoft.com/office/drawing/2014/main" id="{882EBD5F-6D5A-4CB0-960E-B366F89AA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355135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Shape 68">
            <a:extLst xmlns:a="http://schemas.openxmlformats.org/drawingml/2006/main">
              <a:ext uri="{FF2B5EF4-FFF2-40B4-BE49-F238E27FC236}">
                <a16:creationId xmlns:a16="http://schemas.microsoft.com/office/drawing/2014/main" id="{231D0934-B868-4760-A931-E6D59BDD4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343800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Text 69">
            <a:extLst xmlns:a="http://schemas.openxmlformats.org/drawingml/2006/main">
              <a:ext uri="{FF2B5EF4-FFF2-40B4-BE49-F238E27FC236}">
                <a16:creationId xmlns:a16="http://schemas.microsoft.com/office/drawing/2014/main" id="{573E77D1-8C29-406C-8286-0320D7D8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355135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Shape 70">
            <a:extLst xmlns:a="http://schemas.openxmlformats.org/drawingml/2006/main">
              <a:ext uri="{FF2B5EF4-FFF2-40B4-BE49-F238E27FC236}">
                <a16:creationId xmlns:a16="http://schemas.microsoft.com/office/drawing/2014/main" id="{1AA4F708-062D-45F9-954A-BE71E068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438000"/>
            <a:ext cx="8593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Text 71">
            <a:extLst xmlns:a="http://schemas.openxmlformats.org/drawingml/2006/main">
              <a:ext uri="{FF2B5EF4-FFF2-40B4-BE49-F238E27FC236}">
                <a16:creationId xmlns:a16="http://schemas.microsoft.com/office/drawing/2014/main" id="{D88F042F-AD69-4724-BE4E-B426B1313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551355"/>
            <a:ext cx="7495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Shape 72">
            <a:extLst xmlns:a="http://schemas.openxmlformats.org/drawingml/2006/main">
              <a:ext uri="{FF2B5EF4-FFF2-40B4-BE49-F238E27FC236}">
                <a16:creationId xmlns:a16="http://schemas.microsoft.com/office/drawing/2014/main" id="{9F09D750-5399-4655-A84C-C8A717651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3438000"/>
            <a:ext cx="10602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Text 73">
            <a:extLst xmlns:a="http://schemas.openxmlformats.org/drawingml/2006/main">
              <a:ext uri="{FF2B5EF4-FFF2-40B4-BE49-F238E27FC236}">
                <a16:creationId xmlns:a16="http://schemas.microsoft.com/office/drawing/2014/main" id="{00E8920D-AA39-48AB-A53D-3496A074B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3551355"/>
            <a:ext cx="950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Cloud-native pods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Shape 74">
            <a:extLst xmlns:a="http://schemas.openxmlformats.org/drawingml/2006/main">
              <a:ext uri="{FF2B5EF4-FFF2-40B4-BE49-F238E27FC236}">
                <a16:creationId xmlns:a16="http://schemas.microsoft.com/office/drawing/2014/main" id="{378A4903-9946-44AE-A2EF-51BECC12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3438000"/>
            <a:ext cx="12430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Text 75">
            <a:extLst xmlns:a="http://schemas.openxmlformats.org/drawingml/2006/main">
              <a:ext uri="{FF2B5EF4-FFF2-40B4-BE49-F238E27FC236}">
                <a16:creationId xmlns:a16="http://schemas.microsoft.com/office/drawing/2014/main" id="{E1332A9B-B742-4C68-83AD-73253EF55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355135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 prioritization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Shape 76">
            <a:extLst xmlns:a="http://schemas.openxmlformats.org/drawingml/2006/main">
              <a:ext uri="{FF2B5EF4-FFF2-40B4-BE49-F238E27FC236}">
                <a16:creationId xmlns:a16="http://schemas.microsoft.com/office/drawing/2014/main" id="{2533E112-60FD-4742-AD1A-08882E60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886200"/>
            <a:ext cx="9871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Text 77">
            <a:extLst xmlns:a="http://schemas.openxmlformats.org/drawingml/2006/main">
              <a:ext uri="{FF2B5EF4-FFF2-40B4-BE49-F238E27FC236}">
                <a16:creationId xmlns:a16="http://schemas.microsoft.com/office/drawing/2014/main" id="{E24C340A-D883-48E2-9CA5-D5D577D28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3999555"/>
            <a:ext cx="877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Integration / APIs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Shape 78">
            <a:extLst xmlns:a="http://schemas.openxmlformats.org/drawingml/2006/main">
              <a:ext uri="{FF2B5EF4-FFF2-40B4-BE49-F238E27FC236}">
                <a16:creationId xmlns:a16="http://schemas.microsoft.com/office/drawing/2014/main" id="{F6C6A07F-D091-430B-BA22-310AE9A7A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3886200"/>
            <a:ext cx="9324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Text 79">
            <a:extLst xmlns:a="http://schemas.openxmlformats.org/drawingml/2006/main">
              <a:ext uri="{FF2B5EF4-FFF2-40B4-BE49-F238E27FC236}">
                <a16:creationId xmlns:a16="http://schemas.microsoft.com/office/drawing/2014/main" id="{1DFA0779-AD95-4BCA-83B6-29E9FD33A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3999555"/>
            <a:ext cx="8226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Vendor 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Shape 80">
            <a:extLst xmlns:a="http://schemas.openxmlformats.org/drawingml/2006/main">
              <a:ext uri="{FF2B5EF4-FFF2-40B4-BE49-F238E27FC236}">
                <a16:creationId xmlns:a16="http://schemas.microsoft.com/office/drawing/2014/main" id="{47F18527-D6AA-461B-9687-82FE5FC3C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388620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Text 81">
            <a:extLst xmlns:a="http://schemas.openxmlformats.org/drawingml/2006/main">
              <a:ext uri="{FF2B5EF4-FFF2-40B4-BE49-F238E27FC236}">
                <a16:creationId xmlns:a16="http://schemas.microsoft.com/office/drawing/2014/main" id="{A3799941-25D4-41F5-8F17-969DE7C2A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399955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Shape 82">
            <a:extLst xmlns:a="http://schemas.openxmlformats.org/drawingml/2006/main">
              <a:ext uri="{FF2B5EF4-FFF2-40B4-BE49-F238E27FC236}">
                <a16:creationId xmlns:a16="http://schemas.microsoft.com/office/drawing/2014/main" id="{97F344B1-48DB-4274-BC33-38F3EBD49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388620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Text 83">
            <a:extLst xmlns:a="http://schemas.openxmlformats.org/drawingml/2006/main">
              <a:ext uri="{FF2B5EF4-FFF2-40B4-BE49-F238E27FC236}">
                <a16:creationId xmlns:a16="http://schemas.microsoft.com/office/drawing/2014/main" id="{C170B2B3-FEBE-4EF9-B807-B7ED705BF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399955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Shape 84">
            <a:extLst xmlns:a="http://schemas.openxmlformats.org/drawingml/2006/main">
              <a:ext uri="{FF2B5EF4-FFF2-40B4-BE49-F238E27FC236}">
                <a16:creationId xmlns:a16="http://schemas.microsoft.com/office/drawing/2014/main" id="{EE4992C6-6EB9-4A00-B768-A1F999F48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886200"/>
            <a:ext cx="8593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Text 85">
            <a:extLst xmlns:a="http://schemas.openxmlformats.org/drawingml/2006/main">
              <a:ext uri="{FF2B5EF4-FFF2-40B4-BE49-F238E27FC236}">
                <a16:creationId xmlns:a16="http://schemas.microsoft.com/office/drawing/2014/main" id="{DD2C4A95-E3C7-41E4-A025-280205DEA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999555"/>
            <a:ext cx="7495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Own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Shape 86">
            <a:extLst xmlns:a="http://schemas.openxmlformats.org/drawingml/2006/main">
              <a:ext uri="{FF2B5EF4-FFF2-40B4-BE49-F238E27FC236}">
                <a16:creationId xmlns:a16="http://schemas.microsoft.com/office/drawing/2014/main" id="{6E64A18B-E6BD-4B7C-9F56-D68C22182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3886200"/>
            <a:ext cx="10602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Text 87">
            <a:extLst xmlns:a="http://schemas.openxmlformats.org/drawingml/2006/main">
              <a:ext uri="{FF2B5EF4-FFF2-40B4-BE49-F238E27FC236}">
                <a16:creationId xmlns:a16="http://schemas.microsoft.com/office/drawing/2014/main" id="{4833CA05-3563-431A-BB05-9A9F4A61C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3999555"/>
            <a:ext cx="950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DevSecOps / API SMEs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Shape 88">
            <a:extLst xmlns:a="http://schemas.openxmlformats.org/drawingml/2006/main">
              <a:ext uri="{FF2B5EF4-FFF2-40B4-BE49-F238E27FC236}">
                <a16:creationId xmlns:a16="http://schemas.microsoft.com/office/drawing/2014/main" id="{75128454-1721-46C9-AE07-B664FC363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3886200"/>
            <a:ext cx="12430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Text 89">
            <a:extLst xmlns:a="http://schemas.openxmlformats.org/drawingml/2006/main">
              <a:ext uri="{FF2B5EF4-FFF2-40B4-BE49-F238E27FC236}">
                <a16:creationId xmlns:a16="http://schemas.microsoft.com/office/drawing/2014/main" id="{B2E5DEA4-F8CA-46DD-928E-7D3FF56D3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399955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Platform standards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Shape 90">
            <a:extLst xmlns:a="http://schemas.openxmlformats.org/drawingml/2006/main">
              <a:ext uri="{FF2B5EF4-FFF2-40B4-BE49-F238E27FC236}">
                <a16:creationId xmlns:a16="http://schemas.microsoft.com/office/drawing/2014/main" id="{A34AE93D-979F-4618-9A65-961D187E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334400"/>
            <a:ext cx="9871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Text 91">
            <a:extLst xmlns:a="http://schemas.openxmlformats.org/drawingml/2006/main">
              <a:ext uri="{FF2B5EF4-FFF2-40B4-BE49-F238E27FC236}">
                <a16:creationId xmlns:a16="http://schemas.microsoft.com/office/drawing/2014/main" id="{29326AF9-44BB-41EF-9A1B-A0AB0C7BB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4447395"/>
            <a:ext cx="877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QA / Automation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Shape 92">
            <a:extLst xmlns:a="http://schemas.openxmlformats.org/drawingml/2006/main">
              <a:ext uri="{FF2B5EF4-FFF2-40B4-BE49-F238E27FC236}">
                <a16:creationId xmlns:a16="http://schemas.microsoft.com/office/drawing/2014/main" id="{C7A24DB0-4EF1-4470-971F-9BD1AFEBB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4480" y="4334400"/>
            <a:ext cx="9324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Text 93">
            <a:extLst xmlns:a="http://schemas.openxmlformats.org/drawingml/2006/main">
              <a:ext uri="{FF2B5EF4-FFF2-40B4-BE49-F238E27FC236}">
                <a16:creationId xmlns:a16="http://schemas.microsoft.com/office/drawing/2014/main" id="{1B98B34F-E5A6-4BB0-8EFA-9A9CA3492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200" y="4447395"/>
            <a:ext cx="82260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Shape 94">
            <a:extLst xmlns:a="http://schemas.openxmlformats.org/drawingml/2006/main">
              <a:ext uri="{FF2B5EF4-FFF2-40B4-BE49-F238E27FC236}">
                <a16:creationId xmlns:a16="http://schemas.microsoft.com/office/drawing/2014/main" id="{A21A379D-7A30-4E63-966C-0CEFA73F0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240" y="433440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Text 95">
            <a:extLst xmlns:a="http://schemas.openxmlformats.org/drawingml/2006/main">
              <a:ext uri="{FF2B5EF4-FFF2-40B4-BE49-F238E27FC236}">
                <a16:creationId xmlns:a16="http://schemas.microsoft.com/office/drawing/2014/main" id="{FEB38AD1-0AD8-4F8B-9A6F-8817CEF5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1960" y="444739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Shape 96">
            <a:extLst xmlns:a="http://schemas.openxmlformats.org/drawingml/2006/main">
              <a:ext uri="{FF2B5EF4-FFF2-40B4-BE49-F238E27FC236}">
                <a16:creationId xmlns:a16="http://schemas.microsoft.com/office/drawing/2014/main" id="{C663529A-F8A9-4094-A405-1884CBEA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3480" y="4334400"/>
            <a:ext cx="7858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Text 97">
            <a:extLst xmlns:a="http://schemas.openxmlformats.org/drawingml/2006/main">
              <a:ext uri="{FF2B5EF4-FFF2-40B4-BE49-F238E27FC236}">
                <a16:creationId xmlns:a16="http://schemas.microsoft.com/office/drawing/2014/main" id="{375749D7-E08E-45AA-B244-ECD51E3B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560" y="4447395"/>
            <a:ext cx="6764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" name="Shape 98">
            <a:extLst xmlns:a="http://schemas.openxmlformats.org/drawingml/2006/main">
              <a:ext uri="{FF2B5EF4-FFF2-40B4-BE49-F238E27FC236}">
                <a16:creationId xmlns:a16="http://schemas.microsoft.com/office/drawing/2014/main" id="{5DA5AE66-B016-48D0-90C4-94A647C6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334400"/>
            <a:ext cx="85932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Text 99">
            <a:extLst xmlns:a="http://schemas.openxmlformats.org/drawingml/2006/main">
              <a:ext uri="{FF2B5EF4-FFF2-40B4-BE49-F238E27FC236}">
                <a16:creationId xmlns:a16="http://schemas.microsoft.com/office/drawing/2014/main" id="{777F8EF1-B5EB-48D6-B531-FA4F2B6BC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447395"/>
            <a:ext cx="7495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Shape 100">
            <a:extLst xmlns:a="http://schemas.openxmlformats.org/drawingml/2006/main">
              <a:ext uri="{FF2B5EF4-FFF2-40B4-BE49-F238E27FC236}">
                <a16:creationId xmlns:a16="http://schemas.microsoft.com/office/drawing/2014/main" id="{1AFA28FE-3240-4530-A550-3F1615BFC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4334400"/>
            <a:ext cx="106020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Text 101">
            <a:extLst xmlns:a="http://schemas.openxmlformats.org/drawingml/2006/main">
              <a:ext uri="{FF2B5EF4-FFF2-40B4-BE49-F238E27FC236}">
                <a16:creationId xmlns:a16="http://schemas.microsoft.com/office/drawing/2014/main" id="{5192F6D0-3D0A-4DFD-8909-CACB61149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4480" y="4447395"/>
            <a:ext cx="9507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Testing specialist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" name="Shape 102">
            <a:extLst xmlns:a="http://schemas.openxmlformats.org/drawingml/2006/main">
              <a:ext uri="{FF2B5EF4-FFF2-40B4-BE49-F238E27FC236}">
                <a16:creationId xmlns:a16="http://schemas.microsoft.com/office/drawing/2014/main" id="{8CDA2434-A13D-477E-8593-9A8CB1855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0320" y="4334400"/>
            <a:ext cx="1243080" cy="447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Text 103">
            <a:extLst xmlns:a="http://schemas.openxmlformats.org/drawingml/2006/main">
              <a:ext uri="{FF2B5EF4-FFF2-40B4-BE49-F238E27FC236}">
                <a16:creationId xmlns:a16="http://schemas.microsoft.com/office/drawing/2014/main" id="{DED50BD2-CC9B-479C-A92A-A44A2AEDA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0" y="444739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Quality gates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Shape 104">
            <a:extLst xmlns:a="http://schemas.openxmlformats.org/drawingml/2006/main">
              <a:ext uri="{FF2B5EF4-FFF2-40B4-BE49-F238E27FC236}">
                <a16:creationId xmlns:a16="http://schemas.microsoft.com/office/drawing/2014/main" id="{38E4D9CB-0352-41DF-A233-B71D6A3CA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700640"/>
            <a:ext cx="3748680" cy="3081240"/>
          </a:xfrm>
          <a:prstGeom xmlns:a="http://schemas.openxmlformats.org/drawingml/2006/main" prst="roundRect">
            <a:avLst>
              <a:gd name="adj" fmla="val 1187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Text 105">
            <a:extLst xmlns:a="http://schemas.openxmlformats.org/drawingml/2006/main">
              <a:ext uri="{FF2B5EF4-FFF2-40B4-BE49-F238E27FC236}">
                <a16:creationId xmlns:a16="http://schemas.microsoft.com/office/drawing/2014/main" id="{D57631C8-43B5-460F-8F7E-F9CF3BAB1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5080" y="1920240"/>
            <a:ext cx="324576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Deal guardrails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Shape 106">
            <a:extLst xmlns:a="http://schemas.openxmlformats.org/drawingml/2006/main">
              <a:ext uri="{FF2B5EF4-FFF2-40B4-BE49-F238E27FC236}">
                <a16:creationId xmlns:a16="http://schemas.microsoft.com/office/drawing/2014/main" id="{0AB71386-3742-414A-BB28-C2F8D0D1F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4080" y="230436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Text 107">
            <a:extLst xmlns:a="http://schemas.openxmlformats.org/drawingml/2006/main">
              <a:ext uri="{FF2B5EF4-FFF2-40B4-BE49-F238E27FC236}">
                <a16:creationId xmlns:a16="http://schemas.microsoft.com/office/drawing/2014/main" id="{0AF0FF70-7999-4F44-8D13-45686CB80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2251665"/>
            <a:ext cx="29257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Do not split one application end-to-end across vendors.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Text 108">
            <a:extLst xmlns:a="http://schemas.openxmlformats.org/drawingml/2006/main">
              <a:ext uri="{FF2B5EF4-FFF2-40B4-BE49-F238E27FC236}">
                <a16:creationId xmlns:a16="http://schemas.microsoft.com/office/drawing/2014/main" id="{94737344-095E-4197-8740-C7E993A8F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2448360"/>
            <a:ext cx="29073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Split by tower or service layer, not by ticket queue.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Shape 109">
            <a:extLst xmlns:a="http://schemas.openxmlformats.org/drawingml/2006/main">
              <a:ext uri="{FF2B5EF4-FFF2-40B4-BE49-F238E27FC236}">
                <a16:creationId xmlns:a16="http://schemas.microsoft.com/office/drawing/2014/main" id="{D598888A-4085-4DE3-8512-3AFA5D103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4080" y="288036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Text 110">
            <a:extLst xmlns:a="http://schemas.openxmlformats.org/drawingml/2006/main">
              <a:ext uri="{FF2B5EF4-FFF2-40B4-BE49-F238E27FC236}">
                <a16:creationId xmlns:a16="http://schemas.microsoft.com/office/drawing/2014/main" id="{907B6744-5EC9-4E18-9805-071219E5B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2827665"/>
            <a:ext cx="29257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Keep architecture authority retained.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Text 111">
            <a:extLst xmlns:a="http://schemas.openxmlformats.org/drawingml/2006/main">
              <a:ext uri="{FF2B5EF4-FFF2-40B4-BE49-F238E27FC236}">
                <a16:creationId xmlns:a16="http://schemas.microsoft.com/office/drawing/2014/main" id="{40D0460C-2FCF-498E-B704-E402A1895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3024360"/>
            <a:ext cx="29073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Client should approve integration patterns, data standards and release gates.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Shape 112">
            <a:extLst xmlns:a="http://schemas.openxmlformats.org/drawingml/2006/main">
              <a:ext uri="{FF2B5EF4-FFF2-40B4-BE49-F238E27FC236}">
                <a16:creationId xmlns:a16="http://schemas.microsoft.com/office/drawing/2014/main" id="{22874ED8-7B83-4A13-8232-BFC108B0A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4080" y="345636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Text 113">
            <a:extLst xmlns:a="http://schemas.openxmlformats.org/drawingml/2006/main">
              <a:ext uri="{FF2B5EF4-FFF2-40B4-BE49-F238E27FC236}">
                <a16:creationId xmlns:a16="http://schemas.microsoft.com/office/drawing/2014/main" id="{70F0A9B8-8DBA-4574-B123-47F2A153D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3404025"/>
            <a:ext cx="29257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Use clear cross-vendor handoff rules.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Text 114">
            <a:extLst xmlns:a="http://schemas.openxmlformats.org/drawingml/2006/main">
              <a:ext uri="{FF2B5EF4-FFF2-40B4-BE49-F238E27FC236}">
                <a16:creationId xmlns:a16="http://schemas.microsoft.com/office/drawing/2014/main" id="{DE7D42F7-C8C6-4B9E-A3A1-F456717FB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3600360"/>
            <a:ext cx="29073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Common ITSM, CMDB, dashboards and change calendar reduce finger-pointing.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" name="Shape 115">
            <a:extLst xmlns:a="http://schemas.openxmlformats.org/drawingml/2006/main">
              <a:ext uri="{FF2B5EF4-FFF2-40B4-BE49-F238E27FC236}">
                <a16:creationId xmlns:a16="http://schemas.microsoft.com/office/drawing/2014/main" id="{F9AC1657-5B4D-4B07-AD99-5583184B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4080" y="403236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Text 116">
            <a:extLst xmlns:a="http://schemas.openxmlformats.org/drawingml/2006/main">
              <a:ext uri="{FF2B5EF4-FFF2-40B4-BE49-F238E27FC236}">
                <a16:creationId xmlns:a16="http://schemas.microsoft.com/office/drawing/2014/main" id="{118FC9CA-0689-409B-9598-AEC6124F1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3980025"/>
            <a:ext cx="29257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Benchmark each anchor annually.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Text 117">
            <a:extLst xmlns:a="http://schemas.openxmlformats.org/drawingml/2006/main">
              <a:ext uri="{FF2B5EF4-FFF2-40B4-BE49-F238E27FC236}">
                <a16:creationId xmlns:a16="http://schemas.microsoft.com/office/drawing/2014/main" id="{0A76681D-A19A-4FC4-8518-76240DF9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680" y="4176720"/>
            <a:ext cx="29073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Competitive tension should come from performance reviews and specialist SOWs.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Text 118">
            <a:extLst xmlns:a="http://schemas.openxmlformats.org/drawingml/2006/main">
              <a:ext uri="{FF2B5EF4-FFF2-40B4-BE49-F238E27FC236}">
                <a16:creationId xmlns:a16="http://schemas.microsoft.com/office/drawing/2014/main" id="{E182A061-C96B-491A-B8EC-F4EBF1D1E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4864680"/>
            <a:ext cx="301716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Target spend control logic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Text 119">
            <a:extLst xmlns:a="http://schemas.openxmlformats.org/drawingml/2006/main">
              <a:ext uri="{FF2B5EF4-FFF2-40B4-BE49-F238E27FC236}">
                <a16:creationId xmlns:a16="http://schemas.microsoft.com/office/drawing/2014/main" id="{AB242D35-39F2-4339-AE20-E896533BD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8153" y="5349375"/>
            <a:ext cx="15084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Core AMS / MAS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Shape 120">
            <a:extLst xmlns:a="http://schemas.openxmlformats.org/drawingml/2006/main">
              <a:ext uri="{FF2B5EF4-FFF2-40B4-BE49-F238E27FC236}">
                <a16:creationId xmlns:a16="http://schemas.microsoft.com/office/drawing/2014/main" id="{1F14F273-8ADD-4231-B659-9BED35484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1920" y="5139000"/>
            <a:ext cx="191988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Shape 121">
            <a:extLst xmlns:a="http://schemas.openxmlformats.org/drawingml/2006/main">
              <a:ext uri="{FF2B5EF4-FFF2-40B4-BE49-F238E27FC236}">
                <a16:creationId xmlns:a16="http://schemas.microsoft.com/office/drawing/2014/main" id="{F462408F-676E-4CE7-97E3-66A0DBA9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0280" y="5161680"/>
            <a:ext cx="103572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Text 122">
            <a:extLst xmlns:a="http://schemas.openxmlformats.org/drawingml/2006/main">
              <a:ext uri="{FF2B5EF4-FFF2-40B4-BE49-F238E27FC236}">
                <a16:creationId xmlns:a16="http://schemas.microsoft.com/office/drawing/2014/main" id="{D31D5A0E-5D3A-4B63-8E5F-878738BBA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5240" y="5129775"/>
            <a:ext cx="6397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50-60%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Text 123">
            <a:extLst xmlns:a="http://schemas.openxmlformats.org/drawingml/2006/main">
              <a:ext uri="{FF2B5EF4-FFF2-40B4-BE49-F238E27FC236}">
                <a16:creationId xmlns:a16="http://schemas.microsoft.com/office/drawing/2014/main" id="{C33A6F81-B37F-4942-9798-6FDADD57B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4440" y="5331375"/>
            <a:ext cx="15084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Enhancements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6" name="Shape 124">
            <a:extLst xmlns:a="http://schemas.openxmlformats.org/drawingml/2006/main">
              <a:ext uri="{FF2B5EF4-FFF2-40B4-BE49-F238E27FC236}">
                <a16:creationId xmlns:a16="http://schemas.microsoft.com/office/drawing/2014/main" id="{974A3E7F-C71A-49FC-A743-2E3D83134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2320" y="5139000"/>
            <a:ext cx="191988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7" name="Shape 125">
            <a:extLst xmlns:a="http://schemas.openxmlformats.org/drawingml/2006/main">
              <a:ext uri="{FF2B5EF4-FFF2-40B4-BE49-F238E27FC236}">
                <a16:creationId xmlns:a16="http://schemas.microsoft.com/office/drawing/2014/main" id="{2B0C558A-5792-45A1-B34E-AA6F2D060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0680" y="5161680"/>
            <a:ext cx="47052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Text 126">
            <a:extLst xmlns:a="http://schemas.openxmlformats.org/drawingml/2006/main">
              <a:ext uri="{FF2B5EF4-FFF2-40B4-BE49-F238E27FC236}">
                <a16:creationId xmlns:a16="http://schemas.microsoft.com/office/drawing/2014/main" id="{2684414A-133C-4248-99E7-658756A44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5640" y="5129775"/>
            <a:ext cx="6397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20-30%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" name="Text 127">
            <a:extLst xmlns:a="http://schemas.openxmlformats.org/drawingml/2006/main">
              <a:ext uri="{FF2B5EF4-FFF2-40B4-BE49-F238E27FC236}">
                <a16:creationId xmlns:a16="http://schemas.microsoft.com/office/drawing/2014/main" id="{0B62A81D-2F4D-41D7-B4B9-1D992E57F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8654" y="5312655"/>
            <a:ext cx="15084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Specialist projects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" name="Shape 128">
            <a:extLst xmlns:a="http://schemas.openxmlformats.org/drawingml/2006/main">
              <a:ext uri="{FF2B5EF4-FFF2-40B4-BE49-F238E27FC236}">
                <a16:creationId xmlns:a16="http://schemas.microsoft.com/office/drawing/2014/main" id="{8462AA48-1B69-4578-8EA4-5EB6B0B81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5139000"/>
            <a:ext cx="191988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" name="Shape 129">
            <a:extLst xmlns:a="http://schemas.openxmlformats.org/drawingml/2006/main">
              <a:ext uri="{FF2B5EF4-FFF2-40B4-BE49-F238E27FC236}">
                <a16:creationId xmlns:a16="http://schemas.microsoft.com/office/drawing/2014/main" id="{DF00FB29-2E44-478E-B05D-A7FC2299F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80" y="5161680"/>
            <a:ext cx="37620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Text 130">
            <a:extLst xmlns:a="http://schemas.openxmlformats.org/drawingml/2006/main">
              <a:ext uri="{FF2B5EF4-FFF2-40B4-BE49-F238E27FC236}">
                <a16:creationId xmlns:a16="http://schemas.microsoft.com/office/drawing/2014/main" id="{E9A33FD4-D404-4963-9243-FFAF802B9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240" y="5129775"/>
            <a:ext cx="6397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10-20%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" name="Shape 131">
            <a:extLst xmlns:a="http://schemas.openxmlformats.org/drawingml/2006/main">
              <a:ext uri="{FF2B5EF4-FFF2-40B4-BE49-F238E27FC236}">
                <a16:creationId xmlns:a16="http://schemas.microsoft.com/office/drawing/2014/main" id="{1DA009A9-5DAF-4380-9569-1693F5AA1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" name="Shape 132">
            <a:extLst xmlns:a="http://schemas.openxmlformats.org/drawingml/2006/main">
              <a:ext uri="{FF2B5EF4-FFF2-40B4-BE49-F238E27FC236}">
                <a16:creationId xmlns:a16="http://schemas.microsoft.com/office/drawing/2014/main" id="{B8DCC633-F3AA-465D-9515-2D9A7DBD1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5" name="Text 133">
            <a:extLst xmlns:a="http://schemas.openxmlformats.org/drawingml/2006/main">
              <a:ext uri="{FF2B5EF4-FFF2-40B4-BE49-F238E27FC236}">
                <a16:creationId xmlns:a16="http://schemas.microsoft.com/office/drawing/2014/main" id="{C87F9FBA-5CA3-44A4-A87D-D890963FD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" name="Text 134">
            <a:extLst xmlns:a="http://schemas.openxmlformats.org/drawingml/2006/main">
              <a:ext uri="{FF2B5EF4-FFF2-40B4-BE49-F238E27FC236}">
                <a16:creationId xmlns:a16="http://schemas.microsoft.com/office/drawing/2014/main" id="{FA8E2441-7069-4828-9D64-8C1A5EDAE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recommended tower split gives the client a single accountable owner for each major application family while preserving enough flexibility to use niche specialists where the anchor vendors are not best-in-class.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Text 135">
            <a:extLst xmlns:a="http://schemas.openxmlformats.org/drawingml/2006/main">
              <a:ext uri="{FF2B5EF4-FFF2-40B4-BE49-F238E27FC236}">
                <a16:creationId xmlns:a16="http://schemas.microsoft.com/office/drawing/2014/main" id="{657039FD-2D19-4EC6-B2EB-6F685AEDB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8" name="Text 136">
            <a:hlinkClick xmlns:r="http://schemas.openxmlformats.org/officeDocument/2006/relationships" xmlns:a="http://schemas.openxmlformats.org/drawingml/2006/main" r:id="R1fd4270f1e084c8a"/>
            <a:extLst xmlns:a="http://schemas.openxmlformats.org/drawingml/2006/main">
              <a:ext uri="{FF2B5EF4-FFF2-40B4-BE49-F238E27FC236}">
                <a16:creationId xmlns:a16="http://schemas.microsoft.com/office/drawing/2014/main" id="{38905683-6FB0-4A27-8757-B84FB7F30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924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ebabafd6cf048db"/>
              </a:rPr>
              <a:t>ISG AI-driven ADM 2025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Text 137">
            <a:hlinkClick xmlns:r="http://schemas.openxmlformats.org/officeDocument/2006/relationships" xmlns:a="http://schemas.openxmlformats.org/drawingml/2006/main" r:id="Rb4c51e0416cc4e09"/>
            <a:extLst xmlns:a="http://schemas.openxmlformats.org/drawingml/2006/main">
              <a:ext uri="{FF2B5EF4-FFF2-40B4-BE49-F238E27FC236}">
                <a16:creationId xmlns:a16="http://schemas.microsoft.com/office/drawing/2014/main" id="{D3E8D2D2-9963-4461-9F53-D49FD7E61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164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be6075bee784b75"/>
              </a:rPr>
              <a:t>Gartner SIAM 2025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Text 138">
            <a:hlinkClick xmlns:r="http://schemas.openxmlformats.org/officeDocument/2006/relationships" xmlns:a="http://schemas.openxmlformats.org/drawingml/2006/main" r:id="R770a8c735f434974"/>
            <a:extLst xmlns:a="http://schemas.openxmlformats.org/drawingml/2006/main">
              <a:ext uri="{FF2B5EF4-FFF2-40B4-BE49-F238E27FC236}">
                <a16:creationId xmlns:a16="http://schemas.microsoft.com/office/drawing/2014/main" id="{C581A930-AC82-4B8F-A2E9-E9CD998DA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7000" y="6309360"/>
            <a:ext cx="5666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a0f76722dd44ee7"/>
              </a:rPr>
              <a:t>Info-Tech MSA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1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35C2DDB7-73EA-40FE-A8E2-E680968B33D6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5AB55966-FA28-BC73-EA9E-53DF014DF033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26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7E44B5E-1203-4E71-A596-BD91AB14B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757046AA-5B0D-443D-A20A-6420A07C1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4" name="">
            <a:extLst xmlns:a="http://schemas.openxmlformats.org/drawingml/2006/main">
              <a:ext uri="{FF2B5EF4-FFF2-40B4-BE49-F238E27FC236}">
                <a16:creationId xmlns:a16="http://schemas.microsoft.com/office/drawing/2014/main" id="{248B2AA3-4662-4AA8-BA24-8FF1CF65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5" name="">
            <a:extLst xmlns:a="http://schemas.openxmlformats.org/drawingml/2006/main">
              <a:ext uri="{FF2B5EF4-FFF2-40B4-BE49-F238E27FC236}">
                <a16:creationId xmlns:a16="http://schemas.microsoft.com/office/drawing/2014/main" id="{65AEBAE4-F749-4419-AC5D-410C6F1E3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76" name="">
            <a:extLst xmlns:a="http://schemas.openxmlformats.org/drawingml/2006/main">
              <a:ext uri="{FF2B5EF4-FFF2-40B4-BE49-F238E27FC236}">
                <a16:creationId xmlns:a16="http://schemas.microsoft.com/office/drawing/2014/main" id="{F266AEED-7814-4D3B-979C-DCED1757D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77" name="">
            <a:extLst xmlns:a="http://schemas.openxmlformats.org/drawingml/2006/main">
              <a:ext uri="{FF2B5EF4-FFF2-40B4-BE49-F238E27FC236}">
                <a16:creationId xmlns:a16="http://schemas.microsoft.com/office/drawing/2014/main" id="{4F88B81E-4141-427E-A37E-66E1C681B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46528238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2" name="Text 0">
            <a:extLst xmlns:a="http://schemas.openxmlformats.org/drawingml/2006/main">
              <a:ext uri="{FF2B5EF4-FFF2-40B4-BE49-F238E27FC236}">
                <a16:creationId xmlns:a16="http://schemas.microsoft.com/office/drawing/2014/main" id="{63FB286A-1D5F-4100-91DA-2120D32E2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A5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3" name="Text 1">
            <a:extLst xmlns:a="http://schemas.openxmlformats.org/drawingml/2006/main">
              <a:ext uri="{FF2B5EF4-FFF2-40B4-BE49-F238E27FC236}">
                <a16:creationId xmlns:a16="http://schemas.microsoft.com/office/drawing/2014/main" id="{EA3A371E-D9AD-4F25-85F7-8A8BB9850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Governance Should Be Designed Before The RFP Is Released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" name="Shape 2">
            <a:extLst xmlns:a="http://schemas.openxmlformats.org/drawingml/2006/main">
              <a:ext uri="{FF2B5EF4-FFF2-40B4-BE49-F238E27FC236}">
                <a16:creationId xmlns:a16="http://schemas.microsoft.com/office/drawing/2014/main" id="{45DD14A3-A9FE-4648-A321-0056D6A4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5" name="Text 3">
            <a:extLst xmlns:a="http://schemas.openxmlformats.org/drawingml/2006/main">
              <a:ext uri="{FF2B5EF4-FFF2-40B4-BE49-F238E27FC236}">
                <a16:creationId xmlns:a16="http://schemas.microsoft.com/office/drawing/2014/main" id="{F258BEB1-1821-4A62-908B-494C73A4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 multi-partner model only works if the client defines service integration, architecture authority and performance measurement up front.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Text 4">
            <a:extLst xmlns:a="http://schemas.openxmlformats.org/drawingml/2006/main">
              <a:ext uri="{FF2B5EF4-FFF2-40B4-BE49-F238E27FC236}">
                <a16:creationId xmlns:a16="http://schemas.microsoft.com/office/drawing/2014/main" id="{1E4121AD-D0B0-4EBE-942D-4BD4CD1B0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786348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Target operating model for multi-partner ADM and managed application services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7" name="Text 5">
            <a:extLst xmlns:a="http://schemas.openxmlformats.org/drawingml/2006/main">
              <a:ext uri="{FF2B5EF4-FFF2-40B4-BE49-F238E27FC236}">
                <a16:creationId xmlns:a16="http://schemas.microsoft.com/office/drawing/2014/main" id="{8FC471A9-B759-4EFA-8D20-77BAFA489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78634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The governance layer should own common tooling, cross-vendor workflows and business-aligned performance outcomes.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8" name="Shape 6">
            <a:extLst xmlns:a="http://schemas.openxmlformats.org/drawingml/2006/main">
              <a:ext uri="{FF2B5EF4-FFF2-40B4-BE49-F238E27FC236}">
                <a16:creationId xmlns:a16="http://schemas.microsoft.com/office/drawing/2014/main" id="{DFB9080D-06B9-46DC-BC70-EFC911EA0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00" y="1920240"/>
            <a:ext cx="360" cy="51192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Shape 7">
            <a:extLst xmlns:a="http://schemas.openxmlformats.org/drawingml/2006/main">
              <a:ext uri="{FF2B5EF4-FFF2-40B4-BE49-F238E27FC236}">
                <a16:creationId xmlns:a16="http://schemas.microsoft.com/office/drawing/2014/main" id="{CBC368B6-BF83-467F-927E-24D6454C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221920" y="2880360"/>
            <a:ext cx="3611880" cy="594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Shape 8">
            <a:extLst xmlns:a="http://schemas.openxmlformats.org/drawingml/2006/main">
              <a:ext uri="{FF2B5EF4-FFF2-40B4-BE49-F238E27FC236}">
                <a16:creationId xmlns:a16="http://schemas.microsoft.com/office/drawing/2014/main" id="{EFB7F00F-9655-4CF7-BD9B-2AD2D1593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00" y="2880360"/>
            <a:ext cx="360" cy="594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Shape 9">
            <a:extLst xmlns:a="http://schemas.openxmlformats.org/drawingml/2006/main">
              <a:ext uri="{FF2B5EF4-FFF2-40B4-BE49-F238E27FC236}">
                <a16:creationId xmlns:a16="http://schemas.microsoft.com/office/drawing/2014/main" id="{AF53747B-4758-4EFD-8722-78D0F5D9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00" y="2880360"/>
            <a:ext cx="3611880" cy="594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Shape 10">
            <a:extLst xmlns:a="http://schemas.openxmlformats.org/drawingml/2006/main">
              <a:ext uri="{FF2B5EF4-FFF2-40B4-BE49-F238E27FC236}">
                <a16:creationId xmlns:a16="http://schemas.microsoft.com/office/drawing/2014/main" id="{8D435C3B-D7AB-46EC-B768-87286EE61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1920" y="4105440"/>
            <a:ext cx="1133640" cy="45720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3" name="Shape 11">
            <a:extLst xmlns:a="http://schemas.openxmlformats.org/drawingml/2006/main">
              <a:ext uri="{FF2B5EF4-FFF2-40B4-BE49-F238E27FC236}">
                <a16:creationId xmlns:a16="http://schemas.microsoft.com/office/drawing/2014/main" id="{5B8945D6-E0CA-4664-8269-D3A7D27F6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00" y="4105440"/>
            <a:ext cx="360" cy="45720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4" name="Shape 12">
            <a:extLst xmlns:a="http://schemas.openxmlformats.org/drawingml/2006/main">
              <a:ext uri="{FF2B5EF4-FFF2-40B4-BE49-F238E27FC236}">
                <a16:creationId xmlns:a16="http://schemas.microsoft.com/office/drawing/2014/main" id="{BE57ACFB-AE7C-4057-A698-386E379AC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8311680" y="4105440"/>
            <a:ext cx="1134000" cy="45720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5" name="Shape 13">
            <a:extLst xmlns:a="http://schemas.openxmlformats.org/drawingml/2006/main">
              <a:ext uri="{FF2B5EF4-FFF2-40B4-BE49-F238E27FC236}">
                <a16:creationId xmlns:a16="http://schemas.microsoft.com/office/drawing/2014/main" id="{53F0F7A2-FE53-4867-BC70-1719E6DF8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1627560"/>
            <a:ext cx="3346200" cy="603000"/>
          </a:xfrm>
          <a:prstGeom xmlns:a="http://schemas.openxmlformats.org/drawingml/2006/main" prst="roundRect">
            <a:avLst>
              <a:gd name="adj" fmla="val 53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6" name="Shape 14">
            <a:extLst xmlns:a="http://schemas.openxmlformats.org/drawingml/2006/main">
              <a:ext uri="{FF2B5EF4-FFF2-40B4-BE49-F238E27FC236}">
                <a16:creationId xmlns:a16="http://schemas.microsoft.com/office/drawing/2014/main" id="{C6B1FE52-403C-463E-B1F4-F9A99FBD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1627560"/>
            <a:ext cx="7272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7" name="Text 15">
            <a:extLst xmlns:a="http://schemas.openxmlformats.org/drawingml/2006/main">
              <a:ext uri="{FF2B5EF4-FFF2-40B4-BE49-F238E27FC236}">
                <a16:creationId xmlns:a16="http://schemas.microsoft.com/office/drawing/2014/main" id="{B2821016-F709-400F-8A0A-7BA201223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5040" y="1764720"/>
            <a:ext cx="30538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Client Retained Team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Text 16">
            <a:extLst xmlns:a="http://schemas.openxmlformats.org/drawingml/2006/main">
              <a:ext uri="{FF2B5EF4-FFF2-40B4-BE49-F238E27FC236}">
                <a16:creationId xmlns:a16="http://schemas.microsoft.com/office/drawing/2014/main" id="{BC292B83-4718-493E-919C-B3027EF72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5040" y="1997695"/>
            <a:ext cx="3053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Business ownership, product prioritization, architecture standards, budget governance and supplier performance decisions.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9" name="Shape 17">
            <a:extLst xmlns:a="http://schemas.openxmlformats.org/drawingml/2006/main">
              <a:ext uri="{FF2B5EF4-FFF2-40B4-BE49-F238E27FC236}">
                <a16:creationId xmlns:a16="http://schemas.microsoft.com/office/drawing/2014/main" id="{42E69130-76E4-4508-8CD2-4E57BEE64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2487240"/>
            <a:ext cx="3584160" cy="6397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0" name="Shape 18">
            <a:extLst xmlns:a="http://schemas.openxmlformats.org/drawingml/2006/main">
              <a:ext uri="{FF2B5EF4-FFF2-40B4-BE49-F238E27FC236}">
                <a16:creationId xmlns:a16="http://schemas.microsoft.com/office/drawing/2014/main" id="{EB3518CE-2109-4742-95E6-240128E3E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2487240"/>
            <a:ext cx="72720" cy="639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1" name="Text 19">
            <a:extLst xmlns:a="http://schemas.openxmlformats.org/drawingml/2006/main">
              <a:ext uri="{FF2B5EF4-FFF2-40B4-BE49-F238E27FC236}">
                <a16:creationId xmlns:a16="http://schemas.microsoft.com/office/drawing/2014/main" id="{E0D9ED63-BE57-4C74-9B59-811263803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6240" y="2624400"/>
            <a:ext cx="32914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Service Integrator / SIAM Layer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2" name="Text 20">
            <a:extLst xmlns:a="http://schemas.openxmlformats.org/drawingml/2006/main">
              <a:ext uri="{FF2B5EF4-FFF2-40B4-BE49-F238E27FC236}">
                <a16:creationId xmlns:a16="http://schemas.microsoft.com/office/drawing/2014/main" id="{261D28DB-934C-46CF-8CFF-BC17535AA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6240" y="2863260"/>
            <a:ext cx="329148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operating rhythm, ITSM / CMDB controls, cross-provider escalation, SLA reporting and continuous improvement cadence.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Shape 21">
            <a:extLst xmlns:a="http://schemas.openxmlformats.org/drawingml/2006/main">
              <a:ext uri="{FF2B5EF4-FFF2-40B4-BE49-F238E27FC236}">
                <a16:creationId xmlns:a16="http://schemas.microsoft.com/office/drawing/2014/main" id="{0AE1F11E-C4F0-413F-9E3F-79FF0205B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547800"/>
            <a:ext cx="3126960" cy="6397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4" name="Shape 22">
            <a:extLst xmlns:a="http://schemas.openxmlformats.org/drawingml/2006/main">
              <a:ext uri="{FF2B5EF4-FFF2-40B4-BE49-F238E27FC236}">
                <a16:creationId xmlns:a16="http://schemas.microsoft.com/office/drawing/2014/main" id="{C61A66E9-9212-4D94-8236-50DB8C489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547800"/>
            <a:ext cx="72720" cy="639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5" name="Text 23">
            <a:extLst xmlns:a="http://schemas.openxmlformats.org/drawingml/2006/main">
              <a:ext uri="{FF2B5EF4-FFF2-40B4-BE49-F238E27FC236}">
                <a16:creationId xmlns:a16="http://schemas.microsoft.com/office/drawing/2014/main" id="{DDEBC20D-C998-4DBE-BD5F-56FB7BFF1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684960"/>
            <a:ext cx="28342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Anchor Vendor 1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6" name="Text 24">
            <a:extLst xmlns:a="http://schemas.openxmlformats.org/drawingml/2006/main">
              <a:ext uri="{FF2B5EF4-FFF2-40B4-BE49-F238E27FC236}">
                <a16:creationId xmlns:a16="http://schemas.microsoft.com/office/drawing/2014/main" id="{E8C4628E-6522-4BC7-A325-1FA863883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923820"/>
            <a:ext cx="283428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ERP, CRM, BI run services, release factory and core application stability.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Shape 25">
            <a:extLst xmlns:a="http://schemas.openxmlformats.org/drawingml/2006/main">
              <a:ext uri="{FF2B5EF4-FFF2-40B4-BE49-F238E27FC236}">
                <a16:creationId xmlns:a16="http://schemas.microsoft.com/office/drawing/2014/main" id="{38DA196A-2F31-4F80-B7A5-72791590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0320" y="3547800"/>
            <a:ext cx="3126960" cy="6397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8" name="Shape 26">
            <a:extLst xmlns:a="http://schemas.openxmlformats.org/drawingml/2006/main">
              <a:ext uri="{FF2B5EF4-FFF2-40B4-BE49-F238E27FC236}">
                <a16:creationId xmlns:a16="http://schemas.microsoft.com/office/drawing/2014/main" id="{97A195E9-EB0C-4673-85E9-75DC56EC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0320" y="3547800"/>
            <a:ext cx="72720" cy="639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Text 27">
            <a:extLst xmlns:a="http://schemas.openxmlformats.org/drawingml/2006/main">
              <a:ext uri="{FF2B5EF4-FFF2-40B4-BE49-F238E27FC236}">
                <a16:creationId xmlns:a16="http://schemas.microsoft.com/office/drawing/2014/main" id="{A336D66C-32A7-4996-908B-F9E55908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3684960"/>
            <a:ext cx="28342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Anchor Vendor 2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0" name="Text 28">
            <a:extLst xmlns:a="http://schemas.openxmlformats.org/drawingml/2006/main">
              <a:ext uri="{FF2B5EF4-FFF2-40B4-BE49-F238E27FC236}">
                <a16:creationId xmlns:a16="http://schemas.microsoft.com/office/drawing/2014/main" id="{267DC72E-3983-4EAF-AE69-3A58BFF0B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3923820"/>
            <a:ext cx="283428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Bespoke applications, integration, cloud engineering and modernization delivery.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1" name="Shape 29">
            <a:extLst xmlns:a="http://schemas.openxmlformats.org/drawingml/2006/main">
              <a:ext uri="{FF2B5EF4-FFF2-40B4-BE49-F238E27FC236}">
                <a16:creationId xmlns:a16="http://schemas.microsoft.com/office/drawing/2014/main" id="{D9A1A7B8-F88B-496D-9D6F-172168C61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3547800"/>
            <a:ext cx="3126960" cy="63972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2" name="Shape 30">
            <a:extLst xmlns:a="http://schemas.openxmlformats.org/drawingml/2006/main">
              <a:ext uri="{FF2B5EF4-FFF2-40B4-BE49-F238E27FC236}">
                <a16:creationId xmlns:a16="http://schemas.microsoft.com/office/drawing/2014/main" id="{E37D239F-6EEA-4841-8EC3-DEDB5728A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3547800"/>
            <a:ext cx="72720" cy="639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Text 31">
            <a:extLst xmlns:a="http://schemas.openxmlformats.org/drawingml/2006/main">
              <a:ext uri="{FF2B5EF4-FFF2-40B4-BE49-F238E27FC236}">
                <a16:creationId xmlns:a16="http://schemas.microsoft.com/office/drawing/2014/main" id="{B7BC5E34-220B-4781-B88D-1CE65F05F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3684960"/>
            <a:ext cx="28342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Niche Specialists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4" name="Text 32">
            <a:extLst xmlns:a="http://schemas.openxmlformats.org/drawingml/2006/main">
              <a:ext uri="{FF2B5EF4-FFF2-40B4-BE49-F238E27FC236}">
                <a16:creationId xmlns:a16="http://schemas.microsoft.com/office/drawing/2014/main" id="{39C36FC6-0085-4285-A06F-A1CBEEB86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3923820"/>
            <a:ext cx="283428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Short-cycle SOWs for QA automation, data / AI, security, UX and platform-specific work.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5" name="Shape 33">
            <a:extLst xmlns:a="http://schemas.openxmlformats.org/drawingml/2006/main">
              <a:ext uri="{FF2B5EF4-FFF2-40B4-BE49-F238E27FC236}">
                <a16:creationId xmlns:a16="http://schemas.microsoft.com/office/drawing/2014/main" id="{9E1C469B-9956-486E-A523-770E1D902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2040" y="4535280"/>
            <a:ext cx="5303160" cy="438480"/>
          </a:xfrm>
          <a:prstGeom xmlns:a="http://schemas.openxmlformats.org/drawingml/2006/main" prst="roundRect">
            <a:avLst>
              <a:gd name="adj" fmla="val 72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6" name="Shape 34">
            <a:extLst xmlns:a="http://schemas.openxmlformats.org/drawingml/2006/main">
              <a:ext uri="{FF2B5EF4-FFF2-40B4-BE49-F238E27FC236}">
                <a16:creationId xmlns:a16="http://schemas.microsoft.com/office/drawing/2014/main" id="{9F724836-EAF8-4A69-8A8C-B9598F6C1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2040" y="4535280"/>
            <a:ext cx="7272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7" name="Text 35">
            <a:extLst xmlns:a="http://schemas.openxmlformats.org/drawingml/2006/main">
              <a:ext uri="{FF2B5EF4-FFF2-40B4-BE49-F238E27FC236}">
                <a16:creationId xmlns:a16="http://schemas.microsoft.com/office/drawing/2014/main" id="{0EA8FF2C-1396-4020-B7E0-4336FFA0C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6560" y="4672440"/>
            <a:ext cx="5010480" cy="155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Common Tooling And Metrics</a:t>
            </a:r>
            <a:endParaRPr sz="8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Text 36">
            <a:extLst xmlns:a="http://schemas.openxmlformats.org/drawingml/2006/main">
              <a:ext uri="{FF2B5EF4-FFF2-40B4-BE49-F238E27FC236}">
                <a16:creationId xmlns:a16="http://schemas.microsoft.com/office/drawing/2014/main" id="{297E224E-C421-4725-8E4A-A7B7A9205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6560" y="4823515"/>
            <a:ext cx="5010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 backlog, incident tooling, release calendar, CMDB, observability dashboards and executive scorecards.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9" name="Text 37">
            <a:extLst xmlns:a="http://schemas.openxmlformats.org/drawingml/2006/main">
              <a:ext uri="{FF2B5EF4-FFF2-40B4-BE49-F238E27FC236}">
                <a16:creationId xmlns:a16="http://schemas.microsoft.com/office/drawing/2014/main" id="{AE761748-3BCA-40EF-AB53-CE8B4E037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4965120"/>
            <a:ext cx="2742840" cy="14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Recommended executive scorecard dimensions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" name="Shape 38">
            <a:extLst xmlns:a="http://schemas.openxmlformats.org/drawingml/2006/main">
              <a:ext uri="{FF2B5EF4-FFF2-40B4-BE49-F238E27FC236}">
                <a16:creationId xmlns:a16="http://schemas.microsoft.com/office/drawing/2014/main" id="{32732845-B914-48D1-ACB1-696C359CA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5193720"/>
            <a:ext cx="24868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1" name="Shape 39">
            <a:extLst xmlns:a="http://schemas.openxmlformats.org/drawingml/2006/main">
              <a:ext uri="{FF2B5EF4-FFF2-40B4-BE49-F238E27FC236}">
                <a16:creationId xmlns:a16="http://schemas.microsoft.com/office/drawing/2014/main" id="{4F56ED76-742C-4954-9D20-B8027F4E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5193720"/>
            <a:ext cx="6372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Text 40">
            <a:extLst xmlns:a="http://schemas.openxmlformats.org/drawingml/2006/main">
              <a:ext uri="{FF2B5EF4-FFF2-40B4-BE49-F238E27FC236}">
                <a16:creationId xmlns:a16="http://schemas.microsoft.com/office/drawing/2014/main" id="{8BD2FF10-E046-4457-9C72-A65BC6746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600" y="5239315"/>
            <a:ext cx="694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Stability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3" name="Text 41">
            <a:extLst xmlns:a="http://schemas.openxmlformats.org/drawingml/2006/main">
              <a:ext uri="{FF2B5EF4-FFF2-40B4-BE49-F238E27FC236}">
                <a16:creationId xmlns:a16="http://schemas.microsoft.com/office/drawing/2014/main" id="{4E9AAF32-4477-42B1-A7E2-6A8AE1D89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760" y="5239315"/>
            <a:ext cx="1481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Availability, MTTR, repeat incidents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42">
            <a:extLst xmlns:a="http://schemas.openxmlformats.org/drawingml/2006/main">
              <a:ext uri="{FF2B5EF4-FFF2-40B4-BE49-F238E27FC236}">
                <a16:creationId xmlns:a16="http://schemas.microsoft.com/office/drawing/2014/main" id="{41AE12B1-0D54-4105-A27E-616D1A506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7360" y="5193720"/>
            <a:ext cx="24868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5" name="Shape 43">
            <a:extLst xmlns:a="http://schemas.openxmlformats.org/drawingml/2006/main">
              <a:ext uri="{FF2B5EF4-FFF2-40B4-BE49-F238E27FC236}">
                <a16:creationId xmlns:a16="http://schemas.microsoft.com/office/drawing/2014/main" id="{46FCBAA3-B0FC-41AC-9B87-98A7ABF12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7360" y="5193720"/>
            <a:ext cx="6372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6" name="Text 44">
            <a:extLst xmlns:a="http://schemas.openxmlformats.org/drawingml/2006/main">
              <a:ext uri="{FF2B5EF4-FFF2-40B4-BE49-F238E27FC236}">
                <a16:creationId xmlns:a16="http://schemas.microsoft.com/office/drawing/2014/main" id="{5EA9570A-1680-4841-A3A1-EADE8D56C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20" y="5239315"/>
            <a:ext cx="694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Velocity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" name="Text 45">
            <a:extLst xmlns:a="http://schemas.openxmlformats.org/drawingml/2006/main">
              <a:ext uri="{FF2B5EF4-FFF2-40B4-BE49-F238E27FC236}">
                <a16:creationId xmlns:a16="http://schemas.microsoft.com/office/drawing/2014/main" id="{6E10FB93-F782-4009-9DF6-295711217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5239315"/>
            <a:ext cx="1481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Release frequency, backlog burn, cycle time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8" name="Shape 46">
            <a:extLst xmlns:a="http://schemas.openxmlformats.org/drawingml/2006/main">
              <a:ext uri="{FF2B5EF4-FFF2-40B4-BE49-F238E27FC236}">
                <a16:creationId xmlns:a16="http://schemas.microsoft.com/office/drawing/2014/main" id="{53ABE054-C742-41C3-AC1F-2941278B8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80" y="5193720"/>
            <a:ext cx="24868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9" name="Shape 47">
            <a:extLst xmlns:a="http://schemas.openxmlformats.org/drawingml/2006/main">
              <a:ext uri="{FF2B5EF4-FFF2-40B4-BE49-F238E27FC236}">
                <a16:creationId xmlns:a16="http://schemas.microsoft.com/office/drawing/2014/main" id="{0BAE864F-853B-44D5-BF20-072413DB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80" y="5193720"/>
            <a:ext cx="6372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0" name="Text 48">
            <a:extLst xmlns:a="http://schemas.openxmlformats.org/drawingml/2006/main">
              <a:ext uri="{FF2B5EF4-FFF2-40B4-BE49-F238E27FC236}">
                <a16:creationId xmlns:a16="http://schemas.microsoft.com/office/drawing/2014/main" id="{94E783D5-25B8-4851-B6E5-4D6D6E9F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440" y="5239315"/>
            <a:ext cx="694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Quality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1" name="Text 49">
            <a:extLst xmlns:a="http://schemas.openxmlformats.org/drawingml/2006/main">
              <a:ext uri="{FF2B5EF4-FFF2-40B4-BE49-F238E27FC236}">
                <a16:creationId xmlns:a16="http://schemas.microsoft.com/office/drawing/2014/main" id="{518884A6-7165-48CF-8A9C-1DD0CD677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7600" y="5239315"/>
            <a:ext cx="1481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Defect leakage, test automation, change failure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2" name="Shape 50">
            <a:extLst xmlns:a="http://schemas.openxmlformats.org/drawingml/2006/main">
              <a:ext uri="{FF2B5EF4-FFF2-40B4-BE49-F238E27FC236}">
                <a16:creationId xmlns:a16="http://schemas.microsoft.com/office/drawing/2014/main" id="{6FBC0297-C96A-4E2B-81DE-5E0943FB7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5193720"/>
            <a:ext cx="24868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3" name="Shape 51">
            <a:extLst xmlns:a="http://schemas.openxmlformats.org/drawingml/2006/main">
              <a:ext uri="{FF2B5EF4-FFF2-40B4-BE49-F238E27FC236}">
                <a16:creationId xmlns:a16="http://schemas.microsoft.com/office/drawing/2014/main" id="{D842DC68-D58B-4590-9767-73157E69B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5193720"/>
            <a:ext cx="6372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4" name="Text 52">
            <a:extLst xmlns:a="http://schemas.openxmlformats.org/drawingml/2006/main">
              <a:ext uri="{FF2B5EF4-FFF2-40B4-BE49-F238E27FC236}">
                <a16:creationId xmlns:a16="http://schemas.microsoft.com/office/drawing/2014/main" id="{947CA3FA-6B28-4519-B7C5-8F446CF3A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360" y="5239315"/>
            <a:ext cx="694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Value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5" name="Text 53">
            <a:extLst xmlns:a="http://schemas.openxmlformats.org/drawingml/2006/main">
              <a:ext uri="{FF2B5EF4-FFF2-40B4-BE49-F238E27FC236}">
                <a16:creationId xmlns:a16="http://schemas.microsoft.com/office/drawing/2014/main" id="{1FDBAB8B-46F1-4AD5-9517-14DB92E49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6520" y="5239315"/>
            <a:ext cx="1481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Automation savings, business impact, CSAT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6" name="Shape 54">
            <a:extLst xmlns:a="http://schemas.openxmlformats.org/drawingml/2006/main">
              <a:ext uri="{FF2B5EF4-FFF2-40B4-BE49-F238E27FC236}">
                <a16:creationId xmlns:a16="http://schemas.microsoft.com/office/drawing/2014/main" id="{B2999902-25BC-40DE-ADD7-CB5D84E96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7" name="Shape 55">
            <a:extLst xmlns:a="http://schemas.openxmlformats.org/drawingml/2006/main">
              <a:ext uri="{FF2B5EF4-FFF2-40B4-BE49-F238E27FC236}">
                <a16:creationId xmlns:a16="http://schemas.microsoft.com/office/drawing/2014/main" id="{40EDA9FA-A4E0-4376-89F5-37956A6EF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8" name="Text 56">
            <a:extLst xmlns:a="http://schemas.openxmlformats.org/drawingml/2006/main">
              <a:ext uri="{FF2B5EF4-FFF2-40B4-BE49-F238E27FC236}">
                <a16:creationId xmlns:a16="http://schemas.microsoft.com/office/drawing/2014/main" id="{021214AF-5931-4DDD-B84A-18397AED1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9" name="Text 57">
            <a:extLst xmlns:a="http://schemas.openxmlformats.org/drawingml/2006/main">
              <a:ext uri="{FF2B5EF4-FFF2-40B4-BE49-F238E27FC236}">
                <a16:creationId xmlns:a16="http://schemas.microsoft.com/office/drawing/2014/main" id="{D4663EC2-B1E3-4724-8B42-6E8F121F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recommended model requires a small but strong retained function; without SIAM, architecture ownership and common metrics, a two-vendor model can quickly become a fragmented multi-vendor estate.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0" name="Text 58">
            <a:extLst xmlns:a="http://schemas.openxmlformats.org/drawingml/2006/main">
              <a:ext uri="{FF2B5EF4-FFF2-40B4-BE49-F238E27FC236}">
                <a16:creationId xmlns:a16="http://schemas.microsoft.com/office/drawing/2014/main" id="{6AC95EAF-8EC2-4A1E-82A7-8A1D25E02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1" name="Text 59">
            <a:hlinkClick xmlns:r="http://schemas.openxmlformats.org/officeDocument/2006/relationships" xmlns:a="http://schemas.openxmlformats.org/drawingml/2006/main" r:id="R254c87c3cc2848d6"/>
            <a:extLst xmlns:a="http://schemas.openxmlformats.org/drawingml/2006/main">
              <a:ext uri="{FF2B5EF4-FFF2-40B4-BE49-F238E27FC236}">
                <a16:creationId xmlns:a16="http://schemas.microsoft.com/office/drawing/2014/main" id="{E648206D-BD35-49E3-A935-D80552995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5deb51397234fed"/>
              </a:rPr>
              <a:t>Gartner SIAM 2025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2" name="Text 60">
            <a:hlinkClick xmlns:r="http://schemas.openxmlformats.org/officeDocument/2006/relationships" xmlns:a="http://schemas.openxmlformats.org/drawingml/2006/main" r:id="R8fdaea8bf2de42f4"/>
            <a:extLst xmlns:a="http://schemas.openxmlformats.org/drawingml/2006/main">
              <a:ext uri="{FF2B5EF4-FFF2-40B4-BE49-F238E27FC236}">
                <a16:creationId xmlns:a16="http://schemas.microsoft.com/office/drawing/2014/main" id="{9B9ECA1B-F83A-447E-B98A-A80ABCDD6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1400" y="6309360"/>
            <a:ext cx="924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aca18a2b62044b6"/>
              </a:rPr>
              <a:t>ISG AI-driven ADM 2025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3" name="Text 61">
            <a:hlinkClick xmlns:r="http://schemas.openxmlformats.org/officeDocument/2006/relationships" xmlns:a="http://schemas.openxmlformats.org/drawingml/2006/main" r:id="Rdaa352177b114522"/>
            <a:extLst xmlns:a="http://schemas.openxmlformats.org/drawingml/2006/main">
              <a:ext uri="{FF2B5EF4-FFF2-40B4-BE49-F238E27FC236}">
                <a16:creationId xmlns:a16="http://schemas.microsoft.com/office/drawing/2014/main" id="{717215CD-C295-4195-B5F1-A15FE646C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7000" y="6309360"/>
            <a:ext cx="5666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d6853291f3144da"/>
              </a:rPr>
              <a:t>Info-Tech SLA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1AF7AA79-DA91-42D6-8EE8-0763387C85C7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02F15020-66A7-620A-7B7A-C05C4312DEAE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27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0C0D559-CD35-47F9-800D-837F8C27D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CC9DCBAC-6B4A-4CC8-991A-2D3FEF1E4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7" name="">
            <a:extLst xmlns:a="http://schemas.openxmlformats.org/drawingml/2006/main">
              <a:ext uri="{FF2B5EF4-FFF2-40B4-BE49-F238E27FC236}">
                <a16:creationId xmlns:a16="http://schemas.microsoft.com/office/drawing/2014/main" id="{A77A748B-816C-4D05-8515-BBB55AF0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8" name="">
            <a:extLst xmlns:a="http://schemas.openxmlformats.org/drawingml/2006/main">
              <a:ext uri="{FF2B5EF4-FFF2-40B4-BE49-F238E27FC236}">
                <a16:creationId xmlns:a16="http://schemas.microsoft.com/office/drawing/2014/main" id="{A6A89655-0E70-4B24-988F-EA9DB143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39" name="">
            <a:extLst xmlns:a="http://schemas.openxmlformats.org/drawingml/2006/main">
              <a:ext uri="{FF2B5EF4-FFF2-40B4-BE49-F238E27FC236}">
                <a16:creationId xmlns:a16="http://schemas.microsoft.com/office/drawing/2014/main" id="{962C2A59-655A-467D-AA20-34E486548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340" name="">
            <a:extLst xmlns:a="http://schemas.openxmlformats.org/drawingml/2006/main">
              <a:ext uri="{FF2B5EF4-FFF2-40B4-BE49-F238E27FC236}">
                <a16:creationId xmlns:a16="http://schemas.microsoft.com/office/drawing/2014/main" id="{2354EE23-D598-40F4-8CF5-F852C072A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96247239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5" name="Text 0">
            <a:extLst xmlns:a="http://schemas.openxmlformats.org/drawingml/2006/main">
              <a:ext uri="{FF2B5EF4-FFF2-40B4-BE49-F238E27FC236}">
                <a16:creationId xmlns:a16="http://schemas.microsoft.com/office/drawing/2014/main" id="{EC964444-8288-437B-BF5E-836A7C9E1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A5 | MARKET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6" name="Text 1">
            <a:extLst xmlns:a="http://schemas.openxmlformats.org/drawingml/2006/main">
              <a:ext uri="{FF2B5EF4-FFF2-40B4-BE49-F238E27FC236}">
                <a16:creationId xmlns:a16="http://schemas.microsoft.com/office/drawing/2014/main" id="{7BF0271A-DB69-4C42-8F91-B5CE720D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Model Should Mix Run Certainty With Transformation Flexibility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Shape 2">
            <a:extLst xmlns:a="http://schemas.openxmlformats.org/drawingml/2006/main">
              <a:ext uri="{FF2B5EF4-FFF2-40B4-BE49-F238E27FC236}">
                <a16:creationId xmlns:a16="http://schemas.microsoft.com/office/drawing/2014/main" id="{836A8E6C-1050-4CC5-8A24-80F44188F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8" name="Text 3">
            <a:extLst xmlns:a="http://schemas.openxmlformats.org/drawingml/2006/main">
              <a:ext uri="{FF2B5EF4-FFF2-40B4-BE49-F238E27FC236}">
                <a16:creationId xmlns:a16="http://schemas.microsoft.com/office/drawing/2014/main" id="{5BF9E6D8-53B1-4B76-8A79-4CA02913F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Core managed services should be contracted for predictable outcomes, while modernization should use modular SOWs with clear exit rights.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9" name="Text 4">
            <a:extLst xmlns:a="http://schemas.openxmlformats.org/drawingml/2006/main">
              <a:ext uri="{FF2B5EF4-FFF2-40B4-BE49-F238E27FC236}">
                <a16:creationId xmlns:a16="http://schemas.microsoft.com/office/drawing/2014/main" id="{A34B43C4-1D78-4276-88EA-A8187812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143000"/>
            <a:ext cx="384012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Recommended commercial mix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0" name="Text 5">
            <a:extLst xmlns:a="http://schemas.openxmlformats.org/drawingml/2006/main">
              <a:ext uri="{FF2B5EF4-FFF2-40B4-BE49-F238E27FC236}">
                <a16:creationId xmlns:a16="http://schemas.microsoft.com/office/drawing/2014/main" id="{19A4D64A-B05F-411E-BE5A-74596D463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344375"/>
            <a:ext cx="51202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Pricing should reflect the work type instead of forcing all services into one rate-card construct.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1" name="Shape 6">
            <a:extLst xmlns:a="http://schemas.openxmlformats.org/drawingml/2006/main">
              <a:ext uri="{FF2B5EF4-FFF2-40B4-BE49-F238E27FC236}">
                <a16:creationId xmlns:a16="http://schemas.microsoft.com/office/drawing/2014/main" id="{27E79341-3EC8-451E-BE2C-A85FB5C59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783080"/>
            <a:ext cx="284112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2" name="Text 7">
            <a:extLst xmlns:a="http://schemas.openxmlformats.org/drawingml/2006/main">
              <a:ext uri="{FF2B5EF4-FFF2-40B4-BE49-F238E27FC236}">
                <a16:creationId xmlns:a16="http://schemas.microsoft.com/office/drawing/2014/main" id="{E7BDBFCE-1B37-4BCD-B39A-909BA60B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856035"/>
            <a:ext cx="2841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3" name="Shape 8">
            <a:extLst xmlns:a="http://schemas.openxmlformats.org/drawingml/2006/main">
              <a:ext uri="{FF2B5EF4-FFF2-40B4-BE49-F238E27FC236}">
                <a16:creationId xmlns:a16="http://schemas.microsoft.com/office/drawing/2014/main" id="{910A4E39-2BBC-4374-A610-7DE700BF8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920" y="1783080"/>
            <a:ext cx="129132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4" name="Text 9">
            <a:extLst xmlns:a="http://schemas.openxmlformats.org/drawingml/2006/main">
              <a:ext uri="{FF2B5EF4-FFF2-40B4-BE49-F238E27FC236}">
                <a16:creationId xmlns:a16="http://schemas.microsoft.com/office/drawing/2014/main" id="{17338710-71E6-430D-A1FF-8274847FA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920" y="1856035"/>
            <a:ext cx="1291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5" name="Shape 10">
            <a:extLst xmlns:a="http://schemas.openxmlformats.org/drawingml/2006/main">
              <a:ext uri="{FF2B5EF4-FFF2-40B4-BE49-F238E27FC236}">
                <a16:creationId xmlns:a16="http://schemas.microsoft.com/office/drawing/2014/main" id="{D82812D9-0681-47DF-ACAA-3AC1B510F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600" y="1783080"/>
            <a:ext cx="77472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6" name="Text 11">
            <a:extLst xmlns:a="http://schemas.openxmlformats.org/drawingml/2006/main">
              <a:ext uri="{FF2B5EF4-FFF2-40B4-BE49-F238E27FC236}">
                <a16:creationId xmlns:a16="http://schemas.microsoft.com/office/drawing/2014/main" id="{F1FB662F-C25E-47BD-8C8D-E9F0A690F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600" y="1856035"/>
            <a:ext cx="7747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7" name="Shape 12">
            <a:extLst xmlns:a="http://schemas.openxmlformats.org/drawingml/2006/main">
              <a:ext uri="{FF2B5EF4-FFF2-40B4-BE49-F238E27FC236}">
                <a16:creationId xmlns:a16="http://schemas.microsoft.com/office/drawing/2014/main" id="{67DEC761-6E10-463C-B1E3-E29DD906F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6320" y="1783080"/>
            <a:ext cx="258120" cy="310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8" name="Text 13">
            <a:extLst xmlns:a="http://schemas.openxmlformats.org/drawingml/2006/main">
              <a:ext uri="{FF2B5EF4-FFF2-40B4-BE49-F238E27FC236}">
                <a16:creationId xmlns:a16="http://schemas.microsoft.com/office/drawing/2014/main" id="{AB8F9122-D3C7-46BC-8893-E4D1A4B3F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6320" y="1856035"/>
            <a:ext cx="258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5%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9" name="Shape 14">
            <a:extLst xmlns:a="http://schemas.openxmlformats.org/drawingml/2006/main">
              <a:ext uri="{FF2B5EF4-FFF2-40B4-BE49-F238E27FC236}">
                <a16:creationId xmlns:a16="http://schemas.microsoft.com/office/drawing/2014/main" id="{4E3E9EBC-6891-48FE-9681-BEF695CF1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331720"/>
            <a:ext cx="11700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0" name="Text 15">
            <a:extLst xmlns:a="http://schemas.openxmlformats.org/drawingml/2006/main">
              <a:ext uri="{FF2B5EF4-FFF2-40B4-BE49-F238E27FC236}">
                <a16:creationId xmlns:a16="http://schemas.microsoft.com/office/drawing/2014/main" id="{5E9EB53A-55C5-47DE-845A-FD4B0585C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2404855"/>
            <a:ext cx="1060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Core AMS / MAS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1" name="Shape 16">
            <a:extLst xmlns:a="http://schemas.openxmlformats.org/drawingml/2006/main">
              <a:ext uri="{FF2B5EF4-FFF2-40B4-BE49-F238E27FC236}">
                <a16:creationId xmlns:a16="http://schemas.microsoft.com/office/drawing/2014/main" id="{C8B8971D-4105-486A-9F32-4BD9384DC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331720"/>
            <a:ext cx="1627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2" name="Text 17">
            <a:extLst xmlns:a="http://schemas.openxmlformats.org/drawingml/2006/main">
              <a:ext uri="{FF2B5EF4-FFF2-40B4-BE49-F238E27FC236}">
                <a16:creationId xmlns:a16="http://schemas.microsoft.com/office/drawing/2014/main" id="{FF07446A-2656-4B16-8BBB-3B9CE0A17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880" y="2388825"/>
            <a:ext cx="1481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Managed service + output KPIs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3" name="Shape 18">
            <a:extLst xmlns:a="http://schemas.openxmlformats.org/drawingml/2006/main">
              <a:ext uri="{FF2B5EF4-FFF2-40B4-BE49-F238E27FC236}">
                <a16:creationId xmlns:a16="http://schemas.microsoft.com/office/drawing/2014/main" id="{23FE2988-AD65-4BD2-A580-5D9176A4F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360" y="2331720"/>
            <a:ext cx="24318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4" name="Text 19">
            <a:extLst xmlns:a="http://schemas.openxmlformats.org/drawingml/2006/main">
              <a:ext uri="{FF2B5EF4-FFF2-40B4-BE49-F238E27FC236}">
                <a16:creationId xmlns:a16="http://schemas.microsoft.com/office/drawing/2014/main" id="{DD3C1DE7-D00A-4A17-9456-5C951E0FC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2388825"/>
            <a:ext cx="221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Baseline volume, criticality and SLAs; productivity commitments from automation.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5" name="Shape 20">
            <a:extLst xmlns:a="http://schemas.openxmlformats.org/drawingml/2006/main">
              <a:ext uri="{FF2B5EF4-FFF2-40B4-BE49-F238E27FC236}">
                <a16:creationId xmlns:a16="http://schemas.microsoft.com/office/drawing/2014/main" id="{A2458530-E207-447C-B2CF-7DB1AE07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2862000"/>
            <a:ext cx="11700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6" name="Text 21">
            <a:extLst xmlns:a="http://schemas.openxmlformats.org/drawingml/2006/main">
              <a:ext uri="{FF2B5EF4-FFF2-40B4-BE49-F238E27FC236}">
                <a16:creationId xmlns:a16="http://schemas.microsoft.com/office/drawing/2014/main" id="{7B6218F8-439A-479F-BA20-853CA8603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2935135"/>
            <a:ext cx="1060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Enhancement factory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7" name="Shape 22">
            <a:extLst xmlns:a="http://schemas.openxmlformats.org/drawingml/2006/main">
              <a:ext uri="{FF2B5EF4-FFF2-40B4-BE49-F238E27FC236}">
                <a16:creationId xmlns:a16="http://schemas.microsoft.com/office/drawing/2014/main" id="{CCF4C10E-4473-44A4-A84C-3799E9E28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862000"/>
            <a:ext cx="1627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8" name="Text 23">
            <a:extLst xmlns:a="http://schemas.openxmlformats.org/drawingml/2006/main">
              <a:ext uri="{FF2B5EF4-FFF2-40B4-BE49-F238E27FC236}">
                <a16:creationId xmlns:a16="http://schemas.microsoft.com/office/drawing/2014/main" id="{2A07B95E-77ED-4BB4-B2DF-E3718CED3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880" y="2919105"/>
            <a:ext cx="1481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Capacity bands + velocity metrics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9" name="Shape 24">
            <a:extLst xmlns:a="http://schemas.openxmlformats.org/drawingml/2006/main">
              <a:ext uri="{FF2B5EF4-FFF2-40B4-BE49-F238E27FC236}">
                <a16:creationId xmlns:a16="http://schemas.microsoft.com/office/drawing/2014/main" id="{840A300A-2593-40E1-8F92-AE0CC5A23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360" y="2862000"/>
            <a:ext cx="24318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0" name="Text 25">
            <a:extLst xmlns:a="http://schemas.openxmlformats.org/drawingml/2006/main">
              <a:ext uri="{FF2B5EF4-FFF2-40B4-BE49-F238E27FC236}">
                <a16:creationId xmlns:a16="http://schemas.microsoft.com/office/drawing/2014/main" id="{89824551-FC9E-458F-AA8C-5DCB2CE6B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2919105"/>
            <a:ext cx="221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Backlog burn, release cadence and quality gates with flexible capacity bands.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1" name="Shape 26">
            <a:extLst xmlns:a="http://schemas.openxmlformats.org/drawingml/2006/main">
              <a:ext uri="{FF2B5EF4-FFF2-40B4-BE49-F238E27FC236}">
                <a16:creationId xmlns:a16="http://schemas.microsoft.com/office/drawing/2014/main" id="{3E6EACCA-5C27-479B-B555-6CFC89525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392280"/>
            <a:ext cx="11700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2" name="Text 27">
            <a:extLst xmlns:a="http://schemas.openxmlformats.org/drawingml/2006/main">
              <a:ext uri="{FF2B5EF4-FFF2-40B4-BE49-F238E27FC236}">
                <a16:creationId xmlns:a16="http://schemas.microsoft.com/office/drawing/2014/main" id="{BC062D27-8379-4FE3-BB73-D1BDA4166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3465415"/>
            <a:ext cx="1060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Modernization pods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3" name="Shape 28">
            <a:extLst xmlns:a="http://schemas.openxmlformats.org/drawingml/2006/main">
              <a:ext uri="{FF2B5EF4-FFF2-40B4-BE49-F238E27FC236}">
                <a16:creationId xmlns:a16="http://schemas.microsoft.com/office/drawing/2014/main" id="{F68E0D05-A6C3-4848-8270-8583784AF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392280"/>
            <a:ext cx="1627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4" name="Text 29">
            <a:extLst xmlns:a="http://schemas.openxmlformats.org/drawingml/2006/main">
              <a:ext uri="{FF2B5EF4-FFF2-40B4-BE49-F238E27FC236}">
                <a16:creationId xmlns:a16="http://schemas.microsoft.com/office/drawing/2014/main" id="{C9344F43-CA9F-4F99-B1DB-26ECF3402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880" y="3449745"/>
            <a:ext cx="1481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Milestone / outcome-based SOWs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5" name="Shape 30">
            <a:extLst xmlns:a="http://schemas.openxmlformats.org/drawingml/2006/main">
              <a:ext uri="{FF2B5EF4-FFF2-40B4-BE49-F238E27FC236}">
                <a16:creationId xmlns:a16="http://schemas.microsoft.com/office/drawing/2014/main" id="{B652ABBE-D356-46EA-9298-E8012BD2C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360" y="3392280"/>
            <a:ext cx="24318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6" name="Text 31">
            <a:extLst xmlns:a="http://schemas.openxmlformats.org/drawingml/2006/main">
              <a:ext uri="{FF2B5EF4-FFF2-40B4-BE49-F238E27FC236}">
                <a16:creationId xmlns:a16="http://schemas.microsoft.com/office/drawing/2014/main" id="{96F159C3-48DE-45D8-9E2C-BB738C11B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3449745"/>
            <a:ext cx="221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 milestones, modernization outcomes and exit rights at stage gates.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7" name="Shape 32">
            <a:extLst xmlns:a="http://schemas.openxmlformats.org/drawingml/2006/main">
              <a:ext uri="{FF2B5EF4-FFF2-40B4-BE49-F238E27FC236}">
                <a16:creationId xmlns:a16="http://schemas.microsoft.com/office/drawing/2014/main" id="{A5DC9A25-63C2-4170-AA56-21ACEA968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3922920"/>
            <a:ext cx="11700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8" name="Text 33">
            <a:extLst xmlns:a="http://schemas.openxmlformats.org/drawingml/2006/main">
              <a:ext uri="{FF2B5EF4-FFF2-40B4-BE49-F238E27FC236}">
                <a16:creationId xmlns:a16="http://schemas.microsoft.com/office/drawing/2014/main" id="{F71FD2F1-E415-44D5-8345-5C8F5C93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3996055"/>
            <a:ext cx="1060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Specialist surge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9" name="Shape 34">
            <a:extLst xmlns:a="http://schemas.openxmlformats.org/drawingml/2006/main">
              <a:ext uri="{FF2B5EF4-FFF2-40B4-BE49-F238E27FC236}">
                <a16:creationId xmlns:a16="http://schemas.microsoft.com/office/drawing/2014/main" id="{C25149EE-BBDC-4C76-95A3-8200152F6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922920"/>
            <a:ext cx="1627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0" name="Text 35">
            <a:extLst xmlns:a="http://schemas.openxmlformats.org/drawingml/2006/main">
              <a:ext uri="{FF2B5EF4-FFF2-40B4-BE49-F238E27FC236}">
                <a16:creationId xmlns:a16="http://schemas.microsoft.com/office/drawing/2014/main" id="{3DD6C12F-1A7D-4F64-A482-FCFA38DAF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880" y="3980025"/>
            <a:ext cx="1481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T&amp;M with capped SOWs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1" name="Shape 36">
            <a:extLst xmlns:a="http://schemas.openxmlformats.org/drawingml/2006/main">
              <a:ext uri="{FF2B5EF4-FFF2-40B4-BE49-F238E27FC236}">
                <a16:creationId xmlns:a16="http://schemas.microsoft.com/office/drawing/2014/main" id="{F74A989E-C2AB-4531-A857-07F0C7FA1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360" y="3922920"/>
            <a:ext cx="24318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2" name="Text 37">
            <a:extLst xmlns:a="http://schemas.openxmlformats.org/drawingml/2006/main">
              <a:ext uri="{FF2B5EF4-FFF2-40B4-BE49-F238E27FC236}">
                <a16:creationId xmlns:a16="http://schemas.microsoft.com/office/drawing/2014/main" id="{942AF76A-DBB2-4D8F-98C9-409460C36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3980025"/>
            <a:ext cx="2212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Short specialist tasks with capped effort and deliverable acceptance criteria.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3" name="Shape 38">
            <a:extLst xmlns:a="http://schemas.openxmlformats.org/drawingml/2006/main">
              <a:ext uri="{FF2B5EF4-FFF2-40B4-BE49-F238E27FC236}">
                <a16:creationId xmlns:a16="http://schemas.microsoft.com/office/drawing/2014/main" id="{3F31162B-5848-4590-965C-9F8BCD04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4640" y="1170360"/>
            <a:ext cx="5357880" cy="3913200"/>
          </a:xfrm>
          <a:prstGeom xmlns:a="http://schemas.openxmlformats.org/drawingml/2006/main" prst="roundRect">
            <a:avLst>
              <a:gd name="adj" fmla="val 93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4" name="Text 39">
            <a:extLst xmlns:a="http://schemas.openxmlformats.org/drawingml/2006/main">
              <a:ext uri="{FF2B5EF4-FFF2-40B4-BE49-F238E27FC236}">
                <a16:creationId xmlns:a16="http://schemas.microsoft.com/office/drawing/2014/main" id="{FE4ED8C5-6FF8-4642-A7C1-48C0AB04F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600" y="1408320"/>
            <a:ext cx="4480200" cy="182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Suggested implementation roadmap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5" name="Shape 40">
            <a:extLst xmlns:a="http://schemas.openxmlformats.org/drawingml/2006/main">
              <a:ext uri="{FF2B5EF4-FFF2-40B4-BE49-F238E27FC236}">
                <a16:creationId xmlns:a16="http://schemas.microsoft.com/office/drawing/2014/main" id="{63005B72-01B9-4E57-88E9-2C8DDAE17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0" y="2148840"/>
            <a:ext cx="105156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6" name="Shape 41">
            <a:extLst xmlns:a="http://schemas.openxmlformats.org/drawingml/2006/main">
              <a:ext uri="{FF2B5EF4-FFF2-40B4-BE49-F238E27FC236}">
                <a16:creationId xmlns:a16="http://schemas.microsoft.com/office/drawing/2014/main" id="{C8D673BA-6B68-468F-ABEC-07ACB4FDF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191124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7" name="Text 42">
            <a:extLst xmlns:a="http://schemas.openxmlformats.org/drawingml/2006/main">
              <a:ext uri="{FF2B5EF4-FFF2-40B4-BE49-F238E27FC236}">
                <a16:creationId xmlns:a16="http://schemas.microsoft.com/office/drawing/2014/main" id="{EB6E0259-9EE9-4649-A5D7-0A88BF147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2066400"/>
            <a:ext cx="475200" cy="109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8" name="Text 43">
            <a:extLst xmlns:a="http://schemas.openxmlformats.org/drawingml/2006/main">
              <a:ext uri="{FF2B5EF4-FFF2-40B4-BE49-F238E27FC236}">
                <a16:creationId xmlns:a16="http://schemas.microsoft.com/office/drawing/2014/main" id="{6537DC1C-6F3D-454F-8AB4-8E9581072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0" y="2525985"/>
            <a:ext cx="914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0-30 days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9" name="Text 44">
            <a:extLst xmlns:a="http://schemas.openxmlformats.org/drawingml/2006/main">
              <a:ext uri="{FF2B5EF4-FFF2-40B4-BE49-F238E27FC236}">
                <a16:creationId xmlns:a16="http://schemas.microsoft.com/office/drawing/2014/main" id="{79EC8108-B813-4BAB-9379-9EF522CD9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276511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Baseline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0" name="Text 45">
            <a:extLst xmlns:a="http://schemas.openxmlformats.org/drawingml/2006/main">
              <a:ext uri="{FF2B5EF4-FFF2-40B4-BE49-F238E27FC236}">
                <a16:creationId xmlns:a16="http://schemas.microsoft.com/office/drawing/2014/main" id="{7258AE4F-DC8B-460D-8A37-9DE560DBA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6960" y="2999160"/>
            <a:ext cx="1188360" cy="438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Inventory apps, tickets, cost, SLAs, license dependencies and transition risk.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1" name="Shape 46">
            <a:extLst xmlns:a="http://schemas.openxmlformats.org/drawingml/2006/main">
              <a:ext uri="{FF2B5EF4-FFF2-40B4-BE49-F238E27FC236}">
                <a16:creationId xmlns:a16="http://schemas.microsoft.com/office/drawing/2014/main" id="{C43CC023-8565-4177-9AA2-8CBF9B35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400" y="2148840"/>
            <a:ext cx="105156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2" name="Shape 47">
            <a:extLst xmlns:a="http://schemas.openxmlformats.org/drawingml/2006/main">
              <a:ext uri="{FF2B5EF4-FFF2-40B4-BE49-F238E27FC236}">
                <a16:creationId xmlns:a16="http://schemas.microsoft.com/office/drawing/2014/main" id="{A8F8E558-BD9B-4073-A2FC-7CA450447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9800" y="191124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3" name="Text 48">
            <a:extLst xmlns:a="http://schemas.openxmlformats.org/drawingml/2006/main">
              <a:ext uri="{FF2B5EF4-FFF2-40B4-BE49-F238E27FC236}">
                <a16:creationId xmlns:a16="http://schemas.microsoft.com/office/drawing/2014/main" id="{09A1133E-90D9-44B0-AE23-86FBDC94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9800" y="2066400"/>
            <a:ext cx="475200" cy="109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4" name="Text 49">
            <a:extLst xmlns:a="http://schemas.openxmlformats.org/drawingml/2006/main">
              <a:ext uri="{FF2B5EF4-FFF2-40B4-BE49-F238E27FC236}">
                <a16:creationId xmlns:a16="http://schemas.microsoft.com/office/drawing/2014/main" id="{793D5F9F-47CC-4B76-93F4-D7A1932BB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0560" y="2525985"/>
            <a:ext cx="914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31-60 days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5" name="Text 50">
            <a:extLst xmlns:a="http://schemas.openxmlformats.org/drawingml/2006/main">
              <a:ext uri="{FF2B5EF4-FFF2-40B4-BE49-F238E27FC236}">
                <a16:creationId xmlns:a16="http://schemas.microsoft.com/office/drawing/2014/main" id="{1C11E0F5-80D8-49CF-AEDC-21932FA5C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760" y="276511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Towering &amp; RFP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6" name="Text 51">
            <a:extLst xmlns:a="http://schemas.openxmlformats.org/drawingml/2006/main">
              <a:ext uri="{FF2B5EF4-FFF2-40B4-BE49-F238E27FC236}">
                <a16:creationId xmlns:a16="http://schemas.microsoft.com/office/drawing/2014/main" id="{0BA646A4-A6BD-43FD-A766-D6982BE78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999160"/>
            <a:ext cx="1188360" cy="438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Finalize tower split, governance model, service catalogue and outcome scorecard.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7" name="Shape 52">
            <a:extLst xmlns:a="http://schemas.openxmlformats.org/drawingml/2006/main">
              <a:ext uri="{FF2B5EF4-FFF2-40B4-BE49-F238E27FC236}">
                <a16:creationId xmlns:a16="http://schemas.microsoft.com/office/drawing/2014/main" id="{91811292-13E8-4EA0-BBFF-9AA5781F1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840" y="2148840"/>
            <a:ext cx="105156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8" name="Shape 53">
            <a:extLst xmlns:a="http://schemas.openxmlformats.org/drawingml/2006/main">
              <a:ext uri="{FF2B5EF4-FFF2-40B4-BE49-F238E27FC236}">
                <a16:creationId xmlns:a16="http://schemas.microsoft.com/office/drawing/2014/main" id="{6E32040B-DDDA-406F-A336-0DBEE8C7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240" y="191124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9" name="Text 54">
            <a:extLst xmlns:a="http://schemas.openxmlformats.org/drawingml/2006/main">
              <a:ext uri="{FF2B5EF4-FFF2-40B4-BE49-F238E27FC236}">
                <a16:creationId xmlns:a16="http://schemas.microsoft.com/office/drawing/2014/main" id="{C73FE11D-87A0-437F-B0CE-1C760BA78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240" y="2066400"/>
            <a:ext cx="475200" cy="109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0" name="Text 55">
            <a:extLst xmlns:a="http://schemas.openxmlformats.org/drawingml/2006/main">
              <a:ext uri="{FF2B5EF4-FFF2-40B4-BE49-F238E27FC236}">
                <a16:creationId xmlns:a16="http://schemas.microsoft.com/office/drawing/2014/main" id="{0551CC0A-930F-4192-B4B6-D7B751E83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5640" y="2525985"/>
            <a:ext cx="914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61-100 days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1" name="Text 56">
            <a:extLst xmlns:a="http://schemas.openxmlformats.org/drawingml/2006/main">
              <a:ext uri="{FF2B5EF4-FFF2-40B4-BE49-F238E27FC236}">
                <a16:creationId xmlns:a16="http://schemas.microsoft.com/office/drawing/2014/main" id="{AFFC4253-D7BD-4165-9BDE-D26ABC0AA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5840" y="276511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Competitive selection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2" name="Text 57">
            <a:extLst xmlns:a="http://schemas.openxmlformats.org/drawingml/2006/main">
              <a:ext uri="{FF2B5EF4-FFF2-40B4-BE49-F238E27FC236}">
                <a16:creationId xmlns:a16="http://schemas.microsoft.com/office/drawing/2014/main" id="{3863D555-AA88-4153-A0C8-A6B8C32FE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7840" y="2999160"/>
            <a:ext cx="1188360" cy="438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Run two-anchor RFP with specialist panel; evaluate tech, cost and transition plan.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3" name="Shape 58">
            <a:extLst xmlns:a="http://schemas.openxmlformats.org/drawingml/2006/main">
              <a:ext uri="{FF2B5EF4-FFF2-40B4-BE49-F238E27FC236}">
                <a16:creationId xmlns:a16="http://schemas.microsoft.com/office/drawing/2014/main" id="{BEEE29D2-8CA2-4F21-A22B-2F739BA57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7920" y="2148840"/>
            <a:ext cx="36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4" name="Shape 59">
            <a:extLst xmlns:a="http://schemas.openxmlformats.org/drawingml/2006/main">
              <a:ext uri="{FF2B5EF4-FFF2-40B4-BE49-F238E27FC236}">
                <a16:creationId xmlns:a16="http://schemas.microsoft.com/office/drawing/2014/main" id="{B3F56C4F-3A75-4CC2-BCAA-26DD90DF7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0320" y="1911240"/>
            <a:ext cx="475200" cy="475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5" name="Text 60">
            <a:extLst xmlns:a="http://schemas.openxmlformats.org/drawingml/2006/main">
              <a:ext uri="{FF2B5EF4-FFF2-40B4-BE49-F238E27FC236}">
                <a16:creationId xmlns:a16="http://schemas.microsoft.com/office/drawing/2014/main" id="{B4F19414-8364-4EB7-988B-CDB8EBEDB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0320" y="2066400"/>
            <a:ext cx="475200" cy="109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2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6" name="Text 61">
            <a:extLst xmlns:a="http://schemas.openxmlformats.org/drawingml/2006/main">
              <a:ext uri="{FF2B5EF4-FFF2-40B4-BE49-F238E27FC236}">
                <a16:creationId xmlns:a16="http://schemas.microsoft.com/office/drawing/2014/main" id="{382560F4-F8EA-458B-9CC5-B3B3B0460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1080" y="2525985"/>
            <a:ext cx="914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101-180 days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7" name="Text 62">
            <a:extLst xmlns:a="http://schemas.openxmlformats.org/drawingml/2006/main">
              <a:ext uri="{FF2B5EF4-FFF2-40B4-BE49-F238E27FC236}">
                <a16:creationId xmlns:a16="http://schemas.microsoft.com/office/drawing/2014/main" id="{5A2A55C8-7173-44A3-B2EC-0916F3B7C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0" y="2765115"/>
            <a:ext cx="113364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Transition &amp; stabilize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8" name="Text 63">
            <a:extLst xmlns:a="http://schemas.openxmlformats.org/drawingml/2006/main">
              <a:ext uri="{FF2B5EF4-FFF2-40B4-BE49-F238E27FC236}">
                <a16:creationId xmlns:a16="http://schemas.microsoft.com/office/drawing/2014/main" id="{FDF9A51B-C50A-471E-A2E3-937C479AA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2920" y="2999160"/>
            <a:ext cx="1188360" cy="438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Wave-based transition, shadow support, tooling integration and SLA ramp-up.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9" name="Shape 64">
            <a:extLst xmlns:a="http://schemas.openxmlformats.org/drawingml/2006/main">
              <a:ext uri="{FF2B5EF4-FFF2-40B4-BE49-F238E27FC236}">
                <a16:creationId xmlns:a16="http://schemas.microsoft.com/office/drawing/2014/main" id="{B47D358C-4AD0-4067-A9FE-86B357B4C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22920"/>
            <a:ext cx="4800240" cy="65808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0" name="Text 65">
            <a:extLst xmlns:a="http://schemas.openxmlformats.org/drawingml/2006/main">
              <a:ext uri="{FF2B5EF4-FFF2-40B4-BE49-F238E27FC236}">
                <a16:creationId xmlns:a16="http://schemas.microsoft.com/office/drawing/2014/main" id="{8C3ECB28-C2FE-46CD-9051-2F8076189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1840" y="4054275"/>
            <a:ext cx="15541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Contract controls to include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1" name="Text 66">
            <a:extLst xmlns:a="http://schemas.openxmlformats.org/drawingml/2006/main">
              <a:ext uri="{FF2B5EF4-FFF2-40B4-BE49-F238E27FC236}">
                <a16:creationId xmlns:a16="http://schemas.microsoft.com/office/drawing/2014/main" id="{EFEC199B-972C-420A-BD88-17F9677D9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1840" y="4282875"/>
            <a:ext cx="431568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Transition exit criteria • Productivity glide path • Benchmarking rights • IP and data portability • Step-in rights • Termination for non-performance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2" name="Shape 67">
            <a:extLst xmlns:a="http://schemas.openxmlformats.org/drawingml/2006/main">
              <a:ext uri="{FF2B5EF4-FFF2-40B4-BE49-F238E27FC236}">
                <a16:creationId xmlns:a16="http://schemas.microsoft.com/office/drawing/2014/main" id="{226B3B43-CD19-4AE2-827E-730257C0B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3" name="Shape 68">
            <a:extLst xmlns:a="http://schemas.openxmlformats.org/drawingml/2006/main">
              <a:ext uri="{FF2B5EF4-FFF2-40B4-BE49-F238E27FC236}">
                <a16:creationId xmlns:a16="http://schemas.microsoft.com/office/drawing/2014/main" id="{79D65269-1104-4542-9BD8-75051D651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4" name="Text 69">
            <a:extLst xmlns:a="http://schemas.openxmlformats.org/drawingml/2006/main">
              <a:ext uri="{FF2B5EF4-FFF2-40B4-BE49-F238E27FC236}">
                <a16:creationId xmlns:a16="http://schemas.microsoft.com/office/drawing/2014/main" id="{D8CAA607-D5B2-4907-9281-2D5701A89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5" name="Text 70">
            <a:extLst xmlns:a="http://schemas.openxmlformats.org/drawingml/2006/main">
              <a:ext uri="{FF2B5EF4-FFF2-40B4-BE49-F238E27FC236}">
                <a16:creationId xmlns:a16="http://schemas.microsoft.com/office/drawing/2014/main" id="{876E43C4-2285-43B0-BF12-1EC1514C0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recommended commercial approach avoids the trap of over-committing innovation work into a long managed-services contract while still giving procurement enough volume to negotiate meaningful savings on run services.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6" name="Text 71">
            <a:extLst xmlns:a="http://schemas.openxmlformats.org/drawingml/2006/main">
              <a:ext uri="{FF2B5EF4-FFF2-40B4-BE49-F238E27FC236}">
                <a16:creationId xmlns:a16="http://schemas.microsoft.com/office/drawing/2014/main" id="{6490E9B1-169C-4C23-B61B-CF86BCB6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7" name="Text 72">
            <a:hlinkClick xmlns:r="http://schemas.openxmlformats.org/officeDocument/2006/relationships" xmlns:a="http://schemas.openxmlformats.org/drawingml/2006/main" r:id="R02b9250ae3d440cb"/>
            <a:extLst xmlns:a="http://schemas.openxmlformats.org/drawingml/2006/main">
              <a:ext uri="{FF2B5EF4-FFF2-40B4-BE49-F238E27FC236}">
                <a16:creationId xmlns:a16="http://schemas.microsoft.com/office/drawing/2014/main" id="{89962AFC-001A-4D57-BBF3-E55B41BDD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5666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0680e49268f4d0d"/>
              </a:rPr>
              <a:t>ISG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8" name="Text 73">
            <a:hlinkClick xmlns:r="http://schemas.openxmlformats.org/officeDocument/2006/relationships" xmlns:a="http://schemas.openxmlformats.org/drawingml/2006/main" r:id="R9d14490f6b6b4d35"/>
            <a:extLst xmlns:a="http://schemas.openxmlformats.org/drawingml/2006/main">
              <a:ext uri="{FF2B5EF4-FFF2-40B4-BE49-F238E27FC236}">
                <a16:creationId xmlns:a16="http://schemas.microsoft.com/office/drawing/2014/main" id="{7E1BF975-CEF9-4573-BF5B-F11B9FFB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3440" y="6309360"/>
            <a:ext cx="840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19b0c22171b4a4c"/>
              </a:rPr>
              <a:t>ISG Americas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9" name="Text 74">
            <a:hlinkClick xmlns:r="http://schemas.openxmlformats.org/officeDocument/2006/relationships" xmlns:a="http://schemas.openxmlformats.org/drawingml/2006/main" r:id="R0a585fafb3694ad9"/>
            <a:extLst xmlns:a="http://schemas.openxmlformats.org/drawingml/2006/main">
              <a:ext uri="{FF2B5EF4-FFF2-40B4-BE49-F238E27FC236}">
                <a16:creationId xmlns:a16="http://schemas.microsoft.com/office/drawing/2014/main" id="{DFD86014-7C3F-4F0B-B17F-41B7273EA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00" y="6309360"/>
            <a:ext cx="840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ad266cb96af0412b"/>
              </a:rPr>
              <a:t>UK Sourcing Playbook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0" name="Text 75">
            <a:hlinkClick xmlns:r="http://schemas.openxmlformats.org/officeDocument/2006/relationships" xmlns:a="http://schemas.openxmlformats.org/drawingml/2006/main" r:id="Ra600def61f7d4ce2"/>
            <a:extLst xmlns:a="http://schemas.openxmlformats.org/drawingml/2006/main">
              <a:ext uri="{FF2B5EF4-FFF2-40B4-BE49-F238E27FC236}">
                <a16:creationId xmlns:a16="http://schemas.microsoft.com/office/drawing/2014/main" id="{4D9D240C-469C-4C7A-9B54-C7FF775C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6520" y="6309360"/>
            <a:ext cx="5666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cbeb5a5639c44ae6"/>
              </a:rPr>
              <a:t>Info-Tech MSA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1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943D24F3-912E-49E8-B2CD-DD9061168E29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68AD4375-9F50-F53A-6F9F-DD8473067C05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28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FC61AAF-3886-447E-8951-5D97BE3FD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70AB0EA7-8970-4E65-8560-A1FED988C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4" name="">
            <a:extLst xmlns:a="http://schemas.openxmlformats.org/drawingml/2006/main">
              <a:ext uri="{FF2B5EF4-FFF2-40B4-BE49-F238E27FC236}">
                <a16:creationId xmlns:a16="http://schemas.microsoft.com/office/drawing/2014/main" id="{493C21BA-BE8B-47AA-AFCE-D54DEA7F3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5" name="">
            <a:extLst xmlns:a="http://schemas.openxmlformats.org/drawingml/2006/main">
              <a:ext uri="{FF2B5EF4-FFF2-40B4-BE49-F238E27FC236}">
                <a16:creationId xmlns:a16="http://schemas.microsoft.com/office/drawing/2014/main" id="{7111DE37-7A3B-4660-A8E5-8EAD8558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16" name="">
            <a:extLst xmlns:a="http://schemas.openxmlformats.org/drawingml/2006/main">
              <a:ext uri="{FF2B5EF4-FFF2-40B4-BE49-F238E27FC236}">
                <a16:creationId xmlns:a16="http://schemas.microsoft.com/office/drawing/2014/main" id="{E64FD6E6-7B20-415D-9677-FD458251F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417" name="">
            <a:extLst xmlns:a="http://schemas.openxmlformats.org/drawingml/2006/main">
              <a:ext uri="{FF2B5EF4-FFF2-40B4-BE49-F238E27FC236}">
                <a16:creationId xmlns:a16="http://schemas.microsoft.com/office/drawing/2014/main" id="{43BACDDB-7C15-468C-9052-BEBF8E9BF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513500134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9FB2DC7F-7C0F-4554-9796-816724B61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1F26111-9B57-410C-B1F3-F2058737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1320800"/>
            <a:ext cx="101600" cy="335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CEC6FC4-1313-4BBC-AC5A-5472D9767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76500"/>
            <a:ext cx="5334000" cy="2616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Part B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229C8BD-B1D3-4A9C-9F1D-73075426D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44800"/>
            <a:ext cx="9652000" cy="55399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Analysis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6C305B0-4DEC-46AB-8104-092F3839B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3810000"/>
            <a:ext cx="8763000" cy="2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CDB8EDC1-DC40-457F-B6E9-FD7B7A789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6096000" cy="198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1EE20DC9-9A37-4650-A6D2-40D49EEA5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4000"/>
            <a:ext cx="9652000" cy="187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399EA49F-F515-4AEB-8BE4-1FC2A0395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4000"/>
            <a:ext cx="63500" cy="187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8222443E-B8D8-4246-B3CF-FC5DDD85E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191000"/>
            <a:ext cx="317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THIS SECTION COVERS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F229C71C-1E2F-452E-AED0-F69CC2750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533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B1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6B2B1795-0ABB-453E-ABD5-E300FEBE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533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Scale, Operations &amp; Geography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2E2F7C86-9ACE-4395-989C-B2E618F28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957233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B2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FE4FFA92-209F-4024-BC78-C5AA90F58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957233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ERP, CRM, BI &amp; Cloud-Native Capability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A17FB61C-041E-44FC-B504-90BE4907C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380566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B3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7D40639E-9AF2-4A9A-800C-7664BB04B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380566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Additional Capabilities &amp; AI-Led Delivery</a:t>
            </a:r>
          </a:p>
        </p:txBody>
      </p:sp>
      <p:sp>
        <p:nvSpPr>
          <p:cNvPr id="22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2621594D-1FE3-43BD-8483-E13E7D082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6D8906C-4148-4233-8E90-EE1082D65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247AC8-11E3-4E09-8EF3-F38954639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853D688-749F-4D4B-A475-C514FEBBC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72F609-EF00-49C8-9DCE-6A80F06F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096B991-A5A0-4BD5-AB25-894A96614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3126165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70BAF2-6301-4B20-B6AA-D0DB8ACB7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928" y="256032"/>
            <a:ext cx="2011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METHODOLOGY</a:t>
            </a:r>
            <a:endParaRPr sz="8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D7FD7EB-1080-4FEF-AA2B-734F5B1B0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9052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Methodology: How The Study Was Conducted</a:t>
            </a:r>
            <a:endParaRPr sz="1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DBC7352-FCA1-4D32-A485-B00BC2420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54024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A92CD6-1638-46DA-A706-A1819FAE6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2014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analysis was built through structured secondary research, supplier-evidence mapping and synthesis into sourcing-decision logic.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767DA012-6994-4D30-9FEB-FBD7A63DE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" y="1097280"/>
            <a:ext cx="749808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041B92F-A586-4C72-B3FB-5EB0F87B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1165860"/>
            <a:ext cx="7278624" cy="1097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Research And Analysis Workflow</a:t>
            </a:r>
            <a:endParaRPr sz="80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C6C74E3A-5CD1-4EDC-804E-F1D214A4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1682496"/>
            <a:ext cx="3246120" cy="658368"/>
          </a:xfrm>
          <a:prstGeom xmlns:a="http://schemas.openxmlformats.org/drawingml/2006/main" prst="roundRect">
            <a:avLst>
              <a:gd name="adj" fmla="val 347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7FAB924-5B17-4D87-92EB-6A0E4265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1837944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603C016-BE02-49BE-9084-E2380F1B4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1892935"/>
            <a:ext cx="310896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0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E6C0506-863B-4DAD-931E-5CB6ED3EC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1804797"/>
            <a:ext cx="2587752" cy="1485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Frame The Case</a:t>
            </a:r>
            <a:endParaRPr sz="8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ED21FEA-FC9A-4428-99D2-08ABC07A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1970532"/>
            <a:ext cx="25877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Defined client problem, geography, scope boundaries, workstreams and assumptions from the case brief.</a:t>
            </a:r>
            <a:endParaRPr sz="80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8329A697-7C63-4E83-821E-E4F80151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2450592"/>
            <a:ext cx="3246120" cy="658368"/>
          </a:xfrm>
          <a:prstGeom xmlns:a="http://schemas.openxmlformats.org/drawingml/2006/main" prst="roundRect">
            <a:avLst>
              <a:gd name="adj" fmla="val 3472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D72C85AE-4BF5-4D92-AC55-191F54A80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606040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1AA392FE-9B81-4E57-9A99-ABB92BCA3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661031"/>
            <a:ext cx="310896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0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FFA09C1-956E-422A-8C16-4C614BE6E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2572893"/>
            <a:ext cx="2587752" cy="1485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Market Baseline</a:t>
            </a:r>
            <a:endParaRPr sz="8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442078C2-C614-40E3-AD0F-26F7D084E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2738628"/>
            <a:ext cx="25877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Captured IT spend, XaaS / managed-services ACV, modernization growth and AI-related demand signals.</a:t>
            </a:r>
            <a:endParaRPr sz="80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445D6E4-77F2-4DA5-85A4-9CF0B95A6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3218688"/>
            <a:ext cx="3246120" cy="658368"/>
          </a:xfrm>
          <a:prstGeom xmlns:a="http://schemas.openxmlformats.org/drawingml/2006/main" prst="roundRect">
            <a:avLst>
              <a:gd name="adj" fmla="val 3472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493EE83-71F2-447E-8E43-61140C5EB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374136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BA23593-B0E6-4642-A101-83C4DF2EA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429127"/>
            <a:ext cx="310896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177E620-B5AD-46A0-8D9D-380F623A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3340989"/>
            <a:ext cx="2587752" cy="1485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Translate To Economics</a:t>
            </a:r>
            <a:endParaRPr sz="800"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F4FFB3A4-3823-434D-88B5-C870F6DAA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3506724"/>
            <a:ext cx="25877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Compared service models and built cost views across labor, location, tooling, transition and governance.</a:t>
            </a:r>
            <a:endParaRPr sz="80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69D8389-FF98-4659-B97B-A9D561839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7680" y="1682496"/>
            <a:ext cx="3246120" cy="658368"/>
          </a:xfrm>
          <a:prstGeom xmlns:a="http://schemas.openxmlformats.org/drawingml/2006/main" prst="roundRect">
            <a:avLst>
              <a:gd name="adj" fmla="val 3472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77F54643-D015-42C0-AA48-D01396EC2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08" y="1837944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B3398C5-F795-47FE-BD33-3305F34B6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08" y="1892935"/>
            <a:ext cx="310896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62C5A9E3-5B83-4D62-8BC6-FDCE71E78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1804797"/>
            <a:ext cx="2587752" cy="1485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Map Sourcing Practices</a:t>
            </a:r>
            <a:endParaRPr sz="800"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C638BA0-6F2A-423C-A063-2DEC36E4E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1970532"/>
            <a:ext cx="25877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Assessed supplier segmentation, deal architecture, SLA design and governance mechanisms.</a:t>
            </a:r>
            <a:endParaRPr sz="800"/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4DCE1ECB-89C5-472C-B25C-392D2DB9F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7680" y="2450592"/>
            <a:ext cx="3246120" cy="658368"/>
          </a:xfrm>
          <a:prstGeom xmlns:a="http://schemas.openxmlformats.org/drawingml/2006/main" prst="roundRect">
            <a:avLst>
              <a:gd name="adj" fmla="val 347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6AA84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2B097370-2DD3-47B8-AE26-9A2364BDB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08" y="2606040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3EC44078-6B13-45EB-AE99-C1A83FBFB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08" y="2661031"/>
            <a:ext cx="310896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2421C9D-4512-4055-9BCD-E8E817AB6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2572893"/>
            <a:ext cx="2587752" cy="1485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Profile Suppliers</a:t>
            </a:r>
            <a:endParaRPr sz="80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35D87158-BC84-4C64-A0C0-F8B0A757F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2738628"/>
            <a:ext cx="25877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Mapped operational scale, geography, ERP, CRM, BI, cloud-native and additional capabilities for 11 providers.</a:t>
            </a:r>
            <a:endParaRPr sz="800"/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F901020-22A9-4FE0-8525-B011D4643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7680" y="3218688"/>
            <a:ext cx="3246120" cy="658368"/>
          </a:xfrm>
          <a:prstGeom xmlns:a="http://schemas.openxmlformats.org/drawingml/2006/main" prst="roundRect">
            <a:avLst>
              <a:gd name="adj" fmla="val 3472"/>
            </a:avLst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C44E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348F2692-A414-458A-8D49-C7551F42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08" y="3374136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4E52"/>
          </a:solidFill>
          <a:ln xmlns:a="http://schemas.openxmlformats.org/drawingml/2006/main" w="12700">
            <a:solidFill>
              <a:srgbClr val="C44E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FB740F97-4521-46F1-81F8-9CFE16DAC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7408" y="3429127"/>
            <a:ext cx="310896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  <a:endParaRPr sz="80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42B8FFFD-F24A-4235-8A13-E45523204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3340989"/>
            <a:ext cx="2587752" cy="1485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Synthesize Decision Logic</a:t>
            </a:r>
            <a:endParaRPr sz="80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C21B0DDA-E6F9-4062-8151-69DE0E82F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3506724"/>
            <a:ext cx="25877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Linked market facts, cost drivers and supplier capability into an evidence-based sourcing read-out.</a:t>
            </a:r>
            <a:endParaRPr sz="80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E69733F2-6030-44A5-8B27-7F3ED9C95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752" y="1097280"/>
            <a:ext cx="3310128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4E9AA576-724F-4715-B8CE-C71E81EEF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0" y="1165860"/>
            <a:ext cx="3090672" cy="1097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Evidence Base Used</a:t>
            </a:r>
            <a:endParaRPr sz="80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6DF9DD53-DDBB-410F-94C8-D88773568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8784" y="1664208"/>
            <a:ext cx="2798064" cy="786384"/>
          </a:xfrm>
          <a:prstGeom xmlns:a="http://schemas.openxmlformats.org/drawingml/2006/main" prst="roundRect">
            <a:avLst>
              <a:gd name="adj" fmla="val 29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2EEF793B-97E4-43B2-B59F-B697C5AC1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737487"/>
            <a:ext cx="2542032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Market And Demand Sources</a:t>
            </a:r>
            <a:endParaRPr sz="800"/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B7E3518-8EC2-40AA-B141-46958F33C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938528"/>
            <a:ext cx="2560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Gartner, ISG, Red Hat</a:t>
            </a:r>
            <a:endParaRPr sz="800"/>
          </a:p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GVR, GIA and market reports</a:t>
            </a:r>
            <a:endParaRPr sz="80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E2D90498-4172-4A02-B363-8091F7DA4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8784" y="2560320"/>
            <a:ext cx="2798064" cy="786384"/>
          </a:xfrm>
          <a:prstGeom xmlns:a="http://schemas.openxmlformats.org/drawingml/2006/main" prst="roundRect">
            <a:avLst>
              <a:gd name="adj" fmla="val 29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679A2F37-59B7-4978-A3CE-EE941B6FC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633599"/>
            <a:ext cx="2542032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C69345"/>
                </a:solidFill>
                <a:latin typeface="Arial"/>
                <a:ea typeface="Arial"/>
                <a:cs typeface="Arial"/>
              </a:rPr>
              <a:t>Sourcing Practice Sources</a:t>
            </a:r>
            <a:endParaRPr sz="80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F1E37950-BF57-4485-A3A8-DE8C6D127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834640"/>
            <a:ext cx="2560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Gov.UK Sourcing Playbook</a:t>
            </a:r>
            <a:endParaRPr sz="800"/>
          </a:p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Info-Tech, CIO and advisor sources</a:t>
            </a:r>
            <a:endParaRPr sz="80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0D49C772-6E3E-48C0-9AF1-3321094A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8784" y="3456432"/>
            <a:ext cx="2798064" cy="786384"/>
          </a:xfrm>
          <a:prstGeom xmlns:a="http://schemas.openxmlformats.org/drawingml/2006/main" prst="roundRect">
            <a:avLst>
              <a:gd name="adj" fmla="val 29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7A615939-4C9D-4FB0-8229-6EA16218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529711"/>
            <a:ext cx="2542032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Supplier Evidence Sources</a:t>
            </a:r>
            <a:endParaRPr sz="80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FF4B0FF-7B1F-4618-ACC7-88F9563DD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30752"/>
            <a:ext cx="2560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Annual reports and fact sheets</a:t>
            </a:r>
            <a:endParaRPr sz="800"/>
          </a:p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Official service pages and alliances</a:t>
            </a:r>
            <a:endParaRPr sz="80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DC25CB7F-1202-4FC0-BDE8-24906BAE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" y="4480560"/>
            <a:ext cx="11100816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DDD97B9E-FF75-4F29-9CEC-CF7712FA2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" y="4549140"/>
            <a:ext cx="10881360" cy="1097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Analytical Controls And Limitations</a:t>
            </a:r>
            <a:endParaRPr sz="80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B4C9A4B0-9CFD-4779-B3BD-04C49E5A0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" y="4828032"/>
            <a:ext cx="11100816" cy="54864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FBE661BE-EEAA-4F69-8392-583382DB1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933315"/>
            <a:ext cx="2212848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Public-data basis</a:t>
            </a:r>
            <a:endParaRPr sz="80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E1D18131-1CC9-4499-A084-503A0E224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5072634"/>
            <a:ext cx="2331720" cy="2057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Findings use public forecasts, advisor sources and supplier disclosures; private bid data was not available.</a:t>
            </a:r>
            <a:endParaRPr sz="800"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A10168D9-63C1-4BD0-8A22-EE7CD2C26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33315"/>
            <a:ext cx="2212848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Comparable scoring</a:t>
            </a:r>
            <a:endParaRPr sz="800"/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23C78D09-3170-4463-83F4-9BE9DB76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072634"/>
            <a:ext cx="2331720" cy="2057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Heatmaps are qualitative evidence screens, not final supplier rankings.</a:t>
            </a:r>
            <a:endParaRPr sz="80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9CBBCD64-7704-49F5-BCE5-AC129DF6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4933315"/>
            <a:ext cx="2212848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Directional cost model</a:t>
            </a:r>
            <a:endParaRPr sz="80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9A87DA59-39AD-449F-B77E-BD56B7FC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5072634"/>
            <a:ext cx="2331720" cy="2057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 and pricing views are indexed or illustrative, not supplier rate cards.</a:t>
            </a:r>
            <a:endParaRPr sz="800"/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8C43B904-5E2E-43DD-A91A-4CB26547B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7384" y="4933315"/>
            <a:ext cx="2212848" cy="146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C69345"/>
                </a:solidFill>
                <a:latin typeface="Arial"/>
                <a:ea typeface="Arial"/>
                <a:cs typeface="Arial"/>
              </a:rPr>
              <a:t>RFP validation needed</a:t>
            </a:r>
            <a:endParaRPr sz="800"/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712DB771-D801-4B44-9B16-9A87419E8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7384" y="5072634"/>
            <a:ext cx="2331720" cy="2057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Final selection requires client baselines, current spend, tickets, SLA history and references.</a:t>
            </a:r>
            <a:endParaRPr sz="80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0FBF8A46-07E1-49B5-B815-EC244E09D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416"/>
            <a:ext cx="11274552" cy="603504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9264871F-3E0E-4069-82A3-0437413E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797296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85C7F170-1A6E-4219-9A1B-5EF3B4B2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696712"/>
            <a:ext cx="10981944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6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methodology triangulates market signals, sourcing practice and supplier evidence, but deliberately separates directional observations from final vendor selection until client-specific baselines and RFP responses are available.</a:t>
            </a:r>
            <a:endParaRPr sz="960"/>
          </a:p>
        </p:txBody>
      </p:sp>
      <p:sp>
        <p:nvSpPr>
          <p:cNvPr id="72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D9F32706-482E-4E4B-ABE6-F8408A6D283A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202359C0-8A7A-196E-DD58-8E6569619F09}" type="slidenum">
              <a:rPr sz="800" b="0">
                <a:latin typeface="Arial"/>
                <a:ea typeface="Arial"/>
                <a:cs typeface="Arial"/>
              </a:rPr>
              <a:t>3</a:t>
            </a:fld>
            <a:endParaRPr/>
          </a:p>
        </p:txBody>
      </p:sp>
      <p:sp>
        <p:nvSpPr>
          <p:cNvPr id="74" name="Rectangle 73">
            <a:extLst xmlns:a="http://schemas.openxmlformats.org/drawingml/2006/main">
              <a:ext uri="{FF2B5EF4-FFF2-40B4-BE49-F238E27FC236}">
                <a16:creationId xmlns:a16="http://schemas.microsoft.com/office/drawing/2014/main" id="{84FEEC74-1383-3AA5-78D5-D7C880537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545" y="6333421"/>
            <a:ext cx="8140567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FF0000"/>
                </a:solidFill>
                <a:latin typeface="Arial"/>
                <a:ea typeface="Arial"/>
                <a:cs typeface="Arial"/>
              </a:rPr>
              <a:t>Key assumptions and the most relevant sources are included on the respective slides.</a:t>
            </a:r>
          </a:p>
        </p:txBody>
      </p:sp>
      <p:sp>
        <p:nvSpPr>
          <p:cNvPr id="7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3D420E7-43DC-47FF-AA5B-54C38BF4D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16B97A6-1B9F-4CF6-802B-3EA508ABF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E88F1796-2DAD-4988-8ACB-74F327A94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7F7921F9-D064-4B16-8E65-64AFD73DC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0147695F-404C-4535-A10B-87858C05B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3019D9C-FE10-44A6-B388-4F1738D39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7702251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7B18587F-0F10-4336-AE06-06F3C891D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B1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8C350DD2-017D-4EC9-B013-7FFAC1DD7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B1: Supplier Universe And Scale Baseline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620F2A73-7820-4A53-B92E-110FD7F4C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2D30115E-C466-431E-8CEC-6DF2030F6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Top suppliers cluster into consulting-led transformation firms, India-centric delivery majors, and platform / infrastructure-linked providers.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3CDA233F-7377-4A06-9489-F4CCD3189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52000"/>
            <a:ext cx="50745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Revenue scale of comparable supplier universe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810509BE-BDAC-4CC2-BD50-F97A7A833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55625"/>
            <a:ext cx="5074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Latest disclosed annual revenue or segment proxy; non-USD figures converted approximately for visual comparison.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6">
            <a:extLst xmlns:a="http://schemas.openxmlformats.org/drawingml/2006/main">
              <a:ext uri="{FF2B5EF4-FFF2-40B4-BE49-F238E27FC236}">
                <a16:creationId xmlns:a16="http://schemas.microsoft.com/office/drawing/2014/main" id="{79C26595-7F3A-4823-AEB6-6FC5B205D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280" y="1581840"/>
            <a:ext cx="5440320" cy="3401280"/>
          </a:xfrm>
          <a:prstGeom xmlns:a="http://schemas.openxmlformats.org/drawingml/2006/main" prst="roundRect">
            <a:avLst>
              <a:gd name="adj" fmla="val 107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7">
            <a:extLst xmlns:a="http://schemas.openxmlformats.org/drawingml/2006/main">
              <a:ext uri="{FF2B5EF4-FFF2-40B4-BE49-F238E27FC236}">
                <a16:creationId xmlns:a16="http://schemas.microsoft.com/office/drawing/2014/main" id="{AC77C4B4-26AB-4BB0-8EB5-0CC1447B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178546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Deloitte*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Shape 8">
            <a:extLst xmlns:a="http://schemas.openxmlformats.org/drawingml/2006/main">
              <a:ext uri="{FF2B5EF4-FFF2-40B4-BE49-F238E27FC236}">
                <a16:creationId xmlns:a16="http://schemas.microsoft.com/office/drawing/2014/main" id="{D2CA3F49-814F-4A40-88CB-B4126A8C3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180144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Shape 9">
            <a:extLst xmlns:a="http://schemas.openxmlformats.org/drawingml/2006/main">
              <a:ext uri="{FF2B5EF4-FFF2-40B4-BE49-F238E27FC236}">
                <a16:creationId xmlns:a16="http://schemas.microsoft.com/office/drawing/2014/main" id="{262862CD-65B7-4ECC-A006-842201F7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1824120"/>
            <a:ext cx="28022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 10">
            <a:extLst xmlns:a="http://schemas.openxmlformats.org/drawingml/2006/main">
              <a:ext uri="{FF2B5EF4-FFF2-40B4-BE49-F238E27FC236}">
                <a16:creationId xmlns:a16="http://schemas.microsoft.com/office/drawing/2014/main" id="{4A1FEEED-901F-4D90-B878-82E0A2A68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178546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$70.5B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11">
            <a:extLst xmlns:a="http://schemas.openxmlformats.org/drawingml/2006/main">
              <a:ext uri="{FF2B5EF4-FFF2-40B4-BE49-F238E27FC236}">
                <a16:creationId xmlns:a16="http://schemas.microsoft.com/office/drawing/2014/main" id="{8DB63916-C64D-453E-A66F-F27F5E0B2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20504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12">
            <a:extLst xmlns:a="http://schemas.openxmlformats.org/drawingml/2006/main">
              <a:ext uri="{FF2B5EF4-FFF2-40B4-BE49-F238E27FC236}">
                <a16:creationId xmlns:a16="http://schemas.microsoft.com/office/drawing/2014/main" id="{0597FC19-0A49-47AC-AD47-B879455A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206640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Shape 13">
            <a:extLst xmlns:a="http://schemas.openxmlformats.org/drawingml/2006/main">
              <a:ext uri="{FF2B5EF4-FFF2-40B4-BE49-F238E27FC236}">
                <a16:creationId xmlns:a16="http://schemas.microsoft.com/office/drawing/2014/main" id="{33242413-0646-4B63-9E56-844DE4DD5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2089440"/>
            <a:ext cx="277020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 14">
            <a:extLst xmlns:a="http://schemas.openxmlformats.org/drawingml/2006/main">
              <a:ext uri="{FF2B5EF4-FFF2-40B4-BE49-F238E27FC236}">
                <a16:creationId xmlns:a16="http://schemas.microsoft.com/office/drawing/2014/main" id="{58CB4353-7990-4A4C-8E86-FE1B0121F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0504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$69.7B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15">
            <a:extLst xmlns:a="http://schemas.openxmlformats.org/drawingml/2006/main">
              <a:ext uri="{FF2B5EF4-FFF2-40B4-BE49-F238E27FC236}">
                <a16:creationId xmlns:a16="http://schemas.microsoft.com/office/drawing/2014/main" id="{024A0D1B-F69E-4D99-8F4F-F54BB8C0D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231574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16">
            <a:extLst xmlns:a="http://schemas.openxmlformats.org/drawingml/2006/main">
              <a:ext uri="{FF2B5EF4-FFF2-40B4-BE49-F238E27FC236}">
                <a16:creationId xmlns:a16="http://schemas.microsoft.com/office/drawing/2014/main" id="{3232383C-F636-4334-A893-B28BD1DCB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233172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Shape 17">
            <a:extLst xmlns:a="http://schemas.openxmlformats.org/drawingml/2006/main">
              <a:ext uri="{FF2B5EF4-FFF2-40B4-BE49-F238E27FC236}">
                <a16:creationId xmlns:a16="http://schemas.microsoft.com/office/drawing/2014/main" id="{584EDF84-4588-45A6-A8CC-2D178D385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2354760"/>
            <a:ext cx="125172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Text 18">
            <a:extLst xmlns:a="http://schemas.openxmlformats.org/drawingml/2006/main">
              <a:ext uri="{FF2B5EF4-FFF2-40B4-BE49-F238E27FC236}">
                <a16:creationId xmlns:a16="http://schemas.microsoft.com/office/drawing/2014/main" id="{D7ABA8E5-33D1-476E-A91B-25EE0C1B9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31574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$31.5B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6FFE65E5-B371-458E-ADA0-3974364C8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258106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510CD901-5EA8-485B-9E2F-F60457366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259704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Shape 21">
            <a:extLst xmlns:a="http://schemas.openxmlformats.org/drawingml/2006/main">
              <a:ext uri="{FF2B5EF4-FFF2-40B4-BE49-F238E27FC236}">
                <a16:creationId xmlns:a16="http://schemas.microsoft.com/office/drawing/2014/main" id="{FB4CBBEB-AD4C-4920-9D6E-62FF093D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2619720"/>
            <a:ext cx="119232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Text 22">
            <a:extLst xmlns:a="http://schemas.openxmlformats.org/drawingml/2006/main">
              <a:ext uri="{FF2B5EF4-FFF2-40B4-BE49-F238E27FC236}">
                <a16:creationId xmlns:a16="http://schemas.microsoft.com/office/drawing/2014/main" id="{1541CE21-93E1-4A9E-99B3-657FCADF5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58106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$30.0B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322EC1B5-F407-4F75-AE3A-3C6152633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28460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4">
            <a:extLst xmlns:a="http://schemas.openxmlformats.org/drawingml/2006/main">
              <a:ext uri="{FF2B5EF4-FFF2-40B4-BE49-F238E27FC236}">
                <a16:creationId xmlns:a16="http://schemas.microsoft.com/office/drawing/2014/main" id="{E10EC80C-F2F5-40EB-A2AB-7603AB0A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286200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Shape 25">
            <a:extLst xmlns:a="http://schemas.openxmlformats.org/drawingml/2006/main">
              <a:ext uri="{FF2B5EF4-FFF2-40B4-BE49-F238E27FC236}">
                <a16:creationId xmlns:a16="http://schemas.microsoft.com/office/drawing/2014/main" id="{E1BC79A6-3174-45D2-AC0B-1EBEDFC0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2885040"/>
            <a:ext cx="96552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26">
            <a:extLst xmlns:a="http://schemas.openxmlformats.org/drawingml/2006/main">
              <a:ext uri="{FF2B5EF4-FFF2-40B4-BE49-F238E27FC236}">
                <a16:creationId xmlns:a16="http://schemas.microsoft.com/office/drawing/2014/main" id="{BC530C6C-5760-4F3E-A377-0F055A8A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8460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$24.3B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27">
            <a:extLst xmlns:a="http://schemas.openxmlformats.org/drawingml/2006/main">
              <a:ext uri="{FF2B5EF4-FFF2-40B4-BE49-F238E27FC236}">
                <a16:creationId xmlns:a16="http://schemas.microsoft.com/office/drawing/2014/main" id="{5191C2FF-7D8B-4B28-8CEE-CB0FB5493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311134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Shape 28">
            <a:extLst xmlns:a="http://schemas.openxmlformats.org/drawingml/2006/main">
              <a:ext uri="{FF2B5EF4-FFF2-40B4-BE49-F238E27FC236}">
                <a16:creationId xmlns:a16="http://schemas.microsoft.com/office/drawing/2014/main" id="{E03E5DD5-FC5C-42BE-BAFD-F341D23E8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312732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Shape 29">
            <a:extLst xmlns:a="http://schemas.openxmlformats.org/drawingml/2006/main">
              <a:ext uri="{FF2B5EF4-FFF2-40B4-BE49-F238E27FC236}">
                <a16:creationId xmlns:a16="http://schemas.microsoft.com/office/drawing/2014/main" id="{8CEDBD87-F0E4-4D8E-88BC-4A5CACEA9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3150000"/>
            <a:ext cx="8384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 30">
            <a:extLst xmlns:a="http://schemas.openxmlformats.org/drawingml/2006/main">
              <a:ext uri="{FF2B5EF4-FFF2-40B4-BE49-F238E27FC236}">
                <a16:creationId xmlns:a16="http://schemas.microsoft.com/office/drawing/2014/main" id="{2DA4EBA5-AFD7-4087-B378-666D1B38A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11134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$21.1B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31">
            <a:extLst xmlns:a="http://schemas.openxmlformats.org/drawingml/2006/main">
              <a:ext uri="{FF2B5EF4-FFF2-40B4-BE49-F238E27FC236}">
                <a16:creationId xmlns:a16="http://schemas.microsoft.com/office/drawing/2014/main" id="{13E4D566-4B4A-481D-A2AD-477C88AEE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337630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Consulting*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2">
            <a:extLst xmlns:a="http://schemas.openxmlformats.org/drawingml/2006/main">
              <a:ext uri="{FF2B5EF4-FFF2-40B4-BE49-F238E27FC236}">
                <a16:creationId xmlns:a16="http://schemas.microsoft.com/office/drawing/2014/main" id="{11A1E858-117C-4623-861C-F0F61D62F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339228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Shape 33">
            <a:extLst xmlns:a="http://schemas.openxmlformats.org/drawingml/2006/main">
              <a:ext uri="{FF2B5EF4-FFF2-40B4-BE49-F238E27FC236}">
                <a16:creationId xmlns:a16="http://schemas.microsoft.com/office/drawing/2014/main" id="{841F969C-DEEE-4520-85A8-015918E78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3415320"/>
            <a:ext cx="8384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Text 34">
            <a:extLst xmlns:a="http://schemas.openxmlformats.org/drawingml/2006/main">
              <a:ext uri="{FF2B5EF4-FFF2-40B4-BE49-F238E27FC236}">
                <a16:creationId xmlns:a16="http://schemas.microsoft.com/office/drawing/2014/main" id="{708568D5-DB62-4922-99EA-9A20CB0D7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37630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$21.1B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 35">
            <a:extLst xmlns:a="http://schemas.openxmlformats.org/drawingml/2006/main">
              <a:ext uri="{FF2B5EF4-FFF2-40B4-BE49-F238E27FC236}">
                <a16:creationId xmlns:a16="http://schemas.microsoft.com/office/drawing/2014/main" id="{E24FAB09-6757-4DF9-9DC8-94CB6F550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36416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6">
            <a:extLst xmlns:a="http://schemas.openxmlformats.org/drawingml/2006/main">
              <a:ext uri="{FF2B5EF4-FFF2-40B4-BE49-F238E27FC236}">
                <a16:creationId xmlns:a16="http://schemas.microsoft.com/office/drawing/2014/main" id="{C4E67FE1-AE6F-47AF-B1BC-2F9437DB1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365760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Shape 37">
            <a:extLst xmlns:a="http://schemas.openxmlformats.org/drawingml/2006/main">
              <a:ext uri="{FF2B5EF4-FFF2-40B4-BE49-F238E27FC236}">
                <a16:creationId xmlns:a16="http://schemas.microsoft.com/office/drawing/2014/main" id="{480D720F-4D7F-40E8-9B83-76486D7BA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3680640"/>
            <a:ext cx="8024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Text 38">
            <a:extLst xmlns:a="http://schemas.openxmlformats.org/drawingml/2006/main">
              <a:ext uri="{FF2B5EF4-FFF2-40B4-BE49-F238E27FC236}">
                <a16:creationId xmlns:a16="http://schemas.microsoft.com/office/drawing/2014/main" id="{24BF78A5-2BE9-4D4B-8E84-8B15B9A7A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6416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$20.2B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39">
            <a:extLst xmlns:a="http://schemas.openxmlformats.org/drawingml/2006/main">
              <a:ext uri="{FF2B5EF4-FFF2-40B4-BE49-F238E27FC236}">
                <a16:creationId xmlns:a16="http://schemas.microsoft.com/office/drawing/2014/main" id="{D585155B-51B1-428E-90A6-4A1929054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390694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Shape 40">
            <a:extLst xmlns:a="http://schemas.openxmlformats.org/drawingml/2006/main">
              <a:ext uri="{FF2B5EF4-FFF2-40B4-BE49-F238E27FC236}">
                <a16:creationId xmlns:a16="http://schemas.microsoft.com/office/drawing/2014/main" id="{0BD51DA2-7CE2-4E48-905A-A20FF80F1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392292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Shape 41">
            <a:extLst xmlns:a="http://schemas.openxmlformats.org/drawingml/2006/main">
              <a:ext uri="{FF2B5EF4-FFF2-40B4-BE49-F238E27FC236}">
                <a16:creationId xmlns:a16="http://schemas.microsoft.com/office/drawing/2014/main" id="{7F32DD16-970A-4740-851D-29F558DE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3945600"/>
            <a:ext cx="58392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Text 42">
            <a:extLst xmlns:a="http://schemas.openxmlformats.org/drawingml/2006/main">
              <a:ext uri="{FF2B5EF4-FFF2-40B4-BE49-F238E27FC236}">
                <a16:creationId xmlns:a16="http://schemas.microsoft.com/office/drawing/2014/main" id="{88B1D208-73A4-4E85-9C6F-6298AD7DC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90694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$14.7B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43">
            <a:extLst xmlns:a="http://schemas.openxmlformats.org/drawingml/2006/main">
              <a:ext uri="{FF2B5EF4-FFF2-40B4-BE49-F238E27FC236}">
                <a16:creationId xmlns:a16="http://schemas.microsoft.com/office/drawing/2014/main" id="{11E2B5D6-377D-40DC-A7C3-AE3FF6862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417190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44">
            <a:extLst xmlns:a="http://schemas.openxmlformats.org/drawingml/2006/main">
              <a:ext uri="{FF2B5EF4-FFF2-40B4-BE49-F238E27FC236}">
                <a16:creationId xmlns:a16="http://schemas.microsoft.com/office/drawing/2014/main" id="{61FE2190-87FD-4EA0-93C4-2C9F8D79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418788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Shape 45">
            <a:extLst xmlns:a="http://schemas.openxmlformats.org/drawingml/2006/main">
              <a:ext uri="{FF2B5EF4-FFF2-40B4-BE49-F238E27FC236}">
                <a16:creationId xmlns:a16="http://schemas.microsoft.com/office/drawing/2014/main" id="{55990C09-0D25-409C-A7EA-D7A7209E2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4210920"/>
            <a:ext cx="4208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Text 46">
            <a:extLst xmlns:a="http://schemas.openxmlformats.org/drawingml/2006/main">
              <a:ext uri="{FF2B5EF4-FFF2-40B4-BE49-F238E27FC236}">
                <a16:creationId xmlns:a16="http://schemas.microsoft.com/office/drawing/2014/main" id="{CF79ED97-D0FF-42D7-9E99-D92382D9A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417190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$10.6B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47">
            <a:extLst xmlns:a="http://schemas.openxmlformats.org/drawingml/2006/main">
              <a:ext uri="{FF2B5EF4-FFF2-40B4-BE49-F238E27FC236}">
                <a16:creationId xmlns:a16="http://schemas.microsoft.com/office/drawing/2014/main" id="{056EA26E-67EF-48B2-B9E5-41ED635A3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44372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48">
            <a:extLst xmlns:a="http://schemas.openxmlformats.org/drawingml/2006/main">
              <a:ext uri="{FF2B5EF4-FFF2-40B4-BE49-F238E27FC236}">
                <a16:creationId xmlns:a16="http://schemas.microsoft.com/office/drawing/2014/main" id="{68243D6E-66A5-4153-AB5F-FAC8EA57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480" y="4453200"/>
            <a:ext cx="28800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Shape 49">
            <a:extLst xmlns:a="http://schemas.openxmlformats.org/drawingml/2006/main">
              <a:ext uri="{FF2B5EF4-FFF2-40B4-BE49-F238E27FC236}">
                <a16:creationId xmlns:a16="http://schemas.microsoft.com/office/drawing/2014/main" id="{D9E40FDA-E9E8-4448-8DCA-A9F0CEE0E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840" y="4475880"/>
            <a:ext cx="17856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Text 50">
            <a:extLst xmlns:a="http://schemas.openxmlformats.org/drawingml/2006/main">
              <a:ext uri="{FF2B5EF4-FFF2-40B4-BE49-F238E27FC236}">
                <a16:creationId xmlns:a16="http://schemas.microsoft.com/office/drawing/2014/main" id="{D56E2299-0BF4-437F-A9F3-E4CAEFDB8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44372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$4.5B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51">
            <a:extLst xmlns:a="http://schemas.openxmlformats.org/drawingml/2006/main">
              <a:ext uri="{FF2B5EF4-FFF2-40B4-BE49-F238E27FC236}">
                <a16:creationId xmlns:a16="http://schemas.microsoft.com/office/drawing/2014/main" id="{6F529CD7-DC31-4D15-A6C4-0A0F69A62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160" y="4736575"/>
            <a:ext cx="4480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* Deloitte shown at total global firm revenue; IBM shown at Consulting segment revenue.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Text 52">
            <a:extLst xmlns:a="http://schemas.openxmlformats.org/drawingml/2006/main">
              <a:ext uri="{FF2B5EF4-FFF2-40B4-BE49-F238E27FC236}">
                <a16:creationId xmlns:a16="http://schemas.microsoft.com/office/drawing/2014/main" id="{484CB013-F931-4790-9F95-BDEE461D5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160" y="1152000"/>
            <a:ext cx="50745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Workforce scale supporting delivery capacity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3">
            <a:extLst xmlns:a="http://schemas.openxmlformats.org/drawingml/2006/main">
              <a:ext uri="{FF2B5EF4-FFF2-40B4-BE49-F238E27FC236}">
                <a16:creationId xmlns:a16="http://schemas.microsoft.com/office/drawing/2014/main" id="{2D2AA474-068C-4545-99A8-13A6F400D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160" y="1355625"/>
            <a:ext cx="5074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Employee count reflects provider-wide scale except where segment-level disclosures are unavailable.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54">
            <a:extLst xmlns:a="http://schemas.openxmlformats.org/drawingml/2006/main">
              <a:ext uri="{FF2B5EF4-FFF2-40B4-BE49-F238E27FC236}">
                <a16:creationId xmlns:a16="http://schemas.microsoft.com/office/drawing/2014/main" id="{9225723D-617C-4EAE-B264-953BC0993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440" y="1581840"/>
            <a:ext cx="5257440" cy="3401280"/>
          </a:xfrm>
          <a:prstGeom xmlns:a="http://schemas.openxmlformats.org/drawingml/2006/main" prst="roundRect">
            <a:avLst>
              <a:gd name="adj" fmla="val 107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55">
            <a:extLst xmlns:a="http://schemas.openxmlformats.org/drawingml/2006/main">
              <a:ext uri="{FF2B5EF4-FFF2-40B4-BE49-F238E27FC236}">
                <a16:creationId xmlns:a16="http://schemas.microsoft.com/office/drawing/2014/main" id="{9F28FA4D-A38C-440F-ADA7-C88C62FA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78546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Deloitte*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6">
            <a:extLst xmlns:a="http://schemas.openxmlformats.org/drawingml/2006/main">
              <a:ext uri="{FF2B5EF4-FFF2-40B4-BE49-F238E27FC236}">
                <a16:creationId xmlns:a16="http://schemas.microsoft.com/office/drawing/2014/main" id="{4A0DE32E-FDA9-4042-BFDF-C867A3FAC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180144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Shape 57">
            <a:extLst xmlns:a="http://schemas.openxmlformats.org/drawingml/2006/main">
              <a:ext uri="{FF2B5EF4-FFF2-40B4-BE49-F238E27FC236}">
                <a16:creationId xmlns:a16="http://schemas.microsoft.com/office/drawing/2014/main" id="{34BA508B-6097-4500-ADC7-DBC5757EB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1824120"/>
            <a:ext cx="161136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Text 58">
            <a:extLst xmlns:a="http://schemas.openxmlformats.org/drawingml/2006/main">
              <a:ext uri="{FF2B5EF4-FFF2-40B4-BE49-F238E27FC236}">
                <a16:creationId xmlns:a16="http://schemas.microsoft.com/office/drawing/2014/main" id="{BB6860B3-2E73-46D7-BDB5-69F0F2E5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178546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470K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59">
            <a:extLst xmlns:a="http://schemas.openxmlformats.org/drawingml/2006/main">
              <a:ext uri="{FF2B5EF4-FFF2-40B4-BE49-F238E27FC236}">
                <a16:creationId xmlns:a16="http://schemas.microsoft.com/office/drawing/2014/main" id="{33B55C28-8C7B-43AF-AC16-47A4E3A6E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20504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0">
            <a:extLst xmlns:a="http://schemas.openxmlformats.org/drawingml/2006/main">
              <a:ext uri="{FF2B5EF4-FFF2-40B4-BE49-F238E27FC236}">
                <a16:creationId xmlns:a16="http://schemas.microsoft.com/office/drawing/2014/main" id="{A8E29755-B5DD-4B63-999D-39FF89F44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206640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Shape 61">
            <a:extLst xmlns:a="http://schemas.openxmlformats.org/drawingml/2006/main">
              <a:ext uri="{FF2B5EF4-FFF2-40B4-BE49-F238E27FC236}">
                <a16:creationId xmlns:a16="http://schemas.microsoft.com/office/drawing/2014/main" id="{BBA15D71-4ECF-486A-AD9F-53FBD62B2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2089440"/>
            <a:ext cx="26708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Text 62">
            <a:extLst xmlns:a="http://schemas.openxmlformats.org/drawingml/2006/main">
              <a:ext uri="{FF2B5EF4-FFF2-40B4-BE49-F238E27FC236}">
                <a16:creationId xmlns:a16="http://schemas.microsoft.com/office/drawing/2014/main" id="{E1884BEF-90D5-43CE-AECC-B0D4DDF37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20504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799K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3">
            <a:extLst xmlns:a="http://schemas.openxmlformats.org/drawingml/2006/main">
              <a:ext uri="{FF2B5EF4-FFF2-40B4-BE49-F238E27FC236}">
                <a16:creationId xmlns:a16="http://schemas.microsoft.com/office/drawing/2014/main" id="{853C1F57-A09D-4E0B-AE71-A20B77384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231574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Shape 64">
            <a:extLst xmlns:a="http://schemas.openxmlformats.org/drawingml/2006/main">
              <a:ext uri="{FF2B5EF4-FFF2-40B4-BE49-F238E27FC236}">
                <a16:creationId xmlns:a16="http://schemas.microsoft.com/office/drawing/2014/main" id="{5FDE3CAB-2459-42D2-8CB3-A416ABF23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233172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Shape 65">
            <a:extLst xmlns:a="http://schemas.openxmlformats.org/drawingml/2006/main">
              <a:ext uri="{FF2B5EF4-FFF2-40B4-BE49-F238E27FC236}">
                <a16:creationId xmlns:a16="http://schemas.microsoft.com/office/drawing/2014/main" id="{215F8EF6-0FB3-43C8-B0BA-27B7DB9D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2354760"/>
            <a:ext cx="67860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Text 66">
            <a:extLst xmlns:a="http://schemas.openxmlformats.org/drawingml/2006/main">
              <a:ext uri="{FF2B5EF4-FFF2-40B4-BE49-F238E27FC236}">
                <a16:creationId xmlns:a16="http://schemas.microsoft.com/office/drawing/2014/main" id="{92348869-3305-486A-9529-F111BB73C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231574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200K+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67">
            <a:extLst xmlns:a="http://schemas.openxmlformats.org/drawingml/2006/main">
              <a:ext uri="{FF2B5EF4-FFF2-40B4-BE49-F238E27FC236}">
                <a16:creationId xmlns:a16="http://schemas.microsoft.com/office/drawing/2014/main" id="{7DD09C0E-1238-4BAB-8A7C-BD0D0B2A4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258106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68">
            <a:extLst xmlns:a="http://schemas.openxmlformats.org/drawingml/2006/main">
              <a:ext uri="{FF2B5EF4-FFF2-40B4-BE49-F238E27FC236}">
                <a16:creationId xmlns:a16="http://schemas.microsoft.com/office/drawing/2014/main" id="{49E7C3A0-B02F-48FF-B835-7C7520BE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259704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Shape 69">
            <a:extLst xmlns:a="http://schemas.openxmlformats.org/drawingml/2006/main">
              <a:ext uri="{FF2B5EF4-FFF2-40B4-BE49-F238E27FC236}">
                <a16:creationId xmlns:a16="http://schemas.microsoft.com/office/drawing/2014/main" id="{57C50A07-A67F-4601-93DB-1D3CB74D6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2619720"/>
            <a:ext cx="200556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Text 70">
            <a:extLst xmlns:a="http://schemas.openxmlformats.org/drawingml/2006/main">
              <a:ext uri="{FF2B5EF4-FFF2-40B4-BE49-F238E27FC236}">
                <a16:creationId xmlns:a16="http://schemas.microsoft.com/office/drawing/2014/main" id="{5A0D733F-81D4-48CB-9C64-F98D123D7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258106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585K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Text 71">
            <a:extLst xmlns:a="http://schemas.openxmlformats.org/drawingml/2006/main">
              <a:ext uri="{FF2B5EF4-FFF2-40B4-BE49-F238E27FC236}">
                <a16:creationId xmlns:a16="http://schemas.microsoft.com/office/drawing/2014/main" id="{07D86A4D-4B0B-4986-AD80-A15A6FEC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28460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72">
            <a:extLst xmlns:a="http://schemas.openxmlformats.org/drawingml/2006/main">
              <a:ext uri="{FF2B5EF4-FFF2-40B4-BE49-F238E27FC236}">
                <a16:creationId xmlns:a16="http://schemas.microsoft.com/office/drawing/2014/main" id="{520738B3-2142-46C1-A935-552279B44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286200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Shape 73">
            <a:extLst xmlns:a="http://schemas.openxmlformats.org/drawingml/2006/main">
              <a:ext uri="{FF2B5EF4-FFF2-40B4-BE49-F238E27FC236}">
                <a16:creationId xmlns:a16="http://schemas.microsoft.com/office/drawing/2014/main" id="{FFBB0516-A237-4F33-8F62-B82DD292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2885040"/>
            <a:ext cx="145008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Text 74">
            <a:extLst xmlns:a="http://schemas.openxmlformats.org/drawingml/2006/main">
              <a:ext uri="{FF2B5EF4-FFF2-40B4-BE49-F238E27FC236}">
                <a16:creationId xmlns:a16="http://schemas.microsoft.com/office/drawing/2014/main" id="{89B2615E-856C-46D1-899E-B4C4F61C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28460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423K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 75">
            <a:extLst xmlns:a="http://schemas.openxmlformats.org/drawingml/2006/main">
              <a:ext uri="{FF2B5EF4-FFF2-40B4-BE49-F238E27FC236}">
                <a16:creationId xmlns:a16="http://schemas.microsoft.com/office/drawing/2014/main" id="{2709CED7-FB8C-4619-9044-A83EF4F71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311134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76">
            <a:extLst xmlns:a="http://schemas.openxmlformats.org/drawingml/2006/main">
              <a:ext uri="{FF2B5EF4-FFF2-40B4-BE49-F238E27FC236}">
                <a16:creationId xmlns:a16="http://schemas.microsoft.com/office/drawing/2014/main" id="{DEAB6155-A602-447B-8AC9-2CA3C249B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312732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Shape 77">
            <a:extLst xmlns:a="http://schemas.openxmlformats.org/drawingml/2006/main">
              <a:ext uri="{FF2B5EF4-FFF2-40B4-BE49-F238E27FC236}">
                <a16:creationId xmlns:a16="http://schemas.microsoft.com/office/drawing/2014/main" id="{461B1206-5FC3-4B3C-B247-7EA59AB19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3150000"/>
            <a:ext cx="120672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Text 78">
            <a:extLst xmlns:a="http://schemas.openxmlformats.org/drawingml/2006/main">
              <a:ext uri="{FF2B5EF4-FFF2-40B4-BE49-F238E27FC236}">
                <a16:creationId xmlns:a16="http://schemas.microsoft.com/office/drawing/2014/main" id="{23FAA595-115D-41C9-BA99-EC896FC2F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311134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352K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 79">
            <a:extLst xmlns:a="http://schemas.openxmlformats.org/drawingml/2006/main">
              <a:ext uri="{FF2B5EF4-FFF2-40B4-BE49-F238E27FC236}">
                <a16:creationId xmlns:a16="http://schemas.microsoft.com/office/drawing/2014/main" id="{F1C4C63D-FA65-4E6A-8E24-2A51AD2F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337630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Consulting*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Shape 80">
            <a:extLst xmlns:a="http://schemas.openxmlformats.org/drawingml/2006/main">
              <a:ext uri="{FF2B5EF4-FFF2-40B4-BE49-F238E27FC236}">
                <a16:creationId xmlns:a16="http://schemas.microsoft.com/office/drawing/2014/main" id="{9886FB6E-7CCF-479E-BD9D-DCF5C80EE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339228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Shape 81">
            <a:extLst xmlns:a="http://schemas.openxmlformats.org/drawingml/2006/main">
              <a:ext uri="{FF2B5EF4-FFF2-40B4-BE49-F238E27FC236}">
                <a16:creationId xmlns:a16="http://schemas.microsoft.com/office/drawing/2014/main" id="{C6DCC4BE-7E8D-4B89-BD9D-32F07CD83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3415320"/>
            <a:ext cx="98388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Text 82">
            <a:extLst xmlns:a="http://schemas.openxmlformats.org/drawingml/2006/main">
              <a:ext uri="{FF2B5EF4-FFF2-40B4-BE49-F238E27FC236}">
                <a16:creationId xmlns:a16="http://schemas.microsoft.com/office/drawing/2014/main" id="{7F39B6CF-D981-4701-A069-E8719372E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337630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273K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Text 83">
            <a:extLst xmlns:a="http://schemas.openxmlformats.org/drawingml/2006/main">
              <a:ext uri="{FF2B5EF4-FFF2-40B4-BE49-F238E27FC236}">
                <a16:creationId xmlns:a16="http://schemas.microsoft.com/office/drawing/2014/main" id="{E078D85A-7E1C-4C85-A6A5-FF978952E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36416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Shape 84">
            <a:extLst xmlns:a="http://schemas.openxmlformats.org/drawingml/2006/main">
              <a:ext uri="{FF2B5EF4-FFF2-40B4-BE49-F238E27FC236}">
                <a16:creationId xmlns:a16="http://schemas.microsoft.com/office/drawing/2014/main" id="{4C907285-E427-4FFD-AA53-3FF464700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365760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Shape 85">
            <a:extLst xmlns:a="http://schemas.openxmlformats.org/drawingml/2006/main">
              <a:ext uri="{FF2B5EF4-FFF2-40B4-BE49-F238E27FC236}">
                <a16:creationId xmlns:a16="http://schemas.microsoft.com/office/drawing/2014/main" id="{76908400-D9EF-4F94-A17E-F83FC8AC0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3680640"/>
            <a:ext cx="112788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Text 86">
            <a:extLst xmlns:a="http://schemas.openxmlformats.org/drawingml/2006/main">
              <a:ext uri="{FF2B5EF4-FFF2-40B4-BE49-F238E27FC236}">
                <a16:creationId xmlns:a16="http://schemas.microsoft.com/office/drawing/2014/main" id="{C104B72F-EEAE-44EE-8DC1-FC3DBF9DA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36416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329K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87">
            <a:extLst xmlns:a="http://schemas.openxmlformats.org/drawingml/2006/main">
              <a:ext uri="{FF2B5EF4-FFF2-40B4-BE49-F238E27FC236}">
                <a16:creationId xmlns:a16="http://schemas.microsoft.com/office/drawing/2014/main" id="{BC330AE6-F854-4922-AA4F-E4007E514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390694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Shape 88">
            <a:extLst xmlns:a="http://schemas.openxmlformats.org/drawingml/2006/main">
              <a:ext uri="{FF2B5EF4-FFF2-40B4-BE49-F238E27FC236}">
                <a16:creationId xmlns:a16="http://schemas.microsoft.com/office/drawing/2014/main" id="{8D2F755B-A4D3-49A8-A791-3EC929FA9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392292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Shape 89">
            <a:extLst xmlns:a="http://schemas.openxmlformats.org/drawingml/2006/main">
              <a:ext uri="{FF2B5EF4-FFF2-40B4-BE49-F238E27FC236}">
                <a16:creationId xmlns:a16="http://schemas.microsoft.com/office/drawing/2014/main" id="{EB64A8BA-0869-41A6-B677-15D670DD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3945600"/>
            <a:ext cx="77796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Text 90">
            <a:extLst xmlns:a="http://schemas.openxmlformats.org/drawingml/2006/main">
              <a:ext uri="{FF2B5EF4-FFF2-40B4-BE49-F238E27FC236}">
                <a16:creationId xmlns:a16="http://schemas.microsoft.com/office/drawing/2014/main" id="{01C8EB63-9C04-4A4E-90CC-E3CE1C80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390694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227K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Text 91">
            <a:extLst xmlns:a="http://schemas.openxmlformats.org/drawingml/2006/main">
              <a:ext uri="{FF2B5EF4-FFF2-40B4-BE49-F238E27FC236}">
                <a16:creationId xmlns:a16="http://schemas.microsoft.com/office/drawing/2014/main" id="{D9307D85-858A-43E9-BAA7-E2925031F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417190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Shape 92">
            <a:extLst xmlns:a="http://schemas.openxmlformats.org/drawingml/2006/main">
              <a:ext uri="{FF2B5EF4-FFF2-40B4-BE49-F238E27FC236}">
                <a16:creationId xmlns:a16="http://schemas.microsoft.com/office/drawing/2014/main" id="{512D9115-2FC0-41B3-A36F-46C09621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418788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Shape 93">
            <a:extLst xmlns:a="http://schemas.openxmlformats.org/drawingml/2006/main">
              <a:ext uri="{FF2B5EF4-FFF2-40B4-BE49-F238E27FC236}">
                <a16:creationId xmlns:a16="http://schemas.microsoft.com/office/drawing/2014/main" id="{0AD81737-E060-46CC-951B-CF78D462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4210920"/>
            <a:ext cx="8294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Text 94">
            <a:extLst xmlns:a="http://schemas.openxmlformats.org/drawingml/2006/main">
              <a:ext uri="{FF2B5EF4-FFF2-40B4-BE49-F238E27FC236}">
                <a16:creationId xmlns:a16="http://schemas.microsoft.com/office/drawing/2014/main" id="{D3F03E0F-0FE4-40DF-8EE6-72A7677A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417190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242K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Text 95">
            <a:extLst xmlns:a="http://schemas.openxmlformats.org/drawingml/2006/main">
              <a:ext uri="{FF2B5EF4-FFF2-40B4-BE49-F238E27FC236}">
                <a16:creationId xmlns:a16="http://schemas.microsoft.com/office/drawing/2014/main" id="{C64F0C60-8CD0-4CAB-88CD-C58196452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4437225"/>
            <a:ext cx="13528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Shape 96">
            <a:extLst xmlns:a="http://schemas.openxmlformats.org/drawingml/2006/main">
              <a:ext uri="{FF2B5EF4-FFF2-40B4-BE49-F238E27FC236}">
                <a16:creationId xmlns:a16="http://schemas.microsoft.com/office/drawing/2014/main" id="{B985B076-0BA1-42B4-A08B-BC453293B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640" y="4453200"/>
            <a:ext cx="2761200" cy="14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Shape 97">
            <a:extLst xmlns:a="http://schemas.openxmlformats.org/drawingml/2006/main">
              <a:ext uri="{FF2B5EF4-FFF2-40B4-BE49-F238E27FC236}">
                <a16:creationId xmlns:a16="http://schemas.microsoft.com/office/drawing/2014/main" id="{B40BEC2A-6A53-427B-8D85-F1561F9B9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000" y="4475880"/>
            <a:ext cx="287640" cy="10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Text 98">
            <a:extLst xmlns:a="http://schemas.openxmlformats.org/drawingml/2006/main">
              <a:ext uri="{FF2B5EF4-FFF2-40B4-BE49-F238E27FC236}">
                <a16:creationId xmlns:a16="http://schemas.microsoft.com/office/drawing/2014/main" id="{6291CA71-9B5A-4079-9032-F4968029B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280" y="4437225"/>
            <a:ext cx="60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84K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Shape 99">
            <a:extLst xmlns:a="http://schemas.openxmlformats.org/drawingml/2006/main">
              <a:ext uri="{FF2B5EF4-FFF2-40B4-BE49-F238E27FC236}">
                <a16:creationId xmlns:a16="http://schemas.microsoft.com/office/drawing/2014/main" id="{0B647A2C-46F5-4F9C-9743-1AFF1A19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120640"/>
            <a:ext cx="3520080" cy="419100"/>
          </a:xfrm>
          <a:prstGeom xmlns:a="http://schemas.openxmlformats.org/drawingml/2006/main" prst="roundRect">
            <a:avLst>
              <a:gd name="adj" fmla="val 97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Shape 100">
            <a:extLst xmlns:a="http://schemas.openxmlformats.org/drawingml/2006/main">
              <a:ext uri="{FF2B5EF4-FFF2-40B4-BE49-F238E27FC236}">
                <a16:creationId xmlns:a16="http://schemas.microsoft.com/office/drawing/2014/main" id="{A41965EC-B025-4B8D-8585-A03D1A654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120640"/>
            <a:ext cx="6372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Text 101">
            <a:extLst xmlns:a="http://schemas.openxmlformats.org/drawingml/2006/main">
              <a:ext uri="{FF2B5EF4-FFF2-40B4-BE49-F238E27FC236}">
                <a16:creationId xmlns:a16="http://schemas.microsoft.com/office/drawing/2014/main" id="{C6A8519E-CF31-492D-817E-D3AFA7708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00" y="5149850"/>
            <a:ext cx="3227400" cy="1822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Scale is not a capability proxy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Text 102">
            <a:extLst xmlns:a="http://schemas.openxmlformats.org/drawingml/2006/main">
              <a:ext uri="{FF2B5EF4-FFF2-40B4-BE49-F238E27FC236}">
                <a16:creationId xmlns:a16="http://schemas.microsoft.com/office/drawing/2014/main" id="{1EB7B2E2-A68F-4438-8D16-356FA330F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00" y="5342890"/>
            <a:ext cx="3227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firms vary by mix: consulting, ADM, infrastructure, BPS and engineering services are reported differently.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Shape 103">
            <a:extLst xmlns:a="http://schemas.openxmlformats.org/drawingml/2006/main">
              <a:ext uri="{FF2B5EF4-FFF2-40B4-BE49-F238E27FC236}">
                <a16:creationId xmlns:a16="http://schemas.microsoft.com/office/drawing/2014/main" id="{3B57E42F-1042-4020-A7FB-924430293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5120640"/>
            <a:ext cx="3520080" cy="419100"/>
          </a:xfrm>
          <a:prstGeom xmlns:a="http://schemas.openxmlformats.org/drawingml/2006/main" prst="roundRect">
            <a:avLst>
              <a:gd name="adj" fmla="val 97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Shape 104">
            <a:extLst xmlns:a="http://schemas.openxmlformats.org/drawingml/2006/main">
              <a:ext uri="{FF2B5EF4-FFF2-40B4-BE49-F238E27FC236}">
                <a16:creationId xmlns:a16="http://schemas.microsoft.com/office/drawing/2014/main" id="{72C0FFD4-8005-41B9-A696-E395EDD8C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5120640"/>
            <a:ext cx="6372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Text 105">
            <a:extLst xmlns:a="http://schemas.openxmlformats.org/drawingml/2006/main">
              <a:ext uri="{FF2B5EF4-FFF2-40B4-BE49-F238E27FC236}">
                <a16:creationId xmlns:a16="http://schemas.microsoft.com/office/drawing/2014/main" id="{1F93EBD6-4CB2-42C9-B1EE-12EEEE781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7920" y="5149850"/>
            <a:ext cx="3227400" cy="1822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Delivery leverage is uneven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Text 106">
            <a:extLst xmlns:a="http://schemas.openxmlformats.org/drawingml/2006/main">
              <a:ext uri="{FF2B5EF4-FFF2-40B4-BE49-F238E27FC236}">
                <a16:creationId xmlns:a16="http://schemas.microsoft.com/office/drawing/2014/main" id="{91C2CFB8-D1BB-43FD-8A5F-B3113D21A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7920" y="5342890"/>
            <a:ext cx="3227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Offshore-heavy providers show stronger run-cost leverage, while consulting-led firms tend to own transformation orchestration.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Shape 107">
            <a:extLst xmlns:a="http://schemas.openxmlformats.org/drawingml/2006/main">
              <a:ext uri="{FF2B5EF4-FFF2-40B4-BE49-F238E27FC236}">
                <a16:creationId xmlns:a16="http://schemas.microsoft.com/office/drawing/2014/main" id="{99F1F507-2B92-48F7-8F13-EDD81CF0A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5120640"/>
            <a:ext cx="3520080" cy="419100"/>
          </a:xfrm>
          <a:prstGeom xmlns:a="http://schemas.openxmlformats.org/drawingml/2006/main" prst="roundRect">
            <a:avLst>
              <a:gd name="adj" fmla="val 97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Shape 108">
            <a:extLst xmlns:a="http://schemas.openxmlformats.org/drawingml/2006/main">
              <a:ext uri="{FF2B5EF4-FFF2-40B4-BE49-F238E27FC236}">
                <a16:creationId xmlns:a16="http://schemas.microsoft.com/office/drawing/2014/main" id="{30C4F8F1-CAA6-4850-85FC-2518C997E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5120640"/>
            <a:ext cx="6372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Text 109">
            <a:extLst xmlns:a="http://schemas.openxmlformats.org/drawingml/2006/main">
              <a:ext uri="{FF2B5EF4-FFF2-40B4-BE49-F238E27FC236}">
                <a16:creationId xmlns:a16="http://schemas.microsoft.com/office/drawing/2014/main" id="{B8A4B5AF-BD6B-4C31-B7F3-B70EC5548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240" y="5149850"/>
            <a:ext cx="3227400" cy="1822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Footprint breadth matters for global retail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Text 110">
            <a:extLst xmlns:a="http://schemas.openxmlformats.org/drawingml/2006/main">
              <a:ext uri="{FF2B5EF4-FFF2-40B4-BE49-F238E27FC236}">
                <a16:creationId xmlns:a16="http://schemas.microsoft.com/office/drawing/2014/main" id="{5B3A0150-F459-4271-886B-55A6EE13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240" y="5342890"/>
            <a:ext cx="3227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Regional presence determines coverage for local compliance, language support, transition risk and nearshore availability.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Shape 111">
            <a:extLst xmlns:a="http://schemas.openxmlformats.org/drawingml/2006/main">
              <a:ext uri="{FF2B5EF4-FFF2-40B4-BE49-F238E27FC236}">
                <a16:creationId xmlns:a16="http://schemas.microsoft.com/office/drawing/2014/main" id="{E83B4C21-9DED-4B42-9FBC-FC67314AF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112">
            <a:extLst xmlns:a="http://schemas.openxmlformats.org/drawingml/2006/main">
              <a:ext uri="{FF2B5EF4-FFF2-40B4-BE49-F238E27FC236}">
                <a16:creationId xmlns:a16="http://schemas.microsoft.com/office/drawing/2014/main" id="{C77B121B-0FA6-4695-A286-8EAAC5D01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Text 113">
            <a:extLst xmlns:a="http://schemas.openxmlformats.org/drawingml/2006/main">
              <a:ext uri="{FF2B5EF4-FFF2-40B4-BE49-F238E27FC236}">
                <a16:creationId xmlns:a16="http://schemas.microsoft.com/office/drawing/2014/main" id="{0A66BB1C-729F-41C9-B302-21CB98568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Text 114">
            <a:extLst xmlns:a="http://schemas.openxmlformats.org/drawingml/2006/main">
              <a:ext uri="{FF2B5EF4-FFF2-40B4-BE49-F238E27FC236}">
                <a16:creationId xmlns:a16="http://schemas.microsoft.com/office/drawing/2014/main" id="{27DFD14D-1625-4602-B509-07525F73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 has the largest delivery workforce at 779K employees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, 194.5K above TCS; Deloitte narrowly leads revenue at $70.5B, only $0.8B above Accenture.</a:t>
            </a:r>
            <a:endParaRPr sz="1000" b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115">
            <a:extLst xmlns:a="http://schemas.openxmlformats.org/drawingml/2006/main">
              <a:ext uri="{FF2B5EF4-FFF2-40B4-BE49-F238E27FC236}">
                <a16:creationId xmlns:a16="http://schemas.microsoft.com/office/drawing/2014/main" id="{3B1BB627-1458-48AE-BF51-651627D3F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Text 116">
            <a:hlinkClick xmlns:r="http://schemas.openxmlformats.org/officeDocument/2006/relationships" xmlns:a="http://schemas.openxmlformats.org/drawingml/2006/main" r:id="Ref52d8e48c734ec5"/>
            <a:extLst xmlns:a="http://schemas.openxmlformats.org/drawingml/2006/main">
              <a:ext uri="{FF2B5EF4-FFF2-40B4-BE49-F238E27FC236}">
                <a16:creationId xmlns:a16="http://schemas.microsoft.com/office/drawing/2014/main" id="{EFEA7E6F-A08B-4093-890C-E77DB64E7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776dd8dd5074e5c"/>
              </a:rPr>
              <a:t>Accenture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Text 117">
            <a:hlinkClick xmlns:r="http://schemas.openxmlformats.org/officeDocument/2006/relationships" xmlns:a="http://schemas.openxmlformats.org/drawingml/2006/main" r:id="Rf092da3feabe495f"/>
            <a:extLst xmlns:a="http://schemas.openxmlformats.org/drawingml/2006/main">
              <a:ext uri="{FF2B5EF4-FFF2-40B4-BE49-F238E27FC236}">
                <a16:creationId xmlns:a16="http://schemas.microsoft.com/office/drawing/2014/main" id="{9F343316-4CAB-49F3-B827-10CCF5DE6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528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96e5fec4bb04064"/>
              </a:rPr>
              <a:t>Deloitte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Text 118">
            <a:hlinkClick xmlns:r="http://schemas.openxmlformats.org/officeDocument/2006/relationships" xmlns:a="http://schemas.openxmlformats.org/drawingml/2006/main" r:id="R69cba8ac435d4c94"/>
            <a:extLst xmlns:a="http://schemas.openxmlformats.org/drawingml/2006/main">
              <a:ext uri="{FF2B5EF4-FFF2-40B4-BE49-F238E27FC236}">
                <a16:creationId xmlns:a16="http://schemas.microsoft.com/office/drawing/2014/main" id="{52A4302F-7A2B-4725-B5D4-D689E2585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f63251c3af549c4"/>
              </a:rPr>
              <a:t>TCS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Text 119">
            <a:hlinkClick xmlns:r="http://schemas.openxmlformats.org/officeDocument/2006/relationships" xmlns:a="http://schemas.openxmlformats.org/drawingml/2006/main" r:id="Rfb5c06beec3645ef"/>
            <a:extLst xmlns:a="http://schemas.openxmlformats.org/drawingml/2006/main">
              <a:ext uri="{FF2B5EF4-FFF2-40B4-BE49-F238E27FC236}">
                <a16:creationId xmlns:a16="http://schemas.microsoft.com/office/drawing/2014/main" id="{36599052-C7A1-4D97-9AF3-DD2C34732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376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0cf5a23330c7415f"/>
              </a:rPr>
              <a:t>Infosys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Text 120">
            <a:hlinkClick xmlns:r="http://schemas.openxmlformats.org/officeDocument/2006/relationships" xmlns:a="http://schemas.openxmlformats.org/drawingml/2006/main" r:id="R28ba032e5f974a6e"/>
            <a:extLst xmlns:a="http://schemas.openxmlformats.org/drawingml/2006/main">
              <a:ext uri="{FF2B5EF4-FFF2-40B4-BE49-F238E27FC236}">
                <a16:creationId xmlns:a16="http://schemas.microsoft.com/office/drawing/2014/main" id="{BB923F53-EAD5-4864-9ADA-F7D85EB03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00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aabe3985f17478a"/>
              </a:rPr>
              <a:t>Capgemini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121">
            <a:hlinkClick xmlns:r="http://schemas.openxmlformats.org/officeDocument/2006/relationships" xmlns:a="http://schemas.openxmlformats.org/drawingml/2006/main" r:id="Rc447a8a5e1f84c89"/>
            <a:extLst xmlns:a="http://schemas.openxmlformats.org/drawingml/2006/main">
              <a:ext uri="{FF2B5EF4-FFF2-40B4-BE49-F238E27FC236}">
                <a16:creationId xmlns:a16="http://schemas.microsoft.com/office/drawing/2014/main" id="{373DD0FD-8092-4FEE-98F8-0B0E629C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22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f09db72290649bb"/>
              </a:rPr>
              <a:t>Cognizant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61F36D35-1DD2-45EA-9D1D-76D4621A72E8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5FEBBBCE-9E16-527A-0EE3-E5839422D847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30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65E7798-AC68-487D-8268-91A3BF134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E0376893-32EC-4C1E-A7E2-8DD599D18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FD854CB2-437B-4426-B280-38F95FDA7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1B938521-1389-494B-8DC6-DB37D6001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CE456396-A3B2-44B1-844A-C8B9FF51D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DB2E957B-3BA0-48C2-B038-D0A043AD5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5" name="Text 0">
            <a:extLst xmlns:a="http://schemas.openxmlformats.org/drawingml/2006/main">
              <a:ext uri="{FF2B5EF4-FFF2-40B4-BE49-F238E27FC236}">
                <a16:creationId xmlns:a16="http://schemas.microsoft.com/office/drawing/2014/main" id="{5C567714-A4C4-4870-9F54-A0C235A23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B1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Text 1">
            <a:extLst xmlns:a="http://schemas.openxmlformats.org/drawingml/2006/main">
              <a:ext uri="{FF2B5EF4-FFF2-40B4-BE49-F238E27FC236}">
                <a16:creationId xmlns:a16="http://schemas.microsoft.com/office/drawing/2014/main" id="{00EA2496-45E7-421A-A83B-369E2225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Operational Capability: Delivery Models Differ More Than Size Suggests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Shape 2">
            <a:extLst xmlns:a="http://schemas.openxmlformats.org/drawingml/2006/main">
              <a:ext uri="{FF2B5EF4-FFF2-40B4-BE49-F238E27FC236}">
                <a16:creationId xmlns:a16="http://schemas.microsoft.com/office/drawing/2014/main" id="{B3B8B3CD-230D-421F-AFC7-10DA5FBCB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Text 3">
            <a:extLst xmlns:a="http://schemas.openxmlformats.org/drawingml/2006/main">
              <a:ext uri="{FF2B5EF4-FFF2-40B4-BE49-F238E27FC236}">
                <a16:creationId xmlns:a16="http://schemas.microsoft.com/office/drawing/2014/main" id="{B46034BB-95BC-4E12-955D-AF1287571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ADM and application managed services are broadly available, but providers differentiate through platform depth, modernization accelerators and automation-enabled operations.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 4">
            <a:extLst xmlns:a="http://schemas.openxmlformats.org/drawingml/2006/main">
              <a:ext uri="{FF2B5EF4-FFF2-40B4-BE49-F238E27FC236}">
                <a16:creationId xmlns:a16="http://schemas.microsoft.com/office/drawing/2014/main" id="{6F0529DE-989F-48F0-8BA6-14AE0A85A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24640"/>
            <a:ext cx="55774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Capability coverage heatmap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Text 5">
            <a:extLst xmlns:a="http://schemas.openxmlformats.org/drawingml/2006/main">
              <a:ext uri="{FF2B5EF4-FFF2-40B4-BE49-F238E27FC236}">
                <a16:creationId xmlns:a16="http://schemas.microsoft.com/office/drawing/2014/main" id="{835A096B-A834-45AD-B36D-D241AE902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28265"/>
            <a:ext cx="55774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Qualitative observation from public disclosures, service portfolios and scale signals.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Shape 6">
            <a:extLst xmlns:a="http://schemas.openxmlformats.org/drawingml/2006/main">
              <a:ext uri="{FF2B5EF4-FFF2-40B4-BE49-F238E27FC236}">
                <a16:creationId xmlns:a16="http://schemas.microsoft.com/office/drawing/2014/main" id="{971FBC1C-E3A4-447F-80E0-7A95774DF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81400"/>
            <a:ext cx="12340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Text 7">
            <a:extLst xmlns:a="http://schemas.openxmlformats.org/drawingml/2006/main">
              <a:ext uri="{FF2B5EF4-FFF2-40B4-BE49-F238E27FC236}">
                <a16:creationId xmlns:a16="http://schemas.microsoft.com/office/drawing/2014/main" id="{8C8FA923-3CC5-469E-97EE-E3235D5E3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545255"/>
            <a:ext cx="11426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Shape 8">
            <a:extLst xmlns:a="http://schemas.openxmlformats.org/drawingml/2006/main">
              <a:ext uri="{FF2B5EF4-FFF2-40B4-BE49-F238E27FC236}">
                <a16:creationId xmlns:a16="http://schemas.microsoft.com/office/drawing/2014/main" id="{F7CFC378-6DE3-453C-B287-61185BBCB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1481400"/>
            <a:ext cx="114264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Text 9">
            <a:extLst xmlns:a="http://schemas.openxmlformats.org/drawingml/2006/main">
              <a:ext uri="{FF2B5EF4-FFF2-40B4-BE49-F238E27FC236}">
                <a16:creationId xmlns:a16="http://schemas.microsoft.com/office/drawing/2014/main" id="{6E80329A-2427-4C41-96A2-E065DB32E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1545255"/>
            <a:ext cx="10512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ADM / AMS Scale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Shape 10">
            <a:extLst xmlns:a="http://schemas.openxmlformats.org/drawingml/2006/main">
              <a:ext uri="{FF2B5EF4-FFF2-40B4-BE49-F238E27FC236}">
                <a16:creationId xmlns:a16="http://schemas.microsoft.com/office/drawing/2014/main" id="{B9AF8D03-2793-4DC5-B0E8-D9FA4AD40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1481400"/>
            <a:ext cx="1115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Text 11">
            <a:extLst xmlns:a="http://schemas.openxmlformats.org/drawingml/2006/main">
              <a:ext uri="{FF2B5EF4-FFF2-40B4-BE49-F238E27FC236}">
                <a16:creationId xmlns:a16="http://schemas.microsoft.com/office/drawing/2014/main" id="{7AF4F900-ACF2-4D87-9AEE-65349FAB1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1545255"/>
            <a:ext cx="1023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ERP / CRM / BI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Shape 12">
            <a:extLst xmlns:a="http://schemas.openxmlformats.org/drawingml/2006/main">
              <a:ext uri="{FF2B5EF4-FFF2-40B4-BE49-F238E27FC236}">
                <a16:creationId xmlns:a16="http://schemas.microsoft.com/office/drawing/2014/main" id="{CF26B9B1-7CB9-412B-95F1-BAC94B381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481400"/>
            <a:ext cx="14169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Text 13">
            <a:extLst xmlns:a="http://schemas.openxmlformats.org/drawingml/2006/main">
              <a:ext uri="{FF2B5EF4-FFF2-40B4-BE49-F238E27FC236}">
                <a16:creationId xmlns:a16="http://schemas.microsoft.com/office/drawing/2014/main" id="{CCC71584-9E90-429B-ADCF-09B3DA5D0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1545255"/>
            <a:ext cx="13255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Cloud-native 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Shape 14">
            <a:extLst xmlns:a="http://schemas.openxmlformats.org/drawingml/2006/main">
              <a:ext uri="{FF2B5EF4-FFF2-40B4-BE49-F238E27FC236}">
                <a16:creationId xmlns:a16="http://schemas.microsoft.com/office/drawing/2014/main" id="{B925420E-243B-4EEB-8944-3E817A0FE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1481400"/>
            <a:ext cx="126144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Text 15">
            <a:extLst xmlns:a="http://schemas.openxmlformats.org/drawingml/2006/main">
              <a:ext uri="{FF2B5EF4-FFF2-40B4-BE49-F238E27FC236}">
                <a16:creationId xmlns:a16="http://schemas.microsoft.com/office/drawing/2014/main" id="{1BB0A665-79E3-41C6-995D-97DA3FF19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1545255"/>
            <a:ext cx="11700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Ops / ITSM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Shape 16">
            <a:extLst xmlns:a="http://schemas.openxmlformats.org/drawingml/2006/main">
              <a:ext uri="{FF2B5EF4-FFF2-40B4-BE49-F238E27FC236}">
                <a16:creationId xmlns:a16="http://schemas.microsoft.com/office/drawing/2014/main" id="{2F0D217C-4908-4FEE-803F-CC4417A3C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1481400"/>
            <a:ext cx="1060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Text 17">
            <a:extLst xmlns:a="http://schemas.openxmlformats.org/drawingml/2006/main">
              <a:ext uri="{FF2B5EF4-FFF2-40B4-BE49-F238E27FC236}">
                <a16:creationId xmlns:a16="http://schemas.microsoft.com/office/drawing/2014/main" id="{F3BF177B-2D59-41FE-9627-0EA3A8E9D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1545255"/>
            <a:ext cx="968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AI / Automation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Shape 18">
            <a:extLst xmlns:a="http://schemas.openxmlformats.org/drawingml/2006/main">
              <a:ext uri="{FF2B5EF4-FFF2-40B4-BE49-F238E27FC236}">
                <a16:creationId xmlns:a16="http://schemas.microsoft.com/office/drawing/2014/main" id="{B401B404-9CC4-4B0E-9934-C11954BF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2880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Text 19">
            <a:extLst xmlns:a="http://schemas.openxmlformats.org/drawingml/2006/main">
              <a:ext uri="{FF2B5EF4-FFF2-40B4-BE49-F238E27FC236}">
                <a16:creationId xmlns:a16="http://schemas.microsoft.com/office/drawing/2014/main" id="{A371EC89-FB34-4E47-A409-614E15F54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8929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Shape 20">
            <a:extLst xmlns:a="http://schemas.openxmlformats.org/drawingml/2006/main">
              <a:ext uri="{FF2B5EF4-FFF2-40B4-BE49-F238E27FC236}">
                <a16:creationId xmlns:a16="http://schemas.microsoft.com/office/drawing/2014/main" id="{8378E779-0A02-4753-89FC-02A79DACE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182880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Text 21">
            <a:extLst xmlns:a="http://schemas.openxmlformats.org/drawingml/2006/main">
              <a:ext uri="{FF2B5EF4-FFF2-40B4-BE49-F238E27FC236}">
                <a16:creationId xmlns:a16="http://schemas.microsoft.com/office/drawing/2014/main" id="{BEB1435E-1501-44B9-8244-127C6BBA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189293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Shape 22">
            <a:extLst xmlns:a="http://schemas.openxmlformats.org/drawingml/2006/main">
              <a:ext uri="{FF2B5EF4-FFF2-40B4-BE49-F238E27FC236}">
                <a16:creationId xmlns:a16="http://schemas.microsoft.com/office/drawing/2014/main" id="{747B8A41-8A80-4397-847B-6BB277C6F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182880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Text 23">
            <a:extLst xmlns:a="http://schemas.openxmlformats.org/drawingml/2006/main">
              <a:ext uri="{FF2B5EF4-FFF2-40B4-BE49-F238E27FC236}">
                <a16:creationId xmlns:a16="http://schemas.microsoft.com/office/drawing/2014/main" id="{B79D5ECA-B32E-4B25-AB22-1497F686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18929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Shape 24">
            <a:extLst xmlns:a="http://schemas.openxmlformats.org/drawingml/2006/main">
              <a:ext uri="{FF2B5EF4-FFF2-40B4-BE49-F238E27FC236}">
                <a16:creationId xmlns:a16="http://schemas.microsoft.com/office/drawing/2014/main" id="{F86DC419-ABA9-45CF-BDFF-8A7EFD850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82880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Text 25">
            <a:extLst xmlns:a="http://schemas.openxmlformats.org/drawingml/2006/main">
              <a:ext uri="{FF2B5EF4-FFF2-40B4-BE49-F238E27FC236}">
                <a16:creationId xmlns:a16="http://schemas.microsoft.com/office/drawing/2014/main" id="{BA6DC572-FF6D-4D18-AF66-0A27CC792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189293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Shape 26">
            <a:extLst xmlns:a="http://schemas.openxmlformats.org/drawingml/2006/main">
              <a:ext uri="{FF2B5EF4-FFF2-40B4-BE49-F238E27FC236}">
                <a16:creationId xmlns:a16="http://schemas.microsoft.com/office/drawing/2014/main" id="{52CCBCE5-DF47-460B-8093-6FDBE5423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182880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Text 27">
            <a:extLst xmlns:a="http://schemas.openxmlformats.org/drawingml/2006/main">
              <a:ext uri="{FF2B5EF4-FFF2-40B4-BE49-F238E27FC236}">
                <a16:creationId xmlns:a16="http://schemas.microsoft.com/office/drawing/2014/main" id="{DD82FDD1-2F92-4B12-BF7E-DB9DEE87A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189293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Shape 28">
            <a:extLst xmlns:a="http://schemas.openxmlformats.org/drawingml/2006/main">
              <a:ext uri="{FF2B5EF4-FFF2-40B4-BE49-F238E27FC236}">
                <a16:creationId xmlns:a16="http://schemas.microsoft.com/office/drawing/2014/main" id="{E09ED41F-B7F5-4D46-915A-8BA7D56B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18288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Text 29">
            <a:extLst xmlns:a="http://schemas.openxmlformats.org/drawingml/2006/main">
              <a:ext uri="{FF2B5EF4-FFF2-40B4-BE49-F238E27FC236}">
                <a16:creationId xmlns:a16="http://schemas.microsoft.com/office/drawing/2014/main" id="{53CD98BD-A721-4765-9780-6CDC3980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18929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Shape 30">
            <a:extLst xmlns:a="http://schemas.openxmlformats.org/drawingml/2006/main">
              <a:ext uri="{FF2B5EF4-FFF2-40B4-BE49-F238E27FC236}">
                <a16:creationId xmlns:a16="http://schemas.microsoft.com/office/drawing/2014/main" id="{FF4C7304-B385-4403-AB2E-5CFFAE58F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10312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Text 31">
            <a:extLst xmlns:a="http://schemas.openxmlformats.org/drawingml/2006/main">
              <a:ext uri="{FF2B5EF4-FFF2-40B4-BE49-F238E27FC236}">
                <a16:creationId xmlns:a16="http://schemas.microsoft.com/office/drawing/2014/main" id="{2B81F8E0-E120-4A91-A5E5-421A02A5B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1672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Shape 32">
            <a:extLst xmlns:a="http://schemas.openxmlformats.org/drawingml/2006/main">
              <a:ext uri="{FF2B5EF4-FFF2-40B4-BE49-F238E27FC236}">
                <a16:creationId xmlns:a16="http://schemas.microsoft.com/office/drawing/2014/main" id="{37726EDB-73BC-4369-9860-D5362F13E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10312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Text 33">
            <a:extLst xmlns:a="http://schemas.openxmlformats.org/drawingml/2006/main">
              <a:ext uri="{FF2B5EF4-FFF2-40B4-BE49-F238E27FC236}">
                <a16:creationId xmlns:a16="http://schemas.microsoft.com/office/drawing/2014/main" id="{47C54BDD-E895-4EAA-984B-200D08759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16725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Shape 34">
            <a:extLst xmlns:a="http://schemas.openxmlformats.org/drawingml/2006/main">
              <a:ext uri="{FF2B5EF4-FFF2-40B4-BE49-F238E27FC236}">
                <a16:creationId xmlns:a16="http://schemas.microsoft.com/office/drawing/2014/main" id="{9A237302-06EE-47DE-AFE0-FEB329776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210312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Text 35">
            <a:extLst xmlns:a="http://schemas.openxmlformats.org/drawingml/2006/main">
              <a:ext uri="{FF2B5EF4-FFF2-40B4-BE49-F238E27FC236}">
                <a16:creationId xmlns:a16="http://schemas.microsoft.com/office/drawing/2014/main" id="{0A9E8897-A1C9-4F8D-A552-FF5F6024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216725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Shape 36">
            <a:extLst xmlns:a="http://schemas.openxmlformats.org/drawingml/2006/main">
              <a:ext uri="{FF2B5EF4-FFF2-40B4-BE49-F238E27FC236}">
                <a16:creationId xmlns:a16="http://schemas.microsoft.com/office/drawing/2014/main" id="{16738FFE-C28B-46E2-BBA5-8D9EF8B4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10312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Text 37">
            <a:extLst xmlns:a="http://schemas.openxmlformats.org/drawingml/2006/main">
              <a:ext uri="{FF2B5EF4-FFF2-40B4-BE49-F238E27FC236}">
                <a16:creationId xmlns:a16="http://schemas.microsoft.com/office/drawing/2014/main" id="{72B941E6-6C80-492F-AD17-713F16A60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16725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Shape 38">
            <a:extLst xmlns:a="http://schemas.openxmlformats.org/drawingml/2006/main">
              <a:ext uri="{FF2B5EF4-FFF2-40B4-BE49-F238E27FC236}">
                <a16:creationId xmlns:a16="http://schemas.microsoft.com/office/drawing/2014/main" id="{5EA649C5-AEDA-427A-9F30-968292ADD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210312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Text 39">
            <a:extLst xmlns:a="http://schemas.openxmlformats.org/drawingml/2006/main">
              <a:ext uri="{FF2B5EF4-FFF2-40B4-BE49-F238E27FC236}">
                <a16:creationId xmlns:a16="http://schemas.microsoft.com/office/drawing/2014/main" id="{41AD157F-1DBD-4C13-85E2-3D5E0AE27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216725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Shape 40">
            <a:extLst xmlns:a="http://schemas.openxmlformats.org/drawingml/2006/main">
              <a:ext uri="{FF2B5EF4-FFF2-40B4-BE49-F238E27FC236}">
                <a16:creationId xmlns:a16="http://schemas.microsoft.com/office/drawing/2014/main" id="{DC36C369-4FEF-4773-9B51-A452B91FB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21031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Text 41">
            <a:extLst xmlns:a="http://schemas.openxmlformats.org/drawingml/2006/main">
              <a:ext uri="{FF2B5EF4-FFF2-40B4-BE49-F238E27FC236}">
                <a16:creationId xmlns:a16="http://schemas.microsoft.com/office/drawing/2014/main" id="{64A0127E-9CE1-4DF2-8D2F-CC5ABCC8B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21672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Shape 42">
            <a:extLst xmlns:a="http://schemas.openxmlformats.org/drawingml/2006/main">
              <a:ext uri="{FF2B5EF4-FFF2-40B4-BE49-F238E27FC236}">
                <a16:creationId xmlns:a16="http://schemas.microsoft.com/office/drawing/2014/main" id="{C8B771AE-1002-4891-A180-DF9EC9EF8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7744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Text 43">
            <a:extLst xmlns:a="http://schemas.openxmlformats.org/drawingml/2006/main">
              <a:ext uri="{FF2B5EF4-FFF2-40B4-BE49-F238E27FC236}">
                <a16:creationId xmlns:a16="http://schemas.microsoft.com/office/drawing/2014/main" id="{0D331340-57B7-48EC-8E54-DDDA6352F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4415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Shape 44">
            <a:extLst xmlns:a="http://schemas.openxmlformats.org/drawingml/2006/main">
              <a:ext uri="{FF2B5EF4-FFF2-40B4-BE49-F238E27FC236}">
                <a16:creationId xmlns:a16="http://schemas.microsoft.com/office/drawing/2014/main" id="{1A89D315-59EA-4167-92AB-C5D44F4CD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37744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Text 45">
            <a:extLst xmlns:a="http://schemas.openxmlformats.org/drawingml/2006/main">
              <a:ext uri="{FF2B5EF4-FFF2-40B4-BE49-F238E27FC236}">
                <a16:creationId xmlns:a16="http://schemas.microsoft.com/office/drawing/2014/main" id="{7CE21E7A-3C1D-456D-8EC2-4C6589272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44157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Shape 46">
            <a:extLst xmlns:a="http://schemas.openxmlformats.org/drawingml/2006/main">
              <a:ext uri="{FF2B5EF4-FFF2-40B4-BE49-F238E27FC236}">
                <a16:creationId xmlns:a16="http://schemas.microsoft.com/office/drawing/2014/main" id="{9B769E71-01F1-4FFC-ADC3-74825A2E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237744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Text 47">
            <a:extLst xmlns:a="http://schemas.openxmlformats.org/drawingml/2006/main">
              <a:ext uri="{FF2B5EF4-FFF2-40B4-BE49-F238E27FC236}">
                <a16:creationId xmlns:a16="http://schemas.microsoft.com/office/drawing/2014/main" id="{745BA5F6-E589-48E4-BA27-A11038CEF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244157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Shape 48">
            <a:extLst xmlns:a="http://schemas.openxmlformats.org/drawingml/2006/main">
              <a:ext uri="{FF2B5EF4-FFF2-40B4-BE49-F238E27FC236}">
                <a16:creationId xmlns:a16="http://schemas.microsoft.com/office/drawing/2014/main" id="{59E5097C-8996-4C47-A488-408F0C31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37744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Text 49">
            <a:extLst xmlns:a="http://schemas.openxmlformats.org/drawingml/2006/main">
              <a:ext uri="{FF2B5EF4-FFF2-40B4-BE49-F238E27FC236}">
                <a16:creationId xmlns:a16="http://schemas.microsoft.com/office/drawing/2014/main" id="{69595AE1-7EB5-4ACC-87B6-B8F2D1DE8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44157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Shape 50">
            <a:extLst xmlns:a="http://schemas.openxmlformats.org/drawingml/2006/main">
              <a:ext uri="{FF2B5EF4-FFF2-40B4-BE49-F238E27FC236}">
                <a16:creationId xmlns:a16="http://schemas.microsoft.com/office/drawing/2014/main" id="{19BDBD7B-7F6B-4A96-BA33-3E1CFCFF4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237744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Text 51">
            <a:extLst xmlns:a="http://schemas.openxmlformats.org/drawingml/2006/main">
              <a:ext uri="{FF2B5EF4-FFF2-40B4-BE49-F238E27FC236}">
                <a16:creationId xmlns:a16="http://schemas.microsoft.com/office/drawing/2014/main" id="{1E20A0E7-4FFA-470B-8D56-3621086C6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244157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Shape 52">
            <a:extLst xmlns:a="http://schemas.openxmlformats.org/drawingml/2006/main">
              <a:ext uri="{FF2B5EF4-FFF2-40B4-BE49-F238E27FC236}">
                <a16:creationId xmlns:a16="http://schemas.microsoft.com/office/drawing/2014/main" id="{A1840B30-04A1-45C2-BA2F-ACE0EEE32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23774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Text 53">
            <a:extLst xmlns:a="http://schemas.openxmlformats.org/drawingml/2006/main">
              <a:ext uri="{FF2B5EF4-FFF2-40B4-BE49-F238E27FC236}">
                <a16:creationId xmlns:a16="http://schemas.microsoft.com/office/drawing/2014/main" id="{4EB82201-D5E7-4C3B-B2C8-1AE97A45B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24415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Shape 54">
            <a:extLst xmlns:a="http://schemas.openxmlformats.org/drawingml/2006/main">
              <a:ext uri="{FF2B5EF4-FFF2-40B4-BE49-F238E27FC236}">
                <a16:creationId xmlns:a16="http://schemas.microsoft.com/office/drawing/2014/main" id="{9039D57B-84F9-445D-938D-F29F8AD1C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5176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Text 55">
            <a:extLst xmlns:a="http://schemas.openxmlformats.org/drawingml/2006/main">
              <a:ext uri="{FF2B5EF4-FFF2-40B4-BE49-F238E27FC236}">
                <a16:creationId xmlns:a16="http://schemas.microsoft.com/office/drawing/2014/main" id="{82E5F6B9-7274-4E40-8941-1991F24D2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7158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Shape 56">
            <a:extLst xmlns:a="http://schemas.openxmlformats.org/drawingml/2006/main">
              <a:ext uri="{FF2B5EF4-FFF2-40B4-BE49-F238E27FC236}">
                <a16:creationId xmlns:a16="http://schemas.microsoft.com/office/drawing/2014/main" id="{ED0B2E17-CC28-4E3D-B7E7-9145982C0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65176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Text 57">
            <a:extLst xmlns:a="http://schemas.openxmlformats.org/drawingml/2006/main">
              <a:ext uri="{FF2B5EF4-FFF2-40B4-BE49-F238E27FC236}">
                <a16:creationId xmlns:a16="http://schemas.microsoft.com/office/drawing/2014/main" id="{DB671722-C588-4D11-9741-E367F560C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71589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Shape 58">
            <a:extLst xmlns:a="http://schemas.openxmlformats.org/drawingml/2006/main">
              <a:ext uri="{FF2B5EF4-FFF2-40B4-BE49-F238E27FC236}">
                <a16:creationId xmlns:a16="http://schemas.microsoft.com/office/drawing/2014/main" id="{925F72C8-3DDB-467F-BEC1-5CFC537A0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265176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Text 59">
            <a:extLst xmlns:a="http://schemas.openxmlformats.org/drawingml/2006/main">
              <a:ext uri="{FF2B5EF4-FFF2-40B4-BE49-F238E27FC236}">
                <a16:creationId xmlns:a16="http://schemas.microsoft.com/office/drawing/2014/main" id="{EEE6208A-128F-4D02-8ADB-2EDECF496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271589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Shape 60">
            <a:extLst xmlns:a="http://schemas.openxmlformats.org/drawingml/2006/main">
              <a:ext uri="{FF2B5EF4-FFF2-40B4-BE49-F238E27FC236}">
                <a16:creationId xmlns:a16="http://schemas.microsoft.com/office/drawing/2014/main" id="{D0E49414-2E73-4300-87E0-A3738DB48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65176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Text 61">
            <a:extLst xmlns:a="http://schemas.openxmlformats.org/drawingml/2006/main">
              <a:ext uri="{FF2B5EF4-FFF2-40B4-BE49-F238E27FC236}">
                <a16:creationId xmlns:a16="http://schemas.microsoft.com/office/drawing/2014/main" id="{6BE02FED-53F4-45E7-85CA-129EFAC54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71589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Shape 62">
            <a:extLst xmlns:a="http://schemas.openxmlformats.org/drawingml/2006/main">
              <a:ext uri="{FF2B5EF4-FFF2-40B4-BE49-F238E27FC236}">
                <a16:creationId xmlns:a16="http://schemas.microsoft.com/office/drawing/2014/main" id="{F8B314C1-A84D-42E7-89ED-59B1E723F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265176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Text 63">
            <a:extLst xmlns:a="http://schemas.openxmlformats.org/drawingml/2006/main">
              <a:ext uri="{FF2B5EF4-FFF2-40B4-BE49-F238E27FC236}">
                <a16:creationId xmlns:a16="http://schemas.microsoft.com/office/drawing/2014/main" id="{EA4357A2-941D-454E-A124-45732653C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271589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Shape 64">
            <a:extLst xmlns:a="http://schemas.openxmlformats.org/drawingml/2006/main">
              <a:ext uri="{FF2B5EF4-FFF2-40B4-BE49-F238E27FC236}">
                <a16:creationId xmlns:a16="http://schemas.microsoft.com/office/drawing/2014/main" id="{97ADC563-9457-40E9-8579-883430E01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26517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Text 65">
            <a:extLst xmlns:a="http://schemas.openxmlformats.org/drawingml/2006/main">
              <a:ext uri="{FF2B5EF4-FFF2-40B4-BE49-F238E27FC236}">
                <a16:creationId xmlns:a16="http://schemas.microsoft.com/office/drawing/2014/main" id="{FF81B576-2F4F-40FD-9D71-E07BC8606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27158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Shape 66">
            <a:extLst xmlns:a="http://schemas.openxmlformats.org/drawingml/2006/main">
              <a:ext uri="{FF2B5EF4-FFF2-40B4-BE49-F238E27FC236}">
                <a16:creationId xmlns:a16="http://schemas.microsoft.com/office/drawing/2014/main" id="{8ACBE125-431E-440F-B6AC-5C0FB0271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2608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Text 67">
            <a:extLst xmlns:a="http://schemas.openxmlformats.org/drawingml/2006/main">
              <a:ext uri="{FF2B5EF4-FFF2-40B4-BE49-F238E27FC236}">
                <a16:creationId xmlns:a16="http://schemas.microsoft.com/office/drawing/2014/main" id="{A1C48397-F689-4B3E-AD91-386F68482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9902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Shape 68">
            <a:extLst xmlns:a="http://schemas.openxmlformats.org/drawingml/2006/main">
              <a:ext uri="{FF2B5EF4-FFF2-40B4-BE49-F238E27FC236}">
                <a16:creationId xmlns:a16="http://schemas.microsoft.com/office/drawing/2014/main" id="{9C93F8B0-4158-4A69-B25C-63702998E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92608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Text 69">
            <a:extLst xmlns:a="http://schemas.openxmlformats.org/drawingml/2006/main">
              <a:ext uri="{FF2B5EF4-FFF2-40B4-BE49-F238E27FC236}">
                <a16:creationId xmlns:a16="http://schemas.microsoft.com/office/drawing/2014/main" id="{1DD02EF2-CBFE-4E34-AB7D-34335DFC9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99021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Shape 70">
            <a:extLst xmlns:a="http://schemas.openxmlformats.org/drawingml/2006/main">
              <a:ext uri="{FF2B5EF4-FFF2-40B4-BE49-F238E27FC236}">
                <a16:creationId xmlns:a16="http://schemas.microsoft.com/office/drawing/2014/main" id="{87B7F0EA-A042-4253-BF58-B4ED84BA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292608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Text 71">
            <a:extLst xmlns:a="http://schemas.openxmlformats.org/drawingml/2006/main">
              <a:ext uri="{FF2B5EF4-FFF2-40B4-BE49-F238E27FC236}">
                <a16:creationId xmlns:a16="http://schemas.microsoft.com/office/drawing/2014/main" id="{96CBC445-B3D1-46CE-BCDB-95B66636A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299021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Shape 72">
            <a:extLst xmlns:a="http://schemas.openxmlformats.org/drawingml/2006/main">
              <a:ext uri="{FF2B5EF4-FFF2-40B4-BE49-F238E27FC236}">
                <a16:creationId xmlns:a16="http://schemas.microsoft.com/office/drawing/2014/main" id="{FF4238DF-8DC2-41BF-9E9D-C8A5DE28F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92608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Text 73">
            <a:extLst xmlns:a="http://schemas.openxmlformats.org/drawingml/2006/main">
              <a:ext uri="{FF2B5EF4-FFF2-40B4-BE49-F238E27FC236}">
                <a16:creationId xmlns:a16="http://schemas.microsoft.com/office/drawing/2014/main" id="{D2912484-94E2-4F6A-B6DF-0FB3E3EA9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99021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Shape 74">
            <a:extLst xmlns:a="http://schemas.openxmlformats.org/drawingml/2006/main">
              <a:ext uri="{FF2B5EF4-FFF2-40B4-BE49-F238E27FC236}">
                <a16:creationId xmlns:a16="http://schemas.microsoft.com/office/drawing/2014/main" id="{9457B370-88A0-4982-B7E0-5173E2B9B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292608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Text 75">
            <a:extLst xmlns:a="http://schemas.openxmlformats.org/drawingml/2006/main">
              <a:ext uri="{FF2B5EF4-FFF2-40B4-BE49-F238E27FC236}">
                <a16:creationId xmlns:a16="http://schemas.microsoft.com/office/drawing/2014/main" id="{685BDA82-E0F9-4D5F-A02D-87AFC8426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299021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Shape 76">
            <a:extLst xmlns:a="http://schemas.openxmlformats.org/drawingml/2006/main">
              <a:ext uri="{FF2B5EF4-FFF2-40B4-BE49-F238E27FC236}">
                <a16:creationId xmlns:a16="http://schemas.microsoft.com/office/drawing/2014/main" id="{BCC08F4B-E934-48A6-83FF-6AFFDD2D4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29260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Text 77">
            <a:extLst xmlns:a="http://schemas.openxmlformats.org/drawingml/2006/main">
              <a:ext uri="{FF2B5EF4-FFF2-40B4-BE49-F238E27FC236}">
                <a16:creationId xmlns:a16="http://schemas.microsoft.com/office/drawing/2014/main" id="{35A9E9AF-DB24-42FA-8371-572B0B7C5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29902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Shape 78">
            <a:extLst xmlns:a="http://schemas.openxmlformats.org/drawingml/2006/main">
              <a:ext uri="{FF2B5EF4-FFF2-40B4-BE49-F238E27FC236}">
                <a16:creationId xmlns:a16="http://schemas.microsoft.com/office/drawing/2014/main" id="{AB0791E7-11BD-4E18-929C-54D328799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20040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Text 79">
            <a:extLst xmlns:a="http://schemas.openxmlformats.org/drawingml/2006/main">
              <a:ext uri="{FF2B5EF4-FFF2-40B4-BE49-F238E27FC236}">
                <a16:creationId xmlns:a16="http://schemas.microsoft.com/office/drawing/2014/main" id="{8B9D4A4C-D740-4D8A-BBD1-C47CADB0D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2645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Shape 80">
            <a:extLst xmlns:a="http://schemas.openxmlformats.org/drawingml/2006/main">
              <a:ext uri="{FF2B5EF4-FFF2-40B4-BE49-F238E27FC236}">
                <a16:creationId xmlns:a16="http://schemas.microsoft.com/office/drawing/2014/main" id="{2A2B9B8C-B49A-469B-B714-730CC4047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320040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Text 81">
            <a:extLst xmlns:a="http://schemas.openxmlformats.org/drawingml/2006/main">
              <a:ext uri="{FF2B5EF4-FFF2-40B4-BE49-F238E27FC236}">
                <a16:creationId xmlns:a16="http://schemas.microsoft.com/office/drawing/2014/main" id="{BE0068EA-BDC8-4F22-881C-BDF051A14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326453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Shape 82">
            <a:extLst xmlns:a="http://schemas.openxmlformats.org/drawingml/2006/main">
              <a:ext uri="{FF2B5EF4-FFF2-40B4-BE49-F238E27FC236}">
                <a16:creationId xmlns:a16="http://schemas.microsoft.com/office/drawing/2014/main" id="{A990A09B-F3E5-4589-B927-E68D294AF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320040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Text 83">
            <a:extLst xmlns:a="http://schemas.openxmlformats.org/drawingml/2006/main">
              <a:ext uri="{FF2B5EF4-FFF2-40B4-BE49-F238E27FC236}">
                <a16:creationId xmlns:a16="http://schemas.microsoft.com/office/drawing/2014/main" id="{B5A95849-F0F9-47B9-B96E-CE8754F1E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32645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Shape 84">
            <a:extLst xmlns:a="http://schemas.openxmlformats.org/drawingml/2006/main">
              <a:ext uri="{FF2B5EF4-FFF2-40B4-BE49-F238E27FC236}">
                <a16:creationId xmlns:a16="http://schemas.microsoft.com/office/drawing/2014/main" id="{B0343739-078B-4953-A376-8F2C6AD43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20040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Text 85">
            <a:extLst xmlns:a="http://schemas.openxmlformats.org/drawingml/2006/main">
              <a:ext uri="{FF2B5EF4-FFF2-40B4-BE49-F238E27FC236}">
                <a16:creationId xmlns:a16="http://schemas.microsoft.com/office/drawing/2014/main" id="{0B6102F8-BFB6-4A42-82D4-6ED95ED95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326453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Shape 86">
            <a:extLst xmlns:a="http://schemas.openxmlformats.org/drawingml/2006/main">
              <a:ext uri="{FF2B5EF4-FFF2-40B4-BE49-F238E27FC236}">
                <a16:creationId xmlns:a16="http://schemas.microsoft.com/office/drawing/2014/main" id="{2C45CD0C-18C2-464C-8FC9-1B026D4FF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320040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Text 87">
            <a:extLst xmlns:a="http://schemas.openxmlformats.org/drawingml/2006/main">
              <a:ext uri="{FF2B5EF4-FFF2-40B4-BE49-F238E27FC236}">
                <a16:creationId xmlns:a16="http://schemas.microsoft.com/office/drawing/2014/main" id="{4CC75F20-07F6-4F1C-BF18-9ED8FEC90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326453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Shape 88">
            <a:extLst xmlns:a="http://schemas.openxmlformats.org/drawingml/2006/main">
              <a:ext uri="{FF2B5EF4-FFF2-40B4-BE49-F238E27FC236}">
                <a16:creationId xmlns:a16="http://schemas.microsoft.com/office/drawing/2014/main" id="{9B079039-1248-4177-B9AF-A659BCD2E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32004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Text 89">
            <a:extLst xmlns:a="http://schemas.openxmlformats.org/drawingml/2006/main">
              <a:ext uri="{FF2B5EF4-FFF2-40B4-BE49-F238E27FC236}">
                <a16:creationId xmlns:a16="http://schemas.microsoft.com/office/drawing/2014/main" id="{4A4C0B35-10F7-4E94-947D-EE544C17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32645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Shape 90">
            <a:extLst xmlns:a="http://schemas.openxmlformats.org/drawingml/2006/main">
              <a:ext uri="{FF2B5EF4-FFF2-40B4-BE49-F238E27FC236}">
                <a16:creationId xmlns:a16="http://schemas.microsoft.com/office/drawing/2014/main" id="{E00FC61B-AC99-40E7-95FC-D6C636CB6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7472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Text 91">
            <a:extLst xmlns:a="http://schemas.openxmlformats.org/drawingml/2006/main">
              <a:ext uri="{FF2B5EF4-FFF2-40B4-BE49-F238E27FC236}">
                <a16:creationId xmlns:a16="http://schemas.microsoft.com/office/drawing/2014/main" id="{9D80921A-91FB-4286-BF1A-FA1234152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5388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Shape 92">
            <a:extLst xmlns:a="http://schemas.openxmlformats.org/drawingml/2006/main">
              <a:ext uri="{FF2B5EF4-FFF2-40B4-BE49-F238E27FC236}">
                <a16:creationId xmlns:a16="http://schemas.microsoft.com/office/drawing/2014/main" id="{1E1E0999-521E-4244-A78A-022C9C118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347472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Text 93">
            <a:extLst xmlns:a="http://schemas.openxmlformats.org/drawingml/2006/main">
              <a:ext uri="{FF2B5EF4-FFF2-40B4-BE49-F238E27FC236}">
                <a16:creationId xmlns:a16="http://schemas.microsoft.com/office/drawing/2014/main" id="{0B3CBA08-AEB3-4E2E-BB48-84BD4E7D6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353885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Shape 94">
            <a:extLst xmlns:a="http://schemas.openxmlformats.org/drawingml/2006/main">
              <a:ext uri="{FF2B5EF4-FFF2-40B4-BE49-F238E27FC236}">
                <a16:creationId xmlns:a16="http://schemas.microsoft.com/office/drawing/2014/main" id="{D4097287-7060-49B2-A8A7-91130C8B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347472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" name="Text 95">
            <a:extLst xmlns:a="http://schemas.openxmlformats.org/drawingml/2006/main">
              <a:ext uri="{FF2B5EF4-FFF2-40B4-BE49-F238E27FC236}">
                <a16:creationId xmlns:a16="http://schemas.microsoft.com/office/drawing/2014/main" id="{C83C990F-0610-4259-97B6-A52F57A3A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353885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Shape 96">
            <a:extLst xmlns:a="http://schemas.openxmlformats.org/drawingml/2006/main">
              <a:ext uri="{FF2B5EF4-FFF2-40B4-BE49-F238E27FC236}">
                <a16:creationId xmlns:a16="http://schemas.microsoft.com/office/drawing/2014/main" id="{A378ED59-70FD-43D2-8FF2-837E60D22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47472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Text 97">
            <a:extLst xmlns:a="http://schemas.openxmlformats.org/drawingml/2006/main">
              <a:ext uri="{FF2B5EF4-FFF2-40B4-BE49-F238E27FC236}">
                <a16:creationId xmlns:a16="http://schemas.microsoft.com/office/drawing/2014/main" id="{F927089F-0C8D-4171-8B2C-747E9929E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353885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Shape 98">
            <a:extLst xmlns:a="http://schemas.openxmlformats.org/drawingml/2006/main">
              <a:ext uri="{FF2B5EF4-FFF2-40B4-BE49-F238E27FC236}">
                <a16:creationId xmlns:a16="http://schemas.microsoft.com/office/drawing/2014/main" id="{8B961BA2-D01F-40F8-BF3A-E36A8CAC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347472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" name="Text 99">
            <a:extLst xmlns:a="http://schemas.openxmlformats.org/drawingml/2006/main">
              <a:ext uri="{FF2B5EF4-FFF2-40B4-BE49-F238E27FC236}">
                <a16:creationId xmlns:a16="http://schemas.microsoft.com/office/drawing/2014/main" id="{63BEBAC7-FC60-4253-8E03-97F74766C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353885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Shape 100">
            <a:extLst xmlns:a="http://schemas.openxmlformats.org/drawingml/2006/main">
              <a:ext uri="{FF2B5EF4-FFF2-40B4-BE49-F238E27FC236}">
                <a16:creationId xmlns:a16="http://schemas.microsoft.com/office/drawing/2014/main" id="{7D9A79A8-7C9A-49B8-9959-7703BEA15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34747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Text 101">
            <a:extLst xmlns:a="http://schemas.openxmlformats.org/drawingml/2006/main">
              <a:ext uri="{FF2B5EF4-FFF2-40B4-BE49-F238E27FC236}">
                <a16:creationId xmlns:a16="http://schemas.microsoft.com/office/drawing/2014/main" id="{7D28D287-0CAB-4045-A8AD-31A0A7574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35388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Shape 102">
            <a:extLst xmlns:a="http://schemas.openxmlformats.org/drawingml/2006/main">
              <a:ext uri="{FF2B5EF4-FFF2-40B4-BE49-F238E27FC236}">
                <a16:creationId xmlns:a16="http://schemas.microsoft.com/office/drawing/2014/main" id="{CE950903-94C5-43B0-BB88-55726A968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904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Text 103">
            <a:extLst xmlns:a="http://schemas.openxmlformats.org/drawingml/2006/main">
              <a:ext uri="{FF2B5EF4-FFF2-40B4-BE49-F238E27FC236}">
                <a16:creationId xmlns:a16="http://schemas.microsoft.com/office/drawing/2014/main" id="{2EB93248-29D2-4EB2-A649-3C4E5EE0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8131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Shape 104">
            <a:extLst xmlns:a="http://schemas.openxmlformats.org/drawingml/2006/main">
              <a:ext uri="{FF2B5EF4-FFF2-40B4-BE49-F238E27FC236}">
                <a16:creationId xmlns:a16="http://schemas.microsoft.com/office/drawing/2014/main" id="{9445A4E0-E267-4799-9D89-C0CCACEE0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374904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Text 105">
            <a:extLst xmlns:a="http://schemas.openxmlformats.org/drawingml/2006/main">
              <a:ext uri="{FF2B5EF4-FFF2-40B4-BE49-F238E27FC236}">
                <a16:creationId xmlns:a16="http://schemas.microsoft.com/office/drawing/2014/main" id="{F2FEEF0C-1BEA-4245-BC4C-AD8598CF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381317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Shape 106">
            <a:extLst xmlns:a="http://schemas.openxmlformats.org/drawingml/2006/main">
              <a:ext uri="{FF2B5EF4-FFF2-40B4-BE49-F238E27FC236}">
                <a16:creationId xmlns:a16="http://schemas.microsoft.com/office/drawing/2014/main" id="{2081C7EE-A086-47AA-A937-D07014BB2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374904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Text 107">
            <a:extLst xmlns:a="http://schemas.openxmlformats.org/drawingml/2006/main">
              <a:ext uri="{FF2B5EF4-FFF2-40B4-BE49-F238E27FC236}">
                <a16:creationId xmlns:a16="http://schemas.microsoft.com/office/drawing/2014/main" id="{5EC69F19-3AD2-4B20-97F8-C71ED21E0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381317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Shape 108">
            <a:extLst xmlns:a="http://schemas.openxmlformats.org/drawingml/2006/main">
              <a:ext uri="{FF2B5EF4-FFF2-40B4-BE49-F238E27FC236}">
                <a16:creationId xmlns:a16="http://schemas.microsoft.com/office/drawing/2014/main" id="{036DA476-CC70-48D3-A335-821E4963A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74904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Text 109">
            <a:extLst xmlns:a="http://schemas.openxmlformats.org/drawingml/2006/main">
              <a:ext uri="{FF2B5EF4-FFF2-40B4-BE49-F238E27FC236}">
                <a16:creationId xmlns:a16="http://schemas.microsoft.com/office/drawing/2014/main" id="{975008FA-0C0C-472F-9324-1C6EBBFAA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381317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Shape 110">
            <a:extLst xmlns:a="http://schemas.openxmlformats.org/drawingml/2006/main">
              <a:ext uri="{FF2B5EF4-FFF2-40B4-BE49-F238E27FC236}">
                <a16:creationId xmlns:a16="http://schemas.microsoft.com/office/drawing/2014/main" id="{9D7B20A8-3568-44A1-88E7-8C42DB319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374904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Text 111">
            <a:extLst xmlns:a="http://schemas.openxmlformats.org/drawingml/2006/main">
              <a:ext uri="{FF2B5EF4-FFF2-40B4-BE49-F238E27FC236}">
                <a16:creationId xmlns:a16="http://schemas.microsoft.com/office/drawing/2014/main" id="{63E0188F-8291-4090-84FA-9258C01BC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381317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" name="Shape 112">
            <a:extLst xmlns:a="http://schemas.openxmlformats.org/drawingml/2006/main">
              <a:ext uri="{FF2B5EF4-FFF2-40B4-BE49-F238E27FC236}">
                <a16:creationId xmlns:a16="http://schemas.microsoft.com/office/drawing/2014/main" id="{3E24D7B6-D33F-44A1-8CD7-DD1789E27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37490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Text 113">
            <a:extLst xmlns:a="http://schemas.openxmlformats.org/drawingml/2006/main">
              <a:ext uri="{FF2B5EF4-FFF2-40B4-BE49-F238E27FC236}">
                <a16:creationId xmlns:a16="http://schemas.microsoft.com/office/drawing/2014/main" id="{50F78AAF-D33A-42F2-A10E-1AAC397C7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38131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Shape 114">
            <a:extLst xmlns:a="http://schemas.openxmlformats.org/drawingml/2006/main">
              <a:ext uri="{FF2B5EF4-FFF2-40B4-BE49-F238E27FC236}">
                <a16:creationId xmlns:a16="http://schemas.microsoft.com/office/drawing/2014/main" id="{9C1F54A8-44C7-4DC1-A99E-A5A4568F3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2336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Text 115">
            <a:extLst xmlns:a="http://schemas.openxmlformats.org/drawingml/2006/main">
              <a:ext uri="{FF2B5EF4-FFF2-40B4-BE49-F238E27FC236}">
                <a16:creationId xmlns:a16="http://schemas.microsoft.com/office/drawing/2014/main" id="{1E75474D-78A1-4192-BBCA-AABDA41A8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0874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116">
            <a:extLst xmlns:a="http://schemas.openxmlformats.org/drawingml/2006/main">
              <a:ext uri="{FF2B5EF4-FFF2-40B4-BE49-F238E27FC236}">
                <a16:creationId xmlns:a16="http://schemas.microsoft.com/office/drawing/2014/main" id="{6FF69F33-DF94-4862-9A4F-275D81948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402336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Text 117">
            <a:extLst xmlns:a="http://schemas.openxmlformats.org/drawingml/2006/main">
              <a:ext uri="{FF2B5EF4-FFF2-40B4-BE49-F238E27FC236}">
                <a16:creationId xmlns:a16="http://schemas.microsoft.com/office/drawing/2014/main" id="{1A19555E-AAB7-4BDD-B689-406AFDE70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408749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Shape 118">
            <a:extLst xmlns:a="http://schemas.openxmlformats.org/drawingml/2006/main">
              <a:ext uri="{FF2B5EF4-FFF2-40B4-BE49-F238E27FC236}">
                <a16:creationId xmlns:a16="http://schemas.microsoft.com/office/drawing/2014/main" id="{1EDD9418-68D8-4335-9A8D-026199CDA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402336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Text 119">
            <a:extLst xmlns:a="http://schemas.openxmlformats.org/drawingml/2006/main">
              <a:ext uri="{FF2B5EF4-FFF2-40B4-BE49-F238E27FC236}">
                <a16:creationId xmlns:a16="http://schemas.microsoft.com/office/drawing/2014/main" id="{E8D4C33F-BD8B-4DE5-A1D5-903A8ED74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408749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Shape 120">
            <a:extLst xmlns:a="http://schemas.openxmlformats.org/drawingml/2006/main">
              <a:ext uri="{FF2B5EF4-FFF2-40B4-BE49-F238E27FC236}">
                <a16:creationId xmlns:a16="http://schemas.microsoft.com/office/drawing/2014/main" id="{CE50604E-2279-46FC-99EE-40CC4B4FF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02336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6" name="Text 121">
            <a:extLst xmlns:a="http://schemas.openxmlformats.org/drawingml/2006/main">
              <a:ext uri="{FF2B5EF4-FFF2-40B4-BE49-F238E27FC236}">
                <a16:creationId xmlns:a16="http://schemas.microsoft.com/office/drawing/2014/main" id="{9FE7CE2E-6165-4F50-AC87-F69EEB835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408749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7" name="Shape 122">
            <a:extLst xmlns:a="http://schemas.openxmlformats.org/drawingml/2006/main">
              <a:ext uri="{FF2B5EF4-FFF2-40B4-BE49-F238E27FC236}">
                <a16:creationId xmlns:a16="http://schemas.microsoft.com/office/drawing/2014/main" id="{2D6502FB-175A-494D-A903-0F0EA44C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402336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Text 123">
            <a:extLst xmlns:a="http://schemas.openxmlformats.org/drawingml/2006/main">
              <a:ext uri="{FF2B5EF4-FFF2-40B4-BE49-F238E27FC236}">
                <a16:creationId xmlns:a16="http://schemas.microsoft.com/office/drawing/2014/main" id="{64C21275-83B3-492F-8A85-1D3B029B1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408749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" name="Shape 124">
            <a:extLst xmlns:a="http://schemas.openxmlformats.org/drawingml/2006/main">
              <a:ext uri="{FF2B5EF4-FFF2-40B4-BE49-F238E27FC236}">
                <a16:creationId xmlns:a16="http://schemas.microsoft.com/office/drawing/2014/main" id="{D8653B28-93ED-4D34-A74E-13D25337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40233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" name="Text 125">
            <a:extLst xmlns:a="http://schemas.openxmlformats.org/drawingml/2006/main">
              <a:ext uri="{FF2B5EF4-FFF2-40B4-BE49-F238E27FC236}">
                <a16:creationId xmlns:a16="http://schemas.microsoft.com/office/drawing/2014/main" id="{CC52E7A7-5587-45CA-9556-55CE74CD8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40874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" name="Shape 126">
            <a:extLst xmlns:a="http://schemas.openxmlformats.org/drawingml/2006/main">
              <a:ext uri="{FF2B5EF4-FFF2-40B4-BE49-F238E27FC236}">
                <a16:creationId xmlns:a16="http://schemas.microsoft.com/office/drawing/2014/main" id="{B49D43B3-B97E-4F54-BCC0-EA4ABDC14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29768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Text 127">
            <a:extLst xmlns:a="http://schemas.openxmlformats.org/drawingml/2006/main">
              <a:ext uri="{FF2B5EF4-FFF2-40B4-BE49-F238E27FC236}">
                <a16:creationId xmlns:a16="http://schemas.microsoft.com/office/drawing/2014/main" id="{A0191C81-E97A-4B3C-A207-8F37DE573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3618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" name="Shape 128">
            <a:extLst xmlns:a="http://schemas.openxmlformats.org/drawingml/2006/main">
              <a:ext uri="{FF2B5EF4-FFF2-40B4-BE49-F238E27FC236}">
                <a16:creationId xmlns:a16="http://schemas.microsoft.com/office/drawing/2014/main" id="{1B6E06D8-AA62-4055-887D-CB2A69374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429768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" name="Text 129">
            <a:extLst xmlns:a="http://schemas.openxmlformats.org/drawingml/2006/main">
              <a:ext uri="{FF2B5EF4-FFF2-40B4-BE49-F238E27FC236}">
                <a16:creationId xmlns:a16="http://schemas.microsoft.com/office/drawing/2014/main" id="{7D41CAEA-8372-4278-82E5-F07666A86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436181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5" name="Shape 130">
            <a:extLst xmlns:a="http://schemas.openxmlformats.org/drawingml/2006/main">
              <a:ext uri="{FF2B5EF4-FFF2-40B4-BE49-F238E27FC236}">
                <a16:creationId xmlns:a16="http://schemas.microsoft.com/office/drawing/2014/main" id="{8EEDEC31-3EA1-4F70-8B03-FD7A5AE80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429768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" name="Text 131">
            <a:extLst xmlns:a="http://schemas.openxmlformats.org/drawingml/2006/main">
              <a:ext uri="{FF2B5EF4-FFF2-40B4-BE49-F238E27FC236}">
                <a16:creationId xmlns:a16="http://schemas.microsoft.com/office/drawing/2014/main" id="{23898A73-6609-4942-9E30-7004E279F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436181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Shape 132">
            <a:extLst xmlns:a="http://schemas.openxmlformats.org/drawingml/2006/main">
              <a:ext uri="{FF2B5EF4-FFF2-40B4-BE49-F238E27FC236}">
                <a16:creationId xmlns:a16="http://schemas.microsoft.com/office/drawing/2014/main" id="{AFB12D03-8870-42DE-A285-4B0D2CB0A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29768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8" name="Text 133">
            <a:extLst xmlns:a="http://schemas.openxmlformats.org/drawingml/2006/main">
              <a:ext uri="{FF2B5EF4-FFF2-40B4-BE49-F238E27FC236}">
                <a16:creationId xmlns:a16="http://schemas.microsoft.com/office/drawing/2014/main" id="{47CDF257-E70F-40AA-B11D-DDDC99B32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436181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Shape 134">
            <a:extLst xmlns:a="http://schemas.openxmlformats.org/drawingml/2006/main">
              <a:ext uri="{FF2B5EF4-FFF2-40B4-BE49-F238E27FC236}">
                <a16:creationId xmlns:a16="http://schemas.microsoft.com/office/drawing/2014/main" id="{242E22A7-D593-425B-A505-ECB571F1D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429768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Text 135">
            <a:extLst xmlns:a="http://schemas.openxmlformats.org/drawingml/2006/main">
              <a:ext uri="{FF2B5EF4-FFF2-40B4-BE49-F238E27FC236}">
                <a16:creationId xmlns:a16="http://schemas.microsoft.com/office/drawing/2014/main" id="{BFDB78B4-320B-4F99-AA86-D24BEFBD7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436181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1" name="Shape 136">
            <a:extLst xmlns:a="http://schemas.openxmlformats.org/drawingml/2006/main">
              <a:ext uri="{FF2B5EF4-FFF2-40B4-BE49-F238E27FC236}">
                <a16:creationId xmlns:a16="http://schemas.microsoft.com/office/drawing/2014/main" id="{DE431E8D-9D89-416C-A203-9CE8392C7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42976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2" name="Text 137">
            <a:extLst xmlns:a="http://schemas.openxmlformats.org/drawingml/2006/main">
              <a:ext uri="{FF2B5EF4-FFF2-40B4-BE49-F238E27FC236}">
                <a16:creationId xmlns:a16="http://schemas.microsoft.com/office/drawing/2014/main" id="{DEB8F3BE-FA36-4158-A8AA-3B90F2E10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43618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3" name="Shape 138">
            <a:extLst xmlns:a="http://schemas.openxmlformats.org/drawingml/2006/main">
              <a:ext uri="{FF2B5EF4-FFF2-40B4-BE49-F238E27FC236}">
                <a16:creationId xmlns:a16="http://schemas.microsoft.com/office/drawing/2014/main" id="{749979ED-D0E4-4AF4-B01C-3C8179F04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7200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" name="Text 139">
            <a:extLst xmlns:a="http://schemas.openxmlformats.org/drawingml/2006/main">
              <a:ext uri="{FF2B5EF4-FFF2-40B4-BE49-F238E27FC236}">
                <a16:creationId xmlns:a16="http://schemas.microsoft.com/office/drawing/2014/main" id="{9DDFDB3C-A18B-442B-B522-F7D51994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6361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5" name="Shape 140">
            <a:extLst xmlns:a="http://schemas.openxmlformats.org/drawingml/2006/main">
              <a:ext uri="{FF2B5EF4-FFF2-40B4-BE49-F238E27FC236}">
                <a16:creationId xmlns:a16="http://schemas.microsoft.com/office/drawing/2014/main" id="{C74CE3C0-A47F-4E0C-9A59-9D9E99A8C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457200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Text 141">
            <a:extLst xmlns:a="http://schemas.openxmlformats.org/drawingml/2006/main">
              <a:ext uri="{FF2B5EF4-FFF2-40B4-BE49-F238E27FC236}">
                <a16:creationId xmlns:a16="http://schemas.microsoft.com/office/drawing/2014/main" id="{79361F56-157E-4254-89ED-BEC30D486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4636135"/>
            <a:ext cx="10512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7" name="Shape 142">
            <a:extLst xmlns:a="http://schemas.openxmlformats.org/drawingml/2006/main">
              <a:ext uri="{FF2B5EF4-FFF2-40B4-BE49-F238E27FC236}">
                <a16:creationId xmlns:a16="http://schemas.microsoft.com/office/drawing/2014/main" id="{053AAE20-AA3A-420B-A6A3-E19899E2D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4440" y="457200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8" name="Text 143">
            <a:extLst xmlns:a="http://schemas.openxmlformats.org/drawingml/2006/main">
              <a:ext uri="{FF2B5EF4-FFF2-40B4-BE49-F238E27FC236}">
                <a16:creationId xmlns:a16="http://schemas.microsoft.com/office/drawing/2014/main" id="{D084567A-40CF-4B23-96AA-A50CAA838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160" y="46361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Shape 144">
            <a:extLst xmlns:a="http://schemas.openxmlformats.org/drawingml/2006/main">
              <a:ext uri="{FF2B5EF4-FFF2-40B4-BE49-F238E27FC236}">
                <a16:creationId xmlns:a16="http://schemas.microsoft.com/office/drawing/2014/main" id="{65645BD6-8C19-40B7-8E5A-FB73B969E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572000"/>
            <a:ext cx="1416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Text 145">
            <a:extLst xmlns:a="http://schemas.openxmlformats.org/drawingml/2006/main">
              <a:ext uri="{FF2B5EF4-FFF2-40B4-BE49-F238E27FC236}">
                <a16:creationId xmlns:a16="http://schemas.microsoft.com/office/drawing/2014/main" id="{246CB7FE-C20D-4F60-BAAF-B1275A15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4636135"/>
            <a:ext cx="1325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Shape 146">
            <a:extLst xmlns:a="http://schemas.openxmlformats.org/drawingml/2006/main">
              <a:ext uri="{FF2B5EF4-FFF2-40B4-BE49-F238E27FC236}">
                <a16:creationId xmlns:a16="http://schemas.microsoft.com/office/drawing/2014/main" id="{0F020257-CF55-4ED4-92F3-252A976DA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400" y="4572000"/>
            <a:ext cx="12614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Text 147">
            <a:extLst xmlns:a="http://schemas.openxmlformats.org/drawingml/2006/main">
              <a:ext uri="{FF2B5EF4-FFF2-40B4-BE49-F238E27FC236}">
                <a16:creationId xmlns:a16="http://schemas.microsoft.com/office/drawing/2014/main" id="{16DB2C73-4A74-45F4-A96D-326F35E1E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3120" y="4636135"/>
            <a:ext cx="1170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3" name="Shape 148">
            <a:extLst xmlns:a="http://schemas.openxmlformats.org/drawingml/2006/main">
              <a:ext uri="{FF2B5EF4-FFF2-40B4-BE49-F238E27FC236}">
                <a16:creationId xmlns:a16="http://schemas.microsoft.com/office/drawing/2014/main" id="{FE09161B-F41C-4D72-B2AD-D72AA575B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00" y="45720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4" name="Text 149">
            <a:extLst xmlns:a="http://schemas.openxmlformats.org/drawingml/2006/main">
              <a:ext uri="{FF2B5EF4-FFF2-40B4-BE49-F238E27FC236}">
                <a16:creationId xmlns:a16="http://schemas.microsoft.com/office/drawing/2014/main" id="{657C897F-E872-4758-9EA3-E11C7E9B5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920" y="46361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5" name="Text 150">
            <a:extLst xmlns:a="http://schemas.openxmlformats.org/drawingml/2006/main">
              <a:ext uri="{FF2B5EF4-FFF2-40B4-BE49-F238E27FC236}">
                <a16:creationId xmlns:a16="http://schemas.microsoft.com/office/drawing/2014/main" id="{09DA40DC-DB05-45BB-8A13-217118C6E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352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High coverage / mature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6" name="Text 151">
            <a:extLst xmlns:a="http://schemas.openxmlformats.org/drawingml/2006/main">
              <a:ext uri="{FF2B5EF4-FFF2-40B4-BE49-F238E27FC236}">
                <a16:creationId xmlns:a16="http://schemas.microsoft.com/office/drawing/2014/main" id="{FEB1398A-88FF-45CF-AF9C-152393808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400" y="5111335"/>
            <a:ext cx="1188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Moderate coverage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7" name="Text 152">
            <a:extLst xmlns:a="http://schemas.openxmlformats.org/drawingml/2006/main">
              <a:ext uri="{FF2B5EF4-FFF2-40B4-BE49-F238E27FC236}">
                <a16:creationId xmlns:a16="http://schemas.microsoft.com/office/drawing/2014/main" id="{04787D2C-46F1-4A47-9401-D8EC6DA2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640" y="5111335"/>
            <a:ext cx="1462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■ Selective / narrower disclosure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Shape 153">
            <a:extLst xmlns:a="http://schemas.openxmlformats.org/drawingml/2006/main">
              <a:ext uri="{FF2B5EF4-FFF2-40B4-BE49-F238E27FC236}">
                <a16:creationId xmlns:a16="http://schemas.microsoft.com/office/drawing/2014/main" id="{2C60A3F7-A22F-4772-9610-B5DD85C4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640" y="1517760"/>
            <a:ext cx="3620520" cy="3547440"/>
          </a:xfrm>
          <a:prstGeom xmlns:a="http://schemas.openxmlformats.org/drawingml/2006/main" prst="roundRect">
            <a:avLst>
              <a:gd name="adj" fmla="val 1031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9" name="Text 154">
            <a:extLst xmlns:a="http://schemas.openxmlformats.org/drawingml/2006/main">
              <a:ext uri="{FF2B5EF4-FFF2-40B4-BE49-F238E27FC236}">
                <a16:creationId xmlns:a16="http://schemas.microsoft.com/office/drawing/2014/main" id="{782854DD-604A-491A-AD96-2863DC6F9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240" y="1737360"/>
            <a:ext cx="31086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39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Operating archetype read-out</a:t>
            </a:r>
            <a:endParaRPr sz="9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0" name="Shape 155">
            <a:extLst xmlns:a="http://schemas.openxmlformats.org/drawingml/2006/main">
              <a:ext uri="{FF2B5EF4-FFF2-40B4-BE49-F238E27FC236}">
                <a16:creationId xmlns:a16="http://schemas.microsoft.com/office/drawing/2014/main" id="{81AF1220-FC5A-4DA7-A1CE-D413742B4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84760"/>
            <a:ext cx="3035520" cy="548280"/>
          </a:xfrm>
          <a:prstGeom xmlns:a="http://schemas.openxmlformats.org/drawingml/2006/main" prst="roundRect">
            <a:avLst>
              <a:gd name="adj" fmla="val 5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1" name="Shape 156">
            <a:extLst xmlns:a="http://schemas.openxmlformats.org/drawingml/2006/main">
              <a:ext uri="{FF2B5EF4-FFF2-40B4-BE49-F238E27FC236}">
                <a16:creationId xmlns:a16="http://schemas.microsoft.com/office/drawing/2014/main" id="{45E4BC49-10F5-4214-87EE-6A0902EBF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84760"/>
            <a:ext cx="63720" cy="548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2" name="Text 157">
            <a:extLst xmlns:a="http://schemas.openxmlformats.org/drawingml/2006/main">
              <a:ext uri="{FF2B5EF4-FFF2-40B4-BE49-F238E27FC236}">
                <a16:creationId xmlns:a16="http://schemas.microsoft.com/office/drawing/2014/main" id="{1CADACA9-C3C4-4CF4-A6A7-F0551FD4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217633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Consulting-led scale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Text 158">
            <a:extLst xmlns:a="http://schemas.openxmlformats.org/drawingml/2006/main">
              <a:ext uri="{FF2B5EF4-FFF2-40B4-BE49-F238E27FC236}">
                <a16:creationId xmlns:a16="http://schemas.microsoft.com/office/drawing/2014/main" id="{EA449F66-1AC8-4D31-A4F9-AF5C12A47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2397060"/>
            <a:ext cx="27428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Accenture, Deloitte and IBM Consulting are strongest where transformation design and technology change need to be packaged together.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4" name="Shape 159">
            <a:extLst xmlns:a="http://schemas.openxmlformats.org/drawingml/2006/main">
              <a:ext uri="{FF2B5EF4-FFF2-40B4-BE49-F238E27FC236}">
                <a16:creationId xmlns:a16="http://schemas.microsoft.com/office/drawing/2014/main" id="{24CDEABD-201F-4377-ACCC-BEE33B052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88920"/>
            <a:ext cx="3035520" cy="548280"/>
          </a:xfrm>
          <a:prstGeom xmlns:a="http://schemas.openxmlformats.org/drawingml/2006/main" prst="roundRect">
            <a:avLst>
              <a:gd name="adj" fmla="val 5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5" name="Shape 160">
            <a:extLst xmlns:a="http://schemas.openxmlformats.org/drawingml/2006/main">
              <a:ext uri="{FF2B5EF4-FFF2-40B4-BE49-F238E27FC236}">
                <a16:creationId xmlns:a16="http://schemas.microsoft.com/office/drawing/2014/main" id="{17E5A4AF-7C63-4914-AF88-CFE9EA7CA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88920"/>
            <a:ext cx="63720" cy="548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6" name="Text 161">
            <a:extLst xmlns:a="http://schemas.openxmlformats.org/drawingml/2006/main">
              <a:ext uri="{FF2B5EF4-FFF2-40B4-BE49-F238E27FC236}">
                <a16:creationId xmlns:a16="http://schemas.microsoft.com/office/drawing/2014/main" id="{19F915DB-351A-459F-8814-F0D06B901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288049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Industrialized ADM / AMS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Text 162">
            <a:extLst xmlns:a="http://schemas.openxmlformats.org/drawingml/2006/main">
              <a:ext uri="{FF2B5EF4-FFF2-40B4-BE49-F238E27FC236}">
                <a16:creationId xmlns:a16="http://schemas.microsoft.com/office/drawing/2014/main" id="{6237626A-4C85-4C2C-8400-17E91F1E2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3100860"/>
            <a:ext cx="27428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TCS, Infosys, Cognizant, HCLTech and Wipro show high run-service and global delivery depth.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8" name="Shape 163">
            <a:extLst xmlns:a="http://schemas.openxmlformats.org/drawingml/2006/main">
              <a:ext uri="{FF2B5EF4-FFF2-40B4-BE49-F238E27FC236}">
                <a16:creationId xmlns:a16="http://schemas.microsoft.com/office/drawing/2014/main" id="{8DF22303-1D4B-42CA-A11F-62D15780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93080"/>
            <a:ext cx="3035520" cy="548280"/>
          </a:xfrm>
          <a:prstGeom xmlns:a="http://schemas.openxmlformats.org/drawingml/2006/main" prst="roundRect">
            <a:avLst>
              <a:gd name="adj" fmla="val 5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Shape 164">
            <a:extLst xmlns:a="http://schemas.openxmlformats.org/drawingml/2006/main">
              <a:ext uri="{FF2B5EF4-FFF2-40B4-BE49-F238E27FC236}">
                <a16:creationId xmlns:a16="http://schemas.microsoft.com/office/drawing/2014/main" id="{359D5E55-7910-4BE5-8EBD-3F371FCB5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93080"/>
            <a:ext cx="63720" cy="548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0" name="Text 165">
            <a:extLst xmlns:a="http://schemas.openxmlformats.org/drawingml/2006/main">
              <a:ext uri="{FF2B5EF4-FFF2-40B4-BE49-F238E27FC236}">
                <a16:creationId xmlns:a16="http://schemas.microsoft.com/office/drawing/2014/main" id="{60B7FFC1-3485-4490-8234-2E00B71F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358465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Balanced application + operations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1" name="Text 166">
            <a:extLst xmlns:a="http://schemas.openxmlformats.org/drawingml/2006/main">
              <a:ext uri="{FF2B5EF4-FFF2-40B4-BE49-F238E27FC236}">
                <a16:creationId xmlns:a16="http://schemas.microsoft.com/office/drawing/2014/main" id="{ED020BC6-E391-4BB4-897B-FDF8C0FFF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3805020"/>
            <a:ext cx="27428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 and NTT DATA combine managed services breadth with regional proximity and infrastructure-linked operating models.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2" name="Shape 167">
            <a:extLst xmlns:a="http://schemas.openxmlformats.org/drawingml/2006/main">
              <a:ext uri="{FF2B5EF4-FFF2-40B4-BE49-F238E27FC236}">
                <a16:creationId xmlns:a16="http://schemas.microsoft.com/office/drawing/2014/main" id="{6EA64FBE-2A47-48F7-99F8-58B2CE450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197240"/>
            <a:ext cx="3035520" cy="548280"/>
          </a:xfrm>
          <a:prstGeom xmlns:a="http://schemas.openxmlformats.org/drawingml/2006/main" prst="roundRect">
            <a:avLst>
              <a:gd name="adj" fmla="val 58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Shape 168">
            <a:extLst xmlns:a="http://schemas.openxmlformats.org/drawingml/2006/main">
              <a:ext uri="{FF2B5EF4-FFF2-40B4-BE49-F238E27FC236}">
                <a16:creationId xmlns:a16="http://schemas.microsoft.com/office/drawing/2014/main" id="{85806164-72A7-4894-A9F6-CBF7FFA87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197240"/>
            <a:ext cx="63720" cy="5482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4" name="Text 169">
            <a:extLst xmlns:a="http://schemas.openxmlformats.org/drawingml/2006/main">
              <a:ext uri="{FF2B5EF4-FFF2-40B4-BE49-F238E27FC236}">
                <a16:creationId xmlns:a16="http://schemas.microsoft.com/office/drawing/2014/main" id="{BE32EBAF-E609-46BB-86BD-D561B7623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428845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Specialist digital engineering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5" name="Text 170">
            <a:extLst xmlns:a="http://schemas.openxmlformats.org/drawingml/2006/main">
              <a:ext uri="{FF2B5EF4-FFF2-40B4-BE49-F238E27FC236}">
                <a16:creationId xmlns:a16="http://schemas.microsoft.com/office/drawing/2014/main" id="{AB96F2BD-98AA-41C2-9E7E-16358BB70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4509180"/>
            <a:ext cx="27428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 is smaller but has a digital engineering-heavy profile suited to product-centric transformation workstreams.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6" name="Shape 171">
            <a:extLst xmlns:a="http://schemas.openxmlformats.org/drawingml/2006/main">
              <a:ext uri="{FF2B5EF4-FFF2-40B4-BE49-F238E27FC236}">
                <a16:creationId xmlns:a16="http://schemas.microsoft.com/office/drawing/2014/main" id="{1592924D-EC23-4441-9079-050C4BAF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7" name="Shape 172">
            <a:extLst xmlns:a="http://schemas.openxmlformats.org/drawingml/2006/main">
              <a:ext uri="{FF2B5EF4-FFF2-40B4-BE49-F238E27FC236}">
                <a16:creationId xmlns:a16="http://schemas.microsoft.com/office/drawing/2014/main" id="{7C42B14A-346A-475F-8A69-610FB804F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Text 173">
            <a:extLst xmlns:a="http://schemas.openxmlformats.org/drawingml/2006/main">
              <a:ext uri="{FF2B5EF4-FFF2-40B4-BE49-F238E27FC236}">
                <a16:creationId xmlns:a16="http://schemas.microsoft.com/office/drawing/2014/main" id="{9E641A5A-5071-4358-B038-D7A69D75C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9" name="Text 174">
            <a:extLst xmlns:a="http://schemas.openxmlformats.org/drawingml/2006/main">
              <a:ext uri="{FF2B5EF4-FFF2-40B4-BE49-F238E27FC236}">
                <a16:creationId xmlns:a16="http://schemas.microsoft.com/office/drawing/2014/main" id="{00CAD964-4CCB-4188-BD5D-5C4FB2CD6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Accenture, TCS, Infosys and Capgemini tie for strongest operational coverage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at 5/5 high-rated capabilities, one area ahead of Cognizant,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and IBM Consulting at 4/5.</a:t>
            </a:r>
            <a:endParaRPr sz="1000" b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" name="Text 175">
            <a:extLst xmlns:a="http://schemas.openxmlformats.org/drawingml/2006/main">
              <a:ext uri="{FF2B5EF4-FFF2-40B4-BE49-F238E27FC236}">
                <a16:creationId xmlns:a16="http://schemas.microsoft.com/office/drawing/2014/main" id="{078D115C-66DB-4885-B7F5-7906FF6D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1" name="Text 176">
            <a:hlinkClick xmlns:r="http://schemas.openxmlformats.org/officeDocument/2006/relationships" xmlns:a="http://schemas.openxmlformats.org/drawingml/2006/main" r:id="R4241a4d1ee7648ad"/>
            <a:extLst xmlns:a="http://schemas.openxmlformats.org/drawingml/2006/main">
              <a:ext uri="{FF2B5EF4-FFF2-40B4-BE49-F238E27FC236}">
                <a16:creationId xmlns:a16="http://schemas.microsoft.com/office/drawing/2014/main" id="{35120652-A122-4735-9CA7-4ECAAC6C6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1ed0bf73a7d4ef0"/>
              </a:rPr>
              <a:t>IBM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Text 177">
            <a:hlinkClick xmlns:r="http://schemas.openxmlformats.org/officeDocument/2006/relationships" xmlns:a="http://schemas.openxmlformats.org/drawingml/2006/main" r:id="R7dd3fd0b97814d97"/>
            <a:extLst xmlns:a="http://schemas.openxmlformats.org/drawingml/2006/main">
              <a:ext uri="{FF2B5EF4-FFF2-40B4-BE49-F238E27FC236}">
                <a16:creationId xmlns:a16="http://schemas.microsoft.com/office/drawing/2014/main" id="{937626C0-2AD0-4FA3-B568-7F1422CC1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528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a369d16accd4d10"/>
              </a:rPr>
              <a:t>HCLTech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3" name="Text 178">
            <a:hlinkClick xmlns:r="http://schemas.openxmlformats.org/officeDocument/2006/relationships" xmlns:a="http://schemas.openxmlformats.org/drawingml/2006/main" r:id="R89e7b56ad04844e8"/>
            <a:extLst xmlns:a="http://schemas.openxmlformats.org/drawingml/2006/main">
              <a:ext uri="{FF2B5EF4-FFF2-40B4-BE49-F238E27FC236}">
                <a16:creationId xmlns:a16="http://schemas.microsoft.com/office/drawing/2014/main" id="{F5030631-4FEB-47CA-A566-D2A709277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2ab73de9ad14623"/>
              </a:rPr>
              <a:t>Wipro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Text 179">
            <a:hlinkClick xmlns:r="http://schemas.openxmlformats.org/officeDocument/2006/relationships" xmlns:a="http://schemas.openxmlformats.org/drawingml/2006/main" r:id="R80aaf04bded8495c"/>
            <a:extLst xmlns:a="http://schemas.openxmlformats.org/drawingml/2006/main">
              <a:ext uri="{FF2B5EF4-FFF2-40B4-BE49-F238E27FC236}">
                <a16:creationId xmlns:a16="http://schemas.microsoft.com/office/drawing/2014/main" id="{5605D05E-94A7-49F7-B5E1-0D27BB0FE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376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0c3cb741274b44ad"/>
              </a:rPr>
              <a:t>NTT DATA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5" name="Text 180">
            <a:hlinkClick xmlns:r="http://schemas.openxmlformats.org/officeDocument/2006/relationships" xmlns:a="http://schemas.openxmlformats.org/drawingml/2006/main" r:id="R6ce9712df10d4de7"/>
            <a:extLst xmlns:a="http://schemas.openxmlformats.org/drawingml/2006/main">
              <a:ext uri="{FF2B5EF4-FFF2-40B4-BE49-F238E27FC236}">
                <a16:creationId xmlns:a16="http://schemas.microsoft.com/office/drawing/2014/main" id="{594B0CB3-B60C-430F-83E9-FD5397119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000" y="6309360"/>
            <a:ext cx="4622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5cd54f3c97446c4"/>
              </a:rPr>
              <a:t>LTIMindtree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6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EC02F91E-C0B7-41E2-8E6E-2EAA3B0A61A8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D172A7C5-A0CC-7B36-F236-345181E6AD72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31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5FCD8DD-B404-447B-B07D-7155C7666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EC6578D-47AB-448E-B2C9-D6345EC2B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9" name="">
            <a:extLst xmlns:a="http://schemas.openxmlformats.org/drawingml/2006/main">
              <a:ext uri="{FF2B5EF4-FFF2-40B4-BE49-F238E27FC236}">
                <a16:creationId xmlns:a16="http://schemas.microsoft.com/office/drawing/2014/main" id="{00263696-C15E-4FBB-858D-765C670E8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0" name="">
            <a:extLst xmlns:a="http://schemas.openxmlformats.org/drawingml/2006/main">
              <a:ext uri="{FF2B5EF4-FFF2-40B4-BE49-F238E27FC236}">
                <a16:creationId xmlns:a16="http://schemas.microsoft.com/office/drawing/2014/main" id="{F510CA88-A947-4FC1-AAEA-1F5ECDE11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21" name="">
            <a:extLst xmlns:a="http://schemas.openxmlformats.org/drawingml/2006/main">
              <a:ext uri="{FF2B5EF4-FFF2-40B4-BE49-F238E27FC236}">
                <a16:creationId xmlns:a16="http://schemas.microsoft.com/office/drawing/2014/main" id="{01A2B9E0-FF07-4538-BB76-2DE38FCE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322" name="">
            <a:extLst xmlns:a="http://schemas.openxmlformats.org/drawingml/2006/main">
              <a:ext uri="{FF2B5EF4-FFF2-40B4-BE49-F238E27FC236}">
                <a16:creationId xmlns:a16="http://schemas.microsoft.com/office/drawing/2014/main" id="{332E8991-2DD7-4C2A-84A1-8BB19C75C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3300734826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7" name="Text 0">
            <a:extLst xmlns:a="http://schemas.openxmlformats.org/drawingml/2006/main">
              <a:ext uri="{FF2B5EF4-FFF2-40B4-BE49-F238E27FC236}">
                <a16:creationId xmlns:a16="http://schemas.microsoft.com/office/drawing/2014/main" id="{3566BA84-0EF8-4CAD-B9A3-02BE320AE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B1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8" name="Text 1">
            <a:extLst xmlns:a="http://schemas.openxmlformats.org/drawingml/2006/main">
              <a:ext uri="{FF2B5EF4-FFF2-40B4-BE49-F238E27FC236}">
                <a16:creationId xmlns:a16="http://schemas.microsoft.com/office/drawing/2014/main" id="{C5E8B09B-1F9A-487B-84AD-DD097106F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Geographic Capability: Demand Is Concentrated In North America And Europe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9" name="Shape 2">
            <a:extLst xmlns:a="http://schemas.openxmlformats.org/drawingml/2006/main">
              <a:ext uri="{FF2B5EF4-FFF2-40B4-BE49-F238E27FC236}">
                <a16:creationId xmlns:a16="http://schemas.microsoft.com/office/drawing/2014/main" id="{067CAE6B-6694-48DA-A5FC-267A0AF1A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0" name="Text 3">
            <a:extLst xmlns:a="http://schemas.openxmlformats.org/drawingml/2006/main">
              <a:ext uri="{FF2B5EF4-FFF2-40B4-BE49-F238E27FC236}">
                <a16:creationId xmlns:a16="http://schemas.microsoft.com/office/drawing/2014/main" id="{95257DDC-6A45-41FB-9D10-96FDCD43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Top providers show global sales coverage, but the shape of delivery and commercial exposure differs materially by supplier group.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1" name="Text 4">
            <a:extLst xmlns:a="http://schemas.openxmlformats.org/drawingml/2006/main">
              <a:ext uri="{FF2B5EF4-FFF2-40B4-BE49-F238E27FC236}">
                <a16:creationId xmlns:a16="http://schemas.microsoft.com/office/drawing/2014/main" id="{49448352-6918-42D9-BC67-8A4E62422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24640"/>
            <a:ext cx="54860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Footprint and market exposure heatmap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2" name="Text 5">
            <a:extLst xmlns:a="http://schemas.openxmlformats.org/drawingml/2006/main">
              <a:ext uri="{FF2B5EF4-FFF2-40B4-BE49-F238E27FC236}">
                <a16:creationId xmlns:a16="http://schemas.microsoft.com/office/drawing/2014/main" id="{B2ED0C20-D509-474A-9518-255EAF687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28265"/>
            <a:ext cx="54860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Broad = strong disclosed presence; Deep = core market / delivery depth; Regional = meaningful but more concentrated footprint.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3" name="Shape 6">
            <a:extLst xmlns:a="http://schemas.openxmlformats.org/drawingml/2006/main">
              <a:ext uri="{FF2B5EF4-FFF2-40B4-BE49-F238E27FC236}">
                <a16:creationId xmlns:a16="http://schemas.microsoft.com/office/drawing/2014/main" id="{77BE0A10-E3C2-4563-8756-C80955CD2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81400"/>
            <a:ext cx="12340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4" name="Text 7">
            <a:extLst xmlns:a="http://schemas.openxmlformats.org/drawingml/2006/main">
              <a:ext uri="{FF2B5EF4-FFF2-40B4-BE49-F238E27FC236}">
                <a16:creationId xmlns:a16="http://schemas.microsoft.com/office/drawing/2014/main" id="{469F696F-3995-4A5B-A06B-3BFD24F08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545255"/>
            <a:ext cx="11426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5" name="Shape 8">
            <a:extLst xmlns:a="http://schemas.openxmlformats.org/drawingml/2006/main">
              <a:ext uri="{FF2B5EF4-FFF2-40B4-BE49-F238E27FC236}">
                <a16:creationId xmlns:a16="http://schemas.microsoft.com/office/drawing/2014/main" id="{7BDB15D9-3F08-4016-A875-276B0A597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1481400"/>
            <a:ext cx="11152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6" name="Text 9">
            <a:extLst xmlns:a="http://schemas.openxmlformats.org/drawingml/2006/main">
              <a:ext uri="{FF2B5EF4-FFF2-40B4-BE49-F238E27FC236}">
                <a16:creationId xmlns:a16="http://schemas.microsoft.com/office/drawing/2014/main" id="{D97E574A-A251-4446-94A0-0CF4D2869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1545255"/>
            <a:ext cx="1023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North America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7" name="Shape 10">
            <a:extLst xmlns:a="http://schemas.openxmlformats.org/drawingml/2006/main">
              <a:ext uri="{FF2B5EF4-FFF2-40B4-BE49-F238E27FC236}">
                <a16:creationId xmlns:a16="http://schemas.microsoft.com/office/drawing/2014/main" id="{834308D4-D25C-4D9F-920E-7F510C93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1481400"/>
            <a:ext cx="1060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8" name="Text 11">
            <a:extLst xmlns:a="http://schemas.openxmlformats.org/drawingml/2006/main">
              <a:ext uri="{FF2B5EF4-FFF2-40B4-BE49-F238E27FC236}">
                <a16:creationId xmlns:a16="http://schemas.microsoft.com/office/drawing/2014/main" id="{C34D7069-C7D2-4C58-936E-70D193548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1545255"/>
            <a:ext cx="968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Europe / UK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9" name="Shape 12">
            <a:extLst xmlns:a="http://schemas.openxmlformats.org/drawingml/2006/main">
              <a:ext uri="{FF2B5EF4-FFF2-40B4-BE49-F238E27FC236}">
                <a16:creationId xmlns:a16="http://schemas.microsoft.com/office/drawing/2014/main" id="{E8D17A54-AB51-4F3D-8E2A-B8694FDF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481400"/>
            <a:ext cx="1060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0" name="Text 13">
            <a:extLst xmlns:a="http://schemas.openxmlformats.org/drawingml/2006/main">
              <a:ext uri="{FF2B5EF4-FFF2-40B4-BE49-F238E27FC236}">
                <a16:creationId xmlns:a16="http://schemas.microsoft.com/office/drawing/2014/main" id="{D24B38A0-6BB3-4CA3-ACE5-847DF05CF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1545255"/>
            <a:ext cx="968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India Delivery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1" name="Shape 14">
            <a:extLst xmlns:a="http://schemas.openxmlformats.org/drawingml/2006/main">
              <a:ext uri="{FF2B5EF4-FFF2-40B4-BE49-F238E27FC236}">
                <a16:creationId xmlns:a16="http://schemas.microsoft.com/office/drawing/2014/main" id="{9D8EFC4E-57CC-40DF-B026-9874716D8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1481400"/>
            <a:ext cx="10785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2" name="Text 15">
            <a:extLst xmlns:a="http://schemas.openxmlformats.org/drawingml/2006/main">
              <a:ext uri="{FF2B5EF4-FFF2-40B4-BE49-F238E27FC236}">
                <a16:creationId xmlns:a16="http://schemas.microsoft.com/office/drawing/2014/main" id="{8261B9A2-1A7D-4279-8669-7504E487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1545255"/>
            <a:ext cx="9871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APAC / Japan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3" name="Shape 16">
            <a:extLst xmlns:a="http://schemas.openxmlformats.org/drawingml/2006/main">
              <a:ext uri="{FF2B5EF4-FFF2-40B4-BE49-F238E27FC236}">
                <a16:creationId xmlns:a16="http://schemas.microsoft.com/office/drawing/2014/main" id="{147E0846-A26C-47F3-A375-9BDD57276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1481400"/>
            <a:ext cx="106020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4" name="Text 17">
            <a:extLst xmlns:a="http://schemas.openxmlformats.org/drawingml/2006/main">
              <a:ext uri="{FF2B5EF4-FFF2-40B4-BE49-F238E27FC236}">
                <a16:creationId xmlns:a16="http://schemas.microsoft.com/office/drawing/2014/main" id="{F956B316-6AA4-4B46-8C67-4ACF6DF38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1545255"/>
            <a:ext cx="968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LATAM / MEA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5" name="Shape 18">
            <a:extLst xmlns:a="http://schemas.openxmlformats.org/drawingml/2006/main">
              <a:ext uri="{FF2B5EF4-FFF2-40B4-BE49-F238E27FC236}">
                <a16:creationId xmlns:a16="http://schemas.microsoft.com/office/drawing/2014/main" id="{1BC185AB-3EE9-4DE2-AFDF-8077D76A2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2880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6" name="Text 19">
            <a:extLst xmlns:a="http://schemas.openxmlformats.org/drawingml/2006/main">
              <a:ext uri="{FF2B5EF4-FFF2-40B4-BE49-F238E27FC236}">
                <a16:creationId xmlns:a16="http://schemas.microsoft.com/office/drawing/2014/main" id="{393372A6-6D05-47D0-9299-E7AB6B169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8929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Shape 20">
            <a:extLst xmlns:a="http://schemas.openxmlformats.org/drawingml/2006/main">
              <a:ext uri="{FF2B5EF4-FFF2-40B4-BE49-F238E27FC236}">
                <a16:creationId xmlns:a16="http://schemas.microsoft.com/office/drawing/2014/main" id="{F7E4A0DF-E196-4697-9D87-D8EEDAEC8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182880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8" name="Text 21">
            <a:extLst xmlns:a="http://schemas.openxmlformats.org/drawingml/2006/main">
              <a:ext uri="{FF2B5EF4-FFF2-40B4-BE49-F238E27FC236}">
                <a16:creationId xmlns:a16="http://schemas.microsoft.com/office/drawing/2014/main" id="{BCE7D0CD-9AE4-4990-B387-2BE7BE3CE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18929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9" name="Shape 22">
            <a:extLst xmlns:a="http://schemas.openxmlformats.org/drawingml/2006/main">
              <a:ext uri="{FF2B5EF4-FFF2-40B4-BE49-F238E27FC236}">
                <a16:creationId xmlns:a16="http://schemas.microsoft.com/office/drawing/2014/main" id="{E41C784D-FFEC-42D8-9BFA-9D5B1BB6C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18288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0" name="Text 23">
            <a:extLst xmlns:a="http://schemas.openxmlformats.org/drawingml/2006/main">
              <a:ext uri="{FF2B5EF4-FFF2-40B4-BE49-F238E27FC236}">
                <a16:creationId xmlns:a16="http://schemas.microsoft.com/office/drawing/2014/main" id="{DB76E731-5A89-4E3A-B707-760B5570B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18929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1" name="Shape 24">
            <a:extLst xmlns:a="http://schemas.openxmlformats.org/drawingml/2006/main">
              <a:ext uri="{FF2B5EF4-FFF2-40B4-BE49-F238E27FC236}">
                <a16:creationId xmlns:a16="http://schemas.microsoft.com/office/drawing/2014/main" id="{C7C9657A-56EE-4BCA-95A7-8AA7D7584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18288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2" name="Text 25">
            <a:extLst xmlns:a="http://schemas.openxmlformats.org/drawingml/2006/main">
              <a:ext uri="{FF2B5EF4-FFF2-40B4-BE49-F238E27FC236}">
                <a16:creationId xmlns:a16="http://schemas.microsoft.com/office/drawing/2014/main" id="{338B79B4-87C0-4CC2-8FBD-B08B93E72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18929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3" name="Shape 26">
            <a:extLst xmlns:a="http://schemas.openxmlformats.org/drawingml/2006/main">
              <a:ext uri="{FF2B5EF4-FFF2-40B4-BE49-F238E27FC236}">
                <a16:creationId xmlns:a16="http://schemas.microsoft.com/office/drawing/2014/main" id="{B816E3ED-C5B0-412D-AFC4-869FF362D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18288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4" name="Text 27">
            <a:extLst xmlns:a="http://schemas.openxmlformats.org/drawingml/2006/main">
              <a:ext uri="{FF2B5EF4-FFF2-40B4-BE49-F238E27FC236}">
                <a16:creationId xmlns:a16="http://schemas.microsoft.com/office/drawing/2014/main" id="{54BBEA3A-0490-477C-9473-70713D6F0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18929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5" name="Shape 28">
            <a:extLst xmlns:a="http://schemas.openxmlformats.org/drawingml/2006/main">
              <a:ext uri="{FF2B5EF4-FFF2-40B4-BE49-F238E27FC236}">
                <a16:creationId xmlns:a16="http://schemas.microsoft.com/office/drawing/2014/main" id="{966437B0-3FB1-46E3-A7B1-B19FF788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18288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6" name="Text 29">
            <a:extLst xmlns:a="http://schemas.openxmlformats.org/drawingml/2006/main">
              <a:ext uri="{FF2B5EF4-FFF2-40B4-BE49-F238E27FC236}">
                <a16:creationId xmlns:a16="http://schemas.microsoft.com/office/drawing/2014/main" id="{802843EB-0DF5-4E01-9763-40A50370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18929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7" name="Shape 30">
            <a:extLst xmlns:a="http://schemas.openxmlformats.org/drawingml/2006/main">
              <a:ext uri="{FF2B5EF4-FFF2-40B4-BE49-F238E27FC236}">
                <a16:creationId xmlns:a16="http://schemas.microsoft.com/office/drawing/2014/main" id="{3D2F958C-59AA-40DF-AA0D-BDF3D7B48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10312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8" name="Text 31">
            <a:extLst xmlns:a="http://schemas.openxmlformats.org/drawingml/2006/main">
              <a:ext uri="{FF2B5EF4-FFF2-40B4-BE49-F238E27FC236}">
                <a16:creationId xmlns:a16="http://schemas.microsoft.com/office/drawing/2014/main" id="{94A6B57F-015D-46E0-AE0B-8C4670B0F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1672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9" name="Shape 32">
            <a:extLst xmlns:a="http://schemas.openxmlformats.org/drawingml/2006/main">
              <a:ext uri="{FF2B5EF4-FFF2-40B4-BE49-F238E27FC236}">
                <a16:creationId xmlns:a16="http://schemas.microsoft.com/office/drawing/2014/main" id="{11008265-5840-40E6-8527-06ABDA33A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10312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0" name="Text 33">
            <a:extLst xmlns:a="http://schemas.openxmlformats.org/drawingml/2006/main">
              <a:ext uri="{FF2B5EF4-FFF2-40B4-BE49-F238E27FC236}">
                <a16:creationId xmlns:a16="http://schemas.microsoft.com/office/drawing/2014/main" id="{878AEA35-B75F-42DB-85DA-D848231A4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16725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1" name="Shape 34">
            <a:extLst xmlns:a="http://schemas.openxmlformats.org/drawingml/2006/main">
              <a:ext uri="{FF2B5EF4-FFF2-40B4-BE49-F238E27FC236}">
                <a16:creationId xmlns:a16="http://schemas.microsoft.com/office/drawing/2014/main" id="{0DD0AE11-01AF-4967-A007-AD602B60F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21031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2" name="Text 35">
            <a:extLst xmlns:a="http://schemas.openxmlformats.org/drawingml/2006/main">
              <a:ext uri="{FF2B5EF4-FFF2-40B4-BE49-F238E27FC236}">
                <a16:creationId xmlns:a16="http://schemas.microsoft.com/office/drawing/2014/main" id="{A1ED8AA7-DB1A-415E-83ED-B875C4122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21672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3" name="Shape 36">
            <a:extLst xmlns:a="http://schemas.openxmlformats.org/drawingml/2006/main">
              <a:ext uri="{FF2B5EF4-FFF2-40B4-BE49-F238E27FC236}">
                <a16:creationId xmlns:a16="http://schemas.microsoft.com/office/drawing/2014/main" id="{0FC17AF6-D05E-4833-9CFC-0D30F8DE5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1031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4" name="Text 37">
            <a:extLst xmlns:a="http://schemas.openxmlformats.org/drawingml/2006/main">
              <a:ext uri="{FF2B5EF4-FFF2-40B4-BE49-F238E27FC236}">
                <a16:creationId xmlns:a16="http://schemas.microsoft.com/office/drawing/2014/main" id="{7783DC57-4C46-4D28-8F8F-BC3EC597F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21672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5" name="Shape 38">
            <a:extLst xmlns:a="http://schemas.openxmlformats.org/drawingml/2006/main">
              <a:ext uri="{FF2B5EF4-FFF2-40B4-BE49-F238E27FC236}">
                <a16:creationId xmlns:a16="http://schemas.microsoft.com/office/drawing/2014/main" id="{05831CD4-3ACC-4E74-93A7-AAB479FBA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1031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6" name="Text 39">
            <a:extLst xmlns:a="http://schemas.openxmlformats.org/drawingml/2006/main">
              <a:ext uri="{FF2B5EF4-FFF2-40B4-BE49-F238E27FC236}">
                <a16:creationId xmlns:a16="http://schemas.microsoft.com/office/drawing/2014/main" id="{0E1D236F-8C8A-4785-96F7-2E112FEB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1672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7" name="Shape 40">
            <a:extLst xmlns:a="http://schemas.openxmlformats.org/drawingml/2006/main">
              <a:ext uri="{FF2B5EF4-FFF2-40B4-BE49-F238E27FC236}">
                <a16:creationId xmlns:a16="http://schemas.microsoft.com/office/drawing/2014/main" id="{D3B26E67-5452-4212-9A5F-754A53AD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21031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8" name="Text 41">
            <a:extLst xmlns:a="http://schemas.openxmlformats.org/drawingml/2006/main">
              <a:ext uri="{FF2B5EF4-FFF2-40B4-BE49-F238E27FC236}">
                <a16:creationId xmlns:a16="http://schemas.microsoft.com/office/drawing/2014/main" id="{C8C12412-D2B2-4D11-B83C-AD28FF6D5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21672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9" name="Shape 42">
            <a:extLst xmlns:a="http://schemas.openxmlformats.org/drawingml/2006/main">
              <a:ext uri="{FF2B5EF4-FFF2-40B4-BE49-F238E27FC236}">
                <a16:creationId xmlns:a16="http://schemas.microsoft.com/office/drawing/2014/main" id="{972114B0-1D24-44BB-BF5F-B0ADCE1D6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7744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0" name="Text 43">
            <a:extLst xmlns:a="http://schemas.openxmlformats.org/drawingml/2006/main">
              <a:ext uri="{FF2B5EF4-FFF2-40B4-BE49-F238E27FC236}">
                <a16:creationId xmlns:a16="http://schemas.microsoft.com/office/drawing/2014/main" id="{426F9DB5-B1BF-4287-B0B6-04BD01466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4415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1" name="Shape 44">
            <a:extLst xmlns:a="http://schemas.openxmlformats.org/drawingml/2006/main">
              <a:ext uri="{FF2B5EF4-FFF2-40B4-BE49-F238E27FC236}">
                <a16:creationId xmlns:a16="http://schemas.microsoft.com/office/drawing/2014/main" id="{C68EB74E-7184-4C52-B2C4-2402517F2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37744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2" name="Text 45">
            <a:extLst xmlns:a="http://schemas.openxmlformats.org/drawingml/2006/main">
              <a:ext uri="{FF2B5EF4-FFF2-40B4-BE49-F238E27FC236}">
                <a16:creationId xmlns:a16="http://schemas.microsoft.com/office/drawing/2014/main" id="{102A47A8-AE6B-4478-84A6-185DAF613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44157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3" name="Shape 46">
            <a:extLst xmlns:a="http://schemas.openxmlformats.org/drawingml/2006/main">
              <a:ext uri="{FF2B5EF4-FFF2-40B4-BE49-F238E27FC236}">
                <a16:creationId xmlns:a16="http://schemas.microsoft.com/office/drawing/2014/main" id="{E5C669D2-12BA-49F2-A3E6-14E486E0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23774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4" name="Text 47">
            <a:extLst xmlns:a="http://schemas.openxmlformats.org/drawingml/2006/main">
              <a:ext uri="{FF2B5EF4-FFF2-40B4-BE49-F238E27FC236}">
                <a16:creationId xmlns:a16="http://schemas.microsoft.com/office/drawing/2014/main" id="{71E6DB67-878B-41D8-BD2F-8D7707AF2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24415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5" name="Shape 48">
            <a:extLst xmlns:a="http://schemas.openxmlformats.org/drawingml/2006/main">
              <a:ext uri="{FF2B5EF4-FFF2-40B4-BE49-F238E27FC236}">
                <a16:creationId xmlns:a16="http://schemas.microsoft.com/office/drawing/2014/main" id="{39B42B3B-F804-4361-B19A-47D668405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3774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6" name="Text 49">
            <a:extLst xmlns:a="http://schemas.openxmlformats.org/drawingml/2006/main">
              <a:ext uri="{FF2B5EF4-FFF2-40B4-BE49-F238E27FC236}">
                <a16:creationId xmlns:a16="http://schemas.microsoft.com/office/drawing/2014/main" id="{39EE2F61-3610-4DCB-8F89-E11ACD5FF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24415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7" name="Shape 50">
            <a:extLst xmlns:a="http://schemas.openxmlformats.org/drawingml/2006/main">
              <a:ext uri="{FF2B5EF4-FFF2-40B4-BE49-F238E27FC236}">
                <a16:creationId xmlns:a16="http://schemas.microsoft.com/office/drawing/2014/main" id="{FB4E354D-E46F-49CF-AC9C-3FF71E7C4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3774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8" name="Text 51">
            <a:extLst xmlns:a="http://schemas.openxmlformats.org/drawingml/2006/main">
              <a:ext uri="{FF2B5EF4-FFF2-40B4-BE49-F238E27FC236}">
                <a16:creationId xmlns:a16="http://schemas.microsoft.com/office/drawing/2014/main" id="{ECD1D5A4-A62B-41A4-8A4F-27C37762D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4415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9" name="Shape 52">
            <a:extLst xmlns:a="http://schemas.openxmlformats.org/drawingml/2006/main">
              <a:ext uri="{FF2B5EF4-FFF2-40B4-BE49-F238E27FC236}">
                <a16:creationId xmlns:a16="http://schemas.microsoft.com/office/drawing/2014/main" id="{DBC75584-DA04-4FDB-B844-E82E5FD03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23774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0" name="Text 53">
            <a:extLst xmlns:a="http://schemas.openxmlformats.org/drawingml/2006/main">
              <a:ext uri="{FF2B5EF4-FFF2-40B4-BE49-F238E27FC236}">
                <a16:creationId xmlns:a16="http://schemas.microsoft.com/office/drawing/2014/main" id="{FA3E18CB-B907-47BE-BB1A-1AA69E80C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24415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1" name="Shape 54">
            <a:extLst xmlns:a="http://schemas.openxmlformats.org/drawingml/2006/main">
              <a:ext uri="{FF2B5EF4-FFF2-40B4-BE49-F238E27FC236}">
                <a16:creationId xmlns:a16="http://schemas.microsoft.com/office/drawing/2014/main" id="{D7746D7B-2897-42E0-BE9E-A879A821A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5176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2" name="Text 55">
            <a:extLst xmlns:a="http://schemas.openxmlformats.org/drawingml/2006/main">
              <a:ext uri="{FF2B5EF4-FFF2-40B4-BE49-F238E27FC236}">
                <a16:creationId xmlns:a16="http://schemas.microsoft.com/office/drawing/2014/main" id="{73484C1F-E1E2-40AA-8CC6-D03474D3A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7158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3" name="Shape 56">
            <a:extLst xmlns:a="http://schemas.openxmlformats.org/drawingml/2006/main">
              <a:ext uri="{FF2B5EF4-FFF2-40B4-BE49-F238E27FC236}">
                <a16:creationId xmlns:a16="http://schemas.microsoft.com/office/drawing/2014/main" id="{9903E688-3CD6-44A7-9C13-50CEF2D14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65176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4" name="Text 57">
            <a:extLst xmlns:a="http://schemas.openxmlformats.org/drawingml/2006/main">
              <a:ext uri="{FF2B5EF4-FFF2-40B4-BE49-F238E27FC236}">
                <a16:creationId xmlns:a16="http://schemas.microsoft.com/office/drawing/2014/main" id="{7CFBDFAC-2CAD-46E2-84EF-D83BE7E5C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71589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5" name="Shape 58">
            <a:extLst xmlns:a="http://schemas.openxmlformats.org/drawingml/2006/main">
              <a:ext uri="{FF2B5EF4-FFF2-40B4-BE49-F238E27FC236}">
                <a16:creationId xmlns:a16="http://schemas.microsoft.com/office/drawing/2014/main" id="{5D79B126-0A73-4C81-A17A-EA38D4225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26517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6" name="Text 59">
            <a:extLst xmlns:a="http://schemas.openxmlformats.org/drawingml/2006/main">
              <a:ext uri="{FF2B5EF4-FFF2-40B4-BE49-F238E27FC236}">
                <a16:creationId xmlns:a16="http://schemas.microsoft.com/office/drawing/2014/main" id="{D0BE388C-9119-40B4-9EE2-BB16B0C20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27158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7" name="Shape 60">
            <a:extLst xmlns:a="http://schemas.openxmlformats.org/drawingml/2006/main">
              <a:ext uri="{FF2B5EF4-FFF2-40B4-BE49-F238E27FC236}">
                <a16:creationId xmlns:a16="http://schemas.microsoft.com/office/drawing/2014/main" id="{9576DF28-C64E-4086-8ED7-BDFCB046C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6517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8" name="Text 61">
            <a:extLst xmlns:a="http://schemas.openxmlformats.org/drawingml/2006/main">
              <a:ext uri="{FF2B5EF4-FFF2-40B4-BE49-F238E27FC236}">
                <a16:creationId xmlns:a16="http://schemas.microsoft.com/office/drawing/2014/main" id="{57FF441D-2891-4468-965F-2BD6A3A6E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27158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9" name="Shape 62">
            <a:extLst xmlns:a="http://schemas.openxmlformats.org/drawingml/2006/main">
              <a:ext uri="{FF2B5EF4-FFF2-40B4-BE49-F238E27FC236}">
                <a16:creationId xmlns:a16="http://schemas.microsoft.com/office/drawing/2014/main" id="{1D8D5788-2469-4AE6-A0D2-27A240AD3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6517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0" name="Text 63">
            <a:extLst xmlns:a="http://schemas.openxmlformats.org/drawingml/2006/main">
              <a:ext uri="{FF2B5EF4-FFF2-40B4-BE49-F238E27FC236}">
                <a16:creationId xmlns:a16="http://schemas.microsoft.com/office/drawing/2014/main" id="{1A633A79-B12E-41D2-8571-5558CFCC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7158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1" name="Shape 64">
            <a:extLst xmlns:a="http://schemas.openxmlformats.org/drawingml/2006/main">
              <a:ext uri="{FF2B5EF4-FFF2-40B4-BE49-F238E27FC236}">
                <a16:creationId xmlns:a16="http://schemas.microsoft.com/office/drawing/2014/main" id="{0EA510AF-02E5-45D0-82DD-ECEA1EB8A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26517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2" name="Text 65">
            <a:extLst xmlns:a="http://schemas.openxmlformats.org/drawingml/2006/main">
              <a:ext uri="{FF2B5EF4-FFF2-40B4-BE49-F238E27FC236}">
                <a16:creationId xmlns:a16="http://schemas.microsoft.com/office/drawing/2014/main" id="{1F26AF4D-1099-451A-A163-6D920DE0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27158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3" name="Shape 66">
            <a:extLst xmlns:a="http://schemas.openxmlformats.org/drawingml/2006/main">
              <a:ext uri="{FF2B5EF4-FFF2-40B4-BE49-F238E27FC236}">
                <a16:creationId xmlns:a16="http://schemas.microsoft.com/office/drawing/2014/main" id="{58AEDC72-50B5-4906-A3F4-D54CB1B50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2608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4" name="Text 67">
            <a:extLst xmlns:a="http://schemas.openxmlformats.org/drawingml/2006/main">
              <a:ext uri="{FF2B5EF4-FFF2-40B4-BE49-F238E27FC236}">
                <a16:creationId xmlns:a16="http://schemas.microsoft.com/office/drawing/2014/main" id="{87AA1EDF-DEC4-4428-92B7-F69366BF0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9902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5" name="Shape 68">
            <a:extLst xmlns:a="http://schemas.openxmlformats.org/drawingml/2006/main">
              <a:ext uri="{FF2B5EF4-FFF2-40B4-BE49-F238E27FC236}">
                <a16:creationId xmlns:a16="http://schemas.microsoft.com/office/drawing/2014/main" id="{DEE774CD-8603-41B7-B8F8-B898231AD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292608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6" name="Text 69">
            <a:extLst xmlns:a="http://schemas.openxmlformats.org/drawingml/2006/main">
              <a:ext uri="{FF2B5EF4-FFF2-40B4-BE49-F238E27FC236}">
                <a16:creationId xmlns:a16="http://schemas.microsoft.com/office/drawing/2014/main" id="{C51E9E02-F62A-4426-9126-B34F47FCC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299021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7" name="Shape 70">
            <a:extLst xmlns:a="http://schemas.openxmlformats.org/drawingml/2006/main">
              <a:ext uri="{FF2B5EF4-FFF2-40B4-BE49-F238E27FC236}">
                <a16:creationId xmlns:a16="http://schemas.microsoft.com/office/drawing/2014/main" id="{5790FE1D-58F7-4E28-8E7C-5C4E4D750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29260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8" name="Text 71">
            <a:extLst xmlns:a="http://schemas.openxmlformats.org/drawingml/2006/main">
              <a:ext uri="{FF2B5EF4-FFF2-40B4-BE49-F238E27FC236}">
                <a16:creationId xmlns:a16="http://schemas.microsoft.com/office/drawing/2014/main" id="{8B6D4B47-A27D-44D8-AC69-9D119D5B9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29902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9" name="Shape 72">
            <a:extLst xmlns:a="http://schemas.openxmlformats.org/drawingml/2006/main">
              <a:ext uri="{FF2B5EF4-FFF2-40B4-BE49-F238E27FC236}">
                <a16:creationId xmlns:a16="http://schemas.microsoft.com/office/drawing/2014/main" id="{27D5F206-6C54-44AA-A071-99768CA71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9260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0" name="Text 73">
            <a:extLst xmlns:a="http://schemas.openxmlformats.org/drawingml/2006/main">
              <a:ext uri="{FF2B5EF4-FFF2-40B4-BE49-F238E27FC236}">
                <a16:creationId xmlns:a16="http://schemas.microsoft.com/office/drawing/2014/main" id="{731CECF1-C111-4530-A698-B6607DF0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29902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1" name="Shape 74">
            <a:extLst xmlns:a="http://schemas.openxmlformats.org/drawingml/2006/main">
              <a:ext uri="{FF2B5EF4-FFF2-40B4-BE49-F238E27FC236}">
                <a16:creationId xmlns:a16="http://schemas.microsoft.com/office/drawing/2014/main" id="{351F41EB-9A01-4979-B6BC-B109EC9D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9260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2" name="Text 75">
            <a:extLst xmlns:a="http://schemas.openxmlformats.org/drawingml/2006/main">
              <a:ext uri="{FF2B5EF4-FFF2-40B4-BE49-F238E27FC236}">
                <a16:creationId xmlns:a16="http://schemas.microsoft.com/office/drawing/2014/main" id="{3D5AF163-8137-49B5-9317-4AA0C087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29902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3" name="Shape 76">
            <a:extLst xmlns:a="http://schemas.openxmlformats.org/drawingml/2006/main">
              <a:ext uri="{FF2B5EF4-FFF2-40B4-BE49-F238E27FC236}">
                <a16:creationId xmlns:a16="http://schemas.microsoft.com/office/drawing/2014/main" id="{27E75C64-4C5E-42EA-8530-018DC8939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29260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4" name="Text 77">
            <a:extLst xmlns:a="http://schemas.openxmlformats.org/drawingml/2006/main">
              <a:ext uri="{FF2B5EF4-FFF2-40B4-BE49-F238E27FC236}">
                <a16:creationId xmlns:a16="http://schemas.microsoft.com/office/drawing/2014/main" id="{15030E70-189D-4497-B356-4DECCBCF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29902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5" name="Shape 78">
            <a:extLst xmlns:a="http://schemas.openxmlformats.org/drawingml/2006/main">
              <a:ext uri="{FF2B5EF4-FFF2-40B4-BE49-F238E27FC236}">
                <a16:creationId xmlns:a16="http://schemas.microsoft.com/office/drawing/2014/main" id="{517A6C53-16C3-4533-812F-A478BA237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20040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6" name="Text 79">
            <a:extLst xmlns:a="http://schemas.openxmlformats.org/drawingml/2006/main">
              <a:ext uri="{FF2B5EF4-FFF2-40B4-BE49-F238E27FC236}">
                <a16:creationId xmlns:a16="http://schemas.microsoft.com/office/drawing/2014/main" id="{89B38C84-A9C4-4FB5-8572-ED609D367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2645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7" name="Shape 80">
            <a:extLst xmlns:a="http://schemas.openxmlformats.org/drawingml/2006/main">
              <a:ext uri="{FF2B5EF4-FFF2-40B4-BE49-F238E27FC236}">
                <a16:creationId xmlns:a16="http://schemas.microsoft.com/office/drawing/2014/main" id="{E5638DA5-8E5C-477C-887F-720413DE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320040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8" name="Text 81">
            <a:extLst xmlns:a="http://schemas.openxmlformats.org/drawingml/2006/main">
              <a:ext uri="{FF2B5EF4-FFF2-40B4-BE49-F238E27FC236}">
                <a16:creationId xmlns:a16="http://schemas.microsoft.com/office/drawing/2014/main" id="{7AB176AF-72D6-4F67-B112-D28843F9C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32645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9" name="Shape 82">
            <a:extLst xmlns:a="http://schemas.openxmlformats.org/drawingml/2006/main">
              <a:ext uri="{FF2B5EF4-FFF2-40B4-BE49-F238E27FC236}">
                <a16:creationId xmlns:a16="http://schemas.microsoft.com/office/drawing/2014/main" id="{8E438E19-ECC5-4209-A7D4-96AD0F960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32004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0" name="Text 83">
            <a:extLst xmlns:a="http://schemas.openxmlformats.org/drawingml/2006/main">
              <a:ext uri="{FF2B5EF4-FFF2-40B4-BE49-F238E27FC236}">
                <a16:creationId xmlns:a16="http://schemas.microsoft.com/office/drawing/2014/main" id="{D2B20210-44BF-404E-9664-6997C4633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32645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1" name="Shape 84">
            <a:extLst xmlns:a="http://schemas.openxmlformats.org/drawingml/2006/main">
              <a:ext uri="{FF2B5EF4-FFF2-40B4-BE49-F238E27FC236}">
                <a16:creationId xmlns:a16="http://schemas.microsoft.com/office/drawing/2014/main" id="{D45DDB2B-010E-48B2-878E-58AE710FE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2004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2" name="Text 85">
            <a:extLst xmlns:a="http://schemas.openxmlformats.org/drawingml/2006/main">
              <a:ext uri="{FF2B5EF4-FFF2-40B4-BE49-F238E27FC236}">
                <a16:creationId xmlns:a16="http://schemas.microsoft.com/office/drawing/2014/main" id="{CB8E964F-8005-418C-B5A4-3936EB20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32645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3" name="Shape 86">
            <a:extLst xmlns:a="http://schemas.openxmlformats.org/drawingml/2006/main">
              <a:ext uri="{FF2B5EF4-FFF2-40B4-BE49-F238E27FC236}">
                <a16:creationId xmlns:a16="http://schemas.microsoft.com/office/drawing/2014/main" id="{DB426818-9C3E-4A94-8034-574F665E7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32004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4" name="Text 87">
            <a:extLst xmlns:a="http://schemas.openxmlformats.org/drawingml/2006/main">
              <a:ext uri="{FF2B5EF4-FFF2-40B4-BE49-F238E27FC236}">
                <a16:creationId xmlns:a16="http://schemas.microsoft.com/office/drawing/2014/main" id="{B1AE4341-725A-41D4-9406-824D3CFD4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2645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Limited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5" name="Shape 88">
            <a:extLst xmlns:a="http://schemas.openxmlformats.org/drawingml/2006/main">
              <a:ext uri="{FF2B5EF4-FFF2-40B4-BE49-F238E27FC236}">
                <a16:creationId xmlns:a16="http://schemas.microsoft.com/office/drawing/2014/main" id="{C9FBE1AA-9469-4230-99DD-7A8ADBAC2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32004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6" name="Text 89">
            <a:extLst xmlns:a="http://schemas.openxmlformats.org/drawingml/2006/main">
              <a:ext uri="{FF2B5EF4-FFF2-40B4-BE49-F238E27FC236}">
                <a16:creationId xmlns:a16="http://schemas.microsoft.com/office/drawing/2014/main" id="{FA4221D3-0DC4-4DDB-97C8-96FBFD2D0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32645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Limited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7" name="Shape 90">
            <a:extLst xmlns:a="http://schemas.openxmlformats.org/drawingml/2006/main">
              <a:ext uri="{FF2B5EF4-FFF2-40B4-BE49-F238E27FC236}">
                <a16:creationId xmlns:a16="http://schemas.microsoft.com/office/drawing/2014/main" id="{57443BDF-3939-441B-B769-DAA3B8C87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7472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8" name="Text 91">
            <a:extLst xmlns:a="http://schemas.openxmlformats.org/drawingml/2006/main">
              <a:ext uri="{FF2B5EF4-FFF2-40B4-BE49-F238E27FC236}">
                <a16:creationId xmlns:a16="http://schemas.microsoft.com/office/drawing/2014/main" id="{0C27361E-2032-40A8-A51E-20A2C6D3B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5388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9" name="Shape 92">
            <a:extLst xmlns:a="http://schemas.openxmlformats.org/drawingml/2006/main">
              <a:ext uri="{FF2B5EF4-FFF2-40B4-BE49-F238E27FC236}">
                <a16:creationId xmlns:a16="http://schemas.microsoft.com/office/drawing/2014/main" id="{43730417-7F7A-4F0B-83EF-DC655CB0B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347472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0" name="Text 93">
            <a:extLst xmlns:a="http://schemas.openxmlformats.org/drawingml/2006/main">
              <a:ext uri="{FF2B5EF4-FFF2-40B4-BE49-F238E27FC236}">
                <a16:creationId xmlns:a16="http://schemas.microsoft.com/office/drawing/2014/main" id="{1BC12F2B-C42B-49EF-8C4D-86D3AEBE7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353885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1" name="Shape 94">
            <a:extLst xmlns:a="http://schemas.openxmlformats.org/drawingml/2006/main">
              <a:ext uri="{FF2B5EF4-FFF2-40B4-BE49-F238E27FC236}">
                <a16:creationId xmlns:a16="http://schemas.microsoft.com/office/drawing/2014/main" id="{DAE35A96-FCA6-42B5-9498-25B3415F6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34747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2" name="Text 95">
            <a:extLst xmlns:a="http://schemas.openxmlformats.org/drawingml/2006/main">
              <a:ext uri="{FF2B5EF4-FFF2-40B4-BE49-F238E27FC236}">
                <a16:creationId xmlns:a16="http://schemas.microsoft.com/office/drawing/2014/main" id="{6C48EABE-AD82-43B6-8279-BCE2294C5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35388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3" name="Shape 96">
            <a:extLst xmlns:a="http://schemas.openxmlformats.org/drawingml/2006/main">
              <a:ext uri="{FF2B5EF4-FFF2-40B4-BE49-F238E27FC236}">
                <a16:creationId xmlns:a16="http://schemas.microsoft.com/office/drawing/2014/main" id="{6E1A0F47-C193-47B8-805B-AC5272941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4747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4" name="Text 97">
            <a:extLst xmlns:a="http://schemas.openxmlformats.org/drawingml/2006/main">
              <a:ext uri="{FF2B5EF4-FFF2-40B4-BE49-F238E27FC236}">
                <a16:creationId xmlns:a16="http://schemas.microsoft.com/office/drawing/2014/main" id="{0865A2C3-7251-4C9B-85A7-32F4C2156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35388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5" name="Shape 98">
            <a:extLst xmlns:a="http://schemas.openxmlformats.org/drawingml/2006/main">
              <a:ext uri="{FF2B5EF4-FFF2-40B4-BE49-F238E27FC236}">
                <a16:creationId xmlns:a16="http://schemas.microsoft.com/office/drawing/2014/main" id="{EABC42F7-821D-4A4A-9747-E53EEDAC6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34747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6" name="Text 99">
            <a:extLst xmlns:a="http://schemas.openxmlformats.org/drawingml/2006/main">
              <a:ext uri="{FF2B5EF4-FFF2-40B4-BE49-F238E27FC236}">
                <a16:creationId xmlns:a16="http://schemas.microsoft.com/office/drawing/2014/main" id="{720D151A-38D4-4D94-B39A-A5B22442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5388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7" name="Shape 100">
            <a:extLst xmlns:a="http://schemas.openxmlformats.org/drawingml/2006/main">
              <a:ext uri="{FF2B5EF4-FFF2-40B4-BE49-F238E27FC236}">
                <a16:creationId xmlns:a16="http://schemas.microsoft.com/office/drawing/2014/main" id="{480AA0D1-6D17-4879-99D3-FBB97BB94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347472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8" name="Text 101">
            <a:extLst xmlns:a="http://schemas.openxmlformats.org/drawingml/2006/main">
              <a:ext uri="{FF2B5EF4-FFF2-40B4-BE49-F238E27FC236}">
                <a16:creationId xmlns:a16="http://schemas.microsoft.com/office/drawing/2014/main" id="{7F44679E-B071-42A9-B9E7-ED492FE8A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353885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9" name="Shape 102">
            <a:extLst xmlns:a="http://schemas.openxmlformats.org/drawingml/2006/main">
              <a:ext uri="{FF2B5EF4-FFF2-40B4-BE49-F238E27FC236}">
                <a16:creationId xmlns:a16="http://schemas.microsoft.com/office/drawing/2014/main" id="{05CF7EE5-05A5-46E8-843B-F0C0224E8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904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0" name="Text 103">
            <a:extLst xmlns:a="http://schemas.openxmlformats.org/drawingml/2006/main">
              <a:ext uri="{FF2B5EF4-FFF2-40B4-BE49-F238E27FC236}">
                <a16:creationId xmlns:a16="http://schemas.microsoft.com/office/drawing/2014/main" id="{169CB43F-9771-4E30-8B6D-A06F752D3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8131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1" name="Shape 104">
            <a:extLst xmlns:a="http://schemas.openxmlformats.org/drawingml/2006/main">
              <a:ext uri="{FF2B5EF4-FFF2-40B4-BE49-F238E27FC236}">
                <a16:creationId xmlns:a16="http://schemas.microsoft.com/office/drawing/2014/main" id="{7BDD1D4F-4ED2-4E40-BC8C-3A93DDA05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374904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2" name="Text 105">
            <a:extLst xmlns:a="http://schemas.openxmlformats.org/drawingml/2006/main">
              <a:ext uri="{FF2B5EF4-FFF2-40B4-BE49-F238E27FC236}">
                <a16:creationId xmlns:a16="http://schemas.microsoft.com/office/drawing/2014/main" id="{B3681408-C97F-4764-AC4D-99B0825E7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381317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3" name="Shape 106">
            <a:extLst xmlns:a="http://schemas.openxmlformats.org/drawingml/2006/main">
              <a:ext uri="{FF2B5EF4-FFF2-40B4-BE49-F238E27FC236}">
                <a16:creationId xmlns:a16="http://schemas.microsoft.com/office/drawing/2014/main" id="{CADBFEFE-5142-43A7-B75C-CC17E6F79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37490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4" name="Text 107">
            <a:extLst xmlns:a="http://schemas.openxmlformats.org/drawingml/2006/main">
              <a:ext uri="{FF2B5EF4-FFF2-40B4-BE49-F238E27FC236}">
                <a16:creationId xmlns:a16="http://schemas.microsoft.com/office/drawing/2014/main" id="{1FF4B653-3DF0-4B2D-B7C7-3FA7853E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38131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5" name="Shape 108">
            <a:extLst xmlns:a="http://schemas.openxmlformats.org/drawingml/2006/main">
              <a:ext uri="{FF2B5EF4-FFF2-40B4-BE49-F238E27FC236}">
                <a16:creationId xmlns:a16="http://schemas.microsoft.com/office/drawing/2014/main" id="{15E10FB8-1E94-4851-A307-D7E523B5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7490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6" name="Text 109">
            <a:extLst xmlns:a="http://schemas.openxmlformats.org/drawingml/2006/main">
              <a:ext uri="{FF2B5EF4-FFF2-40B4-BE49-F238E27FC236}">
                <a16:creationId xmlns:a16="http://schemas.microsoft.com/office/drawing/2014/main" id="{38EDF48C-E352-46BF-8D54-0622FBCA1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38131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7" name="Shape 110">
            <a:extLst xmlns:a="http://schemas.openxmlformats.org/drawingml/2006/main">
              <a:ext uri="{FF2B5EF4-FFF2-40B4-BE49-F238E27FC236}">
                <a16:creationId xmlns:a16="http://schemas.microsoft.com/office/drawing/2014/main" id="{9FC08D37-34CF-4986-BB88-68CED7249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37490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8" name="Text 111">
            <a:extLst xmlns:a="http://schemas.openxmlformats.org/drawingml/2006/main">
              <a:ext uri="{FF2B5EF4-FFF2-40B4-BE49-F238E27FC236}">
                <a16:creationId xmlns:a16="http://schemas.microsoft.com/office/drawing/2014/main" id="{BFB723A5-EB5A-431E-9010-6CAB7DC2C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38131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9" name="Shape 112">
            <a:extLst xmlns:a="http://schemas.openxmlformats.org/drawingml/2006/main">
              <a:ext uri="{FF2B5EF4-FFF2-40B4-BE49-F238E27FC236}">
                <a16:creationId xmlns:a16="http://schemas.microsoft.com/office/drawing/2014/main" id="{E60FC1CD-274B-48AB-A518-531E36AFF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374904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0" name="Text 113">
            <a:extLst xmlns:a="http://schemas.openxmlformats.org/drawingml/2006/main">
              <a:ext uri="{FF2B5EF4-FFF2-40B4-BE49-F238E27FC236}">
                <a16:creationId xmlns:a16="http://schemas.microsoft.com/office/drawing/2014/main" id="{DF9B9E6D-51A2-4AED-8B51-F2876F37F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381317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1" name="Shape 114">
            <a:extLst xmlns:a="http://schemas.openxmlformats.org/drawingml/2006/main">
              <a:ext uri="{FF2B5EF4-FFF2-40B4-BE49-F238E27FC236}">
                <a16:creationId xmlns:a16="http://schemas.microsoft.com/office/drawing/2014/main" id="{D92B987C-A1BC-485A-B10B-2EF2272FB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2336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2" name="Text 115">
            <a:extLst xmlns:a="http://schemas.openxmlformats.org/drawingml/2006/main">
              <a:ext uri="{FF2B5EF4-FFF2-40B4-BE49-F238E27FC236}">
                <a16:creationId xmlns:a16="http://schemas.microsoft.com/office/drawing/2014/main" id="{BD9472C7-6882-4269-938E-1A786CCFE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0874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3" name="Shape 116">
            <a:extLst xmlns:a="http://schemas.openxmlformats.org/drawingml/2006/main">
              <a:ext uri="{FF2B5EF4-FFF2-40B4-BE49-F238E27FC236}">
                <a16:creationId xmlns:a16="http://schemas.microsoft.com/office/drawing/2014/main" id="{79508B1E-B567-4F08-A975-D879DEFCE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402336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4" name="Text 117">
            <a:extLst xmlns:a="http://schemas.openxmlformats.org/drawingml/2006/main">
              <a:ext uri="{FF2B5EF4-FFF2-40B4-BE49-F238E27FC236}">
                <a16:creationId xmlns:a16="http://schemas.microsoft.com/office/drawing/2014/main" id="{A39E27BB-E988-4AC7-9DF4-F103B9A57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408749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5" name="Shape 118">
            <a:extLst xmlns:a="http://schemas.openxmlformats.org/drawingml/2006/main">
              <a:ext uri="{FF2B5EF4-FFF2-40B4-BE49-F238E27FC236}">
                <a16:creationId xmlns:a16="http://schemas.microsoft.com/office/drawing/2014/main" id="{CB452A49-427A-43D9-B1B2-1C1484662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40233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6" name="Text 119">
            <a:extLst xmlns:a="http://schemas.openxmlformats.org/drawingml/2006/main">
              <a:ext uri="{FF2B5EF4-FFF2-40B4-BE49-F238E27FC236}">
                <a16:creationId xmlns:a16="http://schemas.microsoft.com/office/drawing/2014/main" id="{1C9F540D-64F6-43ED-82EF-FF13DCCB9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40874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7" name="Shape 120">
            <a:extLst xmlns:a="http://schemas.openxmlformats.org/drawingml/2006/main">
              <a:ext uri="{FF2B5EF4-FFF2-40B4-BE49-F238E27FC236}">
                <a16:creationId xmlns:a16="http://schemas.microsoft.com/office/drawing/2014/main" id="{63EAD22A-C355-4F82-BCE0-1C52E80BA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40233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8" name="Text 121">
            <a:extLst xmlns:a="http://schemas.openxmlformats.org/drawingml/2006/main">
              <a:ext uri="{FF2B5EF4-FFF2-40B4-BE49-F238E27FC236}">
                <a16:creationId xmlns:a16="http://schemas.microsoft.com/office/drawing/2014/main" id="{EB2E6785-12F9-4DF8-A2A3-499414BC9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40874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9" name="Shape 122">
            <a:extLst xmlns:a="http://schemas.openxmlformats.org/drawingml/2006/main">
              <a:ext uri="{FF2B5EF4-FFF2-40B4-BE49-F238E27FC236}">
                <a16:creationId xmlns:a16="http://schemas.microsoft.com/office/drawing/2014/main" id="{49AB0D55-610B-4B72-987D-007C5E3E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40233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0" name="Text 123">
            <a:extLst xmlns:a="http://schemas.openxmlformats.org/drawingml/2006/main">
              <a:ext uri="{FF2B5EF4-FFF2-40B4-BE49-F238E27FC236}">
                <a16:creationId xmlns:a16="http://schemas.microsoft.com/office/drawing/2014/main" id="{4AFA9805-9BE2-49B8-8E3C-72EC4B3CA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40874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1" name="Shape 124">
            <a:extLst xmlns:a="http://schemas.openxmlformats.org/drawingml/2006/main">
              <a:ext uri="{FF2B5EF4-FFF2-40B4-BE49-F238E27FC236}">
                <a16:creationId xmlns:a16="http://schemas.microsoft.com/office/drawing/2014/main" id="{D6CE0BD7-9943-45B3-8208-3C6866EC1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402336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2" name="Text 125">
            <a:extLst xmlns:a="http://schemas.openxmlformats.org/drawingml/2006/main">
              <a:ext uri="{FF2B5EF4-FFF2-40B4-BE49-F238E27FC236}">
                <a16:creationId xmlns:a16="http://schemas.microsoft.com/office/drawing/2014/main" id="{B69966CA-D95E-4C86-8C16-9CA8BF15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408749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3" name="Shape 126">
            <a:extLst xmlns:a="http://schemas.openxmlformats.org/drawingml/2006/main">
              <a:ext uri="{FF2B5EF4-FFF2-40B4-BE49-F238E27FC236}">
                <a16:creationId xmlns:a16="http://schemas.microsoft.com/office/drawing/2014/main" id="{07789249-E8B5-43F3-9D76-DAD3E605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29768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4" name="Text 127">
            <a:extLst xmlns:a="http://schemas.openxmlformats.org/drawingml/2006/main">
              <a:ext uri="{FF2B5EF4-FFF2-40B4-BE49-F238E27FC236}">
                <a16:creationId xmlns:a16="http://schemas.microsoft.com/office/drawing/2014/main" id="{A36D2FFB-603D-4F0A-8D31-6BCAED05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3618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5" name="Shape 128">
            <a:extLst xmlns:a="http://schemas.openxmlformats.org/drawingml/2006/main">
              <a:ext uri="{FF2B5EF4-FFF2-40B4-BE49-F238E27FC236}">
                <a16:creationId xmlns:a16="http://schemas.microsoft.com/office/drawing/2014/main" id="{23903CD4-46DB-4C6D-BDF4-BCB4E6B1B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429768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6" name="Text 129">
            <a:extLst xmlns:a="http://schemas.openxmlformats.org/drawingml/2006/main">
              <a:ext uri="{FF2B5EF4-FFF2-40B4-BE49-F238E27FC236}">
                <a16:creationId xmlns:a16="http://schemas.microsoft.com/office/drawing/2014/main" id="{906EE34F-E8ED-4E30-A7BB-213B702BA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436181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7" name="Shape 130">
            <a:extLst xmlns:a="http://schemas.openxmlformats.org/drawingml/2006/main">
              <a:ext uri="{FF2B5EF4-FFF2-40B4-BE49-F238E27FC236}">
                <a16:creationId xmlns:a16="http://schemas.microsoft.com/office/drawing/2014/main" id="{681357CD-93DB-46CC-89C5-608BA323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42976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8" name="Text 131">
            <a:extLst xmlns:a="http://schemas.openxmlformats.org/drawingml/2006/main">
              <a:ext uri="{FF2B5EF4-FFF2-40B4-BE49-F238E27FC236}">
                <a16:creationId xmlns:a16="http://schemas.microsoft.com/office/drawing/2014/main" id="{250C21E3-D921-4364-91E4-F40D62922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43618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9" name="Shape 132">
            <a:extLst xmlns:a="http://schemas.openxmlformats.org/drawingml/2006/main">
              <a:ext uri="{FF2B5EF4-FFF2-40B4-BE49-F238E27FC236}">
                <a16:creationId xmlns:a16="http://schemas.microsoft.com/office/drawing/2014/main" id="{CB19A3E5-2EF7-4391-9F52-EC8DCFA1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42976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0" name="Text 133">
            <a:extLst xmlns:a="http://schemas.openxmlformats.org/drawingml/2006/main">
              <a:ext uri="{FF2B5EF4-FFF2-40B4-BE49-F238E27FC236}">
                <a16:creationId xmlns:a16="http://schemas.microsoft.com/office/drawing/2014/main" id="{7EAA93BD-6296-4FD1-BA68-7D0B02B3A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43618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1" name="Shape 134">
            <a:extLst xmlns:a="http://schemas.openxmlformats.org/drawingml/2006/main">
              <a:ext uri="{FF2B5EF4-FFF2-40B4-BE49-F238E27FC236}">
                <a16:creationId xmlns:a16="http://schemas.microsoft.com/office/drawing/2014/main" id="{C891A25E-8233-4608-84C1-D00BA4076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42976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2" name="Text 135">
            <a:extLst xmlns:a="http://schemas.openxmlformats.org/drawingml/2006/main">
              <a:ext uri="{FF2B5EF4-FFF2-40B4-BE49-F238E27FC236}">
                <a16:creationId xmlns:a16="http://schemas.microsoft.com/office/drawing/2014/main" id="{6FD75302-7C5A-4B8E-A0B3-82E5B47E1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43618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3" name="Shape 136">
            <a:extLst xmlns:a="http://schemas.openxmlformats.org/drawingml/2006/main">
              <a:ext uri="{FF2B5EF4-FFF2-40B4-BE49-F238E27FC236}">
                <a16:creationId xmlns:a16="http://schemas.microsoft.com/office/drawing/2014/main" id="{6FD9A7D8-B28C-4491-B5D2-9A672BE22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429768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4" name="Text 137">
            <a:extLst xmlns:a="http://schemas.openxmlformats.org/drawingml/2006/main">
              <a:ext uri="{FF2B5EF4-FFF2-40B4-BE49-F238E27FC236}">
                <a16:creationId xmlns:a16="http://schemas.microsoft.com/office/drawing/2014/main" id="{95C211EA-265A-45B5-85FE-C1C70D97F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436181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5" name="Shape 138">
            <a:extLst xmlns:a="http://schemas.openxmlformats.org/drawingml/2006/main">
              <a:ext uri="{FF2B5EF4-FFF2-40B4-BE49-F238E27FC236}">
                <a16:creationId xmlns:a16="http://schemas.microsoft.com/office/drawing/2014/main" id="{A0EE064E-987A-4096-B050-94776B0E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72000"/>
            <a:ext cx="1234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6" name="Text 139">
            <a:extLst xmlns:a="http://schemas.openxmlformats.org/drawingml/2006/main">
              <a:ext uri="{FF2B5EF4-FFF2-40B4-BE49-F238E27FC236}">
                <a16:creationId xmlns:a16="http://schemas.microsoft.com/office/drawing/2014/main" id="{5A56A39B-5EFB-42C2-8DAC-B0FCF2696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6361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7" name="Shape 140">
            <a:extLst xmlns:a="http://schemas.openxmlformats.org/drawingml/2006/main">
              <a:ext uri="{FF2B5EF4-FFF2-40B4-BE49-F238E27FC236}">
                <a16:creationId xmlns:a16="http://schemas.microsoft.com/office/drawing/2014/main" id="{C571209E-BBCF-4BA2-B608-BC033E6A7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1440" y="4572000"/>
            <a:ext cx="11152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8" name="Text 141">
            <a:extLst xmlns:a="http://schemas.openxmlformats.org/drawingml/2006/main">
              <a:ext uri="{FF2B5EF4-FFF2-40B4-BE49-F238E27FC236}">
                <a16:creationId xmlns:a16="http://schemas.microsoft.com/office/drawing/2014/main" id="{B12A06EC-45F5-4B6F-A35B-6EB97E06A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160" y="46361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9" name="Shape 142">
            <a:extLst xmlns:a="http://schemas.openxmlformats.org/drawingml/2006/main">
              <a:ext uri="{FF2B5EF4-FFF2-40B4-BE49-F238E27FC236}">
                <a16:creationId xmlns:a16="http://schemas.microsoft.com/office/drawing/2014/main" id="{BC8BAD5A-7317-477A-9D61-3067E3A83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7080" y="45720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0" name="Text 143">
            <a:extLst xmlns:a="http://schemas.openxmlformats.org/drawingml/2006/main">
              <a:ext uri="{FF2B5EF4-FFF2-40B4-BE49-F238E27FC236}">
                <a16:creationId xmlns:a16="http://schemas.microsoft.com/office/drawing/2014/main" id="{E509096F-25F8-4B4B-8CEA-9D5B7D99C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800" y="46361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Regional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1" name="Shape 144">
            <a:extLst xmlns:a="http://schemas.openxmlformats.org/drawingml/2006/main">
              <a:ext uri="{FF2B5EF4-FFF2-40B4-BE49-F238E27FC236}">
                <a16:creationId xmlns:a16="http://schemas.microsoft.com/office/drawing/2014/main" id="{C6EC15EF-353D-4CEF-A056-4D6AE77B5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45720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2" name="Text 145">
            <a:extLst xmlns:a="http://schemas.openxmlformats.org/drawingml/2006/main">
              <a:ext uri="{FF2B5EF4-FFF2-40B4-BE49-F238E27FC236}">
                <a16:creationId xmlns:a16="http://schemas.microsoft.com/office/drawing/2014/main" id="{B0AF57BD-A375-408F-B9E6-E1C735F08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3360" y="46361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Deep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3" name="Shape 146">
            <a:extLst xmlns:a="http://schemas.openxmlformats.org/drawingml/2006/main">
              <a:ext uri="{FF2B5EF4-FFF2-40B4-BE49-F238E27FC236}">
                <a16:creationId xmlns:a16="http://schemas.microsoft.com/office/drawing/2014/main" id="{FE3F6DB5-0E13-475F-ACB4-864647940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45720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4" name="Text 147">
            <a:extLst xmlns:a="http://schemas.openxmlformats.org/drawingml/2006/main">
              <a:ext uri="{FF2B5EF4-FFF2-40B4-BE49-F238E27FC236}">
                <a16:creationId xmlns:a16="http://schemas.microsoft.com/office/drawing/2014/main" id="{ACC9E73E-6A0C-4B05-88B7-C286757A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920" y="46361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Limited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5" name="Shape 148">
            <a:extLst xmlns:a="http://schemas.openxmlformats.org/drawingml/2006/main">
              <a:ext uri="{FF2B5EF4-FFF2-40B4-BE49-F238E27FC236}">
                <a16:creationId xmlns:a16="http://schemas.microsoft.com/office/drawing/2014/main" id="{ADBF6FCC-8353-4CB7-B7FA-77A36B3E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7480" y="4572000"/>
            <a:ext cx="10602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CE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6" name="Text 149">
            <a:extLst xmlns:a="http://schemas.openxmlformats.org/drawingml/2006/main">
              <a:ext uri="{FF2B5EF4-FFF2-40B4-BE49-F238E27FC236}">
                <a16:creationId xmlns:a16="http://schemas.microsoft.com/office/drawing/2014/main" id="{AA2A96D6-A331-4481-B212-73106EED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200" y="4636135"/>
            <a:ext cx="968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Limited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7" name="Text 150">
            <a:extLst xmlns:a="http://schemas.openxmlformats.org/drawingml/2006/main">
              <a:ext uri="{FF2B5EF4-FFF2-40B4-BE49-F238E27FC236}">
                <a16:creationId xmlns:a16="http://schemas.microsoft.com/office/drawing/2014/main" id="{2D3A5B84-E134-4D23-9462-D5DD090CE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243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Deep / core market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8" name="Text 151">
            <a:extLst xmlns:a="http://schemas.openxmlformats.org/drawingml/2006/main">
              <a:ext uri="{FF2B5EF4-FFF2-40B4-BE49-F238E27FC236}">
                <a16:creationId xmlns:a16="http://schemas.microsoft.com/office/drawing/2014/main" id="{2959B100-70C3-4634-807F-018EC6B2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960" y="5111335"/>
            <a:ext cx="1115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■ Broad coverage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9" name="Text 152">
            <a:extLst xmlns:a="http://schemas.openxmlformats.org/drawingml/2006/main">
              <a:ext uri="{FF2B5EF4-FFF2-40B4-BE49-F238E27FC236}">
                <a16:creationId xmlns:a16="http://schemas.microsoft.com/office/drawing/2014/main" id="{5F9205EA-4F4C-4B91-A389-7C7461478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8760" y="5111335"/>
            <a:ext cx="12067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Regional coverage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0" name="Text 153">
            <a:extLst xmlns:a="http://schemas.openxmlformats.org/drawingml/2006/main">
              <a:ext uri="{FF2B5EF4-FFF2-40B4-BE49-F238E27FC236}">
                <a16:creationId xmlns:a16="http://schemas.microsoft.com/office/drawing/2014/main" id="{43B2B941-36C7-4B9C-8695-BD4D2C980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111335"/>
            <a:ext cx="1554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■ Limited disclosure / lower exposure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1" name="Shape 154">
            <a:extLst xmlns:a="http://schemas.openxmlformats.org/drawingml/2006/main">
              <a:ext uri="{FF2B5EF4-FFF2-40B4-BE49-F238E27FC236}">
                <a16:creationId xmlns:a16="http://schemas.microsoft.com/office/drawing/2014/main" id="{EB65B7AE-91C7-4174-8C9F-7D453C284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640" y="1517760"/>
            <a:ext cx="3620520" cy="3547440"/>
          </a:xfrm>
          <a:prstGeom xmlns:a="http://schemas.openxmlformats.org/drawingml/2006/main" prst="roundRect">
            <a:avLst>
              <a:gd name="adj" fmla="val 1031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2" name="Text 155">
            <a:extLst xmlns:a="http://schemas.openxmlformats.org/drawingml/2006/main">
              <a:ext uri="{FF2B5EF4-FFF2-40B4-BE49-F238E27FC236}">
                <a16:creationId xmlns:a16="http://schemas.microsoft.com/office/drawing/2014/main" id="{2CCABFF5-516F-4B28-AA66-60B1C83DB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240" y="1737360"/>
            <a:ext cx="31086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39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Geographic pattern observed</a:t>
            </a:r>
            <a:endParaRPr sz="9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3" name="Shape 156">
            <a:extLst xmlns:a="http://schemas.openxmlformats.org/drawingml/2006/main">
              <a:ext uri="{FF2B5EF4-FFF2-40B4-BE49-F238E27FC236}">
                <a16:creationId xmlns:a16="http://schemas.microsoft.com/office/drawing/2014/main" id="{97FBFAB0-6017-4DB7-A7DC-F8C537D43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84760"/>
            <a:ext cx="3035520" cy="51156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4" name="Shape 157">
            <a:extLst xmlns:a="http://schemas.openxmlformats.org/drawingml/2006/main">
              <a:ext uri="{FF2B5EF4-FFF2-40B4-BE49-F238E27FC236}">
                <a16:creationId xmlns:a16="http://schemas.microsoft.com/office/drawing/2014/main" id="{70D4734F-48A4-4CAB-B8E2-4919D9820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84760"/>
            <a:ext cx="63720" cy="5115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5" name="Text 158">
            <a:extLst xmlns:a="http://schemas.openxmlformats.org/drawingml/2006/main">
              <a:ext uri="{FF2B5EF4-FFF2-40B4-BE49-F238E27FC236}">
                <a16:creationId xmlns:a16="http://schemas.microsoft.com/office/drawing/2014/main" id="{E6DFB479-1147-4CE0-9FDD-C1D23B794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217633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North America concentration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6" name="Text 159">
            <a:extLst xmlns:a="http://schemas.openxmlformats.org/drawingml/2006/main">
              <a:ext uri="{FF2B5EF4-FFF2-40B4-BE49-F238E27FC236}">
                <a16:creationId xmlns:a16="http://schemas.microsoft.com/office/drawing/2014/main" id="{52FE463B-278A-46B0-AC38-0C3903BB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2391175"/>
            <a:ext cx="2742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Cognizant, Infosys and LTIMindtree show high revenue exposure to North America, making the region a central demand driver.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7" name="Shape 160">
            <a:extLst xmlns:a="http://schemas.openxmlformats.org/drawingml/2006/main">
              <a:ext uri="{FF2B5EF4-FFF2-40B4-BE49-F238E27FC236}">
                <a16:creationId xmlns:a16="http://schemas.microsoft.com/office/drawing/2014/main" id="{29EF77C8-B07E-4689-A61D-2FBA880C2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61560"/>
            <a:ext cx="3035520" cy="51156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8" name="Shape 161">
            <a:extLst xmlns:a="http://schemas.openxmlformats.org/drawingml/2006/main">
              <a:ext uri="{FF2B5EF4-FFF2-40B4-BE49-F238E27FC236}">
                <a16:creationId xmlns:a16="http://schemas.microsoft.com/office/drawing/2014/main" id="{A4C35BA0-3DAF-414F-8DCA-16244A81C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61560"/>
            <a:ext cx="63720" cy="5115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9" name="Text 162">
            <a:extLst xmlns:a="http://schemas.openxmlformats.org/drawingml/2006/main">
              <a:ext uri="{FF2B5EF4-FFF2-40B4-BE49-F238E27FC236}">
                <a16:creationId xmlns:a16="http://schemas.microsoft.com/office/drawing/2014/main" id="{06FEA093-1BDB-41E8-813D-09A6A260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285313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Europe balancing effect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0" name="Text 163">
            <a:extLst xmlns:a="http://schemas.openxmlformats.org/drawingml/2006/main">
              <a:ext uri="{FF2B5EF4-FFF2-40B4-BE49-F238E27FC236}">
                <a16:creationId xmlns:a16="http://schemas.microsoft.com/office/drawing/2014/main" id="{D1CE27F9-FFF8-4649-8264-6BAFEFFE7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3067615"/>
            <a:ext cx="2742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 and Deloitte have a visibly stronger European orientation compared with many India-centric peers.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1" name="Shape 164">
            <a:extLst xmlns:a="http://schemas.openxmlformats.org/drawingml/2006/main">
              <a:ext uri="{FF2B5EF4-FFF2-40B4-BE49-F238E27FC236}">
                <a16:creationId xmlns:a16="http://schemas.microsoft.com/office/drawing/2014/main" id="{88037C50-0185-432D-A91D-A13ED4AD0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38000"/>
            <a:ext cx="3035520" cy="51156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2" name="Shape 165">
            <a:extLst xmlns:a="http://schemas.openxmlformats.org/drawingml/2006/main">
              <a:ext uri="{FF2B5EF4-FFF2-40B4-BE49-F238E27FC236}">
                <a16:creationId xmlns:a16="http://schemas.microsoft.com/office/drawing/2014/main" id="{4BA906E3-5599-441B-A302-F3232644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38000"/>
            <a:ext cx="63720" cy="5115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3" name="Text 166">
            <a:extLst xmlns:a="http://schemas.openxmlformats.org/drawingml/2006/main">
              <a:ext uri="{FF2B5EF4-FFF2-40B4-BE49-F238E27FC236}">
                <a16:creationId xmlns:a16="http://schemas.microsoft.com/office/drawing/2014/main" id="{BF126F4B-E734-4C23-A538-A234B6730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352957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India delivery anchor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4" name="Text 167">
            <a:extLst xmlns:a="http://schemas.openxmlformats.org/drawingml/2006/main">
              <a:ext uri="{FF2B5EF4-FFF2-40B4-BE49-F238E27FC236}">
                <a16:creationId xmlns:a16="http://schemas.microsoft.com/office/drawing/2014/main" id="{45D861DC-8001-456B-B7E5-7D041F2F1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3744415"/>
            <a:ext cx="2742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TCS, Infosys, HCLTech, Wipro, Cognizant and LTIMindtree show major India-linked delivery leverage.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5" name="Shape 168">
            <a:extLst xmlns:a="http://schemas.openxmlformats.org/drawingml/2006/main">
              <a:ext uri="{FF2B5EF4-FFF2-40B4-BE49-F238E27FC236}">
                <a16:creationId xmlns:a16="http://schemas.microsoft.com/office/drawing/2014/main" id="{783A3CBE-9666-427B-B8ED-C2555FA2F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114800"/>
            <a:ext cx="3035520" cy="51156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6" name="Shape 169">
            <a:extLst xmlns:a="http://schemas.openxmlformats.org/drawingml/2006/main">
              <a:ext uri="{FF2B5EF4-FFF2-40B4-BE49-F238E27FC236}">
                <a16:creationId xmlns:a16="http://schemas.microsoft.com/office/drawing/2014/main" id="{71775CEE-4D42-476B-9978-02D911989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114800"/>
            <a:ext cx="63720" cy="5115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7" name="Text 170">
            <a:extLst xmlns:a="http://schemas.openxmlformats.org/drawingml/2006/main">
              <a:ext uri="{FF2B5EF4-FFF2-40B4-BE49-F238E27FC236}">
                <a16:creationId xmlns:a16="http://schemas.microsoft.com/office/drawing/2014/main" id="{CE54D9C6-C1C0-4D0D-8C84-745E3D7E5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4206375"/>
            <a:ext cx="2742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APAC / Japan differentiator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8" name="Text 171">
            <a:extLst xmlns:a="http://schemas.openxmlformats.org/drawingml/2006/main">
              <a:ext uri="{FF2B5EF4-FFF2-40B4-BE49-F238E27FC236}">
                <a16:creationId xmlns:a16="http://schemas.microsoft.com/office/drawing/2014/main" id="{92386280-A268-49A4-91C8-8152A64D5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4120" y="4420855"/>
            <a:ext cx="2742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 has a comparatively stronger Japan and APAC anchor, while global consulting firms retain broad multi-region coverage.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9" name="Shape 172">
            <a:extLst xmlns:a="http://schemas.openxmlformats.org/drawingml/2006/main">
              <a:ext uri="{FF2B5EF4-FFF2-40B4-BE49-F238E27FC236}">
                <a16:creationId xmlns:a16="http://schemas.microsoft.com/office/drawing/2014/main" id="{76E1C86F-5F1E-4BA8-BA8C-68428FAB3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0" name="Shape 173">
            <a:extLst xmlns:a="http://schemas.openxmlformats.org/drawingml/2006/main">
              <a:ext uri="{FF2B5EF4-FFF2-40B4-BE49-F238E27FC236}">
                <a16:creationId xmlns:a16="http://schemas.microsoft.com/office/drawing/2014/main" id="{CFF3E04A-93BE-493C-A7AE-B03B27827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1" name="Text 174">
            <a:extLst xmlns:a="http://schemas.openxmlformats.org/drawingml/2006/main">
              <a:ext uri="{FF2B5EF4-FFF2-40B4-BE49-F238E27FC236}">
                <a16:creationId xmlns:a16="http://schemas.microsoft.com/office/drawing/2014/main" id="{A2C5DABB-354B-49B1-9636-7F51EE0E7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2" name="Text 175">
            <a:extLst xmlns:a="http://schemas.openxmlformats.org/drawingml/2006/main">
              <a:ext uri="{FF2B5EF4-FFF2-40B4-BE49-F238E27FC236}">
                <a16:creationId xmlns:a16="http://schemas.microsoft.com/office/drawing/2014/main" id="{64BB63C9-BD51-4D2E-ABD5-A0CBE59FF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 and TCS tie for strongest geographic coverage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with broad or deep presence across 5/5 regions, one region ahead of Deloitte and IBM Consulting at 4/5.</a:t>
            </a:r>
            <a:endParaRPr sz="1000" b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3" name="Text 176">
            <a:extLst xmlns:a="http://schemas.openxmlformats.org/drawingml/2006/main">
              <a:ext uri="{FF2B5EF4-FFF2-40B4-BE49-F238E27FC236}">
                <a16:creationId xmlns:a16="http://schemas.microsoft.com/office/drawing/2014/main" id="{893A5B4C-5F14-42C2-8884-771DD978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4" name="Text 177">
            <a:hlinkClick xmlns:r="http://schemas.openxmlformats.org/officeDocument/2006/relationships" xmlns:a="http://schemas.openxmlformats.org/drawingml/2006/main" r:id="R59d55f30b5f7426d"/>
            <a:extLst xmlns:a="http://schemas.openxmlformats.org/drawingml/2006/main">
              <a:ext uri="{FF2B5EF4-FFF2-40B4-BE49-F238E27FC236}">
                <a16:creationId xmlns:a16="http://schemas.microsoft.com/office/drawing/2014/main" id="{C85D7C5E-21E9-41F2-8FC2-FC1750687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327ad5057964281"/>
              </a:rPr>
              <a:t>TCS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5" name="Text 178">
            <a:hlinkClick xmlns:r="http://schemas.openxmlformats.org/officeDocument/2006/relationships" xmlns:a="http://schemas.openxmlformats.org/drawingml/2006/main" r:id="R7d9786fe9d904bcf"/>
            <a:extLst xmlns:a="http://schemas.openxmlformats.org/drawingml/2006/main">
              <a:ext uri="{FF2B5EF4-FFF2-40B4-BE49-F238E27FC236}">
                <a16:creationId xmlns:a16="http://schemas.microsoft.com/office/drawing/2014/main" id="{CB133571-256F-4AA2-A7ED-D59D2F927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5280" y="6309360"/>
            <a:ext cx="4622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3d1711108124312"/>
              </a:rPr>
              <a:t>Infosys SEC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6" name="Text 179">
            <a:hlinkClick xmlns:r="http://schemas.openxmlformats.org/officeDocument/2006/relationships" xmlns:a="http://schemas.openxmlformats.org/drawingml/2006/main" r:id="Reda9fa10cd984512"/>
            <a:extLst xmlns:a="http://schemas.openxmlformats.org/drawingml/2006/main">
              <a:ext uri="{FF2B5EF4-FFF2-40B4-BE49-F238E27FC236}">
                <a16:creationId xmlns:a16="http://schemas.microsoft.com/office/drawing/2014/main" id="{560F24C3-8F6B-4272-A154-F025325BC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828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cfae08d882347c7"/>
              </a:rPr>
              <a:t>Capgemini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7" name="Text 180">
            <a:hlinkClick xmlns:r="http://schemas.openxmlformats.org/officeDocument/2006/relationships" xmlns:a="http://schemas.openxmlformats.org/drawingml/2006/main" r:id="R6592d11f58b24d15"/>
            <a:extLst xmlns:a="http://schemas.openxmlformats.org/drawingml/2006/main">
              <a:ext uri="{FF2B5EF4-FFF2-40B4-BE49-F238E27FC236}">
                <a16:creationId xmlns:a16="http://schemas.microsoft.com/office/drawing/2014/main" id="{E838C20B-C573-4733-B3C1-E3B35A92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752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aee3813e2354f63"/>
              </a:rPr>
              <a:t>Cognizant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8" name="Text 181">
            <a:hlinkClick xmlns:r="http://schemas.openxmlformats.org/officeDocument/2006/relationships" xmlns:a="http://schemas.openxmlformats.org/drawingml/2006/main" r:id="R09988b87fda44f3e"/>
            <a:extLst xmlns:a="http://schemas.openxmlformats.org/drawingml/2006/main">
              <a:ext uri="{FF2B5EF4-FFF2-40B4-BE49-F238E27FC236}">
                <a16:creationId xmlns:a16="http://schemas.microsoft.com/office/drawing/2014/main" id="{03CB1BB1-60FB-4658-959F-2688885C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76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520a2d520c0417a"/>
              </a:rPr>
              <a:t>NTT DATA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9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659871C6-2493-449B-9486-A0FAEF9710D7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66C3428B-053E-6B4E-39FF-75B44F3F33F6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32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0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9E3450A-1D9D-4664-BDB6-1E4B6B99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1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A0EA4FBB-876D-4AD5-B6B9-3540A513E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2" name="">
            <a:extLst xmlns:a="http://schemas.openxmlformats.org/drawingml/2006/main">
              <a:ext uri="{FF2B5EF4-FFF2-40B4-BE49-F238E27FC236}">
                <a16:creationId xmlns:a16="http://schemas.microsoft.com/office/drawing/2014/main" id="{133ECE46-AD52-4833-8EE1-FB01FE7A7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03" name="">
            <a:extLst xmlns:a="http://schemas.openxmlformats.org/drawingml/2006/main">
              <a:ext uri="{FF2B5EF4-FFF2-40B4-BE49-F238E27FC236}">
                <a16:creationId xmlns:a16="http://schemas.microsoft.com/office/drawing/2014/main" id="{808EA2C5-A123-4581-9BB0-50B2D1479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04" name="">
            <a:extLst xmlns:a="http://schemas.openxmlformats.org/drawingml/2006/main">
              <a:ext uri="{FF2B5EF4-FFF2-40B4-BE49-F238E27FC236}">
                <a16:creationId xmlns:a16="http://schemas.microsoft.com/office/drawing/2014/main" id="{DC46D06B-B0C0-42AD-B4C0-5FA2F5770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505" name="">
            <a:extLst xmlns:a="http://schemas.openxmlformats.org/drawingml/2006/main">
              <a:ext uri="{FF2B5EF4-FFF2-40B4-BE49-F238E27FC236}">
                <a16:creationId xmlns:a16="http://schemas.microsoft.com/office/drawing/2014/main" id="{9F36048A-2506-4563-8E1F-ABA6B8933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253204316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0" name="Text 0">
            <a:extLst xmlns:a="http://schemas.openxmlformats.org/drawingml/2006/main">
              <a:ext uri="{FF2B5EF4-FFF2-40B4-BE49-F238E27FC236}">
                <a16:creationId xmlns:a16="http://schemas.microsoft.com/office/drawing/2014/main" id="{92685D5E-D539-412E-A8D3-6C198773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B1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1" name="Text 1">
            <a:extLst xmlns:a="http://schemas.openxmlformats.org/drawingml/2006/main">
              <a:ext uri="{FF2B5EF4-FFF2-40B4-BE49-F238E27FC236}">
                <a16:creationId xmlns:a16="http://schemas.microsoft.com/office/drawing/2014/main" id="{85D4A7D9-FE40-4EC8-99A2-70AF0D42A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Profiles: Consulting-Led And Enterprise-Scale Providers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2" name="Shape 2">
            <a:extLst xmlns:a="http://schemas.openxmlformats.org/drawingml/2006/main">
              <a:ext uri="{FF2B5EF4-FFF2-40B4-BE49-F238E27FC236}">
                <a16:creationId xmlns:a16="http://schemas.microsoft.com/office/drawing/2014/main" id="{805FBA61-94A8-491C-BC05-4BA5B1E15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3" name="Text 3">
            <a:extLst xmlns:a="http://schemas.openxmlformats.org/drawingml/2006/main">
              <a:ext uri="{FF2B5EF4-FFF2-40B4-BE49-F238E27FC236}">
                <a16:creationId xmlns:a16="http://schemas.microsoft.com/office/drawing/2014/main" id="{E043AEB2-649B-4C20-BDAC-D8BB56385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first supplier cluster combines global transformation scale with broad application, ERP, CRM, BI and managed-services capability.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4" name="Shape 4">
            <a:extLst xmlns:a="http://schemas.openxmlformats.org/drawingml/2006/main">
              <a:ext uri="{FF2B5EF4-FFF2-40B4-BE49-F238E27FC236}">
                <a16:creationId xmlns:a16="http://schemas.microsoft.com/office/drawing/2014/main" id="{557DF722-DA56-4F1D-B9E7-5517CB1DE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261800"/>
            <a:ext cx="109692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5" name="Text 5">
            <a:extLst xmlns:a="http://schemas.openxmlformats.org/drawingml/2006/main">
              <a:ext uri="{FF2B5EF4-FFF2-40B4-BE49-F238E27FC236}">
                <a16:creationId xmlns:a16="http://schemas.microsoft.com/office/drawing/2014/main" id="{B820199C-FA00-47E8-BE27-0F92D56D3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44295"/>
            <a:ext cx="950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6" name="Shape 6">
            <a:extLst xmlns:a="http://schemas.openxmlformats.org/drawingml/2006/main">
              <a:ext uri="{FF2B5EF4-FFF2-40B4-BE49-F238E27FC236}">
                <a16:creationId xmlns:a16="http://schemas.microsoft.com/office/drawing/2014/main" id="{478CB6DC-11BD-4F59-96B8-ECBB5B21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1261800"/>
            <a:ext cx="365724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7" name="Text 7">
            <a:extLst xmlns:a="http://schemas.openxmlformats.org/drawingml/2006/main">
              <a:ext uri="{FF2B5EF4-FFF2-40B4-BE49-F238E27FC236}">
                <a16:creationId xmlns:a16="http://schemas.microsoft.com/office/drawing/2014/main" id="{B68A737B-DED1-4483-81F4-BDD6D2B74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1344295"/>
            <a:ext cx="3511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Operational Capability Observation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8" name="Shape 8">
            <a:extLst xmlns:a="http://schemas.openxmlformats.org/drawingml/2006/main">
              <a:ext uri="{FF2B5EF4-FFF2-40B4-BE49-F238E27FC236}">
                <a16:creationId xmlns:a16="http://schemas.microsoft.com/office/drawing/2014/main" id="{751B1B93-7205-420B-AC8B-EAB440552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1261800"/>
            <a:ext cx="370296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9" name="Text 9">
            <a:extLst xmlns:a="http://schemas.openxmlformats.org/drawingml/2006/main">
              <a:ext uri="{FF2B5EF4-FFF2-40B4-BE49-F238E27FC236}">
                <a16:creationId xmlns:a16="http://schemas.microsoft.com/office/drawing/2014/main" id="{8990097D-38BB-4678-ACA0-7F8A15030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1344295"/>
            <a:ext cx="3556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Geographic Capability Observation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0" name="Shape 10">
            <a:extLst xmlns:a="http://schemas.openxmlformats.org/drawingml/2006/main">
              <a:ext uri="{FF2B5EF4-FFF2-40B4-BE49-F238E27FC236}">
                <a16:creationId xmlns:a16="http://schemas.microsoft.com/office/drawing/2014/main" id="{0FCB02C5-E230-41F5-9A61-D6DB1C0EF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1261800"/>
            <a:ext cx="251424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1" name="Text 11">
            <a:extLst xmlns:a="http://schemas.openxmlformats.org/drawingml/2006/main">
              <a:ext uri="{FF2B5EF4-FFF2-40B4-BE49-F238E27FC236}">
                <a16:creationId xmlns:a16="http://schemas.microsoft.com/office/drawing/2014/main" id="{F5E5EB77-E28F-475B-8A2F-62503B136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1344295"/>
            <a:ext cx="236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Scale Signal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2" name="Shape 12">
            <a:extLst xmlns:a="http://schemas.openxmlformats.org/drawingml/2006/main">
              <a:ext uri="{FF2B5EF4-FFF2-40B4-BE49-F238E27FC236}">
                <a16:creationId xmlns:a16="http://schemas.microsoft.com/office/drawing/2014/main" id="{331124A7-8BF4-4B2D-929A-755AF0619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645920"/>
            <a:ext cx="109692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3" name="Text 13">
            <a:extLst xmlns:a="http://schemas.openxmlformats.org/drawingml/2006/main">
              <a:ext uri="{FF2B5EF4-FFF2-40B4-BE49-F238E27FC236}">
                <a16:creationId xmlns:a16="http://schemas.microsoft.com/office/drawing/2014/main" id="{3AC5C2DD-508D-4BF9-A785-EE9DD7C8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28360"/>
            <a:ext cx="95076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4" name="Shape 14">
            <a:extLst xmlns:a="http://schemas.openxmlformats.org/drawingml/2006/main">
              <a:ext uri="{FF2B5EF4-FFF2-40B4-BE49-F238E27FC236}">
                <a16:creationId xmlns:a16="http://schemas.microsoft.com/office/drawing/2014/main" id="{3B044AB8-08EF-4825-A62E-882BA4384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1645920"/>
            <a:ext cx="3657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5" name="Text 15">
            <a:extLst xmlns:a="http://schemas.openxmlformats.org/drawingml/2006/main">
              <a:ext uri="{FF2B5EF4-FFF2-40B4-BE49-F238E27FC236}">
                <a16:creationId xmlns:a16="http://schemas.microsoft.com/office/drawing/2014/main" id="{00A42E24-1DCF-4394-9F98-0FA45490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1728360"/>
            <a:ext cx="3511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transformation and technology services platform with application modernization, managed services, cloud and AI-led delivery capabilities.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6" name="Shape 16">
            <a:extLst xmlns:a="http://schemas.openxmlformats.org/drawingml/2006/main">
              <a:ext uri="{FF2B5EF4-FFF2-40B4-BE49-F238E27FC236}">
                <a16:creationId xmlns:a16="http://schemas.microsoft.com/office/drawing/2014/main" id="{8634F5FA-7B4C-42E1-A38B-F912DC763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1645920"/>
            <a:ext cx="370296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7" name="Text 17">
            <a:extLst xmlns:a="http://schemas.openxmlformats.org/drawingml/2006/main">
              <a:ext uri="{FF2B5EF4-FFF2-40B4-BE49-F238E27FC236}">
                <a16:creationId xmlns:a16="http://schemas.microsoft.com/office/drawing/2014/main" id="{20BD5BCB-77B2-4844-BFAD-9A54387EC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1728360"/>
            <a:ext cx="355680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Serves clients in 120+ countries; offices and operations across 52 countries and 200+ cities, with global delivery capacity.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8" name="Shape 18">
            <a:extLst xmlns:a="http://schemas.openxmlformats.org/drawingml/2006/main">
              <a:ext uri="{FF2B5EF4-FFF2-40B4-BE49-F238E27FC236}">
                <a16:creationId xmlns:a16="http://schemas.microsoft.com/office/drawing/2014/main" id="{FDCAA26C-B9F1-45BD-A05B-7364C8E3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1645920"/>
            <a:ext cx="2514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9" name="Text 19">
            <a:extLst xmlns:a="http://schemas.openxmlformats.org/drawingml/2006/main">
              <a:ext uri="{FF2B5EF4-FFF2-40B4-BE49-F238E27FC236}">
                <a16:creationId xmlns:a16="http://schemas.microsoft.com/office/drawing/2014/main" id="{175595A1-62A7-423C-A8C8-6ADA13701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1728360"/>
            <a:ext cx="2368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$69.7B FY25 revenue; ~779K FY25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0" name="Shape 20">
            <a:extLst xmlns:a="http://schemas.openxmlformats.org/drawingml/2006/main">
              <a:ext uri="{FF2B5EF4-FFF2-40B4-BE49-F238E27FC236}">
                <a16:creationId xmlns:a16="http://schemas.microsoft.com/office/drawing/2014/main" id="{49BC9FEF-4F2C-44C6-A0B9-6547D176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258640"/>
            <a:ext cx="109692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1" name="Text 21">
            <a:extLst xmlns:a="http://schemas.openxmlformats.org/drawingml/2006/main">
              <a:ext uri="{FF2B5EF4-FFF2-40B4-BE49-F238E27FC236}">
                <a16:creationId xmlns:a16="http://schemas.microsoft.com/office/drawing/2014/main" id="{CD75F630-6EF8-47AB-88ED-8A255C887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40720"/>
            <a:ext cx="95076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2" name="Shape 22">
            <a:extLst xmlns:a="http://schemas.openxmlformats.org/drawingml/2006/main">
              <a:ext uri="{FF2B5EF4-FFF2-40B4-BE49-F238E27FC236}">
                <a16:creationId xmlns:a16="http://schemas.microsoft.com/office/drawing/2014/main" id="{AD34E3FA-423E-445E-BA4A-F6F2BFFEC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2258640"/>
            <a:ext cx="3657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3" name="Text 23">
            <a:extLst xmlns:a="http://schemas.openxmlformats.org/drawingml/2006/main">
              <a:ext uri="{FF2B5EF4-FFF2-40B4-BE49-F238E27FC236}">
                <a16:creationId xmlns:a16="http://schemas.microsoft.com/office/drawing/2014/main" id="{AB0AAD89-6E64-4340-B01E-D7EA6452D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2340720"/>
            <a:ext cx="3511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Strong technology transformation, enterprise applications and advisory-led implementation capability; member-firm model can shape local delivery execution.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4" name="Shape 24">
            <a:extLst xmlns:a="http://schemas.openxmlformats.org/drawingml/2006/main">
              <a:ext uri="{FF2B5EF4-FFF2-40B4-BE49-F238E27FC236}">
                <a16:creationId xmlns:a16="http://schemas.microsoft.com/office/drawing/2014/main" id="{AA70E05D-4AF9-4A22-8B02-FF758D226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2258640"/>
            <a:ext cx="370296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5" name="Text 25">
            <a:extLst xmlns:a="http://schemas.openxmlformats.org/drawingml/2006/main">
              <a:ext uri="{FF2B5EF4-FFF2-40B4-BE49-F238E27FC236}">
                <a16:creationId xmlns:a16="http://schemas.microsoft.com/office/drawing/2014/main" id="{4D0BAF49-6DC5-46BB-83EA-4FD880465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340720"/>
            <a:ext cx="355680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Spans 150+ countries and territories; over 470K professionals globally, with EMEA structure expanding cross-border scale in 2026.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6" name="Shape 26">
            <a:extLst xmlns:a="http://schemas.openxmlformats.org/drawingml/2006/main">
              <a:ext uri="{FF2B5EF4-FFF2-40B4-BE49-F238E27FC236}">
                <a16:creationId xmlns:a16="http://schemas.microsoft.com/office/drawing/2014/main" id="{099E35CC-8903-49F5-81B9-73D65124E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2258640"/>
            <a:ext cx="2514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7" name="Text 27">
            <a:extLst xmlns:a="http://schemas.openxmlformats.org/drawingml/2006/main">
              <a:ext uri="{FF2B5EF4-FFF2-40B4-BE49-F238E27FC236}">
                <a16:creationId xmlns:a16="http://schemas.microsoft.com/office/drawing/2014/main" id="{F1922FD0-7447-45F8-BB66-FBD7C4753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2340720"/>
            <a:ext cx="2368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$70.5B FY25 global revenue; over 470K people.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8" name="Shape 28">
            <a:extLst xmlns:a="http://schemas.openxmlformats.org/drawingml/2006/main">
              <a:ext uri="{FF2B5EF4-FFF2-40B4-BE49-F238E27FC236}">
                <a16:creationId xmlns:a16="http://schemas.microsoft.com/office/drawing/2014/main" id="{EC40188F-6434-4754-B233-318FDD5C9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871360"/>
            <a:ext cx="109692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9" name="Text 29">
            <a:extLst xmlns:a="http://schemas.openxmlformats.org/drawingml/2006/main">
              <a:ext uri="{FF2B5EF4-FFF2-40B4-BE49-F238E27FC236}">
                <a16:creationId xmlns:a16="http://schemas.microsoft.com/office/drawing/2014/main" id="{B33A95A5-D5BF-44F7-9269-D08365FAB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953440"/>
            <a:ext cx="95076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0" name="Shape 30">
            <a:extLst xmlns:a="http://schemas.openxmlformats.org/drawingml/2006/main">
              <a:ext uri="{FF2B5EF4-FFF2-40B4-BE49-F238E27FC236}">
                <a16:creationId xmlns:a16="http://schemas.microsoft.com/office/drawing/2014/main" id="{9A04E5F8-0F6D-4E0D-8137-181485E9B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2871360"/>
            <a:ext cx="3657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1" name="Text 31">
            <a:extLst xmlns:a="http://schemas.openxmlformats.org/drawingml/2006/main">
              <a:ext uri="{FF2B5EF4-FFF2-40B4-BE49-F238E27FC236}">
                <a16:creationId xmlns:a16="http://schemas.microsoft.com/office/drawing/2014/main" id="{62108C22-E6DA-4EC9-A10B-90AEE6A6C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2953440"/>
            <a:ext cx="3511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High-scale ADM, AMS, ERP and cloud delivery; strong industrialization, automation, long-tenured enterprise relationships and large-deal capacity.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2" name="Shape 32">
            <a:extLst xmlns:a="http://schemas.openxmlformats.org/drawingml/2006/main">
              <a:ext uri="{FF2B5EF4-FFF2-40B4-BE49-F238E27FC236}">
                <a16:creationId xmlns:a16="http://schemas.microsoft.com/office/drawing/2014/main" id="{99DC95E0-A197-422D-8B06-C670F966E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2871360"/>
            <a:ext cx="370296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3" name="Text 33">
            <a:extLst xmlns:a="http://schemas.openxmlformats.org/drawingml/2006/main">
              <a:ext uri="{FF2B5EF4-FFF2-40B4-BE49-F238E27FC236}">
                <a16:creationId xmlns:a16="http://schemas.microsoft.com/office/drawing/2014/main" id="{FA2844C1-EBDE-48F4-BC32-FEB1938B8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953440"/>
            <a:ext cx="355680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Workforce across 55 countries and 202 service delivery centers; broad presence across North America, UK, Europe and APAC.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4" name="Shape 34">
            <a:extLst xmlns:a="http://schemas.openxmlformats.org/drawingml/2006/main">
              <a:ext uri="{FF2B5EF4-FFF2-40B4-BE49-F238E27FC236}">
                <a16:creationId xmlns:a16="http://schemas.microsoft.com/office/drawing/2014/main" id="{D92F391A-6723-4702-A24D-7FB93564D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2871360"/>
            <a:ext cx="2514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5" name="Text 35">
            <a:extLst xmlns:a="http://schemas.openxmlformats.org/drawingml/2006/main">
              <a:ext uri="{FF2B5EF4-FFF2-40B4-BE49-F238E27FC236}">
                <a16:creationId xmlns:a16="http://schemas.microsoft.com/office/drawing/2014/main" id="{9F42D0EC-F0C3-4EA6-ACA4-29E5B3F0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2953440"/>
            <a:ext cx="2368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$30.0B FY26 revenue; 584.5K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6" name="Shape 36">
            <a:extLst xmlns:a="http://schemas.openxmlformats.org/drawingml/2006/main">
              <a:ext uri="{FF2B5EF4-FFF2-40B4-BE49-F238E27FC236}">
                <a16:creationId xmlns:a16="http://schemas.microsoft.com/office/drawing/2014/main" id="{4EB66C08-4A10-401D-834E-CC46C3B24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83720"/>
            <a:ext cx="109692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7" name="Text 37">
            <a:extLst xmlns:a="http://schemas.openxmlformats.org/drawingml/2006/main">
              <a:ext uri="{FF2B5EF4-FFF2-40B4-BE49-F238E27FC236}">
                <a16:creationId xmlns:a16="http://schemas.microsoft.com/office/drawing/2014/main" id="{AE31A721-7846-43DF-8225-D917263C0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95076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8" name="Shape 38">
            <a:extLst xmlns:a="http://schemas.openxmlformats.org/drawingml/2006/main">
              <a:ext uri="{FF2B5EF4-FFF2-40B4-BE49-F238E27FC236}">
                <a16:creationId xmlns:a16="http://schemas.microsoft.com/office/drawing/2014/main" id="{1922C356-920F-4557-BD38-E61E9929C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3483720"/>
            <a:ext cx="3657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9" name="Text 39">
            <a:extLst xmlns:a="http://schemas.openxmlformats.org/drawingml/2006/main">
              <a:ext uri="{FF2B5EF4-FFF2-40B4-BE49-F238E27FC236}">
                <a16:creationId xmlns:a16="http://schemas.microsoft.com/office/drawing/2014/main" id="{1A7EFAE8-0564-46B5-A558-3CF9A713B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3566160"/>
            <a:ext cx="3511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AI-first business consulting and technology services with ADM, ERP/CRM, cloud modernization and managed-services depth.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0" name="Shape 40">
            <a:extLst xmlns:a="http://schemas.openxmlformats.org/drawingml/2006/main">
              <a:ext uri="{FF2B5EF4-FFF2-40B4-BE49-F238E27FC236}">
                <a16:creationId xmlns:a16="http://schemas.microsoft.com/office/drawing/2014/main" id="{AA945791-F77A-4D56-8B3E-41AC68C3B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3483720"/>
            <a:ext cx="370296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1" name="Text 41">
            <a:extLst xmlns:a="http://schemas.openxmlformats.org/drawingml/2006/main">
              <a:ext uri="{FF2B5EF4-FFF2-40B4-BE49-F238E27FC236}">
                <a16:creationId xmlns:a16="http://schemas.microsoft.com/office/drawing/2014/main" id="{EC705C38-15F8-4206-86E5-73F0C749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566160"/>
            <a:ext cx="355680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FY26 revenue mix remains highly developed-market oriented: North America 56.1%, Europe 32.1%, RoW 8.9%, India 2.9%.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2" name="Shape 42">
            <a:extLst xmlns:a="http://schemas.openxmlformats.org/drawingml/2006/main">
              <a:ext uri="{FF2B5EF4-FFF2-40B4-BE49-F238E27FC236}">
                <a16:creationId xmlns:a16="http://schemas.microsoft.com/office/drawing/2014/main" id="{67570DB1-8DCA-4900-B17E-B4B483441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3483720"/>
            <a:ext cx="2514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3" name="Text 43">
            <a:extLst xmlns:a="http://schemas.openxmlformats.org/drawingml/2006/main">
              <a:ext uri="{FF2B5EF4-FFF2-40B4-BE49-F238E27FC236}">
                <a16:creationId xmlns:a16="http://schemas.microsoft.com/office/drawing/2014/main" id="{08D3E1A7-9FA7-48CE-B978-D924BFC07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3566160"/>
            <a:ext cx="2368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$20.2B FY26 revenue; 328.6K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4" name="Shape 44">
            <a:extLst xmlns:a="http://schemas.openxmlformats.org/drawingml/2006/main">
              <a:ext uri="{FF2B5EF4-FFF2-40B4-BE49-F238E27FC236}">
                <a16:creationId xmlns:a16="http://schemas.microsoft.com/office/drawing/2014/main" id="{C436E7CE-CA92-48BF-87F1-2DB7D24E4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96440"/>
            <a:ext cx="109692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5" name="Text 45">
            <a:extLst xmlns:a="http://schemas.openxmlformats.org/drawingml/2006/main">
              <a:ext uri="{FF2B5EF4-FFF2-40B4-BE49-F238E27FC236}">
                <a16:creationId xmlns:a16="http://schemas.microsoft.com/office/drawing/2014/main" id="{E4DAD1E3-494A-44BE-8AE0-EF26C2F7F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78880"/>
            <a:ext cx="95076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6" name="Shape 46">
            <a:extLst xmlns:a="http://schemas.openxmlformats.org/drawingml/2006/main">
              <a:ext uri="{FF2B5EF4-FFF2-40B4-BE49-F238E27FC236}">
                <a16:creationId xmlns:a16="http://schemas.microsoft.com/office/drawing/2014/main" id="{4C4712BA-9BC6-421B-941D-07277E9BE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4096440"/>
            <a:ext cx="3657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7" name="Text 47">
            <a:extLst xmlns:a="http://schemas.openxmlformats.org/drawingml/2006/main">
              <a:ext uri="{FF2B5EF4-FFF2-40B4-BE49-F238E27FC236}">
                <a16:creationId xmlns:a16="http://schemas.microsoft.com/office/drawing/2014/main" id="{9E9A992A-9270-40D7-B731-7D6D90A8A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4178880"/>
            <a:ext cx="3511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Balanced consulting, applications &amp; technology, operations and engineering profile; strong European applications heritage and managed-services breadth.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8" name="Shape 48">
            <a:extLst xmlns:a="http://schemas.openxmlformats.org/drawingml/2006/main">
              <a:ext uri="{FF2B5EF4-FFF2-40B4-BE49-F238E27FC236}">
                <a16:creationId xmlns:a16="http://schemas.microsoft.com/office/drawing/2014/main" id="{555F53F4-94BD-43E1-BF85-5B2FFCFDA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4096440"/>
            <a:ext cx="370296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9" name="Text 49">
            <a:extLst xmlns:a="http://schemas.openxmlformats.org/drawingml/2006/main">
              <a:ext uri="{FF2B5EF4-FFF2-40B4-BE49-F238E27FC236}">
                <a16:creationId xmlns:a16="http://schemas.microsoft.com/office/drawing/2014/main" id="{088524EE-476A-4E33-92DA-5158C8810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78880"/>
            <a:ext cx="355680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FY25 revenue mix: Rest of Europe 30%, North America 29%, France 19%, UK/I 13%, APAC/LATAM 9%.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0" name="Shape 50">
            <a:extLst xmlns:a="http://schemas.openxmlformats.org/drawingml/2006/main">
              <a:ext uri="{FF2B5EF4-FFF2-40B4-BE49-F238E27FC236}">
                <a16:creationId xmlns:a16="http://schemas.microsoft.com/office/drawing/2014/main" id="{A78DCC3C-453D-4E4C-AD3A-16428E10D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4096440"/>
            <a:ext cx="2514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1" name="Text 51">
            <a:extLst xmlns:a="http://schemas.openxmlformats.org/drawingml/2006/main">
              <a:ext uri="{FF2B5EF4-FFF2-40B4-BE49-F238E27FC236}">
                <a16:creationId xmlns:a16="http://schemas.microsoft.com/office/drawing/2014/main" id="{2D6C9716-14A2-4792-9DBE-59CC7A5E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4178880"/>
            <a:ext cx="2368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€22.5B FY25 revenue; ~423K employees post-WNS.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2" name="Shape 52">
            <a:extLst xmlns:a="http://schemas.openxmlformats.org/drawingml/2006/main">
              <a:ext uri="{FF2B5EF4-FFF2-40B4-BE49-F238E27FC236}">
                <a16:creationId xmlns:a16="http://schemas.microsoft.com/office/drawing/2014/main" id="{EB391D65-1C10-4D55-9D68-8D78311A5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709160"/>
            <a:ext cx="109692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3" name="Text 53">
            <a:extLst xmlns:a="http://schemas.openxmlformats.org/drawingml/2006/main">
              <a:ext uri="{FF2B5EF4-FFF2-40B4-BE49-F238E27FC236}">
                <a16:creationId xmlns:a16="http://schemas.microsoft.com/office/drawing/2014/main" id="{33032675-E057-4D3C-83A2-193EBA991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91600"/>
            <a:ext cx="95076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4" name="Shape 54">
            <a:extLst xmlns:a="http://schemas.openxmlformats.org/drawingml/2006/main">
              <a:ext uri="{FF2B5EF4-FFF2-40B4-BE49-F238E27FC236}">
                <a16:creationId xmlns:a16="http://schemas.microsoft.com/office/drawing/2014/main" id="{B3A93E07-BED2-4A98-BCA0-7E21E6AC3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4709160"/>
            <a:ext cx="3657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5" name="Text 55">
            <a:extLst xmlns:a="http://schemas.openxmlformats.org/drawingml/2006/main">
              <a:ext uri="{FF2B5EF4-FFF2-40B4-BE49-F238E27FC236}">
                <a16:creationId xmlns:a16="http://schemas.microsoft.com/office/drawing/2014/main" id="{3DA95AE9-6E06-4326-BD51-B1159AEB1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4791600"/>
            <a:ext cx="3511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Strong ADM / AMS and industry process orientation, with AI builder strategy and large deal momentum in 2025.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6" name="Shape 56">
            <a:extLst xmlns:a="http://schemas.openxmlformats.org/drawingml/2006/main">
              <a:ext uri="{FF2B5EF4-FFF2-40B4-BE49-F238E27FC236}">
                <a16:creationId xmlns:a16="http://schemas.microsoft.com/office/drawing/2014/main" id="{5C070910-1633-43C8-9D40-797B3C641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4709160"/>
            <a:ext cx="370296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7" name="Text 57">
            <a:extLst xmlns:a="http://schemas.openxmlformats.org/drawingml/2006/main">
              <a:ext uri="{FF2B5EF4-FFF2-40B4-BE49-F238E27FC236}">
                <a16:creationId xmlns:a16="http://schemas.microsoft.com/office/drawing/2014/main" id="{BECF93D5-9739-4B3A-B836-4A7A9DCB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91600"/>
            <a:ext cx="355680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North America-heavy revenue mix at 74.8%, with Europe 19.0% and Rest of World 6.2% in FY25.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8" name="Shape 58">
            <a:extLst xmlns:a="http://schemas.openxmlformats.org/drawingml/2006/main">
              <a:ext uri="{FF2B5EF4-FFF2-40B4-BE49-F238E27FC236}">
                <a16:creationId xmlns:a16="http://schemas.microsoft.com/office/drawing/2014/main" id="{A805E085-4328-4D88-A05C-52A31830A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4709160"/>
            <a:ext cx="2514240" cy="612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9" name="Text 59">
            <a:extLst xmlns:a="http://schemas.openxmlformats.org/drawingml/2006/main">
              <a:ext uri="{FF2B5EF4-FFF2-40B4-BE49-F238E27FC236}">
                <a16:creationId xmlns:a16="http://schemas.microsoft.com/office/drawing/2014/main" id="{C844B70A-BA21-4B8F-A34E-B962D334A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4791600"/>
            <a:ext cx="2368080" cy="447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$21.1B FY25 revenue; 350K+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0" name="Shape 60">
            <a:extLst xmlns:a="http://schemas.openxmlformats.org/drawingml/2006/main">
              <a:ext uri="{FF2B5EF4-FFF2-40B4-BE49-F238E27FC236}">
                <a16:creationId xmlns:a16="http://schemas.microsoft.com/office/drawing/2014/main" id="{D2F91A88-AD46-4066-AA16-97C3B7F75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1" name="Shape 61">
            <a:extLst xmlns:a="http://schemas.openxmlformats.org/drawingml/2006/main">
              <a:ext uri="{FF2B5EF4-FFF2-40B4-BE49-F238E27FC236}">
                <a16:creationId xmlns:a16="http://schemas.microsoft.com/office/drawing/2014/main" id="{4398EE7E-6527-4A5E-9EA1-4913056AE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2" name="Text 62">
            <a:extLst xmlns:a="http://schemas.openxmlformats.org/drawingml/2006/main">
              <a:ext uri="{FF2B5EF4-FFF2-40B4-BE49-F238E27FC236}">
                <a16:creationId xmlns:a16="http://schemas.microsoft.com/office/drawing/2014/main" id="{41119778-40B9-41B3-ADE7-3ED40C3D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3" name="Text 63">
            <a:extLst xmlns:a="http://schemas.openxmlformats.org/drawingml/2006/main">
              <a:ext uri="{FF2B5EF4-FFF2-40B4-BE49-F238E27FC236}">
                <a16:creationId xmlns:a16="http://schemas.microsoft.com/office/drawing/2014/main" id="{0A6A9198-7E40-4174-9AA9-53E466CA1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 has the strongest combined enterprise operating scale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: 779K employees, 194.5K above TCS, while its $69.7B revenue is only $0.8B below Deloitte.</a:t>
            </a:r>
            <a:endParaRPr sz="1000" b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4" name="Text 64">
            <a:extLst xmlns:a="http://schemas.openxmlformats.org/drawingml/2006/main">
              <a:ext uri="{FF2B5EF4-FFF2-40B4-BE49-F238E27FC236}">
                <a16:creationId xmlns:a16="http://schemas.microsoft.com/office/drawing/2014/main" id="{A89FF625-B680-41CC-97D9-020D8D812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5" name="Text 65">
            <a:hlinkClick xmlns:r="http://schemas.openxmlformats.org/officeDocument/2006/relationships" xmlns:a="http://schemas.openxmlformats.org/drawingml/2006/main" r:id="Ra104a86412754926"/>
            <a:extLst xmlns:a="http://schemas.openxmlformats.org/drawingml/2006/main">
              <a:ext uri="{FF2B5EF4-FFF2-40B4-BE49-F238E27FC236}">
                <a16:creationId xmlns:a16="http://schemas.microsoft.com/office/drawing/2014/main" id="{C01CCE2F-F8D0-429E-AD5C-FF7FEE72F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6767a913f864137"/>
              </a:rPr>
              <a:t>Accenture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6" name="Text 66">
            <a:hlinkClick xmlns:r="http://schemas.openxmlformats.org/officeDocument/2006/relationships" xmlns:a="http://schemas.openxmlformats.org/drawingml/2006/main" r:id="R937f6a029fb64a5f"/>
            <a:extLst xmlns:a="http://schemas.openxmlformats.org/drawingml/2006/main">
              <a:ext uri="{FF2B5EF4-FFF2-40B4-BE49-F238E27FC236}">
                <a16:creationId xmlns:a16="http://schemas.microsoft.com/office/drawing/2014/main" id="{68DE05C4-710E-40C6-9020-783415BC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528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47af553d08346e2"/>
              </a:rPr>
              <a:t>Deloitte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7" name="Text 67">
            <a:hlinkClick xmlns:r="http://schemas.openxmlformats.org/officeDocument/2006/relationships" xmlns:a="http://schemas.openxmlformats.org/drawingml/2006/main" r:id="R5e82d6aed3ef4664"/>
            <a:extLst xmlns:a="http://schemas.openxmlformats.org/drawingml/2006/main">
              <a:ext uri="{FF2B5EF4-FFF2-40B4-BE49-F238E27FC236}">
                <a16:creationId xmlns:a16="http://schemas.microsoft.com/office/drawing/2014/main" id="{8912C887-937E-4EAE-B753-21BE2F15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c69bb7c406e4626"/>
              </a:rPr>
              <a:t>TCS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8" name="Text 68">
            <a:hlinkClick xmlns:r="http://schemas.openxmlformats.org/officeDocument/2006/relationships" xmlns:a="http://schemas.openxmlformats.org/drawingml/2006/main" r:id="Re5d2f548f1294f87"/>
            <a:extLst xmlns:a="http://schemas.openxmlformats.org/drawingml/2006/main">
              <a:ext uri="{FF2B5EF4-FFF2-40B4-BE49-F238E27FC236}">
                <a16:creationId xmlns:a16="http://schemas.microsoft.com/office/drawing/2014/main" id="{7C95D278-8FFE-421C-A345-5CE29D3BF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376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c76ce5e90684ebc"/>
              </a:rPr>
              <a:t>Infosys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9" name="Text 69">
            <a:hlinkClick xmlns:r="http://schemas.openxmlformats.org/officeDocument/2006/relationships" xmlns:a="http://schemas.openxmlformats.org/drawingml/2006/main" r:id="R5fcd69d339e74cdc"/>
            <a:extLst xmlns:a="http://schemas.openxmlformats.org/drawingml/2006/main">
              <a:ext uri="{FF2B5EF4-FFF2-40B4-BE49-F238E27FC236}">
                <a16:creationId xmlns:a16="http://schemas.microsoft.com/office/drawing/2014/main" id="{4342B6D5-5E62-4B95-84C9-4602D0DD8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00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f83c52bf1574b22"/>
              </a:rPr>
              <a:t>Capgemini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0" name="Text 70">
            <a:hlinkClick xmlns:r="http://schemas.openxmlformats.org/officeDocument/2006/relationships" xmlns:a="http://schemas.openxmlformats.org/drawingml/2006/main" r:id="Ra59861c3b6be4209"/>
            <a:extLst xmlns:a="http://schemas.openxmlformats.org/drawingml/2006/main">
              <a:ext uri="{FF2B5EF4-FFF2-40B4-BE49-F238E27FC236}">
                <a16:creationId xmlns:a16="http://schemas.microsoft.com/office/drawing/2014/main" id="{4977E60F-1D8F-47D0-BB89-16C38D16B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22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f1c1e957a014b4d"/>
              </a:rPr>
              <a:t>Cognizant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1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8EF5725D-3609-4FD6-839F-28BA9D06DFB4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59F9B2FD-F323-2D0A-D581-D6E61055F9A8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33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7D25EB2-F69C-425E-89AD-2EBD65734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9AE85CA-B480-4164-BFD3-B203ED63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4" name="">
            <a:extLst xmlns:a="http://schemas.openxmlformats.org/drawingml/2006/main">
              <a:ext uri="{FF2B5EF4-FFF2-40B4-BE49-F238E27FC236}">
                <a16:creationId xmlns:a16="http://schemas.microsoft.com/office/drawing/2014/main" id="{64EB74C6-CC3D-4EE4-94F3-E46244C52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5" name="">
            <a:extLst xmlns:a="http://schemas.openxmlformats.org/drawingml/2006/main">
              <a:ext uri="{FF2B5EF4-FFF2-40B4-BE49-F238E27FC236}">
                <a16:creationId xmlns:a16="http://schemas.microsoft.com/office/drawing/2014/main" id="{DA8D175A-4392-449A-9F4A-9894F45D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76" name="">
            <a:extLst xmlns:a="http://schemas.openxmlformats.org/drawingml/2006/main">
              <a:ext uri="{FF2B5EF4-FFF2-40B4-BE49-F238E27FC236}">
                <a16:creationId xmlns:a16="http://schemas.microsoft.com/office/drawing/2014/main" id="{DC55B1D2-7788-47B8-B615-DF18F294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577" name="">
            <a:extLst xmlns:a="http://schemas.openxmlformats.org/drawingml/2006/main">
              <a:ext uri="{FF2B5EF4-FFF2-40B4-BE49-F238E27FC236}">
                <a16:creationId xmlns:a16="http://schemas.microsoft.com/office/drawing/2014/main" id="{1F58A9AD-F661-4768-A65A-38BD0EA4E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3472579728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2" name="Text 0">
            <a:extLst xmlns:a="http://schemas.openxmlformats.org/drawingml/2006/main">
              <a:ext uri="{FF2B5EF4-FFF2-40B4-BE49-F238E27FC236}">
                <a16:creationId xmlns:a16="http://schemas.microsoft.com/office/drawing/2014/main" id="{C6ADB422-0F1E-4CD8-A989-43F9BD74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B1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3" name="Text 1">
            <a:extLst xmlns:a="http://schemas.openxmlformats.org/drawingml/2006/main">
              <a:ext uri="{FF2B5EF4-FFF2-40B4-BE49-F238E27FC236}">
                <a16:creationId xmlns:a16="http://schemas.microsoft.com/office/drawing/2014/main" id="{49A4320B-C54D-4162-BCD0-2BF71A30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Profiles: Engineering, Platform And Regional-Depth Providers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4" name="Shape 2">
            <a:extLst xmlns:a="http://schemas.openxmlformats.org/drawingml/2006/main">
              <a:ext uri="{FF2B5EF4-FFF2-40B4-BE49-F238E27FC236}">
                <a16:creationId xmlns:a16="http://schemas.microsoft.com/office/drawing/2014/main" id="{51CC1DB7-EA01-4E26-925E-E029BDE61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5" name="Text 3">
            <a:extLst xmlns:a="http://schemas.openxmlformats.org/drawingml/2006/main">
              <a:ext uri="{FF2B5EF4-FFF2-40B4-BE49-F238E27FC236}">
                <a16:creationId xmlns:a16="http://schemas.microsoft.com/office/drawing/2014/main" id="{63D65A5F-D223-4365-B5BC-AA33FD30A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second supplier cluster adds engineering, platform-linked modernization, infrastructure adjacency and mid-tier digital delivery options.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6" name="Shape 4">
            <a:extLst xmlns:a="http://schemas.openxmlformats.org/drawingml/2006/main">
              <a:ext uri="{FF2B5EF4-FFF2-40B4-BE49-F238E27FC236}">
                <a16:creationId xmlns:a16="http://schemas.microsoft.com/office/drawing/2014/main" id="{512C77F6-7DB5-4CB5-ACF0-5F7F56F36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6880"/>
            <a:ext cx="109692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7" name="Text 5">
            <a:extLst xmlns:a="http://schemas.openxmlformats.org/drawingml/2006/main">
              <a:ext uri="{FF2B5EF4-FFF2-40B4-BE49-F238E27FC236}">
                <a16:creationId xmlns:a16="http://schemas.microsoft.com/office/drawing/2014/main" id="{C07023E7-2741-4427-8DB1-290135102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99015"/>
            <a:ext cx="950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8" name="Shape 6">
            <a:extLst xmlns:a="http://schemas.openxmlformats.org/drawingml/2006/main">
              <a:ext uri="{FF2B5EF4-FFF2-40B4-BE49-F238E27FC236}">
                <a16:creationId xmlns:a16="http://schemas.microsoft.com/office/drawing/2014/main" id="{966382BC-68D0-4226-A447-A6416872E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1316880"/>
            <a:ext cx="365724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9" name="Text 7">
            <a:extLst xmlns:a="http://schemas.openxmlformats.org/drawingml/2006/main">
              <a:ext uri="{FF2B5EF4-FFF2-40B4-BE49-F238E27FC236}">
                <a16:creationId xmlns:a16="http://schemas.microsoft.com/office/drawing/2014/main" id="{2511710A-6CA9-4CCC-8FCD-F9DF15495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1399015"/>
            <a:ext cx="3511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Operational Capability Observation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0" name="Shape 8">
            <a:extLst xmlns:a="http://schemas.openxmlformats.org/drawingml/2006/main">
              <a:ext uri="{FF2B5EF4-FFF2-40B4-BE49-F238E27FC236}">
                <a16:creationId xmlns:a16="http://schemas.microsoft.com/office/drawing/2014/main" id="{C3070837-B585-47AE-843A-7B821D596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1316880"/>
            <a:ext cx="370296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1" name="Text 9">
            <a:extLst xmlns:a="http://schemas.openxmlformats.org/drawingml/2006/main">
              <a:ext uri="{FF2B5EF4-FFF2-40B4-BE49-F238E27FC236}">
                <a16:creationId xmlns:a16="http://schemas.microsoft.com/office/drawing/2014/main" id="{403C7B54-7D9E-4B26-B960-DA96D77A7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1399015"/>
            <a:ext cx="3556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Geographic Capability Observation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2" name="Shape 10">
            <a:extLst xmlns:a="http://schemas.openxmlformats.org/drawingml/2006/main">
              <a:ext uri="{FF2B5EF4-FFF2-40B4-BE49-F238E27FC236}">
                <a16:creationId xmlns:a16="http://schemas.microsoft.com/office/drawing/2014/main" id="{370E3BD1-149A-435F-AE79-22EAA5ED0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1316880"/>
            <a:ext cx="2514240" cy="3837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3" name="Text 11">
            <a:extLst xmlns:a="http://schemas.openxmlformats.org/drawingml/2006/main">
              <a:ext uri="{FF2B5EF4-FFF2-40B4-BE49-F238E27FC236}">
                <a16:creationId xmlns:a16="http://schemas.microsoft.com/office/drawing/2014/main" id="{622B49DE-9E5B-4CA0-BE02-E921B2256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1399015"/>
            <a:ext cx="236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Scale Signal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4" name="Shape 12">
            <a:extLst xmlns:a="http://schemas.openxmlformats.org/drawingml/2006/main">
              <a:ext uri="{FF2B5EF4-FFF2-40B4-BE49-F238E27FC236}">
                <a16:creationId xmlns:a16="http://schemas.microsoft.com/office/drawing/2014/main" id="{2D276F59-9650-4B8A-A30F-470CC6067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700640"/>
            <a:ext cx="109692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5" name="Text 13">
            <a:extLst xmlns:a="http://schemas.openxmlformats.org/drawingml/2006/main">
              <a:ext uri="{FF2B5EF4-FFF2-40B4-BE49-F238E27FC236}">
                <a16:creationId xmlns:a16="http://schemas.microsoft.com/office/drawing/2014/main" id="{13E30055-053B-4F91-A1B8-117CC64B0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95076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6" name="Shape 14">
            <a:extLst xmlns:a="http://schemas.openxmlformats.org/drawingml/2006/main">
              <a:ext uri="{FF2B5EF4-FFF2-40B4-BE49-F238E27FC236}">
                <a16:creationId xmlns:a16="http://schemas.microsoft.com/office/drawing/2014/main" id="{37F6E837-6646-440E-972F-D95BB30F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1700640"/>
            <a:ext cx="3657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7" name="Text 15">
            <a:extLst xmlns:a="http://schemas.openxmlformats.org/drawingml/2006/main">
              <a:ext uri="{FF2B5EF4-FFF2-40B4-BE49-F238E27FC236}">
                <a16:creationId xmlns:a16="http://schemas.microsoft.com/office/drawing/2014/main" id="{40AF65FE-EFCF-46E9-A9F1-65FF9A06D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1783080"/>
            <a:ext cx="3511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Technology services and products portfolio spanning AI, digital, engineering, cloud and software; visible strength in IT &amp; business services and ER&amp;D.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8" name="Shape 16">
            <a:extLst xmlns:a="http://schemas.openxmlformats.org/drawingml/2006/main">
              <a:ext uri="{FF2B5EF4-FFF2-40B4-BE49-F238E27FC236}">
                <a16:creationId xmlns:a16="http://schemas.microsoft.com/office/drawing/2014/main" id="{8048311D-2DCE-47E9-8927-FA272EA83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1700640"/>
            <a:ext cx="37029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9" name="Text 17">
            <a:extLst xmlns:a="http://schemas.openxmlformats.org/drawingml/2006/main">
              <a:ext uri="{FF2B5EF4-FFF2-40B4-BE49-F238E27FC236}">
                <a16:creationId xmlns:a16="http://schemas.microsoft.com/office/drawing/2014/main" id="{0E0DF357-CF91-4E38-BEC2-D9004CF6B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1783080"/>
            <a:ext cx="355680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base across 60 countries; delivery and client support structured around Americas, Europe, APAC, India / Middle East / Africa.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0" name="Shape 18">
            <a:extLst xmlns:a="http://schemas.openxmlformats.org/drawingml/2006/main">
              <a:ext uri="{FF2B5EF4-FFF2-40B4-BE49-F238E27FC236}">
                <a16:creationId xmlns:a16="http://schemas.microsoft.com/office/drawing/2014/main" id="{85BE24CF-AF1F-4735-BA7B-3EF0194F3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1700640"/>
            <a:ext cx="2514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1" name="Text 19">
            <a:extLst xmlns:a="http://schemas.openxmlformats.org/drawingml/2006/main">
              <a:ext uri="{FF2B5EF4-FFF2-40B4-BE49-F238E27FC236}">
                <a16:creationId xmlns:a16="http://schemas.microsoft.com/office/drawing/2014/main" id="{45ABE486-8DC5-4768-9766-933F7E0CB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1783080"/>
            <a:ext cx="2368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$14.7B FY26 revenue; 227K+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2" name="Shape 20">
            <a:extLst xmlns:a="http://schemas.openxmlformats.org/drawingml/2006/main">
              <a:ext uri="{FF2B5EF4-FFF2-40B4-BE49-F238E27FC236}">
                <a16:creationId xmlns:a16="http://schemas.microsoft.com/office/drawing/2014/main" id="{8D81D03B-AEB3-49FF-AA10-903272008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414160"/>
            <a:ext cx="109692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3" name="Text 21">
            <a:extLst xmlns:a="http://schemas.openxmlformats.org/drawingml/2006/main">
              <a:ext uri="{FF2B5EF4-FFF2-40B4-BE49-F238E27FC236}">
                <a16:creationId xmlns:a16="http://schemas.microsoft.com/office/drawing/2014/main" id="{E054C87E-21C0-467B-BA0A-D88B6F593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96240"/>
            <a:ext cx="95076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4" name="Shape 22">
            <a:extLst xmlns:a="http://schemas.openxmlformats.org/drawingml/2006/main">
              <a:ext uri="{FF2B5EF4-FFF2-40B4-BE49-F238E27FC236}">
                <a16:creationId xmlns:a16="http://schemas.microsoft.com/office/drawing/2014/main" id="{D06441D1-A763-4CEA-8CBC-042D5A6D8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2414160"/>
            <a:ext cx="3657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5" name="Text 23">
            <a:extLst xmlns:a="http://schemas.openxmlformats.org/drawingml/2006/main">
              <a:ext uri="{FF2B5EF4-FFF2-40B4-BE49-F238E27FC236}">
                <a16:creationId xmlns:a16="http://schemas.microsoft.com/office/drawing/2014/main" id="{41A763E1-DD8D-403B-870D-A885DEFEC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2496240"/>
            <a:ext cx="3511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AI-powered technology services and consulting provider with IT services, cloud, engineering, cybersecurity and managed services capability.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6" name="Shape 24">
            <a:extLst xmlns:a="http://schemas.openxmlformats.org/drawingml/2006/main">
              <a:ext uri="{FF2B5EF4-FFF2-40B4-BE49-F238E27FC236}">
                <a16:creationId xmlns:a16="http://schemas.microsoft.com/office/drawing/2014/main" id="{D0BD7931-267A-4246-8267-17006A71E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2414160"/>
            <a:ext cx="37029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7" name="Text 25">
            <a:extLst xmlns:a="http://schemas.openxmlformats.org/drawingml/2006/main">
              <a:ext uri="{FF2B5EF4-FFF2-40B4-BE49-F238E27FC236}">
                <a16:creationId xmlns:a16="http://schemas.microsoft.com/office/drawing/2014/main" id="{B9858162-38F7-4347-8B19-C038C8D91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96240"/>
            <a:ext cx="355680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provider with broad Americas / Europe / India delivery footprint; official disclosures emphasize IT services revenue and large-deal bookings.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8" name="Shape 26">
            <a:extLst xmlns:a="http://schemas.openxmlformats.org/drawingml/2006/main">
              <a:ext uri="{FF2B5EF4-FFF2-40B4-BE49-F238E27FC236}">
                <a16:creationId xmlns:a16="http://schemas.microsoft.com/office/drawing/2014/main" id="{6A23D65B-0F11-4657-A10E-CEF11F2B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2414160"/>
            <a:ext cx="2514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9" name="Text 27">
            <a:extLst xmlns:a="http://schemas.openxmlformats.org/drawingml/2006/main">
              <a:ext uri="{FF2B5EF4-FFF2-40B4-BE49-F238E27FC236}">
                <a16:creationId xmlns:a16="http://schemas.microsoft.com/office/drawing/2014/main" id="{69016C30-C396-4538-8982-BB931BB97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2496240"/>
            <a:ext cx="2368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~$10.6B FY26 IT services revenue; ~240K+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0" name="Shape 28">
            <a:extLst xmlns:a="http://schemas.openxmlformats.org/drawingml/2006/main">
              <a:ext uri="{FF2B5EF4-FFF2-40B4-BE49-F238E27FC236}">
                <a16:creationId xmlns:a16="http://schemas.microsoft.com/office/drawing/2014/main" id="{95318825-CBC8-45F1-A220-03B91888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127320"/>
            <a:ext cx="109692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1" name="Text 29">
            <a:extLst xmlns:a="http://schemas.openxmlformats.org/drawingml/2006/main">
              <a:ext uri="{FF2B5EF4-FFF2-40B4-BE49-F238E27FC236}">
                <a16:creationId xmlns:a16="http://schemas.microsoft.com/office/drawing/2014/main" id="{D14EBF91-EA71-46AE-AF4E-D887DF1D2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09400"/>
            <a:ext cx="95076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2" name="Shape 30">
            <a:extLst xmlns:a="http://schemas.openxmlformats.org/drawingml/2006/main">
              <a:ext uri="{FF2B5EF4-FFF2-40B4-BE49-F238E27FC236}">
                <a16:creationId xmlns:a16="http://schemas.microsoft.com/office/drawing/2014/main" id="{E0BA009C-14E3-4B17-8E34-145FD150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3127320"/>
            <a:ext cx="3657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3" name="Text 31">
            <a:extLst xmlns:a="http://schemas.openxmlformats.org/drawingml/2006/main">
              <a:ext uri="{FF2B5EF4-FFF2-40B4-BE49-F238E27FC236}">
                <a16:creationId xmlns:a16="http://schemas.microsoft.com/office/drawing/2014/main" id="{05811C37-82F2-483A-8726-CB2D0BDA8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3209400"/>
            <a:ext cx="3511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Consulting revenue includes strategy &amp; technology and intelligent operations; application transformation, migration, modernization and operations are highlighted demand areas.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4" name="Shape 32">
            <a:extLst xmlns:a="http://schemas.openxmlformats.org/drawingml/2006/main">
              <a:ext uri="{FF2B5EF4-FFF2-40B4-BE49-F238E27FC236}">
                <a16:creationId xmlns:a16="http://schemas.microsoft.com/office/drawing/2014/main" id="{88E3BCA7-919F-4BEC-AD87-B56EBD619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3127320"/>
            <a:ext cx="37029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5" name="Text 33">
            <a:extLst xmlns:a="http://schemas.openxmlformats.org/drawingml/2006/main">
              <a:ext uri="{FF2B5EF4-FFF2-40B4-BE49-F238E27FC236}">
                <a16:creationId xmlns:a16="http://schemas.microsoft.com/office/drawing/2014/main" id="{6237DF44-59FF-4FB8-81F0-4BB5EDFFE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209400"/>
            <a:ext cx="355680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operates in 175+ countries; consulting benefits from IBM software, Red Hat and hybrid-cloud ecosystem adjacency.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6" name="Shape 34">
            <a:extLst xmlns:a="http://schemas.openxmlformats.org/drawingml/2006/main">
              <a:ext uri="{FF2B5EF4-FFF2-40B4-BE49-F238E27FC236}">
                <a16:creationId xmlns:a16="http://schemas.microsoft.com/office/drawing/2014/main" id="{D6DA2491-6611-480D-ADEC-FFBE5D1AA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3127320"/>
            <a:ext cx="2514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7" name="Text 35">
            <a:extLst xmlns:a="http://schemas.openxmlformats.org/drawingml/2006/main">
              <a:ext uri="{FF2B5EF4-FFF2-40B4-BE49-F238E27FC236}">
                <a16:creationId xmlns:a16="http://schemas.microsoft.com/office/drawing/2014/main" id="{9844C0F7-C6C2-4362-84F3-13B2100D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3209400"/>
            <a:ext cx="2368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$21.1B 2025 Consulting revenue; IBM employees ~273.0K, plus 13.8K complementary workforce.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8" name="Shape 36">
            <a:extLst xmlns:a="http://schemas.openxmlformats.org/drawingml/2006/main">
              <a:ext uri="{FF2B5EF4-FFF2-40B4-BE49-F238E27FC236}">
                <a16:creationId xmlns:a16="http://schemas.microsoft.com/office/drawing/2014/main" id="{40C7D6EC-1C0A-42D3-AAA9-FD5009B72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840480"/>
            <a:ext cx="109692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9" name="Text 37">
            <a:extLst xmlns:a="http://schemas.openxmlformats.org/drawingml/2006/main">
              <a:ext uri="{FF2B5EF4-FFF2-40B4-BE49-F238E27FC236}">
                <a16:creationId xmlns:a16="http://schemas.microsoft.com/office/drawing/2014/main" id="{9FC7C922-06BD-44DF-8667-C6D2BF765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922920"/>
            <a:ext cx="95076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0" name="Shape 38">
            <a:extLst xmlns:a="http://schemas.openxmlformats.org/drawingml/2006/main">
              <a:ext uri="{FF2B5EF4-FFF2-40B4-BE49-F238E27FC236}">
                <a16:creationId xmlns:a16="http://schemas.microsoft.com/office/drawing/2014/main" id="{65F14DFC-5BC2-44CA-AD2C-FA7B034D2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3840480"/>
            <a:ext cx="3657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1" name="Text 39">
            <a:extLst xmlns:a="http://schemas.openxmlformats.org/drawingml/2006/main">
              <a:ext uri="{FF2B5EF4-FFF2-40B4-BE49-F238E27FC236}">
                <a16:creationId xmlns:a16="http://schemas.microsoft.com/office/drawing/2014/main" id="{FD76F409-BD30-44A6-8F07-B6DA657D4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3922920"/>
            <a:ext cx="3511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IT and business services provider covering consulting, industry solutions, BPS, IT modernization and managed services, with infrastructure adjacency from NTT Group.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2" name="Shape 40">
            <a:extLst xmlns:a="http://schemas.openxmlformats.org/drawingml/2006/main">
              <a:ext uri="{FF2B5EF4-FFF2-40B4-BE49-F238E27FC236}">
                <a16:creationId xmlns:a16="http://schemas.microsoft.com/office/drawing/2014/main" id="{AAC7097E-0226-466E-A744-B2546B7D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3840480"/>
            <a:ext cx="37029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3" name="Text 41">
            <a:extLst xmlns:a="http://schemas.openxmlformats.org/drawingml/2006/main">
              <a:ext uri="{FF2B5EF4-FFF2-40B4-BE49-F238E27FC236}">
                <a16:creationId xmlns:a16="http://schemas.microsoft.com/office/drawing/2014/main" id="{FCB17C95-0211-4AA8-B396-90EA9EB10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22920"/>
            <a:ext cx="355680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Headquartered in Japan and active in 70+ countries; stronger Japan / APAC anchor than many India-headquartered peers.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4" name="Shape 42">
            <a:extLst xmlns:a="http://schemas.openxmlformats.org/drawingml/2006/main">
              <a:ext uri="{FF2B5EF4-FFF2-40B4-BE49-F238E27FC236}">
                <a16:creationId xmlns:a16="http://schemas.microsoft.com/office/drawing/2014/main" id="{B28E3696-262A-46E4-9FA2-6B546EF9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3840480"/>
            <a:ext cx="2514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5" name="Text 43">
            <a:extLst xmlns:a="http://schemas.openxmlformats.org/drawingml/2006/main">
              <a:ext uri="{FF2B5EF4-FFF2-40B4-BE49-F238E27FC236}">
                <a16:creationId xmlns:a16="http://schemas.microsoft.com/office/drawing/2014/main" id="{601E7AB8-6B0A-4B2F-8091-FF9D6D56F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3922920"/>
            <a:ext cx="2368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¥5,004.6B FY2025 net sales; 200K+ employees.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6" name="Shape 44">
            <a:extLst xmlns:a="http://schemas.openxmlformats.org/drawingml/2006/main">
              <a:ext uri="{FF2B5EF4-FFF2-40B4-BE49-F238E27FC236}">
                <a16:creationId xmlns:a16="http://schemas.microsoft.com/office/drawing/2014/main" id="{1390EFD5-613D-40D0-8C2C-92623E5C8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53640"/>
            <a:ext cx="109692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7" name="Text 45">
            <a:extLst xmlns:a="http://schemas.openxmlformats.org/drawingml/2006/main">
              <a:ext uri="{FF2B5EF4-FFF2-40B4-BE49-F238E27FC236}">
                <a16:creationId xmlns:a16="http://schemas.microsoft.com/office/drawing/2014/main" id="{FAC3995B-79C2-4038-B775-64ED384B8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36080"/>
            <a:ext cx="95076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8" name="Shape 46">
            <a:extLst xmlns:a="http://schemas.openxmlformats.org/drawingml/2006/main">
              <a:ext uri="{FF2B5EF4-FFF2-40B4-BE49-F238E27FC236}">
                <a16:creationId xmlns:a16="http://schemas.microsoft.com/office/drawing/2014/main" id="{360E3A8D-69C0-467C-96EB-2AE3D6071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4280" y="4553640"/>
            <a:ext cx="3657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9" name="Text 47">
            <a:extLst xmlns:a="http://schemas.openxmlformats.org/drawingml/2006/main">
              <a:ext uri="{FF2B5EF4-FFF2-40B4-BE49-F238E27FC236}">
                <a16:creationId xmlns:a16="http://schemas.microsoft.com/office/drawing/2014/main" id="{21468A51-F016-4578-9FCC-12D565BE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7360" y="4636080"/>
            <a:ext cx="3511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Digital transformation and technology consulting provider with application, data, cloud and digital engineering orientation; smaller than top-tier peers but focused on transformation work.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0" name="Shape 48">
            <a:extLst xmlns:a="http://schemas.openxmlformats.org/drawingml/2006/main">
              <a:ext uri="{FF2B5EF4-FFF2-40B4-BE49-F238E27FC236}">
                <a16:creationId xmlns:a16="http://schemas.microsoft.com/office/drawing/2014/main" id="{FEF693AF-ACEF-43DD-B8A3-B79A6DFB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1880" y="4553640"/>
            <a:ext cx="370296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1" name="Text 49">
            <a:extLst xmlns:a="http://schemas.openxmlformats.org/drawingml/2006/main">
              <a:ext uri="{FF2B5EF4-FFF2-40B4-BE49-F238E27FC236}">
                <a16:creationId xmlns:a16="http://schemas.microsoft.com/office/drawing/2014/main" id="{AE64DEC4-DF75-45DB-8DA9-DED7AEF39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636080"/>
            <a:ext cx="355680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Over 40-country footprint; North America remains the primary commercial engine, with Europe and RoW as secondary regions.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2" name="Shape 50">
            <a:extLst xmlns:a="http://schemas.openxmlformats.org/drawingml/2006/main">
              <a:ext uri="{FF2B5EF4-FFF2-40B4-BE49-F238E27FC236}">
                <a16:creationId xmlns:a16="http://schemas.microsoft.com/office/drawing/2014/main" id="{EC82D5DE-52A7-4D86-97EE-4F523C35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200" y="4553640"/>
            <a:ext cx="2514240" cy="7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3" name="Text 51">
            <a:extLst xmlns:a="http://schemas.openxmlformats.org/drawingml/2006/main">
              <a:ext uri="{FF2B5EF4-FFF2-40B4-BE49-F238E27FC236}">
                <a16:creationId xmlns:a16="http://schemas.microsoft.com/office/drawing/2014/main" id="{0E40512A-2D94-42B4-9F82-22E6A8AF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4636080"/>
            <a:ext cx="2368080" cy="548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$4.5B FY25 revenue; 84.3K professionals.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4" name="Shape 52">
            <a:extLst xmlns:a="http://schemas.openxmlformats.org/drawingml/2006/main">
              <a:ext uri="{FF2B5EF4-FFF2-40B4-BE49-F238E27FC236}">
                <a16:creationId xmlns:a16="http://schemas.microsoft.com/office/drawing/2014/main" id="{EF738CC4-A8F8-41A1-93EA-B969CE915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5" name="Shape 53">
            <a:extLst xmlns:a="http://schemas.openxmlformats.org/drawingml/2006/main">
              <a:ext uri="{FF2B5EF4-FFF2-40B4-BE49-F238E27FC236}">
                <a16:creationId xmlns:a16="http://schemas.microsoft.com/office/drawing/2014/main" id="{564C890F-607F-4130-98AA-224C7011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6" name="Text 54">
            <a:extLst xmlns:a="http://schemas.openxmlformats.org/drawingml/2006/main">
              <a:ext uri="{FF2B5EF4-FFF2-40B4-BE49-F238E27FC236}">
                <a16:creationId xmlns:a16="http://schemas.microsoft.com/office/drawing/2014/main" id="{67D85CC1-8130-4F2B-A3D0-572825A5F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7" name="Text 55">
            <a:extLst xmlns:a="http://schemas.openxmlformats.org/drawingml/2006/main">
              <a:ext uri="{FF2B5EF4-FFF2-40B4-BE49-F238E27FC236}">
                <a16:creationId xmlns:a16="http://schemas.microsoft.com/office/drawing/2014/main" id="{6A1C514A-8D0F-4B07-9A43-9EC2D8D7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 is the revenue-scale leader in this cluster at approximately $31.5B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about $10.4B above IBM Consulting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while IBM provides the strongest hybrid-cloud platform adjacency.</a:t>
            </a:r>
            <a:endParaRPr sz="1000" b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8" name="Text 56">
            <a:extLst xmlns:a="http://schemas.openxmlformats.org/drawingml/2006/main">
              <a:ext uri="{FF2B5EF4-FFF2-40B4-BE49-F238E27FC236}">
                <a16:creationId xmlns:a16="http://schemas.microsoft.com/office/drawing/2014/main" id="{0D7FC2CA-D077-48B6-846F-0DF4D0E72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9" name="Text 57">
            <a:hlinkClick xmlns:r="http://schemas.openxmlformats.org/officeDocument/2006/relationships" xmlns:a="http://schemas.openxmlformats.org/drawingml/2006/main" r:id="Rad39a53703f34fe9"/>
            <a:extLst xmlns:a="http://schemas.openxmlformats.org/drawingml/2006/main">
              <a:ext uri="{FF2B5EF4-FFF2-40B4-BE49-F238E27FC236}">
                <a16:creationId xmlns:a16="http://schemas.microsoft.com/office/drawing/2014/main" id="{93EBAF43-61F0-4403-A828-4483B87F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6b80182cd5e46ac"/>
              </a:rPr>
              <a:t>HCLTech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0" name="Text 58">
            <a:hlinkClick xmlns:r="http://schemas.openxmlformats.org/officeDocument/2006/relationships" xmlns:a="http://schemas.openxmlformats.org/drawingml/2006/main" r:id="Rcab00c63877b426b"/>
            <a:extLst xmlns:a="http://schemas.openxmlformats.org/drawingml/2006/main">
              <a:ext uri="{FF2B5EF4-FFF2-40B4-BE49-F238E27FC236}">
                <a16:creationId xmlns:a16="http://schemas.microsoft.com/office/drawing/2014/main" id="{26EA06E7-6E9F-49C0-8590-DF818FD1E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528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58d4414b4854cba"/>
              </a:rPr>
              <a:t>Wipro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1" name="Text 59">
            <a:hlinkClick xmlns:r="http://schemas.openxmlformats.org/officeDocument/2006/relationships" xmlns:a="http://schemas.openxmlformats.org/drawingml/2006/main" r:id="R680c1055b2214588"/>
            <a:extLst xmlns:a="http://schemas.openxmlformats.org/drawingml/2006/main">
              <a:ext uri="{FF2B5EF4-FFF2-40B4-BE49-F238E27FC236}">
                <a16:creationId xmlns:a16="http://schemas.microsoft.com/office/drawing/2014/main" id="{6CD7CB3C-169D-4A79-95F3-E2C99CF2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6734e73a39a4dc8"/>
              </a:rPr>
              <a:t>IBM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2" name="Text 60">
            <a:hlinkClick xmlns:r="http://schemas.openxmlformats.org/officeDocument/2006/relationships" xmlns:a="http://schemas.openxmlformats.org/drawingml/2006/main" r:id="R5958baa65ffc43ce"/>
            <a:extLst xmlns:a="http://schemas.openxmlformats.org/drawingml/2006/main">
              <a:ext uri="{FF2B5EF4-FFF2-40B4-BE49-F238E27FC236}">
                <a16:creationId xmlns:a16="http://schemas.microsoft.com/office/drawing/2014/main" id="{C1EBC12C-C33B-40AA-9D09-99B8CADED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376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28ebe2f059944280"/>
              </a:rPr>
              <a:t>IBM Data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3" name="Text 61">
            <a:hlinkClick xmlns:r="http://schemas.openxmlformats.org/officeDocument/2006/relationships" xmlns:a="http://schemas.openxmlformats.org/drawingml/2006/main" r:id="Rec47e4e15adb4b7c"/>
            <a:extLst xmlns:a="http://schemas.openxmlformats.org/drawingml/2006/main">
              <a:ext uri="{FF2B5EF4-FFF2-40B4-BE49-F238E27FC236}">
                <a16:creationId xmlns:a16="http://schemas.microsoft.com/office/drawing/2014/main" id="{6121947F-1D6F-4808-B0AF-47D1BDFEB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3000" y="6309360"/>
            <a:ext cx="438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5ad2f95ff334731"/>
              </a:rPr>
              <a:t>NTT DATA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4" name="Text 62">
            <a:hlinkClick xmlns:r="http://schemas.openxmlformats.org/officeDocument/2006/relationships" xmlns:a="http://schemas.openxmlformats.org/drawingml/2006/main" r:id="R944245da394e4c2f"/>
            <a:extLst xmlns:a="http://schemas.openxmlformats.org/drawingml/2006/main">
              <a:ext uri="{FF2B5EF4-FFF2-40B4-BE49-F238E27FC236}">
                <a16:creationId xmlns:a16="http://schemas.microsoft.com/office/drawing/2014/main" id="{3A602531-C956-4BF3-9925-3259BDB78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2240" y="6309360"/>
            <a:ext cx="4622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98d47c93e4f4eca"/>
              </a:rPr>
              <a:t>LTIMindtree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F4026463-B1C4-47C2-A635-037155DA8938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D6C2EC43-E3B9-C9B0-67FF-5447EB7F3925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34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66A80AC-7536-439D-8164-1B82DBE42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2154C893-A021-48A2-86FD-724E2810C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8" name="">
            <a:extLst xmlns:a="http://schemas.openxmlformats.org/drawingml/2006/main">
              <a:ext uri="{FF2B5EF4-FFF2-40B4-BE49-F238E27FC236}">
                <a16:creationId xmlns:a16="http://schemas.microsoft.com/office/drawing/2014/main" id="{AE51C905-F5C9-4129-9C32-B57EA6985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9" name="">
            <a:extLst xmlns:a="http://schemas.openxmlformats.org/drawingml/2006/main">
              <a:ext uri="{FF2B5EF4-FFF2-40B4-BE49-F238E27FC236}">
                <a16:creationId xmlns:a16="http://schemas.microsoft.com/office/drawing/2014/main" id="{8DA90EA3-0747-44A6-ADB3-C88236137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40" name="">
            <a:extLst xmlns:a="http://schemas.openxmlformats.org/drawingml/2006/main">
              <a:ext uri="{FF2B5EF4-FFF2-40B4-BE49-F238E27FC236}">
                <a16:creationId xmlns:a16="http://schemas.microsoft.com/office/drawing/2014/main" id="{861542C2-7D3B-473B-862F-7480ECF30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641" name="">
            <a:extLst xmlns:a="http://schemas.openxmlformats.org/drawingml/2006/main">
              <a:ext uri="{FF2B5EF4-FFF2-40B4-BE49-F238E27FC236}">
                <a16:creationId xmlns:a16="http://schemas.microsoft.com/office/drawing/2014/main" id="{CA0DB8C3-D4E8-4060-BDC0-77C974092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1234246432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50D9D1BC-CBAF-44BF-95B7-8AC55DB9C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B2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1DC4F664-7890-41C7-993B-B4F9E945B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B2: Capability Coverage Across Application Domains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199720BA-CC52-4300-8080-77299B31D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3B7BD46B-28DA-44BA-83E9-F61AD99AB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Most suppliers cover ERP, CRM, BI and cloud-native work, but the depth of platform alliances and reusable accelerators differs by domain.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CFA242B4-115A-4FF3-B629-E05EA93B8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34000"/>
            <a:ext cx="56689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capability map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D7D84472-FCCE-49AC-B192-735DD99B8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37265"/>
            <a:ext cx="56689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Qualitative view based on public service portfolios, partner disclosures and named modernization assets.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6">
            <a:extLst xmlns:a="http://schemas.openxmlformats.org/drawingml/2006/main">
              <a:ext uri="{FF2B5EF4-FFF2-40B4-BE49-F238E27FC236}">
                <a16:creationId xmlns:a16="http://schemas.microsoft.com/office/drawing/2014/main" id="{0031F28E-6B34-4A9C-9F60-1F2B94252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90400"/>
            <a:ext cx="124308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7">
            <a:extLst xmlns:a="http://schemas.openxmlformats.org/drawingml/2006/main">
              <a:ext uri="{FF2B5EF4-FFF2-40B4-BE49-F238E27FC236}">
                <a16:creationId xmlns:a16="http://schemas.microsoft.com/office/drawing/2014/main" id="{890F791C-B103-4F64-8FA0-EA5B505BC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554615"/>
            <a:ext cx="11516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Shape 8">
            <a:extLst xmlns:a="http://schemas.openxmlformats.org/drawingml/2006/main">
              <a:ext uri="{FF2B5EF4-FFF2-40B4-BE49-F238E27FC236}">
                <a16:creationId xmlns:a16="http://schemas.microsoft.com/office/drawing/2014/main" id="{121CEEC2-8879-4487-9E50-23735252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1490400"/>
            <a:ext cx="12157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9">
            <a:extLst xmlns:a="http://schemas.openxmlformats.org/drawingml/2006/main">
              <a:ext uri="{FF2B5EF4-FFF2-40B4-BE49-F238E27FC236}">
                <a16:creationId xmlns:a16="http://schemas.microsoft.com/office/drawing/2014/main" id="{C89FFD91-8278-4D18-908D-08692E24C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1554615"/>
            <a:ext cx="11242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ERP / Core Apps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Shape 10">
            <a:extLst xmlns:a="http://schemas.openxmlformats.org/drawingml/2006/main">
              <a:ext uri="{FF2B5EF4-FFF2-40B4-BE49-F238E27FC236}">
                <a16:creationId xmlns:a16="http://schemas.microsoft.com/office/drawing/2014/main" id="{D2F9855A-BF18-4EB0-B9FF-A3C638D1F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1490400"/>
            <a:ext cx="9871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11">
            <a:extLst xmlns:a="http://schemas.openxmlformats.org/drawingml/2006/main">
              <a:ext uri="{FF2B5EF4-FFF2-40B4-BE49-F238E27FC236}">
                <a16:creationId xmlns:a16="http://schemas.microsoft.com/office/drawing/2014/main" id="{10F03AC0-FAD3-43D2-B974-61C626C90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1554615"/>
            <a:ext cx="8956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CRM / CX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12">
            <a:extLst xmlns:a="http://schemas.openxmlformats.org/drawingml/2006/main">
              <a:ext uri="{FF2B5EF4-FFF2-40B4-BE49-F238E27FC236}">
                <a16:creationId xmlns:a16="http://schemas.microsoft.com/office/drawing/2014/main" id="{302BAB1E-C48D-406D-9195-F9ECE3828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1490400"/>
            <a:ext cx="9871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13">
            <a:extLst xmlns:a="http://schemas.openxmlformats.org/drawingml/2006/main">
              <a:ext uri="{FF2B5EF4-FFF2-40B4-BE49-F238E27FC236}">
                <a16:creationId xmlns:a16="http://schemas.microsoft.com/office/drawing/2014/main" id="{3BB8AA69-ABD4-4E54-8319-06D786D5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554615"/>
            <a:ext cx="8956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BI /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Shape 14">
            <a:extLst xmlns:a="http://schemas.openxmlformats.org/drawingml/2006/main">
              <a:ext uri="{FF2B5EF4-FFF2-40B4-BE49-F238E27FC236}">
                <a16:creationId xmlns:a16="http://schemas.microsoft.com/office/drawing/2014/main" id="{54A875D8-C232-48B8-8BD6-38F08750C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1490400"/>
            <a:ext cx="12157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15">
            <a:extLst xmlns:a="http://schemas.openxmlformats.org/drawingml/2006/main">
              <a:ext uri="{FF2B5EF4-FFF2-40B4-BE49-F238E27FC236}">
                <a16:creationId xmlns:a16="http://schemas.microsoft.com/office/drawing/2014/main" id="{54B10D2F-F923-44C2-AF04-21ADA1256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1554615"/>
            <a:ext cx="11242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Cloud-native Dev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16">
            <a:extLst xmlns:a="http://schemas.openxmlformats.org/drawingml/2006/main">
              <a:ext uri="{FF2B5EF4-FFF2-40B4-BE49-F238E27FC236}">
                <a16:creationId xmlns:a16="http://schemas.microsoft.com/office/drawing/2014/main" id="{98C54C39-3718-4924-B338-77696417A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4716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17">
            <a:extLst xmlns:a="http://schemas.openxmlformats.org/drawingml/2006/main">
              <a:ext uri="{FF2B5EF4-FFF2-40B4-BE49-F238E27FC236}">
                <a16:creationId xmlns:a16="http://schemas.microsoft.com/office/drawing/2014/main" id="{AF330E61-BFCB-47CE-B07A-FEFCC65D8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91093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Shape 18">
            <a:extLst xmlns:a="http://schemas.openxmlformats.org/drawingml/2006/main">
              <a:ext uri="{FF2B5EF4-FFF2-40B4-BE49-F238E27FC236}">
                <a16:creationId xmlns:a16="http://schemas.microsoft.com/office/drawing/2014/main" id="{BB77ABA1-94A7-4EC5-BDF9-E613E2F39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18471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02A14FF8-1090-48F7-9DD0-DC9803F6F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191093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80071E3A-3890-4384-A8CC-535339F0B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18471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21">
            <a:extLst xmlns:a="http://schemas.openxmlformats.org/drawingml/2006/main">
              <a:ext uri="{FF2B5EF4-FFF2-40B4-BE49-F238E27FC236}">
                <a16:creationId xmlns:a16="http://schemas.microsoft.com/office/drawing/2014/main" id="{B9BD1E4B-7795-4211-8AD5-92B8EF831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19109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22">
            <a:extLst xmlns:a="http://schemas.openxmlformats.org/drawingml/2006/main">
              <a:ext uri="{FF2B5EF4-FFF2-40B4-BE49-F238E27FC236}">
                <a16:creationId xmlns:a16="http://schemas.microsoft.com/office/drawing/2014/main" id="{10781AFE-2232-4CE8-8228-80227690F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18471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67E44E33-06AD-4D69-B9A1-0EF71E95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9109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4">
            <a:extLst xmlns:a="http://schemas.openxmlformats.org/drawingml/2006/main">
              <a:ext uri="{FF2B5EF4-FFF2-40B4-BE49-F238E27FC236}">
                <a16:creationId xmlns:a16="http://schemas.microsoft.com/office/drawing/2014/main" id="{C1A162BC-B4A3-409F-9A4A-E6AA1AC8B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18471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25">
            <a:extLst xmlns:a="http://schemas.openxmlformats.org/drawingml/2006/main">
              <a:ext uri="{FF2B5EF4-FFF2-40B4-BE49-F238E27FC236}">
                <a16:creationId xmlns:a16="http://schemas.microsoft.com/office/drawing/2014/main" id="{ADBB033D-BBFF-4390-912F-23F6F817E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191093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Shape 26">
            <a:extLst xmlns:a="http://schemas.openxmlformats.org/drawingml/2006/main">
              <a:ext uri="{FF2B5EF4-FFF2-40B4-BE49-F238E27FC236}">
                <a16:creationId xmlns:a16="http://schemas.microsoft.com/office/drawing/2014/main" id="{F697ADE3-31E0-4E03-ACAE-908EEACEF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12148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27">
            <a:extLst xmlns:a="http://schemas.openxmlformats.org/drawingml/2006/main">
              <a:ext uri="{FF2B5EF4-FFF2-40B4-BE49-F238E27FC236}">
                <a16:creationId xmlns:a16="http://schemas.microsoft.com/office/drawing/2014/main" id="{88588EF9-EAE0-44FC-B03D-648AA131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18525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Shape 28">
            <a:extLst xmlns:a="http://schemas.openxmlformats.org/drawingml/2006/main">
              <a:ext uri="{FF2B5EF4-FFF2-40B4-BE49-F238E27FC236}">
                <a16:creationId xmlns:a16="http://schemas.microsoft.com/office/drawing/2014/main" id="{FB340E02-6F8E-45B9-BD9C-1DCC271BD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212148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29">
            <a:extLst xmlns:a="http://schemas.openxmlformats.org/drawingml/2006/main">
              <a:ext uri="{FF2B5EF4-FFF2-40B4-BE49-F238E27FC236}">
                <a16:creationId xmlns:a16="http://schemas.microsoft.com/office/drawing/2014/main" id="{2F66E813-F97F-4B41-B5BA-430BDCED2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218525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Shape 30">
            <a:extLst xmlns:a="http://schemas.openxmlformats.org/drawingml/2006/main">
              <a:ext uri="{FF2B5EF4-FFF2-40B4-BE49-F238E27FC236}">
                <a16:creationId xmlns:a16="http://schemas.microsoft.com/office/drawing/2014/main" id="{C2941B16-6B82-4BA1-B579-56AC1DB06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212148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31">
            <a:extLst xmlns:a="http://schemas.openxmlformats.org/drawingml/2006/main">
              <a:ext uri="{FF2B5EF4-FFF2-40B4-BE49-F238E27FC236}">
                <a16:creationId xmlns:a16="http://schemas.microsoft.com/office/drawing/2014/main" id="{355D9E7E-81B9-40E6-BA72-8D8EEF214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21852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2">
            <a:extLst xmlns:a="http://schemas.openxmlformats.org/drawingml/2006/main">
              <a:ext uri="{FF2B5EF4-FFF2-40B4-BE49-F238E27FC236}">
                <a16:creationId xmlns:a16="http://schemas.microsoft.com/office/drawing/2014/main" id="{49404CB1-24B8-414E-A9C9-2737D35FD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212148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 33">
            <a:extLst xmlns:a="http://schemas.openxmlformats.org/drawingml/2006/main">
              <a:ext uri="{FF2B5EF4-FFF2-40B4-BE49-F238E27FC236}">
                <a16:creationId xmlns:a16="http://schemas.microsoft.com/office/drawing/2014/main" id="{A9F487A4-41B9-4AD0-8E22-B01B2D12E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1852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Shape 34">
            <a:extLst xmlns:a="http://schemas.openxmlformats.org/drawingml/2006/main">
              <a:ext uri="{FF2B5EF4-FFF2-40B4-BE49-F238E27FC236}">
                <a16:creationId xmlns:a16="http://schemas.microsoft.com/office/drawing/2014/main" id="{C188A75C-68FB-40C2-95D7-8680A3D80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212148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 35">
            <a:extLst xmlns:a="http://schemas.openxmlformats.org/drawingml/2006/main">
              <a:ext uri="{FF2B5EF4-FFF2-40B4-BE49-F238E27FC236}">
                <a16:creationId xmlns:a16="http://schemas.microsoft.com/office/drawing/2014/main" id="{CF02AC01-87FE-46BE-8B6F-0883E3184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218525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6">
            <a:extLst xmlns:a="http://schemas.openxmlformats.org/drawingml/2006/main">
              <a:ext uri="{FF2B5EF4-FFF2-40B4-BE49-F238E27FC236}">
                <a16:creationId xmlns:a16="http://schemas.microsoft.com/office/drawing/2014/main" id="{CCEF5296-5E9D-43D1-BE01-FCD69483B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9580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37">
            <a:extLst xmlns:a="http://schemas.openxmlformats.org/drawingml/2006/main">
              <a:ext uri="{FF2B5EF4-FFF2-40B4-BE49-F238E27FC236}">
                <a16:creationId xmlns:a16="http://schemas.microsoft.com/office/drawing/2014/main" id="{FB0C4A5F-41C5-4EB5-A4EE-1E386AE18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45957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Shape 38">
            <a:extLst xmlns:a="http://schemas.openxmlformats.org/drawingml/2006/main">
              <a:ext uri="{FF2B5EF4-FFF2-40B4-BE49-F238E27FC236}">
                <a16:creationId xmlns:a16="http://schemas.microsoft.com/office/drawing/2014/main" id="{FD1BF378-6E55-4939-8A46-E49D4BA98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23958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39">
            <a:extLst xmlns:a="http://schemas.openxmlformats.org/drawingml/2006/main">
              <a:ext uri="{FF2B5EF4-FFF2-40B4-BE49-F238E27FC236}">
                <a16:creationId xmlns:a16="http://schemas.microsoft.com/office/drawing/2014/main" id="{6B1B306B-5403-4E65-B480-3F308E135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245957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Shape 40">
            <a:extLst xmlns:a="http://schemas.openxmlformats.org/drawingml/2006/main">
              <a:ext uri="{FF2B5EF4-FFF2-40B4-BE49-F238E27FC236}">
                <a16:creationId xmlns:a16="http://schemas.microsoft.com/office/drawing/2014/main" id="{54BAEF9A-A5CE-4769-9CB3-40765B07D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23958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 41">
            <a:extLst xmlns:a="http://schemas.openxmlformats.org/drawingml/2006/main">
              <a:ext uri="{FF2B5EF4-FFF2-40B4-BE49-F238E27FC236}">
                <a16:creationId xmlns:a16="http://schemas.microsoft.com/office/drawing/2014/main" id="{D83685C7-2C24-4390-92D5-59BF6D471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24595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hape 42">
            <a:extLst xmlns:a="http://schemas.openxmlformats.org/drawingml/2006/main">
              <a:ext uri="{FF2B5EF4-FFF2-40B4-BE49-F238E27FC236}">
                <a16:creationId xmlns:a16="http://schemas.microsoft.com/office/drawing/2014/main" id="{4DDEC3C7-5B58-441D-B919-B2A69D4B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23958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43">
            <a:extLst xmlns:a="http://schemas.openxmlformats.org/drawingml/2006/main">
              <a:ext uri="{FF2B5EF4-FFF2-40B4-BE49-F238E27FC236}">
                <a16:creationId xmlns:a16="http://schemas.microsoft.com/office/drawing/2014/main" id="{21003CD9-A007-4C60-AD40-47A7EBF6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4595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44">
            <a:extLst xmlns:a="http://schemas.openxmlformats.org/drawingml/2006/main">
              <a:ext uri="{FF2B5EF4-FFF2-40B4-BE49-F238E27FC236}">
                <a16:creationId xmlns:a16="http://schemas.microsoft.com/office/drawing/2014/main" id="{C20FB863-8BE0-44DF-8F3F-B38F20D37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23958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45">
            <a:extLst xmlns:a="http://schemas.openxmlformats.org/drawingml/2006/main">
              <a:ext uri="{FF2B5EF4-FFF2-40B4-BE49-F238E27FC236}">
                <a16:creationId xmlns:a16="http://schemas.microsoft.com/office/drawing/2014/main" id="{8E6FB00A-38F2-4D42-8EFD-0A9EE1D4B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245957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Shape 46">
            <a:extLst xmlns:a="http://schemas.openxmlformats.org/drawingml/2006/main">
              <a:ext uri="{FF2B5EF4-FFF2-40B4-BE49-F238E27FC236}">
                <a16:creationId xmlns:a16="http://schemas.microsoft.com/office/drawing/2014/main" id="{020621BD-ABCC-4445-9D14-93446138E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7012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47">
            <a:extLst xmlns:a="http://schemas.openxmlformats.org/drawingml/2006/main">
              <a:ext uri="{FF2B5EF4-FFF2-40B4-BE49-F238E27FC236}">
                <a16:creationId xmlns:a16="http://schemas.microsoft.com/office/drawing/2014/main" id="{C65FA4F3-C543-406B-85A5-E8ACA5090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73389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48">
            <a:extLst xmlns:a="http://schemas.openxmlformats.org/drawingml/2006/main">
              <a:ext uri="{FF2B5EF4-FFF2-40B4-BE49-F238E27FC236}">
                <a16:creationId xmlns:a16="http://schemas.microsoft.com/office/drawing/2014/main" id="{58750592-A78E-42F6-99FC-02D7D3278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267012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49">
            <a:extLst xmlns:a="http://schemas.openxmlformats.org/drawingml/2006/main">
              <a:ext uri="{FF2B5EF4-FFF2-40B4-BE49-F238E27FC236}">
                <a16:creationId xmlns:a16="http://schemas.microsoft.com/office/drawing/2014/main" id="{36A9B15B-0066-4A2C-83D2-9220A1BCB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273389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50">
            <a:extLst xmlns:a="http://schemas.openxmlformats.org/drawingml/2006/main">
              <a:ext uri="{FF2B5EF4-FFF2-40B4-BE49-F238E27FC236}">
                <a16:creationId xmlns:a16="http://schemas.microsoft.com/office/drawing/2014/main" id="{6DEC335B-2B59-4A60-A43D-F2701E35D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267012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51">
            <a:extLst xmlns:a="http://schemas.openxmlformats.org/drawingml/2006/main">
              <a:ext uri="{FF2B5EF4-FFF2-40B4-BE49-F238E27FC236}">
                <a16:creationId xmlns:a16="http://schemas.microsoft.com/office/drawing/2014/main" id="{823A9BAA-E3BB-4DA8-94D8-11B0CFC7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273389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Shape 52">
            <a:extLst xmlns:a="http://schemas.openxmlformats.org/drawingml/2006/main">
              <a:ext uri="{FF2B5EF4-FFF2-40B4-BE49-F238E27FC236}">
                <a16:creationId xmlns:a16="http://schemas.microsoft.com/office/drawing/2014/main" id="{3527F59A-2663-43A6-AA7A-5C20D0B0D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267012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3">
            <a:extLst xmlns:a="http://schemas.openxmlformats.org/drawingml/2006/main">
              <a:ext uri="{FF2B5EF4-FFF2-40B4-BE49-F238E27FC236}">
                <a16:creationId xmlns:a16="http://schemas.microsoft.com/office/drawing/2014/main" id="{2BA97841-030A-48B8-B68C-0154FFC2F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73389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54">
            <a:extLst xmlns:a="http://schemas.openxmlformats.org/drawingml/2006/main">
              <a:ext uri="{FF2B5EF4-FFF2-40B4-BE49-F238E27FC236}">
                <a16:creationId xmlns:a16="http://schemas.microsoft.com/office/drawing/2014/main" id="{9E22B7BD-AC75-463E-B860-52A0CAAF4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267012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55">
            <a:extLst xmlns:a="http://schemas.openxmlformats.org/drawingml/2006/main">
              <a:ext uri="{FF2B5EF4-FFF2-40B4-BE49-F238E27FC236}">
                <a16:creationId xmlns:a16="http://schemas.microsoft.com/office/drawing/2014/main" id="{A4138F2B-B8C0-4057-9831-1589D0177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273389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6">
            <a:extLst xmlns:a="http://schemas.openxmlformats.org/drawingml/2006/main">
              <a:ext uri="{FF2B5EF4-FFF2-40B4-BE49-F238E27FC236}">
                <a16:creationId xmlns:a16="http://schemas.microsoft.com/office/drawing/2014/main" id="{FE845A5B-66DB-4ECD-9DB0-DF40B8BB2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4444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57">
            <a:extLst xmlns:a="http://schemas.openxmlformats.org/drawingml/2006/main">
              <a:ext uri="{FF2B5EF4-FFF2-40B4-BE49-F238E27FC236}">
                <a16:creationId xmlns:a16="http://schemas.microsoft.com/office/drawing/2014/main" id="{BDB89D37-236F-40DE-A031-C5F2F010E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00821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Shape 58">
            <a:extLst xmlns:a="http://schemas.openxmlformats.org/drawingml/2006/main">
              <a:ext uri="{FF2B5EF4-FFF2-40B4-BE49-F238E27FC236}">
                <a16:creationId xmlns:a16="http://schemas.microsoft.com/office/drawing/2014/main" id="{416751E4-7620-4512-9B1C-B9439998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294444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59">
            <a:extLst xmlns:a="http://schemas.openxmlformats.org/drawingml/2006/main">
              <a:ext uri="{FF2B5EF4-FFF2-40B4-BE49-F238E27FC236}">
                <a16:creationId xmlns:a16="http://schemas.microsoft.com/office/drawing/2014/main" id="{1050FF0F-44EC-41DF-99E6-60ABC86AC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300821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0">
            <a:extLst xmlns:a="http://schemas.openxmlformats.org/drawingml/2006/main">
              <a:ext uri="{FF2B5EF4-FFF2-40B4-BE49-F238E27FC236}">
                <a16:creationId xmlns:a16="http://schemas.microsoft.com/office/drawing/2014/main" id="{3353EC0F-F346-4443-A79D-16231513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294444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 61">
            <a:extLst xmlns:a="http://schemas.openxmlformats.org/drawingml/2006/main">
              <a:ext uri="{FF2B5EF4-FFF2-40B4-BE49-F238E27FC236}">
                <a16:creationId xmlns:a16="http://schemas.microsoft.com/office/drawing/2014/main" id="{DECC1A7A-CFDF-45B7-8518-306A9583B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300821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Shape 62">
            <a:extLst xmlns:a="http://schemas.openxmlformats.org/drawingml/2006/main">
              <a:ext uri="{FF2B5EF4-FFF2-40B4-BE49-F238E27FC236}">
                <a16:creationId xmlns:a16="http://schemas.microsoft.com/office/drawing/2014/main" id="{60C7A112-2D01-4DE4-AA1C-294735C1A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294444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3">
            <a:extLst xmlns:a="http://schemas.openxmlformats.org/drawingml/2006/main">
              <a:ext uri="{FF2B5EF4-FFF2-40B4-BE49-F238E27FC236}">
                <a16:creationId xmlns:a16="http://schemas.microsoft.com/office/drawing/2014/main" id="{A7A7CD1B-2243-4266-869F-9EF8C2744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00821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Shape 64">
            <a:extLst xmlns:a="http://schemas.openxmlformats.org/drawingml/2006/main">
              <a:ext uri="{FF2B5EF4-FFF2-40B4-BE49-F238E27FC236}">
                <a16:creationId xmlns:a16="http://schemas.microsoft.com/office/drawing/2014/main" id="{CB2D0D9E-3ADB-4CBF-9746-A71AD22E8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294444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 65">
            <a:extLst xmlns:a="http://schemas.openxmlformats.org/drawingml/2006/main">
              <a:ext uri="{FF2B5EF4-FFF2-40B4-BE49-F238E27FC236}">
                <a16:creationId xmlns:a16="http://schemas.microsoft.com/office/drawing/2014/main" id="{74F7F135-9039-4A4D-B3FE-D48832838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300821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Shape 66">
            <a:extLst xmlns:a="http://schemas.openxmlformats.org/drawingml/2006/main">
              <a:ext uri="{FF2B5EF4-FFF2-40B4-BE49-F238E27FC236}">
                <a16:creationId xmlns:a16="http://schemas.microsoft.com/office/drawing/2014/main" id="{FF9D922D-63C4-4BE5-A23A-5068F22E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21876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67">
            <a:extLst xmlns:a="http://schemas.openxmlformats.org/drawingml/2006/main">
              <a:ext uri="{FF2B5EF4-FFF2-40B4-BE49-F238E27FC236}">
                <a16:creationId xmlns:a16="http://schemas.microsoft.com/office/drawing/2014/main" id="{7FE15D8E-6317-4545-9B4B-DC1ACB01C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28253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68">
            <a:extLst xmlns:a="http://schemas.openxmlformats.org/drawingml/2006/main">
              <a:ext uri="{FF2B5EF4-FFF2-40B4-BE49-F238E27FC236}">
                <a16:creationId xmlns:a16="http://schemas.microsoft.com/office/drawing/2014/main" id="{896ED1CB-0BFD-4984-939C-E5A738EF1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32187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 69">
            <a:extLst xmlns:a="http://schemas.openxmlformats.org/drawingml/2006/main">
              <a:ext uri="{FF2B5EF4-FFF2-40B4-BE49-F238E27FC236}">
                <a16:creationId xmlns:a16="http://schemas.microsoft.com/office/drawing/2014/main" id="{1AC96218-2CE1-4812-B41E-86B9D5A9E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328253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Shape 70">
            <a:extLst xmlns:a="http://schemas.openxmlformats.org/drawingml/2006/main">
              <a:ext uri="{FF2B5EF4-FFF2-40B4-BE49-F238E27FC236}">
                <a16:creationId xmlns:a16="http://schemas.microsoft.com/office/drawing/2014/main" id="{30D26BB6-32F2-48BA-A5A4-708943B37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32187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Text 71">
            <a:extLst xmlns:a="http://schemas.openxmlformats.org/drawingml/2006/main">
              <a:ext uri="{FF2B5EF4-FFF2-40B4-BE49-F238E27FC236}">
                <a16:creationId xmlns:a16="http://schemas.microsoft.com/office/drawing/2014/main" id="{47D1F3AE-D45C-4CAD-8D65-78A8DCC00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32825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72">
            <a:extLst xmlns:a="http://schemas.openxmlformats.org/drawingml/2006/main">
              <a:ext uri="{FF2B5EF4-FFF2-40B4-BE49-F238E27FC236}">
                <a16:creationId xmlns:a16="http://schemas.microsoft.com/office/drawing/2014/main" id="{FCC23285-857C-4C7D-B778-58E2BC4F0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32187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73">
            <a:extLst xmlns:a="http://schemas.openxmlformats.org/drawingml/2006/main">
              <a:ext uri="{FF2B5EF4-FFF2-40B4-BE49-F238E27FC236}">
                <a16:creationId xmlns:a16="http://schemas.microsoft.com/office/drawing/2014/main" id="{AF89F507-74DC-4B86-B11C-B10BA4A15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2825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Shape 74">
            <a:extLst xmlns:a="http://schemas.openxmlformats.org/drawingml/2006/main">
              <a:ext uri="{FF2B5EF4-FFF2-40B4-BE49-F238E27FC236}">
                <a16:creationId xmlns:a16="http://schemas.microsoft.com/office/drawing/2014/main" id="{D72588AF-03B6-4E4C-8C43-CA5270291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32187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 75">
            <a:extLst xmlns:a="http://schemas.openxmlformats.org/drawingml/2006/main">
              <a:ext uri="{FF2B5EF4-FFF2-40B4-BE49-F238E27FC236}">
                <a16:creationId xmlns:a16="http://schemas.microsoft.com/office/drawing/2014/main" id="{591B5EC9-9703-4353-98BC-30989DA06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328253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76">
            <a:extLst xmlns:a="http://schemas.openxmlformats.org/drawingml/2006/main">
              <a:ext uri="{FF2B5EF4-FFF2-40B4-BE49-F238E27FC236}">
                <a16:creationId xmlns:a16="http://schemas.microsoft.com/office/drawing/2014/main" id="{6F63AFC5-FC94-4C77-B2E5-B0B74CBD6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9308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77">
            <a:extLst xmlns:a="http://schemas.openxmlformats.org/drawingml/2006/main">
              <a:ext uri="{FF2B5EF4-FFF2-40B4-BE49-F238E27FC236}">
                <a16:creationId xmlns:a16="http://schemas.microsoft.com/office/drawing/2014/main" id="{0F91327C-2C4D-4F45-B752-D3149C70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55685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Shape 78">
            <a:extLst xmlns:a="http://schemas.openxmlformats.org/drawingml/2006/main">
              <a:ext uri="{FF2B5EF4-FFF2-40B4-BE49-F238E27FC236}">
                <a16:creationId xmlns:a16="http://schemas.microsoft.com/office/drawing/2014/main" id="{D14D5172-6BC6-407E-AC1D-D5D431156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349308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 79">
            <a:extLst xmlns:a="http://schemas.openxmlformats.org/drawingml/2006/main">
              <a:ext uri="{FF2B5EF4-FFF2-40B4-BE49-F238E27FC236}">
                <a16:creationId xmlns:a16="http://schemas.microsoft.com/office/drawing/2014/main" id="{49D570BF-53B8-493D-AAF9-6D853777F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355685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Shape 80">
            <a:extLst xmlns:a="http://schemas.openxmlformats.org/drawingml/2006/main">
              <a:ext uri="{FF2B5EF4-FFF2-40B4-BE49-F238E27FC236}">
                <a16:creationId xmlns:a16="http://schemas.microsoft.com/office/drawing/2014/main" id="{C31C928D-6C12-4579-99AB-6B4BD0DFB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349308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 81">
            <a:extLst xmlns:a="http://schemas.openxmlformats.org/drawingml/2006/main">
              <a:ext uri="{FF2B5EF4-FFF2-40B4-BE49-F238E27FC236}">
                <a16:creationId xmlns:a16="http://schemas.microsoft.com/office/drawing/2014/main" id="{6905A115-1626-4555-869D-96BF2EDF6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35568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Shape 82">
            <a:extLst xmlns:a="http://schemas.openxmlformats.org/drawingml/2006/main">
              <a:ext uri="{FF2B5EF4-FFF2-40B4-BE49-F238E27FC236}">
                <a16:creationId xmlns:a16="http://schemas.microsoft.com/office/drawing/2014/main" id="{4F0DCC3B-7AF9-4DBC-B919-1D41B8B7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349308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Text 83">
            <a:extLst xmlns:a="http://schemas.openxmlformats.org/drawingml/2006/main">
              <a:ext uri="{FF2B5EF4-FFF2-40B4-BE49-F238E27FC236}">
                <a16:creationId xmlns:a16="http://schemas.microsoft.com/office/drawing/2014/main" id="{D9CD13D7-F15C-467F-B8D8-1E49184F4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5568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Shape 84">
            <a:extLst xmlns:a="http://schemas.openxmlformats.org/drawingml/2006/main">
              <a:ext uri="{FF2B5EF4-FFF2-40B4-BE49-F238E27FC236}">
                <a16:creationId xmlns:a16="http://schemas.microsoft.com/office/drawing/2014/main" id="{2CFD164E-5872-453D-8E51-90EA4FABC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349308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85">
            <a:extLst xmlns:a="http://schemas.openxmlformats.org/drawingml/2006/main">
              <a:ext uri="{FF2B5EF4-FFF2-40B4-BE49-F238E27FC236}">
                <a16:creationId xmlns:a16="http://schemas.microsoft.com/office/drawing/2014/main" id="{62A55299-9B11-42AE-8A39-132BB9D5B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355685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Shape 86">
            <a:extLst xmlns:a="http://schemas.openxmlformats.org/drawingml/2006/main">
              <a:ext uri="{FF2B5EF4-FFF2-40B4-BE49-F238E27FC236}">
                <a16:creationId xmlns:a16="http://schemas.microsoft.com/office/drawing/2014/main" id="{C7D35CED-22A7-4EEE-85F4-F70D3EB02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6740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87">
            <a:extLst xmlns:a="http://schemas.openxmlformats.org/drawingml/2006/main">
              <a:ext uri="{FF2B5EF4-FFF2-40B4-BE49-F238E27FC236}">
                <a16:creationId xmlns:a16="http://schemas.microsoft.com/office/drawing/2014/main" id="{D942905A-0ADA-4EDA-9CDD-F92A6521F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83117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Shape 88">
            <a:extLst xmlns:a="http://schemas.openxmlformats.org/drawingml/2006/main">
              <a:ext uri="{FF2B5EF4-FFF2-40B4-BE49-F238E27FC236}">
                <a16:creationId xmlns:a16="http://schemas.microsoft.com/office/drawing/2014/main" id="{D4F25DCA-B035-404B-9593-953CD6BE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37674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Text 89">
            <a:extLst xmlns:a="http://schemas.openxmlformats.org/drawingml/2006/main">
              <a:ext uri="{FF2B5EF4-FFF2-40B4-BE49-F238E27FC236}">
                <a16:creationId xmlns:a16="http://schemas.microsoft.com/office/drawing/2014/main" id="{6D134329-70D0-41C2-8BF4-DC244C93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383117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Shape 90">
            <a:extLst xmlns:a="http://schemas.openxmlformats.org/drawingml/2006/main">
              <a:ext uri="{FF2B5EF4-FFF2-40B4-BE49-F238E27FC236}">
                <a16:creationId xmlns:a16="http://schemas.microsoft.com/office/drawing/2014/main" id="{45AE1E61-4123-480D-B384-C54054D3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37674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Text 91">
            <a:extLst xmlns:a="http://schemas.openxmlformats.org/drawingml/2006/main">
              <a:ext uri="{FF2B5EF4-FFF2-40B4-BE49-F238E27FC236}">
                <a16:creationId xmlns:a16="http://schemas.microsoft.com/office/drawing/2014/main" id="{EFCCAEF8-48B1-443B-875C-50D8565D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38311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Shape 92">
            <a:extLst xmlns:a="http://schemas.openxmlformats.org/drawingml/2006/main">
              <a:ext uri="{FF2B5EF4-FFF2-40B4-BE49-F238E27FC236}">
                <a16:creationId xmlns:a16="http://schemas.microsoft.com/office/drawing/2014/main" id="{B7F4D7A0-01C9-4928-9857-1ADC24CD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37674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Text 93">
            <a:extLst xmlns:a="http://schemas.openxmlformats.org/drawingml/2006/main">
              <a:ext uri="{FF2B5EF4-FFF2-40B4-BE49-F238E27FC236}">
                <a16:creationId xmlns:a16="http://schemas.microsoft.com/office/drawing/2014/main" id="{5713CA3A-E004-4B41-94DD-1464C3E90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8311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Shape 94">
            <a:extLst xmlns:a="http://schemas.openxmlformats.org/drawingml/2006/main">
              <a:ext uri="{FF2B5EF4-FFF2-40B4-BE49-F238E27FC236}">
                <a16:creationId xmlns:a16="http://schemas.microsoft.com/office/drawing/2014/main" id="{A0B93518-A45F-4728-B8B8-CD640DF41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37674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Text 95">
            <a:extLst xmlns:a="http://schemas.openxmlformats.org/drawingml/2006/main">
              <a:ext uri="{FF2B5EF4-FFF2-40B4-BE49-F238E27FC236}">
                <a16:creationId xmlns:a16="http://schemas.microsoft.com/office/drawing/2014/main" id="{1B293113-B375-428D-9FB6-6AAE38198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383117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Shape 96">
            <a:extLst xmlns:a="http://schemas.openxmlformats.org/drawingml/2006/main">
              <a:ext uri="{FF2B5EF4-FFF2-40B4-BE49-F238E27FC236}">
                <a16:creationId xmlns:a16="http://schemas.microsoft.com/office/drawing/2014/main" id="{5C04E783-113E-4E23-871B-AC63433F5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4172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Text 97">
            <a:extLst xmlns:a="http://schemas.openxmlformats.org/drawingml/2006/main">
              <a:ext uri="{FF2B5EF4-FFF2-40B4-BE49-F238E27FC236}">
                <a16:creationId xmlns:a16="http://schemas.microsoft.com/office/drawing/2014/main" id="{2E59C19A-DCA3-4617-B4B4-F766064CB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10549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Shape 98">
            <a:extLst xmlns:a="http://schemas.openxmlformats.org/drawingml/2006/main">
              <a:ext uri="{FF2B5EF4-FFF2-40B4-BE49-F238E27FC236}">
                <a16:creationId xmlns:a16="http://schemas.microsoft.com/office/drawing/2014/main" id="{F071D691-DDD4-424C-866E-74BB1FDF6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404172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Text 99">
            <a:extLst xmlns:a="http://schemas.openxmlformats.org/drawingml/2006/main">
              <a:ext uri="{FF2B5EF4-FFF2-40B4-BE49-F238E27FC236}">
                <a16:creationId xmlns:a16="http://schemas.microsoft.com/office/drawing/2014/main" id="{AC71670F-B6CE-47B8-B0F6-D8F6B6923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410549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Shape 100">
            <a:extLst xmlns:a="http://schemas.openxmlformats.org/drawingml/2006/main">
              <a:ext uri="{FF2B5EF4-FFF2-40B4-BE49-F238E27FC236}">
                <a16:creationId xmlns:a16="http://schemas.microsoft.com/office/drawing/2014/main" id="{E8BE5DCA-C201-4BF6-9ACD-9BE5034F7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404172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Text 101">
            <a:extLst xmlns:a="http://schemas.openxmlformats.org/drawingml/2006/main">
              <a:ext uri="{FF2B5EF4-FFF2-40B4-BE49-F238E27FC236}">
                <a16:creationId xmlns:a16="http://schemas.microsoft.com/office/drawing/2014/main" id="{1BDA7736-25D9-44E3-A0A6-7E3C16F2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410549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102">
            <a:extLst xmlns:a="http://schemas.openxmlformats.org/drawingml/2006/main">
              <a:ext uri="{FF2B5EF4-FFF2-40B4-BE49-F238E27FC236}">
                <a16:creationId xmlns:a16="http://schemas.microsoft.com/office/drawing/2014/main" id="{9FABB594-2FDA-4A83-8F5A-99E46605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404172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Text 103">
            <a:extLst xmlns:a="http://schemas.openxmlformats.org/drawingml/2006/main">
              <a:ext uri="{FF2B5EF4-FFF2-40B4-BE49-F238E27FC236}">
                <a16:creationId xmlns:a16="http://schemas.microsoft.com/office/drawing/2014/main" id="{80CAF3D6-465E-49B4-B780-F8395250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10549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Shape 104">
            <a:extLst xmlns:a="http://schemas.openxmlformats.org/drawingml/2006/main">
              <a:ext uri="{FF2B5EF4-FFF2-40B4-BE49-F238E27FC236}">
                <a16:creationId xmlns:a16="http://schemas.microsoft.com/office/drawing/2014/main" id="{A683766A-D71B-4D6C-9028-C42E0F4B0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404172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Text 105">
            <a:extLst xmlns:a="http://schemas.openxmlformats.org/drawingml/2006/main">
              <a:ext uri="{FF2B5EF4-FFF2-40B4-BE49-F238E27FC236}">
                <a16:creationId xmlns:a16="http://schemas.microsoft.com/office/drawing/2014/main" id="{03B607DF-8555-4E84-B784-E77046970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410549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Shape 106">
            <a:extLst xmlns:a="http://schemas.openxmlformats.org/drawingml/2006/main">
              <a:ext uri="{FF2B5EF4-FFF2-40B4-BE49-F238E27FC236}">
                <a16:creationId xmlns:a16="http://schemas.microsoft.com/office/drawing/2014/main" id="{44DD721A-FEB1-46CD-A28C-92EE45BF9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31604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Text 107">
            <a:extLst xmlns:a="http://schemas.openxmlformats.org/drawingml/2006/main">
              <a:ext uri="{FF2B5EF4-FFF2-40B4-BE49-F238E27FC236}">
                <a16:creationId xmlns:a16="http://schemas.microsoft.com/office/drawing/2014/main" id="{EEC2DACA-BF2E-421C-8522-192A7FF00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37981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Shape 108">
            <a:extLst xmlns:a="http://schemas.openxmlformats.org/drawingml/2006/main">
              <a:ext uri="{FF2B5EF4-FFF2-40B4-BE49-F238E27FC236}">
                <a16:creationId xmlns:a16="http://schemas.microsoft.com/office/drawing/2014/main" id="{27522D49-FDFC-4CB4-9AC1-24AD7B51B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431604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Text 109">
            <a:extLst xmlns:a="http://schemas.openxmlformats.org/drawingml/2006/main">
              <a:ext uri="{FF2B5EF4-FFF2-40B4-BE49-F238E27FC236}">
                <a16:creationId xmlns:a16="http://schemas.microsoft.com/office/drawing/2014/main" id="{B2846FBA-2C95-47CD-9ECD-3B7702C31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437981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Shape 110">
            <a:extLst xmlns:a="http://schemas.openxmlformats.org/drawingml/2006/main">
              <a:ext uri="{FF2B5EF4-FFF2-40B4-BE49-F238E27FC236}">
                <a16:creationId xmlns:a16="http://schemas.microsoft.com/office/drawing/2014/main" id="{0474C600-D067-41CA-A2C8-7B2392C3D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431604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 111">
            <a:extLst xmlns:a="http://schemas.openxmlformats.org/drawingml/2006/main">
              <a:ext uri="{FF2B5EF4-FFF2-40B4-BE49-F238E27FC236}">
                <a16:creationId xmlns:a16="http://schemas.microsoft.com/office/drawing/2014/main" id="{110EE78A-A252-49BD-B295-8915FECC0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437981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112">
            <a:extLst xmlns:a="http://schemas.openxmlformats.org/drawingml/2006/main">
              <a:ext uri="{FF2B5EF4-FFF2-40B4-BE49-F238E27FC236}">
                <a16:creationId xmlns:a16="http://schemas.microsoft.com/office/drawing/2014/main" id="{876B4A24-9853-460B-AFC6-DD2A7EB20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431604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Text 113">
            <a:extLst xmlns:a="http://schemas.openxmlformats.org/drawingml/2006/main">
              <a:ext uri="{FF2B5EF4-FFF2-40B4-BE49-F238E27FC236}">
                <a16:creationId xmlns:a16="http://schemas.microsoft.com/office/drawing/2014/main" id="{EDB42AF3-AC3B-4F06-8093-2018E232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37981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Shape 114">
            <a:extLst xmlns:a="http://schemas.openxmlformats.org/drawingml/2006/main">
              <a:ext uri="{FF2B5EF4-FFF2-40B4-BE49-F238E27FC236}">
                <a16:creationId xmlns:a16="http://schemas.microsoft.com/office/drawing/2014/main" id="{4B039CD2-7DF5-4EFF-8DA3-F7A491AF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431604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115">
            <a:extLst xmlns:a="http://schemas.openxmlformats.org/drawingml/2006/main">
              <a:ext uri="{FF2B5EF4-FFF2-40B4-BE49-F238E27FC236}">
                <a16:creationId xmlns:a16="http://schemas.microsoft.com/office/drawing/2014/main" id="{8F4F20D5-E251-4B15-85A3-472E5B2A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437981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Shape 116">
            <a:extLst xmlns:a="http://schemas.openxmlformats.org/drawingml/2006/main">
              <a:ext uri="{FF2B5EF4-FFF2-40B4-BE49-F238E27FC236}">
                <a16:creationId xmlns:a16="http://schemas.microsoft.com/office/drawing/2014/main" id="{53E76964-0999-478C-9B00-8ACE77F53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90360"/>
            <a:ext cx="12430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Text 117">
            <a:extLst xmlns:a="http://schemas.openxmlformats.org/drawingml/2006/main">
              <a:ext uri="{FF2B5EF4-FFF2-40B4-BE49-F238E27FC236}">
                <a16:creationId xmlns:a16="http://schemas.microsoft.com/office/drawing/2014/main" id="{C7BA856F-82BA-4F46-B70D-760ECE06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654135"/>
            <a:ext cx="1151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Shape 118">
            <a:extLst xmlns:a="http://schemas.openxmlformats.org/drawingml/2006/main">
              <a:ext uri="{FF2B5EF4-FFF2-40B4-BE49-F238E27FC236}">
                <a16:creationId xmlns:a16="http://schemas.microsoft.com/office/drawing/2014/main" id="{38F9851F-0D3C-4E22-AA2D-964BF10A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0440" y="45903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Text 119">
            <a:extLst xmlns:a="http://schemas.openxmlformats.org/drawingml/2006/main">
              <a:ext uri="{FF2B5EF4-FFF2-40B4-BE49-F238E27FC236}">
                <a16:creationId xmlns:a16="http://schemas.microsoft.com/office/drawing/2014/main" id="{529D49E3-B9F0-4DD6-91A0-7B1CBDD93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160" y="465413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Shape 120">
            <a:extLst xmlns:a="http://schemas.openxmlformats.org/drawingml/2006/main">
              <a:ext uri="{FF2B5EF4-FFF2-40B4-BE49-F238E27FC236}">
                <a16:creationId xmlns:a16="http://schemas.microsoft.com/office/drawing/2014/main" id="{CB23DA48-AEEB-424B-B414-383B1AAD3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520" y="45903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121">
            <a:extLst xmlns:a="http://schemas.openxmlformats.org/drawingml/2006/main">
              <a:ext uri="{FF2B5EF4-FFF2-40B4-BE49-F238E27FC236}">
                <a16:creationId xmlns:a16="http://schemas.microsoft.com/office/drawing/2014/main" id="{6BF81624-C739-4ADA-AAB4-CD6F2A983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2240" y="46541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Shape 122">
            <a:extLst xmlns:a="http://schemas.openxmlformats.org/drawingml/2006/main">
              <a:ext uri="{FF2B5EF4-FFF2-40B4-BE49-F238E27FC236}">
                <a16:creationId xmlns:a16="http://schemas.microsoft.com/office/drawing/2014/main" id="{FCAFF7B1-F085-40C9-B97F-AE148C82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4360" y="45903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 123">
            <a:extLst xmlns:a="http://schemas.openxmlformats.org/drawingml/2006/main">
              <a:ext uri="{FF2B5EF4-FFF2-40B4-BE49-F238E27FC236}">
                <a16:creationId xmlns:a16="http://schemas.microsoft.com/office/drawing/2014/main" id="{92D7C595-9BD8-4383-94C8-825F5683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6541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Shape 124">
            <a:extLst xmlns:a="http://schemas.openxmlformats.org/drawingml/2006/main">
              <a:ext uri="{FF2B5EF4-FFF2-40B4-BE49-F238E27FC236}">
                <a16:creationId xmlns:a16="http://schemas.microsoft.com/office/drawing/2014/main" id="{84E03E1F-0A6E-4181-86A6-AA0402CCF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1840" y="45903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Text 125">
            <a:extLst xmlns:a="http://schemas.openxmlformats.org/drawingml/2006/main">
              <a:ext uri="{FF2B5EF4-FFF2-40B4-BE49-F238E27FC236}">
                <a16:creationId xmlns:a16="http://schemas.microsoft.com/office/drawing/2014/main" id="{F6A1F3BC-6E61-47A9-AD55-01A1F997D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560" y="4654135"/>
            <a:ext cx="11242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Text 126">
            <a:extLst xmlns:a="http://schemas.openxmlformats.org/drawingml/2006/main">
              <a:ext uri="{FF2B5EF4-FFF2-40B4-BE49-F238E27FC236}">
                <a16:creationId xmlns:a16="http://schemas.microsoft.com/office/drawing/2014/main" id="{D120A4E3-D14B-4626-A452-59176BCA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279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High visible coverage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 127">
            <a:extLst xmlns:a="http://schemas.openxmlformats.org/drawingml/2006/main">
              <a:ext uri="{FF2B5EF4-FFF2-40B4-BE49-F238E27FC236}">
                <a16:creationId xmlns:a16="http://schemas.microsoft.com/office/drawing/2014/main" id="{4CAA2DC0-2165-49CE-9A35-DF6CE3306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4320" y="5111335"/>
            <a:ext cx="1462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Moderate / focused coverage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Text 128">
            <a:extLst xmlns:a="http://schemas.openxmlformats.org/drawingml/2006/main">
              <a:ext uri="{FF2B5EF4-FFF2-40B4-BE49-F238E27FC236}">
                <a16:creationId xmlns:a16="http://schemas.microsoft.com/office/drawing/2014/main" id="{B5C2592F-5BF8-4666-A341-65CB6FC13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20" y="5111335"/>
            <a:ext cx="1188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■ Selective coverage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 129">
            <a:extLst xmlns:a="http://schemas.openxmlformats.org/drawingml/2006/main">
              <a:ext uri="{FF2B5EF4-FFF2-40B4-BE49-F238E27FC236}">
                <a16:creationId xmlns:a16="http://schemas.microsoft.com/office/drawing/2014/main" id="{6F2D906F-D2E9-4093-B196-6D80FD85E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134000"/>
            <a:ext cx="46630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Capability concentration by domain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Text 130">
            <a:extLst xmlns:a="http://schemas.openxmlformats.org/drawingml/2006/main">
              <a:ext uri="{FF2B5EF4-FFF2-40B4-BE49-F238E27FC236}">
                <a16:creationId xmlns:a16="http://schemas.microsoft.com/office/drawing/2014/main" id="{DB8EB860-75B7-42B0-8AF7-477F8420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337265"/>
            <a:ext cx="466308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Count of suppliers with high, moderate and selective public capability signals.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Shape 131">
            <a:extLst xmlns:a="http://schemas.openxmlformats.org/drawingml/2006/main">
              <a:ext uri="{FF2B5EF4-FFF2-40B4-BE49-F238E27FC236}">
                <a16:creationId xmlns:a16="http://schemas.microsoft.com/office/drawing/2014/main" id="{CA19425C-D93A-4C4A-A61D-B75EB03A5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490400"/>
            <a:ext cx="4983120" cy="2331360"/>
          </a:xfrm>
          <a:prstGeom xmlns:a="http://schemas.openxmlformats.org/drawingml/2006/main" prst="roundRect">
            <a:avLst>
              <a:gd name="adj" fmla="val 156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Text 132">
            <a:extLst xmlns:a="http://schemas.openxmlformats.org/drawingml/2006/main">
              <a:ext uri="{FF2B5EF4-FFF2-40B4-BE49-F238E27FC236}">
                <a16:creationId xmlns:a16="http://schemas.microsoft.com/office/drawing/2014/main" id="{7A1352C4-7D01-47F8-8247-6E44942A4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796815"/>
            <a:ext cx="1261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 / Core Apps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Shape 133">
            <a:extLst xmlns:a="http://schemas.openxmlformats.org/drawingml/2006/main">
              <a:ext uri="{FF2B5EF4-FFF2-40B4-BE49-F238E27FC236}">
                <a16:creationId xmlns:a16="http://schemas.microsoft.com/office/drawing/2014/main" id="{51C56547-E9F3-4B59-8EB7-4ED2B8CFB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1819800"/>
            <a:ext cx="246852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Shape 134">
            <a:extLst xmlns:a="http://schemas.openxmlformats.org/drawingml/2006/main">
              <a:ext uri="{FF2B5EF4-FFF2-40B4-BE49-F238E27FC236}">
                <a16:creationId xmlns:a16="http://schemas.microsoft.com/office/drawing/2014/main" id="{6482E65F-A986-42E5-B9AE-AD2A0A05B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1819800"/>
            <a:ext cx="179532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Shape 135">
            <a:extLst xmlns:a="http://schemas.openxmlformats.org/drawingml/2006/main">
              <a:ext uri="{FF2B5EF4-FFF2-40B4-BE49-F238E27FC236}">
                <a16:creationId xmlns:a16="http://schemas.microsoft.com/office/drawing/2014/main" id="{FF002387-F626-4155-8775-83F0A2E5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9560" y="1819800"/>
            <a:ext cx="67284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Text 136">
            <a:extLst xmlns:a="http://schemas.openxmlformats.org/drawingml/2006/main">
              <a:ext uri="{FF2B5EF4-FFF2-40B4-BE49-F238E27FC236}">
                <a16:creationId xmlns:a16="http://schemas.microsoft.com/office/drawing/2014/main" id="{97020B43-F858-4C05-A3C2-B7278809B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1560" y="1796815"/>
            <a:ext cx="438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8 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Text 137">
            <a:extLst xmlns:a="http://schemas.openxmlformats.org/drawingml/2006/main">
              <a:ext uri="{FF2B5EF4-FFF2-40B4-BE49-F238E27FC236}">
                <a16:creationId xmlns:a16="http://schemas.microsoft.com/office/drawing/2014/main" id="{D3A135F0-B51E-4359-A39E-C12CF0481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217295"/>
            <a:ext cx="1261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CRM / CX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Shape 138">
            <a:extLst xmlns:a="http://schemas.openxmlformats.org/drawingml/2006/main">
              <a:ext uri="{FF2B5EF4-FFF2-40B4-BE49-F238E27FC236}">
                <a16:creationId xmlns:a16="http://schemas.microsoft.com/office/drawing/2014/main" id="{D19E5BE4-167F-40BC-A5ED-9E95A9B46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2240280"/>
            <a:ext cx="246852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Shape 139">
            <a:extLst xmlns:a="http://schemas.openxmlformats.org/drawingml/2006/main">
              <a:ext uri="{FF2B5EF4-FFF2-40B4-BE49-F238E27FC236}">
                <a16:creationId xmlns:a16="http://schemas.microsoft.com/office/drawing/2014/main" id="{761844A5-CAAE-459E-8547-E87970E16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2240280"/>
            <a:ext cx="179532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Shape 140">
            <a:extLst xmlns:a="http://schemas.openxmlformats.org/drawingml/2006/main">
              <a:ext uri="{FF2B5EF4-FFF2-40B4-BE49-F238E27FC236}">
                <a16:creationId xmlns:a16="http://schemas.microsoft.com/office/drawing/2014/main" id="{0E7E5E23-F26A-4676-909E-C915EF542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9560" y="2240280"/>
            <a:ext cx="67284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Text 141">
            <a:extLst xmlns:a="http://schemas.openxmlformats.org/drawingml/2006/main">
              <a:ext uri="{FF2B5EF4-FFF2-40B4-BE49-F238E27FC236}">
                <a16:creationId xmlns:a16="http://schemas.microsoft.com/office/drawing/2014/main" id="{6DE16414-FBFD-4C76-BC25-857FAA921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1560" y="2217295"/>
            <a:ext cx="438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8 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Text 142">
            <a:extLst xmlns:a="http://schemas.openxmlformats.org/drawingml/2006/main">
              <a:ext uri="{FF2B5EF4-FFF2-40B4-BE49-F238E27FC236}">
                <a16:creationId xmlns:a16="http://schemas.microsoft.com/office/drawing/2014/main" id="{1D7C9B9A-00AC-4D8E-878B-DF37ECA28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37775"/>
            <a:ext cx="1261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BI /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Shape 143">
            <a:extLst xmlns:a="http://schemas.openxmlformats.org/drawingml/2006/main">
              <a:ext uri="{FF2B5EF4-FFF2-40B4-BE49-F238E27FC236}">
                <a16:creationId xmlns:a16="http://schemas.microsoft.com/office/drawing/2014/main" id="{31DECEAD-E66B-4FAA-A122-FC3897112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2660760"/>
            <a:ext cx="246852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Text 144">
            <a:extLst xmlns:a="http://schemas.openxmlformats.org/drawingml/2006/main">
              <a:ext uri="{FF2B5EF4-FFF2-40B4-BE49-F238E27FC236}">
                <a16:creationId xmlns:a16="http://schemas.microsoft.com/office/drawing/2014/main" id="{78492A1B-1ED5-421F-9693-68A2F7298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1560" y="2637775"/>
            <a:ext cx="438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11 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Text 145">
            <a:extLst xmlns:a="http://schemas.openxmlformats.org/drawingml/2006/main">
              <a:ext uri="{FF2B5EF4-FFF2-40B4-BE49-F238E27FC236}">
                <a16:creationId xmlns:a16="http://schemas.microsoft.com/office/drawing/2014/main" id="{8EBCEE60-B9B7-4586-A54A-ABD4A3F0C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058615"/>
            <a:ext cx="1261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Cloud-native Dev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Shape 146">
            <a:extLst xmlns:a="http://schemas.openxmlformats.org/drawingml/2006/main">
              <a:ext uri="{FF2B5EF4-FFF2-40B4-BE49-F238E27FC236}">
                <a16:creationId xmlns:a16="http://schemas.microsoft.com/office/drawing/2014/main" id="{BB15E960-C563-4239-A9E8-61C2F41DC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3081600"/>
            <a:ext cx="246852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Shape 147">
            <a:extLst xmlns:a="http://schemas.openxmlformats.org/drawingml/2006/main">
              <a:ext uri="{FF2B5EF4-FFF2-40B4-BE49-F238E27FC236}">
                <a16:creationId xmlns:a16="http://schemas.microsoft.com/office/drawing/2014/main" id="{DE690516-5B2C-48BD-A170-55A7DF71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3081600"/>
            <a:ext cx="201960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Shape 148">
            <a:extLst xmlns:a="http://schemas.openxmlformats.org/drawingml/2006/main">
              <a:ext uri="{FF2B5EF4-FFF2-40B4-BE49-F238E27FC236}">
                <a16:creationId xmlns:a16="http://schemas.microsoft.com/office/drawing/2014/main" id="{FE96C2CA-BA59-4581-9673-074BE1609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3840" y="3081600"/>
            <a:ext cx="448560" cy="155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Text 149">
            <a:extLst xmlns:a="http://schemas.openxmlformats.org/drawingml/2006/main">
              <a:ext uri="{FF2B5EF4-FFF2-40B4-BE49-F238E27FC236}">
                <a16:creationId xmlns:a16="http://schemas.microsoft.com/office/drawing/2014/main" id="{173FF1C6-3676-4B02-BAAE-88989AA3B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1560" y="3058615"/>
            <a:ext cx="438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9 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Text 150">
            <a:extLst xmlns:a="http://schemas.openxmlformats.org/drawingml/2006/main">
              <a:ext uri="{FF2B5EF4-FFF2-40B4-BE49-F238E27FC236}">
                <a16:creationId xmlns:a16="http://schemas.microsoft.com/office/drawing/2014/main" id="{80BDD0F3-52C7-4B79-B825-A76CB2611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43805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Text 151">
            <a:extLst xmlns:a="http://schemas.openxmlformats.org/drawingml/2006/main">
              <a:ext uri="{FF2B5EF4-FFF2-40B4-BE49-F238E27FC236}">
                <a16:creationId xmlns:a16="http://schemas.microsoft.com/office/drawing/2014/main" id="{EF4D5F1C-77CA-4598-A923-847F16A6C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7880" y="34380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Moderate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Text 152">
            <a:extLst xmlns:a="http://schemas.openxmlformats.org/drawingml/2006/main">
              <a:ext uri="{FF2B5EF4-FFF2-40B4-BE49-F238E27FC236}">
                <a16:creationId xmlns:a16="http://schemas.microsoft.com/office/drawing/2014/main" id="{E2C14D59-EC08-40BF-92E0-7F9AAE3E8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343805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■ Selective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Shape 153">
            <a:extLst xmlns:a="http://schemas.openxmlformats.org/drawingml/2006/main">
              <a:ext uri="{FF2B5EF4-FFF2-40B4-BE49-F238E27FC236}">
                <a16:creationId xmlns:a16="http://schemas.microsoft.com/office/drawing/2014/main" id="{254A3AE9-BC27-46EF-8DF7-2BBD2DABE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4133160"/>
            <a:ext cx="1627200" cy="658080"/>
          </a:xfrm>
          <a:prstGeom xmlns:a="http://schemas.openxmlformats.org/drawingml/2006/main" prst="roundRect">
            <a:avLst>
              <a:gd name="adj" fmla="val 48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Shape 154">
            <a:extLst xmlns:a="http://schemas.openxmlformats.org/drawingml/2006/main">
              <a:ext uri="{FF2B5EF4-FFF2-40B4-BE49-F238E27FC236}">
                <a16:creationId xmlns:a16="http://schemas.microsoft.com/office/drawing/2014/main" id="{D69CFCEB-8D74-4DB8-8457-6E3C4AE22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4133160"/>
            <a:ext cx="6372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Text 155">
            <a:extLst xmlns:a="http://schemas.openxmlformats.org/drawingml/2006/main">
              <a:ext uri="{FF2B5EF4-FFF2-40B4-BE49-F238E27FC236}">
                <a16:creationId xmlns:a16="http://schemas.microsoft.com/office/drawing/2014/main" id="{FF1066C3-5243-48E8-BAC0-03DE3FF1F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9840" y="4224735"/>
            <a:ext cx="13345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ERP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Text 156">
            <a:extLst xmlns:a="http://schemas.openxmlformats.org/drawingml/2006/main">
              <a:ext uri="{FF2B5EF4-FFF2-40B4-BE49-F238E27FC236}">
                <a16:creationId xmlns:a16="http://schemas.microsoft.com/office/drawing/2014/main" id="{A6DCBBD5-CBB4-4812-9922-E6FE42974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9840" y="4453200"/>
            <a:ext cx="1334520" cy="264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SAP and Oracle depth remains the clearest platform-led separator.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Shape 157">
            <a:extLst xmlns:a="http://schemas.openxmlformats.org/drawingml/2006/main">
              <a:ext uri="{FF2B5EF4-FFF2-40B4-BE49-F238E27FC236}">
                <a16:creationId xmlns:a16="http://schemas.microsoft.com/office/drawing/2014/main" id="{82F91681-E686-4D64-A7CD-9C9404D32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6960" y="4133160"/>
            <a:ext cx="1627200" cy="658080"/>
          </a:xfrm>
          <a:prstGeom xmlns:a="http://schemas.openxmlformats.org/drawingml/2006/main" prst="roundRect">
            <a:avLst>
              <a:gd name="adj" fmla="val 48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Shape 158">
            <a:extLst xmlns:a="http://schemas.openxmlformats.org/drawingml/2006/main">
              <a:ext uri="{FF2B5EF4-FFF2-40B4-BE49-F238E27FC236}">
                <a16:creationId xmlns:a16="http://schemas.microsoft.com/office/drawing/2014/main" id="{91D39795-CE5D-445E-851F-616710311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6960" y="4133160"/>
            <a:ext cx="6372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Text 159">
            <a:extLst xmlns:a="http://schemas.openxmlformats.org/drawingml/2006/main">
              <a:ext uri="{FF2B5EF4-FFF2-40B4-BE49-F238E27FC236}">
                <a16:creationId xmlns:a16="http://schemas.microsoft.com/office/drawing/2014/main" id="{ECA52B81-26DD-4CBE-B068-53D404D72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1480" y="4224735"/>
            <a:ext cx="13345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CRM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Text 160">
            <a:extLst xmlns:a="http://schemas.openxmlformats.org/drawingml/2006/main">
              <a:ext uri="{FF2B5EF4-FFF2-40B4-BE49-F238E27FC236}">
                <a16:creationId xmlns:a16="http://schemas.microsoft.com/office/drawing/2014/main" id="{D4722485-E088-4E6E-B0C8-BBA77DA4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1480" y="4453200"/>
            <a:ext cx="1334520" cy="264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Salesforce and customer experience capabilities are widely visible.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Shape 161">
            <a:extLst xmlns:a="http://schemas.openxmlformats.org/drawingml/2006/main">
              <a:ext uri="{FF2B5EF4-FFF2-40B4-BE49-F238E27FC236}">
                <a16:creationId xmlns:a16="http://schemas.microsoft.com/office/drawing/2014/main" id="{827199E0-9A46-4BD1-94A7-8901FBDC7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8600" y="4133160"/>
            <a:ext cx="1599840" cy="658080"/>
          </a:xfrm>
          <a:prstGeom xmlns:a="http://schemas.openxmlformats.org/drawingml/2006/main" prst="roundRect">
            <a:avLst>
              <a:gd name="adj" fmla="val 48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Shape 162">
            <a:extLst xmlns:a="http://schemas.openxmlformats.org/drawingml/2006/main">
              <a:ext uri="{FF2B5EF4-FFF2-40B4-BE49-F238E27FC236}">
                <a16:creationId xmlns:a16="http://schemas.microsoft.com/office/drawing/2014/main" id="{32A4A1F1-60AB-4893-A2D4-92B0186E3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8600" y="4133160"/>
            <a:ext cx="63720" cy="658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Text 163">
            <a:extLst xmlns:a="http://schemas.openxmlformats.org/drawingml/2006/main">
              <a:ext uri="{FF2B5EF4-FFF2-40B4-BE49-F238E27FC236}">
                <a16:creationId xmlns:a16="http://schemas.microsoft.com/office/drawing/2014/main" id="{699649A7-8A8A-4297-96F7-CB8404E9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3120" y="4224735"/>
            <a:ext cx="1307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BI /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Text 164">
            <a:extLst xmlns:a="http://schemas.openxmlformats.org/drawingml/2006/main">
              <a:ext uri="{FF2B5EF4-FFF2-40B4-BE49-F238E27FC236}">
                <a16:creationId xmlns:a16="http://schemas.microsoft.com/office/drawing/2014/main" id="{D9BFEC55-7E29-4EC4-8D87-F6D1AE016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3120" y="4453200"/>
            <a:ext cx="1307160" cy="264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Nearly all major suppliers now position BI as AI-ready data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Shape 165">
            <a:extLst xmlns:a="http://schemas.openxmlformats.org/drawingml/2006/main">
              <a:ext uri="{FF2B5EF4-FFF2-40B4-BE49-F238E27FC236}">
                <a16:creationId xmlns:a16="http://schemas.microsoft.com/office/drawing/2014/main" id="{8F6D5ECE-A72F-4C32-A439-7C3396C77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Shape 166">
            <a:extLst xmlns:a="http://schemas.openxmlformats.org/drawingml/2006/main">
              <a:ext uri="{FF2B5EF4-FFF2-40B4-BE49-F238E27FC236}">
                <a16:creationId xmlns:a16="http://schemas.microsoft.com/office/drawing/2014/main" id="{07A0A920-C121-40F6-9A00-D2A76AB61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Text 167">
            <a:extLst xmlns:a="http://schemas.openxmlformats.org/drawingml/2006/main">
              <a:ext uri="{FF2B5EF4-FFF2-40B4-BE49-F238E27FC236}">
                <a16:creationId xmlns:a16="http://schemas.microsoft.com/office/drawing/2014/main" id="{6E92CFF1-60A7-4F1C-BF29-812400CE5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Text 168">
            <a:extLst xmlns:a="http://schemas.openxmlformats.org/drawingml/2006/main">
              <a:ext uri="{FF2B5EF4-FFF2-40B4-BE49-F238E27FC236}">
                <a16:creationId xmlns:a16="http://schemas.microsoft.com/office/drawing/2014/main" id="{ECCD561F-5285-4017-AAE1-92778B6AF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Accenture, TCS, Infosys, Capgemini, Cognizant and IBM Consulting tie for strongest coverage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at 4/4 high-rated domains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one domain ahead of Deloitte, HCLTech, NTT DATA and LTIMindtree at 3/4.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Text 169">
            <a:extLst xmlns:a="http://schemas.openxmlformats.org/drawingml/2006/main">
              <a:ext uri="{FF2B5EF4-FFF2-40B4-BE49-F238E27FC236}">
                <a16:creationId xmlns:a16="http://schemas.microsoft.com/office/drawing/2014/main" id="{02A2D0BC-60D5-48A8-BA9C-2AAE5296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Text 170">
            <a:hlinkClick xmlns:r="http://schemas.openxmlformats.org/officeDocument/2006/relationships" xmlns:a="http://schemas.openxmlformats.org/drawingml/2006/main" r:id="R9a54a4d9a7d34e97"/>
            <a:extLst xmlns:a="http://schemas.openxmlformats.org/drawingml/2006/main">
              <a:ext uri="{FF2B5EF4-FFF2-40B4-BE49-F238E27FC236}">
                <a16:creationId xmlns:a16="http://schemas.microsoft.com/office/drawing/2014/main" id="{78047812-B581-4150-A7C2-32B225DF9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840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224c6013e814b5a"/>
              </a:rPr>
              <a:t>Accenture Salesforce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Text 171">
            <a:hlinkClick xmlns:r="http://schemas.openxmlformats.org/officeDocument/2006/relationships" xmlns:a="http://schemas.openxmlformats.org/drawingml/2006/main" r:id="R2969200485834a8d"/>
            <a:extLst xmlns:a="http://schemas.openxmlformats.org/drawingml/2006/main">
              <a:ext uri="{FF2B5EF4-FFF2-40B4-BE49-F238E27FC236}">
                <a16:creationId xmlns:a16="http://schemas.microsoft.com/office/drawing/2014/main" id="{75DDF0D6-9D91-4E7B-977C-7DE772BBF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7760" y="6309360"/>
            <a:ext cx="456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ee87587a1ab4b8f"/>
              </a:rPr>
              <a:t>TCS SAP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Text 172">
            <a:hlinkClick xmlns:r="http://schemas.openxmlformats.org/officeDocument/2006/relationships" xmlns:a="http://schemas.openxmlformats.org/drawingml/2006/main" r:id="R3fac61b457dd49cc"/>
            <a:extLst xmlns:a="http://schemas.openxmlformats.org/drawingml/2006/main">
              <a:ext uri="{FF2B5EF4-FFF2-40B4-BE49-F238E27FC236}">
                <a16:creationId xmlns:a16="http://schemas.microsoft.com/office/drawing/2014/main" id="{8BF461E2-CD99-40EB-852C-0C4B559EB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000" y="6309360"/>
            <a:ext cx="10512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1e1b39834c14f3a"/>
              </a:rPr>
              <a:t>HCLTech app modernization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Text 173">
            <a:hlinkClick xmlns:r="http://schemas.openxmlformats.org/officeDocument/2006/relationships" xmlns:a="http://schemas.openxmlformats.org/drawingml/2006/main" r:id="R68aa532b8c734754"/>
            <a:extLst xmlns:a="http://schemas.openxmlformats.org/drawingml/2006/main">
              <a:ext uri="{FF2B5EF4-FFF2-40B4-BE49-F238E27FC236}">
                <a16:creationId xmlns:a16="http://schemas.microsoft.com/office/drawing/2014/main" id="{A20B20F7-0D25-449E-8726-7B2B0EF08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6960" y="6309360"/>
            <a:ext cx="546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9a5b95afd354ae6"/>
              </a:rPr>
              <a:t>NTT DATA apps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Text 174">
            <a:hlinkClick xmlns:r="http://schemas.openxmlformats.org/officeDocument/2006/relationships" xmlns:a="http://schemas.openxmlformats.org/drawingml/2006/main" r:id="R282b92f3d2924ce9"/>
            <a:extLst xmlns:a="http://schemas.openxmlformats.org/drawingml/2006/main">
              <a:ext uri="{FF2B5EF4-FFF2-40B4-BE49-F238E27FC236}">
                <a16:creationId xmlns:a16="http://schemas.microsoft.com/office/drawing/2014/main" id="{7B05B6D3-B50E-412C-A3F5-E24044982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4200" y="6309360"/>
            <a:ext cx="11354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833a372b4004339"/>
              </a:rPr>
              <a:t>Cognizant app modernization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F1E03211-8BD6-445E-B019-C80792D996B1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4A4FA566-8B12-6DD2-DDB5-FA6393938FB6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35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C4950F1-FC89-4747-83D3-2B0F4EEB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9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75AF5C3-7AA3-4CC0-9AC7-3F4BBB754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0" name="">
            <a:extLst xmlns:a="http://schemas.openxmlformats.org/drawingml/2006/main">
              <a:ext uri="{FF2B5EF4-FFF2-40B4-BE49-F238E27FC236}">
                <a16:creationId xmlns:a16="http://schemas.microsoft.com/office/drawing/2014/main" id="{8F2CC62A-A55A-45F7-9155-8165F45A0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1" name="">
            <a:extLst xmlns:a="http://schemas.openxmlformats.org/drawingml/2006/main">
              <a:ext uri="{FF2B5EF4-FFF2-40B4-BE49-F238E27FC236}">
                <a16:creationId xmlns:a16="http://schemas.microsoft.com/office/drawing/2014/main" id="{A91CE6F1-B576-4694-A30C-54CE2DA3D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92" name="">
            <a:extLst xmlns:a="http://schemas.openxmlformats.org/drawingml/2006/main">
              <a:ext uri="{FF2B5EF4-FFF2-40B4-BE49-F238E27FC236}">
                <a16:creationId xmlns:a16="http://schemas.microsoft.com/office/drawing/2014/main" id="{A473D6F6-0AE7-4273-8C5D-C5CE3C6C5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93" name="">
            <a:extLst xmlns:a="http://schemas.openxmlformats.org/drawingml/2006/main">
              <a:ext uri="{FF2B5EF4-FFF2-40B4-BE49-F238E27FC236}">
                <a16:creationId xmlns:a16="http://schemas.microsoft.com/office/drawing/2014/main" id="{F554387E-E7B9-4F27-BA66-5F2D0CF6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8" name="Text 0">
            <a:extLst xmlns:a="http://schemas.openxmlformats.org/drawingml/2006/main">
              <a:ext uri="{FF2B5EF4-FFF2-40B4-BE49-F238E27FC236}">
                <a16:creationId xmlns:a16="http://schemas.microsoft.com/office/drawing/2014/main" id="{C41983DD-D521-41F1-A614-439792394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B2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 1">
            <a:extLst xmlns:a="http://schemas.openxmlformats.org/drawingml/2006/main">
              <a:ext uri="{FF2B5EF4-FFF2-40B4-BE49-F238E27FC236}">
                <a16:creationId xmlns:a16="http://schemas.microsoft.com/office/drawing/2014/main" id="{A5E5110B-E792-4381-B6F3-F2ED880ED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ERP Capability: SAP / Oracle Depth Remains The Main Separator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Shape 2">
            <a:extLst xmlns:a="http://schemas.openxmlformats.org/drawingml/2006/main">
              <a:ext uri="{FF2B5EF4-FFF2-40B4-BE49-F238E27FC236}">
                <a16:creationId xmlns:a16="http://schemas.microsoft.com/office/drawing/2014/main" id="{F783DCD0-8D0B-4A01-957B-26E32C0E6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Text 3">
            <a:extLst xmlns:a="http://schemas.openxmlformats.org/drawingml/2006/main">
              <a:ext uri="{FF2B5EF4-FFF2-40B4-BE49-F238E27FC236}">
                <a16:creationId xmlns:a16="http://schemas.microsoft.com/office/drawing/2014/main" id="{A600B0BB-066C-4D66-867A-95191689B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ERP capability is strongest where suppliers combine platform partnerships, migration factories, clean-core methods and managed application support.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Text 4">
            <a:extLst xmlns:a="http://schemas.openxmlformats.org/drawingml/2006/main">
              <a:ext uri="{FF2B5EF4-FFF2-40B4-BE49-F238E27FC236}">
                <a16:creationId xmlns:a16="http://schemas.microsoft.com/office/drawing/2014/main" id="{DC6B8AEE-DBBE-4D97-B65F-4EE199EE5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56232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ERP and enterprise platform capability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Text 5">
            <a:extLst xmlns:a="http://schemas.openxmlformats.org/drawingml/2006/main">
              <a:ext uri="{FF2B5EF4-FFF2-40B4-BE49-F238E27FC236}">
                <a16:creationId xmlns:a16="http://schemas.microsoft.com/office/drawing/2014/main" id="{DD2CCEA0-6BB9-4133-9A47-0380CA632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5623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Publicly visible breadth across SAP, Oracle, Microsoft and ERP-adjacent enterprise platforms.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Shape 6">
            <a:extLst xmlns:a="http://schemas.openxmlformats.org/drawingml/2006/main">
              <a:ext uri="{FF2B5EF4-FFF2-40B4-BE49-F238E27FC236}">
                <a16:creationId xmlns:a16="http://schemas.microsoft.com/office/drawing/2014/main" id="{C57EC05A-0080-4159-BDF7-01DAE2DDB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63040"/>
            <a:ext cx="1078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Text 7">
            <a:extLst xmlns:a="http://schemas.openxmlformats.org/drawingml/2006/main">
              <a:ext uri="{FF2B5EF4-FFF2-40B4-BE49-F238E27FC236}">
                <a16:creationId xmlns:a16="http://schemas.microsoft.com/office/drawing/2014/main" id="{BE1B1D71-0C1C-4B9A-963B-C6FD18BD0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527255"/>
            <a:ext cx="9871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Shape 8">
            <a:extLst xmlns:a="http://schemas.openxmlformats.org/drawingml/2006/main">
              <a:ext uri="{FF2B5EF4-FFF2-40B4-BE49-F238E27FC236}">
                <a16:creationId xmlns:a16="http://schemas.microsoft.com/office/drawing/2014/main" id="{7BEE13A7-2490-4511-815B-C20241F69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463040"/>
            <a:ext cx="7495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Text 9">
            <a:extLst xmlns:a="http://schemas.openxmlformats.org/drawingml/2006/main">
              <a:ext uri="{FF2B5EF4-FFF2-40B4-BE49-F238E27FC236}">
                <a16:creationId xmlns:a16="http://schemas.microsoft.com/office/drawing/2014/main" id="{CCADE41A-0E64-4508-85F8-DAA576DBA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1527255"/>
            <a:ext cx="6580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SAP / S4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Shape 10">
            <a:extLst xmlns:a="http://schemas.openxmlformats.org/drawingml/2006/main">
              <a:ext uri="{FF2B5EF4-FFF2-40B4-BE49-F238E27FC236}">
                <a16:creationId xmlns:a16="http://schemas.microsoft.com/office/drawing/2014/main" id="{EE934E29-6D57-4F4F-A490-0EF87785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1463040"/>
            <a:ext cx="7038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Text 11">
            <a:extLst xmlns:a="http://schemas.openxmlformats.org/drawingml/2006/main">
              <a:ext uri="{FF2B5EF4-FFF2-40B4-BE49-F238E27FC236}">
                <a16:creationId xmlns:a16="http://schemas.microsoft.com/office/drawing/2014/main" id="{C4C5D0E7-B9EC-460E-9BF8-78DA3C0B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1527255"/>
            <a:ext cx="6123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Oracle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Shape 12">
            <a:extLst xmlns:a="http://schemas.openxmlformats.org/drawingml/2006/main">
              <a:ext uri="{FF2B5EF4-FFF2-40B4-BE49-F238E27FC236}">
                <a16:creationId xmlns:a16="http://schemas.microsoft.com/office/drawing/2014/main" id="{B3CECCB1-4775-4B38-8AD4-35D4E2C39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1463040"/>
            <a:ext cx="9597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Text 13">
            <a:extLst xmlns:a="http://schemas.openxmlformats.org/drawingml/2006/main">
              <a:ext uri="{FF2B5EF4-FFF2-40B4-BE49-F238E27FC236}">
                <a16:creationId xmlns:a16="http://schemas.microsoft.com/office/drawing/2014/main" id="{395F61AE-A4B9-4F3C-AB40-689D115F2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1527255"/>
            <a:ext cx="8683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Microsoft / D365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Shape 14">
            <a:extLst xmlns:a="http://schemas.openxmlformats.org/drawingml/2006/main">
              <a:ext uri="{FF2B5EF4-FFF2-40B4-BE49-F238E27FC236}">
                <a16:creationId xmlns:a16="http://schemas.microsoft.com/office/drawing/2014/main" id="{896854F5-D425-4C1B-BAFE-4600CD47A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463040"/>
            <a:ext cx="100548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Text 15">
            <a:extLst xmlns:a="http://schemas.openxmlformats.org/drawingml/2006/main">
              <a:ext uri="{FF2B5EF4-FFF2-40B4-BE49-F238E27FC236}">
                <a16:creationId xmlns:a16="http://schemas.microsoft.com/office/drawing/2014/main" id="{F612C86B-C6B1-4137-8230-BDA34C34C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1527255"/>
            <a:ext cx="9140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ERP 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Shape 16">
            <a:extLst xmlns:a="http://schemas.openxmlformats.org/drawingml/2006/main">
              <a:ext uri="{FF2B5EF4-FFF2-40B4-BE49-F238E27FC236}">
                <a16:creationId xmlns:a16="http://schemas.microsoft.com/office/drawing/2014/main" id="{C4BC7E20-68E2-464F-8277-89689D3D8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1463040"/>
            <a:ext cx="8409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Text 17">
            <a:extLst xmlns:a="http://schemas.openxmlformats.org/drawingml/2006/main">
              <a:ext uri="{FF2B5EF4-FFF2-40B4-BE49-F238E27FC236}">
                <a16:creationId xmlns:a16="http://schemas.microsoft.com/office/drawing/2014/main" id="{89AF5A8B-24B9-4474-A44A-31DCE628F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1527255"/>
            <a:ext cx="7495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Support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Shape 18">
            <a:extLst xmlns:a="http://schemas.openxmlformats.org/drawingml/2006/main">
              <a:ext uri="{FF2B5EF4-FFF2-40B4-BE49-F238E27FC236}">
                <a16:creationId xmlns:a16="http://schemas.microsoft.com/office/drawing/2014/main" id="{9C15EF2A-9CF7-40BB-920C-1E86C3F32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198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Text 19">
            <a:extLst xmlns:a="http://schemas.openxmlformats.org/drawingml/2006/main">
              <a:ext uri="{FF2B5EF4-FFF2-40B4-BE49-F238E27FC236}">
                <a16:creationId xmlns:a16="http://schemas.microsoft.com/office/drawing/2014/main" id="{4159287C-EBB3-47E9-9D7C-720E8986C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8835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Shape 20">
            <a:extLst xmlns:a="http://schemas.openxmlformats.org/drawingml/2006/main">
              <a:ext uri="{FF2B5EF4-FFF2-40B4-BE49-F238E27FC236}">
                <a16:creationId xmlns:a16="http://schemas.microsoft.com/office/drawing/2014/main" id="{266A9EBF-DA9F-471E-8579-759060A49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81980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Text 21">
            <a:extLst xmlns:a="http://schemas.openxmlformats.org/drawingml/2006/main">
              <a:ext uri="{FF2B5EF4-FFF2-40B4-BE49-F238E27FC236}">
                <a16:creationId xmlns:a16="http://schemas.microsoft.com/office/drawing/2014/main" id="{B2BB90CA-F7B5-45B1-A1CD-D009306A9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188357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Shape 22">
            <a:extLst xmlns:a="http://schemas.openxmlformats.org/drawingml/2006/main">
              <a:ext uri="{FF2B5EF4-FFF2-40B4-BE49-F238E27FC236}">
                <a16:creationId xmlns:a16="http://schemas.microsoft.com/office/drawing/2014/main" id="{5329E170-8BA2-4D67-AB15-B38019DD9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181980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Text 23">
            <a:extLst xmlns:a="http://schemas.openxmlformats.org/drawingml/2006/main">
              <a:ext uri="{FF2B5EF4-FFF2-40B4-BE49-F238E27FC236}">
                <a16:creationId xmlns:a16="http://schemas.microsoft.com/office/drawing/2014/main" id="{F3282401-D94C-4050-A171-FF902705B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188357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Shape 24">
            <a:extLst xmlns:a="http://schemas.openxmlformats.org/drawingml/2006/main">
              <a:ext uri="{FF2B5EF4-FFF2-40B4-BE49-F238E27FC236}">
                <a16:creationId xmlns:a16="http://schemas.microsoft.com/office/drawing/2014/main" id="{098F1187-4504-4ED2-93D0-8DF80F82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181980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Text 25">
            <a:extLst xmlns:a="http://schemas.openxmlformats.org/drawingml/2006/main">
              <a:ext uri="{FF2B5EF4-FFF2-40B4-BE49-F238E27FC236}">
                <a16:creationId xmlns:a16="http://schemas.microsoft.com/office/drawing/2014/main" id="{57DBA55E-3201-43AC-BF11-F24D3E490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188357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Shape 26">
            <a:extLst xmlns:a="http://schemas.openxmlformats.org/drawingml/2006/main">
              <a:ext uri="{FF2B5EF4-FFF2-40B4-BE49-F238E27FC236}">
                <a16:creationId xmlns:a16="http://schemas.microsoft.com/office/drawing/2014/main" id="{3ABEC809-B847-401F-AA0E-9B2E4F1DE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181980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Text 27">
            <a:extLst xmlns:a="http://schemas.openxmlformats.org/drawingml/2006/main">
              <a:ext uri="{FF2B5EF4-FFF2-40B4-BE49-F238E27FC236}">
                <a16:creationId xmlns:a16="http://schemas.microsoft.com/office/drawing/2014/main" id="{B17E5CE4-5FC8-4C8A-A574-4BD66B45A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188357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Shape 28">
            <a:extLst xmlns:a="http://schemas.openxmlformats.org/drawingml/2006/main">
              <a:ext uri="{FF2B5EF4-FFF2-40B4-BE49-F238E27FC236}">
                <a16:creationId xmlns:a16="http://schemas.microsoft.com/office/drawing/2014/main" id="{1CB8C089-F055-414E-A39C-F0EBD62C9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181980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Text 29">
            <a:extLst xmlns:a="http://schemas.openxmlformats.org/drawingml/2006/main">
              <a:ext uri="{FF2B5EF4-FFF2-40B4-BE49-F238E27FC236}">
                <a16:creationId xmlns:a16="http://schemas.microsoft.com/office/drawing/2014/main" id="{FFA10579-99D3-46C5-8E30-753E01DB1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18835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Shape 30">
            <a:extLst xmlns:a="http://schemas.openxmlformats.org/drawingml/2006/main">
              <a:ext uri="{FF2B5EF4-FFF2-40B4-BE49-F238E27FC236}">
                <a16:creationId xmlns:a16="http://schemas.microsoft.com/office/drawing/2014/main" id="{7AD43964-A8DC-42A2-997C-2F0ECD21C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0941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Text 31">
            <a:extLst xmlns:a="http://schemas.openxmlformats.org/drawingml/2006/main">
              <a:ext uri="{FF2B5EF4-FFF2-40B4-BE49-F238E27FC236}">
                <a16:creationId xmlns:a16="http://schemas.microsoft.com/office/drawing/2014/main" id="{48293F6E-B869-4C35-88F2-685A5619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1578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Shape 32">
            <a:extLst xmlns:a="http://schemas.openxmlformats.org/drawingml/2006/main">
              <a:ext uri="{FF2B5EF4-FFF2-40B4-BE49-F238E27FC236}">
                <a16:creationId xmlns:a16="http://schemas.microsoft.com/office/drawing/2014/main" id="{780183FE-7C67-47AE-90DC-B7A2689BB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09412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Text 33">
            <a:extLst xmlns:a="http://schemas.openxmlformats.org/drawingml/2006/main">
              <a:ext uri="{FF2B5EF4-FFF2-40B4-BE49-F238E27FC236}">
                <a16:creationId xmlns:a16="http://schemas.microsoft.com/office/drawing/2014/main" id="{0837EE16-6E6B-4514-ADB5-E2E17DFFC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15789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Shape 34">
            <a:extLst xmlns:a="http://schemas.openxmlformats.org/drawingml/2006/main">
              <a:ext uri="{FF2B5EF4-FFF2-40B4-BE49-F238E27FC236}">
                <a16:creationId xmlns:a16="http://schemas.microsoft.com/office/drawing/2014/main" id="{E373FEFB-EF85-4317-93ED-003ECD5A9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209412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Text 35">
            <a:extLst xmlns:a="http://schemas.openxmlformats.org/drawingml/2006/main">
              <a:ext uri="{FF2B5EF4-FFF2-40B4-BE49-F238E27FC236}">
                <a16:creationId xmlns:a16="http://schemas.microsoft.com/office/drawing/2014/main" id="{1C44CD63-FD25-4113-B54D-ED287F423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215789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Shape 36">
            <a:extLst xmlns:a="http://schemas.openxmlformats.org/drawingml/2006/main">
              <a:ext uri="{FF2B5EF4-FFF2-40B4-BE49-F238E27FC236}">
                <a16:creationId xmlns:a16="http://schemas.microsoft.com/office/drawing/2014/main" id="{D19F7831-2504-4443-8EA0-0110D9B0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209412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Text 37">
            <a:extLst xmlns:a="http://schemas.openxmlformats.org/drawingml/2006/main">
              <a:ext uri="{FF2B5EF4-FFF2-40B4-BE49-F238E27FC236}">
                <a16:creationId xmlns:a16="http://schemas.microsoft.com/office/drawing/2014/main" id="{F824A895-2416-4AF9-AF8C-711D8A833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215789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Shape 38">
            <a:extLst xmlns:a="http://schemas.openxmlformats.org/drawingml/2006/main">
              <a:ext uri="{FF2B5EF4-FFF2-40B4-BE49-F238E27FC236}">
                <a16:creationId xmlns:a16="http://schemas.microsoft.com/office/drawing/2014/main" id="{BF12F387-3231-477C-BE9E-FC9F8E078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09412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Text 39">
            <a:extLst xmlns:a="http://schemas.openxmlformats.org/drawingml/2006/main">
              <a:ext uri="{FF2B5EF4-FFF2-40B4-BE49-F238E27FC236}">
                <a16:creationId xmlns:a16="http://schemas.microsoft.com/office/drawing/2014/main" id="{3202FD23-2E73-4BA3-A71F-DD738A0BC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15789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Shape 40">
            <a:extLst xmlns:a="http://schemas.openxmlformats.org/drawingml/2006/main">
              <a:ext uri="{FF2B5EF4-FFF2-40B4-BE49-F238E27FC236}">
                <a16:creationId xmlns:a16="http://schemas.microsoft.com/office/drawing/2014/main" id="{A6C1B9CA-E84A-465A-AB70-7E534A646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209412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Text 41">
            <a:extLst xmlns:a="http://schemas.openxmlformats.org/drawingml/2006/main">
              <a:ext uri="{FF2B5EF4-FFF2-40B4-BE49-F238E27FC236}">
                <a16:creationId xmlns:a16="http://schemas.microsoft.com/office/drawing/2014/main" id="{E8394E26-19FF-4F24-A4F3-6952D41A5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215789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" name="Shape 42">
            <a:extLst xmlns:a="http://schemas.openxmlformats.org/drawingml/2006/main">
              <a:ext uri="{FF2B5EF4-FFF2-40B4-BE49-F238E27FC236}">
                <a16:creationId xmlns:a16="http://schemas.microsoft.com/office/drawing/2014/main" id="{6F443AB9-4315-4934-864A-C7009C822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684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Text 43">
            <a:extLst xmlns:a="http://schemas.openxmlformats.org/drawingml/2006/main">
              <a:ext uri="{FF2B5EF4-FFF2-40B4-BE49-F238E27FC236}">
                <a16:creationId xmlns:a16="http://schemas.microsoft.com/office/drawing/2014/main" id="{90F6C210-B5B2-4402-AB40-C52289C89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4322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Shape 44">
            <a:extLst xmlns:a="http://schemas.openxmlformats.org/drawingml/2006/main">
              <a:ext uri="{FF2B5EF4-FFF2-40B4-BE49-F238E27FC236}">
                <a16:creationId xmlns:a16="http://schemas.microsoft.com/office/drawing/2014/main" id="{134C847A-6475-4E88-8E5C-A4FA4C336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36844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Text 45">
            <a:extLst xmlns:a="http://schemas.openxmlformats.org/drawingml/2006/main">
              <a:ext uri="{FF2B5EF4-FFF2-40B4-BE49-F238E27FC236}">
                <a16:creationId xmlns:a16="http://schemas.microsoft.com/office/drawing/2014/main" id="{9F7AC254-B9BE-4002-AF80-E6CFB8A4C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43221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" name="Shape 46">
            <a:extLst xmlns:a="http://schemas.openxmlformats.org/drawingml/2006/main">
              <a:ext uri="{FF2B5EF4-FFF2-40B4-BE49-F238E27FC236}">
                <a16:creationId xmlns:a16="http://schemas.microsoft.com/office/drawing/2014/main" id="{7A4DB38A-AEDA-4140-8B25-7ABD6DED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236844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Text 47">
            <a:extLst xmlns:a="http://schemas.openxmlformats.org/drawingml/2006/main">
              <a:ext uri="{FF2B5EF4-FFF2-40B4-BE49-F238E27FC236}">
                <a16:creationId xmlns:a16="http://schemas.microsoft.com/office/drawing/2014/main" id="{80B5F836-84D3-4093-ADB9-18137128C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243221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Shape 48">
            <a:extLst xmlns:a="http://schemas.openxmlformats.org/drawingml/2006/main">
              <a:ext uri="{FF2B5EF4-FFF2-40B4-BE49-F238E27FC236}">
                <a16:creationId xmlns:a16="http://schemas.microsoft.com/office/drawing/2014/main" id="{BAC3FE5C-1BBE-480F-9C6E-A7621B76E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236844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Text 49">
            <a:extLst xmlns:a="http://schemas.openxmlformats.org/drawingml/2006/main">
              <a:ext uri="{FF2B5EF4-FFF2-40B4-BE49-F238E27FC236}">
                <a16:creationId xmlns:a16="http://schemas.microsoft.com/office/drawing/2014/main" id="{3D0835FD-D8CB-4BCA-A077-8E1CFA73F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243221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Shape 50">
            <a:extLst xmlns:a="http://schemas.openxmlformats.org/drawingml/2006/main">
              <a:ext uri="{FF2B5EF4-FFF2-40B4-BE49-F238E27FC236}">
                <a16:creationId xmlns:a16="http://schemas.microsoft.com/office/drawing/2014/main" id="{D9E87CDE-621D-443A-B5A9-4B7C9A60D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36844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Text 51">
            <a:extLst xmlns:a="http://schemas.openxmlformats.org/drawingml/2006/main">
              <a:ext uri="{FF2B5EF4-FFF2-40B4-BE49-F238E27FC236}">
                <a16:creationId xmlns:a16="http://schemas.microsoft.com/office/drawing/2014/main" id="{39276C85-C8B5-40AB-B2DA-FB7F429D6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43221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Shape 52">
            <a:extLst xmlns:a="http://schemas.openxmlformats.org/drawingml/2006/main">
              <a:ext uri="{FF2B5EF4-FFF2-40B4-BE49-F238E27FC236}">
                <a16:creationId xmlns:a16="http://schemas.microsoft.com/office/drawing/2014/main" id="{128DBE13-EDFD-413B-8912-1CA32DFFB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236844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Text 53">
            <a:extLst xmlns:a="http://schemas.openxmlformats.org/drawingml/2006/main">
              <a:ext uri="{FF2B5EF4-FFF2-40B4-BE49-F238E27FC236}">
                <a16:creationId xmlns:a16="http://schemas.microsoft.com/office/drawing/2014/main" id="{C9D6C6C5-E3C2-45FD-91B7-4399F230A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243221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Shape 54">
            <a:extLst xmlns:a="http://schemas.openxmlformats.org/drawingml/2006/main">
              <a:ext uri="{FF2B5EF4-FFF2-40B4-BE49-F238E27FC236}">
                <a16:creationId xmlns:a16="http://schemas.microsoft.com/office/drawing/2014/main" id="{9D1D13F5-128B-41D5-939F-8BA25AA78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427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Text 55">
            <a:extLst xmlns:a="http://schemas.openxmlformats.org/drawingml/2006/main">
              <a:ext uri="{FF2B5EF4-FFF2-40B4-BE49-F238E27FC236}">
                <a16:creationId xmlns:a16="http://schemas.microsoft.com/office/drawing/2014/main" id="{132EB990-8421-4539-8C8A-745D53BBC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7065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Shape 56">
            <a:extLst xmlns:a="http://schemas.openxmlformats.org/drawingml/2006/main">
              <a:ext uri="{FF2B5EF4-FFF2-40B4-BE49-F238E27FC236}">
                <a16:creationId xmlns:a16="http://schemas.microsoft.com/office/drawing/2014/main" id="{5EFBDDF9-EAD3-470E-85CF-03B8D005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64276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Text 57">
            <a:extLst xmlns:a="http://schemas.openxmlformats.org/drawingml/2006/main">
              <a:ext uri="{FF2B5EF4-FFF2-40B4-BE49-F238E27FC236}">
                <a16:creationId xmlns:a16="http://schemas.microsoft.com/office/drawing/2014/main" id="{832D844A-DEA3-4D89-838A-39AD417F3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70653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Shape 58">
            <a:extLst xmlns:a="http://schemas.openxmlformats.org/drawingml/2006/main">
              <a:ext uri="{FF2B5EF4-FFF2-40B4-BE49-F238E27FC236}">
                <a16:creationId xmlns:a16="http://schemas.microsoft.com/office/drawing/2014/main" id="{55DB2EA5-F9DE-4A9D-AD35-8E4F94E32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264276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" name="Text 59">
            <a:extLst xmlns:a="http://schemas.openxmlformats.org/drawingml/2006/main">
              <a:ext uri="{FF2B5EF4-FFF2-40B4-BE49-F238E27FC236}">
                <a16:creationId xmlns:a16="http://schemas.microsoft.com/office/drawing/2014/main" id="{A9D88C03-2C9B-4A27-AEBE-4905AC8D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270653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Shape 60">
            <a:extLst xmlns:a="http://schemas.openxmlformats.org/drawingml/2006/main">
              <a:ext uri="{FF2B5EF4-FFF2-40B4-BE49-F238E27FC236}">
                <a16:creationId xmlns:a16="http://schemas.microsoft.com/office/drawing/2014/main" id="{9C86F44C-6208-446D-A991-E16B88837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264276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Text 61">
            <a:extLst xmlns:a="http://schemas.openxmlformats.org/drawingml/2006/main">
              <a:ext uri="{FF2B5EF4-FFF2-40B4-BE49-F238E27FC236}">
                <a16:creationId xmlns:a16="http://schemas.microsoft.com/office/drawing/2014/main" id="{40277075-2DCC-4B4F-9139-E0C0CFA5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270653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Shape 62">
            <a:extLst xmlns:a="http://schemas.openxmlformats.org/drawingml/2006/main">
              <a:ext uri="{FF2B5EF4-FFF2-40B4-BE49-F238E27FC236}">
                <a16:creationId xmlns:a16="http://schemas.microsoft.com/office/drawing/2014/main" id="{042D9492-18B2-4AD2-B0AD-497F87C90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64276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Text 63">
            <a:extLst xmlns:a="http://schemas.openxmlformats.org/drawingml/2006/main">
              <a:ext uri="{FF2B5EF4-FFF2-40B4-BE49-F238E27FC236}">
                <a16:creationId xmlns:a16="http://schemas.microsoft.com/office/drawing/2014/main" id="{CC11BA6D-4760-4F06-A333-913773522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70653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Shape 64">
            <a:extLst xmlns:a="http://schemas.openxmlformats.org/drawingml/2006/main">
              <a:ext uri="{FF2B5EF4-FFF2-40B4-BE49-F238E27FC236}">
                <a16:creationId xmlns:a16="http://schemas.microsoft.com/office/drawing/2014/main" id="{40192BFA-921C-4635-BE74-79A730738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264276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Text 65">
            <a:extLst xmlns:a="http://schemas.openxmlformats.org/drawingml/2006/main">
              <a:ext uri="{FF2B5EF4-FFF2-40B4-BE49-F238E27FC236}">
                <a16:creationId xmlns:a16="http://schemas.microsoft.com/office/drawing/2014/main" id="{108CDD8E-BE4C-4876-91DC-FA84704F3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270653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Shape 66">
            <a:extLst xmlns:a="http://schemas.openxmlformats.org/drawingml/2006/main">
              <a:ext uri="{FF2B5EF4-FFF2-40B4-BE49-F238E27FC236}">
                <a16:creationId xmlns:a16="http://schemas.microsoft.com/office/drawing/2014/main" id="{961F25A8-8521-4EA8-815F-CAC24E7D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170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Text 67">
            <a:extLst xmlns:a="http://schemas.openxmlformats.org/drawingml/2006/main">
              <a:ext uri="{FF2B5EF4-FFF2-40B4-BE49-F238E27FC236}">
                <a16:creationId xmlns:a16="http://schemas.microsoft.com/office/drawing/2014/main" id="{76C7A522-C706-4AD5-BD4E-E1CD6299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9808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6" name="Shape 68">
            <a:extLst xmlns:a="http://schemas.openxmlformats.org/drawingml/2006/main">
              <a:ext uri="{FF2B5EF4-FFF2-40B4-BE49-F238E27FC236}">
                <a16:creationId xmlns:a16="http://schemas.microsoft.com/office/drawing/2014/main" id="{D797C5A5-1129-447B-9A4E-188951EB9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91708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7" name="Text 69">
            <a:extLst xmlns:a="http://schemas.openxmlformats.org/drawingml/2006/main">
              <a:ext uri="{FF2B5EF4-FFF2-40B4-BE49-F238E27FC236}">
                <a16:creationId xmlns:a16="http://schemas.microsoft.com/office/drawing/2014/main" id="{5FBE35E9-BC62-4655-84F7-317EEA9FB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98085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Shape 70">
            <a:extLst xmlns:a="http://schemas.openxmlformats.org/drawingml/2006/main">
              <a:ext uri="{FF2B5EF4-FFF2-40B4-BE49-F238E27FC236}">
                <a16:creationId xmlns:a16="http://schemas.microsoft.com/office/drawing/2014/main" id="{F1DC87FC-54A3-4705-8766-EDA71868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291708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" name="Text 71">
            <a:extLst xmlns:a="http://schemas.openxmlformats.org/drawingml/2006/main">
              <a:ext uri="{FF2B5EF4-FFF2-40B4-BE49-F238E27FC236}">
                <a16:creationId xmlns:a16="http://schemas.microsoft.com/office/drawing/2014/main" id="{994F735A-FDE1-427E-A30A-1DD8AD876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298085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" name="Shape 72">
            <a:extLst xmlns:a="http://schemas.openxmlformats.org/drawingml/2006/main">
              <a:ext uri="{FF2B5EF4-FFF2-40B4-BE49-F238E27FC236}">
                <a16:creationId xmlns:a16="http://schemas.microsoft.com/office/drawing/2014/main" id="{50205508-CCBD-43A7-B5AE-FCF26C0DA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291708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" name="Text 73">
            <a:extLst xmlns:a="http://schemas.openxmlformats.org/drawingml/2006/main">
              <a:ext uri="{FF2B5EF4-FFF2-40B4-BE49-F238E27FC236}">
                <a16:creationId xmlns:a16="http://schemas.microsoft.com/office/drawing/2014/main" id="{5288E1C5-12F8-4265-8E45-1599E5FC7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298085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Shape 74">
            <a:extLst xmlns:a="http://schemas.openxmlformats.org/drawingml/2006/main">
              <a:ext uri="{FF2B5EF4-FFF2-40B4-BE49-F238E27FC236}">
                <a16:creationId xmlns:a16="http://schemas.microsoft.com/office/drawing/2014/main" id="{4C04AF4E-5CD9-4AC2-939A-907983E70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291708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" name="Text 75">
            <a:extLst xmlns:a="http://schemas.openxmlformats.org/drawingml/2006/main">
              <a:ext uri="{FF2B5EF4-FFF2-40B4-BE49-F238E27FC236}">
                <a16:creationId xmlns:a16="http://schemas.microsoft.com/office/drawing/2014/main" id="{D0775856-B952-4EDF-ACAA-D612D714C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298085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" name="Shape 76">
            <a:extLst xmlns:a="http://schemas.openxmlformats.org/drawingml/2006/main">
              <a:ext uri="{FF2B5EF4-FFF2-40B4-BE49-F238E27FC236}">
                <a16:creationId xmlns:a16="http://schemas.microsoft.com/office/drawing/2014/main" id="{DB57893D-D14C-431C-8D02-BB5D82219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291708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5" name="Text 77">
            <a:extLst xmlns:a="http://schemas.openxmlformats.org/drawingml/2006/main">
              <a:ext uri="{FF2B5EF4-FFF2-40B4-BE49-F238E27FC236}">
                <a16:creationId xmlns:a16="http://schemas.microsoft.com/office/drawing/2014/main" id="{D2B93556-AFF2-449C-A083-B987CDC9B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298085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" name="Shape 78">
            <a:extLst xmlns:a="http://schemas.openxmlformats.org/drawingml/2006/main">
              <a:ext uri="{FF2B5EF4-FFF2-40B4-BE49-F238E27FC236}">
                <a16:creationId xmlns:a16="http://schemas.microsoft.com/office/drawing/2014/main" id="{7E2C9BF1-9F7D-48CA-9F56-DAEF96719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1914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Text 79">
            <a:extLst xmlns:a="http://schemas.openxmlformats.org/drawingml/2006/main">
              <a:ext uri="{FF2B5EF4-FFF2-40B4-BE49-F238E27FC236}">
                <a16:creationId xmlns:a16="http://schemas.microsoft.com/office/drawing/2014/main" id="{912044C4-A442-4D2C-AFA1-FF5C87827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2551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8" name="Shape 80">
            <a:extLst xmlns:a="http://schemas.openxmlformats.org/drawingml/2006/main">
              <a:ext uri="{FF2B5EF4-FFF2-40B4-BE49-F238E27FC236}">
                <a16:creationId xmlns:a16="http://schemas.microsoft.com/office/drawing/2014/main" id="{1B76B600-458F-44D9-8402-25BE3E5E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19140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Text 81">
            <a:extLst xmlns:a="http://schemas.openxmlformats.org/drawingml/2006/main">
              <a:ext uri="{FF2B5EF4-FFF2-40B4-BE49-F238E27FC236}">
                <a16:creationId xmlns:a16="http://schemas.microsoft.com/office/drawing/2014/main" id="{0DACE4CD-E97A-40D0-95FE-48144ED35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25517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Shape 82">
            <a:extLst xmlns:a="http://schemas.openxmlformats.org/drawingml/2006/main">
              <a:ext uri="{FF2B5EF4-FFF2-40B4-BE49-F238E27FC236}">
                <a16:creationId xmlns:a16="http://schemas.microsoft.com/office/drawing/2014/main" id="{1970E09F-D08F-46CF-95EF-8BEB7D1EC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319140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1" name="Text 83">
            <a:extLst xmlns:a="http://schemas.openxmlformats.org/drawingml/2006/main">
              <a:ext uri="{FF2B5EF4-FFF2-40B4-BE49-F238E27FC236}">
                <a16:creationId xmlns:a16="http://schemas.microsoft.com/office/drawing/2014/main" id="{FC44DDC3-9D01-4FBD-A4FD-CFBB70235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325517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2" name="Shape 84">
            <a:extLst xmlns:a="http://schemas.openxmlformats.org/drawingml/2006/main">
              <a:ext uri="{FF2B5EF4-FFF2-40B4-BE49-F238E27FC236}">
                <a16:creationId xmlns:a16="http://schemas.microsoft.com/office/drawing/2014/main" id="{3F478CD9-BA14-4684-BF8B-0912AD60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319140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3" name="Text 85">
            <a:extLst xmlns:a="http://schemas.openxmlformats.org/drawingml/2006/main">
              <a:ext uri="{FF2B5EF4-FFF2-40B4-BE49-F238E27FC236}">
                <a16:creationId xmlns:a16="http://schemas.microsoft.com/office/drawing/2014/main" id="{C1028326-14C5-4E92-A03E-4A5C3FE52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325517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" name="Shape 86">
            <a:extLst xmlns:a="http://schemas.openxmlformats.org/drawingml/2006/main">
              <a:ext uri="{FF2B5EF4-FFF2-40B4-BE49-F238E27FC236}">
                <a16:creationId xmlns:a16="http://schemas.microsoft.com/office/drawing/2014/main" id="{1DEC0EF3-1902-4C7A-BFD7-2185B5CF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19140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5" name="Text 87">
            <a:extLst xmlns:a="http://schemas.openxmlformats.org/drawingml/2006/main">
              <a:ext uri="{FF2B5EF4-FFF2-40B4-BE49-F238E27FC236}">
                <a16:creationId xmlns:a16="http://schemas.microsoft.com/office/drawing/2014/main" id="{4657DCC2-A22A-4AF6-B282-9A73A083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325517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Shape 88">
            <a:extLst xmlns:a="http://schemas.openxmlformats.org/drawingml/2006/main">
              <a:ext uri="{FF2B5EF4-FFF2-40B4-BE49-F238E27FC236}">
                <a16:creationId xmlns:a16="http://schemas.microsoft.com/office/drawing/2014/main" id="{AA8AEBDD-373A-479B-80DF-BBCD8A711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319140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7" name="Text 89">
            <a:extLst xmlns:a="http://schemas.openxmlformats.org/drawingml/2006/main">
              <a:ext uri="{FF2B5EF4-FFF2-40B4-BE49-F238E27FC236}">
                <a16:creationId xmlns:a16="http://schemas.microsoft.com/office/drawing/2014/main" id="{FAD7F6A8-5E46-4482-BD4D-0B3258C2A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32551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8" name="Shape 90">
            <a:extLst xmlns:a="http://schemas.openxmlformats.org/drawingml/2006/main">
              <a:ext uri="{FF2B5EF4-FFF2-40B4-BE49-F238E27FC236}">
                <a16:creationId xmlns:a16="http://schemas.microsoft.com/office/drawing/2014/main" id="{B8F2A0BD-484D-4D01-86BF-7D3BEECBE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657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Text 91">
            <a:extLst xmlns:a="http://schemas.openxmlformats.org/drawingml/2006/main">
              <a:ext uri="{FF2B5EF4-FFF2-40B4-BE49-F238E27FC236}">
                <a16:creationId xmlns:a16="http://schemas.microsoft.com/office/drawing/2014/main" id="{934BC339-BE29-4D06-AAD8-511EDEA73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5294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Shape 92">
            <a:extLst xmlns:a="http://schemas.openxmlformats.org/drawingml/2006/main">
              <a:ext uri="{FF2B5EF4-FFF2-40B4-BE49-F238E27FC236}">
                <a16:creationId xmlns:a16="http://schemas.microsoft.com/office/drawing/2014/main" id="{6A68E6D2-CE57-40B4-B652-2251C46CC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46572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Text 93">
            <a:extLst xmlns:a="http://schemas.openxmlformats.org/drawingml/2006/main">
              <a:ext uri="{FF2B5EF4-FFF2-40B4-BE49-F238E27FC236}">
                <a16:creationId xmlns:a16="http://schemas.microsoft.com/office/drawing/2014/main" id="{686FED15-B159-4F0F-9D8C-C41E9C8F4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52949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Shape 94">
            <a:extLst xmlns:a="http://schemas.openxmlformats.org/drawingml/2006/main">
              <a:ext uri="{FF2B5EF4-FFF2-40B4-BE49-F238E27FC236}">
                <a16:creationId xmlns:a16="http://schemas.microsoft.com/office/drawing/2014/main" id="{364A2918-30DC-496F-B9CF-1F959476C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346572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3" name="Text 95">
            <a:extLst xmlns:a="http://schemas.openxmlformats.org/drawingml/2006/main">
              <a:ext uri="{FF2B5EF4-FFF2-40B4-BE49-F238E27FC236}">
                <a16:creationId xmlns:a16="http://schemas.microsoft.com/office/drawing/2014/main" id="{05590FE0-FC17-4DC0-8303-7A2EB73EC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352949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4" name="Shape 96">
            <a:extLst xmlns:a="http://schemas.openxmlformats.org/drawingml/2006/main">
              <a:ext uri="{FF2B5EF4-FFF2-40B4-BE49-F238E27FC236}">
                <a16:creationId xmlns:a16="http://schemas.microsoft.com/office/drawing/2014/main" id="{2EA06F59-B160-46F8-8EC2-F29D1F95F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346572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5" name="Text 97">
            <a:extLst xmlns:a="http://schemas.openxmlformats.org/drawingml/2006/main">
              <a:ext uri="{FF2B5EF4-FFF2-40B4-BE49-F238E27FC236}">
                <a16:creationId xmlns:a16="http://schemas.microsoft.com/office/drawing/2014/main" id="{A7B5AE28-D3BE-4CD5-8468-4C9C31DA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352949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6" name="Shape 98">
            <a:extLst xmlns:a="http://schemas.openxmlformats.org/drawingml/2006/main">
              <a:ext uri="{FF2B5EF4-FFF2-40B4-BE49-F238E27FC236}">
                <a16:creationId xmlns:a16="http://schemas.microsoft.com/office/drawing/2014/main" id="{4D49448B-CB9E-4B6B-9D46-7D5B8D791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46572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7" name="Text 99">
            <a:extLst xmlns:a="http://schemas.openxmlformats.org/drawingml/2006/main">
              <a:ext uri="{FF2B5EF4-FFF2-40B4-BE49-F238E27FC236}">
                <a16:creationId xmlns:a16="http://schemas.microsoft.com/office/drawing/2014/main" id="{BCA862AD-00FE-42FD-84F5-F903D3EF8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352949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Shape 100">
            <a:extLst xmlns:a="http://schemas.openxmlformats.org/drawingml/2006/main">
              <a:ext uri="{FF2B5EF4-FFF2-40B4-BE49-F238E27FC236}">
                <a16:creationId xmlns:a16="http://schemas.microsoft.com/office/drawing/2014/main" id="{3068D93F-801E-482C-BAB6-403665BD9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346572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9" name="Text 101">
            <a:extLst xmlns:a="http://schemas.openxmlformats.org/drawingml/2006/main">
              <a:ext uri="{FF2B5EF4-FFF2-40B4-BE49-F238E27FC236}">
                <a16:creationId xmlns:a16="http://schemas.microsoft.com/office/drawing/2014/main" id="{B1AE47F7-17D6-478E-B6A3-FF69F6BF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352949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0" name="Shape 102">
            <a:extLst xmlns:a="http://schemas.openxmlformats.org/drawingml/2006/main">
              <a:ext uri="{FF2B5EF4-FFF2-40B4-BE49-F238E27FC236}">
                <a16:creationId xmlns:a16="http://schemas.microsoft.com/office/drawing/2014/main" id="{7EE55242-87AB-4588-B5FC-4ED4FF4A7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00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1" name="Text 103">
            <a:extLst xmlns:a="http://schemas.openxmlformats.org/drawingml/2006/main">
              <a:ext uri="{FF2B5EF4-FFF2-40B4-BE49-F238E27FC236}">
                <a16:creationId xmlns:a16="http://schemas.microsoft.com/office/drawing/2014/main" id="{C79A3726-DC8D-40E8-95C4-79D8C32C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8038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2" name="Shape 104">
            <a:extLst xmlns:a="http://schemas.openxmlformats.org/drawingml/2006/main">
              <a:ext uri="{FF2B5EF4-FFF2-40B4-BE49-F238E27FC236}">
                <a16:creationId xmlns:a16="http://schemas.microsoft.com/office/drawing/2014/main" id="{404DCB31-A6CF-4276-BBB3-1894FA07C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74004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Text 105">
            <a:extLst xmlns:a="http://schemas.openxmlformats.org/drawingml/2006/main">
              <a:ext uri="{FF2B5EF4-FFF2-40B4-BE49-F238E27FC236}">
                <a16:creationId xmlns:a16="http://schemas.microsoft.com/office/drawing/2014/main" id="{8C756F86-3CCD-4A78-8248-456B68269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80381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4" name="Shape 106">
            <a:extLst xmlns:a="http://schemas.openxmlformats.org/drawingml/2006/main">
              <a:ext uri="{FF2B5EF4-FFF2-40B4-BE49-F238E27FC236}">
                <a16:creationId xmlns:a16="http://schemas.microsoft.com/office/drawing/2014/main" id="{AD61DC75-C0C3-47AA-8398-FDBEB1C0D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374004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5" name="Text 107">
            <a:extLst xmlns:a="http://schemas.openxmlformats.org/drawingml/2006/main">
              <a:ext uri="{FF2B5EF4-FFF2-40B4-BE49-F238E27FC236}">
                <a16:creationId xmlns:a16="http://schemas.microsoft.com/office/drawing/2014/main" id="{6B56620B-FBB1-45C0-A2BB-575853CE8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380381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6" name="Shape 108">
            <a:extLst xmlns:a="http://schemas.openxmlformats.org/drawingml/2006/main">
              <a:ext uri="{FF2B5EF4-FFF2-40B4-BE49-F238E27FC236}">
                <a16:creationId xmlns:a16="http://schemas.microsoft.com/office/drawing/2014/main" id="{F906925A-7B12-45DF-913F-AC2D6EF2D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374004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Text 109">
            <a:extLst xmlns:a="http://schemas.openxmlformats.org/drawingml/2006/main">
              <a:ext uri="{FF2B5EF4-FFF2-40B4-BE49-F238E27FC236}">
                <a16:creationId xmlns:a16="http://schemas.microsoft.com/office/drawing/2014/main" id="{497BC3F0-C5A6-4511-AC25-2ECA4D30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380381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8" name="Shape 110">
            <a:extLst xmlns:a="http://schemas.openxmlformats.org/drawingml/2006/main">
              <a:ext uri="{FF2B5EF4-FFF2-40B4-BE49-F238E27FC236}">
                <a16:creationId xmlns:a16="http://schemas.microsoft.com/office/drawing/2014/main" id="{7DD8A643-180F-4536-91CA-9531DA3C3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374004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Text 111">
            <a:extLst xmlns:a="http://schemas.openxmlformats.org/drawingml/2006/main">
              <a:ext uri="{FF2B5EF4-FFF2-40B4-BE49-F238E27FC236}">
                <a16:creationId xmlns:a16="http://schemas.microsoft.com/office/drawing/2014/main" id="{D5A22C5C-E74C-4641-A5B6-0CABAA36B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380381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0" name="Shape 112">
            <a:extLst xmlns:a="http://schemas.openxmlformats.org/drawingml/2006/main">
              <a:ext uri="{FF2B5EF4-FFF2-40B4-BE49-F238E27FC236}">
                <a16:creationId xmlns:a16="http://schemas.microsoft.com/office/drawing/2014/main" id="{D22F2A31-349E-4E42-9C2E-2C5BD14D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374004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1" name="Text 113">
            <a:extLst xmlns:a="http://schemas.openxmlformats.org/drawingml/2006/main">
              <a:ext uri="{FF2B5EF4-FFF2-40B4-BE49-F238E27FC236}">
                <a16:creationId xmlns:a16="http://schemas.microsoft.com/office/drawing/2014/main" id="{7932D1EF-ADA9-49DF-AFE4-E8F2A437A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380381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2" name="Shape 114">
            <a:extLst xmlns:a="http://schemas.openxmlformats.org/drawingml/2006/main">
              <a:ext uri="{FF2B5EF4-FFF2-40B4-BE49-F238E27FC236}">
                <a16:creationId xmlns:a16="http://schemas.microsoft.com/office/drawing/2014/main" id="{A142A004-6F2E-46C3-ABA4-2D978A09F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143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Text 115">
            <a:extLst xmlns:a="http://schemas.openxmlformats.org/drawingml/2006/main">
              <a:ext uri="{FF2B5EF4-FFF2-40B4-BE49-F238E27FC236}">
                <a16:creationId xmlns:a16="http://schemas.microsoft.com/office/drawing/2014/main" id="{B9BF8E19-9EA5-4127-93E2-C29BD0FFC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0781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4" name="Shape 116">
            <a:extLst xmlns:a="http://schemas.openxmlformats.org/drawingml/2006/main">
              <a:ext uri="{FF2B5EF4-FFF2-40B4-BE49-F238E27FC236}">
                <a16:creationId xmlns:a16="http://schemas.microsoft.com/office/drawing/2014/main" id="{FF39C228-52E5-4DE1-8F15-AC29ED859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01436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5" name="Text 117">
            <a:extLst xmlns:a="http://schemas.openxmlformats.org/drawingml/2006/main">
              <a:ext uri="{FF2B5EF4-FFF2-40B4-BE49-F238E27FC236}">
                <a16:creationId xmlns:a16="http://schemas.microsoft.com/office/drawing/2014/main" id="{4868F6A1-F600-45C6-8CFD-DD3A1C8B0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07813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6" name="Shape 118">
            <a:extLst xmlns:a="http://schemas.openxmlformats.org/drawingml/2006/main">
              <a:ext uri="{FF2B5EF4-FFF2-40B4-BE49-F238E27FC236}">
                <a16:creationId xmlns:a16="http://schemas.microsoft.com/office/drawing/2014/main" id="{FDDF7A9D-7765-445A-B1E6-211751264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401436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7" name="Text 119">
            <a:extLst xmlns:a="http://schemas.openxmlformats.org/drawingml/2006/main">
              <a:ext uri="{FF2B5EF4-FFF2-40B4-BE49-F238E27FC236}">
                <a16:creationId xmlns:a16="http://schemas.microsoft.com/office/drawing/2014/main" id="{BDAFD801-E268-4446-A8A3-CDEC4D9A0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407813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Shape 120">
            <a:extLst xmlns:a="http://schemas.openxmlformats.org/drawingml/2006/main">
              <a:ext uri="{FF2B5EF4-FFF2-40B4-BE49-F238E27FC236}">
                <a16:creationId xmlns:a16="http://schemas.microsoft.com/office/drawing/2014/main" id="{E3223D65-0D23-4D0F-B8FB-D25258C99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401436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9" name="Text 121">
            <a:extLst xmlns:a="http://schemas.openxmlformats.org/drawingml/2006/main">
              <a:ext uri="{FF2B5EF4-FFF2-40B4-BE49-F238E27FC236}">
                <a16:creationId xmlns:a16="http://schemas.microsoft.com/office/drawing/2014/main" id="{FC8E06B4-DF46-455E-A78F-B1611E3AE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407813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" name="Shape 122">
            <a:extLst xmlns:a="http://schemas.openxmlformats.org/drawingml/2006/main">
              <a:ext uri="{FF2B5EF4-FFF2-40B4-BE49-F238E27FC236}">
                <a16:creationId xmlns:a16="http://schemas.microsoft.com/office/drawing/2014/main" id="{F32591D9-04E1-4C40-86D8-9CB9FC00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01436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1" name="Text 123">
            <a:extLst xmlns:a="http://schemas.openxmlformats.org/drawingml/2006/main">
              <a:ext uri="{FF2B5EF4-FFF2-40B4-BE49-F238E27FC236}">
                <a16:creationId xmlns:a16="http://schemas.microsoft.com/office/drawing/2014/main" id="{EB600C0B-6B32-4A92-9C9E-18B7349F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407813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Shape 124">
            <a:extLst xmlns:a="http://schemas.openxmlformats.org/drawingml/2006/main">
              <a:ext uri="{FF2B5EF4-FFF2-40B4-BE49-F238E27FC236}">
                <a16:creationId xmlns:a16="http://schemas.microsoft.com/office/drawing/2014/main" id="{6B6D9C02-51B2-46E7-89EE-E42A305F8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401436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3" name="Text 125">
            <a:extLst xmlns:a="http://schemas.openxmlformats.org/drawingml/2006/main">
              <a:ext uri="{FF2B5EF4-FFF2-40B4-BE49-F238E27FC236}">
                <a16:creationId xmlns:a16="http://schemas.microsoft.com/office/drawing/2014/main" id="{4BC21D4D-B7D7-4F1E-95D1-EE642F07D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407813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126">
            <a:extLst xmlns:a="http://schemas.openxmlformats.org/drawingml/2006/main">
              <a:ext uri="{FF2B5EF4-FFF2-40B4-BE49-F238E27FC236}">
                <a16:creationId xmlns:a16="http://schemas.microsoft.com/office/drawing/2014/main" id="{65A4C16E-D7A5-415E-A4F4-CF47D7973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2886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5" name="Text 127">
            <a:extLst xmlns:a="http://schemas.openxmlformats.org/drawingml/2006/main">
              <a:ext uri="{FF2B5EF4-FFF2-40B4-BE49-F238E27FC236}">
                <a16:creationId xmlns:a16="http://schemas.microsoft.com/office/drawing/2014/main" id="{190FC956-F181-4DA8-802E-C78291BF6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3524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6" name="Shape 128">
            <a:extLst xmlns:a="http://schemas.openxmlformats.org/drawingml/2006/main">
              <a:ext uri="{FF2B5EF4-FFF2-40B4-BE49-F238E27FC236}">
                <a16:creationId xmlns:a16="http://schemas.microsoft.com/office/drawing/2014/main" id="{6E4AC2D9-9D60-47A8-859F-82E9E5960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28868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" name="Text 129">
            <a:extLst xmlns:a="http://schemas.openxmlformats.org/drawingml/2006/main">
              <a:ext uri="{FF2B5EF4-FFF2-40B4-BE49-F238E27FC236}">
                <a16:creationId xmlns:a16="http://schemas.microsoft.com/office/drawing/2014/main" id="{FE75D86A-9517-4351-91D2-4AFA9227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35245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8" name="Shape 130">
            <a:extLst xmlns:a="http://schemas.openxmlformats.org/drawingml/2006/main">
              <a:ext uri="{FF2B5EF4-FFF2-40B4-BE49-F238E27FC236}">
                <a16:creationId xmlns:a16="http://schemas.microsoft.com/office/drawing/2014/main" id="{B2E8E3BF-D2B7-4265-A98E-749F1DA00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428868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9" name="Text 131">
            <a:extLst xmlns:a="http://schemas.openxmlformats.org/drawingml/2006/main">
              <a:ext uri="{FF2B5EF4-FFF2-40B4-BE49-F238E27FC236}">
                <a16:creationId xmlns:a16="http://schemas.microsoft.com/office/drawing/2014/main" id="{A21685F1-07EF-4608-A4FF-E374EFD32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435245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0" name="Shape 132">
            <a:extLst xmlns:a="http://schemas.openxmlformats.org/drawingml/2006/main">
              <a:ext uri="{FF2B5EF4-FFF2-40B4-BE49-F238E27FC236}">
                <a16:creationId xmlns:a16="http://schemas.microsoft.com/office/drawing/2014/main" id="{B2F5DA5F-852C-496B-86EB-3C0AE35FE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428868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1" name="Text 133">
            <a:extLst xmlns:a="http://schemas.openxmlformats.org/drawingml/2006/main">
              <a:ext uri="{FF2B5EF4-FFF2-40B4-BE49-F238E27FC236}">
                <a16:creationId xmlns:a16="http://schemas.microsoft.com/office/drawing/2014/main" id="{AD059019-1105-41E3-8775-C2A1B10D5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435245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2" name="Shape 134">
            <a:extLst xmlns:a="http://schemas.openxmlformats.org/drawingml/2006/main">
              <a:ext uri="{FF2B5EF4-FFF2-40B4-BE49-F238E27FC236}">
                <a16:creationId xmlns:a16="http://schemas.microsoft.com/office/drawing/2014/main" id="{2F9A7ABD-88F6-4EFB-B116-58D8FB3F0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28868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3" name="Text 135">
            <a:extLst xmlns:a="http://schemas.openxmlformats.org/drawingml/2006/main">
              <a:ext uri="{FF2B5EF4-FFF2-40B4-BE49-F238E27FC236}">
                <a16:creationId xmlns:a16="http://schemas.microsoft.com/office/drawing/2014/main" id="{661C24A6-B8AE-478A-8B7F-9C3BBC91A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435245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4" name="Shape 136">
            <a:extLst xmlns:a="http://schemas.openxmlformats.org/drawingml/2006/main">
              <a:ext uri="{FF2B5EF4-FFF2-40B4-BE49-F238E27FC236}">
                <a16:creationId xmlns:a16="http://schemas.microsoft.com/office/drawing/2014/main" id="{E3F47C53-B106-4C85-87D2-AC75B5B4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428868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5" name="Text 137">
            <a:extLst xmlns:a="http://schemas.openxmlformats.org/drawingml/2006/main">
              <a:ext uri="{FF2B5EF4-FFF2-40B4-BE49-F238E27FC236}">
                <a16:creationId xmlns:a16="http://schemas.microsoft.com/office/drawing/2014/main" id="{E791B82C-C960-48B4-9FD8-A407A7E49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435245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6" name="Shape 138">
            <a:extLst xmlns:a="http://schemas.openxmlformats.org/drawingml/2006/main">
              <a:ext uri="{FF2B5EF4-FFF2-40B4-BE49-F238E27FC236}">
                <a16:creationId xmlns:a16="http://schemas.microsoft.com/office/drawing/2014/main" id="{5A903A1A-E10B-4443-9106-865AFA8E6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630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7" name="Text 139">
            <a:extLst xmlns:a="http://schemas.openxmlformats.org/drawingml/2006/main">
              <a:ext uri="{FF2B5EF4-FFF2-40B4-BE49-F238E27FC236}">
                <a16:creationId xmlns:a16="http://schemas.microsoft.com/office/drawing/2014/main" id="{368BB82C-00B1-4EB8-93EC-929565EBF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6267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8" name="Shape 140">
            <a:extLst xmlns:a="http://schemas.openxmlformats.org/drawingml/2006/main">
              <a:ext uri="{FF2B5EF4-FFF2-40B4-BE49-F238E27FC236}">
                <a16:creationId xmlns:a16="http://schemas.microsoft.com/office/drawing/2014/main" id="{65408E25-984B-476E-B66C-268EC9620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563000"/>
            <a:ext cx="7495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9" name="Text 141">
            <a:extLst xmlns:a="http://schemas.openxmlformats.org/drawingml/2006/main">
              <a:ext uri="{FF2B5EF4-FFF2-40B4-BE49-F238E27FC236}">
                <a16:creationId xmlns:a16="http://schemas.microsoft.com/office/drawing/2014/main" id="{65DB3D13-F4D6-4C08-A68C-84CED521E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626775"/>
            <a:ext cx="6580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0" name="Shape 142">
            <a:extLst xmlns:a="http://schemas.openxmlformats.org/drawingml/2006/main">
              <a:ext uri="{FF2B5EF4-FFF2-40B4-BE49-F238E27FC236}">
                <a16:creationId xmlns:a16="http://schemas.microsoft.com/office/drawing/2014/main" id="{B132CEB8-A1D1-4EE0-820E-9325097B4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800" y="4563000"/>
            <a:ext cx="7038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1" name="Text 143">
            <a:extLst xmlns:a="http://schemas.openxmlformats.org/drawingml/2006/main">
              <a:ext uri="{FF2B5EF4-FFF2-40B4-BE49-F238E27FC236}">
                <a16:creationId xmlns:a16="http://schemas.microsoft.com/office/drawing/2014/main" id="{4D717FA5-25BD-4313-BB01-C5CCF9F04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1520" y="4626775"/>
            <a:ext cx="612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2" name="Shape 144">
            <a:extLst xmlns:a="http://schemas.openxmlformats.org/drawingml/2006/main">
              <a:ext uri="{FF2B5EF4-FFF2-40B4-BE49-F238E27FC236}">
                <a16:creationId xmlns:a16="http://schemas.microsoft.com/office/drawing/2014/main" id="{18BF5A07-AF41-4658-8CA0-197E1DB23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9960" y="456300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3" name="Text 145">
            <a:extLst xmlns:a="http://schemas.openxmlformats.org/drawingml/2006/main">
              <a:ext uri="{FF2B5EF4-FFF2-40B4-BE49-F238E27FC236}">
                <a16:creationId xmlns:a16="http://schemas.microsoft.com/office/drawing/2014/main" id="{C31ECD14-5DCF-4513-8188-FE42E7685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680" y="462677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4" name="Shape 146">
            <a:extLst xmlns:a="http://schemas.openxmlformats.org/drawingml/2006/main">
              <a:ext uri="{FF2B5EF4-FFF2-40B4-BE49-F238E27FC236}">
                <a16:creationId xmlns:a16="http://schemas.microsoft.com/office/drawing/2014/main" id="{CA08D8A0-2430-4992-85FE-3EAD84DC4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0080" y="4563000"/>
            <a:ext cx="100548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5" name="Text 147">
            <a:extLst xmlns:a="http://schemas.openxmlformats.org/drawingml/2006/main">
              <a:ext uri="{FF2B5EF4-FFF2-40B4-BE49-F238E27FC236}">
                <a16:creationId xmlns:a16="http://schemas.microsoft.com/office/drawing/2014/main" id="{3B495B6C-B96D-461B-8B58-6E8DA6542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800" y="4626775"/>
            <a:ext cx="9140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6" name="Shape 148">
            <a:extLst xmlns:a="http://schemas.openxmlformats.org/drawingml/2006/main">
              <a:ext uri="{FF2B5EF4-FFF2-40B4-BE49-F238E27FC236}">
                <a16:creationId xmlns:a16="http://schemas.microsoft.com/office/drawing/2014/main" id="{709D0258-110D-40E6-AECB-554245603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456300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Text 149">
            <a:extLst xmlns:a="http://schemas.openxmlformats.org/drawingml/2006/main">
              <a:ext uri="{FF2B5EF4-FFF2-40B4-BE49-F238E27FC236}">
                <a16:creationId xmlns:a16="http://schemas.microsoft.com/office/drawing/2014/main" id="{500D24D2-DC24-4682-AC27-7DE777B91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640" y="46267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8" name="Text 150">
            <a:extLst xmlns:a="http://schemas.openxmlformats.org/drawingml/2006/main">
              <a:ext uri="{FF2B5EF4-FFF2-40B4-BE49-F238E27FC236}">
                <a16:creationId xmlns:a16="http://schemas.microsoft.com/office/drawing/2014/main" id="{FF7F5AAD-4165-4F8C-B1F2-4C83E4C1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252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High visible depth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9" name="Text 151">
            <a:extLst xmlns:a="http://schemas.openxmlformats.org/drawingml/2006/main">
              <a:ext uri="{FF2B5EF4-FFF2-40B4-BE49-F238E27FC236}">
                <a16:creationId xmlns:a16="http://schemas.microsoft.com/office/drawing/2014/main" id="{B4AB8D9F-61F5-47D5-8B31-00E285940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960" y="5111335"/>
            <a:ext cx="1554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Moderate / partner-specific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0" name="Text 152">
            <a:extLst xmlns:a="http://schemas.openxmlformats.org/drawingml/2006/main">
              <a:ext uri="{FF2B5EF4-FFF2-40B4-BE49-F238E27FC236}">
                <a16:creationId xmlns:a16="http://schemas.microsoft.com/office/drawing/2014/main" id="{7DA28E1F-EBDF-481F-A7EF-7807ACE92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1115640"/>
            <a:ext cx="43887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Selected disclosed ERP proof points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1" name="Text 153">
            <a:extLst xmlns:a="http://schemas.openxmlformats.org/drawingml/2006/main">
              <a:ext uri="{FF2B5EF4-FFF2-40B4-BE49-F238E27FC236}">
                <a16:creationId xmlns:a16="http://schemas.microsoft.com/office/drawing/2014/main" id="{10DDDD08-C557-47DF-BAB8-2D3EA1AEA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1318905"/>
            <a:ext cx="43887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Not directly comparable metrics; shown only as scale signals from public disclosures.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2" name="Shape 154">
            <a:extLst xmlns:a="http://schemas.openxmlformats.org/drawingml/2006/main">
              <a:ext uri="{FF2B5EF4-FFF2-40B4-BE49-F238E27FC236}">
                <a16:creationId xmlns:a16="http://schemas.microsoft.com/office/drawing/2014/main" id="{3F1FEC2A-285A-4C50-BD45-33C946392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463040"/>
            <a:ext cx="4983120" cy="2102760"/>
          </a:xfrm>
          <a:prstGeom xmlns:a="http://schemas.openxmlformats.org/drawingml/2006/main" prst="roundRect">
            <a:avLst>
              <a:gd name="adj" fmla="val 173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3" name="Text 155">
            <a:extLst xmlns:a="http://schemas.openxmlformats.org/drawingml/2006/main">
              <a:ext uri="{FF2B5EF4-FFF2-40B4-BE49-F238E27FC236}">
                <a16:creationId xmlns:a16="http://schemas.microsoft.com/office/drawing/2014/main" id="{2B2459F2-CBEB-4EDA-B54B-132B6191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722555"/>
            <a:ext cx="15541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 Oracle-skilled professionals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4" name="Shape 156">
            <a:extLst xmlns:a="http://schemas.openxmlformats.org/drawingml/2006/main">
              <a:ext uri="{FF2B5EF4-FFF2-40B4-BE49-F238E27FC236}">
                <a16:creationId xmlns:a16="http://schemas.microsoft.com/office/drawing/2014/main" id="{FAA2070A-5DB9-4E60-841D-BE99A5110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737360"/>
            <a:ext cx="205704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5" name="Shape 157">
            <a:extLst xmlns:a="http://schemas.openxmlformats.org/drawingml/2006/main">
              <a:ext uri="{FF2B5EF4-FFF2-40B4-BE49-F238E27FC236}">
                <a16:creationId xmlns:a16="http://schemas.microsoft.com/office/drawing/2014/main" id="{E2D5EFC5-E656-48F7-AC35-65A97556A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200" y="1760400"/>
            <a:ext cx="203868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6" name="Text 158">
            <a:extLst xmlns:a="http://schemas.openxmlformats.org/drawingml/2006/main">
              <a:ext uri="{FF2B5EF4-FFF2-40B4-BE49-F238E27FC236}">
                <a16:creationId xmlns:a16="http://schemas.microsoft.com/office/drawing/2014/main" id="{DC1392F2-2973-4857-B138-9B3C90D04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8040" y="1722555"/>
            <a:ext cx="5115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80K+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7" name="Text 159">
            <a:extLst xmlns:a="http://schemas.openxmlformats.org/drawingml/2006/main">
              <a:ext uri="{FF2B5EF4-FFF2-40B4-BE49-F238E27FC236}">
                <a16:creationId xmlns:a16="http://schemas.microsoft.com/office/drawing/2014/main" id="{19076436-14E7-4401-A452-039CCEF9F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060955"/>
            <a:ext cx="15541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 SAP practice consultants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8" name="Shape 160">
            <a:extLst xmlns:a="http://schemas.openxmlformats.org/drawingml/2006/main">
              <a:ext uri="{FF2B5EF4-FFF2-40B4-BE49-F238E27FC236}">
                <a16:creationId xmlns:a16="http://schemas.microsoft.com/office/drawing/2014/main" id="{7D704079-AC52-4567-8DD1-1BC4615A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75760"/>
            <a:ext cx="205704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9" name="Shape 161">
            <a:extLst xmlns:a="http://schemas.openxmlformats.org/drawingml/2006/main">
              <a:ext uri="{FF2B5EF4-FFF2-40B4-BE49-F238E27FC236}">
                <a16:creationId xmlns:a16="http://schemas.microsoft.com/office/drawing/2014/main" id="{7BF407BC-508C-4123-A0D7-89DB9E385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200" y="2098440"/>
            <a:ext cx="54000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0" name="Text 162">
            <a:extLst xmlns:a="http://schemas.openxmlformats.org/drawingml/2006/main">
              <a:ext uri="{FF2B5EF4-FFF2-40B4-BE49-F238E27FC236}">
                <a16:creationId xmlns:a16="http://schemas.microsoft.com/office/drawing/2014/main" id="{DAA33112-8688-4FCC-BA4A-9B856A65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8040" y="2060955"/>
            <a:ext cx="5115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21.2K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1" name="Text 163">
            <a:extLst xmlns:a="http://schemas.openxmlformats.org/drawingml/2006/main">
              <a:ext uri="{FF2B5EF4-FFF2-40B4-BE49-F238E27FC236}">
                <a16:creationId xmlns:a16="http://schemas.microsoft.com/office/drawing/2014/main" id="{D0C4812F-54E1-4AC2-B3F1-FF7018BCF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399355"/>
            <a:ext cx="15541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Microsoft-certified professionals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2" name="Shape 164">
            <a:extLst xmlns:a="http://schemas.openxmlformats.org/drawingml/2006/main">
              <a:ext uri="{FF2B5EF4-FFF2-40B4-BE49-F238E27FC236}">
                <a16:creationId xmlns:a16="http://schemas.microsoft.com/office/drawing/2014/main" id="{EBEAB33E-5006-4C99-90BC-E6AB55A3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414160"/>
            <a:ext cx="205704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3" name="Shape 165">
            <a:extLst xmlns:a="http://schemas.openxmlformats.org/drawingml/2006/main">
              <a:ext uri="{FF2B5EF4-FFF2-40B4-BE49-F238E27FC236}">
                <a16:creationId xmlns:a16="http://schemas.microsoft.com/office/drawing/2014/main" id="{19D96F29-8820-458D-A66A-DD735DBB4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200" y="2436840"/>
            <a:ext cx="84060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4" name="Text 166">
            <a:extLst xmlns:a="http://schemas.openxmlformats.org/drawingml/2006/main">
              <a:ext uri="{FF2B5EF4-FFF2-40B4-BE49-F238E27FC236}">
                <a16:creationId xmlns:a16="http://schemas.microsoft.com/office/drawing/2014/main" id="{9B0EA45B-61A1-4F50-96D3-83A3A62B0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8040" y="2399355"/>
            <a:ext cx="5115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33K+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5" name="Text 167">
            <a:extLst xmlns:a="http://schemas.openxmlformats.org/drawingml/2006/main">
              <a:ext uri="{FF2B5EF4-FFF2-40B4-BE49-F238E27FC236}">
                <a16:creationId xmlns:a16="http://schemas.microsoft.com/office/drawing/2014/main" id="{C4126F0C-A0DE-404C-9BA6-62B772983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737395"/>
            <a:ext cx="15541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 SAP S/4HANA innovation centers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6" name="Shape 168">
            <a:extLst xmlns:a="http://schemas.openxmlformats.org/drawingml/2006/main">
              <a:ext uri="{FF2B5EF4-FFF2-40B4-BE49-F238E27FC236}">
                <a16:creationId xmlns:a16="http://schemas.microsoft.com/office/drawing/2014/main" id="{B6F6B9CC-345B-4A8A-A9C0-75027E36C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752200"/>
            <a:ext cx="205704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7" name="Shape 169">
            <a:extLst xmlns:a="http://schemas.openxmlformats.org/drawingml/2006/main">
              <a:ext uri="{FF2B5EF4-FFF2-40B4-BE49-F238E27FC236}">
                <a16:creationId xmlns:a16="http://schemas.microsoft.com/office/drawing/2014/main" id="{92A205EC-6608-4E75-BCD6-96AEBBE50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200" y="2775240"/>
            <a:ext cx="56052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8" name="Text 170">
            <a:extLst xmlns:a="http://schemas.openxmlformats.org/drawingml/2006/main">
              <a:ext uri="{FF2B5EF4-FFF2-40B4-BE49-F238E27FC236}">
                <a16:creationId xmlns:a16="http://schemas.microsoft.com/office/drawing/2014/main" id="{0038B0CB-099D-4FEE-89A8-3C19874A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8040" y="2737395"/>
            <a:ext cx="5115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22+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9" name="Text 171">
            <a:extLst xmlns:a="http://schemas.openxmlformats.org/drawingml/2006/main">
              <a:ext uri="{FF2B5EF4-FFF2-40B4-BE49-F238E27FC236}">
                <a16:creationId xmlns:a16="http://schemas.microsoft.com/office/drawing/2014/main" id="{4B29FDDF-2E46-40BA-A2FE-13A47843A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075795"/>
            <a:ext cx="15541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 software development experts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0" name="Shape 172">
            <a:extLst xmlns:a="http://schemas.openxmlformats.org/drawingml/2006/main">
              <a:ext uri="{FF2B5EF4-FFF2-40B4-BE49-F238E27FC236}">
                <a16:creationId xmlns:a16="http://schemas.microsoft.com/office/drawing/2014/main" id="{D37CBA10-25F0-4D90-BC8E-439EC59C5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090600"/>
            <a:ext cx="205704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1" name="Shape 173">
            <a:extLst xmlns:a="http://schemas.openxmlformats.org/drawingml/2006/main">
              <a:ext uri="{FF2B5EF4-FFF2-40B4-BE49-F238E27FC236}">
                <a16:creationId xmlns:a16="http://schemas.microsoft.com/office/drawing/2014/main" id="{EDF63111-2249-4907-B188-9F502C531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200" y="3113640"/>
            <a:ext cx="1528920" cy="82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37440" rIns="90000" bIns="374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2" name="Text 174">
            <a:extLst xmlns:a="http://schemas.openxmlformats.org/drawingml/2006/main">
              <a:ext uri="{FF2B5EF4-FFF2-40B4-BE49-F238E27FC236}">
                <a16:creationId xmlns:a16="http://schemas.microsoft.com/office/drawing/2014/main" id="{BA218347-30EB-494F-976B-E99F4E121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8040" y="3075795"/>
            <a:ext cx="51156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60K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3" name="Text 175">
            <a:extLst xmlns:a="http://schemas.openxmlformats.org/drawingml/2006/main">
              <a:ext uri="{FF2B5EF4-FFF2-40B4-BE49-F238E27FC236}">
                <a16:creationId xmlns:a16="http://schemas.microsoft.com/office/drawing/2014/main" id="{B918809B-AA50-4FFB-83DD-6EC0FD09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387655"/>
            <a:ext cx="4370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Scale signal is shown to highlight relative disclosure intensity, not supplier ranking.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4" name="Shape 176">
            <a:extLst xmlns:a="http://schemas.openxmlformats.org/drawingml/2006/main">
              <a:ext uri="{FF2B5EF4-FFF2-40B4-BE49-F238E27FC236}">
                <a16:creationId xmlns:a16="http://schemas.microsoft.com/office/drawing/2014/main" id="{E73C2CF4-F9A6-4B79-ABD9-39F2616A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3913560"/>
            <a:ext cx="4983120" cy="109692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5" name="Text 177">
            <a:extLst xmlns:a="http://schemas.openxmlformats.org/drawingml/2006/main">
              <a:ext uri="{FF2B5EF4-FFF2-40B4-BE49-F238E27FC236}">
                <a16:creationId xmlns:a16="http://schemas.microsoft.com/office/drawing/2014/main" id="{BFA7C71A-DF79-4FD2-9C4A-0BDAD716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096440"/>
            <a:ext cx="4297320" cy="13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39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Observed ERP capability themes</a:t>
            </a:r>
            <a:endParaRPr sz="839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6" name="Text 178">
            <a:extLst xmlns:a="http://schemas.openxmlformats.org/drawingml/2006/main">
              <a:ext uri="{FF2B5EF4-FFF2-40B4-BE49-F238E27FC236}">
                <a16:creationId xmlns:a16="http://schemas.microsoft.com/office/drawing/2014/main" id="{5166867D-CDA1-4489-BEC5-B59A89EC6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370760"/>
            <a:ext cx="4388760" cy="402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SAP S/4HANA migration, clean-core and BTP integration are recurring capability anchors.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Oracle and Microsoft are more visible among consulting-led and platform-linked providers.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Retail ERP work typically needs integration depth across commerce, supply chain and finance.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7" name="Shape 179">
            <a:extLst xmlns:a="http://schemas.openxmlformats.org/drawingml/2006/main">
              <a:ext uri="{FF2B5EF4-FFF2-40B4-BE49-F238E27FC236}">
                <a16:creationId xmlns:a16="http://schemas.microsoft.com/office/drawing/2014/main" id="{7BB7079A-4E64-4906-A1AF-A317DC867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8" name="Shape 180">
            <a:extLst xmlns:a="http://schemas.openxmlformats.org/drawingml/2006/main">
              <a:ext uri="{FF2B5EF4-FFF2-40B4-BE49-F238E27FC236}">
                <a16:creationId xmlns:a16="http://schemas.microsoft.com/office/drawing/2014/main" id="{2BC05650-561C-42F5-97C4-0C4980F12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9" name="Text 181">
            <a:extLst xmlns:a="http://schemas.openxmlformats.org/drawingml/2006/main">
              <a:ext uri="{FF2B5EF4-FFF2-40B4-BE49-F238E27FC236}">
                <a16:creationId xmlns:a16="http://schemas.microsoft.com/office/drawing/2014/main" id="{8F23FED0-C70B-48C5-A148-9A8F7481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0" name="Text 182">
            <a:extLst xmlns:a="http://schemas.openxmlformats.org/drawingml/2006/main">
              <a:ext uri="{FF2B5EF4-FFF2-40B4-BE49-F238E27FC236}">
                <a16:creationId xmlns:a16="http://schemas.microsoft.com/office/drawing/2014/main" id="{4AB81D68-95E3-47DE-A457-CFDA05775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Accenture, Deloitte, Capgemini and IBM Consulting tie for strongest ERP coverage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at 5/5 high-depth areas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one area ahead of TCS, Infosys, Cognizant and HCLTech at 4/5.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1" name="Text 183">
            <a:extLst xmlns:a="http://schemas.openxmlformats.org/drawingml/2006/main">
              <a:ext uri="{FF2B5EF4-FFF2-40B4-BE49-F238E27FC236}">
                <a16:creationId xmlns:a16="http://schemas.microsoft.com/office/drawing/2014/main" id="{03627946-58C4-4BDD-9BAC-8F3213CBD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2" name="Text 184">
            <a:hlinkClick xmlns:r="http://schemas.openxmlformats.org/officeDocument/2006/relationships" xmlns:a="http://schemas.openxmlformats.org/drawingml/2006/main" r:id="Rbe3fe264a64e4f9a"/>
            <a:extLst xmlns:a="http://schemas.openxmlformats.org/drawingml/2006/main">
              <a:ext uri="{FF2B5EF4-FFF2-40B4-BE49-F238E27FC236}">
                <a16:creationId xmlns:a16="http://schemas.microsoft.com/office/drawing/2014/main" id="{0AF3D425-9728-439C-9977-B8C931468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672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ea0e63eb39845b5"/>
              </a:rPr>
              <a:t>Accenture Oracle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3" name="Text 185">
            <a:hlinkClick xmlns:r="http://schemas.openxmlformats.org/officeDocument/2006/relationships" xmlns:a="http://schemas.openxmlformats.org/drawingml/2006/main" r:id="Rbaf08e24a5864b10"/>
            <a:extLst xmlns:a="http://schemas.openxmlformats.org/drawingml/2006/main">
              <a:ext uri="{FF2B5EF4-FFF2-40B4-BE49-F238E27FC236}">
                <a16:creationId xmlns:a16="http://schemas.microsoft.com/office/drawing/2014/main" id="{B6D42EC6-CE2C-4FB5-9AE7-C2BD5B108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80" y="6309360"/>
            <a:ext cx="456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b3e58b5608f468a"/>
              </a:rPr>
              <a:t>TCS SAP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4" name="Text 186">
            <a:hlinkClick xmlns:r="http://schemas.openxmlformats.org/officeDocument/2006/relationships" xmlns:a="http://schemas.openxmlformats.org/drawingml/2006/main" r:id="R6eb4376509484400"/>
            <a:extLst xmlns:a="http://schemas.openxmlformats.org/drawingml/2006/main">
              <a:ext uri="{FF2B5EF4-FFF2-40B4-BE49-F238E27FC236}">
                <a16:creationId xmlns:a16="http://schemas.microsoft.com/office/drawing/2014/main" id="{A4F62D76-2A3F-44C6-B5C7-A3A0B38CA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6880" y="6309360"/>
            <a:ext cx="5043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2bbadec7abe4c5c"/>
              </a:rPr>
              <a:t>Deloitte SAP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5" name="Text 187">
            <a:hlinkClick xmlns:r="http://schemas.openxmlformats.org/officeDocument/2006/relationships" xmlns:a="http://schemas.openxmlformats.org/drawingml/2006/main" r:id="Rc308099109784488"/>
            <a:extLst xmlns:a="http://schemas.openxmlformats.org/drawingml/2006/main">
              <a:ext uri="{FF2B5EF4-FFF2-40B4-BE49-F238E27FC236}">
                <a16:creationId xmlns:a16="http://schemas.microsoft.com/office/drawing/2014/main" id="{72B964FA-9C2F-4F00-89CE-C7B226A6D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2000" y="6309360"/>
            <a:ext cx="456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dc0901149174f99"/>
              </a:rPr>
              <a:t>Wipro SAP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6" name="Text 188">
            <a:hlinkClick xmlns:r="http://schemas.openxmlformats.org/officeDocument/2006/relationships" xmlns:a="http://schemas.openxmlformats.org/drawingml/2006/main" r:id="R559285fcd52043fd"/>
            <a:extLst xmlns:a="http://schemas.openxmlformats.org/drawingml/2006/main">
              <a:ext uri="{FF2B5EF4-FFF2-40B4-BE49-F238E27FC236}">
                <a16:creationId xmlns:a16="http://schemas.microsoft.com/office/drawing/2014/main" id="{417FF44C-D20E-4228-825F-25BFB0CFC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9600" y="6309360"/>
            <a:ext cx="588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4ca61b7eb874723"/>
              </a:rPr>
              <a:t>IBM Consulting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7" name="Text 189">
            <a:hlinkClick xmlns:r="http://schemas.openxmlformats.org/officeDocument/2006/relationships" xmlns:a="http://schemas.openxmlformats.org/drawingml/2006/main" r:id="R523f4ae081c1432a"/>
            <a:extLst xmlns:a="http://schemas.openxmlformats.org/drawingml/2006/main">
              <a:ext uri="{FF2B5EF4-FFF2-40B4-BE49-F238E27FC236}">
                <a16:creationId xmlns:a16="http://schemas.microsoft.com/office/drawing/2014/main" id="{92D9DED9-287A-442D-8CE9-A894B70C1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8600" y="6309360"/>
            <a:ext cx="4622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177ba6c647644e3"/>
              </a:rPr>
              <a:t>HCLTech SAP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8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DAF8AB9E-E4B2-4138-AD8E-09E419C0BF49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E39A338D-B192-3127-EB9A-53A2665A0BB7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36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73B760F-4E2E-4631-A565-EA5E17820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154309A-0696-41F0-BB67-A12705AE9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1" name="">
            <a:extLst xmlns:a="http://schemas.openxmlformats.org/drawingml/2006/main">
              <a:ext uri="{FF2B5EF4-FFF2-40B4-BE49-F238E27FC236}">
                <a16:creationId xmlns:a16="http://schemas.microsoft.com/office/drawing/2014/main" id="{A52371E0-588A-459B-8954-500358DED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2" name="">
            <a:extLst xmlns:a="http://schemas.openxmlformats.org/drawingml/2006/main">
              <a:ext uri="{FF2B5EF4-FFF2-40B4-BE49-F238E27FC236}">
                <a16:creationId xmlns:a16="http://schemas.microsoft.com/office/drawing/2014/main" id="{57B1CA6B-45EB-49C4-8CB6-EE9DBDB2C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83" name="">
            <a:extLst xmlns:a="http://schemas.openxmlformats.org/drawingml/2006/main">
              <a:ext uri="{FF2B5EF4-FFF2-40B4-BE49-F238E27FC236}">
                <a16:creationId xmlns:a16="http://schemas.microsoft.com/office/drawing/2014/main" id="{1CFCEF7A-B70A-462B-9CB8-05B495A19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384" name="">
            <a:extLst xmlns:a="http://schemas.openxmlformats.org/drawingml/2006/main">
              <a:ext uri="{FF2B5EF4-FFF2-40B4-BE49-F238E27FC236}">
                <a16:creationId xmlns:a16="http://schemas.microsoft.com/office/drawing/2014/main" id="{39327339-6B2E-4B65-B0F8-CE0936F0B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28347717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9" name="Text 0">
            <a:extLst xmlns:a="http://schemas.openxmlformats.org/drawingml/2006/main">
              <a:ext uri="{FF2B5EF4-FFF2-40B4-BE49-F238E27FC236}">
                <a16:creationId xmlns:a16="http://schemas.microsoft.com/office/drawing/2014/main" id="{B9BCD0EF-3247-4E7E-9FF9-88CF44140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B2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0" name="Text 1">
            <a:extLst xmlns:a="http://schemas.openxmlformats.org/drawingml/2006/main">
              <a:ext uri="{FF2B5EF4-FFF2-40B4-BE49-F238E27FC236}">
                <a16:creationId xmlns:a16="http://schemas.microsoft.com/office/drawing/2014/main" id="{9CE6043A-7986-4B38-A235-A89D8D95B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CRM Capability: Salesforce Is The Most Visible Customer Platform Anchor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1" name="Shape 2">
            <a:extLst xmlns:a="http://schemas.openxmlformats.org/drawingml/2006/main">
              <a:ext uri="{FF2B5EF4-FFF2-40B4-BE49-F238E27FC236}">
                <a16:creationId xmlns:a16="http://schemas.microsoft.com/office/drawing/2014/main" id="{7335ABA4-DE59-4CAD-9B5E-F09DD8F85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2" name="Text 3">
            <a:extLst xmlns:a="http://schemas.openxmlformats.org/drawingml/2006/main">
              <a:ext uri="{FF2B5EF4-FFF2-40B4-BE49-F238E27FC236}">
                <a16:creationId xmlns:a16="http://schemas.microsoft.com/office/drawing/2014/main" id="{443026B5-BB75-41B4-9DC9-5E99378CE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CRM expertise is shifting from implementation toward customer data, AI agents, integration and managed experience operations.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3" name="Text 4">
            <a:extLst xmlns:a="http://schemas.openxmlformats.org/drawingml/2006/main">
              <a:ext uri="{FF2B5EF4-FFF2-40B4-BE49-F238E27FC236}">
                <a16:creationId xmlns:a16="http://schemas.microsoft.com/office/drawing/2014/main" id="{A1480E70-19FC-42A7-8F1B-3BFFD30A5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55317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CRM / CX capability map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4" name="Text 5">
            <a:extLst xmlns:a="http://schemas.openxmlformats.org/drawingml/2006/main">
              <a:ext uri="{FF2B5EF4-FFF2-40B4-BE49-F238E27FC236}">
                <a16:creationId xmlns:a16="http://schemas.microsoft.com/office/drawing/2014/main" id="{6799969B-28F4-4C8A-84BC-F672F98FE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55317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Focus on Salesforce ecosystem, customer data, service / commerce and CRM-adjacent integration.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5" name="Shape 6">
            <a:extLst xmlns:a="http://schemas.openxmlformats.org/drawingml/2006/main">
              <a:ext uri="{FF2B5EF4-FFF2-40B4-BE49-F238E27FC236}">
                <a16:creationId xmlns:a16="http://schemas.microsoft.com/office/drawing/2014/main" id="{004C67B2-0099-4253-AB69-9C0F0C44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63040"/>
            <a:ext cx="1078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6" name="Text 7">
            <a:extLst xmlns:a="http://schemas.openxmlformats.org/drawingml/2006/main">
              <a:ext uri="{FF2B5EF4-FFF2-40B4-BE49-F238E27FC236}">
                <a16:creationId xmlns:a16="http://schemas.microsoft.com/office/drawing/2014/main" id="{085553FB-2F0C-4097-AB54-B34E087AE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527255"/>
            <a:ext cx="9871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7" name="Shape 8">
            <a:extLst xmlns:a="http://schemas.openxmlformats.org/drawingml/2006/main">
              <a:ext uri="{FF2B5EF4-FFF2-40B4-BE49-F238E27FC236}">
                <a16:creationId xmlns:a16="http://schemas.microsoft.com/office/drawing/2014/main" id="{B3090766-4F7B-4CB6-9EC6-FFCDB450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463040"/>
            <a:ext cx="8226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8" name="Text 9">
            <a:extLst xmlns:a="http://schemas.openxmlformats.org/drawingml/2006/main">
              <a:ext uri="{FF2B5EF4-FFF2-40B4-BE49-F238E27FC236}">
                <a16:creationId xmlns:a16="http://schemas.microsoft.com/office/drawing/2014/main" id="{A99339B0-9E89-416C-A38C-61D91E17A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1527255"/>
            <a:ext cx="731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Salesforce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9" name="Shape 10">
            <a:extLst xmlns:a="http://schemas.openxmlformats.org/drawingml/2006/main">
              <a:ext uri="{FF2B5EF4-FFF2-40B4-BE49-F238E27FC236}">
                <a16:creationId xmlns:a16="http://schemas.microsoft.com/office/drawing/2014/main" id="{C6F52305-0556-4718-A5EF-7347DCFF0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1463040"/>
            <a:ext cx="9597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0" name="Text 11">
            <a:extLst xmlns:a="http://schemas.openxmlformats.org/drawingml/2006/main">
              <a:ext uri="{FF2B5EF4-FFF2-40B4-BE49-F238E27FC236}">
                <a16:creationId xmlns:a16="http://schemas.microsoft.com/office/drawing/2014/main" id="{1931E027-4F8D-4CBB-BF9F-188FC2F3A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1527255"/>
            <a:ext cx="8683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Data Cloud / AI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1" name="Shape 12">
            <a:extLst xmlns:a="http://schemas.openxmlformats.org/drawingml/2006/main">
              <a:ext uri="{FF2B5EF4-FFF2-40B4-BE49-F238E27FC236}">
                <a16:creationId xmlns:a16="http://schemas.microsoft.com/office/drawing/2014/main" id="{1F2E0946-C70A-4329-B374-14E0838E8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463040"/>
            <a:ext cx="8593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2" name="Text 13">
            <a:extLst xmlns:a="http://schemas.openxmlformats.org/drawingml/2006/main">
              <a:ext uri="{FF2B5EF4-FFF2-40B4-BE49-F238E27FC236}">
                <a16:creationId xmlns:a16="http://schemas.microsoft.com/office/drawing/2014/main" id="{027C912E-484E-4147-B141-AC3550EA6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527255"/>
            <a:ext cx="767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MuleSoft / APIs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3" name="Shape 14">
            <a:extLst xmlns:a="http://schemas.openxmlformats.org/drawingml/2006/main">
              <a:ext uri="{FF2B5EF4-FFF2-40B4-BE49-F238E27FC236}">
                <a16:creationId xmlns:a16="http://schemas.microsoft.com/office/drawing/2014/main" id="{125F4389-7F82-48D8-9AAE-1B4336EBF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1463040"/>
            <a:ext cx="8773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4" name="Text 15">
            <a:extLst xmlns:a="http://schemas.openxmlformats.org/drawingml/2006/main">
              <a:ext uri="{FF2B5EF4-FFF2-40B4-BE49-F238E27FC236}">
                <a16:creationId xmlns:a16="http://schemas.microsoft.com/office/drawing/2014/main" id="{AD43D34E-C9A7-4786-909F-3EF01F9D5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1527255"/>
            <a:ext cx="785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Service / Commerce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5" name="Shape 16">
            <a:extLst xmlns:a="http://schemas.openxmlformats.org/drawingml/2006/main">
              <a:ext uri="{FF2B5EF4-FFF2-40B4-BE49-F238E27FC236}">
                <a16:creationId xmlns:a16="http://schemas.microsoft.com/office/drawing/2014/main" id="{D7567D25-14A4-404C-93FD-69B3E924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1463040"/>
            <a:ext cx="9324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6" name="Text 17">
            <a:extLst xmlns:a="http://schemas.openxmlformats.org/drawingml/2006/main">
              <a:ext uri="{FF2B5EF4-FFF2-40B4-BE49-F238E27FC236}">
                <a16:creationId xmlns:a16="http://schemas.microsoft.com/office/drawing/2014/main" id="{1E409066-506B-4067-ADF4-8D9381B7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1527255"/>
            <a:ext cx="840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CRM Ops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7" name="Shape 18">
            <a:extLst xmlns:a="http://schemas.openxmlformats.org/drawingml/2006/main">
              <a:ext uri="{FF2B5EF4-FFF2-40B4-BE49-F238E27FC236}">
                <a16:creationId xmlns:a16="http://schemas.microsoft.com/office/drawing/2014/main" id="{E4254153-162B-4B80-8F6A-DE8F609E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198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8" name="Text 19">
            <a:extLst xmlns:a="http://schemas.openxmlformats.org/drawingml/2006/main">
              <a:ext uri="{FF2B5EF4-FFF2-40B4-BE49-F238E27FC236}">
                <a16:creationId xmlns:a16="http://schemas.microsoft.com/office/drawing/2014/main" id="{F073187A-D6B2-4984-A184-7DF647713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8835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9" name="Shape 20">
            <a:extLst xmlns:a="http://schemas.openxmlformats.org/drawingml/2006/main">
              <a:ext uri="{FF2B5EF4-FFF2-40B4-BE49-F238E27FC236}">
                <a16:creationId xmlns:a16="http://schemas.microsoft.com/office/drawing/2014/main" id="{EEC403C0-9A01-47A6-BC42-F028EEF47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81980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0" name="Text 21">
            <a:extLst xmlns:a="http://schemas.openxmlformats.org/drawingml/2006/main">
              <a:ext uri="{FF2B5EF4-FFF2-40B4-BE49-F238E27FC236}">
                <a16:creationId xmlns:a16="http://schemas.microsoft.com/office/drawing/2014/main" id="{7F39F4F0-E811-4693-8D82-1D2671420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188357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1" name="Shape 22">
            <a:extLst xmlns:a="http://schemas.openxmlformats.org/drawingml/2006/main">
              <a:ext uri="{FF2B5EF4-FFF2-40B4-BE49-F238E27FC236}">
                <a16:creationId xmlns:a16="http://schemas.microsoft.com/office/drawing/2014/main" id="{58E751A5-D176-495D-AD42-EC1CD6516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181980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2" name="Text 23">
            <a:extLst xmlns:a="http://schemas.openxmlformats.org/drawingml/2006/main">
              <a:ext uri="{FF2B5EF4-FFF2-40B4-BE49-F238E27FC236}">
                <a16:creationId xmlns:a16="http://schemas.microsoft.com/office/drawing/2014/main" id="{39660BF3-96C1-4581-A7DD-8AD630F9B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188357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3" name="Shape 24">
            <a:extLst xmlns:a="http://schemas.openxmlformats.org/drawingml/2006/main">
              <a:ext uri="{FF2B5EF4-FFF2-40B4-BE49-F238E27FC236}">
                <a16:creationId xmlns:a16="http://schemas.microsoft.com/office/drawing/2014/main" id="{EEF51494-0821-42C0-B306-8861AB5E0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1980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4" name="Text 25">
            <a:extLst xmlns:a="http://schemas.openxmlformats.org/drawingml/2006/main">
              <a:ext uri="{FF2B5EF4-FFF2-40B4-BE49-F238E27FC236}">
                <a16:creationId xmlns:a16="http://schemas.microsoft.com/office/drawing/2014/main" id="{12F77371-DD1A-48CE-80DA-0FD0235E7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88357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5" name="Shape 26">
            <a:extLst xmlns:a="http://schemas.openxmlformats.org/drawingml/2006/main">
              <a:ext uri="{FF2B5EF4-FFF2-40B4-BE49-F238E27FC236}">
                <a16:creationId xmlns:a16="http://schemas.microsoft.com/office/drawing/2014/main" id="{060D8833-ACA2-45E5-8BF3-AD8C7D2FE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181980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6" name="Text 27">
            <a:extLst xmlns:a="http://schemas.openxmlformats.org/drawingml/2006/main">
              <a:ext uri="{FF2B5EF4-FFF2-40B4-BE49-F238E27FC236}">
                <a16:creationId xmlns:a16="http://schemas.microsoft.com/office/drawing/2014/main" id="{EBF254E4-98A6-4F96-BF36-1707C1F6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188357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7" name="Shape 28">
            <a:extLst xmlns:a="http://schemas.openxmlformats.org/drawingml/2006/main">
              <a:ext uri="{FF2B5EF4-FFF2-40B4-BE49-F238E27FC236}">
                <a16:creationId xmlns:a16="http://schemas.microsoft.com/office/drawing/2014/main" id="{0FAC4316-F18E-4CB7-9F21-5C98644A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181980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8" name="Text 29">
            <a:extLst xmlns:a="http://schemas.openxmlformats.org/drawingml/2006/main">
              <a:ext uri="{FF2B5EF4-FFF2-40B4-BE49-F238E27FC236}">
                <a16:creationId xmlns:a16="http://schemas.microsoft.com/office/drawing/2014/main" id="{C68AABF8-AC71-4E17-8968-AFC97FF6D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188357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9" name="Shape 30">
            <a:extLst xmlns:a="http://schemas.openxmlformats.org/drawingml/2006/main">
              <a:ext uri="{FF2B5EF4-FFF2-40B4-BE49-F238E27FC236}">
                <a16:creationId xmlns:a16="http://schemas.microsoft.com/office/drawing/2014/main" id="{9F9FF176-C2E4-4AA3-AF99-6F1FBAE53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0941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0" name="Text 31">
            <a:extLst xmlns:a="http://schemas.openxmlformats.org/drawingml/2006/main">
              <a:ext uri="{FF2B5EF4-FFF2-40B4-BE49-F238E27FC236}">
                <a16:creationId xmlns:a16="http://schemas.microsoft.com/office/drawing/2014/main" id="{E20F694F-7ACC-4687-8317-BBCF0ABFC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1578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1" name="Shape 32">
            <a:extLst xmlns:a="http://schemas.openxmlformats.org/drawingml/2006/main">
              <a:ext uri="{FF2B5EF4-FFF2-40B4-BE49-F238E27FC236}">
                <a16:creationId xmlns:a16="http://schemas.microsoft.com/office/drawing/2014/main" id="{281636F4-B0C8-44A9-BFCF-4371C2382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09412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2" name="Text 33">
            <a:extLst xmlns:a="http://schemas.openxmlformats.org/drawingml/2006/main">
              <a:ext uri="{FF2B5EF4-FFF2-40B4-BE49-F238E27FC236}">
                <a16:creationId xmlns:a16="http://schemas.microsoft.com/office/drawing/2014/main" id="{157C36E2-1193-42EE-8C4F-3A67CE67E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15789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3" name="Shape 34">
            <a:extLst xmlns:a="http://schemas.openxmlformats.org/drawingml/2006/main">
              <a:ext uri="{FF2B5EF4-FFF2-40B4-BE49-F238E27FC236}">
                <a16:creationId xmlns:a16="http://schemas.microsoft.com/office/drawing/2014/main" id="{098D663C-0024-405A-A88D-F8ACD3E95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09412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4" name="Text 35">
            <a:extLst xmlns:a="http://schemas.openxmlformats.org/drawingml/2006/main">
              <a:ext uri="{FF2B5EF4-FFF2-40B4-BE49-F238E27FC236}">
                <a16:creationId xmlns:a16="http://schemas.microsoft.com/office/drawing/2014/main" id="{41FE67A5-17B7-4B12-B720-E557539EC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15789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5" name="Shape 36">
            <a:extLst xmlns:a="http://schemas.openxmlformats.org/drawingml/2006/main">
              <a:ext uri="{FF2B5EF4-FFF2-40B4-BE49-F238E27FC236}">
                <a16:creationId xmlns:a16="http://schemas.microsoft.com/office/drawing/2014/main" id="{926CC8CB-2CA7-4AD7-9117-B043453D7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9412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6" name="Text 37">
            <a:extLst xmlns:a="http://schemas.openxmlformats.org/drawingml/2006/main">
              <a:ext uri="{FF2B5EF4-FFF2-40B4-BE49-F238E27FC236}">
                <a16:creationId xmlns:a16="http://schemas.microsoft.com/office/drawing/2014/main" id="{743FB166-77D7-478E-AAE2-ABD8237C8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15789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7" name="Shape 38">
            <a:extLst xmlns:a="http://schemas.openxmlformats.org/drawingml/2006/main">
              <a:ext uri="{FF2B5EF4-FFF2-40B4-BE49-F238E27FC236}">
                <a16:creationId xmlns:a16="http://schemas.microsoft.com/office/drawing/2014/main" id="{7090B160-7BB1-4C2C-B5E0-9B00E8B5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209412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8" name="Text 39">
            <a:extLst xmlns:a="http://schemas.openxmlformats.org/drawingml/2006/main">
              <a:ext uri="{FF2B5EF4-FFF2-40B4-BE49-F238E27FC236}">
                <a16:creationId xmlns:a16="http://schemas.microsoft.com/office/drawing/2014/main" id="{311F92C3-5820-4A29-9518-39D439056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215789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9" name="Shape 40">
            <a:extLst xmlns:a="http://schemas.openxmlformats.org/drawingml/2006/main">
              <a:ext uri="{FF2B5EF4-FFF2-40B4-BE49-F238E27FC236}">
                <a16:creationId xmlns:a16="http://schemas.microsoft.com/office/drawing/2014/main" id="{14FD338E-A6D5-422F-9CBB-60861ABC4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209412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0" name="Text 41">
            <a:extLst xmlns:a="http://schemas.openxmlformats.org/drawingml/2006/main">
              <a:ext uri="{FF2B5EF4-FFF2-40B4-BE49-F238E27FC236}">
                <a16:creationId xmlns:a16="http://schemas.microsoft.com/office/drawing/2014/main" id="{D2C50E17-7D83-4B80-BDE0-ED3195DC7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215789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1" name="Shape 42">
            <a:extLst xmlns:a="http://schemas.openxmlformats.org/drawingml/2006/main">
              <a:ext uri="{FF2B5EF4-FFF2-40B4-BE49-F238E27FC236}">
                <a16:creationId xmlns:a16="http://schemas.microsoft.com/office/drawing/2014/main" id="{C39B72BB-0685-4ADB-99AF-39879218D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684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2" name="Text 43">
            <a:extLst xmlns:a="http://schemas.openxmlformats.org/drawingml/2006/main">
              <a:ext uri="{FF2B5EF4-FFF2-40B4-BE49-F238E27FC236}">
                <a16:creationId xmlns:a16="http://schemas.microsoft.com/office/drawing/2014/main" id="{8E6D625F-2F85-41C8-857C-6291419A9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4322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3" name="Shape 44">
            <a:extLst xmlns:a="http://schemas.openxmlformats.org/drawingml/2006/main">
              <a:ext uri="{FF2B5EF4-FFF2-40B4-BE49-F238E27FC236}">
                <a16:creationId xmlns:a16="http://schemas.microsoft.com/office/drawing/2014/main" id="{92A47E57-A4E0-4DDB-9987-42F346A85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36844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4" name="Text 45">
            <a:extLst xmlns:a="http://schemas.openxmlformats.org/drawingml/2006/main">
              <a:ext uri="{FF2B5EF4-FFF2-40B4-BE49-F238E27FC236}">
                <a16:creationId xmlns:a16="http://schemas.microsoft.com/office/drawing/2014/main" id="{2080207E-EEF8-4ED3-8B27-44758D42A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43221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5" name="Shape 46">
            <a:extLst xmlns:a="http://schemas.openxmlformats.org/drawingml/2006/main">
              <a:ext uri="{FF2B5EF4-FFF2-40B4-BE49-F238E27FC236}">
                <a16:creationId xmlns:a16="http://schemas.microsoft.com/office/drawing/2014/main" id="{80639A00-AFBF-4EB5-97D0-7E8693493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36844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6" name="Text 47">
            <a:extLst xmlns:a="http://schemas.openxmlformats.org/drawingml/2006/main">
              <a:ext uri="{FF2B5EF4-FFF2-40B4-BE49-F238E27FC236}">
                <a16:creationId xmlns:a16="http://schemas.microsoft.com/office/drawing/2014/main" id="{800E9F56-7604-43DE-9924-D661776B3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43221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7" name="Shape 48">
            <a:extLst xmlns:a="http://schemas.openxmlformats.org/drawingml/2006/main">
              <a:ext uri="{FF2B5EF4-FFF2-40B4-BE49-F238E27FC236}">
                <a16:creationId xmlns:a16="http://schemas.microsoft.com/office/drawing/2014/main" id="{33D6A3B4-34C6-4E27-A471-6AB7EF46D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6844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8" name="Text 49">
            <a:extLst xmlns:a="http://schemas.openxmlformats.org/drawingml/2006/main">
              <a:ext uri="{FF2B5EF4-FFF2-40B4-BE49-F238E27FC236}">
                <a16:creationId xmlns:a16="http://schemas.microsoft.com/office/drawing/2014/main" id="{A739A526-824D-4DC1-88A9-17DA8D011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43221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9" name="Shape 50">
            <a:extLst xmlns:a="http://schemas.openxmlformats.org/drawingml/2006/main">
              <a:ext uri="{FF2B5EF4-FFF2-40B4-BE49-F238E27FC236}">
                <a16:creationId xmlns:a16="http://schemas.microsoft.com/office/drawing/2014/main" id="{354DA447-B0FD-4D6F-9364-164F41DE8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236844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0" name="Text 51">
            <a:extLst xmlns:a="http://schemas.openxmlformats.org/drawingml/2006/main">
              <a:ext uri="{FF2B5EF4-FFF2-40B4-BE49-F238E27FC236}">
                <a16:creationId xmlns:a16="http://schemas.microsoft.com/office/drawing/2014/main" id="{1184CE48-8B22-40C5-8CE0-0ACB47A5F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243221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1" name="Shape 52">
            <a:extLst xmlns:a="http://schemas.openxmlformats.org/drawingml/2006/main">
              <a:ext uri="{FF2B5EF4-FFF2-40B4-BE49-F238E27FC236}">
                <a16:creationId xmlns:a16="http://schemas.microsoft.com/office/drawing/2014/main" id="{BC759F6A-4E67-4602-8754-5B32B5179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236844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2" name="Text 53">
            <a:extLst xmlns:a="http://schemas.openxmlformats.org/drawingml/2006/main">
              <a:ext uri="{FF2B5EF4-FFF2-40B4-BE49-F238E27FC236}">
                <a16:creationId xmlns:a16="http://schemas.microsoft.com/office/drawing/2014/main" id="{6017E932-F6E0-40E4-BB5F-45D9A61E9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243221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3" name="Shape 54">
            <a:extLst xmlns:a="http://schemas.openxmlformats.org/drawingml/2006/main">
              <a:ext uri="{FF2B5EF4-FFF2-40B4-BE49-F238E27FC236}">
                <a16:creationId xmlns:a16="http://schemas.microsoft.com/office/drawing/2014/main" id="{183854EF-824E-41ED-A3FB-430F69202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427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4" name="Text 55">
            <a:extLst xmlns:a="http://schemas.openxmlformats.org/drawingml/2006/main">
              <a:ext uri="{FF2B5EF4-FFF2-40B4-BE49-F238E27FC236}">
                <a16:creationId xmlns:a16="http://schemas.microsoft.com/office/drawing/2014/main" id="{BF55FB56-D9A7-44A2-A333-CDE7D1301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7065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5" name="Shape 56">
            <a:extLst xmlns:a="http://schemas.openxmlformats.org/drawingml/2006/main">
              <a:ext uri="{FF2B5EF4-FFF2-40B4-BE49-F238E27FC236}">
                <a16:creationId xmlns:a16="http://schemas.microsoft.com/office/drawing/2014/main" id="{6ADA8217-9D3C-411B-A302-C8AB80A62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64276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6" name="Text 57">
            <a:extLst xmlns:a="http://schemas.openxmlformats.org/drawingml/2006/main">
              <a:ext uri="{FF2B5EF4-FFF2-40B4-BE49-F238E27FC236}">
                <a16:creationId xmlns:a16="http://schemas.microsoft.com/office/drawing/2014/main" id="{92392F50-45E9-4BCC-9DDD-5E4077F98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70653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7" name="Shape 58">
            <a:extLst xmlns:a="http://schemas.openxmlformats.org/drawingml/2006/main">
              <a:ext uri="{FF2B5EF4-FFF2-40B4-BE49-F238E27FC236}">
                <a16:creationId xmlns:a16="http://schemas.microsoft.com/office/drawing/2014/main" id="{635C085D-455B-4B1E-ADF9-DE03F011C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64276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8" name="Text 59">
            <a:extLst xmlns:a="http://schemas.openxmlformats.org/drawingml/2006/main">
              <a:ext uri="{FF2B5EF4-FFF2-40B4-BE49-F238E27FC236}">
                <a16:creationId xmlns:a16="http://schemas.microsoft.com/office/drawing/2014/main" id="{EB8B6A9A-42A5-40AC-9DEE-5C447EC8B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0653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9" name="Shape 60">
            <a:extLst xmlns:a="http://schemas.openxmlformats.org/drawingml/2006/main">
              <a:ext uri="{FF2B5EF4-FFF2-40B4-BE49-F238E27FC236}">
                <a16:creationId xmlns:a16="http://schemas.microsoft.com/office/drawing/2014/main" id="{EDC2ABC8-D37B-419D-8CDE-E8D4B0FA3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4276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0" name="Text 61">
            <a:extLst xmlns:a="http://schemas.openxmlformats.org/drawingml/2006/main">
              <a:ext uri="{FF2B5EF4-FFF2-40B4-BE49-F238E27FC236}">
                <a16:creationId xmlns:a16="http://schemas.microsoft.com/office/drawing/2014/main" id="{0EE03F5A-E945-406C-B215-868F3D7D4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70653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1" name="Shape 62">
            <a:extLst xmlns:a="http://schemas.openxmlformats.org/drawingml/2006/main">
              <a:ext uri="{FF2B5EF4-FFF2-40B4-BE49-F238E27FC236}">
                <a16:creationId xmlns:a16="http://schemas.microsoft.com/office/drawing/2014/main" id="{2F7CC0EB-6C65-4558-BB10-02BD9A3E3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264276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2" name="Text 63">
            <a:extLst xmlns:a="http://schemas.openxmlformats.org/drawingml/2006/main">
              <a:ext uri="{FF2B5EF4-FFF2-40B4-BE49-F238E27FC236}">
                <a16:creationId xmlns:a16="http://schemas.microsoft.com/office/drawing/2014/main" id="{1CC18266-993C-45F1-875E-4BD4864B8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270653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3" name="Shape 64">
            <a:extLst xmlns:a="http://schemas.openxmlformats.org/drawingml/2006/main">
              <a:ext uri="{FF2B5EF4-FFF2-40B4-BE49-F238E27FC236}">
                <a16:creationId xmlns:a16="http://schemas.microsoft.com/office/drawing/2014/main" id="{2687D4AB-0914-4E2B-A41B-C8E918F28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264276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4" name="Text 65">
            <a:extLst xmlns:a="http://schemas.openxmlformats.org/drawingml/2006/main">
              <a:ext uri="{FF2B5EF4-FFF2-40B4-BE49-F238E27FC236}">
                <a16:creationId xmlns:a16="http://schemas.microsoft.com/office/drawing/2014/main" id="{B402E9F2-0573-4A19-ABD0-CD45F8DA6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270653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5" name="Shape 66">
            <a:extLst xmlns:a="http://schemas.openxmlformats.org/drawingml/2006/main">
              <a:ext uri="{FF2B5EF4-FFF2-40B4-BE49-F238E27FC236}">
                <a16:creationId xmlns:a16="http://schemas.microsoft.com/office/drawing/2014/main" id="{B0783239-0C0D-4B72-99FC-4DE018E98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170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6" name="Text 67">
            <a:extLst xmlns:a="http://schemas.openxmlformats.org/drawingml/2006/main">
              <a:ext uri="{FF2B5EF4-FFF2-40B4-BE49-F238E27FC236}">
                <a16:creationId xmlns:a16="http://schemas.microsoft.com/office/drawing/2014/main" id="{E49A14D9-B397-4109-B70D-1CA9FAB9A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9808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7" name="Shape 68">
            <a:extLst xmlns:a="http://schemas.openxmlformats.org/drawingml/2006/main">
              <a:ext uri="{FF2B5EF4-FFF2-40B4-BE49-F238E27FC236}">
                <a16:creationId xmlns:a16="http://schemas.microsoft.com/office/drawing/2014/main" id="{C964DC2C-E10C-4035-BD93-DCDBE26A7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91708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8" name="Text 69">
            <a:extLst xmlns:a="http://schemas.openxmlformats.org/drawingml/2006/main">
              <a:ext uri="{FF2B5EF4-FFF2-40B4-BE49-F238E27FC236}">
                <a16:creationId xmlns:a16="http://schemas.microsoft.com/office/drawing/2014/main" id="{30D69F87-AC20-4B9F-B195-C4999C83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98085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9" name="Shape 70">
            <a:extLst xmlns:a="http://schemas.openxmlformats.org/drawingml/2006/main">
              <a:ext uri="{FF2B5EF4-FFF2-40B4-BE49-F238E27FC236}">
                <a16:creationId xmlns:a16="http://schemas.microsoft.com/office/drawing/2014/main" id="{5FFD4177-AF80-4F44-91F2-BA10263C3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291708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0" name="Text 71">
            <a:extLst xmlns:a="http://schemas.openxmlformats.org/drawingml/2006/main">
              <a:ext uri="{FF2B5EF4-FFF2-40B4-BE49-F238E27FC236}">
                <a16:creationId xmlns:a16="http://schemas.microsoft.com/office/drawing/2014/main" id="{00AB28B9-AD92-441A-B13D-882FA966C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98085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1" name="Shape 72">
            <a:extLst xmlns:a="http://schemas.openxmlformats.org/drawingml/2006/main">
              <a:ext uri="{FF2B5EF4-FFF2-40B4-BE49-F238E27FC236}">
                <a16:creationId xmlns:a16="http://schemas.microsoft.com/office/drawing/2014/main" id="{67DE6210-8E72-4442-B659-E8E5020F6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91708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2" name="Text 73">
            <a:extLst xmlns:a="http://schemas.openxmlformats.org/drawingml/2006/main">
              <a:ext uri="{FF2B5EF4-FFF2-40B4-BE49-F238E27FC236}">
                <a16:creationId xmlns:a16="http://schemas.microsoft.com/office/drawing/2014/main" id="{8B4F627C-F9CC-4652-9F53-744DD04A8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98085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3" name="Shape 74">
            <a:extLst xmlns:a="http://schemas.openxmlformats.org/drawingml/2006/main">
              <a:ext uri="{FF2B5EF4-FFF2-40B4-BE49-F238E27FC236}">
                <a16:creationId xmlns:a16="http://schemas.microsoft.com/office/drawing/2014/main" id="{2D6F1D1A-1DB2-434D-931D-5F0AF8E5B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291708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4" name="Text 75">
            <a:extLst xmlns:a="http://schemas.openxmlformats.org/drawingml/2006/main">
              <a:ext uri="{FF2B5EF4-FFF2-40B4-BE49-F238E27FC236}">
                <a16:creationId xmlns:a16="http://schemas.microsoft.com/office/drawing/2014/main" id="{0B5479DC-013F-473E-9C1E-6151CEAB0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298085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5" name="Shape 76">
            <a:extLst xmlns:a="http://schemas.openxmlformats.org/drawingml/2006/main">
              <a:ext uri="{FF2B5EF4-FFF2-40B4-BE49-F238E27FC236}">
                <a16:creationId xmlns:a16="http://schemas.microsoft.com/office/drawing/2014/main" id="{92E587FF-8602-4380-A457-6166B507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291708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6" name="Text 77">
            <a:extLst xmlns:a="http://schemas.openxmlformats.org/drawingml/2006/main">
              <a:ext uri="{FF2B5EF4-FFF2-40B4-BE49-F238E27FC236}">
                <a16:creationId xmlns:a16="http://schemas.microsoft.com/office/drawing/2014/main" id="{45282445-B956-473A-8428-2C1DD2B3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298085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7" name="Shape 78">
            <a:extLst xmlns:a="http://schemas.openxmlformats.org/drawingml/2006/main">
              <a:ext uri="{FF2B5EF4-FFF2-40B4-BE49-F238E27FC236}">
                <a16:creationId xmlns:a16="http://schemas.microsoft.com/office/drawing/2014/main" id="{B81B6630-2C5E-4CC7-9EAA-CF5A8CC4D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1914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8" name="Text 79">
            <a:extLst xmlns:a="http://schemas.openxmlformats.org/drawingml/2006/main">
              <a:ext uri="{FF2B5EF4-FFF2-40B4-BE49-F238E27FC236}">
                <a16:creationId xmlns:a16="http://schemas.microsoft.com/office/drawing/2014/main" id="{293F22BA-81B8-462A-B5CF-6977600E7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2551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9" name="Shape 80">
            <a:extLst xmlns:a="http://schemas.openxmlformats.org/drawingml/2006/main">
              <a:ext uri="{FF2B5EF4-FFF2-40B4-BE49-F238E27FC236}">
                <a16:creationId xmlns:a16="http://schemas.microsoft.com/office/drawing/2014/main" id="{6164CD17-E785-40D6-AA0C-09C08ADA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19140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0" name="Text 81">
            <a:extLst xmlns:a="http://schemas.openxmlformats.org/drawingml/2006/main">
              <a:ext uri="{FF2B5EF4-FFF2-40B4-BE49-F238E27FC236}">
                <a16:creationId xmlns:a16="http://schemas.microsoft.com/office/drawing/2014/main" id="{56E45027-0D7F-4B61-BCF0-8CAB9DA5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25517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1" name="Shape 82">
            <a:extLst xmlns:a="http://schemas.openxmlformats.org/drawingml/2006/main">
              <a:ext uri="{FF2B5EF4-FFF2-40B4-BE49-F238E27FC236}">
                <a16:creationId xmlns:a16="http://schemas.microsoft.com/office/drawing/2014/main" id="{073CC345-8F98-405C-9D60-21481D73C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19140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2" name="Text 83">
            <a:extLst xmlns:a="http://schemas.openxmlformats.org/drawingml/2006/main">
              <a:ext uri="{FF2B5EF4-FFF2-40B4-BE49-F238E27FC236}">
                <a16:creationId xmlns:a16="http://schemas.microsoft.com/office/drawing/2014/main" id="{781A1404-0010-495E-B939-5E83DEF29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25517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3" name="Shape 84">
            <a:extLst xmlns:a="http://schemas.openxmlformats.org/drawingml/2006/main">
              <a:ext uri="{FF2B5EF4-FFF2-40B4-BE49-F238E27FC236}">
                <a16:creationId xmlns:a16="http://schemas.microsoft.com/office/drawing/2014/main" id="{83B7497A-F2CC-4316-AE01-BBA2E0995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9140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4" name="Text 85">
            <a:extLst xmlns:a="http://schemas.openxmlformats.org/drawingml/2006/main">
              <a:ext uri="{FF2B5EF4-FFF2-40B4-BE49-F238E27FC236}">
                <a16:creationId xmlns:a16="http://schemas.microsoft.com/office/drawing/2014/main" id="{66089321-E427-4F98-ABBC-D1775700D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25517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5" name="Shape 86">
            <a:extLst xmlns:a="http://schemas.openxmlformats.org/drawingml/2006/main">
              <a:ext uri="{FF2B5EF4-FFF2-40B4-BE49-F238E27FC236}">
                <a16:creationId xmlns:a16="http://schemas.microsoft.com/office/drawing/2014/main" id="{01AEE132-7B93-4FD7-8D84-C5AF8D6AD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319140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6" name="Text 87">
            <a:extLst xmlns:a="http://schemas.openxmlformats.org/drawingml/2006/main">
              <a:ext uri="{FF2B5EF4-FFF2-40B4-BE49-F238E27FC236}">
                <a16:creationId xmlns:a16="http://schemas.microsoft.com/office/drawing/2014/main" id="{59241590-0D70-422C-AAFA-3FAE844F7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325517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7" name="Shape 88">
            <a:extLst xmlns:a="http://schemas.openxmlformats.org/drawingml/2006/main">
              <a:ext uri="{FF2B5EF4-FFF2-40B4-BE49-F238E27FC236}">
                <a16:creationId xmlns:a16="http://schemas.microsoft.com/office/drawing/2014/main" id="{6820F4B8-8221-4F0C-B88C-0390D20E5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319140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8" name="Text 89">
            <a:extLst xmlns:a="http://schemas.openxmlformats.org/drawingml/2006/main">
              <a:ext uri="{FF2B5EF4-FFF2-40B4-BE49-F238E27FC236}">
                <a16:creationId xmlns:a16="http://schemas.microsoft.com/office/drawing/2014/main" id="{77B336B6-C036-4841-B5C5-6A2E3E9D7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325517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9" name="Shape 90">
            <a:extLst xmlns:a="http://schemas.openxmlformats.org/drawingml/2006/main">
              <a:ext uri="{FF2B5EF4-FFF2-40B4-BE49-F238E27FC236}">
                <a16:creationId xmlns:a16="http://schemas.microsoft.com/office/drawing/2014/main" id="{296EE614-C4F1-4989-BBE8-FDDA670F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657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0" name="Text 91">
            <a:extLst xmlns:a="http://schemas.openxmlformats.org/drawingml/2006/main">
              <a:ext uri="{FF2B5EF4-FFF2-40B4-BE49-F238E27FC236}">
                <a16:creationId xmlns:a16="http://schemas.microsoft.com/office/drawing/2014/main" id="{C456DCDD-4499-40E5-BF68-07E07417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5294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1" name="Shape 92">
            <a:extLst xmlns:a="http://schemas.openxmlformats.org/drawingml/2006/main">
              <a:ext uri="{FF2B5EF4-FFF2-40B4-BE49-F238E27FC236}">
                <a16:creationId xmlns:a16="http://schemas.microsoft.com/office/drawing/2014/main" id="{BE91F9E7-EEAD-4184-BA33-DC3915CC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46572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2" name="Text 93">
            <a:extLst xmlns:a="http://schemas.openxmlformats.org/drawingml/2006/main">
              <a:ext uri="{FF2B5EF4-FFF2-40B4-BE49-F238E27FC236}">
                <a16:creationId xmlns:a16="http://schemas.microsoft.com/office/drawing/2014/main" id="{A6292EDE-D61C-4515-A279-33CA0A4DD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52949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3" name="Shape 94">
            <a:extLst xmlns:a="http://schemas.openxmlformats.org/drawingml/2006/main">
              <a:ext uri="{FF2B5EF4-FFF2-40B4-BE49-F238E27FC236}">
                <a16:creationId xmlns:a16="http://schemas.microsoft.com/office/drawing/2014/main" id="{982EDE8C-715B-4E89-9762-1864014C9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46572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4" name="Text 95">
            <a:extLst xmlns:a="http://schemas.openxmlformats.org/drawingml/2006/main">
              <a:ext uri="{FF2B5EF4-FFF2-40B4-BE49-F238E27FC236}">
                <a16:creationId xmlns:a16="http://schemas.microsoft.com/office/drawing/2014/main" id="{45A6DB2B-BAC2-4F31-8349-51E57A2F6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52949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5" name="Shape 96">
            <a:extLst xmlns:a="http://schemas.openxmlformats.org/drawingml/2006/main">
              <a:ext uri="{FF2B5EF4-FFF2-40B4-BE49-F238E27FC236}">
                <a16:creationId xmlns:a16="http://schemas.microsoft.com/office/drawing/2014/main" id="{D3BEF68E-3BD4-4E83-9E06-8BC1811E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6572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6" name="Text 97">
            <a:extLst xmlns:a="http://schemas.openxmlformats.org/drawingml/2006/main">
              <a:ext uri="{FF2B5EF4-FFF2-40B4-BE49-F238E27FC236}">
                <a16:creationId xmlns:a16="http://schemas.microsoft.com/office/drawing/2014/main" id="{1D303777-981D-4B34-8843-631C2F31D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52949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7" name="Shape 98">
            <a:extLst xmlns:a="http://schemas.openxmlformats.org/drawingml/2006/main">
              <a:ext uri="{FF2B5EF4-FFF2-40B4-BE49-F238E27FC236}">
                <a16:creationId xmlns:a16="http://schemas.microsoft.com/office/drawing/2014/main" id="{2FE2D4C2-A638-4953-AF59-E7A2FC83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346572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8" name="Text 99">
            <a:extLst xmlns:a="http://schemas.openxmlformats.org/drawingml/2006/main">
              <a:ext uri="{FF2B5EF4-FFF2-40B4-BE49-F238E27FC236}">
                <a16:creationId xmlns:a16="http://schemas.microsoft.com/office/drawing/2014/main" id="{5CBD0CDC-3676-408F-A42F-69F7F2A0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352949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9" name="Shape 100">
            <a:extLst xmlns:a="http://schemas.openxmlformats.org/drawingml/2006/main">
              <a:ext uri="{FF2B5EF4-FFF2-40B4-BE49-F238E27FC236}">
                <a16:creationId xmlns:a16="http://schemas.microsoft.com/office/drawing/2014/main" id="{08FC339A-3C12-47DC-AC27-848720032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346572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0" name="Text 101">
            <a:extLst xmlns:a="http://schemas.openxmlformats.org/drawingml/2006/main">
              <a:ext uri="{FF2B5EF4-FFF2-40B4-BE49-F238E27FC236}">
                <a16:creationId xmlns:a16="http://schemas.microsoft.com/office/drawing/2014/main" id="{4913BA54-E02C-4CBB-B99C-76FB8615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352949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1" name="Shape 102">
            <a:extLst xmlns:a="http://schemas.openxmlformats.org/drawingml/2006/main">
              <a:ext uri="{FF2B5EF4-FFF2-40B4-BE49-F238E27FC236}">
                <a16:creationId xmlns:a16="http://schemas.microsoft.com/office/drawing/2014/main" id="{3E72E244-0D01-4F2D-BEBA-F030018F0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00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2" name="Text 103">
            <a:extLst xmlns:a="http://schemas.openxmlformats.org/drawingml/2006/main">
              <a:ext uri="{FF2B5EF4-FFF2-40B4-BE49-F238E27FC236}">
                <a16:creationId xmlns:a16="http://schemas.microsoft.com/office/drawing/2014/main" id="{A9C445E3-5D98-47EC-94A7-28366206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8038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3" name="Shape 104">
            <a:extLst xmlns:a="http://schemas.openxmlformats.org/drawingml/2006/main">
              <a:ext uri="{FF2B5EF4-FFF2-40B4-BE49-F238E27FC236}">
                <a16:creationId xmlns:a16="http://schemas.microsoft.com/office/drawing/2014/main" id="{6A1D7296-7F09-4089-850A-B7D0D8E5C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74004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4" name="Text 105">
            <a:extLst xmlns:a="http://schemas.openxmlformats.org/drawingml/2006/main">
              <a:ext uri="{FF2B5EF4-FFF2-40B4-BE49-F238E27FC236}">
                <a16:creationId xmlns:a16="http://schemas.microsoft.com/office/drawing/2014/main" id="{9B8F7F82-8097-4B77-A1C7-547D6DE2F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80381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5" name="Shape 106">
            <a:extLst xmlns:a="http://schemas.openxmlformats.org/drawingml/2006/main">
              <a:ext uri="{FF2B5EF4-FFF2-40B4-BE49-F238E27FC236}">
                <a16:creationId xmlns:a16="http://schemas.microsoft.com/office/drawing/2014/main" id="{4557826B-015A-4BF1-93FE-10D293470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374004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6" name="Text 107">
            <a:extLst xmlns:a="http://schemas.openxmlformats.org/drawingml/2006/main">
              <a:ext uri="{FF2B5EF4-FFF2-40B4-BE49-F238E27FC236}">
                <a16:creationId xmlns:a16="http://schemas.microsoft.com/office/drawing/2014/main" id="{3F7A4A69-ED2B-4399-9B10-756AC5447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80381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7" name="Shape 108">
            <a:extLst xmlns:a="http://schemas.openxmlformats.org/drawingml/2006/main">
              <a:ext uri="{FF2B5EF4-FFF2-40B4-BE49-F238E27FC236}">
                <a16:creationId xmlns:a16="http://schemas.microsoft.com/office/drawing/2014/main" id="{A96E2CDF-1A5F-4A8C-A42A-8A52696D8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4004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8" name="Text 109">
            <a:extLst xmlns:a="http://schemas.openxmlformats.org/drawingml/2006/main">
              <a:ext uri="{FF2B5EF4-FFF2-40B4-BE49-F238E27FC236}">
                <a16:creationId xmlns:a16="http://schemas.microsoft.com/office/drawing/2014/main" id="{547C97AB-D696-4192-B8CB-6FD8EF7F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80381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9" name="Shape 110">
            <a:extLst xmlns:a="http://schemas.openxmlformats.org/drawingml/2006/main">
              <a:ext uri="{FF2B5EF4-FFF2-40B4-BE49-F238E27FC236}">
                <a16:creationId xmlns:a16="http://schemas.microsoft.com/office/drawing/2014/main" id="{213B22D9-749B-4442-9F30-72F8A51E5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374004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0" name="Text 111">
            <a:extLst xmlns:a="http://schemas.openxmlformats.org/drawingml/2006/main">
              <a:ext uri="{FF2B5EF4-FFF2-40B4-BE49-F238E27FC236}">
                <a16:creationId xmlns:a16="http://schemas.microsoft.com/office/drawing/2014/main" id="{9838EED5-3A6E-419A-BF81-46E1E50A2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380381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1" name="Shape 112">
            <a:extLst xmlns:a="http://schemas.openxmlformats.org/drawingml/2006/main">
              <a:ext uri="{FF2B5EF4-FFF2-40B4-BE49-F238E27FC236}">
                <a16:creationId xmlns:a16="http://schemas.microsoft.com/office/drawing/2014/main" id="{F540493A-C164-451D-91DF-3DE6692FB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374004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2" name="Text 113">
            <a:extLst xmlns:a="http://schemas.openxmlformats.org/drawingml/2006/main">
              <a:ext uri="{FF2B5EF4-FFF2-40B4-BE49-F238E27FC236}">
                <a16:creationId xmlns:a16="http://schemas.microsoft.com/office/drawing/2014/main" id="{A296EC5F-647F-41D4-A663-6F6B67541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380381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3" name="Shape 114">
            <a:extLst xmlns:a="http://schemas.openxmlformats.org/drawingml/2006/main">
              <a:ext uri="{FF2B5EF4-FFF2-40B4-BE49-F238E27FC236}">
                <a16:creationId xmlns:a16="http://schemas.microsoft.com/office/drawing/2014/main" id="{F1D6B40B-1D5A-4D3A-A74C-589418C0E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143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4" name="Text 115">
            <a:extLst xmlns:a="http://schemas.openxmlformats.org/drawingml/2006/main">
              <a:ext uri="{FF2B5EF4-FFF2-40B4-BE49-F238E27FC236}">
                <a16:creationId xmlns:a16="http://schemas.microsoft.com/office/drawing/2014/main" id="{EA15DEE7-222F-47D0-89E4-8439ECC7E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0781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5" name="Shape 116">
            <a:extLst xmlns:a="http://schemas.openxmlformats.org/drawingml/2006/main">
              <a:ext uri="{FF2B5EF4-FFF2-40B4-BE49-F238E27FC236}">
                <a16:creationId xmlns:a16="http://schemas.microsoft.com/office/drawing/2014/main" id="{5DFC6350-4592-4A17-A68F-E730ABE5C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01436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6" name="Text 117">
            <a:extLst xmlns:a="http://schemas.openxmlformats.org/drawingml/2006/main">
              <a:ext uri="{FF2B5EF4-FFF2-40B4-BE49-F238E27FC236}">
                <a16:creationId xmlns:a16="http://schemas.microsoft.com/office/drawing/2014/main" id="{E9DBF2E9-EBB4-4A5F-B5B6-169CD96C4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07813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7" name="Shape 118">
            <a:extLst xmlns:a="http://schemas.openxmlformats.org/drawingml/2006/main">
              <a:ext uri="{FF2B5EF4-FFF2-40B4-BE49-F238E27FC236}">
                <a16:creationId xmlns:a16="http://schemas.microsoft.com/office/drawing/2014/main" id="{CD98D186-0F39-47E9-A039-2B1807E8B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401436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8" name="Text 119">
            <a:extLst xmlns:a="http://schemas.openxmlformats.org/drawingml/2006/main">
              <a:ext uri="{FF2B5EF4-FFF2-40B4-BE49-F238E27FC236}">
                <a16:creationId xmlns:a16="http://schemas.microsoft.com/office/drawing/2014/main" id="{D0CB2EA2-225F-4456-9A79-F8513D760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07813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9" name="Shape 120">
            <a:extLst xmlns:a="http://schemas.openxmlformats.org/drawingml/2006/main">
              <a:ext uri="{FF2B5EF4-FFF2-40B4-BE49-F238E27FC236}">
                <a16:creationId xmlns:a16="http://schemas.microsoft.com/office/drawing/2014/main" id="{FB0F1816-21FF-45DE-A982-CC9950CE1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1436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0" name="Text 121">
            <a:extLst xmlns:a="http://schemas.openxmlformats.org/drawingml/2006/main">
              <a:ext uri="{FF2B5EF4-FFF2-40B4-BE49-F238E27FC236}">
                <a16:creationId xmlns:a16="http://schemas.microsoft.com/office/drawing/2014/main" id="{ABB3587C-4D64-4B65-B384-51F5FCB7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07813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1" name="Shape 122">
            <a:extLst xmlns:a="http://schemas.openxmlformats.org/drawingml/2006/main">
              <a:ext uri="{FF2B5EF4-FFF2-40B4-BE49-F238E27FC236}">
                <a16:creationId xmlns:a16="http://schemas.microsoft.com/office/drawing/2014/main" id="{EC13534D-426E-4512-917A-FFA6E132F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401436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2" name="Text 123">
            <a:extLst xmlns:a="http://schemas.openxmlformats.org/drawingml/2006/main">
              <a:ext uri="{FF2B5EF4-FFF2-40B4-BE49-F238E27FC236}">
                <a16:creationId xmlns:a16="http://schemas.microsoft.com/office/drawing/2014/main" id="{78B9469A-DDD4-4AF4-8A80-D2E5B534B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407813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3" name="Shape 124">
            <a:extLst xmlns:a="http://schemas.openxmlformats.org/drawingml/2006/main">
              <a:ext uri="{FF2B5EF4-FFF2-40B4-BE49-F238E27FC236}">
                <a16:creationId xmlns:a16="http://schemas.microsoft.com/office/drawing/2014/main" id="{A9161BE5-331C-4539-9BDB-F85002305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401436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4" name="Text 125">
            <a:extLst xmlns:a="http://schemas.openxmlformats.org/drawingml/2006/main">
              <a:ext uri="{FF2B5EF4-FFF2-40B4-BE49-F238E27FC236}">
                <a16:creationId xmlns:a16="http://schemas.microsoft.com/office/drawing/2014/main" id="{56EA4BE6-7B76-4E5B-ADCA-D80A36DF4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407813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5" name="Shape 126">
            <a:extLst xmlns:a="http://schemas.openxmlformats.org/drawingml/2006/main">
              <a:ext uri="{FF2B5EF4-FFF2-40B4-BE49-F238E27FC236}">
                <a16:creationId xmlns:a16="http://schemas.microsoft.com/office/drawing/2014/main" id="{713678C1-3C0F-421B-B49D-233594FFA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2886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6" name="Text 127">
            <a:extLst xmlns:a="http://schemas.openxmlformats.org/drawingml/2006/main">
              <a:ext uri="{FF2B5EF4-FFF2-40B4-BE49-F238E27FC236}">
                <a16:creationId xmlns:a16="http://schemas.microsoft.com/office/drawing/2014/main" id="{0E3B26FB-467F-428E-936C-CD103B04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3524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7" name="Shape 128">
            <a:extLst xmlns:a="http://schemas.openxmlformats.org/drawingml/2006/main">
              <a:ext uri="{FF2B5EF4-FFF2-40B4-BE49-F238E27FC236}">
                <a16:creationId xmlns:a16="http://schemas.microsoft.com/office/drawing/2014/main" id="{5B302171-941A-4F34-B8CD-29C7C5A6F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28868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8" name="Text 129">
            <a:extLst xmlns:a="http://schemas.openxmlformats.org/drawingml/2006/main">
              <a:ext uri="{FF2B5EF4-FFF2-40B4-BE49-F238E27FC236}">
                <a16:creationId xmlns:a16="http://schemas.microsoft.com/office/drawing/2014/main" id="{7B31696A-F905-46C7-BC44-A7D667F5B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35245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9" name="Shape 130">
            <a:extLst xmlns:a="http://schemas.openxmlformats.org/drawingml/2006/main">
              <a:ext uri="{FF2B5EF4-FFF2-40B4-BE49-F238E27FC236}">
                <a16:creationId xmlns:a16="http://schemas.microsoft.com/office/drawing/2014/main" id="{ADD16539-5337-4266-A740-35016BCE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428868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0" name="Text 131">
            <a:extLst xmlns:a="http://schemas.openxmlformats.org/drawingml/2006/main">
              <a:ext uri="{FF2B5EF4-FFF2-40B4-BE49-F238E27FC236}">
                <a16:creationId xmlns:a16="http://schemas.microsoft.com/office/drawing/2014/main" id="{DAE2BA58-9947-4CE5-ADA5-37239B83C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35245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1" name="Shape 132">
            <a:extLst xmlns:a="http://schemas.openxmlformats.org/drawingml/2006/main">
              <a:ext uri="{FF2B5EF4-FFF2-40B4-BE49-F238E27FC236}">
                <a16:creationId xmlns:a16="http://schemas.microsoft.com/office/drawing/2014/main" id="{DFCD211D-87A2-487D-B708-53BB7923D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8868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2" name="Text 133">
            <a:extLst xmlns:a="http://schemas.openxmlformats.org/drawingml/2006/main">
              <a:ext uri="{FF2B5EF4-FFF2-40B4-BE49-F238E27FC236}">
                <a16:creationId xmlns:a16="http://schemas.microsoft.com/office/drawing/2014/main" id="{14219166-A27C-4768-A455-031B45C4A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35245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3" name="Shape 134">
            <a:extLst xmlns:a="http://schemas.openxmlformats.org/drawingml/2006/main">
              <a:ext uri="{FF2B5EF4-FFF2-40B4-BE49-F238E27FC236}">
                <a16:creationId xmlns:a16="http://schemas.microsoft.com/office/drawing/2014/main" id="{6C79DABA-DB9A-4F9F-880E-56734D213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428868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4" name="Text 135">
            <a:extLst xmlns:a="http://schemas.openxmlformats.org/drawingml/2006/main">
              <a:ext uri="{FF2B5EF4-FFF2-40B4-BE49-F238E27FC236}">
                <a16:creationId xmlns:a16="http://schemas.microsoft.com/office/drawing/2014/main" id="{2513E23B-8F45-4B5A-A5EC-AD68B24CE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435245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5" name="Shape 136">
            <a:extLst xmlns:a="http://schemas.openxmlformats.org/drawingml/2006/main">
              <a:ext uri="{FF2B5EF4-FFF2-40B4-BE49-F238E27FC236}">
                <a16:creationId xmlns:a16="http://schemas.microsoft.com/office/drawing/2014/main" id="{5006A9FF-20E9-43CB-ACA7-5630B2BFA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428868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6" name="Text 137">
            <a:extLst xmlns:a="http://schemas.openxmlformats.org/drawingml/2006/main">
              <a:ext uri="{FF2B5EF4-FFF2-40B4-BE49-F238E27FC236}">
                <a16:creationId xmlns:a16="http://schemas.microsoft.com/office/drawing/2014/main" id="{599C68D9-CB74-40E5-9933-CA744E369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435245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7" name="Shape 138">
            <a:extLst xmlns:a="http://schemas.openxmlformats.org/drawingml/2006/main">
              <a:ext uri="{FF2B5EF4-FFF2-40B4-BE49-F238E27FC236}">
                <a16:creationId xmlns:a16="http://schemas.microsoft.com/office/drawing/2014/main" id="{5E8CE0B5-68E9-4B01-B7B2-B5E4E3B17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630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8" name="Text 139">
            <a:extLst xmlns:a="http://schemas.openxmlformats.org/drawingml/2006/main">
              <a:ext uri="{FF2B5EF4-FFF2-40B4-BE49-F238E27FC236}">
                <a16:creationId xmlns:a16="http://schemas.microsoft.com/office/drawing/2014/main" id="{A9823C5B-F95B-4EEB-B3DF-F38A7CFE6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6267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9" name="Shape 140">
            <a:extLst xmlns:a="http://schemas.openxmlformats.org/drawingml/2006/main">
              <a:ext uri="{FF2B5EF4-FFF2-40B4-BE49-F238E27FC236}">
                <a16:creationId xmlns:a16="http://schemas.microsoft.com/office/drawing/2014/main" id="{AFA9D489-3E3F-4B35-B951-BC385BE03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563000"/>
            <a:ext cx="8226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0" name="Text 141">
            <a:extLst xmlns:a="http://schemas.openxmlformats.org/drawingml/2006/main">
              <a:ext uri="{FF2B5EF4-FFF2-40B4-BE49-F238E27FC236}">
                <a16:creationId xmlns:a16="http://schemas.microsoft.com/office/drawing/2014/main" id="{2EB40E5A-072C-4F9E-83D5-63424512F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626775"/>
            <a:ext cx="731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1" name="Shape 142">
            <a:extLst xmlns:a="http://schemas.openxmlformats.org/drawingml/2006/main">
              <a:ext uri="{FF2B5EF4-FFF2-40B4-BE49-F238E27FC236}">
                <a16:creationId xmlns:a16="http://schemas.microsoft.com/office/drawing/2014/main" id="{BE6483E4-B1C4-4184-8A24-B69E2235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8880" y="4563000"/>
            <a:ext cx="9597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2" name="Text 143">
            <a:extLst xmlns:a="http://schemas.openxmlformats.org/drawingml/2006/main">
              <a:ext uri="{FF2B5EF4-FFF2-40B4-BE49-F238E27FC236}">
                <a16:creationId xmlns:a16="http://schemas.microsoft.com/office/drawing/2014/main" id="{6A83A3C7-6F99-4CB7-9C34-518FE51D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26775"/>
            <a:ext cx="8683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3" name="Shape 144">
            <a:extLst xmlns:a="http://schemas.openxmlformats.org/drawingml/2006/main">
              <a:ext uri="{FF2B5EF4-FFF2-40B4-BE49-F238E27FC236}">
                <a16:creationId xmlns:a16="http://schemas.microsoft.com/office/drawing/2014/main" id="{67666746-D35C-4F2D-A4A6-A87637C4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63000"/>
            <a:ext cx="859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4" name="Text 145">
            <a:extLst xmlns:a="http://schemas.openxmlformats.org/drawingml/2006/main">
              <a:ext uri="{FF2B5EF4-FFF2-40B4-BE49-F238E27FC236}">
                <a16:creationId xmlns:a16="http://schemas.microsoft.com/office/drawing/2014/main" id="{6ED23609-5713-4B52-B9EB-CD27AB1BE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626775"/>
            <a:ext cx="767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5" name="Shape 146">
            <a:extLst xmlns:a="http://schemas.openxmlformats.org/drawingml/2006/main">
              <a:ext uri="{FF2B5EF4-FFF2-40B4-BE49-F238E27FC236}">
                <a16:creationId xmlns:a16="http://schemas.microsoft.com/office/drawing/2014/main" id="{D5009395-1108-4E67-BD2A-425BD0EE8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8680" y="456300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6" name="Text 147">
            <a:extLst xmlns:a="http://schemas.openxmlformats.org/drawingml/2006/main">
              <a:ext uri="{FF2B5EF4-FFF2-40B4-BE49-F238E27FC236}">
                <a16:creationId xmlns:a16="http://schemas.microsoft.com/office/drawing/2014/main" id="{5648AD41-FD69-4A4F-94F6-45F96E2E5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400" y="462677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7" name="Shape 148">
            <a:extLst xmlns:a="http://schemas.openxmlformats.org/drawingml/2006/main">
              <a:ext uri="{FF2B5EF4-FFF2-40B4-BE49-F238E27FC236}">
                <a16:creationId xmlns:a16="http://schemas.microsoft.com/office/drawing/2014/main" id="{4AAF8BBC-F4A8-4807-B285-1F4863117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4563000"/>
            <a:ext cx="932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8" name="Text 149">
            <a:extLst xmlns:a="http://schemas.openxmlformats.org/drawingml/2006/main">
              <a:ext uri="{FF2B5EF4-FFF2-40B4-BE49-F238E27FC236}">
                <a16:creationId xmlns:a16="http://schemas.microsoft.com/office/drawing/2014/main" id="{38469EDA-8637-43FF-9134-DA8A87A06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4626775"/>
            <a:ext cx="840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9" name="Text 150">
            <a:extLst xmlns:a="http://schemas.openxmlformats.org/drawingml/2006/main">
              <a:ext uri="{FF2B5EF4-FFF2-40B4-BE49-F238E27FC236}">
                <a16:creationId xmlns:a16="http://schemas.microsoft.com/office/drawing/2014/main" id="{B7116E31-5B30-4B10-92EE-C14E67369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252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High visible depth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0" name="Text 151">
            <a:extLst xmlns:a="http://schemas.openxmlformats.org/drawingml/2006/main">
              <a:ext uri="{FF2B5EF4-FFF2-40B4-BE49-F238E27FC236}">
                <a16:creationId xmlns:a16="http://schemas.microsoft.com/office/drawing/2014/main" id="{500FAC6D-B413-4979-BB10-5C2EFCAA3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960" y="511133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Moderate / focused disclosure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1" name="Text 152">
            <a:extLst xmlns:a="http://schemas.openxmlformats.org/drawingml/2006/main">
              <a:ext uri="{FF2B5EF4-FFF2-40B4-BE49-F238E27FC236}">
                <a16:creationId xmlns:a16="http://schemas.microsoft.com/office/drawing/2014/main" id="{20410669-FAD5-47EB-ADC9-581496274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1840" y="1115640"/>
            <a:ext cx="46173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Selected CRM capability anchors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2" name="Text 153">
            <a:extLst xmlns:a="http://schemas.openxmlformats.org/drawingml/2006/main">
              <a:ext uri="{FF2B5EF4-FFF2-40B4-BE49-F238E27FC236}">
                <a16:creationId xmlns:a16="http://schemas.microsoft.com/office/drawing/2014/main" id="{96476FE6-C292-458A-9937-19E5479E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1840" y="1318905"/>
            <a:ext cx="46173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Signals from public Salesforce and partner disclosures.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3" name="Shape 154">
            <a:extLst xmlns:a="http://schemas.openxmlformats.org/drawingml/2006/main">
              <a:ext uri="{FF2B5EF4-FFF2-40B4-BE49-F238E27FC236}">
                <a16:creationId xmlns:a16="http://schemas.microsoft.com/office/drawing/2014/main" id="{E4E35F3B-8AC2-4210-8BB8-37E66CE20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463040"/>
            <a:ext cx="4983120" cy="3593160"/>
          </a:xfrm>
          <a:prstGeom xmlns:a="http://schemas.openxmlformats.org/drawingml/2006/main" prst="roundRect">
            <a:avLst>
              <a:gd name="adj" fmla="val 1018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4" name="Shape 155">
            <a:extLst xmlns:a="http://schemas.openxmlformats.org/drawingml/2006/main">
              <a:ext uri="{FF2B5EF4-FFF2-40B4-BE49-F238E27FC236}">
                <a16:creationId xmlns:a16="http://schemas.microsoft.com/office/drawing/2014/main" id="{BBB229E9-6A42-4A5B-832A-71E93A3AE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1710000"/>
            <a:ext cx="4443480" cy="529920"/>
          </a:xfrm>
          <a:prstGeom xmlns:a="http://schemas.openxmlformats.org/drawingml/2006/main" prst="roundRect">
            <a:avLst>
              <a:gd name="adj" fmla="val 6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5" name="Shape 156">
            <a:extLst xmlns:a="http://schemas.openxmlformats.org/drawingml/2006/main">
              <a:ext uri="{FF2B5EF4-FFF2-40B4-BE49-F238E27FC236}">
                <a16:creationId xmlns:a16="http://schemas.microsoft.com/office/drawing/2014/main" id="{18339BB5-C558-45AB-8974-49A345C83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1710000"/>
            <a:ext cx="63720" cy="529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6" name="Text 157">
            <a:extLst xmlns:a="http://schemas.openxmlformats.org/drawingml/2006/main">
              <a:ext uri="{FF2B5EF4-FFF2-40B4-BE49-F238E27FC236}">
                <a16:creationId xmlns:a16="http://schemas.microsoft.com/office/drawing/2014/main" id="{CF52E7E3-6961-4A27-85BC-A44B752DA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1801575"/>
            <a:ext cx="4151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7" name="Text 158">
            <a:extLst xmlns:a="http://schemas.openxmlformats.org/drawingml/2006/main">
              <a:ext uri="{FF2B5EF4-FFF2-40B4-BE49-F238E27FC236}">
                <a16:creationId xmlns:a16="http://schemas.microsoft.com/office/drawing/2014/main" id="{45154C19-86CC-423B-BBA3-8BD3A7280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2012940"/>
            <a:ext cx="415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55K+ Salesforce-skilled people and 78K+ Salesforce certifications disclosed on its Salesforce partner page.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8" name="Shape 159">
            <a:extLst xmlns:a="http://schemas.openxmlformats.org/drawingml/2006/main">
              <a:ext uri="{FF2B5EF4-FFF2-40B4-BE49-F238E27FC236}">
                <a16:creationId xmlns:a16="http://schemas.microsoft.com/office/drawing/2014/main" id="{07D69822-B020-4475-B87E-CAD76F1D8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2359080"/>
            <a:ext cx="4443480" cy="529920"/>
          </a:xfrm>
          <a:prstGeom xmlns:a="http://schemas.openxmlformats.org/drawingml/2006/main" prst="roundRect">
            <a:avLst>
              <a:gd name="adj" fmla="val 6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9" name="Shape 160">
            <a:extLst xmlns:a="http://schemas.openxmlformats.org/drawingml/2006/main">
              <a:ext uri="{FF2B5EF4-FFF2-40B4-BE49-F238E27FC236}">
                <a16:creationId xmlns:a16="http://schemas.microsoft.com/office/drawing/2014/main" id="{1F09A425-2B06-44B2-AB05-1E4BEDE1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2359080"/>
            <a:ext cx="63720" cy="529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0" name="Text 161">
            <a:extLst xmlns:a="http://schemas.openxmlformats.org/drawingml/2006/main">
              <a:ext uri="{FF2B5EF4-FFF2-40B4-BE49-F238E27FC236}">
                <a16:creationId xmlns:a16="http://schemas.microsoft.com/office/drawing/2014/main" id="{A889467E-FC93-42F6-B5DD-2117B1D8D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2450655"/>
            <a:ext cx="4151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1" name="Text 162">
            <a:extLst xmlns:a="http://schemas.openxmlformats.org/drawingml/2006/main">
              <a:ext uri="{FF2B5EF4-FFF2-40B4-BE49-F238E27FC236}">
                <a16:creationId xmlns:a16="http://schemas.microsoft.com/office/drawing/2014/main" id="{2932DA65-BA97-4939-9ADA-DCEA623C4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2662020"/>
            <a:ext cx="415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Salesforce services cover advisory, implementation, Einstein / Data Cloud, MuleSoft, managed services and optimization.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2" name="Shape 163">
            <a:extLst xmlns:a="http://schemas.openxmlformats.org/drawingml/2006/main">
              <a:ext uri="{FF2B5EF4-FFF2-40B4-BE49-F238E27FC236}">
                <a16:creationId xmlns:a16="http://schemas.microsoft.com/office/drawing/2014/main" id="{9DD1AEFF-86C9-4E28-B544-477C31EE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3008520"/>
            <a:ext cx="4443480" cy="529920"/>
          </a:xfrm>
          <a:prstGeom xmlns:a="http://schemas.openxmlformats.org/drawingml/2006/main" prst="roundRect">
            <a:avLst>
              <a:gd name="adj" fmla="val 6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3" name="Shape 164">
            <a:extLst xmlns:a="http://schemas.openxmlformats.org/drawingml/2006/main">
              <a:ext uri="{FF2B5EF4-FFF2-40B4-BE49-F238E27FC236}">
                <a16:creationId xmlns:a16="http://schemas.microsoft.com/office/drawing/2014/main" id="{C2E11119-1180-4E50-BD2B-F17CC8D5E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3008520"/>
            <a:ext cx="63720" cy="529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4" name="Text 165">
            <a:extLst xmlns:a="http://schemas.openxmlformats.org/drawingml/2006/main">
              <a:ext uri="{FF2B5EF4-FFF2-40B4-BE49-F238E27FC236}">
                <a16:creationId xmlns:a16="http://schemas.microsoft.com/office/drawing/2014/main" id="{587A5749-5CED-4218-85DA-43E5C9FA5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3099735"/>
            <a:ext cx="4151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5" name="Text 166">
            <a:extLst xmlns:a="http://schemas.openxmlformats.org/drawingml/2006/main">
              <a:ext uri="{FF2B5EF4-FFF2-40B4-BE49-F238E27FC236}">
                <a16:creationId xmlns:a16="http://schemas.microsoft.com/office/drawing/2014/main" id="{158BF748-FD4D-46A1-9532-E0D22198D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3311460"/>
            <a:ext cx="415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Agentforce-focused Salesforce offerings combine agents, API integration, RAG and Tableau Next dashboards.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6" name="Shape 167">
            <a:extLst xmlns:a="http://schemas.openxmlformats.org/drawingml/2006/main">
              <a:ext uri="{FF2B5EF4-FFF2-40B4-BE49-F238E27FC236}">
                <a16:creationId xmlns:a16="http://schemas.microsoft.com/office/drawing/2014/main" id="{E2A54310-4BB0-49A6-80B5-072E91077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3657600"/>
            <a:ext cx="4443480" cy="529920"/>
          </a:xfrm>
          <a:prstGeom xmlns:a="http://schemas.openxmlformats.org/drawingml/2006/main" prst="roundRect">
            <a:avLst>
              <a:gd name="adj" fmla="val 6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7" name="Shape 168">
            <a:extLst xmlns:a="http://schemas.openxmlformats.org/drawingml/2006/main">
              <a:ext uri="{FF2B5EF4-FFF2-40B4-BE49-F238E27FC236}">
                <a16:creationId xmlns:a16="http://schemas.microsoft.com/office/drawing/2014/main" id="{1B8994B7-19D4-4E49-8CB2-148426783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3657600"/>
            <a:ext cx="63720" cy="529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8" name="Text 169">
            <a:extLst xmlns:a="http://schemas.openxmlformats.org/drawingml/2006/main">
              <a:ext uri="{FF2B5EF4-FFF2-40B4-BE49-F238E27FC236}">
                <a16:creationId xmlns:a16="http://schemas.microsoft.com/office/drawing/2014/main" id="{96663CB3-5F73-455C-AAB1-5215C1AF8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3749175"/>
            <a:ext cx="4151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9" name="Text 170">
            <a:extLst xmlns:a="http://schemas.openxmlformats.org/drawingml/2006/main">
              <a:ext uri="{FF2B5EF4-FFF2-40B4-BE49-F238E27FC236}">
                <a16:creationId xmlns:a16="http://schemas.microsoft.com/office/drawing/2014/main" id="{8DDD2A40-6F51-484B-A8F8-B4C47481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3960540"/>
            <a:ext cx="415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More than 25 years of Salesforce partnership experience, spanning consulting, implementation, support and BPO.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0" name="Shape 171">
            <a:extLst xmlns:a="http://schemas.openxmlformats.org/drawingml/2006/main">
              <a:ext uri="{FF2B5EF4-FFF2-40B4-BE49-F238E27FC236}">
                <a16:creationId xmlns:a16="http://schemas.microsoft.com/office/drawing/2014/main" id="{4B6C2AB2-CC84-4741-BB84-A5C2F0AC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4306680"/>
            <a:ext cx="4443480" cy="529920"/>
          </a:xfrm>
          <a:prstGeom xmlns:a="http://schemas.openxmlformats.org/drawingml/2006/main" prst="roundRect">
            <a:avLst>
              <a:gd name="adj" fmla="val 6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1" name="Shape 172">
            <a:extLst xmlns:a="http://schemas.openxmlformats.org/drawingml/2006/main">
              <a:ext uri="{FF2B5EF4-FFF2-40B4-BE49-F238E27FC236}">
                <a16:creationId xmlns:a16="http://schemas.microsoft.com/office/drawing/2014/main" id="{CFC9E1D3-7B59-43F1-9B39-704ABF334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640" y="4306680"/>
            <a:ext cx="63720" cy="529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2" name="Text 173">
            <a:extLst xmlns:a="http://schemas.openxmlformats.org/drawingml/2006/main">
              <a:ext uri="{FF2B5EF4-FFF2-40B4-BE49-F238E27FC236}">
                <a16:creationId xmlns:a16="http://schemas.microsoft.com/office/drawing/2014/main" id="{77637D1F-CA98-4F5E-9429-9B089667B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4398255"/>
            <a:ext cx="41511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3" name="Text 174">
            <a:extLst xmlns:a="http://schemas.openxmlformats.org/drawingml/2006/main">
              <a:ext uri="{FF2B5EF4-FFF2-40B4-BE49-F238E27FC236}">
                <a16:creationId xmlns:a16="http://schemas.microsoft.com/office/drawing/2014/main" id="{FF30CFFE-A4F6-4BA8-A76A-15CB727AB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4160" y="4609620"/>
            <a:ext cx="415116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AppExchange listing highlights Salesforce retail / consumer goods case studies and Tableau Alliance accreditation.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4" name="Shape 175">
            <a:extLst xmlns:a="http://schemas.openxmlformats.org/drawingml/2006/main">
              <a:ext uri="{FF2B5EF4-FFF2-40B4-BE49-F238E27FC236}">
                <a16:creationId xmlns:a16="http://schemas.microsoft.com/office/drawing/2014/main" id="{E7068C42-A47B-45B0-927F-C72FA076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5" name="Shape 176">
            <a:extLst xmlns:a="http://schemas.openxmlformats.org/drawingml/2006/main">
              <a:ext uri="{FF2B5EF4-FFF2-40B4-BE49-F238E27FC236}">
                <a16:creationId xmlns:a16="http://schemas.microsoft.com/office/drawing/2014/main" id="{E8309FE5-E8B0-4BE0-9E2F-C169DA322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6" name="Text 177">
            <a:extLst xmlns:a="http://schemas.openxmlformats.org/drawingml/2006/main">
              <a:ext uri="{FF2B5EF4-FFF2-40B4-BE49-F238E27FC236}">
                <a16:creationId xmlns:a16="http://schemas.microsoft.com/office/drawing/2014/main" id="{D30B21A7-668E-47B8-AA9F-190FC8211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7" name="Text 178">
            <a:extLst xmlns:a="http://schemas.openxmlformats.org/drawingml/2006/main">
              <a:ext uri="{FF2B5EF4-FFF2-40B4-BE49-F238E27FC236}">
                <a16:creationId xmlns:a16="http://schemas.microsoft.com/office/drawing/2014/main" id="{8AD9CFBC-9427-4E13-9D91-7E138C960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Accenture, TCS and NTT DATA tie for strongest CRM coverage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at 5/5 high-depth areas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one area ahead of Capgemini, Cognizant and IBM Consulting at 4/5.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8" name="Text 179">
            <a:extLst xmlns:a="http://schemas.openxmlformats.org/drawingml/2006/main">
              <a:ext uri="{FF2B5EF4-FFF2-40B4-BE49-F238E27FC236}">
                <a16:creationId xmlns:a16="http://schemas.microsoft.com/office/drawing/2014/main" id="{7F515C96-4CD7-4E69-9837-CE6E28248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9" name="Text 180">
            <a:hlinkClick xmlns:r="http://schemas.openxmlformats.org/officeDocument/2006/relationships" xmlns:a="http://schemas.openxmlformats.org/drawingml/2006/main" r:id="Re3106ac2569c4d7e"/>
            <a:extLst xmlns:a="http://schemas.openxmlformats.org/drawingml/2006/main">
              <a:ext uri="{FF2B5EF4-FFF2-40B4-BE49-F238E27FC236}">
                <a16:creationId xmlns:a16="http://schemas.microsoft.com/office/drawing/2014/main" id="{97090C24-FEC4-4C91-AFD5-4CDE639E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840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c948442fe0b5491a"/>
              </a:rPr>
              <a:t>Accenture Salesforce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0" name="Text 181">
            <a:hlinkClick xmlns:r="http://schemas.openxmlformats.org/officeDocument/2006/relationships" xmlns:a="http://schemas.openxmlformats.org/drawingml/2006/main" r:id="R59c06c1289b248fa"/>
            <a:extLst xmlns:a="http://schemas.openxmlformats.org/drawingml/2006/main">
              <a:ext uri="{FF2B5EF4-FFF2-40B4-BE49-F238E27FC236}">
                <a16:creationId xmlns:a16="http://schemas.microsoft.com/office/drawing/2014/main" id="{793362EE-9552-447F-B1B4-16BC282A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7760" y="6309360"/>
            <a:ext cx="588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ade7258c28e6487f"/>
              </a:rPr>
              <a:t>TCS Salesforce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1" name="Text 182">
            <a:hlinkClick xmlns:r="http://schemas.openxmlformats.org/officeDocument/2006/relationships" xmlns:a="http://schemas.openxmlformats.org/drawingml/2006/main" r:id="R3a62f0b18c0c4337"/>
            <a:extLst xmlns:a="http://schemas.openxmlformats.org/drawingml/2006/main">
              <a:ext uri="{FF2B5EF4-FFF2-40B4-BE49-F238E27FC236}">
                <a16:creationId xmlns:a16="http://schemas.microsoft.com/office/drawing/2014/main" id="{97FE36AB-0AE7-44C9-958A-8662ED8EB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6760" y="6309360"/>
            <a:ext cx="840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9de8a1d47134811"/>
              </a:rPr>
              <a:t>Cognizant Salesforce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2" name="Text 183">
            <a:hlinkClick xmlns:r="http://schemas.openxmlformats.org/officeDocument/2006/relationships" xmlns:a="http://schemas.openxmlformats.org/drawingml/2006/main" r:id="R8b4402dfeb8d46fb"/>
            <a:extLst xmlns:a="http://schemas.openxmlformats.org/drawingml/2006/main">
              <a:ext uri="{FF2B5EF4-FFF2-40B4-BE49-F238E27FC236}">
                <a16:creationId xmlns:a16="http://schemas.microsoft.com/office/drawing/2014/main" id="{3060C8EE-784B-4A2A-932E-F9C32A372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8480" y="6309360"/>
            <a:ext cx="798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40f0c2c34064482"/>
              </a:rPr>
              <a:t>NTT DATA Salesforce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3" name="Text 184">
            <a:hlinkClick xmlns:r="http://schemas.openxmlformats.org/officeDocument/2006/relationships" xmlns:a="http://schemas.openxmlformats.org/drawingml/2006/main" r:id="R0a4f6cf5ea114df4"/>
            <a:extLst xmlns:a="http://schemas.openxmlformats.org/drawingml/2006/main">
              <a:ext uri="{FF2B5EF4-FFF2-40B4-BE49-F238E27FC236}">
                <a16:creationId xmlns:a16="http://schemas.microsoft.com/office/drawing/2014/main" id="{9A74B9CA-A7E5-41AC-9E41-5FAB9A35F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7720" y="6309360"/>
            <a:ext cx="924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49eef70ac184b56"/>
              </a:rPr>
              <a:t>LTIMindtree Salesforce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4D07457B-4B37-4AD5-BA08-965BAB727D55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8D334276-4C85-190E-BA41-5CA1CBB04E4E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37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9AB9DB4-86D0-4C9B-94D0-12C9B583F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7984C01F-2589-4EF8-B969-EBC8F918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7" name="">
            <a:extLst xmlns:a="http://schemas.openxmlformats.org/drawingml/2006/main">
              <a:ext uri="{FF2B5EF4-FFF2-40B4-BE49-F238E27FC236}">
                <a16:creationId xmlns:a16="http://schemas.microsoft.com/office/drawing/2014/main" id="{8DDD73B9-F5A8-456B-9357-F36FD57C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8" name="">
            <a:extLst xmlns:a="http://schemas.openxmlformats.org/drawingml/2006/main">
              <a:ext uri="{FF2B5EF4-FFF2-40B4-BE49-F238E27FC236}">
                <a16:creationId xmlns:a16="http://schemas.microsoft.com/office/drawing/2014/main" id="{5D34CA28-49FA-40AE-BB1C-0F6EE3CCB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69" name="">
            <a:extLst xmlns:a="http://schemas.openxmlformats.org/drawingml/2006/main">
              <a:ext uri="{FF2B5EF4-FFF2-40B4-BE49-F238E27FC236}">
                <a16:creationId xmlns:a16="http://schemas.microsoft.com/office/drawing/2014/main" id="{B194D869-6E6A-4FAF-8FA0-B0CE835C0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570" name="">
            <a:extLst xmlns:a="http://schemas.openxmlformats.org/drawingml/2006/main">
              <a:ext uri="{FF2B5EF4-FFF2-40B4-BE49-F238E27FC236}">
                <a16:creationId xmlns:a16="http://schemas.microsoft.com/office/drawing/2014/main" id="{9F17C311-A765-431B-BD31-A84E4981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929484056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5" name="Text 0">
            <a:extLst xmlns:a="http://schemas.openxmlformats.org/drawingml/2006/main">
              <a:ext uri="{FF2B5EF4-FFF2-40B4-BE49-F238E27FC236}">
                <a16:creationId xmlns:a16="http://schemas.microsoft.com/office/drawing/2014/main" id="{0991458C-C491-441A-82D1-97DDABF06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B2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6" name="Text 1">
            <a:extLst xmlns:a="http://schemas.openxmlformats.org/drawingml/2006/main">
              <a:ext uri="{FF2B5EF4-FFF2-40B4-BE49-F238E27FC236}">
                <a16:creationId xmlns:a16="http://schemas.microsoft.com/office/drawing/2014/main" id="{711787C5-211A-45B4-AA50-6C78D9980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BI / Data Capability: Analytics Is Moving Toward AI-Ready Data Modernization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7" name="Shape 2">
            <a:extLst xmlns:a="http://schemas.openxmlformats.org/drawingml/2006/main">
              <a:ext uri="{FF2B5EF4-FFF2-40B4-BE49-F238E27FC236}">
                <a16:creationId xmlns:a16="http://schemas.microsoft.com/office/drawing/2014/main" id="{4D5B2A2F-A613-4F56-943D-9C95829C5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8" name="Text 3">
            <a:extLst xmlns:a="http://schemas.openxmlformats.org/drawingml/2006/main">
              <a:ext uri="{FF2B5EF4-FFF2-40B4-BE49-F238E27FC236}">
                <a16:creationId xmlns:a16="http://schemas.microsoft.com/office/drawing/2014/main" id="{FA9CB716-656A-4EAD-9A59-9DAB3C1B3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BI services increasingly combine reporting modernization, cloud data platforms, governance, data engineering and AI enablement.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9" name="Text 4">
            <a:extLst xmlns:a="http://schemas.openxmlformats.org/drawingml/2006/main">
              <a:ext uri="{FF2B5EF4-FFF2-40B4-BE49-F238E27FC236}">
                <a16:creationId xmlns:a16="http://schemas.microsoft.com/office/drawing/2014/main" id="{317CFE52-2B21-4259-AFBE-40397AA4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56689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BI, data and analytics capability map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0" name="Text 5">
            <a:extLst xmlns:a="http://schemas.openxmlformats.org/drawingml/2006/main">
              <a:ext uri="{FF2B5EF4-FFF2-40B4-BE49-F238E27FC236}">
                <a16:creationId xmlns:a16="http://schemas.microsoft.com/office/drawing/2014/main" id="{BA0F8D43-2745-480A-925A-96FB5855D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56689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Observation-based view across reporting, SAP analytics, cloud data engineering and AI-ready data foundations.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1" name="Shape 6">
            <a:extLst xmlns:a="http://schemas.openxmlformats.org/drawingml/2006/main">
              <a:ext uri="{FF2B5EF4-FFF2-40B4-BE49-F238E27FC236}">
                <a16:creationId xmlns:a16="http://schemas.microsoft.com/office/drawing/2014/main" id="{C6B87EA1-F943-443C-9645-4BE9FE45A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63040"/>
            <a:ext cx="1078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2" name="Text 7">
            <a:extLst xmlns:a="http://schemas.openxmlformats.org/drawingml/2006/main">
              <a:ext uri="{FF2B5EF4-FFF2-40B4-BE49-F238E27FC236}">
                <a16:creationId xmlns:a16="http://schemas.microsoft.com/office/drawing/2014/main" id="{BC47201C-A880-4880-AA6A-98D546A1A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527255"/>
            <a:ext cx="9871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3" name="Shape 8">
            <a:extLst xmlns:a="http://schemas.openxmlformats.org/drawingml/2006/main">
              <a:ext uri="{FF2B5EF4-FFF2-40B4-BE49-F238E27FC236}">
                <a16:creationId xmlns:a16="http://schemas.microsoft.com/office/drawing/2014/main" id="{4A886D9F-4DC6-4470-8097-AABC657BA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463040"/>
            <a:ext cx="94140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4" name="Text 9">
            <a:extLst xmlns:a="http://schemas.openxmlformats.org/drawingml/2006/main">
              <a:ext uri="{FF2B5EF4-FFF2-40B4-BE49-F238E27FC236}">
                <a16:creationId xmlns:a16="http://schemas.microsoft.com/office/drawing/2014/main" id="{182878C2-A788-446B-9C4C-A5206DD32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1527255"/>
            <a:ext cx="8499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BI 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5" name="Shape 10">
            <a:extLst xmlns:a="http://schemas.openxmlformats.org/drawingml/2006/main">
              <a:ext uri="{FF2B5EF4-FFF2-40B4-BE49-F238E27FC236}">
                <a16:creationId xmlns:a16="http://schemas.microsoft.com/office/drawing/2014/main" id="{84352001-E79D-4594-AC2D-E7C2863D8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1463040"/>
            <a:ext cx="8409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6" name="Text 11">
            <a:extLst xmlns:a="http://schemas.openxmlformats.org/drawingml/2006/main">
              <a:ext uri="{FF2B5EF4-FFF2-40B4-BE49-F238E27FC236}">
                <a16:creationId xmlns:a16="http://schemas.microsoft.com/office/drawing/2014/main" id="{407F8727-DA69-48B0-81D6-CEAF1F128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1527255"/>
            <a:ext cx="7495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SAP Analytics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7" name="Shape 12">
            <a:extLst xmlns:a="http://schemas.openxmlformats.org/drawingml/2006/main">
              <a:ext uri="{FF2B5EF4-FFF2-40B4-BE49-F238E27FC236}">
                <a16:creationId xmlns:a16="http://schemas.microsoft.com/office/drawing/2014/main" id="{F239A31A-9CF9-4327-97FE-CA4CF911A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463040"/>
            <a:ext cx="9871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8" name="Text 13">
            <a:extLst xmlns:a="http://schemas.openxmlformats.org/drawingml/2006/main">
              <a:ext uri="{FF2B5EF4-FFF2-40B4-BE49-F238E27FC236}">
                <a16:creationId xmlns:a16="http://schemas.microsoft.com/office/drawing/2014/main" id="{DD967BE3-4026-4340-B873-9CE502E2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527255"/>
            <a:ext cx="8956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Cloud Data Platforms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9" name="Shape 14">
            <a:extLst xmlns:a="http://schemas.openxmlformats.org/drawingml/2006/main">
              <a:ext uri="{FF2B5EF4-FFF2-40B4-BE49-F238E27FC236}">
                <a16:creationId xmlns:a16="http://schemas.microsoft.com/office/drawing/2014/main" id="{8A6E1391-C040-4909-B8D7-0A093AFEB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1463040"/>
            <a:ext cx="8773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0" name="Text 15">
            <a:extLst xmlns:a="http://schemas.openxmlformats.org/drawingml/2006/main">
              <a:ext uri="{FF2B5EF4-FFF2-40B4-BE49-F238E27FC236}">
                <a16:creationId xmlns:a16="http://schemas.microsoft.com/office/drawing/2014/main" id="{F6A6F0F2-039A-4F8D-A841-4412B158F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1527255"/>
            <a:ext cx="7858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Data Governance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1" name="Shape 16">
            <a:extLst xmlns:a="http://schemas.openxmlformats.org/drawingml/2006/main">
              <a:ext uri="{FF2B5EF4-FFF2-40B4-BE49-F238E27FC236}">
                <a16:creationId xmlns:a16="http://schemas.microsoft.com/office/drawing/2014/main" id="{2F20018B-1A7A-460C-8196-9C77A5D72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1463040"/>
            <a:ext cx="9140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2" name="Text 17">
            <a:extLst xmlns:a="http://schemas.openxmlformats.org/drawingml/2006/main">
              <a:ext uri="{FF2B5EF4-FFF2-40B4-BE49-F238E27FC236}">
                <a16:creationId xmlns:a16="http://schemas.microsoft.com/office/drawing/2014/main" id="{EBF14EB2-75C3-44EF-B751-91D117494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1527255"/>
            <a:ext cx="82260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AI-ready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3" name="Shape 18">
            <a:extLst xmlns:a="http://schemas.openxmlformats.org/drawingml/2006/main">
              <a:ext uri="{FF2B5EF4-FFF2-40B4-BE49-F238E27FC236}">
                <a16:creationId xmlns:a16="http://schemas.microsoft.com/office/drawing/2014/main" id="{6338957F-F2E5-4925-8FFD-D0662CBAE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198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4" name="Text 19">
            <a:extLst xmlns:a="http://schemas.openxmlformats.org/drawingml/2006/main">
              <a:ext uri="{FF2B5EF4-FFF2-40B4-BE49-F238E27FC236}">
                <a16:creationId xmlns:a16="http://schemas.microsoft.com/office/drawing/2014/main" id="{1331E52F-47FE-44DF-9EA5-F5CD3A2F9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18835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5" name="Shape 20">
            <a:extLst xmlns:a="http://schemas.openxmlformats.org/drawingml/2006/main">
              <a:ext uri="{FF2B5EF4-FFF2-40B4-BE49-F238E27FC236}">
                <a16:creationId xmlns:a16="http://schemas.microsoft.com/office/drawing/2014/main" id="{F556C911-E095-4A0F-A3B6-4BB3878B3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81980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6" name="Text 21">
            <a:extLst xmlns:a="http://schemas.openxmlformats.org/drawingml/2006/main">
              <a:ext uri="{FF2B5EF4-FFF2-40B4-BE49-F238E27FC236}">
                <a16:creationId xmlns:a16="http://schemas.microsoft.com/office/drawing/2014/main" id="{F3804BA5-4B21-4B09-B1C9-8299BF085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188357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7" name="Shape 22">
            <a:extLst xmlns:a="http://schemas.openxmlformats.org/drawingml/2006/main">
              <a:ext uri="{FF2B5EF4-FFF2-40B4-BE49-F238E27FC236}">
                <a16:creationId xmlns:a16="http://schemas.microsoft.com/office/drawing/2014/main" id="{0FFCC33C-379C-4105-95B7-765F99FB9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181980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8" name="Text 23">
            <a:extLst xmlns:a="http://schemas.openxmlformats.org/drawingml/2006/main">
              <a:ext uri="{FF2B5EF4-FFF2-40B4-BE49-F238E27FC236}">
                <a16:creationId xmlns:a16="http://schemas.microsoft.com/office/drawing/2014/main" id="{B53BC5DE-C360-4304-850E-6142444AB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18835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9" name="Shape 24">
            <a:extLst xmlns:a="http://schemas.openxmlformats.org/drawingml/2006/main">
              <a:ext uri="{FF2B5EF4-FFF2-40B4-BE49-F238E27FC236}">
                <a16:creationId xmlns:a16="http://schemas.microsoft.com/office/drawing/2014/main" id="{C0CB996C-AB65-4AAC-823A-DD2D59674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198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0" name="Text 25">
            <a:extLst xmlns:a="http://schemas.openxmlformats.org/drawingml/2006/main">
              <a:ext uri="{FF2B5EF4-FFF2-40B4-BE49-F238E27FC236}">
                <a16:creationId xmlns:a16="http://schemas.microsoft.com/office/drawing/2014/main" id="{6813B6BD-D866-4AA1-A981-17F8BD027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18835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1" name="Shape 26">
            <a:extLst xmlns:a="http://schemas.openxmlformats.org/drawingml/2006/main">
              <a:ext uri="{FF2B5EF4-FFF2-40B4-BE49-F238E27FC236}">
                <a16:creationId xmlns:a16="http://schemas.microsoft.com/office/drawing/2014/main" id="{E5432121-E09F-4C90-9C19-634CAC0D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181980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2" name="Text 27">
            <a:extLst xmlns:a="http://schemas.openxmlformats.org/drawingml/2006/main">
              <a:ext uri="{FF2B5EF4-FFF2-40B4-BE49-F238E27FC236}">
                <a16:creationId xmlns:a16="http://schemas.microsoft.com/office/drawing/2014/main" id="{F179DFA9-3FDC-4B29-BE29-0681FDBE5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188357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3" name="Shape 28">
            <a:extLst xmlns:a="http://schemas.openxmlformats.org/drawingml/2006/main">
              <a:ext uri="{FF2B5EF4-FFF2-40B4-BE49-F238E27FC236}">
                <a16:creationId xmlns:a16="http://schemas.microsoft.com/office/drawing/2014/main" id="{2807924B-B845-4ED7-905B-4CCD895C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181980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4" name="Text 29">
            <a:extLst xmlns:a="http://schemas.openxmlformats.org/drawingml/2006/main">
              <a:ext uri="{FF2B5EF4-FFF2-40B4-BE49-F238E27FC236}">
                <a16:creationId xmlns:a16="http://schemas.microsoft.com/office/drawing/2014/main" id="{440C9281-A584-432E-8AB3-EF83FF77D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188357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5" name="Shape 30">
            <a:extLst xmlns:a="http://schemas.openxmlformats.org/drawingml/2006/main">
              <a:ext uri="{FF2B5EF4-FFF2-40B4-BE49-F238E27FC236}">
                <a16:creationId xmlns:a16="http://schemas.microsoft.com/office/drawing/2014/main" id="{648CE5AA-1143-4A10-B674-4F005040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0941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6" name="Text 31">
            <a:extLst xmlns:a="http://schemas.openxmlformats.org/drawingml/2006/main">
              <a:ext uri="{FF2B5EF4-FFF2-40B4-BE49-F238E27FC236}">
                <a16:creationId xmlns:a16="http://schemas.microsoft.com/office/drawing/2014/main" id="{44F1FE05-FF28-4D2F-B3EF-95190FAE7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1578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7" name="Shape 32">
            <a:extLst xmlns:a="http://schemas.openxmlformats.org/drawingml/2006/main">
              <a:ext uri="{FF2B5EF4-FFF2-40B4-BE49-F238E27FC236}">
                <a16:creationId xmlns:a16="http://schemas.microsoft.com/office/drawing/2014/main" id="{4CC46C1F-7047-4D24-A5B4-E01DE73E3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09412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8" name="Text 33">
            <a:extLst xmlns:a="http://schemas.openxmlformats.org/drawingml/2006/main">
              <a:ext uri="{FF2B5EF4-FFF2-40B4-BE49-F238E27FC236}">
                <a16:creationId xmlns:a16="http://schemas.microsoft.com/office/drawing/2014/main" id="{B166E1A2-0D85-45F1-9215-6F20D001E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15789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9" name="Shape 34">
            <a:extLst xmlns:a="http://schemas.openxmlformats.org/drawingml/2006/main">
              <a:ext uri="{FF2B5EF4-FFF2-40B4-BE49-F238E27FC236}">
                <a16:creationId xmlns:a16="http://schemas.microsoft.com/office/drawing/2014/main" id="{03C62BFB-2A2A-4448-ADC1-010D90475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209412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0" name="Text 35">
            <a:extLst xmlns:a="http://schemas.openxmlformats.org/drawingml/2006/main">
              <a:ext uri="{FF2B5EF4-FFF2-40B4-BE49-F238E27FC236}">
                <a16:creationId xmlns:a16="http://schemas.microsoft.com/office/drawing/2014/main" id="{88C5DD9D-E70B-4422-B511-400BA2DE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215789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1" name="Shape 36">
            <a:extLst xmlns:a="http://schemas.openxmlformats.org/drawingml/2006/main">
              <a:ext uri="{FF2B5EF4-FFF2-40B4-BE49-F238E27FC236}">
                <a16:creationId xmlns:a16="http://schemas.microsoft.com/office/drawing/2014/main" id="{EC6AFBFE-963B-4B49-A0D2-A9FC16655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9412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2" name="Text 37">
            <a:extLst xmlns:a="http://schemas.openxmlformats.org/drawingml/2006/main">
              <a:ext uri="{FF2B5EF4-FFF2-40B4-BE49-F238E27FC236}">
                <a16:creationId xmlns:a16="http://schemas.microsoft.com/office/drawing/2014/main" id="{4BC1A355-5E5E-41FB-B2B1-D7DB44E62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15789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3" name="Shape 38">
            <a:extLst xmlns:a="http://schemas.openxmlformats.org/drawingml/2006/main">
              <a:ext uri="{FF2B5EF4-FFF2-40B4-BE49-F238E27FC236}">
                <a16:creationId xmlns:a16="http://schemas.microsoft.com/office/drawing/2014/main" id="{07DBE521-A973-4189-94D2-D44443F16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209412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4" name="Text 39">
            <a:extLst xmlns:a="http://schemas.openxmlformats.org/drawingml/2006/main">
              <a:ext uri="{FF2B5EF4-FFF2-40B4-BE49-F238E27FC236}">
                <a16:creationId xmlns:a16="http://schemas.microsoft.com/office/drawing/2014/main" id="{1565BB44-9E6A-44F4-A916-B5ACD4468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215789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5" name="Shape 40">
            <a:extLst xmlns:a="http://schemas.openxmlformats.org/drawingml/2006/main">
              <a:ext uri="{FF2B5EF4-FFF2-40B4-BE49-F238E27FC236}">
                <a16:creationId xmlns:a16="http://schemas.microsoft.com/office/drawing/2014/main" id="{92EDC772-C72F-43B5-B7C7-E9CD58AA1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09412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6" name="Text 41">
            <a:extLst xmlns:a="http://schemas.openxmlformats.org/drawingml/2006/main">
              <a:ext uri="{FF2B5EF4-FFF2-40B4-BE49-F238E27FC236}">
                <a16:creationId xmlns:a16="http://schemas.microsoft.com/office/drawing/2014/main" id="{0A0CAF3D-CB6C-43E7-9E0A-1629A897F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215789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7" name="Shape 42">
            <a:extLst xmlns:a="http://schemas.openxmlformats.org/drawingml/2006/main">
              <a:ext uri="{FF2B5EF4-FFF2-40B4-BE49-F238E27FC236}">
                <a16:creationId xmlns:a16="http://schemas.microsoft.com/office/drawing/2014/main" id="{0FA2DBA3-49D5-4C4A-AF2F-302028A75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684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8" name="Text 43">
            <a:extLst xmlns:a="http://schemas.openxmlformats.org/drawingml/2006/main">
              <a:ext uri="{FF2B5EF4-FFF2-40B4-BE49-F238E27FC236}">
                <a16:creationId xmlns:a16="http://schemas.microsoft.com/office/drawing/2014/main" id="{03A06B9B-3107-4C3C-9460-614941B5C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4322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9" name="Shape 44">
            <a:extLst xmlns:a="http://schemas.openxmlformats.org/drawingml/2006/main">
              <a:ext uri="{FF2B5EF4-FFF2-40B4-BE49-F238E27FC236}">
                <a16:creationId xmlns:a16="http://schemas.microsoft.com/office/drawing/2014/main" id="{5C8A35F2-1078-4525-A1CD-2590868AC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36844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0" name="Text 45">
            <a:extLst xmlns:a="http://schemas.openxmlformats.org/drawingml/2006/main">
              <a:ext uri="{FF2B5EF4-FFF2-40B4-BE49-F238E27FC236}">
                <a16:creationId xmlns:a16="http://schemas.microsoft.com/office/drawing/2014/main" id="{ED5D6D13-D049-4853-AF2E-4E3874EC1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43221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1" name="Shape 46">
            <a:extLst xmlns:a="http://schemas.openxmlformats.org/drawingml/2006/main">
              <a:ext uri="{FF2B5EF4-FFF2-40B4-BE49-F238E27FC236}">
                <a16:creationId xmlns:a16="http://schemas.microsoft.com/office/drawing/2014/main" id="{55CF336E-FB55-4501-ADF7-4384F7BB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236844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2" name="Text 47">
            <a:extLst xmlns:a="http://schemas.openxmlformats.org/drawingml/2006/main">
              <a:ext uri="{FF2B5EF4-FFF2-40B4-BE49-F238E27FC236}">
                <a16:creationId xmlns:a16="http://schemas.microsoft.com/office/drawing/2014/main" id="{A6655F4E-12F2-4B15-858D-269693743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243221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3" name="Shape 48">
            <a:extLst xmlns:a="http://schemas.openxmlformats.org/drawingml/2006/main">
              <a:ext uri="{FF2B5EF4-FFF2-40B4-BE49-F238E27FC236}">
                <a16:creationId xmlns:a16="http://schemas.microsoft.com/office/drawing/2014/main" id="{3121930F-8A45-4C52-A380-B50626F4E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6844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4" name="Text 49">
            <a:extLst xmlns:a="http://schemas.openxmlformats.org/drawingml/2006/main">
              <a:ext uri="{FF2B5EF4-FFF2-40B4-BE49-F238E27FC236}">
                <a16:creationId xmlns:a16="http://schemas.microsoft.com/office/drawing/2014/main" id="{97B120EA-B767-4A91-9F89-CE92889D4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43221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5" name="Shape 50">
            <a:extLst xmlns:a="http://schemas.openxmlformats.org/drawingml/2006/main">
              <a:ext uri="{FF2B5EF4-FFF2-40B4-BE49-F238E27FC236}">
                <a16:creationId xmlns:a16="http://schemas.microsoft.com/office/drawing/2014/main" id="{8A342672-4109-41AA-8540-047D25B0F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236844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6" name="Text 51">
            <a:extLst xmlns:a="http://schemas.openxmlformats.org/drawingml/2006/main">
              <a:ext uri="{FF2B5EF4-FFF2-40B4-BE49-F238E27FC236}">
                <a16:creationId xmlns:a16="http://schemas.microsoft.com/office/drawing/2014/main" id="{F2893229-3672-4CEA-B10C-AE434B116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243221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7" name="Shape 52">
            <a:extLst xmlns:a="http://schemas.openxmlformats.org/drawingml/2006/main">
              <a:ext uri="{FF2B5EF4-FFF2-40B4-BE49-F238E27FC236}">
                <a16:creationId xmlns:a16="http://schemas.microsoft.com/office/drawing/2014/main" id="{0F70945E-238C-4C09-96F2-0BAA3B576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36844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8" name="Text 53">
            <a:extLst xmlns:a="http://schemas.openxmlformats.org/drawingml/2006/main">
              <a:ext uri="{FF2B5EF4-FFF2-40B4-BE49-F238E27FC236}">
                <a16:creationId xmlns:a16="http://schemas.microsoft.com/office/drawing/2014/main" id="{9E65DBEF-82B3-4CF3-B6A2-046FC352F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243221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9" name="Shape 54">
            <a:extLst xmlns:a="http://schemas.openxmlformats.org/drawingml/2006/main">
              <a:ext uri="{FF2B5EF4-FFF2-40B4-BE49-F238E27FC236}">
                <a16:creationId xmlns:a16="http://schemas.microsoft.com/office/drawing/2014/main" id="{8B152EB1-8FC0-4B9B-AD1D-B141DC91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427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0" name="Text 55">
            <a:extLst xmlns:a="http://schemas.openxmlformats.org/drawingml/2006/main">
              <a:ext uri="{FF2B5EF4-FFF2-40B4-BE49-F238E27FC236}">
                <a16:creationId xmlns:a16="http://schemas.microsoft.com/office/drawing/2014/main" id="{D29B24FE-A6C4-4D9F-94AE-CFDFF479F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7065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1" name="Shape 56">
            <a:extLst xmlns:a="http://schemas.openxmlformats.org/drawingml/2006/main">
              <a:ext uri="{FF2B5EF4-FFF2-40B4-BE49-F238E27FC236}">
                <a16:creationId xmlns:a16="http://schemas.microsoft.com/office/drawing/2014/main" id="{743E5AD4-E49B-445F-8BC0-2F9FD6CF0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64276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2" name="Text 57">
            <a:extLst xmlns:a="http://schemas.openxmlformats.org/drawingml/2006/main">
              <a:ext uri="{FF2B5EF4-FFF2-40B4-BE49-F238E27FC236}">
                <a16:creationId xmlns:a16="http://schemas.microsoft.com/office/drawing/2014/main" id="{297844D2-5428-4F7C-A1D9-50C3D4149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70653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3" name="Shape 58">
            <a:extLst xmlns:a="http://schemas.openxmlformats.org/drawingml/2006/main">
              <a:ext uri="{FF2B5EF4-FFF2-40B4-BE49-F238E27FC236}">
                <a16:creationId xmlns:a16="http://schemas.microsoft.com/office/drawing/2014/main" id="{E288A07D-905B-4401-A1CE-23BB3C462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264276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4" name="Text 59">
            <a:extLst xmlns:a="http://schemas.openxmlformats.org/drawingml/2006/main">
              <a:ext uri="{FF2B5EF4-FFF2-40B4-BE49-F238E27FC236}">
                <a16:creationId xmlns:a16="http://schemas.microsoft.com/office/drawing/2014/main" id="{067524B4-8F2A-4D81-B9D9-82A9CCFD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270653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5" name="Shape 60">
            <a:extLst xmlns:a="http://schemas.openxmlformats.org/drawingml/2006/main">
              <a:ext uri="{FF2B5EF4-FFF2-40B4-BE49-F238E27FC236}">
                <a16:creationId xmlns:a16="http://schemas.microsoft.com/office/drawing/2014/main" id="{62383556-8F07-48E9-9A81-3E3E41B25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427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6" name="Text 61">
            <a:extLst xmlns:a="http://schemas.openxmlformats.org/drawingml/2006/main">
              <a:ext uri="{FF2B5EF4-FFF2-40B4-BE49-F238E27FC236}">
                <a16:creationId xmlns:a16="http://schemas.microsoft.com/office/drawing/2014/main" id="{191C4AD9-B9F6-477F-8143-334608EF0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7065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7" name="Shape 62">
            <a:extLst xmlns:a="http://schemas.openxmlformats.org/drawingml/2006/main">
              <a:ext uri="{FF2B5EF4-FFF2-40B4-BE49-F238E27FC236}">
                <a16:creationId xmlns:a16="http://schemas.microsoft.com/office/drawing/2014/main" id="{E1374C64-6A5D-4109-8B03-76D537267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264276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8" name="Text 63">
            <a:extLst xmlns:a="http://schemas.openxmlformats.org/drawingml/2006/main">
              <a:ext uri="{FF2B5EF4-FFF2-40B4-BE49-F238E27FC236}">
                <a16:creationId xmlns:a16="http://schemas.microsoft.com/office/drawing/2014/main" id="{9D0B63E2-82DC-41CF-AC48-EBCD472A8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270653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9" name="Shape 64">
            <a:extLst xmlns:a="http://schemas.openxmlformats.org/drawingml/2006/main">
              <a:ext uri="{FF2B5EF4-FFF2-40B4-BE49-F238E27FC236}">
                <a16:creationId xmlns:a16="http://schemas.microsoft.com/office/drawing/2014/main" id="{B3DE50BF-01E5-4DA2-902A-86A9E0B70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64276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0" name="Text 65">
            <a:extLst xmlns:a="http://schemas.openxmlformats.org/drawingml/2006/main">
              <a:ext uri="{FF2B5EF4-FFF2-40B4-BE49-F238E27FC236}">
                <a16:creationId xmlns:a16="http://schemas.microsoft.com/office/drawing/2014/main" id="{7E8F038B-233F-4322-9E03-E3A29391A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270653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1" name="Shape 66">
            <a:extLst xmlns:a="http://schemas.openxmlformats.org/drawingml/2006/main">
              <a:ext uri="{FF2B5EF4-FFF2-40B4-BE49-F238E27FC236}">
                <a16:creationId xmlns:a16="http://schemas.microsoft.com/office/drawing/2014/main" id="{50F56C8E-2160-41F7-8576-04B96E434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170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2" name="Text 67">
            <a:extLst xmlns:a="http://schemas.openxmlformats.org/drawingml/2006/main">
              <a:ext uri="{FF2B5EF4-FFF2-40B4-BE49-F238E27FC236}">
                <a16:creationId xmlns:a16="http://schemas.microsoft.com/office/drawing/2014/main" id="{89B963E9-3535-4C50-A924-68CEF951F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29808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3" name="Shape 68">
            <a:extLst xmlns:a="http://schemas.openxmlformats.org/drawingml/2006/main">
              <a:ext uri="{FF2B5EF4-FFF2-40B4-BE49-F238E27FC236}">
                <a16:creationId xmlns:a16="http://schemas.microsoft.com/office/drawing/2014/main" id="{20AEB0C5-073B-4C37-A0AB-F9390D39A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91708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4" name="Text 69">
            <a:extLst xmlns:a="http://schemas.openxmlformats.org/drawingml/2006/main">
              <a:ext uri="{FF2B5EF4-FFF2-40B4-BE49-F238E27FC236}">
                <a16:creationId xmlns:a16="http://schemas.microsoft.com/office/drawing/2014/main" id="{EBCECDE8-5171-48A3-8604-5B5186DFF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98085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5" name="Shape 70">
            <a:extLst xmlns:a="http://schemas.openxmlformats.org/drawingml/2006/main">
              <a:ext uri="{FF2B5EF4-FFF2-40B4-BE49-F238E27FC236}">
                <a16:creationId xmlns:a16="http://schemas.microsoft.com/office/drawing/2014/main" id="{BE88E69C-61BF-4FFE-89CA-E6BD3F13D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291708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6" name="Text 71">
            <a:extLst xmlns:a="http://schemas.openxmlformats.org/drawingml/2006/main">
              <a:ext uri="{FF2B5EF4-FFF2-40B4-BE49-F238E27FC236}">
                <a16:creationId xmlns:a16="http://schemas.microsoft.com/office/drawing/2014/main" id="{DBD269D1-4231-475C-AAB1-F91DD4B6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298085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7" name="Shape 72">
            <a:extLst xmlns:a="http://schemas.openxmlformats.org/drawingml/2006/main">
              <a:ext uri="{FF2B5EF4-FFF2-40B4-BE49-F238E27FC236}">
                <a16:creationId xmlns:a16="http://schemas.microsoft.com/office/drawing/2014/main" id="{C4108BF0-907F-4AF3-9691-32D5A830B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91708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8" name="Text 73">
            <a:extLst xmlns:a="http://schemas.openxmlformats.org/drawingml/2006/main">
              <a:ext uri="{FF2B5EF4-FFF2-40B4-BE49-F238E27FC236}">
                <a16:creationId xmlns:a16="http://schemas.microsoft.com/office/drawing/2014/main" id="{FE17C151-389A-4D96-98A4-00D697080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29808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9" name="Shape 74">
            <a:extLst xmlns:a="http://schemas.openxmlformats.org/drawingml/2006/main">
              <a:ext uri="{FF2B5EF4-FFF2-40B4-BE49-F238E27FC236}">
                <a16:creationId xmlns:a16="http://schemas.microsoft.com/office/drawing/2014/main" id="{4BF147E3-E583-4FA8-B4AA-423D4E08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291708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0" name="Text 75">
            <a:extLst xmlns:a="http://schemas.openxmlformats.org/drawingml/2006/main">
              <a:ext uri="{FF2B5EF4-FFF2-40B4-BE49-F238E27FC236}">
                <a16:creationId xmlns:a16="http://schemas.microsoft.com/office/drawing/2014/main" id="{8DB1D68E-CBDA-4C58-8E3E-0E58095AB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298085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1" name="Shape 76">
            <a:extLst xmlns:a="http://schemas.openxmlformats.org/drawingml/2006/main">
              <a:ext uri="{FF2B5EF4-FFF2-40B4-BE49-F238E27FC236}">
                <a16:creationId xmlns:a16="http://schemas.microsoft.com/office/drawing/2014/main" id="{37EDD834-3034-41D5-829D-BEB98F14A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291708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2" name="Text 77">
            <a:extLst xmlns:a="http://schemas.openxmlformats.org/drawingml/2006/main">
              <a:ext uri="{FF2B5EF4-FFF2-40B4-BE49-F238E27FC236}">
                <a16:creationId xmlns:a16="http://schemas.microsoft.com/office/drawing/2014/main" id="{EE72BDC2-4984-4B7D-8388-F521F9B1A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298085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3" name="Shape 78">
            <a:extLst xmlns:a="http://schemas.openxmlformats.org/drawingml/2006/main">
              <a:ext uri="{FF2B5EF4-FFF2-40B4-BE49-F238E27FC236}">
                <a16:creationId xmlns:a16="http://schemas.microsoft.com/office/drawing/2014/main" id="{81EED16D-137D-4BAC-A6D0-7D3A0F7F6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1914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4" name="Text 79">
            <a:extLst xmlns:a="http://schemas.openxmlformats.org/drawingml/2006/main">
              <a:ext uri="{FF2B5EF4-FFF2-40B4-BE49-F238E27FC236}">
                <a16:creationId xmlns:a16="http://schemas.microsoft.com/office/drawing/2014/main" id="{5FDA5FD6-F4F5-4427-90C2-C07FF1CF0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2551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5" name="Shape 80">
            <a:extLst xmlns:a="http://schemas.openxmlformats.org/drawingml/2006/main">
              <a:ext uri="{FF2B5EF4-FFF2-40B4-BE49-F238E27FC236}">
                <a16:creationId xmlns:a16="http://schemas.microsoft.com/office/drawing/2014/main" id="{4B4DE728-936B-4E35-932F-F237D523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19140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6" name="Text 81">
            <a:extLst xmlns:a="http://schemas.openxmlformats.org/drawingml/2006/main">
              <a:ext uri="{FF2B5EF4-FFF2-40B4-BE49-F238E27FC236}">
                <a16:creationId xmlns:a16="http://schemas.microsoft.com/office/drawing/2014/main" id="{D21F263C-0CF5-4113-A3EC-D6DEC466C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25517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7" name="Shape 82">
            <a:extLst xmlns:a="http://schemas.openxmlformats.org/drawingml/2006/main">
              <a:ext uri="{FF2B5EF4-FFF2-40B4-BE49-F238E27FC236}">
                <a16:creationId xmlns:a16="http://schemas.microsoft.com/office/drawing/2014/main" id="{192F3E9A-C84E-45F2-8987-7353E9913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319140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8" name="Text 83">
            <a:extLst xmlns:a="http://schemas.openxmlformats.org/drawingml/2006/main">
              <a:ext uri="{FF2B5EF4-FFF2-40B4-BE49-F238E27FC236}">
                <a16:creationId xmlns:a16="http://schemas.microsoft.com/office/drawing/2014/main" id="{947A4264-E15A-4D5F-9173-0DECC82EA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32551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9" name="Shape 84">
            <a:extLst xmlns:a="http://schemas.openxmlformats.org/drawingml/2006/main">
              <a:ext uri="{FF2B5EF4-FFF2-40B4-BE49-F238E27FC236}">
                <a16:creationId xmlns:a16="http://schemas.microsoft.com/office/drawing/2014/main" id="{339CC558-6D94-4EC1-894F-224499A2F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914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0" name="Text 85">
            <a:extLst xmlns:a="http://schemas.openxmlformats.org/drawingml/2006/main">
              <a:ext uri="{FF2B5EF4-FFF2-40B4-BE49-F238E27FC236}">
                <a16:creationId xmlns:a16="http://schemas.microsoft.com/office/drawing/2014/main" id="{859B560A-984E-48DD-9006-449B8CAA4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2551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1" name="Shape 86">
            <a:extLst xmlns:a="http://schemas.openxmlformats.org/drawingml/2006/main">
              <a:ext uri="{FF2B5EF4-FFF2-40B4-BE49-F238E27FC236}">
                <a16:creationId xmlns:a16="http://schemas.microsoft.com/office/drawing/2014/main" id="{F87A064A-938B-4DE0-8981-A542994E3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319140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2" name="Text 87">
            <a:extLst xmlns:a="http://schemas.openxmlformats.org/drawingml/2006/main">
              <a:ext uri="{FF2B5EF4-FFF2-40B4-BE49-F238E27FC236}">
                <a16:creationId xmlns:a16="http://schemas.microsoft.com/office/drawing/2014/main" id="{72EBB29E-4E38-44E7-AA27-A98750A25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325517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3" name="Shape 88">
            <a:extLst xmlns:a="http://schemas.openxmlformats.org/drawingml/2006/main">
              <a:ext uri="{FF2B5EF4-FFF2-40B4-BE49-F238E27FC236}">
                <a16:creationId xmlns:a16="http://schemas.microsoft.com/office/drawing/2014/main" id="{83225661-4E43-4F25-87C4-D93B2FC7D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319140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4" name="Text 89">
            <a:extLst xmlns:a="http://schemas.openxmlformats.org/drawingml/2006/main">
              <a:ext uri="{FF2B5EF4-FFF2-40B4-BE49-F238E27FC236}">
                <a16:creationId xmlns:a16="http://schemas.microsoft.com/office/drawing/2014/main" id="{FB3C032A-F147-4DF1-A952-A3D903544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325517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5" name="Shape 90">
            <a:extLst xmlns:a="http://schemas.openxmlformats.org/drawingml/2006/main">
              <a:ext uri="{FF2B5EF4-FFF2-40B4-BE49-F238E27FC236}">
                <a16:creationId xmlns:a16="http://schemas.microsoft.com/office/drawing/2014/main" id="{C1383130-B6FE-476D-AD18-F574138A2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657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6" name="Text 91">
            <a:extLst xmlns:a="http://schemas.openxmlformats.org/drawingml/2006/main">
              <a:ext uri="{FF2B5EF4-FFF2-40B4-BE49-F238E27FC236}">
                <a16:creationId xmlns:a16="http://schemas.microsoft.com/office/drawing/2014/main" id="{CC08AD0D-14C0-4BD8-8AEB-C337BB62A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52949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7" name="Shape 92">
            <a:extLst xmlns:a="http://schemas.openxmlformats.org/drawingml/2006/main">
              <a:ext uri="{FF2B5EF4-FFF2-40B4-BE49-F238E27FC236}">
                <a16:creationId xmlns:a16="http://schemas.microsoft.com/office/drawing/2014/main" id="{86994A3B-12EC-405C-8A41-2F00E187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46572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8" name="Text 93">
            <a:extLst xmlns:a="http://schemas.openxmlformats.org/drawingml/2006/main">
              <a:ext uri="{FF2B5EF4-FFF2-40B4-BE49-F238E27FC236}">
                <a16:creationId xmlns:a16="http://schemas.microsoft.com/office/drawing/2014/main" id="{FC1B887B-9366-4A4F-A7AB-BB1CC587D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52949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9" name="Shape 94">
            <a:extLst xmlns:a="http://schemas.openxmlformats.org/drawingml/2006/main">
              <a:ext uri="{FF2B5EF4-FFF2-40B4-BE49-F238E27FC236}">
                <a16:creationId xmlns:a16="http://schemas.microsoft.com/office/drawing/2014/main" id="{22A50596-65CD-4183-9BF2-30FFD6707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346572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0" name="Text 95">
            <a:extLst xmlns:a="http://schemas.openxmlformats.org/drawingml/2006/main">
              <a:ext uri="{FF2B5EF4-FFF2-40B4-BE49-F238E27FC236}">
                <a16:creationId xmlns:a16="http://schemas.microsoft.com/office/drawing/2014/main" id="{DDA44692-762F-409A-9D22-EF0557857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352949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1" name="Shape 96">
            <a:extLst xmlns:a="http://schemas.openxmlformats.org/drawingml/2006/main">
              <a:ext uri="{FF2B5EF4-FFF2-40B4-BE49-F238E27FC236}">
                <a16:creationId xmlns:a16="http://schemas.microsoft.com/office/drawing/2014/main" id="{052AA76E-BB86-4EFD-85C0-EFBCED771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6572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2" name="Text 97">
            <a:extLst xmlns:a="http://schemas.openxmlformats.org/drawingml/2006/main">
              <a:ext uri="{FF2B5EF4-FFF2-40B4-BE49-F238E27FC236}">
                <a16:creationId xmlns:a16="http://schemas.microsoft.com/office/drawing/2014/main" id="{D5347AD5-9A6F-4AC0-912D-788374FFC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52949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3" name="Shape 98">
            <a:extLst xmlns:a="http://schemas.openxmlformats.org/drawingml/2006/main">
              <a:ext uri="{FF2B5EF4-FFF2-40B4-BE49-F238E27FC236}">
                <a16:creationId xmlns:a16="http://schemas.microsoft.com/office/drawing/2014/main" id="{4A1D2BBA-390A-46E4-B748-2CEDE318E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346572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4" name="Text 99">
            <a:extLst xmlns:a="http://schemas.openxmlformats.org/drawingml/2006/main">
              <a:ext uri="{FF2B5EF4-FFF2-40B4-BE49-F238E27FC236}">
                <a16:creationId xmlns:a16="http://schemas.microsoft.com/office/drawing/2014/main" id="{45EA1646-D06B-4AA8-A0D4-A50B8193A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352949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5" name="Shape 100">
            <a:extLst xmlns:a="http://schemas.openxmlformats.org/drawingml/2006/main">
              <a:ext uri="{FF2B5EF4-FFF2-40B4-BE49-F238E27FC236}">
                <a16:creationId xmlns:a16="http://schemas.microsoft.com/office/drawing/2014/main" id="{57EF0A2E-D00C-44D5-B44C-F2B791C0D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346572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6" name="Text 101">
            <a:extLst xmlns:a="http://schemas.openxmlformats.org/drawingml/2006/main">
              <a:ext uri="{FF2B5EF4-FFF2-40B4-BE49-F238E27FC236}">
                <a16:creationId xmlns:a16="http://schemas.microsoft.com/office/drawing/2014/main" id="{203171A4-C24A-43C0-905A-DF3418C1E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352949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7" name="Shape 102">
            <a:extLst xmlns:a="http://schemas.openxmlformats.org/drawingml/2006/main">
              <a:ext uri="{FF2B5EF4-FFF2-40B4-BE49-F238E27FC236}">
                <a16:creationId xmlns:a16="http://schemas.microsoft.com/office/drawing/2014/main" id="{CBFAE10D-91AF-46B3-A7E7-E477F1C3F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00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8" name="Text 103">
            <a:extLst xmlns:a="http://schemas.openxmlformats.org/drawingml/2006/main">
              <a:ext uri="{FF2B5EF4-FFF2-40B4-BE49-F238E27FC236}">
                <a16:creationId xmlns:a16="http://schemas.microsoft.com/office/drawing/2014/main" id="{A89E3F01-394F-49AF-ABFC-BD7A399BB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380381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9" name="Shape 104">
            <a:extLst xmlns:a="http://schemas.openxmlformats.org/drawingml/2006/main">
              <a:ext uri="{FF2B5EF4-FFF2-40B4-BE49-F238E27FC236}">
                <a16:creationId xmlns:a16="http://schemas.microsoft.com/office/drawing/2014/main" id="{4FF8559B-A11C-465E-A8D3-99E754C25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74004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0" name="Text 105">
            <a:extLst xmlns:a="http://schemas.openxmlformats.org/drawingml/2006/main">
              <a:ext uri="{FF2B5EF4-FFF2-40B4-BE49-F238E27FC236}">
                <a16:creationId xmlns:a16="http://schemas.microsoft.com/office/drawing/2014/main" id="{A4CFD209-9F97-48D0-A7ED-EFAE88BB0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80381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1" name="Shape 106">
            <a:extLst xmlns:a="http://schemas.openxmlformats.org/drawingml/2006/main">
              <a:ext uri="{FF2B5EF4-FFF2-40B4-BE49-F238E27FC236}">
                <a16:creationId xmlns:a16="http://schemas.microsoft.com/office/drawing/2014/main" id="{7DD2DC9B-1EC9-4255-B57E-827B78C32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374004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2" name="Text 107">
            <a:extLst xmlns:a="http://schemas.openxmlformats.org/drawingml/2006/main">
              <a:ext uri="{FF2B5EF4-FFF2-40B4-BE49-F238E27FC236}">
                <a16:creationId xmlns:a16="http://schemas.microsoft.com/office/drawing/2014/main" id="{EFC7263C-E8F9-4D0C-9B12-6FBE44794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380381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3" name="Shape 108">
            <a:extLst xmlns:a="http://schemas.openxmlformats.org/drawingml/2006/main">
              <a:ext uri="{FF2B5EF4-FFF2-40B4-BE49-F238E27FC236}">
                <a16:creationId xmlns:a16="http://schemas.microsoft.com/office/drawing/2014/main" id="{3275E5DD-FCCF-4BC8-BC4B-ACC131F4C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4004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4" name="Text 109">
            <a:extLst xmlns:a="http://schemas.openxmlformats.org/drawingml/2006/main">
              <a:ext uri="{FF2B5EF4-FFF2-40B4-BE49-F238E27FC236}">
                <a16:creationId xmlns:a16="http://schemas.microsoft.com/office/drawing/2014/main" id="{5993993D-12C5-4D67-AAE9-228F4FC87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80381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5" name="Shape 110">
            <a:extLst xmlns:a="http://schemas.openxmlformats.org/drawingml/2006/main">
              <a:ext uri="{FF2B5EF4-FFF2-40B4-BE49-F238E27FC236}">
                <a16:creationId xmlns:a16="http://schemas.microsoft.com/office/drawing/2014/main" id="{06021F45-C2F5-4D1C-8412-71BBB70AB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374004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6" name="Text 111">
            <a:extLst xmlns:a="http://schemas.openxmlformats.org/drawingml/2006/main">
              <a:ext uri="{FF2B5EF4-FFF2-40B4-BE49-F238E27FC236}">
                <a16:creationId xmlns:a16="http://schemas.microsoft.com/office/drawing/2014/main" id="{51EF8254-7D12-4326-A1E8-85AFD0872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380381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7" name="Shape 112">
            <a:extLst xmlns:a="http://schemas.openxmlformats.org/drawingml/2006/main">
              <a:ext uri="{FF2B5EF4-FFF2-40B4-BE49-F238E27FC236}">
                <a16:creationId xmlns:a16="http://schemas.microsoft.com/office/drawing/2014/main" id="{F4223357-D4A1-44EE-9A46-1FD600950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374004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8" name="Text 113">
            <a:extLst xmlns:a="http://schemas.openxmlformats.org/drawingml/2006/main">
              <a:ext uri="{FF2B5EF4-FFF2-40B4-BE49-F238E27FC236}">
                <a16:creationId xmlns:a16="http://schemas.microsoft.com/office/drawing/2014/main" id="{36D81218-05C8-4B20-84DA-9CA9433A6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380381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9" name="Shape 114">
            <a:extLst xmlns:a="http://schemas.openxmlformats.org/drawingml/2006/main">
              <a:ext uri="{FF2B5EF4-FFF2-40B4-BE49-F238E27FC236}">
                <a16:creationId xmlns:a16="http://schemas.microsoft.com/office/drawing/2014/main" id="{CD882407-FDCC-40B8-8BB7-569C2278E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143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0" name="Text 115">
            <a:extLst xmlns:a="http://schemas.openxmlformats.org/drawingml/2006/main">
              <a:ext uri="{FF2B5EF4-FFF2-40B4-BE49-F238E27FC236}">
                <a16:creationId xmlns:a16="http://schemas.microsoft.com/office/drawing/2014/main" id="{4F23DDB0-5D09-462C-94A1-CAD15BB9D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07813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1" name="Shape 116">
            <a:extLst xmlns:a="http://schemas.openxmlformats.org/drawingml/2006/main">
              <a:ext uri="{FF2B5EF4-FFF2-40B4-BE49-F238E27FC236}">
                <a16:creationId xmlns:a16="http://schemas.microsoft.com/office/drawing/2014/main" id="{D12702D3-E7B9-45B7-841E-85919041C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01436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2" name="Text 117">
            <a:extLst xmlns:a="http://schemas.openxmlformats.org/drawingml/2006/main">
              <a:ext uri="{FF2B5EF4-FFF2-40B4-BE49-F238E27FC236}">
                <a16:creationId xmlns:a16="http://schemas.microsoft.com/office/drawing/2014/main" id="{031B92F1-2FCA-4E3F-BF71-0EAFD8337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07813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3" name="Shape 118">
            <a:extLst xmlns:a="http://schemas.openxmlformats.org/drawingml/2006/main">
              <a:ext uri="{FF2B5EF4-FFF2-40B4-BE49-F238E27FC236}">
                <a16:creationId xmlns:a16="http://schemas.microsoft.com/office/drawing/2014/main" id="{8CD6A129-AD38-43D8-8192-80AFE209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401436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4" name="Text 119">
            <a:extLst xmlns:a="http://schemas.openxmlformats.org/drawingml/2006/main">
              <a:ext uri="{FF2B5EF4-FFF2-40B4-BE49-F238E27FC236}">
                <a16:creationId xmlns:a16="http://schemas.microsoft.com/office/drawing/2014/main" id="{5CC26868-A751-440B-A38A-50628CA33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407813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5" name="Shape 120">
            <a:extLst xmlns:a="http://schemas.openxmlformats.org/drawingml/2006/main">
              <a:ext uri="{FF2B5EF4-FFF2-40B4-BE49-F238E27FC236}">
                <a16:creationId xmlns:a16="http://schemas.microsoft.com/office/drawing/2014/main" id="{BC8700B9-4CF8-4A6F-91A1-3A48E35D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1436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6" name="Text 121">
            <a:extLst xmlns:a="http://schemas.openxmlformats.org/drawingml/2006/main">
              <a:ext uri="{FF2B5EF4-FFF2-40B4-BE49-F238E27FC236}">
                <a16:creationId xmlns:a16="http://schemas.microsoft.com/office/drawing/2014/main" id="{F687C28D-CA9C-401C-9016-0E0416A8F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07813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7" name="Shape 122">
            <a:extLst xmlns:a="http://schemas.openxmlformats.org/drawingml/2006/main">
              <a:ext uri="{FF2B5EF4-FFF2-40B4-BE49-F238E27FC236}">
                <a16:creationId xmlns:a16="http://schemas.microsoft.com/office/drawing/2014/main" id="{488D8F43-810B-4ED8-A9AC-99A3D68F0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401436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8" name="Text 123">
            <a:extLst xmlns:a="http://schemas.openxmlformats.org/drawingml/2006/main">
              <a:ext uri="{FF2B5EF4-FFF2-40B4-BE49-F238E27FC236}">
                <a16:creationId xmlns:a16="http://schemas.microsoft.com/office/drawing/2014/main" id="{0F8AFE74-2ED9-4E84-AF0F-BD33CE59A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407813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9" name="Shape 124">
            <a:extLst xmlns:a="http://schemas.openxmlformats.org/drawingml/2006/main">
              <a:ext uri="{FF2B5EF4-FFF2-40B4-BE49-F238E27FC236}">
                <a16:creationId xmlns:a16="http://schemas.microsoft.com/office/drawing/2014/main" id="{D7857346-BA1C-4D72-9D60-D329460D3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401436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0" name="Text 125">
            <a:extLst xmlns:a="http://schemas.openxmlformats.org/drawingml/2006/main">
              <a:ext uri="{FF2B5EF4-FFF2-40B4-BE49-F238E27FC236}">
                <a16:creationId xmlns:a16="http://schemas.microsoft.com/office/drawing/2014/main" id="{745A92B7-4649-4C0D-9867-CFDDC2777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407813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1" name="Shape 126">
            <a:extLst xmlns:a="http://schemas.openxmlformats.org/drawingml/2006/main">
              <a:ext uri="{FF2B5EF4-FFF2-40B4-BE49-F238E27FC236}">
                <a16:creationId xmlns:a16="http://schemas.microsoft.com/office/drawing/2014/main" id="{525FB4A8-B525-460F-9913-675932E2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2886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2" name="Text 127">
            <a:extLst xmlns:a="http://schemas.openxmlformats.org/drawingml/2006/main">
              <a:ext uri="{FF2B5EF4-FFF2-40B4-BE49-F238E27FC236}">
                <a16:creationId xmlns:a16="http://schemas.microsoft.com/office/drawing/2014/main" id="{34128C63-CF22-4AD2-A3DC-369332F84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35245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3" name="Shape 128">
            <a:extLst xmlns:a="http://schemas.openxmlformats.org/drawingml/2006/main">
              <a:ext uri="{FF2B5EF4-FFF2-40B4-BE49-F238E27FC236}">
                <a16:creationId xmlns:a16="http://schemas.microsoft.com/office/drawing/2014/main" id="{5F884DB8-45D0-44E2-822E-132F6B4C8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28868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4" name="Text 129">
            <a:extLst xmlns:a="http://schemas.openxmlformats.org/drawingml/2006/main">
              <a:ext uri="{FF2B5EF4-FFF2-40B4-BE49-F238E27FC236}">
                <a16:creationId xmlns:a16="http://schemas.microsoft.com/office/drawing/2014/main" id="{846244D3-D180-4EEF-9BBE-09F8C3FB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35245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5" name="Shape 130">
            <a:extLst xmlns:a="http://schemas.openxmlformats.org/drawingml/2006/main">
              <a:ext uri="{FF2B5EF4-FFF2-40B4-BE49-F238E27FC236}">
                <a16:creationId xmlns:a16="http://schemas.microsoft.com/office/drawing/2014/main" id="{00887846-2E4C-4E0A-9E02-77EEEB9F7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428868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6" name="Text 131">
            <a:extLst xmlns:a="http://schemas.openxmlformats.org/drawingml/2006/main">
              <a:ext uri="{FF2B5EF4-FFF2-40B4-BE49-F238E27FC236}">
                <a16:creationId xmlns:a16="http://schemas.microsoft.com/office/drawing/2014/main" id="{710175E8-FCDA-4DC1-BFFD-46C636E26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435245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7" name="Shape 132">
            <a:extLst xmlns:a="http://schemas.openxmlformats.org/drawingml/2006/main">
              <a:ext uri="{FF2B5EF4-FFF2-40B4-BE49-F238E27FC236}">
                <a16:creationId xmlns:a16="http://schemas.microsoft.com/office/drawing/2014/main" id="{68306275-6719-44C2-9B77-157D7A564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8868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8" name="Text 133">
            <a:extLst xmlns:a="http://schemas.openxmlformats.org/drawingml/2006/main">
              <a:ext uri="{FF2B5EF4-FFF2-40B4-BE49-F238E27FC236}">
                <a16:creationId xmlns:a16="http://schemas.microsoft.com/office/drawing/2014/main" id="{BAA621A4-C154-46B8-8F9C-3D937284F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35245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9" name="Shape 134">
            <a:extLst xmlns:a="http://schemas.openxmlformats.org/drawingml/2006/main">
              <a:ext uri="{FF2B5EF4-FFF2-40B4-BE49-F238E27FC236}">
                <a16:creationId xmlns:a16="http://schemas.microsoft.com/office/drawing/2014/main" id="{274DAFE3-DB09-4BC4-BF81-84E729A83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428868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0" name="Text 135">
            <a:extLst xmlns:a="http://schemas.openxmlformats.org/drawingml/2006/main">
              <a:ext uri="{FF2B5EF4-FFF2-40B4-BE49-F238E27FC236}">
                <a16:creationId xmlns:a16="http://schemas.microsoft.com/office/drawing/2014/main" id="{CA19320F-2CAC-4DBB-87BB-2D4A68879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435245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1" name="Shape 136">
            <a:extLst xmlns:a="http://schemas.openxmlformats.org/drawingml/2006/main">
              <a:ext uri="{FF2B5EF4-FFF2-40B4-BE49-F238E27FC236}">
                <a16:creationId xmlns:a16="http://schemas.microsoft.com/office/drawing/2014/main" id="{81AB7D42-6A98-4788-9116-EB4E7A42F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428868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2" name="Text 137">
            <a:extLst xmlns:a="http://schemas.openxmlformats.org/drawingml/2006/main">
              <a:ext uri="{FF2B5EF4-FFF2-40B4-BE49-F238E27FC236}">
                <a16:creationId xmlns:a16="http://schemas.microsoft.com/office/drawing/2014/main" id="{AAAE65C7-76C7-478F-A87D-6C78ABC1B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435245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3" name="Shape 138">
            <a:extLst xmlns:a="http://schemas.openxmlformats.org/drawingml/2006/main">
              <a:ext uri="{FF2B5EF4-FFF2-40B4-BE49-F238E27FC236}">
                <a16:creationId xmlns:a16="http://schemas.microsoft.com/office/drawing/2014/main" id="{F0E9EFD9-8557-4E39-A272-78D020CE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630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4" name="Text 139">
            <a:extLst xmlns:a="http://schemas.openxmlformats.org/drawingml/2006/main">
              <a:ext uri="{FF2B5EF4-FFF2-40B4-BE49-F238E27FC236}">
                <a16:creationId xmlns:a16="http://schemas.microsoft.com/office/drawing/2014/main" id="{4ECF88DF-45D2-4BDA-AFFF-0BCF8AD7F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720" y="4626775"/>
            <a:ext cx="9871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5" name="Shape 140">
            <a:extLst xmlns:a="http://schemas.openxmlformats.org/drawingml/2006/main">
              <a:ext uri="{FF2B5EF4-FFF2-40B4-BE49-F238E27FC236}">
                <a16:creationId xmlns:a16="http://schemas.microsoft.com/office/drawing/2014/main" id="{139A25D9-1FB3-4E84-8198-0C863E274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563000"/>
            <a:ext cx="94140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6" name="Text 141">
            <a:extLst xmlns:a="http://schemas.openxmlformats.org/drawingml/2006/main">
              <a:ext uri="{FF2B5EF4-FFF2-40B4-BE49-F238E27FC236}">
                <a16:creationId xmlns:a16="http://schemas.microsoft.com/office/drawing/2014/main" id="{FE05B1D5-A711-4B7E-B557-84464AC9D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626775"/>
            <a:ext cx="849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7" name="Shape 142">
            <a:extLst xmlns:a="http://schemas.openxmlformats.org/drawingml/2006/main">
              <a:ext uri="{FF2B5EF4-FFF2-40B4-BE49-F238E27FC236}">
                <a16:creationId xmlns:a16="http://schemas.microsoft.com/office/drawing/2014/main" id="{59688FEF-5673-4B67-8868-8F505DE95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7680" y="4563000"/>
            <a:ext cx="8409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8" name="Text 143">
            <a:extLst xmlns:a="http://schemas.openxmlformats.org/drawingml/2006/main">
              <a:ext uri="{FF2B5EF4-FFF2-40B4-BE49-F238E27FC236}">
                <a16:creationId xmlns:a16="http://schemas.microsoft.com/office/drawing/2014/main" id="{CB00A5C2-B26E-449A-BE14-B4BCA0918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00" y="4626775"/>
            <a:ext cx="749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9" name="Shape 144">
            <a:extLst xmlns:a="http://schemas.openxmlformats.org/drawingml/2006/main">
              <a:ext uri="{FF2B5EF4-FFF2-40B4-BE49-F238E27FC236}">
                <a16:creationId xmlns:a16="http://schemas.microsoft.com/office/drawing/2014/main" id="{8D59BF2D-D5D7-4161-B7B8-E24E8EB5C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63000"/>
            <a:ext cx="9871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0" name="Text 145">
            <a:extLst xmlns:a="http://schemas.openxmlformats.org/drawingml/2006/main">
              <a:ext uri="{FF2B5EF4-FFF2-40B4-BE49-F238E27FC236}">
                <a16:creationId xmlns:a16="http://schemas.microsoft.com/office/drawing/2014/main" id="{3AA6E73A-5F5A-4064-A4FF-67A3F5442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626775"/>
            <a:ext cx="8956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1" name="Shape 146">
            <a:extLst xmlns:a="http://schemas.openxmlformats.org/drawingml/2006/main">
              <a:ext uri="{FF2B5EF4-FFF2-40B4-BE49-F238E27FC236}">
                <a16:creationId xmlns:a16="http://schemas.microsoft.com/office/drawing/2014/main" id="{76DB39B2-9BFF-4069-BD9A-2F56EFFC4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480" y="4563000"/>
            <a:ext cx="8773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7D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2" name="Text 147">
            <a:extLst xmlns:a="http://schemas.openxmlformats.org/drawingml/2006/main">
              <a:ext uri="{FF2B5EF4-FFF2-40B4-BE49-F238E27FC236}">
                <a16:creationId xmlns:a16="http://schemas.microsoft.com/office/drawing/2014/main" id="{C5E9E861-75C3-4B7E-BBA4-247F3942C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00" y="4626775"/>
            <a:ext cx="785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3" name="Shape 148">
            <a:extLst xmlns:a="http://schemas.openxmlformats.org/drawingml/2006/main">
              <a:ext uri="{FF2B5EF4-FFF2-40B4-BE49-F238E27FC236}">
                <a16:creationId xmlns:a16="http://schemas.microsoft.com/office/drawing/2014/main" id="{C43B2B5D-441E-486B-9A75-1B69D831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520" y="4563000"/>
            <a:ext cx="9140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4" name="Text 149">
            <a:extLst xmlns:a="http://schemas.openxmlformats.org/drawingml/2006/main">
              <a:ext uri="{FF2B5EF4-FFF2-40B4-BE49-F238E27FC236}">
                <a16:creationId xmlns:a16="http://schemas.microsoft.com/office/drawing/2014/main" id="{73CA6FD0-0F03-40BC-84BB-DE22E2493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0240" y="4626775"/>
            <a:ext cx="822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High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5" name="Text 150">
            <a:extLst xmlns:a="http://schemas.openxmlformats.org/drawingml/2006/main">
              <a:ext uri="{FF2B5EF4-FFF2-40B4-BE49-F238E27FC236}">
                <a16:creationId xmlns:a16="http://schemas.microsoft.com/office/drawing/2014/main" id="{CBF43DA7-2C41-40EA-A198-FD34A24FC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252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High visible depth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6" name="Text 151">
            <a:extLst xmlns:a="http://schemas.openxmlformats.org/drawingml/2006/main">
              <a:ext uri="{FF2B5EF4-FFF2-40B4-BE49-F238E27FC236}">
                <a16:creationId xmlns:a16="http://schemas.microsoft.com/office/drawing/2014/main" id="{87CD4F95-C0A1-4934-96ED-E6CBE3BD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960" y="511133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Moderate / focused disclosure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7" name="Text 152">
            <a:extLst xmlns:a="http://schemas.openxmlformats.org/drawingml/2006/main">
              <a:ext uri="{FF2B5EF4-FFF2-40B4-BE49-F238E27FC236}">
                <a16:creationId xmlns:a16="http://schemas.microsoft.com/office/drawing/2014/main" id="{23954A71-6CB2-47DE-976F-02E235B8F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0" y="1115640"/>
            <a:ext cx="44802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BI modernization pathway observed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8" name="Text 153">
            <a:extLst xmlns:a="http://schemas.openxmlformats.org/drawingml/2006/main">
              <a:ext uri="{FF2B5EF4-FFF2-40B4-BE49-F238E27FC236}">
                <a16:creationId xmlns:a16="http://schemas.microsoft.com/office/drawing/2014/main" id="{C1A308B6-B4CE-4645-BED2-AADE7258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0" y="1318905"/>
            <a:ext cx="4480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Large suppliers describe BI as part of broader data and AI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9" name="Shape 154">
            <a:extLst xmlns:a="http://schemas.openxmlformats.org/drawingml/2006/main">
              <a:ext uri="{FF2B5EF4-FFF2-40B4-BE49-F238E27FC236}">
                <a16:creationId xmlns:a16="http://schemas.microsoft.com/office/drawing/2014/main" id="{0BB5BB83-652A-4E32-BC1F-765AC4F6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490400"/>
            <a:ext cx="4983120" cy="3492720"/>
          </a:xfrm>
          <a:prstGeom xmlns:a="http://schemas.openxmlformats.org/drawingml/2006/main" prst="roundRect">
            <a:avLst>
              <a:gd name="adj" fmla="val 1047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0" name="Shape 155">
            <a:extLst xmlns:a="http://schemas.openxmlformats.org/drawingml/2006/main">
              <a:ext uri="{FF2B5EF4-FFF2-40B4-BE49-F238E27FC236}">
                <a16:creationId xmlns:a16="http://schemas.microsoft.com/office/drawing/2014/main" id="{FFBC72AE-563E-44F6-94BA-B385B402E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1755720"/>
            <a:ext cx="4251600" cy="43848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C44E5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1" name="Shape 156">
            <a:extLst xmlns:a="http://schemas.openxmlformats.org/drawingml/2006/main">
              <a:ext uri="{FF2B5EF4-FFF2-40B4-BE49-F238E27FC236}">
                <a16:creationId xmlns:a16="http://schemas.microsoft.com/office/drawing/2014/main" id="{6BBA76BE-8EC1-4B0E-9414-B95F52E6F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1755720"/>
            <a:ext cx="7272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E52"/>
          </a:solidFill>
          <a:ln xmlns:a="http://schemas.openxmlformats.org/drawingml/2006/main" w="12700">
            <a:solidFill>
              <a:srgbClr val="C44E5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2" name="Text 157">
            <a:extLst xmlns:a="http://schemas.openxmlformats.org/drawingml/2006/main">
              <a:ext uri="{FF2B5EF4-FFF2-40B4-BE49-F238E27FC236}">
                <a16:creationId xmlns:a16="http://schemas.microsoft.com/office/drawing/2014/main" id="{BEA709FB-9786-4D63-9762-23272CB99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81949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Legacy BI / fragmented reports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3" name="Text 158">
            <a:extLst xmlns:a="http://schemas.openxmlformats.org/drawingml/2006/main">
              <a:ext uri="{FF2B5EF4-FFF2-40B4-BE49-F238E27FC236}">
                <a16:creationId xmlns:a16="http://schemas.microsoft.com/office/drawing/2014/main" id="{4FABB58F-DCC7-4B08-B5B0-F8006EDD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97519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Multiple reporting tools, duplicate metrics and limited self-service.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4" name="Shape 159">
            <a:extLst xmlns:a="http://schemas.openxmlformats.org/drawingml/2006/main">
              <a:ext uri="{FF2B5EF4-FFF2-40B4-BE49-F238E27FC236}">
                <a16:creationId xmlns:a16="http://schemas.microsoft.com/office/drawing/2014/main" id="{CB3C5B3C-5239-4581-BEEA-346085089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20" y="2231280"/>
            <a:ext cx="273960" cy="200880"/>
          </a:xfrm>
          <a:prstGeom xmlns:a="http://schemas.openxmlformats.org/drawingml/2006/main" prst="downArrow">
            <a:avLst>
              <a:gd name="adj1" fmla="val 50000"/>
              <a:gd name="adj2" fmla="val 50000"/>
            </a:avLst>
          </a:prstGeom>
          <a:solidFill xmlns:a="http://schemas.openxmlformats.org/drawingml/2006/main">
            <a:srgbClr val="D7D0C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5" name="Shape 160">
            <a:extLst xmlns:a="http://schemas.openxmlformats.org/drawingml/2006/main">
              <a:ext uri="{FF2B5EF4-FFF2-40B4-BE49-F238E27FC236}">
                <a16:creationId xmlns:a16="http://schemas.microsoft.com/office/drawing/2014/main" id="{6C7F9DC5-25B3-40A6-8998-89E378A18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514600"/>
            <a:ext cx="4251600" cy="43848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6" name="Shape 161">
            <a:extLst xmlns:a="http://schemas.openxmlformats.org/drawingml/2006/main">
              <a:ext uri="{FF2B5EF4-FFF2-40B4-BE49-F238E27FC236}">
                <a16:creationId xmlns:a16="http://schemas.microsoft.com/office/drawing/2014/main" id="{75FA052C-A9F7-4DB0-94FF-F335FD6ED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514600"/>
            <a:ext cx="7272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7" name="Text 162">
            <a:extLst xmlns:a="http://schemas.openxmlformats.org/drawingml/2006/main">
              <a:ext uri="{FF2B5EF4-FFF2-40B4-BE49-F238E27FC236}">
                <a16:creationId xmlns:a16="http://schemas.microsoft.com/office/drawing/2014/main" id="{F37D3A3B-80B0-4BF3-87E2-CE92D4292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7873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Modern data platform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8" name="Text 163">
            <a:extLst xmlns:a="http://schemas.openxmlformats.org/drawingml/2006/main">
              <a:ext uri="{FF2B5EF4-FFF2-40B4-BE49-F238E27FC236}">
                <a16:creationId xmlns:a16="http://schemas.microsoft.com/office/drawing/2014/main" id="{3208BCFD-29ED-4C5E-BC13-96276B6F0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73407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 data engineering, lakehouse / warehouse modernization and integration.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9" name="Shape 164">
            <a:extLst xmlns:a="http://schemas.openxmlformats.org/drawingml/2006/main">
              <a:ext uri="{FF2B5EF4-FFF2-40B4-BE49-F238E27FC236}">
                <a16:creationId xmlns:a16="http://schemas.microsoft.com/office/drawing/2014/main" id="{929BBEFE-7432-4525-97C0-1C63911A2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20" y="2990160"/>
            <a:ext cx="273960" cy="200880"/>
          </a:xfrm>
          <a:prstGeom xmlns:a="http://schemas.openxmlformats.org/drawingml/2006/main" prst="downArrow">
            <a:avLst>
              <a:gd name="adj1" fmla="val 50000"/>
              <a:gd name="adj2" fmla="val 50000"/>
            </a:avLst>
          </a:prstGeom>
          <a:solidFill xmlns:a="http://schemas.openxmlformats.org/drawingml/2006/main">
            <a:srgbClr val="D7D0C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0" name="Shape 165">
            <a:extLst xmlns:a="http://schemas.openxmlformats.org/drawingml/2006/main">
              <a:ext uri="{FF2B5EF4-FFF2-40B4-BE49-F238E27FC236}">
                <a16:creationId xmlns:a16="http://schemas.microsoft.com/office/drawing/2014/main" id="{2CFE5725-B12E-4E9D-9E19-A30EF7E84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273480"/>
            <a:ext cx="4251600" cy="43848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1" name="Shape 166">
            <a:extLst xmlns:a="http://schemas.openxmlformats.org/drawingml/2006/main">
              <a:ext uri="{FF2B5EF4-FFF2-40B4-BE49-F238E27FC236}">
                <a16:creationId xmlns:a16="http://schemas.microsoft.com/office/drawing/2014/main" id="{0E666D41-D2EB-4FDC-8027-14213D552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273480"/>
            <a:ext cx="7272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2" name="Text 167">
            <a:extLst xmlns:a="http://schemas.openxmlformats.org/drawingml/2006/main">
              <a:ext uri="{FF2B5EF4-FFF2-40B4-BE49-F238E27FC236}">
                <a16:creationId xmlns:a16="http://schemas.microsoft.com/office/drawing/2014/main" id="{7DD5AABB-5DF2-44C2-968A-5DEB0CB55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33761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Governed analytics layer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3" name="Text 168">
            <a:extLst xmlns:a="http://schemas.openxmlformats.org/drawingml/2006/main">
              <a:ext uri="{FF2B5EF4-FFF2-40B4-BE49-F238E27FC236}">
                <a16:creationId xmlns:a16="http://schemas.microsoft.com/office/drawing/2014/main" id="{EAA04276-63BE-4D35-AE7C-D20E73BF2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49295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Shared semantic models, data quality, lineage and controlled access.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4" name="Shape 169">
            <a:extLst xmlns:a="http://schemas.openxmlformats.org/drawingml/2006/main">
              <a:ext uri="{FF2B5EF4-FFF2-40B4-BE49-F238E27FC236}">
                <a16:creationId xmlns:a16="http://schemas.microsoft.com/office/drawing/2014/main" id="{2CCEE813-EA0B-4BD9-BB63-40A108976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20" y="3749040"/>
            <a:ext cx="273960" cy="200880"/>
          </a:xfrm>
          <a:prstGeom xmlns:a="http://schemas.openxmlformats.org/drawingml/2006/main" prst="downArrow">
            <a:avLst>
              <a:gd name="adj1" fmla="val 50000"/>
              <a:gd name="adj2" fmla="val 50000"/>
            </a:avLst>
          </a:prstGeom>
          <a:solidFill xmlns:a="http://schemas.openxmlformats.org/drawingml/2006/main">
            <a:srgbClr val="D7D0C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5" name="Shape 170">
            <a:extLst xmlns:a="http://schemas.openxmlformats.org/drawingml/2006/main">
              <a:ext uri="{FF2B5EF4-FFF2-40B4-BE49-F238E27FC236}">
                <a16:creationId xmlns:a16="http://schemas.microsoft.com/office/drawing/2014/main" id="{70F690EA-8B86-49BA-994F-198E1BB7C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032360"/>
            <a:ext cx="4251600" cy="43848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6" name="Shape 171">
            <a:extLst xmlns:a="http://schemas.openxmlformats.org/drawingml/2006/main">
              <a:ext uri="{FF2B5EF4-FFF2-40B4-BE49-F238E27FC236}">
                <a16:creationId xmlns:a16="http://schemas.microsoft.com/office/drawing/2014/main" id="{AA978BFE-CB27-4212-886E-086D96FBE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032360"/>
            <a:ext cx="72720" cy="438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7" name="Text 172">
            <a:extLst xmlns:a="http://schemas.openxmlformats.org/drawingml/2006/main">
              <a:ext uri="{FF2B5EF4-FFF2-40B4-BE49-F238E27FC236}">
                <a16:creationId xmlns:a16="http://schemas.microsoft.com/office/drawing/2014/main" id="{9639EA7E-EDCE-45CF-85F5-786428916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09649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AI-ready decision layer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8" name="Text 173">
            <a:extLst xmlns:a="http://schemas.openxmlformats.org/drawingml/2006/main">
              <a:ext uri="{FF2B5EF4-FFF2-40B4-BE49-F238E27FC236}">
                <a16:creationId xmlns:a16="http://schemas.microsoft.com/office/drawing/2014/main" id="{980B455A-C809-4011-B5E9-432B7FEC3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25183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Contextual data foundations supporting predictive and agentic use cases.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9" name="Shape 174">
            <a:extLst xmlns:a="http://schemas.openxmlformats.org/drawingml/2006/main">
              <a:ext uri="{FF2B5EF4-FFF2-40B4-BE49-F238E27FC236}">
                <a16:creationId xmlns:a16="http://schemas.microsoft.com/office/drawing/2014/main" id="{BBB81F05-6EC1-44C4-9FB8-6568ADDC1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0" name="Shape 175">
            <a:extLst xmlns:a="http://schemas.openxmlformats.org/drawingml/2006/main">
              <a:ext uri="{FF2B5EF4-FFF2-40B4-BE49-F238E27FC236}">
                <a16:creationId xmlns:a16="http://schemas.microsoft.com/office/drawing/2014/main" id="{8C2A37E7-1BB3-4B77-846D-8FC149DFC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1" name="Text 176">
            <a:extLst xmlns:a="http://schemas.openxmlformats.org/drawingml/2006/main">
              <a:ext uri="{FF2B5EF4-FFF2-40B4-BE49-F238E27FC236}">
                <a16:creationId xmlns:a16="http://schemas.microsoft.com/office/drawing/2014/main" id="{44DDA498-C302-473B-ADCD-8DD6E4A8E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2" name="Text 177">
            <a:extLst xmlns:a="http://schemas.openxmlformats.org/drawingml/2006/main">
              <a:ext uri="{FF2B5EF4-FFF2-40B4-BE49-F238E27FC236}">
                <a16:creationId xmlns:a16="http://schemas.microsoft.com/office/drawing/2014/main" id="{15411F52-B389-4C19-9717-E7DA61BB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Accenture, Deloitte, Capgemini and Cognizant tie for strongest BI/data coverage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at 5/5 high-depth areas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one area ahead of TCS, Infosys, HCLTech, IBM Consulting and NTT DATA at 4/5.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3" name="Text 178">
            <a:extLst xmlns:a="http://schemas.openxmlformats.org/drawingml/2006/main">
              <a:ext uri="{FF2B5EF4-FFF2-40B4-BE49-F238E27FC236}">
                <a16:creationId xmlns:a16="http://schemas.microsoft.com/office/drawing/2014/main" id="{B4BE4C0A-32F7-4700-B48C-EDCA3B2E0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4" name="Text 179">
            <a:hlinkClick xmlns:r="http://schemas.openxmlformats.org/officeDocument/2006/relationships" xmlns:a="http://schemas.openxmlformats.org/drawingml/2006/main" r:id="R7d7243f624d34812"/>
            <a:extLst xmlns:a="http://schemas.openxmlformats.org/drawingml/2006/main">
              <a:ext uri="{FF2B5EF4-FFF2-40B4-BE49-F238E27FC236}">
                <a16:creationId xmlns:a16="http://schemas.microsoft.com/office/drawing/2014/main" id="{49DD73DB-1D29-48D8-810D-997E3B47E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756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813ce7bf04f49dd"/>
              </a:rPr>
              <a:t>Cognizant SAP data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5" name="Text 180">
            <a:hlinkClick xmlns:r="http://schemas.openxmlformats.org/officeDocument/2006/relationships" xmlns:a="http://schemas.openxmlformats.org/drawingml/2006/main" r:id="R4452d0962f774006"/>
            <a:extLst xmlns:a="http://schemas.openxmlformats.org/drawingml/2006/main">
              <a:ext uri="{FF2B5EF4-FFF2-40B4-BE49-F238E27FC236}">
                <a16:creationId xmlns:a16="http://schemas.microsoft.com/office/drawing/2014/main" id="{FFC0C039-AD42-4DB2-89FA-54B22EC6A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3520" y="6309360"/>
            <a:ext cx="756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9bcce403a084c57"/>
              </a:rPr>
              <a:t>Cognizant Ignition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6" name="Text 181">
            <a:hlinkClick xmlns:r="http://schemas.openxmlformats.org/officeDocument/2006/relationships" xmlns:a="http://schemas.openxmlformats.org/drawingml/2006/main" r:id="R45c4dbe56ced48b5"/>
            <a:extLst xmlns:a="http://schemas.openxmlformats.org/drawingml/2006/main">
              <a:ext uri="{FF2B5EF4-FFF2-40B4-BE49-F238E27FC236}">
                <a16:creationId xmlns:a16="http://schemas.microsoft.com/office/drawing/2014/main" id="{B6C84641-059A-4982-A42D-0D4ADD792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000" y="6309360"/>
            <a:ext cx="883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0fe9a927a7eb45a3"/>
              </a:rPr>
              <a:t>HCLTech SAP analytics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7" name="Text 182">
            <a:hlinkClick xmlns:r="http://schemas.openxmlformats.org/officeDocument/2006/relationships" xmlns:a="http://schemas.openxmlformats.org/drawingml/2006/main" r:id="Rb349abea11c94a6a"/>
            <a:extLst xmlns:a="http://schemas.openxmlformats.org/drawingml/2006/main">
              <a:ext uri="{FF2B5EF4-FFF2-40B4-BE49-F238E27FC236}">
                <a16:creationId xmlns:a16="http://schemas.microsoft.com/office/drawing/2014/main" id="{92357835-77C9-45D6-A458-8BFD6B65F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4480" y="6309360"/>
            <a:ext cx="630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31867092b2244ec"/>
              </a:rPr>
              <a:t>Wipro analytics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8" name="Text 183">
            <a:hlinkClick xmlns:r="http://schemas.openxmlformats.org/officeDocument/2006/relationships" xmlns:a="http://schemas.openxmlformats.org/drawingml/2006/main" r:id="R87c4a08461d9440f"/>
            <a:extLst xmlns:a="http://schemas.openxmlformats.org/drawingml/2006/main">
              <a:ext uri="{FF2B5EF4-FFF2-40B4-BE49-F238E27FC236}">
                <a16:creationId xmlns:a16="http://schemas.microsoft.com/office/drawing/2014/main" id="{C63F2CE1-2E55-4F8F-9B2D-7461C5241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5600" y="6309360"/>
            <a:ext cx="546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95aa14669c948a2"/>
              </a:rPr>
              <a:t>NTT DATA data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9" name="Text 184">
            <a:hlinkClick xmlns:r="http://schemas.openxmlformats.org/officeDocument/2006/relationships" xmlns:a="http://schemas.openxmlformats.org/drawingml/2006/main" r:id="Rd81c656f09294c20"/>
            <a:extLst xmlns:a="http://schemas.openxmlformats.org/drawingml/2006/main">
              <a:ext uri="{FF2B5EF4-FFF2-40B4-BE49-F238E27FC236}">
                <a16:creationId xmlns:a16="http://schemas.microsoft.com/office/drawing/2014/main" id="{C6051EF7-0B15-42C8-884C-F534FC36F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2840" y="6309360"/>
            <a:ext cx="630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da84e823728422f"/>
              </a:rPr>
              <a:t>Accenture cloud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0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C7E2F362-42AC-4094-98A0-07AB128F0FA8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855A7F00-3259-A23D-D734-A322A9F9DD63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38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3CA4D6F-D79A-4F5E-8C24-C79B8A8B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C989BBBF-6377-4EED-A5F6-DBA933DC5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3" name="">
            <a:extLst xmlns:a="http://schemas.openxmlformats.org/drawingml/2006/main">
              <a:ext uri="{FF2B5EF4-FFF2-40B4-BE49-F238E27FC236}">
                <a16:creationId xmlns:a16="http://schemas.microsoft.com/office/drawing/2014/main" id="{673E3439-7A18-45C9-81D5-47E1E98B0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4" name="">
            <a:extLst xmlns:a="http://schemas.openxmlformats.org/drawingml/2006/main">
              <a:ext uri="{FF2B5EF4-FFF2-40B4-BE49-F238E27FC236}">
                <a16:creationId xmlns:a16="http://schemas.microsoft.com/office/drawing/2014/main" id="{971D1070-2DB9-40FC-9FE3-80A17FF0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55" name="">
            <a:extLst xmlns:a="http://schemas.openxmlformats.org/drawingml/2006/main">
              <a:ext uri="{FF2B5EF4-FFF2-40B4-BE49-F238E27FC236}">
                <a16:creationId xmlns:a16="http://schemas.microsoft.com/office/drawing/2014/main" id="{3B7AF27E-AFFC-41FF-B453-F7C1ABBFC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756" name="">
            <a:extLst xmlns:a="http://schemas.openxmlformats.org/drawingml/2006/main">
              <a:ext uri="{FF2B5EF4-FFF2-40B4-BE49-F238E27FC236}">
                <a16:creationId xmlns:a16="http://schemas.microsoft.com/office/drawing/2014/main" id="{6722F18B-1B90-4580-B215-EBFA79453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51" name="Text 0">
            <a:extLst xmlns:a="http://schemas.openxmlformats.org/drawingml/2006/main">
              <a:ext uri="{FF2B5EF4-FFF2-40B4-BE49-F238E27FC236}">
                <a16:creationId xmlns:a16="http://schemas.microsoft.com/office/drawing/2014/main" id="{564840EA-ED8A-4A91-BCCE-1639CAD2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B2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2" name="Text 1">
            <a:extLst xmlns:a="http://schemas.openxmlformats.org/drawingml/2006/main">
              <a:ext uri="{FF2B5EF4-FFF2-40B4-BE49-F238E27FC236}">
                <a16:creationId xmlns:a16="http://schemas.microsoft.com/office/drawing/2014/main" id="{3425D923-E23B-4A42-9C48-8DE885AE7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Cloud-Native Development: Engineering Platforms Shape Delivery Maturity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3" name="Shape 2">
            <a:extLst xmlns:a="http://schemas.openxmlformats.org/drawingml/2006/main">
              <a:ext uri="{FF2B5EF4-FFF2-40B4-BE49-F238E27FC236}">
                <a16:creationId xmlns:a16="http://schemas.microsoft.com/office/drawing/2014/main" id="{7861CD9F-BB1B-4125-A7A0-A5D3C130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4" name="Text 3">
            <a:extLst xmlns:a="http://schemas.openxmlformats.org/drawingml/2006/main">
              <a:ext uri="{FF2B5EF4-FFF2-40B4-BE49-F238E27FC236}">
                <a16:creationId xmlns:a16="http://schemas.microsoft.com/office/drawing/2014/main" id="{214AEF1F-F547-4B27-ACC1-D24EA1504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Modern application development capability is visible through cloud modernization assets, platform engineering, DevSecOps, APIs and SRE-style operations.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5" name="Text 4">
            <a:extLst xmlns:a="http://schemas.openxmlformats.org/drawingml/2006/main">
              <a:ext uri="{FF2B5EF4-FFF2-40B4-BE49-F238E27FC236}">
                <a16:creationId xmlns:a16="http://schemas.microsoft.com/office/drawing/2014/main" id="{A1C407C4-FD09-4866-8264-A96E1881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53946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positioning by development and operations depth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6" name="Text 5">
            <a:extLst xmlns:a="http://schemas.openxmlformats.org/drawingml/2006/main">
              <a:ext uri="{FF2B5EF4-FFF2-40B4-BE49-F238E27FC236}">
                <a16:creationId xmlns:a16="http://schemas.microsoft.com/office/drawing/2014/main" id="{5DFB0B27-2C53-4840-B31B-13823EBB4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53946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Indicative qualitative placement based on public cloud-native, ADM and modernization disclosures.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7" name="Shape 6">
            <a:extLst xmlns:a="http://schemas.openxmlformats.org/drawingml/2006/main">
              <a:ext uri="{FF2B5EF4-FFF2-40B4-BE49-F238E27FC236}">
                <a16:creationId xmlns:a16="http://schemas.microsoft.com/office/drawing/2014/main" id="{BA933A21-9E49-4D4C-856F-58F309F2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81400"/>
            <a:ext cx="5440320" cy="3428640"/>
          </a:xfrm>
          <a:prstGeom xmlns:a="http://schemas.openxmlformats.org/drawingml/2006/main" prst="roundRect">
            <a:avLst>
              <a:gd name="adj" fmla="val 1067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8" name="Shape 7">
            <a:extLst xmlns:a="http://schemas.openxmlformats.org/drawingml/2006/main">
              <a:ext uri="{FF2B5EF4-FFF2-40B4-BE49-F238E27FC236}">
                <a16:creationId xmlns:a16="http://schemas.microsoft.com/office/drawing/2014/main" id="{AD413079-CBB5-49F4-BE02-40ADAD3B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920" y="4480560"/>
            <a:ext cx="434340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47546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9" name="Shape 8">
            <a:extLst xmlns:a="http://schemas.openxmlformats.org/drawingml/2006/main">
              <a:ext uri="{FF2B5EF4-FFF2-40B4-BE49-F238E27FC236}">
                <a16:creationId xmlns:a16="http://schemas.microsoft.com/office/drawing/2014/main" id="{D07E568F-7E17-4CBC-B713-9AAD86DB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078920" y="1920240"/>
            <a:ext cx="360" cy="256032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47546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0" name="Text 9">
            <a:extLst xmlns:a="http://schemas.openxmlformats.org/drawingml/2006/main">
              <a:ext uri="{FF2B5EF4-FFF2-40B4-BE49-F238E27FC236}">
                <a16:creationId xmlns:a16="http://schemas.microsoft.com/office/drawing/2014/main" id="{7C611DFF-8631-4D7A-A819-63A1F60F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920" y="4581055"/>
            <a:ext cx="2084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Cloud-native engineering depth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1" name="Text 10">
            <a:extLst xmlns:a="http://schemas.openxmlformats.org/drawingml/2006/main">
              <a:ext uri="{FF2B5EF4-FFF2-40B4-BE49-F238E27FC236}">
                <a16:creationId xmlns:a16="http://schemas.microsoft.com/office/drawing/2014/main" id="{81C0DF20-30E0-4A63-B884-8418272A1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713160" y="2057400"/>
            <a:ext cx="200880" cy="1005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475467"/>
                </a:solidFill>
                <a:latin typeface="Arial"/>
                <a:ea typeface="Arial"/>
                <a:cs typeface="Arial"/>
              </a:rPr>
              <a:t>Managed ops depth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2" name="Shape 11">
            <a:extLst xmlns:a="http://schemas.openxmlformats.org/drawingml/2006/main">
              <a:ext uri="{FF2B5EF4-FFF2-40B4-BE49-F238E27FC236}">
                <a16:creationId xmlns:a16="http://schemas.microsoft.com/office/drawing/2014/main" id="{B5BE2756-7E8E-4229-BBB1-2AA108499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920" y="3246120"/>
            <a:ext cx="431604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CBD5E1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3" name="Shape 12">
            <a:extLst xmlns:a="http://schemas.openxmlformats.org/drawingml/2006/main">
              <a:ext uri="{FF2B5EF4-FFF2-40B4-BE49-F238E27FC236}">
                <a16:creationId xmlns:a16="http://schemas.microsoft.com/office/drawing/2014/main" id="{5DA419E1-EC24-458E-B365-2FFA732C1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246120" y="1938240"/>
            <a:ext cx="360" cy="254232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CBD5E1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4" name="Shape 13">
            <a:extLst xmlns:a="http://schemas.openxmlformats.org/drawingml/2006/main">
              <a:ext uri="{FF2B5EF4-FFF2-40B4-BE49-F238E27FC236}">
                <a16:creationId xmlns:a16="http://schemas.microsoft.com/office/drawing/2014/main" id="{001C831D-37F1-4399-8969-384A84BD1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190188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5" name="Text 14">
            <a:extLst xmlns:a="http://schemas.openxmlformats.org/drawingml/2006/main">
              <a:ext uri="{FF2B5EF4-FFF2-40B4-BE49-F238E27FC236}">
                <a16:creationId xmlns:a16="http://schemas.microsoft.com/office/drawing/2014/main" id="{46E977F4-13DF-4E90-B657-093FA53CA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7520" y="1879255"/>
            <a:ext cx="594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6" name="Shape 15">
            <a:extLst xmlns:a="http://schemas.openxmlformats.org/drawingml/2006/main">
              <a:ext uri="{FF2B5EF4-FFF2-40B4-BE49-F238E27FC236}">
                <a16:creationId xmlns:a16="http://schemas.microsoft.com/office/drawing/2014/main" id="{388AF907-9CF5-4A98-BAE7-72993315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215784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7" name="Text 16">
            <a:extLst xmlns:a="http://schemas.openxmlformats.org/drawingml/2006/main">
              <a:ext uri="{FF2B5EF4-FFF2-40B4-BE49-F238E27FC236}">
                <a16:creationId xmlns:a16="http://schemas.microsoft.com/office/drawing/2014/main" id="{335FC19F-6C45-4F9B-81FC-8D74354DD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80" y="2135215"/>
            <a:ext cx="255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8" name="Shape 17">
            <a:extLst xmlns:a="http://schemas.openxmlformats.org/drawingml/2006/main">
              <a:ext uri="{FF2B5EF4-FFF2-40B4-BE49-F238E27FC236}">
                <a16:creationId xmlns:a16="http://schemas.microsoft.com/office/drawing/2014/main" id="{C81F0D21-F60D-4328-90C4-4821DF64D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0440" y="245052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9" name="Text 18">
            <a:extLst xmlns:a="http://schemas.openxmlformats.org/drawingml/2006/main">
              <a:ext uri="{FF2B5EF4-FFF2-40B4-BE49-F238E27FC236}">
                <a16:creationId xmlns:a16="http://schemas.microsoft.com/office/drawing/2014/main" id="{C46DF1B0-06AF-4F61-ABC9-0A9DB9F95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80" y="2427895"/>
            <a:ext cx="438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0" name="Shape 19">
            <a:extLst xmlns:a="http://schemas.openxmlformats.org/drawingml/2006/main">
              <a:ext uri="{FF2B5EF4-FFF2-40B4-BE49-F238E27FC236}">
                <a16:creationId xmlns:a16="http://schemas.microsoft.com/office/drawing/2014/main" id="{CCE783B2-2E2A-4E4B-B340-2DF2403E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6040" y="263340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1" name="Text 20">
            <a:extLst xmlns:a="http://schemas.openxmlformats.org/drawingml/2006/main">
              <a:ext uri="{FF2B5EF4-FFF2-40B4-BE49-F238E27FC236}">
                <a16:creationId xmlns:a16="http://schemas.microsoft.com/office/drawing/2014/main" id="{AB8CDF95-E0B0-4D42-93DB-9BE43D78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7280" y="2610775"/>
            <a:ext cx="6397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2" name="Shape 21">
            <a:extLst xmlns:a="http://schemas.openxmlformats.org/drawingml/2006/main">
              <a:ext uri="{FF2B5EF4-FFF2-40B4-BE49-F238E27FC236}">
                <a16:creationId xmlns:a16="http://schemas.microsoft.com/office/drawing/2014/main" id="{81E322E9-3D06-4587-A230-26B55A070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292608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3" name="Text 22">
            <a:extLst xmlns:a="http://schemas.openxmlformats.org/drawingml/2006/main">
              <a:ext uri="{FF2B5EF4-FFF2-40B4-BE49-F238E27FC236}">
                <a16:creationId xmlns:a16="http://schemas.microsoft.com/office/drawing/2014/main" id="{ADE24650-3BCD-4595-BB5A-B39608F41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280" y="2903095"/>
            <a:ext cx="6213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4" name="Shape 23">
            <a:extLst xmlns:a="http://schemas.openxmlformats.org/drawingml/2006/main">
              <a:ext uri="{FF2B5EF4-FFF2-40B4-BE49-F238E27FC236}">
                <a16:creationId xmlns:a16="http://schemas.microsoft.com/office/drawing/2014/main" id="{E9928DF9-2D3E-47F8-9A56-D27F720BE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0760" y="320040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5" name="Text 24">
            <a:extLst xmlns:a="http://schemas.openxmlformats.org/drawingml/2006/main">
              <a:ext uri="{FF2B5EF4-FFF2-40B4-BE49-F238E27FC236}">
                <a16:creationId xmlns:a16="http://schemas.microsoft.com/office/drawing/2014/main" id="{C4D81B61-7CAD-41FC-A74A-59A061A6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177415"/>
            <a:ext cx="2556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6" name="Shape 25">
            <a:extLst xmlns:a="http://schemas.openxmlformats.org/drawingml/2006/main">
              <a:ext uri="{FF2B5EF4-FFF2-40B4-BE49-F238E27FC236}">
                <a16:creationId xmlns:a16="http://schemas.microsoft.com/office/drawing/2014/main" id="{08497AAA-0F39-458C-95D5-8CAF9D45A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338328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7" name="Text 26">
            <a:extLst xmlns:a="http://schemas.openxmlformats.org/drawingml/2006/main">
              <a:ext uri="{FF2B5EF4-FFF2-40B4-BE49-F238E27FC236}">
                <a16:creationId xmlns:a16="http://schemas.microsoft.com/office/drawing/2014/main" id="{B0454F97-C31B-4DDD-8B36-5CD634CD9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20" y="3360295"/>
            <a:ext cx="502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8" name="Shape 27">
            <a:extLst xmlns:a="http://schemas.openxmlformats.org/drawingml/2006/main">
              <a:ext uri="{FF2B5EF4-FFF2-40B4-BE49-F238E27FC236}">
                <a16:creationId xmlns:a16="http://schemas.microsoft.com/office/drawing/2014/main" id="{936F2C6D-80E6-4DB1-B395-8BD72F693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00" y="361188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9" name="Text 28">
            <a:extLst xmlns:a="http://schemas.openxmlformats.org/drawingml/2006/main">
              <a:ext uri="{FF2B5EF4-FFF2-40B4-BE49-F238E27FC236}">
                <a16:creationId xmlns:a16="http://schemas.microsoft.com/office/drawing/2014/main" id="{A5BDEA48-636F-4484-A364-F489729C2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1840" y="3588895"/>
            <a:ext cx="603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0" name="Shape 29">
            <a:extLst xmlns:a="http://schemas.openxmlformats.org/drawingml/2006/main">
              <a:ext uri="{FF2B5EF4-FFF2-40B4-BE49-F238E27FC236}">
                <a16:creationId xmlns:a16="http://schemas.microsoft.com/office/drawing/2014/main" id="{973328E4-B1EA-47A5-9473-7A8985FBC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1440" y="385884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1" name="Text 30">
            <a:extLst xmlns:a="http://schemas.openxmlformats.org/drawingml/2006/main">
              <a:ext uri="{FF2B5EF4-FFF2-40B4-BE49-F238E27FC236}">
                <a16:creationId xmlns:a16="http://schemas.microsoft.com/office/drawing/2014/main" id="{B175D0D0-5AFC-469D-AA28-B8A6914F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320" y="3835855"/>
            <a:ext cx="6944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2" name="Shape 31">
            <a:extLst xmlns:a="http://schemas.openxmlformats.org/drawingml/2006/main">
              <a:ext uri="{FF2B5EF4-FFF2-40B4-BE49-F238E27FC236}">
                <a16:creationId xmlns:a16="http://schemas.microsoft.com/office/drawing/2014/main" id="{45169AB7-8347-4B93-8D1D-99ED4606C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5040" y="404172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3" name="Text 32">
            <a:extLst xmlns:a="http://schemas.openxmlformats.org/drawingml/2006/main">
              <a:ext uri="{FF2B5EF4-FFF2-40B4-BE49-F238E27FC236}">
                <a16:creationId xmlns:a16="http://schemas.microsoft.com/office/drawing/2014/main" id="{70F81188-2D8C-4F34-B0C9-01C76ABC2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6280" y="4018735"/>
            <a:ext cx="383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4" name="Shape 33">
            <a:extLst xmlns:a="http://schemas.openxmlformats.org/drawingml/2006/main">
              <a:ext uri="{FF2B5EF4-FFF2-40B4-BE49-F238E27FC236}">
                <a16:creationId xmlns:a16="http://schemas.microsoft.com/office/drawing/2014/main" id="{305DA5FD-504D-4B15-8BE0-2AD618210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1993320"/>
            <a:ext cx="164160" cy="164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5" name="Text 34">
            <a:extLst xmlns:a="http://schemas.openxmlformats.org/drawingml/2006/main">
              <a:ext uri="{FF2B5EF4-FFF2-40B4-BE49-F238E27FC236}">
                <a16:creationId xmlns:a16="http://schemas.microsoft.com/office/drawing/2014/main" id="{99788A04-85EB-4C56-9FB7-13AA36268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7320" y="1970695"/>
            <a:ext cx="511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6" name="Text 35">
            <a:extLst xmlns:a="http://schemas.openxmlformats.org/drawingml/2006/main">
              <a:ext uri="{FF2B5EF4-FFF2-40B4-BE49-F238E27FC236}">
                <a16:creationId xmlns:a16="http://schemas.microsoft.com/office/drawing/2014/main" id="{29816992-7E50-402F-8678-610A1C81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200" y="16915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engineering / high ops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7" name="Text 36">
            <a:extLst xmlns:a="http://schemas.openxmlformats.org/drawingml/2006/main">
              <a:ext uri="{FF2B5EF4-FFF2-40B4-BE49-F238E27FC236}">
                <a16:creationId xmlns:a16="http://schemas.microsoft.com/office/drawing/2014/main" id="{D2FBB543-259B-4F05-95B0-6B7453408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4178755"/>
            <a:ext cx="10969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Focused engineering / ops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8" name="Text 37">
            <a:extLst xmlns:a="http://schemas.openxmlformats.org/drawingml/2006/main">
              <a:ext uri="{FF2B5EF4-FFF2-40B4-BE49-F238E27FC236}">
                <a16:creationId xmlns:a16="http://schemas.microsoft.com/office/drawing/2014/main" id="{2130F2B5-C428-4687-A915-18F8526C9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115640"/>
            <a:ext cx="47545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Cloud-native capability components observed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9" name="Text 38">
            <a:extLst xmlns:a="http://schemas.openxmlformats.org/drawingml/2006/main">
              <a:ext uri="{FF2B5EF4-FFF2-40B4-BE49-F238E27FC236}">
                <a16:creationId xmlns:a16="http://schemas.microsoft.com/office/drawing/2014/main" id="{720293EF-DE86-422E-922A-0E75E2458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318905"/>
            <a:ext cx="47545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Capability building blocks mentioned across leading supplier service portfolios.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0" name="Shape 39">
            <a:extLst xmlns:a="http://schemas.openxmlformats.org/drawingml/2006/main">
              <a:ext uri="{FF2B5EF4-FFF2-40B4-BE49-F238E27FC236}">
                <a16:creationId xmlns:a16="http://schemas.microsoft.com/office/drawing/2014/main" id="{63D8B619-8800-478A-9102-8EB6348A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20" y="1481400"/>
            <a:ext cx="4983120" cy="3428640"/>
          </a:xfrm>
          <a:prstGeom xmlns:a="http://schemas.openxmlformats.org/drawingml/2006/main" prst="roundRect">
            <a:avLst>
              <a:gd name="adj" fmla="val 10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1" name="Shape 40">
            <a:extLst xmlns:a="http://schemas.openxmlformats.org/drawingml/2006/main">
              <a:ext uri="{FF2B5EF4-FFF2-40B4-BE49-F238E27FC236}">
                <a16:creationId xmlns:a16="http://schemas.microsoft.com/office/drawing/2014/main" id="{9138ECA4-AF5E-4DD2-8CED-14A91125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719000"/>
            <a:ext cx="17553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2" name="Text 41">
            <a:extLst xmlns:a="http://schemas.openxmlformats.org/drawingml/2006/main">
              <a:ext uri="{FF2B5EF4-FFF2-40B4-BE49-F238E27FC236}">
                <a16:creationId xmlns:a16="http://schemas.microsoft.com/office/drawing/2014/main" id="{9C466C14-8BD7-4F95-9D10-EF22820C2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178295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Application discovery / portfolio intelligence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3" name="Shape 42">
            <a:extLst xmlns:a="http://schemas.openxmlformats.org/drawingml/2006/main">
              <a:ext uri="{FF2B5EF4-FFF2-40B4-BE49-F238E27FC236}">
                <a16:creationId xmlns:a16="http://schemas.microsoft.com/office/drawing/2014/main" id="{C123EBAD-F1C2-4A05-9C9A-333BF4A2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8000" y="1719000"/>
            <a:ext cx="2724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4" name="Text 43">
            <a:extLst xmlns:a="http://schemas.openxmlformats.org/drawingml/2006/main">
              <a:ext uri="{FF2B5EF4-FFF2-40B4-BE49-F238E27FC236}">
                <a16:creationId xmlns:a16="http://schemas.microsoft.com/office/drawing/2014/main" id="{42A46887-316C-40C2-8007-17865A05D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778455"/>
            <a:ext cx="2486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Assesses technical debt, dependencies and modernization pathways.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5" name="Shape 44">
            <a:extLst xmlns:a="http://schemas.openxmlformats.org/drawingml/2006/main">
              <a:ext uri="{FF2B5EF4-FFF2-40B4-BE49-F238E27FC236}">
                <a16:creationId xmlns:a16="http://schemas.microsoft.com/office/drawing/2014/main" id="{56FE491D-4C2E-4EA5-9501-67EE6EA42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194560"/>
            <a:ext cx="17553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6" name="Text 45">
            <a:extLst xmlns:a="http://schemas.openxmlformats.org/drawingml/2006/main">
              <a:ext uri="{FF2B5EF4-FFF2-40B4-BE49-F238E27FC236}">
                <a16:creationId xmlns:a16="http://schemas.microsoft.com/office/drawing/2014/main" id="{A24CEF29-739D-4F12-991C-69C3B3ACF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225851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Microservices, containers and Kubernetes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7" name="Shape 46">
            <a:extLst xmlns:a="http://schemas.openxmlformats.org/drawingml/2006/main">
              <a:ext uri="{FF2B5EF4-FFF2-40B4-BE49-F238E27FC236}">
                <a16:creationId xmlns:a16="http://schemas.microsoft.com/office/drawing/2014/main" id="{884A66F6-4E85-42A3-9417-86728253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8000" y="2194560"/>
            <a:ext cx="2724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8" name="Text 47">
            <a:extLst xmlns:a="http://schemas.openxmlformats.org/drawingml/2006/main">
              <a:ext uri="{FF2B5EF4-FFF2-40B4-BE49-F238E27FC236}">
                <a16:creationId xmlns:a16="http://schemas.microsoft.com/office/drawing/2014/main" id="{D5B3922C-2894-459F-854E-4D1B18821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254015"/>
            <a:ext cx="2486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Supports replatforming and re-architecture into cloud-native patterns.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9" name="Shape 48">
            <a:extLst xmlns:a="http://schemas.openxmlformats.org/drawingml/2006/main">
              <a:ext uri="{FF2B5EF4-FFF2-40B4-BE49-F238E27FC236}">
                <a16:creationId xmlns:a16="http://schemas.microsoft.com/office/drawing/2014/main" id="{85C373CD-23AF-4150-A8A2-9B0E50DFD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70120"/>
            <a:ext cx="17553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0" name="Text 49">
            <a:extLst xmlns:a="http://schemas.openxmlformats.org/drawingml/2006/main">
              <a:ext uri="{FF2B5EF4-FFF2-40B4-BE49-F238E27FC236}">
                <a16:creationId xmlns:a16="http://schemas.microsoft.com/office/drawing/2014/main" id="{D5587E5A-52FD-4655-AF06-06824B84E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273407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DevSecOps and platform engineering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1" name="Shape 50">
            <a:extLst xmlns:a="http://schemas.openxmlformats.org/drawingml/2006/main">
              <a:ext uri="{FF2B5EF4-FFF2-40B4-BE49-F238E27FC236}">
                <a16:creationId xmlns:a16="http://schemas.microsoft.com/office/drawing/2014/main" id="{78F76FDB-3387-4C90-B41E-283EB6EE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8000" y="2670120"/>
            <a:ext cx="2724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2" name="Text 51">
            <a:extLst xmlns:a="http://schemas.openxmlformats.org/drawingml/2006/main">
              <a:ext uri="{FF2B5EF4-FFF2-40B4-BE49-F238E27FC236}">
                <a16:creationId xmlns:a16="http://schemas.microsoft.com/office/drawing/2014/main" id="{1CBD36EB-6DD0-46CD-BC02-5D17801F6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29215"/>
            <a:ext cx="2486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Improves release speed, governance and developer productivity.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3" name="Shape 52">
            <a:extLst xmlns:a="http://schemas.openxmlformats.org/drawingml/2006/main">
              <a:ext uri="{FF2B5EF4-FFF2-40B4-BE49-F238E27FC236}">
                <a16:creationId xmlns:a16="http://schemas.microsoft.com/office/drawing/2014/main" id="{06CB44E5-D986-4CF9-B24C-E371D4E55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145680"/>
            <a:ext cx="17553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4" name="Text 53">
            <a:extLst xmlns:a="http://schemas.openxmlformats.org/drawingml/2006/main">
              <a:ext uri="{FF2B5EF4-FFF2-40B4-BE49-F238E27FC236}">
                <a16:creationId xmlns:a16="http://schemas.microsoft.com/office/drawing/2014/main" id="{0DBA8AFD-CB70-497E-8AE1-F6E9137F5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320963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API, integration and composable architecture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5" name="Shape 54">
            <a:extLst xmlns:a="http://schemas.openxmlformats.org/drawingml/2006/main">
              <a:ext uri="{FF2B5EF4-FFF2-40B4-BE49-F238E27FC236}">
                <a16:creationId xmlns:a16="http://schemas.microsoft.com/office/drawing/2014/main" id="{ECE1ED41-1613-4DE3-8242-AA204EF63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8000" y="3145680"/>
            <a:ext cx="2724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6" name="Text 55">
            <a:extLst xmlns:a="http://schemas.openxmlformats.org/drawingml/2006/main">
              <a:ext uri="{FF2B5EF4-FFF2-40B4-BE49-F238E27FC236}">
                <a16:creationId xmlns:a16="http://schemas.microsoft.com/office/drawing/2014/main" id="{021243A5-5539-49FA-89AD-2447510EA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4775"/>
            <a:ext cx="2486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Connects ERP, CRM, BI, commerce and bespoke applications.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7" name="Shape 56">
            <a:extLst xmlns:a="http://schemas.openxmlformats.org/drawingml/2006/main">
              <a:ext uri="{FF2B5EF4-FFF2-40B4-BE49-F238E27FC236}">
                <a16:creationId xmlns:a16="http://schemas.microsoft.com/office/drawing/2014/main" id="{9BE86D2E-CC37-4FD5-9A4B-7FE1CF25D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620880"/>
            <a:ext cx="17553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8" name="Text 57">
            <a:extLst xmlns:a="http://schemas.openxmlformats.org/drawingml/2006/main">
              <a:ext uri="{FF2B5EF4-FFF2-40B4-BE49-F238E27FC236}">
                <a16:creationId xmlns:a16="http://schemas.microsoft.com/office/drawing/2014/main" id="{1E665656-33B0-400A-91B7-59485BE09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368483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SRE, observability and AIOps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9" name="Shape 58">
            <a:extLst xmlns:a="http://schemas.openxmlformats.org/drawingml/2006/main">
              <a:ext uri="{FF2B5EF4-FFF2-40B4-BE49-F238E27FC236}">
                <a16:creationId xmlns:a16="http://schemas.microsoft.com/office/drawing/2014/main" id="{C0C1C5D1-1341-4991-80A9-3BDCCD80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8000" y="3620880"/>
            <a:ext cx="2724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0" name="Text 59">
            <a:extLst xmlns:a="http://schemas.openxmlformats.org/drawingml/2006/main">
              <a:ext uri="{FF2B5EF4-FFF2-40B4-BE49-F238E27FC236}">
                <a16:creationId xmlns:a16="http://schemas.microsoft.com/office/drawing/2014/main" id="{EB9D89E0-E6FE-4367-80B2-C59AF4D81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680335"/>
            <a:ext cx="2486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Links build-and-run responsibilities for resilient managed applications.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1" name="Shape 60">
            <a:extLst xmlns:a="http://schemas.openxmlformats.org/drawingml/2006/main">
              <a:ext uri="{FF2B5EF4-FFF2-40B4-BE49-F238E27FC236}">
                <a16:creationId xmlns:a16="http://schemas.microsoft.com/office/drawing/2014/main" id="{728D1D5C-749B-415C-9154-5CEDD62E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096440"/>
            <a:ext cx="175536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2" name="Text 61">
            <a:extLst xmlns:a="http://schemas.openxmlformats.org/drawingml/2006/main">
              <a:ext uri="{FF2B5EF4-FFF2-40B4-BE49-F238E27FC236}">
                <a16:creationId xmlns:a16="http://schemas.microsoft.com/office/drawing/2014/main" id="{1CDC5D14-E381-4EFB-AA0E-E9DD1F9EE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4720" y="4160395"/>
            <a:ext cx="1590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GenAI engineering / code 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3" name="Shape 62">
            <a:extLst xmlns:a="http://schemas.openxmlformats.org/drawingml/2006/main">
              <a:ext uri="{FF2B5EF4-FFF2-40B4-BE49-F238E27FC236}">
                <a16:creationId xmlns:a16="http://schemas.microsoft.com/office/drawing/2014/main" id="{19E000AD-7217-484D-8DA5-61AC8D9E7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8000" y="4096440"/>
            <a:ext cx="2724480" cy="347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4" name="Text 63">
            <a:extLst xmlns:a="http://schemas.openxmlformats.org/drawingml/2006/main">
              <a:ext uri="{FF2B5EF4-FFF2-40B4-BE49-F238E27FC236}">
                <a16:creationId xmlns:a16="http://schemas.microsoft.com/office/drawing/2014/main" id="{27DF9B66-9AC9-4EF9-992F-CEAE5C8C2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155895"/>
            <a:ext cx="24868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Automates documentation, testing, migration and refactoring steps.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5" name="Shape 64">
            <a:extLst xmlns:a="http://schemas.openxmlformats.org/drawingml/2006/main">
              <a:ext uri="{FF2B5EF4-FFF2-40B4-BE49-F238E27FC236}">
                <a16:creationId xmlns:a16="http://schemas.microsoft.com/office/drawing/2014/main" id="{9F1A3AA6-B2B5-4475-8A4B-B912201B7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6" name="Shape 65">
            <a:extLst xmlns:a="http://schemas.openxmlformats.org/drawingml/2006/main">
              <a:ext uri="{FF2B5EF4-FFF2-40B4-BE49-F238E27FC236}">
                <a16:creationId xmlns:a16="http://schemas.microsoft.com/office/drawing/2014/main" id="{B427AB27-6703-42C4-B2FD-6FD642090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7" name="Text 66">
            <a:extLst xmlns:a="http://schemas.openxmlformats.org/drawingml/2006/main">
              <a:ext uri="{FF2B5EF4-FFF2-40B4-BE49-F238E27FC236}">
                <a16:creationId xmlns:a16="http://schemas.microsoft.com/office/drawing/2014/main" id="{AD004199-3EF3-498B-AEE4-C06A41667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8" name="Text 67">
            <a:extLst xmlns:a="http://schemas.openxmlformats.org/drawingml/2006/main">
              <a:ext uri="{FF2B5EF4-FFF2-40B4-BE49-F238E27FC236}">
                <a16:creationId xmlns:a16="http://schemas.microsoft.com/office/drawing/2014/main" id="{8BD1A4E2-70A1-4139-B4A9-2D3FBEED0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 is strongest in combined cloud-native engineering and managed-ops depth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; Cognizant follows, with Accenture materially higher on operations and slightly ahead on engineering (qualitative positioning).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9" name="Text 68">
            <a:extLst xmlns:a="http://schemas.openxmlformats.org/drawingml/2006/main">
              <a:ext uri="{FF2B5EF4-FFF2-40B4-BE49-F238E27FC236}">
                <a16:creationId xmlns:a16="http://schemas.microsoft.com/office/drawing/2014/main" id="{60B8E133-9000-4FCC-A0A7-0D68DA9C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0" name="Text 69">
            <a:hlinkClick xmlns:r="http://schemas.openxmlformats.org/officeDocument/2006/relationships" xmlns:a="http://schemas.openxmlformats.org/drawingml/2006/main" r:id="R95c127b8935b4763"/>
            <a:extLst xmlns:a="http://schemas.openxmlformats.org/drawingml/2006/main">
              <a:ext uri="{FF2B5EF4-FFF2-40B4-BE49-F238E27FC236}">
                <a16:creationId xmlns:a16="http://schemas.microsoft.com/office/drawing/2014/main" id="{BED30343-F01A-43F0-B3CC-70B03D904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279f7a966ee491c"/>
              </a:rPr>
              <a:t>Accenture app mod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1" name="Text 70">
            <a:hlinkClick xmlns:r="http://schemas.openxmlformats.org/officeDocument/2006/relationships" xmlns:a="http://schemas.openxmlformats.org/drawingml/2006/main" r:id="R8c659a47ba27426e"/>
            <a:extLst xmlns:a="http://schemas.openxmlformats.org/drawingml/2006/main">
              <a:ext uri="{FF2B5EF4-FFF2-40B4-BE49-F238E27FC236}">
                <a16:creationId xmlns:a16="http://schemas.microsoft.com/office/drawing/2014/main" id="{E06CEAB0-0B11-4780-97D9-AD4951610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1400" y="6309360"/>
            <a:ext cx="883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918edfa0b3040c6"/>
              </a:rPr>
              <a:t>Cognizant engineering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2" name="Text 71">
            <a:hlinkClick xmlns:r="http://schemas.openxmlformats.org/officeDocument/2006/relationships" xmlns:a="http://schemas.openxmlformats.org/drawingml/2006/main" r:id="R9bf1ad82b80345ff"/>
            <a:extLst xmlns:a="http://schemas.openxmlformats.org/drawingml/2006/main">
              <a:ext uri="{FF2B5EF4-FFF2-40B4-BE49-F238E27FC236}">
                <a16:creationId xmlns:a16="http://schemas.microsoft.com/office/drawing/2014/main" id="{287A5693-6B2B-4032-B962-6834F1C24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524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2ae0b8085f044ee"/>
              </a:rPr>
              <a:t>HCLTech SmartPaaS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3" name="Text 72">
            <a:hlinkClick xmlns:r="http://schemas.openxmlformats.org/officeDocument/2006/relationships" xmlns:a="http://schemas.openxmlformats.org/drawingml/2006/main" r:id="R8c1c4486c8844709"/>
            <a:extLst xmlns:a="http://schemas.openxmlformats.org/drawingml/2006/main">
              <a:ext uri="{FF2B5EF4-FFF2-40B4-BE49-F238E27FC236}">
                <a16:creationId xmlns:a16="http://schemas.microsoft.com/office/drawing/2014/main" id="{0094F6BE-A98D-4B5D-A241-CB8F7E86A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0600" y="6309360"/>
            <a:ext cx="588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3a6b7e01ff947a1"/>
              </a:rPr>
              <a:t>NTT DATA cloud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4" name="Text 73">
            <a:hlinkClick xmlns:r="http://schemas.openxmlformats.org/officeDocument/2006/relationships" xmlns:a="http://schemas.openxmlformats.org/drawingml/2006/main" r:id="Ra8f5f6e186a14898"/>
            <a:extLst xmlns:a="http://schemas.openxmlformats.org/drawingml/2006/main">
              <a:ext uri="{FF2B5EF4-FFF2-40B4-BE49-F238E27FC236}">
                <a16:creationId xmlns:a16="http://schemas.microsoft.com/office/drawing/2014/main" id="{1999639B-C911-4439-9FAA-C314E5E04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9600" y="6309360"/>
            <a:ext cx="546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700759abe424ca9"/>
              </a:rPr>
              <a:t>IBM Microsoft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5" name="Text 74">
            <a:hlinkClick xmlns:r="http://schemas.openxmlformats.org/officeDocument/2006/relationships" xmlns:a="http://schemas.openxmlformats.org/drawingml/2006/main" r:id="R1230d017b63e4145"/>
            <a:extLst xmlns:a="http://schemas.openxmlformats.org/drawingml/2006/main">
              <a:ext uri="{FF2B5EF4-FFF2-40B4-BE49-F238E27FC236}">
                <a16:creationId xmlns:a16="http://schemas.microsoft.com/office/drawing/2014/main" id="{92852489-8B35-4200-A38C-23825AA80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6840" y="6309360"/>
            <a:ext cx="672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7646b96d8e042e9"/>
              </a:rPr>
              <a:t>TCS Google Cloud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6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FD417B76-A77A-4BEE-9C90-89494675390F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6166C477-A387-35CF-F492-F54B4FA4FEC9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39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7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90B2FB9-5209-4BAA-8AD2-768C80196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12AA266-874D-4D63-9D55-70AC022FE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9" name="">
            <a:extLst xmlns:a="http://schemas.openxmlformats.org/drawingml/2006/main">
              <a:ext uri="{FF2B5EF4-FFF2-40B4-BE49-F238E27FC236}">
                <a16:creationId xmlns:a16="http://schemas.microsoft.com/office/drawing/2014/main" id="{5B787A7E-F588-4E43-BF4E-D59A0093D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0" name="">
            <a:extLst xmlns:a="http://schemas.openxmlformats.org/drawingml/2006/main">
              <a:ext uri="{FF2B5EF4-FFF2-40B4-BE49-F238E27FC236}">
                <a16:creationId xmlns:a16="http://schemas.microsoft.com/office/drawing/2014/main" id="{0941ED35-5857-4B2C-97F0-080001FD0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831" name="">
            <a:extLst xmlns:a="http://schemas.openxmlformats.org/drawingml/2006/main">
              <a:ext uri="{FF2B5EF4-FFF2-40B4-BE49-F238E27FC236}">
                <a16:creationId xmlns:a16="http://schemas.microsoft.com/office/drawing/2014/main" id="{061F97D0-07D7-4748-9332-C5B6F727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832" name="">
            <a:extLst xmlns:a="http://schemas.openxmlformats.org/drawingml/2006/main">
              <a:ext uri="{FF2B5EF4-FFF2-40B4-BE49-F238E27FC236}">
                <a16:creationId xmlns:a16="http://schemas.microsoft.com/office/drawing/2014/main" id="{02DC5299-1FCB-49EA-BA0F-3015303A7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144233953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C1467DA0-962F-494A-AE35-ACEF8D0C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39108F9-EEF6-4C68-BFD9-E8572122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36" y="266700"/>
            <a:ext cx="864967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NAVIGATION</a:t>
            </a:r>
            <a:endParaRPr sz="105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E8C758-61E6-4351-B1B3-99013FBF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36" y="466725"/>
            <a:ext cx="8191295" cy="400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Table Of Contents</a:t>
            </a:r>
            <a:endParaRPr sz="30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4A3586-B6A7-4B86-9E95-8E3B8D62C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36" y="962025"/>
            <a:ext cx="10572486" cy="2062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Major sections from the case-study brief, with each analysis module grouped under its section.</a:t>
            </a:r>
            <a:endParaRPr sz="13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7CD4107E-64E6-4BE7-93E0-78D84252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189" y="1295400"/>
            <a:ext cx="1127731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hape 5">
            <a:hlinkClick xmlns:r="http://schemas.openxmlformats.org/officeDocument/2006/relationships" xmlns:a="http://schemas.openxmlformats.org/drawingml/2006/main" r:id="R03e56db202024942"/>
            <a:extLst xmlns:a="http://schemas.openxmlformats.org/drawingml/2006/main">
              <a:ext uri="{FF2B5EF4-FFF2-40B4-BE49-F238E27FC236}">
                <a16:creationId xmlns:a16="http://schemas.microsoft.com/office/drawing/2014/main" id="{9DEED9A8-7DA0-4DDE-9686-EFE072EC7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5" y="1438275"/>
            <a:ext cx="10972526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6">
            <a:hlinkClick xmlns:r="http://schemas.openxmlformats.org/officeDocument/2006/relationships" xmlns:a="http://schemas.openxmlformats.org/drawingml/2006/main" r:id="R6b7c3d0a7a564c16"/>
            <a:extLst xmlns:a="http://schemas.openxmlformats.org/drawingml/2006/main">
              <a:ext uri="{FF2B5EF4-FFF2-40B4-BE49-F238E27FC236}">
                <a16:creationId xmlns:a16="http://schemas.microsoft.com/office/drawing/2014/main" id="{C599946A-2B5E-46E3-BC9D-6A262E14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2" y="1524000"/>
            <a:ext cx="380990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  <a:endParaRPr sz="1350"/>
          </a:p>
        </p:txBody>
      </p:sp>
      <p:sp>
        <p:nvSpPr>
          <p:cNvPr id="9" name="Text 7">
            <a:hlinkClick xmlns:r="http://schemas.openxmlformats.org/officeDocument/2006/relationships" xmlns:a="http://schemas.openxmlformats.org/drawingml/2006/main" r:id="R98b585728ed34f80"/>
            <a:extLst xmlns:a="http://schemas.openxmlformats.org/drawingml/2006/main">
              <a:ext uri="{FF2B5EF4-FFF2-40B4-BE49-F238E27FC236}">
                <a16:creationId xmlns:a16="http://schemas.microsoft.com/office/drawing/2014/main" id="{7F692EC7-6426-4091-B366-88EB316A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22" y="1524000"/>
            <a:ext cx="9239019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Introduction </a:t>
            </a: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(Optional)</a:t>
            </a:r>
            <a:endParaRPr sz="1350"/>
          </a:p>
        </p:txBody>
      </p:sp>
      <p:sp>
        <p:nvSpPr>
          <p:cNvPr id="10" name="Text 8">
            <a:hlinkClick xmlns:r="http://schemas.openxmlformats.org/officeDocument/2006/relationships" xmlns:a="http://schemas.openxmlformats.org/drawingml/2006/main" r:id="R3e44140104d04499"/>
            <a:extLst xmlns:a="http://schemas.openxmlformats.org/drawingml/2006/main">
              <a:ext uri="{FF2B5EF4-FFF2-40B4-BE49-F238E27FC236}">
                <a16:creationId xmlns:a16="http://schemas.microsoft.com/office/drawing/2014/main" id="{0DD8523C-66E9-48DD-A082-ED84A95A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8724" y="1552575"/>
            <a:ext cx="400040" cy="1428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5</a:t>
            </a:r>
            <a:endParaRPr sz="1000"/>
          </a:p>
        </p:txBody>
      </p:sp>
      <p:sp>
        <p:nvSpPr>
          <p:cNvPr id="11" name="Shape 9">
            <a:hlinkClick xmlns:r="http://schemas.openxmlformats.org/officeDocument/2006/relationships" xmlns:a="http://schemas.openxmlformats.org/drawingml/2006/main" r:id="R244e179548754ec2"/>
            <a:extLst xmlns:a="http://schemas.openxmlformats.org/drawingml/2006/main">
              <a:ext uri="{FF2B5EF4-FFF2-40B4-BE49-F238E27FC236}">
                <a16:creationId xmlns:a16="http://schemas.microsoft.com/office/drawing/2014/main" id="{FCB9DC4B-6D9E-4C19-AC7D-CB438E728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5" y="1885950"/>
            <a:ext cx="10972526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hlinkClick xmlns:r="http://schemas.openxmlformats.org/officeDocument/2006/relationships" xmlns:a="http://schemas.openxmlformats.org/drawingml/2006/main" r:id="R6eec7f168d47456f"/>
            <a:extLst xmlns:a="http://schemas.openxmlformats.org/drawingml/2006/main">
              <a:ext uri="{FF2B5EF4-FFF2-40B4-BE49-F238E27FC236}">
                <a16:creationId xmlns:a16="http://schemas.microsoft.com/office/drawing/2014/main" id="{071BA875-C198-43CC-A9CE-6A31543E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2" y="1971675"/>
            <a:ext cx="380990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  <a:endParaRPr sz="1350"/>
          </a:p>
        </p:txBody>
      </p:sp>
      <p:sp>
        <p:nvSpPr>
          <p:cNvPr id="13" name="Text 11">
            <a:hlinkClick xmlns:r="http://schemas.openxmlformats.org/officeDocument/2006/relationships" xmlns:a="http://schemas.openxmlformats.org/drawingml/2006/main" r:id="R42f889cbb93d4632"/>
            <a:extLst xmlns:a="http://schemas.openxmlformats.org/drawingml/2006/main">
              <a:ext uri="{FF2B5EF4-FFF2-40B4-BE49-F238E27FC236}">
                <a16:creationId xmlns:a16="http://schemas.microsoft.com/office/drawing/2014/main" id="{5E4CB61B-F774-4043-A1AC-6D7C2D451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22" y="1971675"/>
            <a:ext cx="9239019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 A  Market and Opportunity Analysis</a:t>
            </a:r>
            <a:endParaRPr sz="1350"/>
          </a:p>
        </p:txBody>
      </p:sp>
      <p:sp>
        <p:nvSpPr>
          <p:cNvPr id="14" name="Text 12">
            <a:hlinkClick xmlns:r="http://schemas.openxmlformats.org/officeDocument/2006/relationships" xmlns:a="http://schemas.openxmlformats.org/drawingml/2006/main" r:id="Re8a87f44303a4301"/>
            <a:extLst xmlns:a="http://schemas.openxmlformats.org/drawingml/2006/main">
              <a:ext uri="{FF2B5EF4-FFF2-40B4-BE49-F238E27FC236}">
                <a16:creationId xmlns:a16="http://schemas.microsoft.com/office/drawing/2014/main" id="{07A0CB73-2247-49CB-A2B8-CEF0369CC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8724" y="2000250"/>
            <a:ext cx="400040" cy="1428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9</a:t>
            </a:r>
            <a:endParaRPr sz="1000"/>
          </a:p>
        </p:txBody>
      </p:sp>
      <p:sp>
        <p:nvSpPr>
          <p:cNvPr id="15" name="Shape 13">
            <a:hlinkClick xmlns:r="http://schemas.openxmlformats.org/officeDocument/2006/relationships" xmlns:a="http://schemas.openxmlformats.org/drawingml/2006/main" r:id="R8e9171e95af3472b"/>
            <a:extLst xmlns:a="http://schemas.openxmlformats.org/drawingml/2006/main">
              <a:ext uri="{FF2B5EF4-FFF2-40B4-BE49-F238E27FC236}">
                <a16:creationId xmlns:a16="http://schemas.microsoft.com/office/drawing/2014/main" id="{3EA4F26D-78C7-459C-9215-BCB64AF4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2333625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Shape 14">
            <a:hlinkClick xmlns:r="http://schemas.openxmlformats.org/officeDocument/2006/relationships" xmlns:a="http://schemas.openxmlformats.org/drawingml/2006/main" r:id="Rca514fd3e1024dea"/>
            <a:extLst xmlns:a="http://schemas.openxmlformats.org/drawingml/2006/main">
              <a:ext uri="{FF2B5EF4-FFF2-40B4-BE49-F238E27FC236}">
                <a16:creationId xmlns:a16="http://schemas.microsoft.com/office/drawing/2014/main" id="{903D6199-79F0-4684-B485-DF850E14C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2333625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hlinkClick xmlns:r="http://schemas.openxmlformats.org/officeDocument/2006/relationships" xmlns:a="http://schemas.openxmlformats.org/drawingml/2006/main" r:id="R148a0fc750fe4490"/>
            <a:extLst xmlns:a="http://schemas.openxmlformats.org/drawingml/2006/main">
              <a:ext uri="{FF2B5EF4-FFF2-40B4-BE49-F238E27FC236}">
                <a16:creationId xmlns:a16="http://schemas.microsoft.com/office/drawing/2014/main" id="{D8B19B86-21AF-49C8-AF6D-359F4DFC4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2390775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A1</a:t>
            </a:r>
            <a:endParaRPr sz="1050"/>
          </a:p>
        </p:txBody>
      </p:sp>
      <p:sp>
        <p:nvSpPr>
          <p:cNvPr id="18" name="Text 16">
            <a:hlinkClick xmlns:r="http://schemas.openxmlformats.org/officeDocument/2006/relationships" xmlns:a="http://schemas.openxmlformats.org/drawingml/2006/main" r:id="R58dfa249d8f74380"/>
            <a:extLst xmlns:a="http://schemas.openxmlformats.org/drawingml/2006/main">
              <a:ext uri="{FF2B5EF4-FFF2-40B4-BE49-F238E27FC236}">
                <a16:creationId xmlns:a16="http://schemas.microsoft.com/office/drawing/2014/main" id="{F2A4A0C6-AD27-4942-890A-9C27A5A2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2390775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&amp; Technology Outlook</a:t>
            </a:r>
            <a:endParaRPr sz="1050"/>
          </a:p>
        </p:txBody>
      </p:sp>
      <p:sp>
        <p:nvSpPr>
          <p:cNvPr id="19" name="Text 17">
            <a:hlinkClick xmlns:r="http://schemas.openxmlformats.org/officeDocument/2006/relationships" xmlns:a="http://schemas.openxmlformats.org/drawingml/2006/main" r:id="Rc5ca7d728f694ee8"/>
            <a:extLst xmlns:a="http://schemas.openxmlformats.org/drawingml/2006/main">
              <a:ext uri="{FF2B5EF4-FFF2-40B4-BE49-F238E27FC236}">
                <a16:creationId xmlns:a16="http://schemas.microsoft.com/office/drawing/2014/main" id="{3B3CEAD3-B286-4CC0-A675-7E0B7A0D3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2400300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  <a:endParaRPr sz="900"/>
          </a:p>
        </p:txBody>
      </p:sp>
      <p:sp>
        <p:nvSpPr>
          <p:cNvPr id="20" name="Shape 18">
            <a:hlinkClick xmlns:r="http://schemas.openxmlformats.org/officeDocument/2006/relationships" xmlns:a="http://schemas.openxmlformats.org/drawingml/2006/main" r:id="R6e47e97abb864cbc"/>
            <a:extLst xmlns:a="http://schemas.openxmlformats.org/drawingml/2006/main">
              <a:ext uri="{FF2B5EF4-FFF2-40B4-BE49-F238E27FC236}">
                <a16:creationId xmlns:a16="http://schemas.microsoft.com/office/drawing/2014/main" id="{2865075F-C59C-49D2-9A94-8DD2757C2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2638425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Shape 19">
            <a:hlinkClick xmlns:r="http://schemas.openxmlformats.org/officeDocument/2006/relationships" xmlns:a="http://schemas.openxmlformats.org/drawingml/2006/main" r:id="R0292119971ff4a08"/>
            <a:extLst xmlns:a="http://schemas.openxmlformats.org/drawingml/2006/main">
              <a:ext uri="{FF2B5EF4-FFF2-40B4-BE49-F238E27FC236}">
                <a16:creationId xmlns:a16="http://schemas.microsoft.com/office/drawing/2014/main" id="{479C8560-18FB-423F-9B93-819F50087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2638425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20">
            <a:hlinkClick xmlns:r="http://schemas.openxmlformats.org/officeDocument/2006/relationships" xmlns:a="http://schemas.openxmlformats.org/drawingml/2006/main" r:id="R444a3f39f897484e"/>
            <a:extLst xmlns:a="http://schemas.openxmlformats.org/drawingml/2006/main">
              <a:ext uri="{FF2B5EF4-FFF2-40B4-BE49-F238E27FC236}">
                <a16:creationId xmlns:a16="http://schemas.microsoft.com/office/drawing/2014/main" id="{F2E38E22-2932-4ED2-9643-7E36D2C3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2695575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A2</a:t>
            </a:r>
            <a:endParaRPr sz="1050"/>
          </a:p>
        </p:txBody>
      </p:sp>
      <p:sp>
        <p:nvSpPr>
          <p:cNvPr id="23" name="Text 21">
            <a:hlinkClick xmlns:r="http://schemas.openxmlformats.org/officeDocument/2006/relationships" xmlns:a="http://schemas.openxmlformats.org/drawingml/2006/main" r:id="R2913085cf84c42fa"/>
            <a:extLst xmlns:a="http://schemas.openxmlformats.org/drawingml/2006/main">
              <a:ext uri="{FF2B5EF4-FFF2-40B4-BE49-F238E27FC236}">
                <a16:creationId xmlns:a16="http://schemas.microsoft.com/office/drawing/2014/main" id="{541127BE-3BA1-479B-8F4B-FBCC56886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2695575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 Models &amp; Accountability</a:t>
            </a:r>
            <a:endParaRPr sz="1050"/>
          </a:p>
        </p:txBody>
      </p:sp>
      <p:sp>
        <p:nvSpPr>
          <p:cNvPr id="24" name="Text 22">
            <a:hlinkClick xmlns:r="http://schemas.openxmlformats.org/officeDocument/2006/relationships" xmlns:a="http://schemas.openxmlformats.org/drawingml/2006/main" r:id="Rafb4c03204a14a38"/>
            <a:extLst xmlns:a="http://schemas.openxmlformats.org/drawingml/2006/main">
              <a:ext uri="{FF2B5EF4-FFF2-40B4-BE49-F238E27FC236}">
                <a16:creationId xmlns:a16="http://schemas.microsoft.com/office/drawing/2014/main" id="{E81933C4-9962-4571-A071-76A2AE46E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2705100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  <a:endParaRPr sz="900"/>
          </a:p>
        </p:txBody>
      </p:sp>
      <p:sp>
        <p:nvSpPr>
          <p:cNvPr id="25" name="Shape 23">
            <a:hlinkClick xmlns:r="http://schemas.openxmlformats.org/officeDocument/2006/relationships" xmlns:a="http://schemas.openxmlformats.org/drawingml/2006/main" r:id="Re60616804c9848c2"/>
            <a:extLst xmlns:a="http://schemas.openxmlformats.org/drawingml/2006/main">
              <a:ext uri="{FF2B5EF4-FFF2-40B4-BE49-F238E27FC236}">
                <a16:creationId xmlns:a16="http://schemas.microsoft.com/office/drawing/2014/main" id="{E89414AD-EB3C-4BA9-8DBD-54926116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2943225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4">
            <a:hlinkClick xmlns:r="http://schemas.openxmlformats.org/officeDocument/2006/relationships" xmlns:a="http://schemas.openxmlformats.org/drawingml/2006/main" r:id="R3839f917d0ba45d8"/>
            <a:extLst xmlns:a="http://schemas.openxmlformats.org/drawingml/2006/main">
              <a:ext uri="{FF2B5EF4-FFF2-40B4-BE49-F238E27FC236}">
                <a16:creationId xmlns:a16="http://schemas.microsoft.com/office/drawing/2014/main" id="{F571C15E-AF82-4058-B43A-AB254D932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2943225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hlinkClick xmlns:r="http://schemas.openxmlformats.org/officeDocument/2006/relationships" xmlns:a="http://schemas.openxmlformats.org/drawingml/2006/main" r:id="R0762c7325dde45f1"/>
            <a:extLst xmlns:a="http://schemas.openxmlformats.org/drawingml/2006/main">
              <a:ext uri="{FF2B5EF4-FFF2-40B4-BE49-F238E27FC236}">
                <a16:creationId xmlns:a16="http://schemas.microsoft.com/office/drawing/2014/main" id="{6E0888A2-47EE-4C31-81ED-E1F05A286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3000375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A3</a:t>
            </a:r>
            <a:endParaRPr sz="1050"/>
          </a:p>
        </p:txBody>
      </p:sp>
      <p:sp>
        <p:nvSpPr>
          <p:cNvPr id="28" name="Text 26">
            <a:hlinkClick xmlns:r="http://schemas.openxmlformats.org/officeDocument/2006/relationships" xmlns:a="http://schemas.openxmlformats.org/drawingml/2006/main" r:id="R0ed5b619abd0499c"/>
            <a:extLst xmlns:a="http://schemas.openxmlformats.org/drawingml/2006/main">
              <a:ext uri="{FF2B5EF4-FFF2-40B4-BE49-F238E27FC236}">
                <a16:creationId xmlns:a16="http://schemas.microsoft.com/office/drawing/2014/main" id="{581102CF-31E0-4925-A8FA-0D80F9BC0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3000375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Cost Structure &amp; Negotiation Levers</a:t>
            </a:r>
            <a:endParaRPr sz="1050"/>
          </a:p>
        </p:txBody>
      </p:sp>
      <p:sp>
        <p:nvSpPr>
          <p:cNvPr id="29" name="Text 27">
            <a:hlinkClick xmlns:r="http://schemas.openxmlformats.org/officeDocument/2006/relationships" xmlns:a="http://schemas.openxmlformats.org/drawingml/2006/main" r:id="R4de9056b61704323"/>
            <a:extLst xmlns:a="http://schemas.openxmlformats.org/drawingml/2006/main">
              <a:ext uri="{FF2B5EF4-FFF2-40B4-BE49-F238E27FC236}">
                <a16:creationId xmlns:a16="http://schemas.microsoft.com/office/drawing/2014/main" id="{848260A2-1F72-4C98-879E-5768763B9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3009900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  <a:endParaRPr sz="900"/>
          </a:p>
        </p:txBody>
      </p:sp>
      <p:sp>
        <p:nvSpPr>
          <p:cNvPr id="30" name="Shape 28">
            <a:hlinkClick xmlns:r="http://schemas.openxmlformats.org/officeDocument/2006/relationships" xmlns:a="http://schemas.openxmlformats.org/drawingml/2006/main" r:id="R508774cf8d844310"/>
            <a:extLst xmlns:a="http://schemas.openxmlformats.org/drawingml/2006/main">
              <a:ext uri="{FF2B5EF4-FFF2-40B4-BE49-F238E27FC236}">
                <a16:creationId xmlns:a16="http://schemas.microsoft.com/office/drawing/2014/main" id="{F86173BD-84C9-46E5-8980-ED725E44C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3248025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Shape 29">
            <a:hlinkClick xmlns:r="http://schemas.openxmlformats.org/officeDocument/2006/relationships" xmlns:a="http://schemas.openxmlformats.org/drawingml/2006/main" r:id="Radeb6ef6c549447b"/>
            <a:extLst xmlns:a="http://schemas.openxmlformats.org/drawingml/2006/main">
              <a:ext uri="{FF2B5EF4-FFF2-40B4-BE49-F238E27FC236}">
                <a16:creationId xmlns:a16="http://schemas.microsoft.com/office/drawing/2014/main" id="{8984BD06-D3D2-4AB6-90EA-9EF475E5C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3248025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hlinkClick xmlns:r="http://schemas.openxmlformats.org/officeDocument/2006/relationships" xmlns:a="http://schemas.openxmlformats.org/drawingml/2006/main" r:id="Rafee280ce81f423b"/>
            <a:extLst xmlns:a="http://schemas.openxmlformats.org/drawingml/2006/main">
              <a:ext uri="{FF2B5EF4-FFF2-40B4-BE49-F238E27FC236}">
                <a16:creationId xmlns:a16="http://schemas.microsoft.com/office/drawing/2014/main" id="{771C9CEC-D147-42DB-9908-F3BA446F8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3305175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A4</a:t>
            </a:r>
            <a:endParaRPr sz="1050"/>
          </a:p>
        </p:txBody>
      </p:sp>
      <p:sp>
        <p:nvSpPr>
          <p:cNvPr id="33" name="Text 31">
            <a:hlinkClick xmlns:r="http://schemas.openxmlformats.org/officeDocument/2006/relationships" xmlns:a="http://schemas.openxmlformats.org/drawingml/2006/main" r:id="Rc7d1e333118c454d"/>
            <a:extLst xmlns:a="http://schemas.openxmlformats.org/drawingml/2006/main">
              <a:ext uri="{FF2B5EF4-FFF2-40B4-BE49-F238E27FC236}">
                <a16:creationId xmlns:a16="http://schemas.microsoft.com/office/drawing/2014/main" id="{B04925B7-3B29-4718-B896-EAF19E5E4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3305175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Engagement Models &amp; Sourcing Best Practices</a:t>
            </a:r>
            <a:endParaRPr sz="1050"/>
          </a:p>
        </p:txBody>
      </p:sp>
      <p:sp>
        <p:nvSpPr>
          <p:cNvPr id="34" name="Text 32">
            <a:hlinkClick xmlns:r="http://schemas.openxmlformats.org/officeDocument/2006/relationships" xmlns:a="http://schemas.openxmlformats.org/drawingml/2006/main" r:id="R9be1724298fb48a4"/>
            <a:extLst xmlns:a="http://schemas.openxmlformats.org/drawingml/2006/main">
              <a:ext uri="{FF2B5EF4-FFF2-40B4-BE49-F238E27FC236}">
                <a16:creationId xmlns:a16="http://schemas.microsoft.com/office/drawing/2014/main" id="{A8A5BD0A-ECB5-4D14-B831-81D8AAF4B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3314700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  <a:endParaRPr sz="900"/>
          </a:p>
        </p:txBody>
      </p:sp>
      <p:sp>
        <p:nvSpPr>
          <p:cNvPr id="35" name="Shape 33">
            <a:hlinkClick xmlns:r="http://schemas.openxmlformats.org/officeDocument/2006/relationships" xmlns:a="http://schemas.openxmlformats.org/drawingml/2006/main" r:id="Rb825b501038d4180"/>
            <a:extLst xmlns:a="http://schemas.openxmlformats.org/drawingml/2006/main">
              <a:ext uri="{FF2B5EF4-FFF2-40B4-BE49-F238E27FC236}">
                <a16:creationId xmlns:a16="http://schemas.microsoft.com/office/drawing/2014/main" id="{9F29395A-79F1-4CEE-A6B4-BFB4790B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3552825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Shape 34">
            <a:hlinkClick xmlns:r="http://schemas.openxmlformats.org/officeDocument/2006/relationships" xmlns:a="http://schemas.openxmlformats.org/drawingml/2006/main" r:id="R26476d6f6e4541f5"/>
            <a:extLst xmlns:a="http://schemas.openxmlformats.org/drawingml/2006/main">
              <a:ext uri="{FF2B5EF4-FFF2-40B4-BE49-F238E27FC236}">
                <a16:creationId xmlns:a16="http://schemas.microsoft.com/office/drawing/2014/main" id="{346DDC07-D628-45FE-BE9D-933BC3C3C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3552825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5">
            <a:hlinkClick xmlns:r="http://schemas.openxmlformats.org/officeDocument/2006/relationships" xmlns:a="http://schemas.openxmlformats.org/drawingml/2006/main" r:id="R6aa9a8b7e7b6401a"/>
            <a:extLst xmlns:a="http://schemas.openxmlformats.org/drawingml/2006/main">
              <a:ext uri="{FF2B5EF4-FFF2-40B4-BE49-F238E27FC236}">
                <a16:creationId xmlns:a16="http://schemas.microsoft.com/office/drawing/2014/main" id="{3173D292-077C-42E3-ABF8-59D1FB888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3609975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A5</a:t>
            </a:r>
            <a:endParaRPr sz="1050"/>
          </a:p>
        </p:txBody>
      </p:sp>
      <p:sp>
        <p:nvSpPr>
          <p:cNvPr id="38" name="Text 36">
            <a:hlinkClick xmlns:r="http://schemas.openxmlformats.org/officeDocument/2006/relationships" xmlns:a="http://schemas.openxmlformats.org/drawingml/2006/main" r:id="R41b0304b75054011"/>
            <a:extLst xmlns:a="http://schemas.openxmlformats.org/drawingml/2006/main">
              <a:ext uri="{FF2B5EF4-FFF2-40B4-BE49-F238E27FC236}">
                <a16:creationId xmlns:a16="http://schemas.microsoft.com/office/drawing/2014/main" id="{74199026-5D79-4F6F-BD84-1960B9E3C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3609975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Recommended Sourcing Construct</a:t>
            </a:r>
            <a:endParaRPr sz="1050"/>
          </a:p>
        </p:txBody>
      </p:sp>
      <p:sp>
        <p:nvSpPr>
          <p:cNvPr id="39" name="Text 37">
            <a:hlinkClick xmlns:r="http://schemas.openxmlformats.org/officeDocument/2006/relationships" xmlns:a="http://schemas.openxmlformats.org/drawingml/2006/main" r:id="R617870759e9543ce"/>
            <a:extLst xmlns:a="http://schemas.openxmlformats.org/drawingml/2006/main">
              <a:ext uri="{FF2B5EF4-FFF2-40B4-BE49-F238E27FC236}">
                <a16:creationId xmlns:a16="http://schemas.microsoft.com/office/drawing/2014/main" id="{E3EA62F6-9E4E-442C-A50A-C72AE21F9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3619500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  <a:endParaRPr sz="900"/>
          </a:p>
        </p:txBody>
      </p:sp>
      <p:sp>
        <p:nvSpPr>
          <p:cNvPr id="40" name="Shape 38">
            <a:hlinkClick xmlns:r="http://schemas.openxmlformats.org/officeDocument/2006/relationships" xmlns:a="http://schemas.openxmlformats.org/drawingml/2006/main" r:id="R685f7a85ef7c4e75"/>
            <a:extLst xmlns:a="http://schemas.openxmlformats.org/drawingml/2006/main">
              <a:ext uri="{FF2B5EF4-FFF2-40B4-BE49-F238E27FC236}">
                <a16:creationId xmlns:a16="http://schemas.microsoft.com/office/drawing/2014/main" id="{E35AC2A0-E416-4432-89B0-7A73584BD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5" y="3857625"/>
            <a:ext cx="10972526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hlinkClick xmlns:r="http://schemas.openxmlformats.org/officeDocument/2006/relationships" xmlns:a="http://schemas.openxmlformats.org/drawingml/2006/main" r:id="R7cc18d286a584d11"/>
            <a:extLst xmlns:a="http://schemas.openxmlformats.org/drawingml/2006/main">
              <a:ext uri="{FF2B5EF4-FFF2-40B4-BE49-F238E27FC236}">
                <a16:creationId xmlns:a16="http://schemas.microsoft.com/office/drawing/2014/main" id="{B331E929-6BA9-4F1E-B80A-B83AC8413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2" y="3943350"/>
            <a:ext cx="380990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  <a:endParaRPr sz="1350"/>
          </a:p>
        </p:txBody>
      </p:sp>
      <p:sp>
        <p:nvSpPr>
          <p:cNvPr id="42" name="Text 40">
            <a:hlinkClick xmlns:r="http://schemas.openxmlformats.org/officeDocument/2006/relationships" xmlns:a="http://schemas.openxmlformats.org/drawingml/2006/main" r:id="Ra883c13821de4b51"/>
            <a:extLst xmlns:a="http://schemas.openxmlformats.org/drawingml/2006/main">
              <a:ext uri="{FF2B5EF4-FFF2-40B4-BE49-F238E27FC236}">
                <a16:creationId xmlns:a16="http://schemas.microsoft.com/office/drawing/2014/main" id="{415B231B-893B-4830-8F0C-3D071389B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22" y="3943350"/>
            <a:ext cx="9239019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 B  Supplier Analysis</a:t>
            </a:r>
            <a:endParaRPr sz="1350"/>
          </a:p>
        </p:txBody>
      </p:sp>
      <p:sp>
        <p:nvSpPr>
          <p:cNvPr id="43" name="Text 41">
            <a:hlinkClick xmlns:r="http://schemas.openxmlformats.org/officeDocument/2006/relationships" xmlns:a="http://schemas.openxmlformats.org/drawingml/2006/main" r:id="Rf2545fea66da444d"/>
            <a:extLst xmlns:a="http://schemas.openxmlformats.org/drawingml/2006/main">
              <a:ext uri="{FF2B5EF4-FFF2-40B4-BE49-F238E27FC236}">
                <a16:creationId xmlns:a16="http://schemas.microsoft.com/office/drawing/2014/main" id="{E46EA727-FBAB-4FA4-9C80-A5B64ED73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8724" y="3971925"/>
            <a:ext cx="400040" cy="1428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29</a:t>
            </a:r>
            <a:endParaRPr sz="1000"/>
          </a:p>
        </p:txBody>
      </p:sp>
      <p:sp>
        <p:nvSpPr>
          <p:cNvPr id="44" name="Shape 42">
            <a:hlinkClick xmlns:r="http://schemas.openxmlformats.org/officeDocument/2006/relationships" xmlns:a="http://schemas.openxmlformats.org/drawingml/2006/main" r:id="Ra4af82ccfe6b4868"/>
            <a:extLst xmlns:a="http://schemas.openxmlformats.org/drawingml/2006/main">
              <a:ext uri="{FF2B5EF4-FFF2-40B4-BE49-F238E27FC236}">
                <a16:creationId xmlns:a16="http://schemas.microsoft.com/office/drawing/2014/main" id="{F3ABE772-01F3-4F8D-A1F6-7D810F90E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4305300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5" name="Shape 43">
            <a:hlinkClick xmlns:r="http://schemas.openxmlformats.org/officeDocument/2006/relationships" xmlns:a="http://schemas.openxmlformats.org/drawingml/2006/main" r:id="R98954d0894a64533"/>
            <a:extLst xmlns:a="http://schemas.openxmlformats.org/drawingml/2006/main">
              <a:ext uri="{FF2B5EF4-FFF2-40B4-BE49-F238E27FC236}">
                <a16:creationId xmlns:a16="http://schemas.microsoft.com/office/drawing/2014/main" id="{6A94A145-FEEB-41CE-87AF-980F17B03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4305300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4">
            <a:hlinkClick xmlns:r="http://schemas.openxmlformats.org/officeDocument/2006/relationships" xmlns:a="http://schemas.openxmlformats.org/drawingml/2006/main" r:id="Re7eaeff7bde04293"/>
            <a:extLst xmlns:a="http://schemas.openxmlformats.org/drawingml/2006/main">
              <a:ext uri="{FF2B5EF4-FFF2-40B4-BE49-F238E27FC236}">
                <a16:creationId xmlns:a16="http://schemas.microsoft.com/office/drawing/2014/main" id="{732ADD6F-D76F-4D7D-A4BD-865EEC9A7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4362450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B1</a:t>
            </a:r>
            <a:endParaRPr sz="1050"/>
          </a:p>
        </p:txBody>
      </p:sp>
      <p:sp>
        <p:nvSpPr>
          <p:cNvPr id="47" name="Text 45">
            <a:hlinkClick xmlns:r="http://schemas.openxmlformats.org/officeDocument/2006/relationships" xmlns:a="http://schemas.openxmlformats.org/drawingml/2006/main" r:id="R5920db396c374490"/>
            <a:extLst xmlns:a="http://schemas.openxmlformats.org/drawingml/2006/main">
              <a:ext uri="{FF2B5EF4-FFF2-40B4-BE49-F238E27FC236}">
                <a16:creationId xmlns:a16="http://schemas.microsoft.com/office/drawing/2014/main" id="{670A1022-0883-4246-834E-0D547C636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4362450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Scale, Operations &amp; Geography</a:t>
            </a:r>
            <a:endParaRPr sz="1050"/>
          </a:p>
        </p:txBody>
      </p:sp>
      <p:sp>
        <p:nvSpPr>
          <p:cNvPr id="48" name="Text 46">
            <a:hlinkClick xmlns:r="http://schemas.openxmlformats.org/officeDocument/2006/relationships" xmlns:a="http://schemas.openxmlformats.org/drawingml/2006/main" r:id="R735d47d2055f4d3e"/>
            <a:extLst xmlns:a="http://schemas.openxmlformats.org/drawingml/2006/main">
              <a:ext uri="{FF2B5EF4-FFF2-40B4-BE49-F238E27FC236}">
                <a16:creationId xmlns:a16="http://schemas.microsoft.com/office/drawing/2014/main" id="{0B529242-1F8A-401F-9F09-8100529F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4371975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  <a:endParaRPr sz="900"/>
          </a:p>
        </p:txBody>
      </p:sp>
      <p:sp>
        <p:nvSpPr>
          <p:cNvPr id="49" name="Shape 47">
            <a:hlinkClick xmlns:r="http://schemas.openxmlformats.org/officeDocument/2006/relationships" xmlns:a="http://schemas.openxmlformats.org/drawingml/2006/main" r:id="Rd5638b9fc3f0446b"/>
            <a:extLst xmlns:a="http://schemas.openxmlformats.org/drawingml/2006/main">
              <a:ext uri="{FF2B5EF4-FFF2-40B4-BE49-F238E27FC236}">
                <a16:creationId xmlns:a16="http://schemas.microsoft.com/office/drawing/2014/main" id="{848E516C-1513-46ED-87A1-255B35C37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4610100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Shape 48">
            <a:hlinkClick xmlns:r="http://schemas.openxmlformats.org/officeDocument/2006/relationships" xmlns:a="http://schemas.openxmlformats.org/drawingml/2006/main" r:id="R2594c7eaa1944dd9"/>
            <a:extLst xmlns:a="http://schemas.openxmlformats.org/drawingml/2006/main">
              <a:ext uri="{FF2B5EF4-FFF2-40B4-BE49-F238E27FC236}">
                <a16:creationId xmlns:a16="http://schemas.microsoft.com/office/drawing/2014/main" id="{086361E7-11F5-4080-9232-778067EF4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4610100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Text 49">
            <a:hlinkClick xmlns:r="http://schemas.openxmlformats.org/officeDocument/2006/relationships" xmlns:a="http://schemas.openxmlformats.org/drawingml/2006/main" r:id="R932473eea81547ba"/>
            <a:extLst xmlns:a="http://schemas.openxmlformats.org/drawingml/2006/main">
              <a:ext uri="{FF2B5EF4-FFF2-40B4-BE49-F238E27FC236}">
                <a16:creationId xmlns:a16="http://schemas.microsoft.com/office/drawing/2014/main" id="{002FAF74-05F9-43F5-A93F-0D730DA72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4667250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B2</a:t>
            </a:r>
            <a:endParaRPr sz="1050"/>
          </a:p>
        </p:txBody>
      </p:sp>
      <p:sp>
        <p:nvSpPr>
          <p:cNvPr id="52" name="Text 50">
            <a:hlinkClick xmlns:r="http://schemas.openxmlformats.org/officeDocument/2006/relationships" xmlns:a="http://schemas.openxmlformats.org/drawingml/2006/main" r:id="R45c7e6c9c38e4185"/>
            <a:extLst xmlns:a="http://schemas.openxmlformats.org/drawingml/2006/main">
              <a:ext uri="{FF2B5EF4-FFF2-40B4-BE49-F238E27FC236}">
                <a16:creationId xmlns:a16="http://schemas.microsoft.com/office/drawing/2014/main" id="{52A2198D-4E6A-4B13-8944-E7CEC9C71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4667250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ERP, CRM, BI &amp; Cloud-Native Capability</a:t>
            </a:r>
            <a:endParaRPr sz="1050"/>
          </a:p>
        </p:txBody>
      </p:sp>
      <p:sp>
        <p:nvSpPr>
          <p:cNvPr id="53" name="Text 51">
            <a:hlinkClick xmlns:r="http://schemas.openxmlformats.org/officeDocument/2006/relationships" xmlns:a="http://schemas.openxmlformats.org/drawingml/2006/main" r:id="R588b00a638a54e5b"/>
            <a:extLst xmlns:a="http://schemas.openxmlformats.org/drawingml/2006/main">
              <a:ext uri="{FF2B5EF4-FFF2-40B4-BE49-F238E27FC236}">
                <a16:creationId xmlns:a16="http://schemas.microsoft.com/office/drawing/2014/main" id="{F66565F8-A2E4-47FF-AB98-F24E0EBB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4676775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  <a:endParaRPr sz="900"/>
          </a:p>
        </p:txBody>
      </p:sp>
      <p:sp>
        <p:nvSpPr>
          <p:cNvPr id="54" name="Shape 52">
            <a:hlinkClick xmlns:r="http://schemas.openxmlformats.org/officeDocument/2006/relationships" xmlns:a="http://schemas.openxmlformats.org/drawingml/2006/main" r:id="R13a6dafb77d24c35"/>
            <a:extLst xmlns:a="http://schemas.openxmlformats.org/drawingml/2006/main">
              <a:ext uri="{FF2B5EF4-FFF2-40B4-BE49-F238E27FC236}">
                <a16:creationId xmlns:a16="http://schemas.microsoft.com/office/drawing/2014/main" id="{ECEA6C8A-D1EF-4867-B0E2-1382EF2F1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4914900"/>
            <a:ext cx="10286743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5" name="Shape 53">
            <a:hlinkClick xmlns:r="http://schemas.openxmlformats.org/officeDocument/2006/relationships" xmlns:a="http://schemas.openxmlformats.org/drawingml/2006/main" r:id="R22f7b7d02cdd47cb"/>
            <a:extLst xmlns:a="http://schemas.openxmlformats.org/drawingml/2006/main">
              <a:ext uri="{FF2B5EF4-FFF2-40B4-BE49-F238E27FC236}">
                <a16:creationId xmlns:a16="http://schemas.microsoft.com/office/drawing/2014/main" id="{DFDB6306-C429-4DB2-A765-83A1F5B73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368" y="4914900"/>
            <a:ext cx="57149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4">
            <a:hlinkClick xmlns:r="http://schemas.openxmlformats.org/officeDocument/2006/relationships" xmlns:a="http://schemas.openxmlformats.org/drawingml/2006/main" r:id="R6f7651ea59f74149"/>
            <a:extLst xmlns:a="http://schemas.openxmlformats.org/drawingml/2006/main">
              <a:ext uri="{FF2B5EF4-FFF2-40B4-BE49-F238E27FC236}">
                <a16:creationId xmlns:a16="http://schemas.microsoft.com/office/drawing/2014/main" id="{E2AA99FE-372D-4D95-AE13-9355DE686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190" y="4972050"/>
            <a:ext cx="32384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B3</a:t>
            </a:r>
            <a:endParaRPr sz="1050"/>
          </a:p>
        </p:txBody>
      </p:sp>
      <p:sp>
        <p:nvSpPr>
          <p:cNvPr id="57" name="Text 55">
            <a:hlinkClick xmlns:r="http://schemas.openxmlformats.org/officeDocument/2006/relationships" xmlns:a="http://schemas.openxmlformats.org/drawingml/2006/main" r:id="R95b4092587ca4244"/>
            <a:extLst xmlns:a="http://schemas.openxmlformats.org/drawingml/2006/main">
              <a:ext uri="{FF2B5EF4-FFF2-40B4-BE49-F238E27FC236}">
                <a16:creationId xmlns:a16="http://schemas.microsoft.com/office/drawing/2014/main" id="{459E320B-0978-4C05-991E-8C39291A9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06" y="4972050"/>
            <a:ext cx="8905652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50" b="1">
                <a:solidFill>
                  <a:srgbClr val="1B1F21"/>
                </a:solidFill>
                <a:latin typeface="Arial"/>
                <a:ea typeface="Arial"/>
                <a:cs typeface="Arial"/>
              </a:rPr>
              <a:t>Additional Capabilities &amp; AI-Led Delivery</a:t>
            </a:r>
            <a:endParaRPr sz="1050"/>
          </a:p>
        </p:txBody>
      </p:sp>
      <p:sp>
        <p:nvSpPr>
          <p:cNvPr id="58" name="Text 56">
            <a:hlinkClick xmlns:r="http://schemas.openxmlformats.org/officeDocument/2006/relationships" xmlns:a="http://schemas.openxmlformats.org/drawingml/2006/main" r:id="R87473a54db6a4cd5"/>
            <a:extLst xmlns:a="http://schemas.openxmlformats.org/drawingml/2006/main">
              <a:ext uri="{FF2B5EF4-FFF2-40B4-BE49-F238E27FC236}">
                <a16:creationId xmlns:a16="http://schemas.microsoft.com/office/drawing/2014/main" id="{051DCA69-0E50-4417-9360-55647A31B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7773" y="4981575"/>
            <a:ext cx="380990" cy="133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40</a:t>
            </a:r>
            <a:endParaRPr sz="900"/>
          </a:p>
        </p:txBody>
      </p:sp>
      <p:sp>
        <p:nvSpPr>
          <p:cNvPr id="59" name="Shape 57">
            <a:hlinkClick xmlns:r="http://schemas.openxmlformats.org/officeDocument/2006/relationships" xmlns:a="http://schemas.openxmlformats.org/drawingml/2006/main" r:id="Re9bf74409dca4a39"/>
            <a:extLst xmlns:a="http://schemas.openxmlformats.org/drawingml/2006/main">
              <a:ext uri="{FF2B5EF4-FFF2-40B4-BE49-F238E27FC236}">
                <a16:creationId xmlns:a16="http://schemas.microsoft.com/office/drawing/2014/main" id="{0F842C5E-CED6-4CBE-A1B1-CB043584A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5" y="5219700"/>
            <a:ext cx="10972526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8">
            <a:hlinkClick xmlns:r="http://schemas.openxmlformats.org/officeDocument/2006/relationships" xmlns:a="http://schemas.openxmlformats.org/drawingml/2006/main" r:id="R2b7feb0bb45b4b9c"/>
            <a:extLst xmlns:a="http://schemas.openxmlformats.org/drawingml/2006/main">
              <a:ext uri="{FF2B5EF4-FFF2-40B4-BE49-F238E27FC236}">
                <a16:creationId xmlns:a16="http://schemas.microsoft.com/office/drawing/2014/main" id="{48F516E9-4420-4694-A7E4-35248C1DA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2" y="5305425"/>
            <a:ext cx="380990" cy="200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  <a:endParaRPr sz="1350"/>
          </a:p>
        </p:txBody>
      </p:sp>
      <p:sp>
        <p:nvSpPr>
          <p:cNvPr id="61" name="Text 59">
            <a:hlinkClick xmlns:r="http://schemas.openxmlformats.org/officeDocument/2006/relationships" xmlns:a="http://schemas.openxmlformats.org/drawingml/2006/main" r:id="R88a69965c8e148f4"/>
            <a:extLst xmlns:a="http://schemas.openxmlformats.org/drawingml/2006/main">
              <a:ext uri="{FF2B5EF4-FFF2-40B4-BE49-F238E27FC236}">
                <a16:creationId xmlns:a16="http://schemas.microsoft.com/office/drawing/2014/main" id="{4431ACA9-1B57-468D-83ED-74CCC5C55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22" y="5305425"/>
            <a:ext cx="10079884" cy="2762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Key Summary                                                                          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(Click the page number to directly move to key summary slide)</a:t>
            </a:r>
          </a:p>
        </p:txBody>
      </p:sp>
      <p:sp>
        <p:nvSpPr>
          <p:cNvPr id="62" name="Text 60">
            <a:hlinkClick xmlns:r="http://schemas.openxmlformats.org/officeDocument/2006/relationships" xmlns:a="http://schemas.openxmlformats.org/drawingml/2006/main" r:id="R3193e1d0143349e7"/>
            <a:extLst xmlns:a="http://schemas.openxmlformats.org/drawingml/2006/main">
              <a:ext uri="{FF2B5EF4-FFF2-40B4-BE49-F238E27FC236}">
                <a16:creationId xmlns:a16="http://schemas.microsoft.com/office/drawing/2014/main" id="{10AECFF3-D538-4F82-8AC1-B7C3C283D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8724" y="5334000"/>
            <a:ext cx="400040" cy="1428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43</a:t>
            </a:r>
            <a:endParaRPr sz="1000"/>
          </a:p>
        </p:txBody>
      </p:sp>
      <p:sp>
        <p:nvSpPr>
          <p:cNvPr id="63" name="Shape 61">
            <a:hlinkClick xmlns:r="http://schemas.openxmlformats.org/officeDocument/2006/relationships" xmlns:a="http://schemas.openxmlformats.org/drawingml/2006/main" r:id="R3b014b47e1a84474"/>
            <a:extLst xmlns:a="http://schemas.openxmlformats.org/drawingml/2006/main">
              <a:ext uri="{FF2B5EF4-FFF2-40B4-BE49-F238E27FC236}">
                <a16:creationId xmlns:a16="http://schemas.microsoft.com/office/drawing/2014/main" id="{5359F649-9985-4A6C-B432-5FCDACC47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85" y="5667375"/>
            <a:ext cx="10972526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7" name="Shape 65">
            <a:extLst xmlns:a="http://schemas.openxmlformats.org/drawingml/2006/main">
              <a:ext uri="{FF2B5EF4-FFF2-40B4-BE49-F238E27FC236}">
                <a16:creationId xmlns:a16="http://schemas.microsoft.com/office/drawing/2014/main" id="{8F06F5DF-7D69-447C-AE42-22CD0A20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189" y="6486525"/>
            <a:ext cx="1127731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18023AB8-09B9-408C-A956-C407FA56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36" y="6591300"/>
            <a:ext cx="546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5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  <a:endParaRPr sz="850"/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E3E55AAC-8C1D-452B-91F1-E5DB8B011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79134" y="6591300"/>
            <a:ext cx="60125" cy="114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50">
                <a:solidFill>
                  <a:srgbClr val="7B8184"/>
                </a:solidFill>
                <a:latin typeface="Arial"/>
                <a:ea typeface="Arial"/>
                <a:cs typeface="Arial"/>
              </a:rPr>
              <a:t>4</a:t>
            </a:r>
            <a:endParaRPr sz="850"/>
          </a:p>
        </p:txBody>
      </p:sp>
      <p:sp>
        <p:nvSpPr>
          <p:cNvPr id="70" name="Rectangle 69">
            <a:extLst xmlns:a="http://schemas.openxmlformats.org/drawingml/2006/main">
              <a:ext uri="{FF2B5EF4-FFF2-40B4-BE49-F238E27FC236}">
                <a16:creationId xmlns:a16="http://schemas.microsoft.com/office/drawing/2014/main" id="{9928A0B2-CE1C-D415-72DC-85B8EF3A1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1837" y="6359426"/>
            <a:ext cx="2747611" cy="7947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  <a:latin typeface="Arial"/>
                <a:ea typeface="Arial"/>
                <a:cs typeface="Arial"/>
              </a:rPr>
              <a:t>Page numbers are directly linked to the respective slides </a:t>
            </a:r>
          </a:p>
        </p:txBody>
      </p:sp>
      <p:sp>
        <p:nvSpPr>
          <p:cNvPr id="7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24EBA88-C0CC-4CB8-987B-B0F24DBF7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9CD5BD4B-4860-44A7-929C-330B538D1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F22ACAF-F8A1-4746-9670-25A38373B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28FC8BD2-7B60-47EA-8CE8-E36F9BDA7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3BC4C91-EEF4-4A68-B00E-FDA7C1968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D406871-AD77-4DB5-8A7D-BA30913FB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67944041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 0">
            <a:extLst xmlns:a="http://schemas.openxmlformats.org/drawingml/2006/main">
              <a:ext uri="{FF2B5EF4-FFF2-40B4-BE49-F238E27FC236}">
                <a16:creationId xmlns:a16="http://schemas.microsoft.com/office/drawing/2014/main" id="{2BFD900E-EA02-4599-A731-CE9EC7B0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B3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">
            <a:extLst xmlns:a="http://schemas.openxmlformats.org/drawingml/2006/main">
              <a:ext uri="{FF2B5EF4-FFF2-40B4-BE49-F238E27FC236}">
                <a16:creationId xmlns:a16="http://schemas.microsoft.com/office/drawing/2014/main" id="{3665662C-0E47-406F-8BC6-FDE36FD5F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B3: Other Relevant Capability Map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2">
            <a:extLst xmlns:a="http://schemas.openxmlformats.org/drawingml/2006/main">
              <a:ext uri="{FF2B5EF4-FFF2-40B4-BE49-F238E27FC236}">
                <a16:creationId xmlns:a16="http://schemas.microsoft.com/office/drawing/2014/main" id="{FD603BBA-22A1-4B24-A047-25C34AF7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3">
            <a:extLst xmlns:a="http://schemas.openxmlformats.org/drawingml/2006/main">
              <a:ext uri="{FF2B5EF4-FFF2-40B4-BE49-F238E27FC236}">
                <a16:creationId xmlns:a16="http://schemas.microsoft.com/office/drawing/2014/main" id="{4C249BD9-8893-4D9C-B64F-3F0FFE77E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Beyond ERP, CRM, BI and cloud-native coverage, supplier differentiation is shifting toward AI-native delivery, ecosystem integration, governance and verticalized accelerators.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4">
            <a:extLst xmlns:a="http://schemas.openxmlformats.org/drawingml/2006/main">
              <a:ext uri="{FF2B5EF4-FFF2-40B4-BE49-F238E27FC236}">
                <a16:creationId xmlns:a16="http://schemas.microsoft.com/office/drawing/2014/main" id="{D7FB2CE1-1968-4579-8DD1-D38C68E3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621756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Public-evidence intensity by additional capability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5">
            <a:extLst xmlns:a="http://schemas.openxmlformats.org/drawingml/2006/main">
              <a:ext uri="{FF2B5EF4-FFF2-40B4-BE49-F238E27FC236}">
                <a16:creationId xmlns:a16="http://schemas.microsoft.com/office/drawing/2014/main" id="{688EDA29-D75A-473E-A5B0-0121D84AE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621756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Qualitative view; based on named platforms, alliances, delivery models and public capability disclosures.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6">
            <a:extLst xmlns:a="http://schemas.openxmlformats.org/drawingml/2006/main">
              <a:ext uri="{FF2B5EF4-FFF2-40B4-BE49-F238E27FC236}">
                <a16:creationId xmlns:a16="http://schemas.microsoft.com/office/drawing/2014/main" id="{454F8EC8-606A-4E57-BD34-0FD442F4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472040"/>
            <a:ext cx="107856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7">
            <a:extLst xmlns:a="http://schemas.openxmlformats.org/drawingml/2006/main">
              <a:ext uri="{FF2B5EF4-FFF2-40B4-BE49-F238E27FC236}">
                <a16:creationId xmlns:a16="http://schemas.microsoft.com/office/drawing/2014/main" id="{0769A428-1BC6-4922-9C2B-D764E3019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1527255"/>
            <a:ext cx="100548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Shape 8">
            <a:extLst xmlns:a="http://schemas.openxmlformats.org/drawingml/2006/main">
              <a:ext uri="{FF2B5EF4-FFF2-40B4-BE49-F238E27FC236}">
                <a16:creationId xmlns:a16="http://schemas.microsoft.com/office/drawing/2014/main" id="{39694B75-5B10-4138-8E45-B479111CB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472040"/>
            <a:ext cx="12157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9">
            <a:extLst xmlns:a="http://schemas.openxmlformats.org/drawingml/2006/main">
              <a:ext uri="{FF2B5EF4-FFF2-40B4-BE49-F238E27FC236}">
                <a16:creationId xmlns:a16="http://schemas.microsoft.com/office/drawing/2014/main" id="{0A7DC7E4-8E60-4795-8799-F90B04992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1527255"/>
            <a:ext cx="11426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AI-led SDLC / 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Shape 10">
            <a:extLst xmlns:a="http://schemas.openxmlformats.org/drawingml/2006/main">
              <a:ext uri="{FF2B5EF4-FFF2-40B4-BE49-F238E27FC236}">
                <a16:creationId xmlns:a16="http://schemas.microsoft.com/office/drawing/2014/main" id="{9173CE28-A11F-46E6-A6C0-E9A423291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1472040"/>
            <a:ext cx="11426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11">
            <a:extLst xmlns:a="http://schemas.openxmlformats.org/drawingml/2006/main">
              <a:ext uri="{FF2B5EF4-FFF2-40B4-BE49-F238E27FC236}">
                <a16:creationId xmlns:a16="http://schemas.microsoft.com/office/drawing/2014/main" id="{8D122D81-2164-4977-BD7E-203A654FB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1527255"/>
            <a:ext cx="10695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Cloud &amp; platform ecosystem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12">
            <a:extLst xmlns:a="http://schemas.openxmlformats.org/drawingml/2006/main">
              <a:ext uri="{FF2B5EF4-FFF2-40B4-BE49-F238E27FC236}">
                <a16:creationId xmlns:a16="http://schemas.microsoft.com/office/drawing/2014/main" id="{A6542E1E-6E1B-4FA7-AA48-9B5B4E6E0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1472040"/>
            <a:ext cx="10328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13">
            <a:extLst xmlns:a="http://schemas.openxmlformats.org/drawingml/2006/main">
              <a:ext uri="{FF2B5EF4-FFF2-40B4-BE49-F238E27FC236}">
                <a16:creationId xmlns:a16="http://schemas.microsoft.com/office/drawing/2014/main" id="{193074CF-CEF3-43BC-B536-875A021B4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1527255"/>
            <a:ext cx="959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Retail / CX accelerators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Shape 14">
            <a:extLst xmlns:a="http://schemas.openxmlformats.org/drawingml/2006/main">
              <a:ext uri="{FF2B5EF4-FFF2-40B4-BE49-F238E27FC236}">
                <a16:creationId xmlns:a16="http://schemas.microsoft.com/office/drawing/2014/main" id="{D111328E-42DD-47E7-B75C-7C5D77873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1472040"/>
            <a:ext cx="103284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15">
            <a:extLst xmlns:a="http://schemas.openxmlformats.org/drawingml/2006/main">
              <a:ext uri="{FF2B5EF4-FFF2-40B4-BE49-F238E27FC236}">
                <a16:creationId xmlns:a16="http://schemas.microsoft.com/office/drawing/2014/main" id="{EC7FC52E-AE89-46CE-B57A-659EB5B0C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1527255"/>
            <a:ext cx="959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Governance / security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16">
            <a:extLst xmlns:a="http://schemas.openxmlformats.org/drawingml/2006/main">
              <a:ext uri="{FF2B5EF4-FFF2-40B4-BE49-F238E27FC236}">
                <a16:creationId xmlns:a16="http://schemas.microsoft.com/office/drawing/2014/main" id="{09A0A4E8-D6F7-4D1B-9E87-1F4292945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1472040"/>
            <a:ext cx="1096920" cy="35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17">
            <a:extLst xmlns:a="http://schemas.openxmlformats.org/drawingml/2006/main">
              <a:ext uri="{FF2B5EF4-FFF2-40B4-BE49-F238E27FC236}">
                <a16:creationId xmlns:a16="http://schemas.microsoft.com/office/drawing/2014/main" id="{B40AA480-938D-49DF-86BE-ED4BDA9FC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1527255"/>
            <a:ext cx="102384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Industrialized managed ops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Shape 18">
            <a:extLst xmlns:a="http://schemas.openxmlformats.org/drawingml/2006/main">
              <a:ext uri="{FF2B5EF4-FFF2-40B4-BE49-F238E27FC236}">
                <a16:creationId xmlns:a16="http://schemas.microsoft.com/office/drawing/2014/main" id="{30F01897-E3C8-4F34-AAA7-390B70AB6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8288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19">
            <a:extLst xmlns:a="http://schemas.openxmlformats.org/drawingml/2006/main">
              <a:ext uri="{FF2B5EF4-FFF2-40B4-BE49-F238E27FC236}">
                <a16:creationId xmlns:a16="http://schemas.microsoft.com/office/drawing/2014/main" id="{AA58DBA7-2017-4131-A969-72D652B6B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189293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Shape 20">
            <a:extLst xmlns:a="http://schemas.openxmlformats.org/drawingml/2006/main">
              <a:ext uri="{FF2B5EF4-FFF2-40B4-BE49-F238E27FC236}">
                <a16:creationId xmlns:a16="http://schemas.microsoft.com/office/drawing/2014/main" id="{E436CDCF-7761-443A-ACB3-8BBFCDD4F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8288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21">
            <a:extLst xmlns:a="http://schemas.openxmlformats.org/drawingml/2006/main">
              <a:ext uri="{FF2B5EF4-FFF2-40B4-BE49-F238E27FC236}">
                <a16:creationId xmlns:a16="http://schemas.microsoft.com/office/drawing/2014/main" id="{A3D88668-383E-46B6-B6F4-4F6534734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18929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22">
            <a:extLst xmlns:a="http://schemas.openxmlformats.org/drawingml/2006/main">
              <a:ext uri="{FF2B5EF4-FFF2-40B4-BE49-F238E27FC236}">
                <a16:creationId xmlns:a16="http://schemas.microsoft.com/office/drawing/2014/main" id="{35FE580E-8136-47C8-BE39-A3808D5AB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182880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3">
            <a:extLst xmlns:a="http://schemas.openxmlformats.org/drawingml/2006/main">
              <a:ext uri="{FF2B5EF4-FFF2-40B4-BE49-F238E27FC236}">
                <a16:creationId xmlns:a16="http://schemas.microsoft.com/office/drawing/2014/main" id="{72D7B841-0F08-4B12-8885-E4DF650FD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189293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4">
            <a:extLst xmlns:a="http://schemas.openxmlformats.org/drawingml/2006/main">
              <a:ext uri="{FF2B5EF4-FFF2-40B4-BE49-F238E27FC236}">
                <a16:creationId xmlns:a16="http://schemas.microsoft.com/office/drawing/2014/main" id="{3C3D777F-6358-427A-855E-FF53DAE48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182880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25">
            <a:extLst xmlns:a="http://schemas.openxmlformats.org/drawingml/2006/main">
              <a:ext uri="{FF2B5EF4-FFF2-40B4-BE49-F238E27FC236}">
                <a16:creationId xmlns:a16="http://schemas.microsoft.com/office/drawing/2014/main" id="{830BE839-F6E8-4724-B8D8-04F321736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189293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Shape 26">
            <a:extLst xmlns:a="http://schemas.openxmlformats.org/drawingml/2006/main">
              <a:ext uri="{FF2B5EF4-FFF2-40B4-BE49-F238E27FC236}">
                <a16:creationId xmlns:a16="http://schemas.microsoft.com/office/drawing/2014/main" id="{43A459EB-66B1-4ADF-8324-0D6732AB6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182880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27">
            <a:extLst xmlns:a="http://schemas.openxmlformats.org/drawingml/2006/main">
              <a:ext uri="{FF2B5EF4-FFF2-40B4-BE49-F238E27FC236}">
                <a16:creationId xmlns:a16="http://schemas.microsoft.com/office/drawing/2014/main" id="{0B16FD5E-74C1-41A6-B068-261101F8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189293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Shape 28">
            <a:extLst xmlns:a="http://schemas.openxmlformats.org/drawingml/2006/main">
              <a:ext uri="{FF2B5EF4-FFF2-40B4-BE49-F238E27FC236}">
                <a16:creationId xmlns:a16="http://schemas.microsoft.com/office/drawing/2014/main" id="{833F99B7-3806-4904-A04D-E90BCE282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182880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29">
            <a:extLst xmlns:a="http://schemas.openxmlformats.org/drawingml/2006/main">
              <a:ext uri="{FF2B5EF4-FFF2-40B4-BE49-F238E27FC236}">
                <a16:creationId xmlns:a16="http://schemas.microsoft.com/office/drawing/2014/main" id="{2B9A9838-39AB-4BB7-82EA-C5239163C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18929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Shape 30">
            <a:extLst xmlns:a="http://schemas.openxmlformats.org/drawingml/2006/main">
              <a:ext uri="{FF2B5EF4-FFF2-40B4-BE49-F238E27FC236}">
                <a16:creationId xmlns:a16="http://schemas.microsoft.com/office/drawing/2014/main" id="{D459A291-C1F9-4136-BDB1-4449F3AE8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1031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31">
            <a:extLst xmlns:a="http://schemas.openxmlformats.org/drawingml/2006/main">
              <a:ext uri="{FF2B5EF4-FFF2-40B4-BE49-F238E27FC236}">
                <a16:creationId xmlns:a16="http://schemas.microsoft.com/office/drawing/2014/main" id="{2D9985D9-D178-456C-A718-BD003A8DB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216725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2">
            <a:extLst xmlns:a="http://schemas.openxmlformats.org/drawingml/2006/main">
              <a:ext uri="{FF2B5EF4-FFF2-40B4-BE49-F238E27FC236}">
                <a16:creationId xmlns:a16="http://schemas.microsoft.com/office/drawing/2014/main" id="{1E586B77-8334-4159-B873-54ED10CCF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10312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 33">
            <a:extLst xmlns:a="http://schemas.openxmlformats.org/drawingml/2006/main">
              <a:ext uri="{FF2B5EF4-FFF2-40B4-BE49-F238E27FC236}">
                <a16:creationId xmlns:a16="http://schemas.microsoft.com/office/drawing/2014/main" id="{1A6B06FC-C708-46BA-AC95-BC4104032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21672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Shape 34">
            <a:extLst xmlns:a="http://schemas.openxmlformats.org/drawingml/2006/main">
              <a:ext uri="{FF2B5EF4-FFF2-40B4-BE49-F238E27FC236}">
                <a16:creationId xmlns:a16="http://schemas.microsoft.com/office/drawing/2014/main" id="{0552AD74-433F-43F2-AB9E-A36ADE3F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210312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 35">
            <a:extLst xmlns:a="http://schemas.openxmlformats.org/drawingml/2006/main">
              <a:ext uri="{FF2B5EF4-FFF2-40B4-BE49-F238E27FC236}">
                <a16:creationId xmlns:a16="http://schemas.microsoft.com/office/drawing/2014/main" id="{BE9C35ED-1B32-48F8-9BE8-23815ED6B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216725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6">
            <a:extLst xmlns:a="http://schemas.openxmlformats.org/drawingml/2006/main">
              <a:ext uri="{FF2B5EF4-FFF2-40B4-BE49-F238E27FC236}">
                <a16:creationId xmlns:a16="http://schemas.microsoft.com/office/drawing/2014/main" id="{F6D4F134-FC6D-4C04-8860-2E8BF3BED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210312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37">
            <a:extLst xmlns:a="http://schemas.openxmlformats.org/drawingml/2006/main">
              <a:ext uri="{FF2B5EF4-FFF2-40B4-BE49-F238E27FC236}">
                <a16:creationId xmlns:a16="http://schemas.microsoft.com/office/drawing/2014/main" id="{3E0D18FC-4E6C-44EF-887A-FFCD63F63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216725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Shape 38">
            <a:extLst xmlns:a="http://schemas.openxmlformats.org/drawingml/2006/main">
              <a:ext uri="{FF2B5EF4-FFF2-40B4-BE49-F238E27FC236}">
                <a16:creationId xmlns:a16="http://schemas.microsoft.com/office/drawing/2014/main" id="{DAE8EEC8-1FA0-4E73-B84F-AF6F86C87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10312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39">
            <a:extLst xmlns:a="http://schemas.openxmlformats.org/drawingml/2006/main">
              <a:ext uri="{FF2B5EF4-FFF2-40B4-BE49-F238E27FC236}">
                <a16:creationId xmlns:a16="http://schemas.microsoft.com/office/drawing/2014/main" id="{6710A325-56F6-40D0-97DA-B65396E78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16725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Shape 40">
            <a:extLst xmlns:a="http://schemas.openxmlformats.org/drawingml/2006/main">
              <a:ext uri="{FF2B5EF4-FFF2-40B4-BE49-F238E27FC236}">
                <a16:creationId xmlns:a16="http://schemas.microsoft.com/office/drawing/2014/main" id="{457FA156-EEC6-48BF-8297-DC79001E7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210312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 41">
            <a:extLst xmlns:a="http://schemas.openxmlformats.org/drawingml/2006/main">
              <a:ext uri="{FF2B5EF4-FFF2-40B4-BE49-F238E27FC236}">
                <a16:creationId xmlns:a16="http://schemas.microsoft.com/office/drawing/2014/main" id="{9C0DB1FD-AFEA-4E2E-8E2E-6CEA125DF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216725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hape 42">
            <a:extLst xmlns:a="http://schemas.openxmlformats.org/drawingml/2006/main">
              <a:ext uri="{FF2B5EF4-FFF2-40B4-BE49-F238E27FC236}">
                <a16:creationId xmlns:a16="http://schemas.microsoft.com/office/drawing/2014/main" id="{2ACA2425-3D39-41B6-8CF5-C745735CD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3774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43">
            <a:extLst xmlns:a="http://schemas.openxmlformats.org/drawingml/2006/main">
              <a:ext uri="{FF2B5EF4-FFF2-40B4-BE49-F238E27FC236}">
                <a16:creationId xmlns:a16="http://schemas.microsoft.com/office/drawing/2014/main" id="{9179A09C-0663-4EA2-B08B-34614EEAF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24415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TCS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44">
            <a:extLst xmlns:a="http://schemas.openxmlformats.org/drawingml/2006/main">
              <a:ext uri="{FF2B5EF4-FFF2-40B4-BE49-F238E27FC236}">
                <a16:creationId xmlns:a16="http://schemas.microsoft.com/office/drawing/2014/main" id="{7BB3E3FF-044E-4E45-AD91-C336CD3BA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37744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45">
            <a:extLst xmlns:a="http://schemas.openxmlformats.org/drawingml/2006/main">
              <a:ext uri="{FF2B5EF4-FFF2-40B4-BE49-F238E27FC236}">
                <a16:creationId xmlns:a16="http://schemas.microsoft.com/office/drawing/2014/main" id="{09DCA1D4-7BE8-4BBE-9AC2-C1CA3F840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24415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Shape 46">
            <a:extLst xmlns:a="http://schemas.openxmlformats.org/drawingml/2006/main">
              <a:ext uri="{FF2B5EF4-FFF2-40B4-BE49-F238E27FC236}">
                <a16:creationId xmlns:a16="http://schemas.microsoft.com/office/drawing/2014/main" id="{11C400DC-9E36-4BB2-A6E9-2797BCD23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237744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47">
            <a:extLst xmlns:a="http://schemas.openxmlformats.org/drawingml/2006/main">
              <a:ext uri="{FF2B5EF4-FFF2-40B4-BE49-F238E27FC236}">
                <a16:creationId xmlns:a16="http://schemas.microsoft.com/office/drawing/2014/main" id="{64DC810D-8675-4D0F-B432-157FEC90F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244157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48">
            <a:extLst xmlns:a="http://schemas.openxmlformats.org/drawingml/2006/main">
              <a:ext uri="{FF2B5EF4-FFF2-40B4-BE49-F238E27FC236}">
                <a16:creationId xmlns:a16="http://schemas.microsoft.com/office/drawing/2014/main" id="{1F4FB933-D36D-4448-9D0D-AB38D6C4D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237744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49">
            <a:extLst xmlns:a="http://schemas.openxmlformats.org/drawingml/2006/main">
              <a:ext uri="{FF2B5EF4-FFF2-40B4-BE49-F238E27FC236}">
                <a16:creationId xmlns:a16="http://schemas.microsoft.com/office/drawing/2014/main" id="{B32BF62E-3B5E-4CC8-A5E1-B3E848B6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244157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50">
            <a:extLst xmlns:a="http://schemas.openxmlformats.org/drawingml/2006/main">
              <a:ext uri="{FF2B5EF4-FFF2-40B4-BE49-F238E27FC236}">
                <a16:creationId xmlns:a16="http://schemas.microsoft.com/office/drawing/2014/main" id="{A0A100CB-33F7-4074-9CF5-8F4712F52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37744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 51">
            <a:extLst xmlns:a="http://schemas.openxmlformats.org/drawingml/2006/main">
              <a:ext uri="{FF2B5EF4-FFF2-40B4-BE49-F238E27FC236}">
                <a16:creationId xmlns:a16="http://schemas.microsoft.com/office/drawing/2014/main" id="{536020D3-DBAA-4381-B447-22DD0191C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44157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Shape 52">
            <a:extLst xmlns:a="http://schemas.openxmlformats.org/drawingml/2006/main">
              <a:ext uri="{FF2B5EF4-FFF2-40B4-BE49-F238E27FC236}">
                <a16:creationId xmlns:a16="http://schemas.microsoft.com/office/drawing/2014/main" id="{9502B017-BC14-4F3B-88CC-8502C278A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237744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3">
            <a:extLst xmlns:a="http://schemas.openxmlformats.org/drawingml/2006/main">
              <a:ext uri="{FF2B5EF4-FFF2-40B4-BE49-F238E27FC236}">
                <a16:creationId xmlns:a16="http://schemas.microsoft.com/office/drawing/2014/main" id="{B132E29A-7252-4155-A97B-AA421EF4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244157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Shape 54">
            <a:extLst xmlns:a="http://schemas.openxmlformats.org/drawingml/2006/main">
              <a:ext uri="{FF2B5EF4-FFF2-40B4-BE49-F238E27FC236}">
                <a16:creationId xmlns:a16="http://schemas.microsoft.com/office/drawing/2014/main" id="{6619AE5D-4C92-4ACE-B3F3-45F22FA6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6517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 55">
            <a:extLst xmlns:a="http://schemas.openxmlformats.org/drawingml/2006/main">
              <a:ext uri="{FF2B5EF4-FFF2-40B4-BE49-F238E27FC236}">
                <a16:creationId xmlns:a16="http://schemas.microsoft.com/office/drawing/2014/main" id="{E501ED52-F0B2-4F7B-8A7F-C917171ED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271589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6">
            <a:extLst xmlns:a="http://schemas.openxmlformats.org/drawingml/2006/main">
              <a:ext uri="{FF2B5EF4-FFF2-40B4-BE49-F238E27FC236}">
                <a16:creationId xmlns:a16="http://schemas.microsoft.com/office/drawing/2014/main" id="{5F4687DB-6804-41D4-8CCD-8913ED821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6517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57">
            <a:extLst xmlns:a="http://schemas.openxmlformats.org/drawingml/2006/main">
              <a:ext uri="{FF2B5EF4-FFF2-40B4-BE49-F238E27FC236}">
                <a16:creationId xmlns:a16="http://schemas.microsoft.com/office/drawing/2014/main" id="{689D23A7-CF16-41E6-A68B-C713D1C4D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27158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Shape 58">
            <a:extLst xmlns:a="http://schemas.openxmlformats.org/drawingml/2006/main">
              <a:ext uri="{FF2B5EF4-FFF2-40B4-BE49-F238E27FC236}">
                <a16:creationId xmlns:a16="http://schemas.microsoft.com/office/drawing/2014/main" id="{EDDE88FE-5323-452F-AA13-48FD3A14B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265176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59">
            <a:extLst xmlns:a="http://schemas.openxmlformats.org/drawingml/2006/main">
              <a:ext uri="{FF2B5EF4-FFF2-40B4-BE49-F238E27FC236}">
                <a16:creationId xmlns:a16="http://schemas.microsoft.com/office/drawing/2014/main" id="{CBDB0F36-FB75-4E6B-9A47-3BAC2A2D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271589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0">
            <a:extLst xmlns:a="http://schemas.openxmlformats.org/drawingml/2006/main">
              <a:ext uri="{FF2B5EF4-FFF2-40B4-BE49-F238E27FC236}">
                <a16:creationId xmlns:a16="http://schemas.microsoft.com/office/drawing/2014/main" id="{97D11F58-84C5-44EC-9D0B-4602B7FE4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265176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 61">
            <a:extLst xmlns:a="http://schemas.openxmlformats.org/drawingml/2006/main">
              <a:ext uri="{FF2B5EF4-FFF2-40B4-BE49-F238E27FC236}">
                <a16:creationId xmlns:a16="http://schemas.microsoft.com/office/drawing/2014/main" id="{AFF26D28-2125-42C2-B1A4-2E4AEBDA4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271589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Shape 62">
            <a:extLst xmlns:a="http://schemas.openxmlformats.org/drawingml/2006/main">
              <a:ext uri="{FF2B5EF4-FFF2-40B4-BE49-F238E27FC236}">
                <a16:creationId xmlns:a16="http://schemas.microsoft.com/office/drawing/2014/main" id="{64EA0F99-C453-4BE6-966D-B0B7FC62D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65176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3">
            <a:extLst xmlns:a="http://schemas.openxmlformats.org/drawingml/2006/main">
              <a:ext uri="{FF2B5EF4-FFF2-40B4-BE49-F238E27FC236}">
                <a16:creationId xmlns:a16="http://schemas.microsoft.com/office/drawing/2014/main" id="{96D24C03-6F68-4D4A-996A-8F639DB96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71589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Shape 64">
            <a:extLst xmlns:a="http://schemas.openxmlformats.org/drawingml/2006/main">
              <a:ext uri="{FF2B5EF4-FFF2-40B4-BE49-F238E27FC236}">
                <a16:creationId xmlns:a16="http://schemas.microsoft.com/office/drawing/2014/main" id="{003DE7B1-7814-438D-9239-D024CFC5C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265176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 65">
            <a:extLst xmlns:a="http://schemas.openxmlformats.org/drawingml/2006/main">
              <a:ext uri="{FF2B5EF4-FFF2-40B4-BE49-F238E27FC236}">
                <a16:creationId xmlns:a16="http://schemas.microsoft.com/office/drawing/2014/main" id="{88A86347-C012-49F4-92AC-012A87EA6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271589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Shape 66">
            <a:extLst xmlns:a="http://schemas.openxmlformats.org/drawingml/2006/main">
              <a:ext uri="{FF2B5EF4-FFF2-40B4-BE49-F238E27FC236}">
                <a16:creationId xmlns:a16="http://schemas.microsoft.com/office/drawing/2014/main" id="{0BA34A08-C956-43B4-A1CF-EE459C3A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29260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67">
            <a:extLst xmlns:a="http://schemas.openxmlformats.org/drawingml/2006/main">
              <a:ext uri="{FF2B5EF4-FFF2-40B4-BE49-F238E27FC236}">
                <a16:creationId xmlns:a16="http://schemas.microsoft.com/office/drawing/2014/main" id="{4742F225-02EF-4038-AA21-8E9EDCD70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299021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68">
            <a:extLst xmlns:a="http://schemas.openxmlformats.org/drawingml/2006/main">
              <a:ext uri="{FF2B5EF4-FFF2-40B4-BE49-F238E27FC236}">
                <a16:creationId xmlns:a16="http://schemas.microsoft.com/office/drawing/2014/main" id="{AB1854E0-B6EA-40D7-8634-E63DDE06B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292608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 69">
            <a:extLst xmlns:a="http://schemas.openxmlformats.org/drawingml/2006/main">
              <a:ext uri="{FF2B5EF4-FFF2-40B4-BE49-F238E27FC236}">
                <a16:creationId xmlns:a16="http://schemas.microsoft.com/office/drawing/2014/main" id="{5C9C6F15-B640-49B7-84C0-50ABC56FF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29902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Shape 70">
            <a:extLst xmlns:a="http://schemas.openxmlformats.org/drawingml/2006/main">
              <a:ext uri="{FF2B5EF4-FFF2-40B4-BE49-F238E27FC236}">
                <a16:creationId xmlns:a16="http://schemas.microsoft.com/office/drawing/2014/main" id="{9291DB70-84D5-4F4C-B975-8239CD6A8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292608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Text 71">
            <a:extLst xmlns:a="http://schemas.openxmlformats.org/drawingml/2006/main">
              <a:ext uri="{FF2B5EF4-FFF2-40B4-BE49-F238E27FC236}">
                <a16:creationId xmlns:a16="http://schemas.microsoft.com/office/drawing/2014/main" id="{9A0FAAD9-1559-406B-8A8D-B0E7A4F65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299021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72">
            <a:extLst xmlns:a="http://schemas.openxmlformats.org/drawingml/2006/main">
              <a:ext uri="{FF2B5EF4-FFF2-40B4-BE49-F238E27FC236}">
                <a16:creationId xmlns:a16="http://schemas.microsoft.com/office/drawing/2014/main" id="{D3DCB21C-AA9F-48A1-8611-780925E5F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292608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73">
            <a:extLst xmlns:a="http://schemas.openxmlformats.org/drawingml/2006/main">
              <a:ext uri="{FF2B5EF4-FFF2-40B4-BE49-F238E27FC236}">
                <a16:creationId xmlns:a16="http://schemas.microsoft.com/office/drawing/2014/main" id="{30E40EF8-232D-421D-862C-CB49CC1D5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299021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Shape 74">
            <a:extLst xmlns:a="http://schemas.openxmlformats.org/drawingml/2006/main">
              <a:ext uri="{FF2B5EF4-FFF2-40B4-BE49-F238E27FC236}">
                <a16:creationId xmlns:a16="http://schemas.microsoft.com/office/drawing/2014/main" id="{9EE91633-357E-4BF0-82AA-B5AEAA12D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292608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 75">
            <a:extLst xmlns:a="http://schemas.openxmlformats.org/drawingml/2006/main">
              <a:ext uri="{FF2B5EF4-FFF2-40B4-BE49-F238E27FC236}">
                <a16:creationId xmlns:a16="http://schemas.microsoft.com/office/drawing/2014/main" id="{43F871FE-95D4-48D4-A7D1-71B6C739C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299021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76">
            <a:extLst xmlns:a="http://schemas.openxmlformats.org/drawingml/2006/main">
              <a:ext uri="{FF2B5EF4-FFF2-40B4-BE49-F238E27FC236}">
                <a16:creationId xmlns:a16="http://schemas.microsoft.com/office/drawing/2014/main" id="{FC4ED1B2-1964-4D98-80FC-E3B24791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292608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77">
            <a:extLst xmlns:a="http://schemas.openxmlformats.org/drawingml/2006/main">
              <a:ext uri="{FF2B5EF4-FFF2-40B4-BE49-F238E27FC236}">
                <a16:creationId xmlns:a16="http://schemas.microsoft.com/office/drawing/2014/main" id="{D53138FC-B860-4F2A-B584-BD54D30C3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299021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Shape 78">
            <a:extLst xmlns:a="http://schemas.openxmlformats.org/drawingml/2006/main">
              <a:ext uri="{FF2B5EF4-FFF2-40B4-BE49-F238E27FC236}">
                <a16:creationId xmlns:a16="http://schemas.microsoft.com/office/drawing/2014/main" id="{46E1745F-4129-45C7-901D-3618B0893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2004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Text 79">
            <a:extLst xmlns:a="http://schemas.openxmlformats.org/drawingml/2006/main">
              <a:ext uri="{FF2B5EF4-FFF2-40B4-BE49-F238E27FC236}">
                <a16:creationId xmlns:a16="http://schemas.microsoft.com/office/drawing/2014/main" id="{3E360C1E-0EC5-4C20-8311-455385113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326453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Shape 80">
            <a:extLst xmlns:a="http://schemas.openxmlformats.org/drawingml/2006/main">
              <a:ext uri="{FF2B5EF4-FFF2-40B4-BE49-F238E27FC236}">
                <a16:creationId xmlns:a16="http://schemas.microsoft.com/office/drawing/2014/main" id="{2AD05E0B-63F6-4864-9485-9124CC5E2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2004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 81">
            <a:extLst xmlns:a="http://schemas.openxmlformats.org/drawingml/2006/main">
              <a:ext uri="{FF2B5EF4-FFF2-40B4-BE49-F238E27FC236}">
                <a16:creationId xmlns:a16="http://schemas.microsoft.com/office/drawing/2014/main" id="{55B038C9-49CD-4C85-92D3-012EA60E4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32645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Shape 82">
            <a:extLst xmlns:a="http://schemas.openxmlformats.org/drawingml/2006/main">
              <a:ext uri="{FF2B5EF4-FFF2-40B4-BE49-F238E27FC236}">
                <a16:creationId xmlns:a16="http://schemas.microsoft.com/office/drawing/2014/main" id="{AA572218-73E5-410E-A908-C55DCCC21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320040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Text 83">
            <a:extLst xmlns:a="http://schemas.openxmlformats.org/drawingml/2006/main">
              <a:ext uri="{FF2B5EF4-FFF2-40B4-BE49-F238E27FC236}">
                <a16:creationId xmlns:a16="http://schemas.microsoft.com/office/drawing/2014/main" id="{26710A59-3CF7-47A7-8B42-682164F8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326453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Shape 84">
            <a:extLst xmlns:a="http://schemas.openxmlformats.org/drawingml/2006/main">
              <a:ext uri="{FF2B5EF4-FFF2-40B4-BE49-F238E27FC236}">
                <a16:creationId xmlns:a16="http://schemas.microsoft.com/office/drawing/2014/main" id="{B2EBA35C-133B-41E7-8E9A-C75FF6C80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320040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85">
            <a:extLst xmlns:a="http://schemas.openxmlformats.org/drawingml/2006/main">
              <a:ext uri="{FF2B5EF4-FFF2-40B4-BE49-F238E27FC236}">
                <a16:creationId xmlns:a16="http://schemas.microsoft.com/office/drawing/2014/main" id="{E5E08750-AAB6-45E9-A408-8C9562A1A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326453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Shape 86">
            <a:extLst xmlns:a="http://schemas.openxmlformats.org/drawingml/2006/main">
              <a:ext uri="{FF2B5EF4-FFF2-40B4-BE49-F238E27FC236}">
                <a16:creationId xmlns:a16="http://schemas.microsoft.com/office/drawing/2014/main" id="{5F8030CC-F4C0-42B9-90BF-56976C67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320040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Text 87">
            <a:extLst xmlns:a="http://schemas.openxmlformats.org/drawingml/2006/main">
              <a:ext uri="{FF2B5EF4-FFF2-40B4-BE49-F238E27FC236}">
                <a16:creationId xmlns:a16="http://schemas.microsoft.com/office/drawing/2014/main" id="{EC338027-360C-416D-9786-11F16CCB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26453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Shape 88">
            <a:extLst xmlns:a="http://schemas.openxmlformats.org/drawingml/2006/main">
              <a:ext uri="{FF2B5EF4-FFF2-40B4-BE49-F238E27FC236}">
                <a16:creationId xmlns:a16="http://schemas.microsoft.com/office/drawing/2014/main" id="{0C363DA5-9582-4030-8876-8E6DEA3A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320040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Text 89">
            <a:extLst xmlns:a="http://schemas.openxmlformats.org/drawingml/2006/main">
              <a:ext uri="{FF2B5EF4-FFF2-40B4-BE49-F238E27FC236}">
                <a16:creationId xmlns:a16="http://schemas.microsoft.com/office/drawing/2014/main" id="{D9E90628-DB59-41D6-BE0C-61A0E072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32645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Shape 90">
            <a:extLst xmlns:a="http://schemas.openxmlformats.org/drawingml/2006/main">
              <a:ext uri="{FF2B5EF4-FFF2-40B4-BE49-F238E27FC236}">
                <a16:creationId xmlns:a16="http://schemas.microsoft.com/office/drawing/2014/main" id="{45E7EADF-7EA1-40EA-AE2D-1BB86E23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47472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Text 91">
            <a:extLst xmlns:a="http://schemas.openxmlformats.org/drawingml/2006/main">
              <a:ext uri="{FF2B5EF4-FFF2-40B4-BE49-F238E27FC236}">
                <a16:creationId xmlns:a16="http://schemas.microsoft.com/office/drawing/2014/main" id="{BE68008F-9CF9-41E6-BAFA-3C491241A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353885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Shape 92">
            <a:extLst xmlns:a="http://schemas.openxmlformats.org/drawingml/2006/main">
              <a:ext uri="{FF2B5EF4-FFF2-40B4-BE49-F238E27FC236}">
                <a16:creationId xmlns:a16="http://schemas.microsoft.com/office/drawing/2014/main" id="{23EC8894-86D2-430B-91C8-D6AD7468C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47472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Text 93">
            <a:extLst xmlns:a="http://schemas.openxmlformats.org/drawingml/2006/main">
              <a:ext uri="{FF2B5EF4-FFF2-40B4-BE49-F238E27FC236}">
                <a16:creationId xmlns:a16="http://schemas.microsoft.com/office/drawing/2014/main" id="{409FA139-4579-4129-B312-450AAB993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35388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Shape 94">
            <a:extLst xmlns:a="http://schemas.openxmlformats.org/drawingml/2006/main">
              <a:ext uri="{FF2B5EF4-FFF2-40B4-BE49-F238E27FC236}">
                <a16:creationId xmlns:a16="http://schemas.microsoft.com/office/drawing/2014/main" id="{8E493ABD-E318-4740-B2F4-CDEFCFDC2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347472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Text 95">
            <a:extLst xmlns:a="http://schemas.openxmlformats.org/drawingml/2006/main">
              <a:ext uri="{FF2B5EF4-FFF2-40B4-BE49-F238E27FC236}">
                <a16:creationId xmlns:a16="http://schemas.microsoft.com/office/drawing/2014/main" id="{E95EFA83-0BBF-4B2F-9111-1A1BC5929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353885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Shape 96">
            <a:extLst xmlns:a="http://schemas.openxmlformats.org/drawingml/2006/main">
              <a:ext uri="{FF2B5EF4-FFF2-40B4-BE49-F238E27FC236}">
                <a16:creationId xmlns:a16="http://schemas.microsoft.com/office/drawing/2014/main" id="{970792C1-8059-469B-B4F5-4F39EE51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347472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Text 97">
            <a:extLst xmlns:a="http://schemas.openxmlformats.org/drawingml/2006/main">
              <a:ext uri="{FF2B5EF4-FFF2-40B4-BE49-F238E27FC236}">
                <a16:creationId xmlns:a16="http://schemas.microsoft.com/office/drawing/2014/main" id="{4D2B1974-183E-4605-81CE-519157FAA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353885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Shape 98">
            <a:extLst xmlns:a="http://schemas.openxmlformats.org/drawingml/2006/main">
              <a:ext uri="{FF2B5EF4-FFF2-40B4-BE49-F238E27FC236}">
                <a16:creationId xmlns:a16="http://schemas.microsoft.com/office/drawing/2014/main" id="{61B27C81-2A38-47A5-B9CF-A1111C7C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347472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Text 99">
            <a:extLst xmlns:a="http://schemas.openxmlformats.org/drawingml/2006/main">
              <a:ext uri="{FF2B5EF4-FFF2-40B4-BE49-F238E27FC236}">
                <a16:creationId xmlns:a16="http://schemas.microsoft.com/office/drawing/2014/main" id="{FE040EC1-6B5E-43B7-B331-E6841DA9C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53885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Shape 100">
            <a:extLst xmlns:a="http://schemas.openxmlformats.org/drawingml/2006/main">
              <a:ext uri="{FF2B5EF4-FFF2-40B4-BE49-F238E27FC236}">
                <a16:creationId xmlns:a16="http://schemas.microsoft.com/office/drawing/2014/main" id="{0A3758E0-4BA9-461C-8AC2-18DC5161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347472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Text 101">
            <a:extLst xmlns:a="http://schemas.openxmlformats.org/drawingml/2006/main">
              <a:ext uri="{FF2B5EF4-FFF2-40B4-BE49-F238E27FC236}">
                <a16:creationId xmlns:a16="http://schemas.microsoft.com/office/drawing/2014/main" id="{17D9336E-1A9C-49FB-BC0A-69760387E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353885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102">
            <a:extLst xmlns:a="http://schemas.openxmlformats.org/drawingml/2006/main">
              <a:ext uri="{FF2B5EF4-FFF2-40B4-BE49-F238E27FC236}">
                <a16:creationId xmlns:a16="http://schemas.microsoft.com/office/drawing/2014/main" id="{DD4E1A5A-6CC6-4763-BD29-35F4187DE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374904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Text 103">
            <a:extLst xmlns:a="http://schemas.openxmlformats.org/drawingml/2006/main">
              <a:ext uri="{FF2B5EF4-FFF2-40B4-BE49-F238E27FC236}">
                <a16:creationId xmlns:a16="http://schemas.microsoft.com/office/drawing/2014/main" id="{EA615246-CC13-44FA-9FA8-273DCA26A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381317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Wipro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Shape 104">
            <a:extLst xmlns:a="http://schemas.openxmlformats.org/drawingml/2006/main">
              <a:ext uri="{FF2B5EF4-FFF2-40B4-BE49-F238E27FC236}">
                <a16:creationId xmlns:a16="http://schemas.microsoft.com/office/drawing/2014/main" id="{83E00793-FF74-4039-8DB9-8FF5102B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374904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Text 105">
            <a:extLst xmlns:a="http://schemas.openxmlformats.org/drawingml/2006/main">
              <a:ext uri="{FF2B5EF4-FFF2-40B4-BE49-F238E27FC236}">
                <a16:creationId xmlns:a16="http://schemas.microsoft.com/office/drawing/2014/main" id="{08598AF3-64D9-4F72-9EA2-67D4D21D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38131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8" name="Shape 106">
            <a:extLst xmlns:a="http://schemas.openxmlformats.org/drawingml/2006/main">
              <a:ext uri="{FF2B5EF4-FFF2-40B4-BE49-F238E27FC236}">
                <a16:creationId xmlns:a16="http://schemas.microsoft.com/office/drawing/2014/main" id="{FB4AE2DA-1393-4E26-ADAE-74720E6EE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374904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9" name="Text 107">
            <a:extLst xmlns:a="http://schemas.openxmlformats.org/drawingml/2006/main">
              <a:ext uri="{FF2B5EF4-FFF2-40B4-BE49-F238E27FC236}">
                <a16:creationId xmlns:a16="http://schemas.microsoft.com/office/drawing/2014/main" id="{736ADF9C-A617-48F7-BB7F-A15F609B0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381317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" name="Shape 108">
            <a:extLst xmlns:a="http://schemas.openxmlformats.org/drawingml/2006/main">
              <a:ext uri="{FF2B5EF4-FFF2-40B4-BE49-F238E27FC236}">
                <a16:creationId xmlns:a16="http://schemas.microsoft.com/office/drawing/2014/main" id="{D01DE33E-BB15-4958-9703-4E14C111D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374904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Text 109">
            <a:extLst xmlns:a="http://schemas.openxmlformats.org/drawingml/2006/main">
              <a:ext uri="{FF2B5EF4-FFF2-40B4-BE49-F238E27FC236}">
                <a16:creationId xmlns:a16="http://schemas.microsoft.com/office/drawing/2014/main" id="{1BB28EFB-A6EB-46D0-8C46-2D1D42FFB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381317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2" name="Shape 110">
            <a:extLst xmlns:a="http://schemas.openxmlformats.org/drawingml/2006/main">
              <a:ext uri="{FF2B5EF4-FFF2-40B4-BE49-F238E27FC236}">
                <a16:creationId xmlns:a16="http://schemas.microsoft.com/office/drawing/2014/main" id="{D46DBFFE-BD9B-4609-A31A-437F87285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374904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 111">
            <a:extLst xmlns:a="http://schemas.openxmlformats.org/drawingml/2006/main">
              <a:ext uri="{FF2B5EF4-FFF2-40B4-BE49-F238E27FC236}">
                <a16:creationId xmlns:a16="http://schemas.microsoft.com/office/drawing/2014/main" id="{1BDC6538-C96E-4384-93BD-A1F51175B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81317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Shape 112">
            <a:extLst xmlns:a="http://schemas.openxmlformats.org/drawingml/2006/main">
              <a:ext uri="{FF2B5EF4-FFF2-40B4-BE49-F238E27FC236}">
                <a16:creationId xmlns:a16="http://schemas.microsoft.com/office/drawing/2014/main" id="{9D90FEDA-4499-4FC0-B1B2-96227A12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374904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Text 113">
            <a:extLst xmlns:a="http://schemas.openxmlformats.org/drawingml/2006/main">
              <a:ext uri="{FF2B5EF4-FFF2-40B4-BE49-F238E27FC236}">
                <a16:creationId xmlns:a16="http://schemas.microsoft.com/office/drawing/2014/main" id="{E166F554-BB49-4D5E-88D1-EF2FF582A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381317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Shape 114">
            <a:extLst xmlns:a="http://schemas.openxmlformats.org/drawingml/2006/main">
              <a:ext uri="{FF2B5EF4-FFF2-40B4-BE49-F238E27FC236}">
                <a16:creationId xmlns:a16="http://schemas.microsoft.com/office/drawing/2014/main" id="{22BD5D01-93DE-48D9-AF38-46CA15404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02336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Text 115">
            <a:extLst xmlns:a="http://schemas.openxmlformats.org/drawingml/2006/main">
              <a:ext uri="{FF2B5EF4-FFF2-40B4-BE49-F238E27FC236}">
                <a16:creationId xmlns:a16="http://schemas.microsoft.com/office/drawing/2014/main" id="{EDB40F82-06D9-411C-BF24-F36D70FA3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408749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Shape 116">
            <a:extLst xmlns:a="http://schemas.openxmlformats.org/drawingml/2006/main">
              <a:ext uri="{FF2B5EF4-FFF2-40B4-BE49-F238E27FC236}">
                <a16:creationId xmlns:a16="http://schemas.microsoft.com/office/drawing/2014/main" id="{1DA060B0-91D9-473F-B2DB-621182E1C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02336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Text 117">
            <a:extLst xmlns:a="http://schemas.openxmlformats.org/drawingml/2006/main">
              <a:ext uri="{FF2B5EF4-FFF2-40B4-BE49-F238E27FC236}">
                <a16:creationId xmlns:a16="http://schemas.microsoft.com/office/drawing/2014/main" id="{A532AC2B-DF79-4E50-AD44-169C6B7D1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40874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Shape 118">
            <a:extLst xmlns:a="http://schemas.openxmlformats.org/drawingml/2006/main">
              <a:ext uri="{FF2B5EF4-FFF2-40B4-BE49-F238E27FC236}">
                <a16:creationId xmlns:a16="http://schemas.microsoft.com/office/drawing/2014/main" id="{9A2AEEEC-00C3-4732-9655-20DE0F047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402336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" name="Text 119">
            <a:extLst xmlns:a="http://schemas.openxmlformats.org/drawingml/2006/main">
              <a:ext uri="{FF2B5EF4-FFF2-40B4-BE49-F238E27FC236}">
                <a16:creationId xmlns:a16="http://schemas.microsoft.com/office/drawing/2014/main" id="{784B4C1B-80A8-4777-8520-2C2E2A56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408749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Shape 120">
            <a:extLst xmlns:a="http://schemas.openxmlformats.org/drawingml/2006/main">
              <a:ext uri="{FF2B5EF4-FFF2-40B4-BE49-F238E27FC236}">
                <a16:creationId xmlns:a16="http://schemas.microsoft.com/office/drawing/2014/main" id="{712DB352-887D-4478-8F15-835209DE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402336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Text 121">
            <a:extLst xmlns:a="http://schemas.openxmlformats.org/drawingml/2006/main">
              <a:ext uri="{FF2B5EF4-FFF2-40B4-BE49-F238E27FC236}">
                <a16:creationId xmlns:a16="http://schemas.microsoft.com/office/drawing/2014/main" id="{1BB30E8E-5C9B-4DBC-9BD0-41DEE8268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408749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Shape 122">
            <a:extLst xmlns:a="http://schemas.openxmlformats.org/drawingml/2006/main">
              <a:ext uri="{FF2B5EF4-FFF2-40B4-BE49-F238E27FC236}">
                <a16:creationId xmlns:a16="http://schemas.microsoft.com/office/drawing/2014/main" id="{72E391E3-B1EF-4EB9-9187-084287089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402336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Text 123">
            <a:extLst xmlns:a="http://schemas.openxmlformats.org/drawingml/2006/main">
              <a:ext uri="{FF2B5EF4-FFF2-40B4-BE49-F238E27FC236}">
                <a16:creationId xmlns:a16="http://schemas.microsoft.com/office/drawing/2014/main" id="{687EDCB0-D0E1-4D76-912A-2F9B51D43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08749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Shape 124">
            <a:extLst xmlns:a="http://schemas.openxmlformats.org/drawingml/2006/main">
              <a:ext uri="{FF2B5EF4-FFF2-40B4-BE49-F238E27FC236}">
                <a16:creationId xmlns:a16="http://schemas.microsoft.com/office/drawing/2014/main" id="{4FCEAADF-EA57-4955-ACA4-F3E90F4A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402336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Text 125">
            <a:extLst xmlns:a="http://schemas.openxmlformats.org/drawingml/2006/main">
              <a:ext uri="{FF2B5EF4-FFF2-40B4-BE49-F238E27FC236}">
                <a16:creationId xmlns:a16="http://schemas.microsoft.com/office/drawing/2014/main" id="{C49EBFFD-4557-4252-BE94-A4FF492E6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408749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Shape 126">
            <a:extLst xmlns:a="http://schemas.openxmlformats.org/drawingml/2006/main">
              <a:ext uri="{FF2B5EF4-FFF2-40B4-BE49-F238E27FC236}">
                <a16:creationId xmlns:a16="http://schemas.microsoft.com/office/drawing/2014/main" id="{8497AC23-E49D-427E-AC8C-A3DBB82A7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29768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 127">
            <a:extLst xmlns:a="http://schemas.openxmlformats.org/drawingml/2006/main">
              <a:ext uri="{FF2B5EF4-FFF2-40B4-BE49-F238E27FC236}">
                <a16:creationId xmlns:a16="http://schemas.microsoft.com/office/drawing/2014/main" id="{1109705A-4918-4271-90DD-772E04560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436181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0" name="Shape 128">
            <a:extLst xmlns:a="http://schemas.openxmlformats.org/drawingml/2006/main">
              <a:ext uri="{FF2B5EF4-FFF2-40B4-BE49-F238E27FC236}">
                <a16:creationId xmlns:a16="http://schemas.microsoft.com/office/drawing/2014/main" id="{D92F2941-418B-4550-90E2-8F22D823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29768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 129">
            <a:extLst xmlns:a="http://schemas.openxmlformats.org/drawingml/2006/main">
              <a:ext uri="{FF2B5EF4-FFF2-40B4-BE49-F238E27FC236}">
                <a16:creationId xmlns:a16="http://schemas.microsoft.com/office/drawing/2014/main" id="{7DF4B92F-D06D-4933-9B45-72B154382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436181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2" name="Shape 130">
            <a:extLst xmlns:a="http://schemas.openxmlformats.org/drawingml/2006/main">
              <a:ext uri="{FF2B5EF4-FFF2-40B4-BE49-F238E27FC236}">
                <a16:creationId xmlns:a16="http://schemas.microsoft.com/office/drawing/2014/main" id="{C5D8C486-B6B5-41FE-B462-02D38296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429768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3" name="Text 131">
            <a:extLst xmlns:a="http://schemas.openxmlformats.org/drawingml/2006/main">
              <a:ext uri="{FF2B5EF4-FFF2-40B4-BE49-F238E27FC236}">
                <a16:creationId xmlns:a16="http://schemas.microsoft.com/office/drawing/2014/main" id="{248292DD-AA25-47E2-9930-3A6C2CA2C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436181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Shape 132">
            <a:extLst xmlns:a="http://schemas.openxmlformats.org/drawingml/2006/main">
              <a:ext uri="{FF2B5EF4-FFF2-40B4-BE49-F238E27FC236}">
                <a16:creationId xmlns:a16="http://schemas.microsoft.com/office/drawing/2014/main" id="{88D17A7C-DD3C-4F78-9FFB-84EC76CF7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429768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Text 133">
            <a:extLst xmlns:a="http://schemas.openxmlformats.org/drawingml/2006/main">
              <a:ext uri="{FF2B5EF4-FFF2-40B4-BE49-F238E27FC236}">
                <a16:creationId xmlns:a16="http://schemas.microsoft.com/office/drawing/2014/main" id="{CF7FA080-37EF-4041-AB14-AFD19E990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436181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Shape 134">
            <a:extLst xmlns:a="http://schemas.openxmlformats.org/drawingml/2006/main">
              <a:ext uri="{FF2B5EF4-FFF2-40B4-BE49-F238E27FC236}">
                <a16:creationId xmlns:a16="http://schemas.microsoft.com/office/drawing/2014/main" id="{6BA3C867-CA04-4223-A9CC-848698221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429768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Text 135">
            <a:extLst xmlns:a="http://schemas.openxmlformats.org/drawingml/2006/main">
              <a:ext uri="{FF2B5EF4-FFF2-40B4-BE49-F238E27FC236}">
                <a16:creationId xmlns:a16="http://schemas.microsoft.com/office/drawing/2014/main" id="{40476018-2482-4F6A-9961-BF697DC59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36181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Shape 136">
            <a:extLst xmlns:a="http://schemas.openxmlformats.org/drawingml/2006/main">
              <a:ext uri="{FF2B5EF4-FFF2-40B4-BE49-F238E27FC236}">
                <a16:creationId xmlns:a16="http://schemas.microsoft.com/office/drawing/2014/main" id="{476C2D3A-B2EB-4A1D-94EC-143D5678F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429768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Text 137">
            <a:extLst xmlns:a="http://schemas.openxmlformats.org/drawingml/2006/main">
              <a:ext uri="{FF2B5EF4-FFF2-40B4-BE49-F238E27FC236}">
                <a16:creationId xmlns:a16="http://schemas.microsoft.com/office/drawing/2014/main" id="{FA1249AA-5FCA-4B4F-9FF9-304BF4CAA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436181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Shape 138">
            <a:extLst xmlns:a="http://schemas.openxmlformats.org/drawingml/2006/main">
              <a:ext uri="{FF2B5EF4-FFF2-40B4-BE49-F238E27FC236}">
                <a16:creationId xmlns:a16="http://schemas.microsoft.com/office/drawing/2014/main" id="{061E064E-DF02-46D0-914C-1165C40F5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4572000"/>
            <a:ext cx="107856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1" name="Text 139">
            <a:extLst xmlns:a="http://schemas.openxmlformats.org/drawingml/2006/main">
              <a:ext uri="{FF2B5EF4-FFF2-40B4-BE49-F238E27FC236}">
                <a16:creationId xmlns:a16="http://schemas.microsoft.com/office/drawing/2014/main" id="{D3E18675-F506-466B-A2AA-89E33316B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360" y="4636135"/>
            <a:ext cx="100548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LTIMindtree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" name="Shape 140">
            <a:extLst xmlns:a="http://schemas.openxmlformats.org/drawingml/2006/main">
              <a:ext uri="{FF2B5EF4-FFF2-40B4-BE49-F238E27FC236}">
                <a16:creationId xmlns:a16="http://schemas.microsoft.com/office/drawing/2014/main" id="{1B56E8E7-6E4B-41D3-8BE2-E255D076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572000"/>
            <a:ext cx="12157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" name="Text 141">
            <a:extLst xmlns:a="http://schemas.openxmlformats.org/drawingml/2006/main">
              <a:ext uri="{FF2B5EF4-FFF2-40B4-BE49-F238E27FC236}">
                <a16:creationId xmlns:a16="http://schemas.microsoft.com/office/drawing/2014/main" id="{52D86C8C-2B75-4FE0-9F69-B7EEABA5A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2640" y="46361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Shape 142">
            <a:extLst xmlns:a="http://schemas.openxmlformats.org/drawingml/2006/main">
              <a:ext uri="{FF2B5EF4-FFF2-40B4-BE49-F238E27FC236}">
                <a16:creationId xmlns:a16="http://schemas.microsoft.com/office/drawing/2014/main" id="{440F6195-A3A8-4A9A-B833-8931F7BCE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4572000"/>
            <a:ext cx="11426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Text 143">
            <a:extLst xmlns:a="http://schemas.openxmlformats.org/drawingml/2006/main">
              <a:ext uri="{FF2B5EF4-FFF2-40B4-BE49-F238E27FC236}">
                <a16:creationId xmlns:a16="http://schemas.microsoft.com/office/drawing/2014/main" id="{914A42B7-F58F-47BD-9D00-C3349355F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720" y="4636135"/>
            <a:ext cx="1069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Shape 144">
            <a:extLst xmlns:a="http://schemas.openxmlformats.org/drawingml/2006/main">
              <a:ext uri="{FF2B5EF4-FFF2-40B4-BE49-F238E27FC236}">
                <a16:creationId xmlns:a16="http://schemas.microsoft.com/office/drawing/2014/main" id="{F07FEE2E-E8D9-4D14-8FE9-479CC4186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5000" y="457200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Text 145">
            <a:extLst xmlns:a="http://schemas.openxmlformats.org/drawingml/2006/main">
              <a:ext uri="{FF2B5EF4-FFF2-40B4-BE49-F238E27FC236}">
                <a16:creationId xmlns:a16="http://schemas.microsoft.com/office/drawing/2014/main" id="{BA768034-47D3-497F-9B78-60523C447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20" y="463613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Shape 146">
            <a:extLst xmlns:a="http://schemas.openxmlformats.org/drawingml/2006/main">
              <a:ext uri="{FF2B5EF4-FFF2-40B4-BE49-F238E27FC236}">
                <a16:creationId xmlns:a16="http://schemas.microsoft.com/office/drawing/2014/main" id="{0014EF3E-29DF-4DB8-86E9-D5D5130A5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200" y="4572000"/>
            <a:ext cx="103284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Text 147">
            <a:extLst xmlns:a="http://schemas.openxmlformats.org/drawingml/2006/main">
              <a:ext uri="{FF2B5EF4-FFF2-40B4-BE49-F238E27FC236}">
                <a16:creationId xmlns:a16="http://schemas.microsoft.com/office/drawing/2014/main" id="{594622ED-8B70-4498-90DD-F13E27F1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4636135"/>
            <a:ext cx="9597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Strong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Shape 148">
            <a:extLst xmlns:a="http://schemas.openxmlformats.org/drawingml/2006/main">
              <a:ext uri="{FF2B5EF4-FFF2-40B4-BE49-F238E27FC236}">
                <a16:creationId xmlns:a16="http://schemas.microsoft.com/office/drawing/2014/main" id="{14858C32-F5AE-4AAB-BFE6-4A31FDC84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1760" y="4572000"/>
            <a:ext cx="1096920" cy="273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1" name="Text 149">
            <a:extLst xmlns:a="http://schemas.openxmlformats.org/drawingml/2006/main">
              <a:ext uri="{FF2B5EF4-FFF2-40B4-BE49-F238E27FC236}">
                <a16:creationId xmlns:a16="http://schemas.microsoft.com/office/drawing/2014/main" id="{E63FCC79-2CF2-4BE2-B74B-1FC31E77F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20" y="4636135"/>
            <a:ext cx="1023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Broad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2" name="Text 150">
            <a:extLst xmlns:a="http://schemas.openxmlformats.org/drawingml/2006/main">
              <a:ext uri="{FF2B5EF4-FFF2-40B4-BE49-F238E27FC236}">
                <a16:creationId xmlns:a16="http://schemas.microsoft.com/office/drawing/2014/main" id="{774C07D3-4AB0-42C3-A8D1-165DE3805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111335"/>
            <a:ext cx="12798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■ Strong public evidence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3" name="Text 151">
            <a:extLst xmlns:a="http://schemas.openxmlformats.org/drawingml/2006/main">
              <a:ext uri="{FF2B5EF4-FFF2-40B4-BE49-F238E27FC236}">
                <a16:creationId xmlns:a16="http://schemas.microsoft.com/office/drawing/2014/main" id="{AFACC788-C4FB-4077-B2EF-5C4957197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960" y="5111335"/>
            <a:ext cx="14994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■ Broad but less differentiated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4" name="Text 152">
            <a:extLst xmlns:a="http://schemas.openxmlformats.org/drawingml/2006/main">
              <a:ext uri="{FF2B5EF4-FFF2-40B4-BE49-F238E27FC236}">
                <a16:creationId xmlns:a16="http://schemas.microsoft.com/office/drawing/2014/main" id="{512257AA-2614-4A8D-983C-D393ABE6E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5111335"/>
            <a:ext cx="14079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■ Emerging / selective proof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" name="Text 153">
            <a:extLst xmlns:a="http://schemas.openxmlformats.org/drawingml/2006/main">
              <a:ext uri="{FF2B5EF4-FFF2-40B4-BE49-F238E27FC236}">
                <a16:creationId xmlns:a16="http://schemas.microsoft.com/office/drawing/2014/main" id="{2BF7EE2F-6643-4DDA-82DC-39FE8BC3D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115640"/>
            <a:ext cx="402300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Observed maturity concentration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6" name="Text 154">
            <a:extLst xmlns:a="http://schemas.openxmlformats.org/drawingml/2006/main">
              <a:ext uri="{FF2B5EF4-FFF2-40B4-BE49-F238E27FC236}">
                <a16:creationId xmlns:a16="http://schemas.microsoft.com/office/drawing/2014/main" id="{D79CD615-DD90-4F61-9CEC-A09B5A850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318905"/>
            <a:ext cx="40230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Count of suppliers with strong public evidence across each additional capability area.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Shape 155">
            <a:extLst xmlns:a="http://schemas.openxmlformats.org/drawingml/2006/main">
              <a:ext uri="{FF2B5EF4-FFF2-40B4-BE49-F238E27FC236}">
                <a16:creationId xmlns:a16="http://schemas.microsoft.com/office/drawing/2014/main" id="{9B681C84-CDF8-4581-9A60-6FCCFF26F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360" y="1472040"/>
            <a:ext cx="4068720" cy="2340360"/>
          </a:xfrm>
          <a:prstGeom xmlns:a="http://schemas.openxmlformats.org/drawingml/2006/main" prst="roundRect">
            <a:avLst>
              <a:gd name="adj" fmla="val 1563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357" name="Chart 0"/>
          <p:cNvGraphicFramePr/>
          <p:nvPr/>
        </p:nvGraphicFramePr>
        <p:xfrm>
          <a:off xmlns:a="http://schemas.openxmlformats.org/drawingml/2006/main" x="7644240" y="1700640"/>
          <a:ext xmlns:a="http://schemas.openxmlformats.org/drawingml/2006/main" cx="3657240" cy="16272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2a48a30e3754dbf"/>
          </a:graphicData>
        </a:graphic>
      </p:graphicFrame>
      <p:sp>
        <p:nvSpPr>
          <p:cNvPr id="169" name="Text 156">
            <a:extLst xmlns:a="http://schemas.openxmlformats.org/drawingml/2006/main">
              <a:ext uri="{FF2B5EF4-FFF2-40B4-BE49-F238E27FC236}">
                <a16:creationId xmlns:a16="http://schemas.microsoft.com/office/drawing/2014/main" id="{80BAB2CF-10D4-46BB-B017-6F6616413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4240" y="3465415"/>
            <a:ext cx="361152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Scale: 11-supplier peer set used in B1/B2.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Shape 157">
            <a:extLst xmlns:a="http://schemas.openxmlformats.org/drawingml/2006/main">
              <a:ext uri="{FF2B5EF4-FFF2-40B4-BE49-F238E27FC236}">
                <a16:creationId xmlns:a16="http://schemas.microsoft.com/office/drawing/2014/main" id="{5D01D2AE-A964-47B8-B019-7B9E60706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360" y="4114800"/>
            <a:ext cx="1261440" cy="67644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Shape 158">
            <a:extLst xmlns:a="http://schemas.openxmlformats.org/drawingml/2006/main">
              <a:ext uri="{FF2B5EF4-FFF2-40B4-BE49-F238E27FC236}">
                <a16:creationId xmlns:a16="http://schemas.microsoft.com/office/drawing/2014/main" id="{5FFFDF69-86E5-4EB7-BD11-2E8CD8B3E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360" y="4114800"/>
            <a:ext cx="63720" cy="676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2" name="Text 159">
            <a:extLst xmlns:a="http://schemas.openxmlformats.org/drawingml/2006/main">
              <a:ext uri="{FF2B5EF4-FFF2-40B4-BE49-F238E27FC236}">
                <a16:creationId xmlns:a16="http://schemas.microsoft.com/office/drawing/2014/main" id="{606BCE3F-8BCA-410B-9055-2C2F2F0D3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240" y="4188015"/>
            <a:ext cx="968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AI delivery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Text 160">
            <a:extLst xmlns:a="http://schemas.openxmlformats.org/drawingml/2006/main">
              <a:ext uri="{FF2B5EF4-FFF2-40B4-BE49-F238E27FC236}">
                <a16:creationId xmlns:a16="http://schemas.microsoft.com/office/drawing/2014/main" id="{BE807E7C-D0BD-4AC6-B5B1-B9B49A174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240" y="4407480"/>
            <a:ext cx="96876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Named agentic platforms and SDLC tooling are now visible in most large-provider portfolios.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4" name="Shape 161">
            <a:extLst xmlns:a="http://schemas.openxmlformats.org/drawingml/2006/main">
              <a:ext uri="{FF2B5EF4-FFF2-40B4-BE49-F238E27FC236}">
                <a16:creationId xmlns:a16="http://schemas.microsoft.com/office/drawing/2014/main" id="{81F94F2D-E531-4B51-A644-F7904F2E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600" y="4114800"/>
            <a:ext cx="1261440" cy="67644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" name="Shape 162">
            <a:extLst xmlns:a="http://schemas.openxmlformats.org/drawingml/2006/main">
              <a:ext uri="{FF2B5EF4-FFF2-40B4-BE49-F238E27FC236}">
                <a16:creationId xmlns:a16="http://schemas.microsoft.com/office/drawing/2014/main" id="{98E2B6B9-D6DD-44CC-A071-8797C0BD3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600" y="4114800"/>
            <a:ext cx="63720" cy="676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Text 163">
            <a:extLst xmlns:a="http://schemas.openxmlformats.org/drawingml/2006/main">
              <a:ext uri="{FF2B5EF4-FFF2-40B4-BE49-F238E27FC236}">
                <a16:creationId xmlns:a16="http://schemas.microsoft.com/office/drawing/2014/main" id="{615095EE-1B44-489C-B793-51ABDB05C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188015"/>
            <a:ext cx="96876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Ecosystem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" name="Text 164">
            <a:extLst xmlns:a="http://schemas.openxmlformats.org/drawingml/2006/main">
              <a:ext uri="{FF2B5EF4-FFF2-40B4-BE49-F238E27FC236}">
                <a16:creationId xmlns:a16="http://schemas.microsoft.com/office/drawing/2014/main" id="{53D681A3-325C-4004-B6B9-7DCB0B88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407480"/>
            <a:ext cx="96876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Hyperscaler and platform alliances are becoming the route to scaled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Shape 165">
            <a:extLst xmlns:a="http://schemas.openxmlformats.org/drawingml/2006/main">
              <a:ext uri="{FF2B5EF4-FFF2-40B4-BE49-F238E27FC236}">
                <a16:creationId xmlns:a16="http://schemas.microsoft.com/office/drawing/2014/main" id="{403D8FCC-6273-4CCD-9C7C-565FC50F8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1480" y="4114800"/>
            <a:ext cx="1398600" cy="67644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Shape 166">
            <a:extLst xmlns:a="http://schemas.openxmlformats.org/drawingml/2006/main">
              <a:ext uri="{FF2B5EF4-FFF2-40B4-BE49-F238E27FC236}">
                <a16:creationId xmlns:a16="http://schemas.microsoft.com/office/drawing/2014/main" id="{6C0EF898-94FC-4A11-8AFA-5667C968C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1480" y="4114800"/>
            <a:ext cx="63720" cy="676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Text 167">
            <a:extLst xmlns:a="http://schemas.openxmlformats.org/drawingml/2006/main">
              <a:ext uri="{FF2B5EF4-FFF2-40B4-BE49-F238E27FC236}">
                <a16:creationId xmlns:a16="http://schemas.microsoft.com/office/drawing/2014/main" id="{6B964B91-4C31-4D09-8A80-81D34DCE7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000" y="4188015"/>
            <a:ext cx="1105920" cy="18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Governance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Text 168">
            <a:extLst xmlns:a="http://schemas.openxmlformats.org/drawingml/2006/main">
              <a:ext uri="{FF2B5EF4-FFF2-40B4-BE49-F238E27FC236}">
                <a16:creationId xmlns:a16="http://schemas.microsoft.com/office/drawing/2014/main" id="{2B9B920D-32D3-497C-9DAE-184D8E60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000" y="4407480"/>
            <a:ext cx="110592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Responsible AI, auditability and model controls are becoming part of delivery assurance.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Shape 169">
            <a:extLst xmlns:a="http://schemas.openxmlformats.org/drawingml/2006/main">
              <a:ext uri="{FF2B5EF4-FFF2-40B4-BE49-F238E27FC236}">
                <a16:creationId xmlns:a16="http://schemas.microsoft.com/office/drawing/2014/main" id="{6C73C013-7D2D-4338-9642-C54F20F70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3" name="Shape 170">
            <a:extLst xmlns:a="http://schemas.openxmlformats.org/drawingml/2006/main">
              <a:ext uri="{FF2B5EF4-FFF2-40B4-BE49-F238E27FC236}">
                <a16:creationId xmlns:a16="http://schemas.microsoft.com/office/drawing/2014/main" id="{5740F300-FB72-4FCD-BA59-2F94445D3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" name="Text 171">
            <a:extLst xmlns:a="http://schemas.openxmlformats.org/drawingml/2006/main">
              <a:ext uri="{FF2B5EF4-FFF2-40B4-BE49-F238E27FC236}">
                <a16:creationId xmlns:a16="http://schemas.microsoft.com/office/drawing/2014/main" id="{AA28AAE7-2E6E-43D4-B256-74D27F5E0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" name="Text 172">
            <a:extLst xmlns:a="http://schemas.openxmlformats.org/drawingml/2006/main">
              <a:ext uri="{FF2B5EF4-FFF2-40B4-BE49-F238E27FC236}">
                <a16:creationId xmlns:a16="http://schemas.microsoft.com/office/drawing/2014/main" id="{1F8CA5D1-9023-40AC-BB3F-67DDBC2A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is the strongest overall benchmark in this capability set, with strong evidence across AI-led modernization, ecosystem depth, retail/CX accelerators, governance and managed operations.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Text 173">
            <a:extLst xmlns:a="http://schemas.openxmlformats.org/drawingml/2006/main">
              <a:ext uri="{FF2B5EF4-FFF2-40B4-BE49-F238E27FC236}">
                <a16:creationId xmlns:a16="http://schemas.microsoft.com/office/drawing/2014/main" id="{5A76C4A3-0C4B-4486-BB5B-5C59B9671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" name="Text 174">
            <a:hlinkClick xmlns:r="http://schemas.openxmlformats.org/officeDocument/2006/relationships" xmlns:a="http://schemas.openxmlformats.org/drawingml/2006/main" r:id="R9711d38e3a354e0c"/>
            <a:extLst xmlns:a="http://schemas.openxmlformats.org/drawingml/2006/main">
              <a:ext uri="{FF2B5EF4-FFF2-40B4-BE49-F238E27FC236}">
                <a16:creationId xmlns:a16="http://schemas.microsoft.com/office/drawing/2014/main" id="{5BC43462-7C1B-4630-8559-F978587F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784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d3bc85e5e6a4dbf"/>
              </a:rPr>
              <a:t>Accenture FDE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" name="Text 175">
            <a:hlinkClick xmlns:r="http://schemas.openxmlformats.org/officeDocument/2006/relationships" xmlns:a="http://schemas.openxmlformats.org/drawingml/2006/main" r:id="Ra395d0c792e54eae"/>
            <a:extLst xmlns:a="http://schemas.openxmlformats.org/drawingml/2006/main">
              <a:ext uri="{FF2B5EF4-FFF2-40B4-BE49-F238E27FC236}">
                <a16:creationId xmlns:a16="http://schemas.microsoft.com/office/drawing/2014/main" id="{9B7A4681-E398-4A47-93C7-7F6244236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6560" y="6309360"/>
            <a:ext cx="9050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00e4276a8e646f4"/>
              </a:rPr>
              <a:t>Deloitte Gemini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Text 176">
            <a:hlinkClick xmlns:r="http://schemas.openxmlformats.org/officeDocument/2006/relationships" xmlns:a="http://schemas.openxmlformats.org/drawingml/2006/main" r:id="R40d970e679604992"/>
            <a:extLst xmlns:a="http://schemas.openxmlformats.org/drawingml/2006/main">
              <a:ext uri="{FF2B5EF4-FFF2-40B4-BE49-F238E27FC236}">
                <a16:creationId xmlns:a16="http://schemas.microsoft.com/office/drawing/2014/main" id="{71381A4E-2766-4EC1-ABA9-95AD07984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7320" y="6309360"/>
            <a:ext cx="844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1ced14efeab4162"/>
              </a:rPr>
              <a:t>TCS WisdomNext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Text 177">
            <a:hlinkClick xmlns:r="http://schemas.openxmlformats.org/officeDocument/2006/relationships" xmlns:a="http://schemas.openxmlformats.org/drawingml/2006/main" r:id="Ra882d5480ce348e9"/>
            <a:extLst xmlns:a="http://schemas.openxmlformats.org/drawingml/2006/main">
              <a:ext uri="{FF2B5EF4-FFF2-40B4-BE49-F238E27FC236}">
                <a16:creationId xmlns:a16="http://schemas.microsoft.com/office/drawing/2014/main" id="{4418EDF6-2DE0-4564-90C2-161FFCA08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7960" y="6309360"/>
            <a:ext cx="7128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d9e5ccf1e63480a"/>
              </a:rPr>
              <a:t>IBM Bob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Text 178">
            <a:hlinkClick xmlns:r="http://schemas.openxmlformats.org/officeDocument/2006/relationships" xmlns:a="http://schemas.openxmlformats.org/drawingml/2006/main" r:id="Re11dd5dc80504f4e"/>
            <a:extLst xmlns:a="http://schemas.openxmlformats.org/drawingml/2006/main">
              <a:ext uri="{FF2B5EF4-FFF2-40B4-BE49-F238E27FC236}">
                <a16:creationId xmlns:a16="http://schemas.microsoft.com/office/drawing/2014/main" id="{C5E1900B-813A-484C-A9E5-5716F187B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6840" y="6309360"/>
            <a:ext cx="9050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afed38cd26f40d4"/>
              </a:rPr>
              <a:t>NTT DATA Google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11347D4C-4ABE-41ED-BAF1-663CA436A5C3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C0C89EF0-BE71-8D92-BDDF-FF7D05F0AC04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40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78A8F47-A351-4D72-A521-E05F1E83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E9B70DF-39B2-42CA-ABC9-D5E4AE562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6" name="">
            <a:extLst xmlns:a="http://schemas.openxmlformats.org/drawingml/2006/main">
              <a:ext uri="{FF2B5EF4-FFF2-40B4-BE49-F238E27FC236}">
                <a16:creationId xmlns:a16="http://schemas.microsoft.com/office/drawing/2014/main" id="{3DCA928E-91F1-498B-AF6B-8C66BF034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7" name="">
            <a:extLst xmlns:a="http://schemas.openxmlformats.org/drawingml/2006/main">
              <a:ext uri="{FF2B5EF4-FFF2-40B4-BE49-F238E27FC236}">
                <a16:creationId xmlns:a16="http://schemas.microsoft.com/office/drawing/2014/main" id="{F117E624-01F7-4822-BECF-283E6E9C8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98" name="">
            <a:extLst xmlns:a="http://schemas.openxmlformats.org/drawingml/2006/main">
              <a:ext uri="{FF2B5EF4-FFF2-40B4-BE49-F238E27FC236}">
                <a16:creationId xmlns:a16="http://schemas.microsoft.com/office/drawing/2014/main" id="{7CD05CFA-3E4A-4231-98D2-7AC81B6F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99" name="">
            <a:extLst xmlns:a="http://schemas.openxmlformats.org/drawingml/2006/main">
              <a:ext uri="{FF2B5EF4-FFF2-40B4-BE49-F238E27FC236}">
                <a16:creationId xmlns:a16="http://schemas.microsoft.com/office/drawing/2014/main" id="{2F7BC0A9-6FB8-4AC4-A100-CE55DBFFB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985211986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3" name="Text 0">
            <a:extLst xmlns:a="http://schemas.openxmlformats.org/drawingml/2006/main">
              <a:ext uri="{FF2B5EF4-FFF2-40B4-BE49-F238E27FC236}">
                <a16:creationId xmlns:a16="http://schemas.microsoft.com/office/drawing/2014/main" id="{3CD2419B-397A-45B6-9C8A-E6F346865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B3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" name="Text 1">
            <a:extLst xmlns:a="http://schemas.openxmlformats.org/drawingml/2006/main">
              <a:ext uri="{FF2B5EF4-FFF2-40B4-BE49-F238E27FC236}">
                <a16:creationId xmlns:a16="http://schemas.microsoft.com/office/drawing/2014/main" id="{26D93CE3-5DBF-4472-8CAC-5E8377BBC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AI-Led Delivery Assets Are Becoming A Supplier Screening Layer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" name="Shape 2">
            <a:extLst xmlns:a="http://schemas.openxmlformats.org/drawingml/2006/main">
              <a:ext uri="{FF2B5EF4-FFF2-40B4-BE49-F238E27FC236}">
                <a16:creationId xmlns:a16="http://schemas.microsoft.com/office/drawing/2014/main" id="{DDC26986-5EA2-4DBA-B583-342EAC435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" name="Text 3">
            <a:extLst xmlns:a="http://schemas.openxmlformats.org/drawingml/2006/main">
              <a:ext uri="{FF2B5EF4-FFF2-40B4-BE49-F238E27FC236}">
                <a16:creationId xmlns:a16="http://schemas.microsoft.com/office/drawing/2014/main" id="{97FFA1F1-4802-4B52-B4C1-D0820705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Large providers are productizing AI across software engineering, modernization, testing and application operations rather than positioning AI as only productivity tooling.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Text 4">
            <a:extLst xmlns:a="http://schemas.openxmlformats.org/drawingml/2006/main">
              <a:ext uri="{FF2B5EF4-FFF2-40B4-BE49-F238E27FC236}">
                <a16:creationId xmlns:a16="http://schemas.microsoft.com/office/drawing/2014/main" id="{708485D0-8E5D-4304-867A-4B02624C6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6400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Named AI / agentic assets and delivery moves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" name="Text 5">
            <a:extLst xmlns:a="http://schemas.openxmlformats.org/drawingml/2006/main">
              <a:ext uri="{FF2B5EF4-FFF2-40B4-BE49-F238E27FC236}">
                <a16:creationId xmlns:a16="http://schemas.microsoft.com/office/drawing/2014/main" id="{D4F2F6AF-7CF7-43FE-AE01-8486626F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640044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public proof points from 2025–2026; assets are not directly comparable across vendors.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" name="Shape 6">
            <a:extLst xmlns:a="http://schemas.openxmlformats.org/drawingml/2006/main">
              <a:ext uri="{FF2B5EF4-FFF2-40B4-BE49-F238E27FC236}">
                <a16:creationId xmlns:a16="http://schemas.microsoft.com/office/drawing/2014/main" id="{6407CA3B-DA5F-4D0E-AD5C-CCE3E44B9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1463040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Shape 7">
            <a:extLst xmlns:a="http://schemas.openxmlformats.org/drawingml/2006/main">
              <a:ext uri="{FF2B5EF4-FFF2-40B4-BE49-F238E27FC236}">
                <a16:creationId xmlns:a16="http://schemas.microsoft.com/office/drawing/2014/main" id="{4ACF8BA1-EB6E-4CE8-93A8-5D6C7B441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1463040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" name="Text 8">
            <a:extLst xmlns:a="http://schemas.openxmlformats.org/drawingml/2006/main">
              <a:ext uri="{FF2B5EF4-FFF2-40B4-BE49-F238E27FC236}">
                <a16:creationId xmlns:a16="http://schemas.microsoft.com/office/drawing/2014/main" id="{3C24C495-6F7E-42A1-ABD4-B7B74E82E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1547467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Accenture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" name="Text 9">
            <a:hlinkClick xmlns:r="http://schemas.openxmlformats.org/officeDocument/2006/relationships" xmlns:a="http://schemas.openxmlformats.org/drawingml/2006/main" r:id="R175692dd1e0c47d5"/>
            <a:extLst xmlns:a="http://schemas.openxmlformats.org/drawingml/2006/main">
              <a:ext uri="{FF2B5EF4-FFF2-40B4-BE49-F238E27FC236}">
                <a16:creationId xmlns:a16="http://schemas.microsoft.com/office/drawing/2014/main" id="{14361493-B53F-45E9-9CCA-79BEED98F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682640" y="1547467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B66E47"/>
                </a:solidFill>
                <a:latin typeface="Arial"/>
                <a:ea typeface="Arial"/>
                <a:cs typeface="Arial"/>
                <a:hlinkClick xmlns:r="http://schemas.openxmlformats.org/officeDocument/2006/relationships" r:id="R7d0812cc4abf49b3"/>
              </a:rPr>
              <a:t>AI Refinery + Microsoft FDE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" name="Text 10">
            <a:extLst xmlns:a="http://schemas.openxmlformats.org/drawingml/2006/main">
              <a:ext uri="{FF2B5EF4-FFF2-40B4-BE49-F238E27FC236}">
                <a16:creationId xmlns:a16="http://schemas.microsoft.com/office/drawing/2014/main" id="{FAF5CB77-6BCE-453D-BC3B-3E2D2CF34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1826507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AI Refinery for industry agents and a Microsoft FDE practice with thousands of AI-skilled engineers.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" name="Shape 11">
            <a:extLst xmlns:a="http://schemas.openxmlformats.org/drawingml/2006/main">
              <a:ext uri="{FF2B5EF4-FFF2-40B4-BE49-F238E27FC236}">
                <a16:creationId xmlns:a16="http://schemas.microsoft.com/office/drawing/2014/main" id="{E63B5A5E-A956-4BAE-8B5E-F38ADFA18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1463040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5" name="Shape 12">
            <a:extLst xmlns:a="http://schemas.openxmlformats.org/drawingml/2006/main">
              <a:ext uri="{FF2B5EF4-FFF2-40B4-BE49-F238E27FC236}">
                <a16:creationId xmlns:a16="http://schemas.microsoft.com/office/drawing/2014/main" id="{F9F63A71-CB8A-4413-BBAB-26F217C58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1463040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6" name="Text 13">
            <a:extLst xmlns:a="http://schemas.openxmlformats.org/drawingml/2006/main">
              <a:ext uri="{FF2B5EF4-FFF2-40B4-BE49-F238E27FC236}">
                <a16:creationId xmlns:a16="http://schemas.microsoft.com/office/drawing/2014/main" id="{DF7C7020-ECB3-40B2-B068-12A8A0950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1547467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Infosys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7" name="Text 14">
            <a:hlinkClick xmlns:r="http://schemas.openxmlformats.org/officeDocument/2006/relationships" xmlns:a="http://schemas.openxmlformats.org/drawingml/2006/main" r:id="Rf28efb166c98455f"/>
            <a:extLst xmlns:a="http://schemas.openxmlformats.org/drawingml/2006/main">
              <a:ext uri="{FF2B5EF4-FFF2-40B4-BE49-F238E27FC236}">
                <a16:creationId xmlns:a16="http://schemas.microsoft.com/office/drawing/2014/main" id="{BF50CFA9-C646-4460-AFF3-24C3A72EC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992480" y="1547467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778B7A"/>
                </a:solidFill>
                <a:latin typeface="Arial"/>
                <a:ea typeface="Arial"/>
                <a:cs typeface="Arial"/>
                <a:hlinkClick xmlns:r="http://schemas.openxmlformats.org/officeDocument/2006/relationships" r:id="R9bab40acf83c414e"/>
              </a:rPr>
              <a:t>Topaz Fabric + OpenAI / Cursor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8" name="Text 15">
            <a:extLst xmlns:a="http://schemas.openxmlformats.org/drawingml/2006/main">
              <a:ext uri="{FF2B5EF4-FFF2-40B4-BE49-F238E27FC236}">
                <a16:creationId xmlns:a16="http://schemas.microsoft.com/office/drawing/2014/main" id="{8236ED70-EA36-4D2C-B8DC-C422B5B2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1826507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Topaz Fabric is paired with OpenAI, Cursor and Harness for software engineering and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9" name="Shape 16">
            <a:extLst xmlns:a="http://schemas.openxmlformats.org/drawingml/2006/main">
              <a:ext uri="{FF2B5EF4-FFF2-40B4-BE49-F238E27FC236}">
                <a16:creationId xmlns:a16="http://schemas.microsoft.com/office/drawing/2014/main" id="{30043A01-43A3-4F5D-AF49-0809702C6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2475737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0" name="Shape 17">
            <a:extLst xmlns:a="http://schemas.openxmlformats.org/drawingml/2006/main">
              <a:ext uri="{FF2B5EF4-FFF2-40B4-BE49-F238E27FC236}">
                <a16:creationId xmlns:a16="http://schemas.microsoft.com/office/drawing/2014/main" id="{5940B198-0A78-4C00-B675-F1A772C00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2475737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" name="Text 18">
            <a:extLst xmlns:a="http://schemas.openxmlformats.org/drawingml/2006/main">
              <a:ext uri="{FF2B5EF4-FFF2-40B4-BE49-F238E27FC236}">
                <a16:creationId xmlns:a16="http://schemas.microsoft.com/office/drawing/2014/main" id="{69707664-24A1-45BE-8080-03FB0472C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2560164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IBM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2" name="Text 19">
            <a:hlinkClick xmlns:r="http://schemas.openxmlformats.org/officeDocument/2006/relationships" xmlns:a="http://schemas.openxmlformats.org/drawingml/2006/main" r:id="R923fd0b4ff914ddd"/>
            <a:extLst xmlns:a="http://schemas.openxmlformats.org/drawingml/2006/main">
              <a:ext uri="{FF2B5EF4-FFF2-40B4-BE49-F238E27FC236}">
                <a16:creationId xmlns:a16="http://schemas.microsoft.com/office/drawing/2014/main" id="{A1EF4103-5A0D-4721-82DD-CE6146FA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682640" y="2560164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B66E47"/>
                </a:solidFill>
                <a:latin typeface="Arial"/>
                <a:ea typeface="Arial"/>
                <a:cs typeface="Arial"/>
                <a:hlinkClick xmlns:r="http://schemas.openxmlformats.org/officeDocument/2006/relationships" r:id="Rde267df326264b70"/>
              </a:rPr>
              <a:t>Bob + Consulting Advantage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" name="Text 20">
            <a:extLst xmlns:a="http://schemas.openxmlformats.org/drawingml/2006/main">
              <a:ext uri="{FF2B5EF4-FFF2-40B4-BE49-F238E27FC236}">
                <a16:creationId xmlns:a16="http://schemas.microsoft.com/office/drawing/2014/main" id="{89CF738A-E73E-42B4-A26D-1673797FB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2839204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Bob supports SDLC workflows; Consulting Advantage is used for AI-powered delivery and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" name="Shape 21">
            <a:extLst xmlns:a="http://schemas.openxmlformats.org/drawingml/2006/main">
              <a:ext uri="{FF2B5EF4-FFF2-40B4-BE49-F238E27FC236}">
                <a16:creationId xmlns:a16="http://schemas.microsoft.com/office/drawing/2014/main" id="{C3C101B2-DDAC-4EB7-951D-59ABD09DB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2475737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" name="Shape 22">
            <a:extLst xmlns:a="http://schemas.openxmlformats.org/drawingml/2006/main">
              <a:ext uri="{FF2B5EF4-FFF2-40B4-BE49-F238E27FC236}">
                <a16:creationId xmlns:a16="http://schemas.microsoft.com/office/drawing/2014/main" id="{0700566F-CCE7-4582-8CD7-56138C49B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2475737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6" name="Text 23">
            <a:extLst xmlns:a="http://schemas.openxmlformats.org/drawingml/2006/main">
              <a:ext uri="{FF2B5EF4-FFF2-40B4-BE49-F238E27FC236}">
                <a16:creationId xmlns:a16="http://schemas.microsoft.com/office/drawing/2014/main" id="{E173A982-A8D0-4705-95DB-B2BDB6BB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2560164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HCLTech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Text 24">
            <a:hlinkClick xmlns:r="http://schemas.openxmlformats.org/officeDocument/2006/relationships" xmlns:a="http://schemas.openxmlformats.org/drawingml/2006/main" r:id="R33919ef6369d4ebd"/>
            <a:extLst xmlns:a="http://schemas.openxmlformats.org/drawingml/2006/main">
              <a:ext uri="{FF2B5EF4-FFF2-40B4-BE49-F238E27FC236}">
                <a16:creationId xmlns:a16="http://schemas.microsoft.com/office/drawing/2014/main" id="{4DBD7C8E-B9A9-4881-8ACD-B63D9C8CE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992480" y="2560164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778B7A"/>
                </a:solidFill>
                <a:latin typeface="Arial"/>
                <a:ea typeface="Arial"/>
                <a:cs typeface="Arial"/>
                <a:hlinkClick xmlns:r="http://schemas.openxmlformats.org/officeDocument/2006/relationships" r:id="R6f6d33c872ee4278"/>
              </a:rPr>
              <a:t>AI Force 2.0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8" name="Text 25">
            <a:extLst xmlns:a="http://schemas.openxmlformats.org/drawingml/2006/main">
              <a:ext uri="{FF2B5EF4-FFF2-40B4-BE49-F238E27FC236}">
                <a16:creationId xmlns:a16="http://schemas.microsoft.com/office/drawing/2014/main" id="{A580DB50-4C26-4D3E-8AD0-B5B2002EB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2839204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Agentic platform spans software, data engineering, IT operations and enterprise workflows with governance controls.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9" name="Shape 26">
            <a:extLst xmlns:a="http://schemas.openxmlformats.org/drawingml/2006/main">
              <a:ext uri="{FF2B5EF4-FFF2-40B4-BE49-F238E27FC236}">
                <a16:creationId xmlns:a16="http://schemas.microsoft.com/office/drawing/2014/main" id="{C3579D97-883B-409A-8FBF-17C761DBB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3488435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0" name="Shape 27">
            <a:extLst xmlns:a="http://schemas.openxmlformats.org/drawingml/2006/main">
              <a:ext uri="{FF2B5EF4-FFF2-40B4-BE49-F238E27FC236}">
                <a16:creationId xmlns:a16="http://schemas.microsoft.com/office/drawing/2014/main" id="{AEF497A0-C724-4D55-83EB-0737480BE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3488435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1" name="Text 28">
            <a:extLst xmlns:a="http://schemas.openxmlformats.org/drawingml/2006/main">
              <a:ext uri="{FF2B5EF4-FFF2-40B4-BE49-F238E27FC236}">
                <a16:creationId xmlns:a16="http://schemas.microsoft.com/office/drawing/2014/main" id="{523F92E5-06F7-4D57-8C1E-314615825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3572862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Deloitte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2" name="Text 29">
            <a:hlinkClick xmlns:r="http://schemas.openxmlformats.org/officeDocument/2006/relationships" xmlns:a="http://schemas.openxmlformats.org/drawingml/2006/main" r:id="R9abec18f1552467c"/>
            <a:extLst xmlns:a="http://schemas.openxmlformats.org/drawingml/2006/main">
              <a:ext uri="{FF2B5EF4-FFF2-40B4-BE49-F238E27FC236}">
                <a16:creationId xmlns:a16="http://schemas.microsoft.com/office/drawing/2014/main" id="{B8F81DB6-829B-42E9-A68A-991405F8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682640" y="3572862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C69345"/>
                </a:solidFill>
                <a:latin typeface="Arial"/>
                <a:ea typeface="Arial"/>
                <a:cs typeface="Arial"/>
                <a:hlinkClick xmlns:r="http://schemas.openxmlformats.org/officeDocument/2006/relationships" r:id="R85dcda84cd7048e4"/>
              </a:rPr>
              <a:t>Ascend + Gemini practice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3" name="Text 30">
            <a:extLst xmlns:a="http://schemas.openxmlformats.org/drawingml/2006/main">
              <a:ext uri="{FF2B5EF4-FFF2-40B4-BE49-F238E27FC236}">
                <a16:creationId xmlns:a16="http://schemas.microsoft.com/office/drawing/2014/main" id="{71F7DE43-4BCF-4A0D-B8AA-D00F374A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3852413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Deloitte Ascend and Google Cloud Gemini practice target secure agentic transformation and industry workflows.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Shape 31">
            <a:extLst xmlns:a="http://schemas.openxmlformats.org/drawingml/2006/main">
              <a:ext uri="{FF2B5EF4-FFF2-40B4-BE49-F238E27FC236}">
                <a16:creationId xmlns:a16="http://schemas.microsoft.com/office/drawing/2014/main" id="{F169D368-BF56-430B-9EB6-58FEDD180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3488435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" name="Shape 32">
            <a:extLst xmlns:a="http://schemas.openxmlformats.org/drawingml/2006/main">
              <a:ext uri="{FF2B5EF4-FFF2-40B4-BE49-F238E27FC236}">
                <a16:creationId xmlns:a16="http://schemas.microsoft.com/office/drawing/2014/main" id="{9C45D3AC-4112-4DD5-8699-FCE759E41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3488435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E52"/>
          </a:solidFill>
          <a:ln xmlns:a="http://schemas.openxmlformats.org/drawingml/2006/main" w="12700">
            <a:solidFill>
              <a:srgbClr val="C44E5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" name="Text 33">
            <a:extLst xmlns:a="http://schemas.openxmlformats.org/drawingml/2006/main">
              <a:ext uri="{FF2B5EF4-FFF2-40B4-BE49-F238E27FC236}">
                <a16:creationId xmlns:a16="http://schemas.microsoft.com/office/drawing/2014/main" id="{7E1912EA-30FA-49D8-A3CC-E76B9F9E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3572862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Cognizant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" name="Text 34">
            <a:hlinkClick xmlns:r="http://schemas.openxmlformats.org/officeDocument/2006/relationships" xmlns:a="http://schemas.openxmlformats.org/drawingml/2006/main" r:id="R6973010bd56447e1"/>
            <a:extLst xmlns:a="http://schemas.openxmlformats.org/drawingml/2006/main">
              <a:ext uri="{FF2B5EF4-FFF2-40B4-BE49-F238E27FC236}">
                <a16:creationId xmlns:a16="http://schemas.microsoft.com/office/drawing/2014/main" id="{0507608F-CEC6-4A20-BEFF-B30900657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992480" y="3572862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C44E52"/>
                </a:solidFill>
                <a:latin typeface="Arial"/>
                <a:ea typeface="Arial"/>
                <a:cs typeface="Arial"/>
                <a:hlinkClick xmlns:r="http://schemas.openxmlformats.org/officeDocument/2006/relationships" r:id="R1d4ee8d189e74566"/>
              </a:rPr>
              <a:t>Devin / Cognition partnership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" name="Text 35">
            <a:extLst xmlns:a="http://schemas.openxmlformats.org/drawingml/2006/main">
              <a:ext uri="{FF2B5EF4-FFF2-40B4-BE49-F238E27FC236}">
                <a16:creationId xmlns:a16="http://schemas.microsoft.com/office/drawing/2014/main" id="{C3643F44-2CAA-407A-B60F-7F26516F3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3852413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Partnership positions autonomous software engineering in enterprise delivery models with governance and scale.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Shape 36">
            <a:extLst xmlns:a="http://schemas.openxmlformats.org/drawingml/2006/main">
              <a:ext uri="{FF2B5EF4-FFF2-40B4-BE49-F238E27FC236}">
                <a16:creationId xmlns:a16="http://schemas.microsoft.com/office/drawing/2014/main" id="{3CBE332C-1E34-46CA-A9B3-BCABA59B4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4501643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" name="Shape 37">
            <a:extLst xmlns:a="http://schemas.openxmlformats.org/drawingml/2006/main">
              <a:ext uri="{FF2B5EF4-FFF2-40B4-BE49-F238E27FC236}">
                <a16:creationId xmlns:a16="http://schemas.microsoft.com/office/drawing/2014/main" id="{8E6B9AFF-34EF-4D66-B026-FBF9C6532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4501643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" name="Text 38">
            <a:extLst xmlns:a="http://schemas.openxmlformats.org/drawingml/2006/main">
              <a:ext uri="{FF2B5EF4-FFF2-40B4-BE49-F238E27FC236}">
                <a16:creationId xmlns:a16="http://schemas.microsoft.com/office/drawing/2014/main" id="{6CFA5D5C-59E7-420D-8F8C-5CCF5005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4585559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NTT DATA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Text 39">
            <a:hlinkClick xmlns:r="http://schemas.openxmlformats.org/officeDocument/2006/relationships" xmlns:a="http://schemas.openxmlformats.org/drawingml/2006/main" r:id="R55bcacad2d9f4168"/>
            <a:extLst xmlns:a="http://schemas.openxmlformats.org/drawingml/2006/main">
              <a:ext uri="{FF2B5EF4-FFF2-40B4-BE49-F238E27FC236}">
                <a16:creationId xmlns:a16="http://schemas.microsoft.com/office/drawing/2014/main" id="{98C8E57B-0C96-4A86-9041-6680DCDA5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682640" y="4585559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B66E47"/>
                </a:solidFill>
                <a:latin typeface="Arial"/>
                <a:ea typeface="Arial"/>
                <a:cs typeface="Arial"/>
                <a:hlinkClick xmlns:r="http://schemas.openxmlformats.org/officeDocument/2006/relationships" r:id="R65ad2ab8c7e24fd8"/>
              </a:rPr>
              <a:t>Cursor + Gemini practice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" name="Text 40">
            <a:extLst xmlns:a="http://schemas.openxmlformats.org/drawingml/2006/main">
              <a:ext uri="{FF2B5EF4-FFF2-40B4-BE49-F238E27FC236}">
                <a16:creationId xmlns:a16="http://schemas.microsoft.com/office/drawing/2014/main" id="{C1B712AF-3AC5-440E-952E-F2BA5391C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4160" y="4865110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Cursor partnership and Gemini practice signal AI-native engineering with enterprise-grade governance.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" name="Shape 41">
            <a:extLst xmlns:a="http://schemas.openxmlformats.org/drawingml/2006/main">
              <a:ext uri="{FF2B5EF4-FFF2-40B4-BE49-F238E27FC236}">
                <a16:creationId xmlns:a16="http://schemas.microsoft.com/office/drawing/2014/main" id="{DEBEF2F6-F6F2-4D49-BCAA-A60A88096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4501643"/>
            <a:ext cx="3154320" cy="804636"/>
          </a:xfrm>
          <a:prstGeom xmlns:a="http://schemas.openxmlformats.org/drawingml/2006/main" prst="roundRect">
            <a:avLst>
              <a:gd name="adj" fmla="val 56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Shape 42">
            <a:extLst xmlns:a="http://schemas.openxmlformats.org/drawingml/2006/main">
              <a:ext uri="{FF2B5EF4-FFF2-40B4-BE49-F238E27FC236}">
                <a16:creationId xmlns:a16="http://schemas.microsoft.com/office/drawing/2014/main" id="{AA56E20A-1C49-40FB-B91A-AF04EF081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877200" y="4501643"/>
            <a:ext cx="63720" cy="8046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" name="Text 43">
            <a:extLst xmlns:a="http://schemas.openxmlformats.org/drawingml/2006/main">
              <a:ext uri="{FF2B5EF4-FFF2-40B4-BE49-F238E27FC236}">
                <a16:creationId xmlns:a16="http://schemas.microsoft.com/office/drawing/2014/main" id="{83C03E6F-E6C3-4624-B878-2F7D48D9F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4585559"/>
            <a:ext cx="93240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Capgemini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Text 44">
            <a:hlinkClick xmlns:r="http://schemas.openxmlformats.org/officeDocument/2006/relationships" xmlns:a="http://schemas.openxmlformats.org/drawingml/2006/main" r:id="R86991d4304f849df"/>
            <a:extLst xmlns:a="http://schemas.openxmlformats.org/drawingml/2006/main">
              <a:ext uri="{FF2B5EF4-FFF2-40B4-BE49-F238E27FC236}">
                <a16:creationId xmlns:a16="http://schemas.microsoft.com/office/drawing/2014/main" id="{9C02A756-5A68-4959-8788-2C6FFB4C0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992480" y="4585559"/>
            <a:ext cx="1883160" cy="20739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sng">
                <a:solidFill>
                  <a:srgbClr val="778B7A"/>
                </a:solidFill>
                <a:latin typeface="Arial"/>
                <a:ea typeface="Arial"/>
                <a:cs typeface="Arial"/>
                <a:hlinkClick xmlns:r="http://schemas.openxmlformats.org/officeDocument/2006/relationships" r:id="R0a36c8ee5063448e"/>
              </a:rPr>
              <a:t>Google Cloud AI Enterprise Hub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8" name="Text 45">
            <a:extLst xmlns:a="http://schemas.openxmlformats.org/drawingml/2006/main">
              <a:ext uri="{FF2B5EF4-FFF2-40B4-BE49-F238E27FC236}">
                <a16:creationId xmlns:a16="http://schemas.microsoft.com/office/drawing/2014/main" id="{BEDEED03-EE88-4377-BD22-1C2EA6519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14360" y="4865110"/>
            <a:ext cx="2898360" cy="3629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Outcome-deployed engineers are positioned to build production-ready AI agents around enterprise workflows.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" name="Text 46">
            <a:extLst xmlns:a="http://schemas.openxmlformats.org/drawingml/2006/main">
              <a:ext uri="{FF2B5EF4-FFF2-40B4-BE49-F238E27FC236}">
                <a16:creationId xmlns:a16="http://schemas.microsoft.com/office/drawing/2014/main" id="{E174DDA4-B4B1-4D2A-8425-F49A4181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1115640"/>
            <a:ext cx="4297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Observed delivery model shift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0" name="Text 47">
            <a:extLst xmlns:a="http://schemas.openxmlformats.org/drawingml/2006/main">
              <a:ext uri="{FF2B5EF4-FFF2-40B4-BE49-F238E27FC236}">
                <a16:creationId xmlns:a16="http://schemas.microsoft.com/office/drawing/2014/main" id="{A7940F59-2F43-40B9-8942-AB1F79BDC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1318905"/>
            <a:ext cx="42973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AI is moving from developer assistance to governed, managed software lifecycle execution.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1" name="Shape 48">
            <a:extLst xmlns:a="http://schemas.openxmlformats.org/drawingml/2006/main">
              <a:ext uri="{FF2B5EF4-FFF2-40B4-BE49-F238E27FC236}">
                <a16:creationId xmlns:a16="http://schemas.microsoft.com/office/drawing/2014/main" id="{8D5EDDA8-AF6F-47B5-92BA-C60B425FE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5000" y="1499760"/>
            <a:ext cx="347040" cy="3470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2" name="Text 49">
            <a:extLst xmlns:a="http://schemas.openxmlformats.org/drawingml/2006/main">
              <a:ext uri="{FF2B5EF4-FFF2-40B4-BE49-F238E27FC236}">
                <a16:creationId xmlns:a16="http://schemas.microsoft.com/office/drawing/2014/main" id="{41208A94-9525-4C0E-AB2B-8F25F4110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440" y="1563715"/>
            <a:ext cx="164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Shape 50">
            <a:extLst xmlns:a="http://schemas.openxmlformats.org/drawingml/2006/main">
              <a:ext uri="{FF2B5EF4-FFF2-40B4-BE49-F238E27FC236}">
                <a16:creationId xmlns:a16="http://schemas.microsoft.com/office/drawing/2014/main" id="{8549EE53-5931-427F-9A70-44E5F77C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8520" y="1865160"/>
            <a:ext cx="360" cy="40248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4" name="Text 51">
            <a:extLst xmlns:a="http://schemas.openxmlformats.org/drawingml/2006/main">
              <a:ext uri="{FF2B5EF4-FFF2-40B4-BE49-F238E27FC236}">
                <a16:creationId xmlns:a16="http://schemas.microsoft.com/office/drawing/2014/main" id="{DBA29F92-3AB7-4CCE-BEFE-C359F0DB6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1483785"/>
            <a:ext cx="3337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Assisted engineering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" name="Text 52">
            <a:extLst xmlns:a="http://schemas.openxmlformats.org/drawingml/2006/main">
              <a:ext uri="{FF2B5EF4-FFF2-40B4-BE49-F238E27FC236}">
                <a16:creationId xmlns:a16="http://schemas.microsoft.com/office/drawing/2014/main" id="{2A09FBA7-1C02-4EE5-B14C-DDB62BAB9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1691640"/>
            <a:ext cx="34560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Code generation, test cases and refactoring help developers move faster.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" name="Shape 53">
            <a:extLst xmlns:a="http://schemas.openxmlformats.org/drawingml/2006/main">
              <a:ext uri="{FF2B5EF4-FFF2-40B4-BE49-F238E27FC236}">
                <a16:creationId xmlns:a16="http://schemas.microsoft.com/office/drawing/2014/main" id="{316DF7E9-F77F-4C1D-A49F-1F58DBCD4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5000" y="2304360"/>
            <a:ext cx="347040" cy="3470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" name="Text 54">
            <a:extLst xmlns:a="http://schemas.openxmlformats.org/drawingml/2006/main">
              <a:ext uri="{FF2B5EF4-FFF2-40B4-BE49-F238E27FC236}">
                <a16:creationId xmlns:a16="http://schemas.microsoft.com/office/drawing/2014/main" id="{14E0B80D-039C-4192-A64B-9FFD759CD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440" y="2368315"/>
            <a:ext cx="164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Shape 55">
            <a:extLst xmlns:a="http://schemas.openxmlformats.org/drawingml/2006/main">
              <a:ext uri="{FF2B5EF4-FFF2-40B4-BE49-F238E27FC236}">
                <a16:creationId xmlns:a16="http://schemas.microsoft.com/office/drawing/2014/main" id="{972C0C5B-39EE-4C46-835D-9EF9AB9D5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8520" y="2669760"/>
            <a:ext cx="360" cy="40248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Text 56">
            <a:extLst xmlns:a="http://schemas.openxmlformats.org/drawingml/2006/main">
              <a:ext uri="{FF2B5EF4-FFF2-40B4-BE49-F238E27FC236}">
                <a16:creationId xmlns:a16="http://schemas.microsoft.com/office/drawing/2014/main" id="{B596A860-DAB7-4D16-9804-B435DDA6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2288385"/>
            <a:ext cx="3337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Agent-assisted SDLC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" name="Text 57">
            <a:extLst xmlns:a="http://schemas.openxmlformats.org/drawingml/2006/main">
              <a:ext uri="{FF2B5EF4-FFF2-40B4-BE49-F238E27FC236}">
                <a16:creationId xmlns:a16="http://schemas.microsoft.com/office/drawing/2014/main" id="{7E2DCFB6-C290-421D-A8D9-7E9818148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2496240"/>
            <a:ext cx="34560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Agents plan, execute and validate tasks across repositories and delivery pipelines.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58">
            <a:extLst xmlns:a="http://schemas.openxmlformats.org/drawingml/2006/main">
              <a:ext uri="{FF2B5EF4-FFF2-40B4-BE49-F238E27FC236}">
                <a16:creationId xmlns:a16="http://schemas.microsoft.com/office/drawing/2014/main" id="{5BD0AB85-BA47-4B4D-B06F-074A732B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5000" y="3108960"/>
            <a:ext cx="347040" cy="3470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" name="Text 59">
            <a:extLst xmlns:a="http://schemas.openxmlformats.org/drawingml/2006/main">
              <a:ext uri="{FF2B5EF4-FFF2-40B4-BE49-F238E27FC236}">
                <a16:creationId xmlns:a16="http://schemas.microsoft.com/office/drawing/2014/main" id="{453F174E-EC3E-4A22-939F-1A6C27EEB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440" y="3172915"/>
            <a:ext cx="164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" name="Shape 60">
            <a:extLst xmlns:a="http://schemas.openxmlformats.org/drawingml/2006/main">
              <a:ext uri="{FF2B5EF4-FFF2-40B4-BE49-F238E27FC236}">
                <a16:creationId xmlns:a16="http://schemas.microsoft.com/office/drawing/2014/main" id="{8F3F27DE-D81C-485B-9287-348132F34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8520" y="3474720"/>
            <a:ext cx="360" cy="40212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Text 61">
            <a:extLst xmlns:a="http://schemas.openxmlformats.org/drawingml/2006/main">
              <a:ext uri="{FF2B5EF4-FFF2-40B4-BE49-F238E27FC236}">
                <a16:creationId xmlns:a16="http://schemas.microsoft.com/office/drawing/2014/main" id="{929291C0-915F-44F9-8482-9E0FBBB4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3092985"/>
            <a:ext cx="3337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Agentic 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5" name="Text 62">
            <a:extLst xmlns:a="http://schemas.openxmlformats.org/drawingml/2006/main">
              <a:ext uri="{FF2B5EF4-FFF2-40B4-BE49-F238E27FC236}">
                <a16:creationId xmlns:a16="http://schemas.microsoft.com/office/drawing/2014/main" id="{14B0B409-A5B5-4F4D-A80C-7F8AA558F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3300840"/>
            <a:ext cx="34560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Platforms analyze legacy estates, preserve business logic and accelerate re-platforming.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6" name="Shape 63">
            <a:extLst xmlns:a="http://schemas.openxmlformats.org/drawingml/2006/main">
              <a:ext uri="{FF2B5EF4-FFF2-40B4-BE49-F238E27FC236}">
                <a16:creationId xmlns:a16="http://schemas.microsoft.com/office/drawing/2014/main" id="{DCBE062C-86A8-4852-81B6-653488183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5000" y="3913560"/>
            <a:ext cx="347040" cy="3470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7" name="Text 64">
            <a:extLst xmlns:a="http://schemas.openxmlformats.org/drawingml/2006/main">
              <a:ext uri="{FF2B5EF4-FFF2-40B4-BE49-F238E27FC236}">
                <a16:creationId xmlns:a16="http://schemas.microsoft.com/office/drawing/2014/main" id="{2595D021-54B2-4E9B-AF8B-FAAF7289D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440" y="3977515"/>
            <a:ext cx="1641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Text 65">
            <a:extLst xmlns:a="http://schemas.openxmlformats.org/drawingml/2006/main">
              <a:ext uri="{FF2B5EF4-FFF2-40B4-BE49-F238E27FC236}">
                <a16:creationId xmlns:a16="http://schemas.microsoft.com/office/drawing/2014/main" id="{965ED148-010E-4922-9B0C-8FB158A45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3897585"/>
            <a:ext cx="333720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Managed AI operations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" name="Text 66">
            <a:extLst xmlns:a="http://schemas.openxmlformats.org/drawingml/2006/main">
              <a:ext uri="{FF2B5EF4-FFF2-40B4-BE49-F238E27FC236}">
                <a16:creationId xmlns:a16="http://schemas.microsoft.com/office/drawing/2014/main" id="{EBAD08C6-5F56-44E9-B83A-1D14810D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200" y="4105800"/>
            <a:ext cx="345600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Providers run agentic workflows with human oversight, policy controls and measurable outcomes.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" name="Shape 67">
            <a:extLst xmlns:a="http://schemas.openxmlformats.org/drawingml/2006/main">
              <a:ext uri="{FF2B5EF4-FFF2-40B4-BE49-F238E27FC236}">
                <a16:creationId xmlns:a16="http://schemas.microsoft.com/office/drawing/2014/main" id="{AC4D1387-F437-4720-9A4E-60CAAAE9C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4800600"/>
            <a:ext cx="4160160" cy="29232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" name="Text 68">
            <a:extLst xmlns:a="http://schemas.openxmlformats.org/drawingml/2006/main">
              <a:ext uri="{FF2B5EF4-FFF2-40B4-BE49-F238E27FC236}">
                <a16:creationId xmlns:a16="http://schemas.microsoft.com/office/drawing/2014/main" id="{B5B8E459-21BF-40D3-A3F3-38B76EABC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60055"/>
            <a:ext cx="38858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Screening implication: ask for toolchain evidence, not just delivery FTEs.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Shape 69">
            <a:extLst xmlns:a="http://schemas.openxmlformats.org/drawingml/2006/main">
              <a:ext uri="{FF2B5EF4-FFF2-40B4-BE49-F238E27FC236}">
                <a16:creationId xmlns:a16="http://schemas.microsoft.com/office/drawing/2014/main" id="{4195E0F0-200B-4A8B-B22C-B5BE2218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" name="Shape 70">
            <a:extLst xmlns:a="http://schemas.openxmlformats.org/drawingml/2006/main">
              <a:ext uri="{FF2B5EF4-FFF2-40B4-BE49-F238E27FC236}">
                <a16:creationId xmlns:a16="http://schemas.microsoft.com/office/drawing/2014/main" id="{20E99F0F-6AC7-4626-B326-42D868625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" name="Text 71">
            <a:extLst xmlns:a="http://schemas.openxmlformats.org/drawingml/2006/main">
              <a:ext uri="{FF2B5EF4-FFF2-40B4-BE49-F238E27FC236}">
                <a16:creationId xmlns:a16="http://schemas.microsoft.com/office/drawing/2014/main" id="{E815E4E4-BACA-43DA-9670-2F8C03AD0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5" name="Text 72">
            <a:extLst xmlns:a="http://schemas.openxmlformats.org/drawingml/2006/main">
              <a:ext uri="{FF2B5EF4-FFF2-40B4-BE49-F238E27FC236}">
                <a16:creationId xmlns:a16="http://schemas.microsoft.com/office/drawing/2014/main" id="{08D1C936-0FF4-4656-943E-F1912F241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Accenture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is strongest in AI-led delivery, combining AI Refinery, industry-agent capabilities and a scaled Microsoft FDE engineering model with visible governance and modernization depth.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" name="Text 73">
            <a:extLst xmlns:a="http://schemas.openxmlformats.org/drawingml/2006/main">
              <a:ext uri="{FF2B5EF4-FFF2-40B4-BE49-F238E27FC236}">
                <a16:creationId xmlns:a16="http://schemas.microsoft.com/office/drawing/2014/main" id="{797AC6E6-D9BA-49BB-B823-5CF070386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7" name="Text 74">
            <a:hlinkClick xmlns:r="http://schemas.openxmlformats.org/officeDocument/2006/relationships" xmlns:a="http://schemas.openxmlformats.org/drawingml/2006/main" r:id="R8835dbfb9a684024"/>
            <a:extLst xmlns:a="http://schemas.openxmlformats.org/drawingml/2006/main">
              <a:ext uri="{FF2B5EF4-FFF2-40B4-BE49-F238E27FC236}">
                <a16:creationId xmlns:a16="http://schemas.microsoft.com/office/drawing/2014/main" id="{FDD7B977-1B51-4922-BCC2-B3E975CD6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844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387e36c3b5644402"/>
              </a:rPr>
              <a:t>Infosys OpenAI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8" name="Text 75">
            <a:hlinkClick xmlns:r="http://schemas.openxmlformats.org/officeDocument/2006/relationships" xmlns:a="http://schemas.openxmlformats.org/drawingml/2006/main" r:id="R458e15487a5e4f00"/>
            <a:extLst xmlns:a="http://schemas.openxmlformats.org/drawingml/2006/main">
              <a:ext uri="{FF2B5EF4-FFF2-40B4-BE49-F238E27FC236}">
                <a16:creationId xmlns:a16="http://schemas.microsoft.com/office/drawing/2014/main" id="{34A521BB-0D93-41A2-9C2B-1C77BE79E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6680" y="6309360"/>
            <a:ext cx="9651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1d40ac7074640b2"/>
              </a:rPr>
              <a:t>HCLTech AI Force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Text 76">
            <a:hlinkClick xmlns:r="http://schemas.openxmlformats.org/officeDocument/2006/relationships" xmlns:a="http://schemas.openxmlformats.org/drawingml/2006/main" r:id="R8d0bcbb5995f4872"/>
            <a:extLst xmlns:a="http://schemas.openxmlformats.org/drawingml/2006/main">
              <a:ext uri="{FF2B5EF4-FFF2-40B4-BE49-F238E27FC236}">
                <a16:creationId xmlns:a16="http://schemas.microsoft.com/office/drawing/2014/main" id="{D1913A68-FAF3-480C-BFCF-83C8A610D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7920" y="6309360"/>
            <a:ext cx="9050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fa2505667f64db8"/>
              </a:rPr>
              <a:t>Cognizant Devin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Text 77">
            <a:hlinkClick xmlns:r="http://schemas.openxmlformats.org/officeDocument/2006/relationships" xmlns:a="http://schemas.openxmlformats.org/drawingml/2006/main" r:id="R4ddd41af7134431c"/>
            <a:extLst xmlns:a="http://schemas.openxmlformats.org/drawingml/2006/main">
              <a:ext uri="{FF2B5EF4-FFF2-40B4-BE49-F238E27FC236}">
                <a16:creationId xmlns:a16="http://schemas.microsoft.com/office/drawing/2014/main" id="{4094B25A-C83E-48EB-A992-CBA73B127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6309360"/>
            <a:ext cx="9651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adfd4cea77c4061"/>
              </a:rPr>
              <a:t>Capgemini Google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1" name="Text 78">
            <a:hlinkClick xmlns:r="http://schemas.openxmlformats.org/officeDocument/2006/relationships" xmlns:a="http://schemas.openxmlformats.org/drawingml/2006/main" r:id="Rfddd2fe687f8439d"/>
            <a:extLst xmlns:a="http://schemas.openxmlformats.org/drawingml/2006/main">
              <a:ext uri="{FF2B5EF4-FFF2-40B4-BE49-F238E27FC236}">
                <a16:creationId xmlns:a16="http://schemas.microsoft.com/office/drawing/2014/main" id="{A44180B8-E763-4849-8652-3835EEC9C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0280" y="6309360"/>
            <a:ext cx="8445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9a9cec3bd4d4833"/>
              </a:rPr>
              <a:t>LTIM BlueVerse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2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08DBD3DD-6012-419B-AE61-4899538D640F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9CAEC632-A9E6-82AB-6034-3014BC3905A0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41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3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5C4A018-D1B4-4F81-8C29-0F0FD88F1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39C7038-F899-4472-9FDE-A59275BDB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5" name="">
            <a:extLst xmlns:a="http://schemas.openxmlformats.org/drawingml/2006/main">
              <a:ext uri="{FF2B5EF4-FFF2-40B4-BE49-F238E27FC236}">
                <a16:creationId xmlns:a16="http://schemas.microsoft.com/office/drawing/2014/main" id="{727DB4BA-683F-4329-96CB-053E1375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6" name="">
            <a:extLst xmlns:a="http://schemas.openxmlformats.org/drawingml/2006/main">
              <a:ext uri="{FF2B5EF4-FFF2-40B4-BE49-F238E27FC236}">
                <a16:creationId xmlns:a16="http://schemas.microsoft.com/office/drawing/2014/main" id="{97C90E7E-C5C3-47FA-9F0C-28285F587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77" name="">
            <a:extLst xmlns:a="http://schemas.openxmlformats.org/drawingml/2006/main">
              <a:ext uri="{FF2B5EF4-FFF2-40B4-BE49-F238E27FC236}">
                <a16:creationId xmlns:a16="http://schemas.microsoft.com/office/drawing/2014/main" id="{F890BAA9-F6BC-4994-8CF7-D04B9F979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78" name="">
            <a:extLst xmlns:a="http://schemas.openxmlformats.org/drawingml/2006/main">
              <a:ext uri="{FF2B5EF4-FFF2-40B4-BE49-F238E27FC236}">
                <a16:creationId xmlns:a16="http://schemas.microsoft.com/office/drawing/2014/main" id="{C5165360-E00E-4968-8521-71D23D1B7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2998352328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3" name="Text 0">
            <a:extLst xmlns:a="http://schemas.openxmlformats.org/drawingml/2006/main">
              <a:ext uri="{FF2B5EF4-FFF2-40B4-BE49-F238E27FC236}">
                <a16:creationId xmlns:a16="http://schemas.microsoft.com/office/drawing/2014/main" id="{2FE4B2BA-F0C7-4684-A57E-26F20F016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5040" y="255960"/>
            <a:ext cx="226728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B3 | SUPPLIER ANALYSIS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" name="Text 1">
            <a:extLst xmlns:a="http://schemas.openxmlformats.org/drawingml/2006/main">
              <a:ext uri="{FF2B5EF4-FFF2-40B4-BE49-F238E27FC236}">
                <a16:creationId xmlns:a16="http://schemas.microsoft.com/office/drawing/2014/main" id="{FBF9A1A6-7B6D-4B1B-A96F-1AE23ED01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82360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Operational Overlays Matter For A Global Retail Application Estate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5" name="Shape 2">
            <a:extLst xmlns:a="http://schemas.openxmlformats.org/drawingml/2006/main">
              <a:ext uri="{FF2B5EF4-FFF2-40B4-BE49-F238E27FC236}">
                <a16:creationId xmlns:a16="http://schemas.microsoft.com/office/drawing/2014/main" id="{71C998D6-6F0F-4699-B50B-FCEE01986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71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Text 3">
            <a:extLst xmlns:a="http://schemas.openxmlformats.org/drawingml/2006/main">
              <a:ext uri="{FF2B5EF4-FFF2-40B4-BE49-F238E27FC236}">
                <a16:creationId xmlns:a16="http://schemas.microsoft.com/office/drawing/2014/main" id="{1B6B9667-F76C-47FA-849F-974475B85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28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For a retailer with fragmented ERP, CRM and bespoke applications, relevant capability extends into transition risk, cloud operations, data/security and omnichannel domain fit.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7" name="Text 4">
            <a:extLst xmlns:a="http://schemas.openxmlformats.org/drawingml/2006/main">
              <a:ext uri="{FF2B5EF4-FFF2-40B4-BE49-F238E27FC236}">
                <a16:creationId xmlns:a16="http://schemas.microsoft.com/office/drawing/2014/main" id="{C6DBFDE4-3274-4116-A77A-82193B7A1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115640"/>
            <a:ext cx="61261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Additional capability overlays to assess beyond functional coverage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8" name="Text 5">
            <a:extLst xmlns:a="http://schemas.openxmlformats.org/drawingml/2006/main">
              <a:ext uri="{FF2B5EF4-FFF2-40B4-BE49-F238E27FC236}">
                <a16:creationId xmlns:a16="http://schemas.microsoft.com/office/drawing/2014/main" id="{0CC2A6C8-C2AB-4FFC-A4A2-EB990A706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1318905"/>
            <a:ext cx="6126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Observations for a mixed application estate with in-house teams and scattered vendors.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9" name="Shape 6">
            <a:extLst xmlns:a="http://schemas.openxmlformats.org/drawingml/2006/main">
              <a:ext uri="{FF2B5EF4-FFF2-40B4-BE49-F238E27FC236}">
                <a16:creationId xmlns:a16="http://schemas.microsoft.com/office/drawing/2014/main" id="{C903D43B-3D87-483F-9B8D-7FA6FE21D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1463040"/>
            <a:ext cx="1416960" cy="43884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Text 7">
            <a:extLst xmlns:a="http://schemas.openxmlformats.org/drawingml/2006/main">
              <a:ext uri="{FF2B5EF4-FFF2-40B4-BE49-F238E27FC236}">
                <a16:creationId xmlns:a16="http://schemas.microsoft.com/office/drawing/2014/main" id="{45DC9F85-957D-4080-99FD-8718519A9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" y="1544141"/>
            <a:ext cx="1325520" cy="1846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Capability Overlay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Shape 8">
            <a:extLst xmlns:a="http://schemas.openxmlformats.org/drawingml/2006/main">
              <a:ext uri="{FF2B5EF4-FFF2-40B4-BE49-F238E27FC236}">
                <a16:creationId xmlns:a16="http://schemas.microsoft.com/office/drawing/2014/main" id="{27B964D6-8F47-41AA-8015-4D594D8A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84320" y="1463040"/>
            <a:ext cx="2358720" cy="43884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" name="Text 9">
            <a:extLst xmlns:a="http://schemas.openxmlformats.org/drawingml/2006/main">
              <a:ext uri="{FF2B5EF4-FFF2-40B4-BE49-F238E27FC236}">
                <a16:creationId xmlns:a16="http://schemas.microsoft.com/office/drawing/2014/main" id="{AC2C7413-0CDE-4512-8790-9C39DF507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30040" y="1544141"/>
            <a:ext cx="2267280" cy="1846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It Matters In This Case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3" name="Shape 10">
            <a:extLst xmlns:a="http://schemas.openxmlformats.org/drawingml/2006/main">
              <a:ext uri="{FF2B5EF4-FFF2-40B4-BE49-F238E27FC236}">
                <a16:creationId xmlns:a16="http://schemas.microsoft.com/office/drawing/2014/main" id="{EE683187-BACD-4D35-9B53-94A41E11D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3400" y="1463040"/>
            <a:ext cx="3062880" cy="43884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4" name="Text 11">
            <a:extLst xmlns:a="http://schemas.openxmlformats.org/drawingml/2006/main">
              <a:ext uri="{FF2B5EF4-FFF2-40B4-BE49-F238E27FC236}">
                <a16:creationId xmlns:a16="http://schemas.microsoft.com/office/drawing/2014/main" id="{7442F205-4270-4CF6-9DEB-34BF662D9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89120" y="1544141"/>
            <a:ext cx="2971440" cy="1846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Observable Evidence Signals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5" name="Shape 12">
            <a:extLst xmlns:a="http://schemas.openxmlformats.org/drawingml/2006/main">
              <a:ext uri="{FF2B5EF4-FFF2-40B4-BE49-F238E27FC236}">
                <a16:creationId xmlns:a16="http://schemas.microsoft.com/office/drawing/2014/main" id="{EACB493E-EA65-4CD7-BF0B-5C38D191C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1902339"/>
            <a:ext cx="141696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6" name="Text 13">
            <a:extLst xmlns:a="http://schemas.openxmlformats.org/drawingml/2006/main">
              <a:ext uri="{FF2B5EF4-FFF2-40B4-BE49-F238E27FC236}">
                <a16:creationId xmlns:a16="http://schemas.microsoft.com/office/drawing/2014/main" id="{BC960A98-36F4-4E22-803F-987B45DCE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" y="1994751"/>
            <a:ext cx="132552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Transition &amp; KT factory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7" name="Shape 14">
            <a:extLst xmlns:a="http://schemas.openxmlformats.org/drawingml/2006/main">
              <a:ext uri="{FF2B5EF4-FFF2-40B4-BE49-F238E27FC236}">
                <a16:creationId xmlns:a16="http://schemas.microsoft.com/office/drawing/2014/main" id="{E307EC8D-4DD8-4955-8B00-5BABA9881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84320" y="1902339"/>
            <a:ext cx="235872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8" name="Text 15">
            <a:extLst xmlns:a="http://schemas.openxmlformats.org/drawingml/2006/main">
              <a:ext uri="{FF2B5EF4-FFF2-40B4-BE49-F238E27FC236}">
                <a16:creationId xmlns:a16="http://schemas.microsoft.com/office/drawing/2014/main" id="{A1375775-9542-4E60-9E5F-3626FB9E3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30040" y="1994751"/>
            <a:ext cx="226728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Fragmented support creates continuity risk when moving work from multiple incumbent vendors.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9" name="Shape 16">
            <a:extLst xmlns:a="http://schemas.openxmlformats.org/drawingml/2006/main">
              <a:ext uri="{FF2B5EF4-FFF2-40B4-BE49-F238E27FC236}">
                <a16:creationId xmlns:a16="http://schemas.microsoft.com/office/drawing/2014/main" id="{033864CE-C981-4BF3-88F7-A9B864CBA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3400" y="1902339"/>
            <a:ext cx="306288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0" name="Text 17">
            <a:extLst xmlns:a="http://schemas.openxmlformats.org/drawingml/2006/main">
              <a:ext uri="{FF2B5EF4-FFF2-40B4-BE49-F238E27FC236}">
                <a16:creationId xmlns:a16="http://schemas.microsoft.com/office/drawing/2014/main" id="{B8CB8A61-6242-473D-A208-096EC6CAE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89120" y="1994751"/>
            <a:ext cx="297144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Transition playbooks, reverse engineering assets, service-takeover governance and named runbooks.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1" name="Shape 18">
            <a:extLst xmlns:a="http://schemas.openxmlformats.org/drawingml/2006/main">
              <a:ext uri="{FF2B5EF4-FFF2-40B4-BE49-F238E27FC236}">
                <a16:creationId xmlns:a16="http://schemas.microsoft.com/office/drawing/2014/main" id="{2A839811-E7AA-4BC1-9F65-1B20B3DDE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2572895"/>
            <a:ext cx="141696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2" name="Text 19">
            <a:extLst xmlns:a="http://schemas.openxmlformats.org/drawingml/2006/main">
              <a:ext uri="{FF2B5EF4-FFF2-40B4-BE49-F238E27FC236}">
                <a16:creationId xmlns:a16="http://schemas.microsoft.com/office/drawing/2014/main" id="{D68D8DDA-49D9-408D-9AC8-601535094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" y="2665762"/>
            <a:ext cx="132552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Application portfolio rationalization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Shape 20">
            <a:extLst xmlns:a="http://schemas.openxmlformats.org/drawingml/2006/main">
              <a:ext uri="{FF2B5EF4-FFF2-40B4-BE49-F238E27FC236}">
                <a16:creationId xmlns:a16="http://schemas.microsoft.com/office/drawing/2014/main" id="{9D30228B-DAE3-41E4-8F7C-DF4705115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84320" y="2572895"/>
            <a:ext cx="235872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4" name="Text 21">
            <a:extLst xmlns:a="http://schemas.openxmlformats.org/drawingml/2006/main">
              <a:ext uri="{FF2B5EF4-FFF2-40B4-BE49-F238E27FC236}">
                <a16:creationId xmlns:a16="http://schemas.microsoft.com/office/drawing/2014/main" id="{22168893-F354-4014-A228-3DA1DD2D7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30040" y="2665762"/>
            <a:ext cx="226728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Rising run cost and slow delivery often stem from duplicate, low-value and hard-to-change applications.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5" name="Shape 22">
            <a:extLst xmlns:a="http://schemas.openxmlformats.org/drawingml/2006/main">
              <a:ext uri="{FF2B5EF4-FFF2-40B4-BE49-F238E27FC236}">
                <a16:creationId xmlns:a16="http://schemas.microsoft.com/office/drawing/2014/main" id="{FDDEABED-3F6A-444C-94A8-ACB43AD9D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3400" y="2572895"/>
            <a:ext cx="306288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6" name="Text 23">
            <a:extLst xmlns:a="http://schemas.openxmlformats.org/drawingml/2006/main">
              <a:ext uri="{FF2B5EF4-FFF2-40B4-BE49-F238E27FC236}">
                <a16:creationId xmlns:a16="http://schemas.microsoft.com/office/drawing/2014/main" id="{15D2F83E-E39F-4871-BD21-23CC59C2A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89120" y="2665762"/>
            <a:ext cx="297144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Assessment tools, dependency mapping, decommissioning frameworks and modernization roadmaps.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Shape 24">
            <a:extLst xmlns:a="http://schemas.openxmlformats.org/drawingml/2006/main">
              <a:ext uri="{FF2B5EF4-FFF2-40B4-BE49-F238E27FC236}">
                <a16:creationId xmlns:a16="http://schemas.microsoft.com/office/drawing/2014/main" id="{9641CCB4-D77F-4E23-ADFC-AD1BA5767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3243906"/>
            <a:ext cx="141696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8" name="Text 25">
            <a:extLst xmlns:a="http://schemas.openxmlformats.org/drawingml/2006/main">
              <a:ext uri="{FF2B5EF4-FFF2-40B4-BE49-F238E27FC236}">
                <a16:creationId xmlns:a16="http://schemas.microsoft.com/office/drawing/2014/main" id="{DF9700BC-184B-49B4-9210-D24C1EE8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" y="3336319"/>
            <a:ext cx="132552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AI-enabled quality engineering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Shape 26">
            <a:extLst xmlns:a="http://schemas.openxmlformats.org/drawingml/2006/main">
              <a:ext uri="{FF2B5EF4-FFF2-40B4-BE49-F238E27FC236}">
                <a16:creationId xmlns:a16="http://schemas.microsoft.com/office/drawing/2014/main" id="{3D75DD57-EC77-4D0F-9B3D-29E3FB9A7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84320" y="3243906"/>
            <a:ext cx="235872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0" name="Text 27">
            <a:extLst xmlns:a="http://schemas.openxmlformats.org/drawingml/2006/main">
              <a:ext uri="{FF2B5EF4-FFF2-40B4-BE49-F238E27FC236}">
                <a16:creationId xmlns:a16="http://schemas.microsoft.com/office/drawing/2014/main" id="{411F8930-02F1-42BC-8F98-14B0DFE2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30040" y="3336319"/>
            <a:ext cx="226728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Retail release cycles require faster regression testing without weakening stability or compliance.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1" name="Shape 28">
            <a:extLst xmlns:a="http://schemas.openxmlformats.org/drawingml/2006/main">
              <a:ext uri="{FF2B5EF4-FFF2-40B4-BE49-F238E27FC236}">
                <a16:creationId xmlns:a16="http://schemas.microsoft.com/office/drawing/2014/main" id="{EFF780AB-902B-4DF9-ACBF-F75A7FC4D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3400" y="3243906"/>
            <a:ext cx="306288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2" name="Text 29">
            <a:extLst xmlns:a="http://schemas.openxmlformats.org/drawingml/2006/main">
              <a:ext uri="{FF2B5EF4-FFF2-40B4-BE49-F238E27FC236}">
                <a16:creationId xmlns:a16="http://schemas.microsoft.com/office/drawing/2014/main" id="{6CC57CDB-94D1-4C34-86CE-4CA1953A8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89120" y="3336319"/>
            <a:ext cx="297144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Autonomous testing assets, self-healing scripts, test data controls and measurable defect reduction.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Shape 30">
            <a:extLst xmlns:a="http://schemas.openxmlformats.org/drawingml/2006/main">
              <a:ext uri="{FF2B5EF4-FFF2-40B4-BE49-F238E27FC236}">
                <a16:creationId xmlns:a16="http://schemas.microsoft.com/office/drawing/2014/main" id="{16C24D1D-6951-454D-9F71-E7D9B3611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3914463"/>
            <a:ext cx="141696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4" name="Text 31">
            <a:extLst xmlns:a="http://schemas.openxmlformats.org/drawingml/2006/main">
              <a:ext uri="{FF2B5EF4-FFF2-40B4-BE49-F238E27FC236}">
                <a16:creationId xmlns:a16="http://schemas.microsoft.com/office/drawing/2014/main" id="{BF30D29F-2F32-4AE2-A30B-629E2456F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" y="4006875"/>
            <a:ext cx="132552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Data, analytics &amp; security controls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5" name="Shape 32">
            <a:extLst xmlns:a="http://schemas.openxmlformats.org/drawingml/2006/main">
              <a:ext uri="{FF2B5EF4-FFF2-40B4-BE49-F238E27FC236}">
                <a16:creationId xmlns:a16="http://schemas.microsoft.com/office/drawing/2014/main" id="{A5667719-237B-4360-A402-5974E5D5E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84320" y="3914463"/>
            <a:ext cx="235872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6" name="Text 33">
            <a:extLst xmlns:a="http://schemas.openxmlformats.org/drawingml/2006/main">
              <a:ext uri="{FF2B5EF4-FFF2-40B4-BE49-F238E27FC236}">
                <a16:creationId xmlns:a16="http://schemas.microsoft.com/office/drawing/2014/main" id="{18BE200A-0539-4DB9-B6DB-BC2021451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30040" y="4006875"/>
            <a:ext cx="226728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ERP, CRM and BI consolidation depends on data quality, access controls and reporting consistency.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7" name="Shape 34">
            <a:extLst xmlns:a="http://schemas.openxmlformats.org/drawingml/2006/main">
              <a:ext uri="{FF2B5EF4-FFF2-40B4-BE49-F238E27FC236}">
                <a16:creationId xmlns:a16="http://schemas.microsoft.com/office/drawing/2014/main" id="{417A68AE-64E2-4CEC-8CF9-D6281BA8C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3400" y="3914463"/>
            <a:ext cx="306288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Text 35">
            <a:extLst xmlns:a="http://schemas.openxmlformats.org/drawingml/2006/main">
              <a:ext uri="{FF2B5EF4-FFF2-40B4-BE49-F238E27FC236}">
                <a16:creationId xmlns:a16="http://schemas.microsoft.com/office/drawing/2014/main" id="{2F4F7567-49E9-41E4-A37A-8FEB2E39A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89120" y="4006875"/>
            <a:ext cx="297144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governance, cyber-by-design, audit trails, responsible AI and platform security certifications.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9" name="Shape 36">
            <a:extLst xmlns:a="http://schemas.openxmlformats.org/drawingml/2006/main">
              <a:ext uri="{FF2B5EF4-FFF2-40B4-BE49-F238E27FC236}">
                <a16:creationId xmlns:a16="http://schemas.microsoft.com/office/drawing/2014/main" id="{3EF51AD7-8BC3-4120-83A4-AD2306EE9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7000" y="4585019"/>
            <a:ext cx="141696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0" name="Text 37">
            <a:extLst xmlns:a="http://schemas.openxmlformats.org/drawingml/2006/main">
              <a:ext uri="{FF2B5EF4-FFF2-40B4-BE49-F238E27FC236}">
                <a16:creationId xmlns:a16="http://schemas.microsoft.com/office/drawing/2014/main" id="{1E1839FE-898B-41AB-85CE-7C75B741D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720" y="4677431"/>
            <a:ext cx="132552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Retail / omnichannel domain assets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1" name="Shape 38">
            <a:extLst xmlns:a="http://schemas.openxmlformats.org/drawingml/2006/main">
              <a:ext uri="{FF2B5EF4-FFF2-40B4-BE49-F238E27FC236}">
                <a16:creationId xmlns:a16="http://schemas.microsoft.com/office/drawing/2014/main" id="{1BC085F8-F083-4DA0-B89F-9A825DC4E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84320" y="4585019"/>
            <a:ext cx="235872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Text 39">
            <a:extLst xmlns:a="http://schemas.openxmlformats.org/drawingml/2006/main">
              <a:ext uri="{FF2B5EF4-FFF2-40B4-BE49-F238E27FC236}">
                <a16:creationId xmlns:a16="http://schemas.microsoft.com/office/drawing/2014/main" id="{4295ADEF-0B04-4595-A403-B0F67000C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30040" y="4677431"/>
            <a:ext cx="226728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retail applications touch store, e-commerce, loyalty, inventory and customer-service workflows.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3" name="Shape 40">
            <a:extLst xmlns:a="http://schemas.openxmlformats.org/drawingml/2006/main">
              <a:ext uri="{FF2B5EF4-FFF2-40B4-BE49-F238E27FC236}">
                <a16:creationId xmlns:a16="http://schemas.microsoft.com/office/drawing/2014/main" id="{217AB89E-5E96-4182-9D47-F809F09F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43400" y="4585019"/>
            <a:ext cx="3062880" cy="6701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Text 41">
            <a:extLst xmlns:a="http://schemas.openxmlformats.org/drawingml/2006/main">
              <a:ext uri="{FF2B5EF4-FFF2-40B4-BE49-F238E27FC236}">
                <a16:creationId xmlns:a16="http://schemas.microsoft.com/office/drawing/2014/main" id="{CD6D1A1A-8482-4D5E-A899-9EC1CFCE5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389120" y="4677431"/>
            <a:ext cx="2971440" cy="53125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Retail process libraries, commerce accelerators, CX templates and omnichannel integration experience.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5" name="Text 42">
            <a:extLst xmlns:a="http://schemas.openxmlformats.org/drawingml/2006/main">
              <a:ext uri="{FF2B5EF4-FFF2-40B4-BE49-F238E27FC236}">
                <a16:creationId xmlns:a16="http://schemas.microsoft.com/office/drawing/2014/main" id="{3D2F72D6-8D5E-427C-AB1B-BB4FFB06B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115640"/>
            <a:ext cx="38401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2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Observed capability stack for B3</a:t>
            </a:r>
            <a:endParaRPr sz="92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6" name="Text 43">
            <a:extLst xmlns:a="http://schemas.openxmlformats.org/drawingml/2006/main">
              <a:ext uri="{FF2B5EF4-FFF2-40B4-BE49-F238E27FC236}">
                <a16:creationId xmlns:a16="http://schemas.microsoft.com/office/drawing/2014/main" id="{50F998FC-2108-402F-87CA-212D17E10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318905"/>
            <a:ext cx="3840120" cy="15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What public supplier disclosures increasingly emphasize.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" name="Shape 44">
            <a:extLst xmlns:a="http://schemas.openxmlformats.org/drawingml/2006/main">
              <a:ext uri="{FF2B5EF4-FFF2-40B4-BE49-F238E27FC236}">
                <a16:creationId xmlns:a16="http://schemas.microsoft.com/office/drawing/2014/main" id="{0CB89275-29EF-4DE2-8505-8CCF26BF2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463040"/>
            <a:ext cx="3474360" cy="4384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8" name="Text 45">
            <a:extLst xmlns:a="http://schemas.openxmlformats.org/drawingml/2006/main">
              <a:ext uri="{FF2B5EF4-FFF2-40B4-BE49-F238E27FC236}">
                <a16:creationId xmlns:a16="http://schemas.microsoft.com/office/drawing/2014/main" id="{75C2A0C3-E45F-45AA-BB80-1595B7E8C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5271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Run stability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9" name="Text 46">
            <a:extLst xmlns:a="http://schemas.openxmlformats.org/drawingml/2006/main">
              <a:ext uri="{FF2B5EF4-FFF2-40B4-BE49-F238E27FC236}">
                <a16:creationId xmlns:a16="http://schemas.microsoft.com/office/drawing/2014/main" id="{EFACCFA4-8DCC-4AED-8C3F-B1693A607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5640" y="1515600"/>
            <a:ext cx="18741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application support, SLAs and global service desks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0" name="Shape 47">
            <a:extLst xmlns:a="http://schemas.openxmlformats.org/drawingml/2006/main">
              <a:ext uri="{FF2B5EF4-FFF2-40B4-BE49-F238E27FC236}">
                <a16:creationId xmlns:a16="http://schemas.microsoft.com/office/drawing/2014/main" id="{98844742-0BD5-4209-B5CC-F84648E8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2075760"/>
            <a:ext cx="3474360" cy="4384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1" name="Text 48">
            <a:extLst xmlns:a="http://schemas.openxmlformats.org/drawingml/2006/main">
              <a:ext uri="{FF2B5EF4-FFF2-40B4-BE49-F238E27FC236}">
                <a16:creationId xmlns:a16="http://schemas.microsoft.com/office/drawing/2014/main" id="{8D21F81F-F9DA-413F-9FF3-5B20E9519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213953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Transition control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2" name="Text 49">
            <a:extLst xmlns:a="http://schemas.openxmlformats.org/drawingml/2006/main">
              <a:ext uri="{FF2B5EF4-FFF2-40B4-BE49-F238E27FC236}">
                <a16:creationId xmlns:a16="http://schemas.microsoft.com/office/drawing/2014/main" id="{A72D4003-9FE5-445C-A15D-E4EA259C9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5640" y="2128320"/>
            <a:ext cx="18741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Knowledge transfer, reverse engineering and documentation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3" name="Shape 50">
            <a:extLst xmlns:a="http://schemas.openxmlformats.org/drawingml/2006/main">
              <a:ext uri="{FF2B5EF4-FFF2-40B4-BE49-F238E27FC236}">
                <a16:creationId xmlns:a16="http://schemas.microsoft.com/office/drawing/2014/main" id="{756AB035-7E6E-471D-A5DA-D739098ED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2688480"/>
            <a:ext cx="3474360" cy="4384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4" name="Text 51">
            <a:extLst xmlns:a="http://schemas.openxmlformats.org/drawingml/2006/main">
              <a:ext uri="{FF2B5EF4-FFF2-40B4-BE49-F238E27FC236}">
                <a16:creationId xmlns:a16="http://schemas.microsoft.com/office/drawing/2014/main" id="{4E0018ED-5C3E-4231-BF76-826A5BF64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275225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Modernization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5" name="Text 52">
            <a:extLst xmlns:a="http://schemas.openxmlformats.org/drawingml/2006/main">
              <a:ext uri="{FF2B5EF4-FFF2-40B4-BE49-F238E27FC236}">
                <a16:creationId xmlns:a16="http://schemas.microsoft.com/office/drawing/2014/main" id="{9A6E4994-3E63-407F-B571-1D7D08EE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5640" y="2741040"/>
            <a:ext cx="18741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Cloud-native refactoring, PaaS migration and legacy transformation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6" name="Shape 53">
            <a:extLst xmlns:a="http://schemas.openxmlformats.org/drawingml/2006/main">
              <a:ext uri="{FF2B5EF4-FFF2-40B4-BE49-F238E27FC236}">
                <a16:creationId xmlns:a16="http://schemas.microsoft.com/office/drawing/2014/main" id="{6112CA62-7872-4CE0-B33C-16E7025F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3300840"/>
            <a:ext cx="3474360" cy="4384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7" name="Text 54">
            <a:extLst xmlns:a="http://schemas.openxmlformats.org/drawingml/2006/main">
              <a:ext uri="{FF2B5EF4-FFF2-40B4-BE49-F238E27FC236}">
                <a16:creationId xmlns:a16="http://schemas.microsoft.com/office/drawing/2014/main" id="{AA30E2ED-AB4A-4DA9-A4A1-AD3088B0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336497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AI-led SDLC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8" name="Text 55">
            <a:extLst xmlns:a="http://schemas.openxmlformats.org/drawingml/2006/main">
              <a:ext uri="{FF2B5EF4-FFF2-40B4-BE49-F238E27FC236}">
                <a16:creationId xmlns:a16="http://schemas.microsoft.com/office/drawing/2014/main" id="{A209333B-CE31-4C53-9834-37B4AAC48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5640" y="3353760"/>
            <a:ext cx="18741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Agentic coding, test automation and engineering productivity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9" name="Shape 56">
            <a:extLst xmlns:a="http://schemas.openxmlformats.org/drawingml/2006/main">
              <a:ext uri="{FF2B5EF4-FFF2-40B4-BE49-F238E27FC236}">
                <a16:creationId xmlns:a16="http://schemas.microsoft.com/office/drawing/2014/main" id="{0EAD60F2-ABE0-4F43-BB31-D5DF7706A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3913560"/>
            <a:ext cx="3474360" cy="438480"/>
          </a:xfrm>
          <a:prstGeom xmlns:a="http://schemas.openxmlformats.org/drawingml/2006/main" prst="chevron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0" name="Text 57">
            <a:extLst xmlns:a="http://schemas.openxmlformats.org/drawingml/2006/main">
              <a:ext uri="{FF2B5EF4-FFF2-40B4-BE49-F238E27FC236}">
                <a16:creationId xmlns:a16="http://schemas.microsoft.com/office/drawing/2014/main" id="{DC6DE7B6-B4BD-4B81-9FEE-1FCF96CD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3977695"/>
            <a:ext cx="11426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Governed operations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1" name="Text 58">
            <a:extLst xmlns:a="http://schemas.openxmlformats.org/drawingml/2006/main">
              <a:ext uri="{FF2B5EF4-FFF2-40B4-BE49-F238E27FC236}">
                <a16:creationId xmlns:a16="http://schemas.microsoft.com/office/drawing/2014/main" id="{F20CC416-E047-4767-8121-1C94DA178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5640" y="3966120"/>
            <a:ext cx="1874160" cy="20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Security, responsible AI, compliance and auditability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2" name="Shape 59">
            <a:extLst xmlns:a="http://schemas.openxmlformats.org/drawingml/2006/main">
              <a:ext uri="{FF2B5EF4-FFF2-40B4-BE49-F238E27FC236}">
                <a16:creationId xmlns:a16="http://schemas.microsoft.com/office/drawing/2014/main" id="{7654AF05-A525-434F-BA8B-EFEA9D456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4590360"/>
            <a:ext cx="3474360" cy="49356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3" name="Text 60">
            <a:extLst xmlns:a="http://schemas.openxmlformats.org/drawingml/2006/main">
              <a:ext uri="{FF2B5EF4-FFF2-40B4-BE49-F238E27FC236}">
                <a16:creationId xmlns:a16="http://schemas.microsoft.com/office/drawing/2014/main" id="{23FEB100-BDDE-48B6-AD21-E976654DC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695345"/>
            <a:ext cx="309024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B3 lens: suppliers should be compared on delivery-system maturity, not just application-domain credentials.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4" name="Shape 61">
            <a:extLst xmlns:a="http://schemas.openxmlformats.org/drawingml/2006/main">
              <a:ext uri="{FF2B5EF4-FFF2-40B4-BE49-F238E27FC236}">
                <a16:creationId xmlns:a16="http://schemas.microsoft.com/office/drawing/2014/main" id="{05DDF427-8D86-431D-B6F6-1B864246C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11274120" cy="6030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5" name="Shape 62">
            <a:extLst xmlns:a="http://schemas.openxmlformats.org/drawingml/2006/main">
              <a:ext uri="{FF2B5EF4-FFF2-40B4-BE49-F238E27FC236}">
                <a16:creationId xmlns:a16="http://schemas.microsoft.com/office/drawing/2014/main" id="{18521DBB-DDB2-4C28-909B-7A64D4684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4560"/>
            <a:ext cx="914040" cy="60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6" name="Text 63">
            <a:extLst xmlns:a="http://schemas.openxmlformats.org/drawingml/2006/main">
              <a:ext uri="{FF2B5EF4-FFF2-40B4-BE49-F238E27FC236}">
                <a16:creationId xmlns:a16="http://schemas.microsoft.com/office/drawing/2014/main" id="{0AFCC390-FF11-4F7C-ADBB-1222DCD61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00" y="5797440"/>
            <a:ext cx="69444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9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Text 64">
            <a:extLst xmlns:a="http://schemas.openxmlformats.org/drawingml/2006/main">
              <a:ext uri="{FF2B5EF4-FFF2-40B4-BE49-F238E27FC236}">
                <a16:creationId xmlns:a16="http://schemas.microsoft.com/office/drawing/2014/main" id="{8CB4FDCF-0B36-4B43-B3A0-BC9D31AE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20" y="5706000"/>
            <a:ext cx="10012320" cy="4201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000" b="1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IBM Consulting</a:t>
            </a:r>
            <a:r>
              <a:rPr sz="10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 is strongest for modernization-led operational execution, where portfolio rationalization, legacy transformation, governed delivery and run stability are the critical consolidation requirements.</a:t>
            </a:r>
            <a:endParaRPr sz="1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8" name="Text 65">
            <a:extLst xmlns:a="http://schemas.openxmlformats.org/drawingml/2006/main">
              <a:ext uri="{FF2B5EF4-FFF2-40B4-BE49-F238E27FC236}">
                <a16:creationId xmlns:a16="http://schemas.microsoft.com/office/drawing/2014/main" id="{CE14C22A-52AA-4FC2-956A-560B5BF9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9" name="Text 66">
            <a:hlinkClick xmlns:r="http://schemas.openxmlformats.org/officeDocument/2006/relationships" xmlns:a="http://schemas.openxmlformats.org/drawingml/2006/main" r:id="R8fa99a13edb34b22"/>
            <a:extLst xmlns:a="http://schemas.openxmlformats.org/drawingml/2006/main">
              <a:ext uri="{FF2B5EF4-FFF2-40B4-BE49-F238E27FC236}">
                <a16:creationId xmlns:a16="http://schemas.microsoft.com/office/drawing/2014/main" id="{62FBA12E-B4F6-413D-8E0B-3AF6579C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10256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362e637573a4ccb"/>
              </a:rPr>
              <a:t>IBM modernization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0" name="Text 67">
            <a:hlinkClick xmlns:r="http://schemas.openxmlformats.org/officeDocument/2006/relationships" xmlns:a="http://schemas.openxmlformats.org/drawingml/2006/main" r:id="Rcb70d0e103bd4c25"/>
            <a:extLst xmlns:a="http://schemas.openxmlformats.org/drawingml/2006/main">
              <a:ext uri="{FF2B5EF4-FFF2-40B4-BE49-F238E27FC236}">
                <a16:creationId xmlns:a16="http://schemas.microsoft.com/office/drawing/2014/main" id="{E9819217-0EDE-409B-8837-6829353CB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7760" y="6309360"/>
            <a:ext cx="126684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244687657b504698"/>
              </a:rPr>
              <a:t>Infosys modernization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1" name="Text 68">
            <a:hlinkClick xmlns:r="http://schemas.openxmlformats.org/officeDocument/2006/relationships" xmlns:a="http://schemas.openxmlformats.org/drawingml/2006/main" r:id="R8c7fa84922664614"/>
            <a:extLst xmlns:a="http://schemas.openxmlformats.org/drawingml/2006/main">
              <a:ext uri="{FF2B5EF4-FFF2-40B4-BE49-F238E27FC236}">
                <a16:creationId xmlns:a16="http://schemas.microsoft.com/office/drawing/2014/main" id="{DD1DC23B-B797-4CBE-BF52-097DB0007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1040" y="6309360"/>
            <a:ext cx="12067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6314c5957e64e2e"/>
              </a:rPr>
              <a:t>Deloitte Agentic ERP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2" name="Text 69">
            <a:hlinkClick xmlns:r="http://schemas.openxmlformats.org/officeDocument/2006/relationships" xmlns:a="http://schemas.openxmlformats.org/drawingml/2006/main" r:id="Rd44f64486e324ef1"/>
            <a:extLst xmlns:a="http://schemas.openxmlformats.org/drawingml/2006/main">
              <a:ext uri="{FF2B5EF4-FFF2-40B4-BE49-F238E27FC236}">
                <a16:creationId xmlns:a16="http://schemas.microsoft.com/office/drawing/2014/main" id="{7FA32B54-98C5-47BC-AB7C-EB98049D0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480" y="6309360"/>
            <a:ext cx="723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e5014522ec04317"/>
              </a:rPr>
              <a:t>NTT DATA AWS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3" name="Text 70">
            <a:hlinkClick xmlns:r="http://schemas.openxmlformats.org/officeDocument/2006/relationships" xmlns:a="http://schemas.openxmlformats.org/drawingml/2006/main" r:id="R19cbb3f29fb84499"/>
            <a:extLst xmlns:a="http://schemas.openxmlformats.org/drawingml/2006/main">
              <a:ext uri="{FF2B5EF4-FFF2-40B4-BE49-F238E27FC236}">
                <a16:creationId xmlns:a16="http://schemas.microsoft.com/office/drawing/2014/main" id="{A7B5C935-DE09-4D3B-B17C-DEFF695DB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6309360"/>
            <a:ext cx="784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d92ff9a9393941ed"/>
              </a:rPr>
              <a:t>Gartner AI SE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E0C28AA1-F790-42D6-B7F7-57A042CEFB16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675CE1F1-F8E2-E359-8FD1-A9FA98B3A676}" type="slidenum">
              <a:rPr sz="8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42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2158047-ABA8-41C0-8F5F-87CF9A6B1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C2042F29-EC35-4D6C-9761-7F592CE2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7" name="">
            <a:extLst xmlns:a="http://schemas.openxmlformats.org/drawingml/2006/main">
              <a:ext uri="{FF2B5EF4-FFF2-40B4-BE49-F238E27FC236}">
                <a16:creationId xmlns:a16="http://schemas.microsoft.com/office/drawing/2014/main" id="{4800AD30-29BC-41F2-AD7F-4AC561D0B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8" name="">
            <a:extLst xmlns:a="http://schemas.openxmlformats.org/drawingml/2006/main">
              <a:ext uri="{FF2B5EF4-FFF2-40B4-BE49-F238E27FC236}">
                <a16:creationId xmlns:a16="http://schemas.microsoft.com/office/drawing/2014/main" id="{6F44F47A-8886-48BF-86DE-2E5A9BEA5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49" name="">
            <a:extLst xmlns:a="http://schemas.openxmlformats.org/drawingml/2006/main">
              <a:ext uri="{FF2B5EF4-FFF2-40B4-BE49-F238E27FC236}">
                <a16:creationId xmlns:a16="http://schemas.microsoft.com/office/drawing/2014/main" id="{5ACD5365-EA9B-48A3-83AB-E02F9F627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350" name="">
            <a:extLst xmlns:a="http://schemas.openxmlformats.org/drawingml/2006/main">
              <a:ext uri="{FF2B5EF4-FFF2-40B4-BE49-F238E27FC236}">
                <a16:creationId xmlns:a16="http://schemas.microsoft.com/office/drawing/2014/main" id="{7CA1B1B0-F1DC-4DCB-BA66-05149164E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735778786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DD97362F-583F-46A8-B149-7AD85060C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64FD74D-8549-4C57-8F67-B3D3A389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1320800"/>
            <a:ext cx="101600" cy="335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473B2494-7E0C-4DA0-A32D-451091EF7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7650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DECISION SUMMARY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741BE56-6A6F-455E-B5CC-50EAF1CC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44800"/>
            <a:ext cx="9652000" cy="10772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Key Summary: Client Sourcing Decision Framework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46BC7337-2989-4A2E-BC27-E80A4AC4C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6096000" cy="198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84F84E49-B520-40AD-820A-B84D96A27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140200"/>
            <a:ext cx="10160000" cy="180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59B4678-5BFF-4C23-BDAE-26F765C5F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140200"/>
            <a:ext cx="63500" cy="180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34CC2B66-5EC1-4932-9EF5-C0020A9B3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267200"/>
            <a:ext cx="317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THIS SECTION COVERS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E35A05D0-6E56-447A-8E7E-B511760E2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6101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K1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F8911A73-F3D7-4060-B730-2D7401729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610100"/>
            <a:ext cx="904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Decision direction and controlled hybrid operating model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DC4F2365-7A04-4CD0-AB70-3AB837A57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008033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K2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58289F6C-25D2-4F43-9062-789D0A76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008033"/>
            <a:ext cx="904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Sourcing-option fit scoring and preferred construct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322F8CB1-3E3F-46D0-82D0-F4177A0EF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405966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K3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1DF69E95-610D-44A5-95B3-48237B3B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405966"/>
            <a:ext cx="9042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Ranked suppliers and anchor-level recommendations</a:t>
            </a:r>
          </a:p>
        </p:txBody>
      </p:sp>
      <p:sp>
        <p:nvSpPr>
          <p:cNvPr id="22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084021A2-95D8-45EE-8B72-3E75C98F1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CD69EAB-0459-4ECC-B4E5-44693D2B0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DB08EA-2EF4-4DED-BE67-A9E1194C2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1729D5-905F-4B5A-9B87-3711531AE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36A4BCF-99F5-4388-8648-6DA1A1364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8FF650-9D09-4ED6-8B94-99238FA87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2462772360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7" name="Rectangle 86">
            <a:extLst xmlns:a="http://schemas.openxmlformats.org/drawingml/2006/main">
              <a:ext uri="{FF2B5EF4-FFF2-40B4-BE49-F238E27FC236}">
                <a16:creationId xmlns:a16="http://schemas.microsoft.com/office/drawing/2014/main" id="{0105F3CD-3623-4578-B6C1-DABD24EF9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2600" y="5257800"/>
            <a:ext cx="3505200" cy="8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FA"/>
          </a:solidFill>
          <a:ln xmlns:a="http://schemas.openxmlformats.org/drawingml/2006/main" w="12700" cmpd="sng">
            <a:solidFill>
              <a:srgbClr val="6D55CC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911825A-AD49-4054-9A4D-F6E741734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57800"/>
            <a:ext cx="3505200" cy="8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6F3"/>
          </a:solidFill>
          <a:ln xmlns:a="http://schemas.openxmlformats.org/drawingml/2006/main" w="12700" cmpd="sng">
            <a:solidFill>
              <a:srgbClr val="169C8F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FCCC10F-EAB8-48EA-A231-31140855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000" y="5257800"/>
            <a:ext cx="3505200" cy="81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B"/>
          </a:solidFill>
          <a:ln xmlns:a="http://schemas.openxmlformats.org/drawingml/2006/main" w="12700" cmpd="sng">
            <a:solidFill>
              <a:srgbClr val="2878C8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0" name="Text 0">
            <a:extLst xmlns:a="http://schemas.openxmlformats.org/drawingml/2006/main">
              <a:ext uri="{FF2B5EF4-FFF2-40B4-BE49-F238E27FC236}">
                <a16:creationId xmlns:a16="http://schemas.microsoft.com/office/drawing/2014/main" id="{C291E894-B7E6-4EA4-B9DB-2A0495A58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55960"/>
            <a:ext cx="2011320" cy="164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KEY SUMMARY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Text 1">
            <a:extLst xmlns:a="http://schemas.openxmlformats.org/drawingml/2006/main">
              <a:ext uri="{FF2B5EF4-FFF2-40B4-BE49-F238E27FC236}">
                <a16:creationId xmlns:a16="http://schemas.microsoft.com/office/drawing/2014/main" id="{800A2130-43E2-4439-8871-9C470581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"/>
            <a:ext cx="8960760" cy="292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Key Summary: Recommended Decision Case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Shape 2">
            <a:extLst xmlns:a="http://schemas.openxmlformats.org/drawingml/2006/main">
              <a:ext uri="{FF2B5EF4-FFF2-40B4-BE49-F238E27FC236}">
                <a16:creationId xmlns:a16="http://schemas.microsoft.com/office/drawing/2014/main" id="{133D1757-54EC-4702-AE8E-AEAAFC6EA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53520"/>
            <a:ext cx="11274480" cy="36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-44640" rIns="90000" bIns="-4464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3">
            <a:extLst xmlns:a="http://schemas.openxmlformats.org/drawingml/2006/main">
              <a:ext uri="{FF2B5EF4-FFF2-40B4-BE49-F238E27FC236}">
                <a16:creationId xmlns:a16="http://schemas.microsoft.com/office/drawing/2014/main" id="{FE462B7E-4298-48BB-A79F-144100A0E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040"/>
            <a:ext cx="11201040" cy="3106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100" b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sourcing decision should consolidate stable run services, keep modernization modular, and govern all suppliers through one accountable operating rhythm.</a:t>
            </a:r>
            <a:endParaRPr sz="12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Shape 4">
            <a:extLst xmlns:a="http://schemas.openxmlformats.org/drawingml/2006/main">
              <a:ext uri="{FF2B5EF4-FFF2-40B4-BE49-F238E27FC236}">
                <a16:creationId xmlns:a16="http://schemas.microsoft.com/office/drawing/2014/main" id="{C7544F9C-BBB1-4076-BC3D-D0214B164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920" y="1115640"/>
            <a:ext cx="2057040" cy="621360"/>
          </a:xfrm>
          <a:prstGeom xmlns:a="http://schemas.openxmlformats.org/drawingml/2006/main" prst="roundRect">
            <a:avLst>
              <a:gd name="adj" fmla="val 514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Shape 5">
            <a:extLst xmlns:a="http://schemas.openxmlformats.org/drawingml/2006/main">
              <a:ext uri="{FF2B5EF4-FFF2-40B4-BE49-F238E27FC236}">
                <a16:creationId xmlns:a16="http://schemas.microsoft.com/office/drawing/2014/main" id="{2001124E-3BA3-4F5F-BB33-C32CBDF77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920" y="1115640"/>
            <a:ext cx="50040" cy="621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6">
            <a:extLst xmlns:a="http://schemas.openxmlformats.org/drawingml/2006/main">
              <a:ext uri="{FF2B5EF4-FFF2-40B4-BE49-F238E27FC236}">
                <a16:creationId xmlns:a16="http://schemas.microsoft.com/office/drawing/2014/main" id="{6E97E7C1-303B-4D66-8EE8-26729F6EF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207080"/>
            <a:ext cx="1801080" cy="209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3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$6.32T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7">
            <a:extLst xmlns:a="http://schemas.openxmlformats.org/drawingml/2006/main">
              <a:ext uri="{FF2B5EF4-FFF2-40B4-BE49-F238E27FC236}">
                <a16:creationId xmlns:a16="http://schemas.microsoft.com/office/drawing/2014/main" id="{8CC9EAAB-9873-4E3D-9E10-8CA1033C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440" y="1452645"/>
            <a:ext cx="18010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2026 worldwide IT spending; software grows faster than services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Shape 8">
            <a:extLst xmlns:a="http://schemas.openxmlformats.org/drawingml/2006/main">
              <a:ext uri="{FF2B5EF4-FFF2-40B4-BE49-F238E27FC236}">
                <a16:creationId xmlns:a16="http://schemas.microsoft.com/office/drawing/2014/main" id="{13A9CBB8-094B-4043-8527-14E8EA8A8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5840" y="1115640"/>
            <a:ext cx="2057040" cy="621360"/>
          </a:xfrm>
          <a:prstGeom xmlns:a="http://schemas.openxmlformats.org/drawingml/2006/main" prst="roundRect">
            <a:avLst>
              <a:gd name="adj" fmla="val 5147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Shape 9">
            <a:extLst xmlns:a="http://schemas.openxmlformats.org/drawingml/2006/main">
              <a:ext uri="{FF2B5EF4-FFF2-40B4-BE49-F238E27FC236}">
                <a16:creationId xmlns:a16="http://schemas.microsoft.com/office/drawing/2014/main" id="{787D2894-F0F0-48FE-9D3B-CE6C0F89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5840" y="1115640"/>
            <a:ext cx="50040" cy="621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10">
            <a:extLst xmlns:a="http://schemas.openxmlformats.org/drawingml/2006/main">
              <a:ext uri="{FF2B5EF4-FFF2-40B4-BE49-F238E27FC236}">
                <a16:creationId xmlns:a16="http://schemas.microsoft.com/office/drawing/2014/main" id="{ADCB9ED7-67E2-45BD-BCAF-8B6B1DD46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1207080"/>
            <a:ext cx="1801080" cy="209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3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+65%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11">
            <a:extLst xmlns:a="http://schemas.openxmlformats.org/drawingml/2006/main">
              <a:ext uri="{FF2B5EF4-FFF2-40B4-BE49-F238E27FC236}">
                <a16:creationId xmlns:a16="http://schemas.microsoft.com/office/drawing/2014/main" id="{BBA571B4-2F83-4591-B351-FF3E8DB7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00" y="1452645"/>
            <a:ext cx="18010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2Q26 XaaS ACV growth versus +2.7% for managed services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Shape 12">
            <a:extLst xmlns:a="http://schemas.openxmlformats.org/drawingml/2006/main">
              <a:ext uri="{FF2B5EF4-FFF2-40B4-BE49-F238E27FC236}">
                <a16:creationId xmlns:a16="http://schemas.microsoft.com/office/drawing/2014/main" id="{2B4DEBD6-4C72-4392-81E9-2FF8BEC27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1115640"/>
            <a:ext cx="2057040" cy="621360"/>
          </a:xfrm>
          <a:prstGeom xmlns:a="http://schemas.openxmlformats.org/drawingml/2006/main" prst="roundRect">
            <a:avLst>
              <a:gd name="adj" fmla="val 5147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Shape 13">
            <a:extLst xmlns:a="http://schemas.openxmlformats.org/drawingml/2006/main">
              <a:ext uri="{FF2B5EF4-FFF2-40B4-BE49-F238E27FC236}">
                <a16:creationId xmlns:a16="http://schemas.microsoft.com/office/drawing/2014/main" id="{68FDA70E-E210-410C-92B1-D00BB3BFA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9400" y="1115640"/>
            <a:ext cx="50040" cy="621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Text 14">
            <a:extLst xmlns:a="http://schemas.openxmlformats.org/drawingml/2006/main">
              <a:ext uri="{FF2B5EF4-FFF2-40B4-BE49-F238E27FC236}">
                <a16:creationId xmlns:a16="http://schemas.microsoft.com/office/drawing/2014/main" id="{5F79F108-A135-4999-A7FD-BF6B5205E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1207080"/>
            <a:ext cx="1801080" cy="209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35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16.7% / 19.0%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15">
            <a:extLst xmlns:a="http://schemas.openxmlformats.org/drawingml/2006/main">
              <a:ext uri="{FF2B5EF4-FFF2-40B4-BE49-F238E27FC236}">
                <a16:creationId xmlns:a16="http://schemas.microsoft.com/office/drawing/2014/main" id="{0FE4A8FC-02C7-471F-BA66-18ABEAC75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920" y="1452645"/>
            <a:ext cx="18010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CAGR signals for app modernization and managed apps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Shape 16">
            <a:extLst xmlns:a="http://schemas.openxmlformats.org/drawingml/2006/main">
              <a:ext uri="{FF2B5EF4-FFF2-40B4-BE49-F238E27FC236}">
                <a16:creationId xmlns:a16="http://schemas.microsoft.com/office/drawing/2014/main" id="{850A900C-E6B9-4D9A-96FF-8B17748D1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320" y="1115640"/>
            <a:ext cx="2057040" cy="621360"/>
          </a:xfrm>
          <a:prstGeom xmlns:a="http://schemas.openxmlformats.org/drawingml/2006/main" prst="roundRect">
            <a:avLst>
              <a:gd name="adj" fmla="val 5147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Shape 17">
            <a:extLst xmlns:a="http://schemas.openxmlformats.org/drawingml/2006/main">
              <a:ext uri="{FF2B5EF4-FFF2-40B4-BE49-F238E27FC236}">
                <a16:creationId xmlns:a16="http://schemas.microsoft.com/office/drawing/2014/main" id="{403B68B2-ABE2-45C6-977C-927245886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320" y="1115640"/>
            <a:ext cx="50040" cy="621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Text 18">
            <a:extLst xmlns:a="http://schemas.openxmlformats.org/drawingml/2006/main">
              <a:ext uri="{FF2B5EF4-FFF2-40B4-BE49-F238E27FC236}">
                <a16:creationId xmlns:a16="http://schemas.microsoft.com/office/drawing/2014/main" id="{91B632B3-09D0-4748-A311-ABB640B5A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1207080"/>
            <a:ext cx="1801080" cy="209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35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115–125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19">
            <a:extLst xmlns:a="http://schemas.openxmlformats.org/drawingml/2006/main">
              <a:ext uri="{FF2B5EF4-FFF2-40B4-BE49-F238E27FC236}">
                <a16:creationId xmlns:a16="http://schemas.microsoft.com/office/drawing/2014/main" id="{79205D89-AB6F-4FC8-B142-B158C3F3C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1452645"/>
            <a:ext cx="18010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Indexed year-one cost versus 100 steady-state run cost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Shape 20">
            <a:extLst xmlns:a="http://schemas.openxmlformats.org/drawingml/2006/main">
              <a:ext uri="{FF2B5EF4-FFF2-40B4-BE49-F238E27FC236}">
                <a16:creationId xmlns:a16="http://schemas.microsoft.com/office/drawing/2014/main" id="{377A1F4E-99D3-466E-B060-E0D4A746A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0" y="1115640"/>
            <a:ext cx="2057040" cy="621360"/>
          </a:xfrm>
          <a:prstGeom xmlns:a="http://schemas.openxmlformats.org/drawingml/2006/main" prst="roundRect">
            <a:avLst>
              <a:gd name="adj" fmla="val 514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Shape 21">
            <a:extLst xmlns:a="http://schemas.openxmlformats.org/drawingml/2006/main">
              <a:ext uri="{FF2B5EF4-FFF2-40B4-BE49-F238E27FC236}">
                <a16:creationId xmlns:a16="http://schemas.microsoft.com/office/drawing/2014/main" id="{799EA0AD-AE0E-42F8-B281-A71955A6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0" y="1115640"/>
            <a:ext cx="50040" cy="621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6AA84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Text 22">
            <a:extLst xmlns:a="http://schemas.openxmlformats.org/drawingml/2006/main">
              <a:ext uri="{FF2B5EF4-FFF2-40B4-BE49-F238E27FC236}">
                <a16:creationId xmlns:a16="http://schemas.microsoft.com/office/drawing/2014/main" id="{29D08DDE-219C-413A-BCC5-9B688BF9A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040" y="1207080"/>
            <a:ext cx="1801080" cy="209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35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11 suppliers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23">
            <a:extLst xmlns:a="http://schemas.openxmlformats.org/drawingml/2006/main">
              <a:ext uri="{FF2B5EF4-FFF2-40B4-BE49-F238E27FC236}">
                <a16:creationId xmlns:a16="http://schemas.microsoft.com/office/drawing/2014/main" id="{1927DC93-12FE-4308-98E9-76450717C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040" y="1452645"/>
            <a:ext cx="180108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Peer universe shows broad coverage but uneven depth by operating model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24">
            <a:extLst xmlns:a="http://schemas.openxmlformats.org/drawingml/2006/main">
              <a:ext uri="{FF2B5EF4-FFF2-40B4-BE49-F238E27FC236}">
                <a16:creationId xmlns:a16="http://schemas.microsoft.com/office/drawing/2014/main" id="{48DE8435-6DE5-4815-9BF4-12ABC44C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920" y="1938600"/>
            <a:ext cx="525744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25">
            <a:extLst xmlns:a="http://schemas.openxmlformats.org/drawingml/2006/main">
              <a:ext uri="{FF2B5EF4-FFF2-40B4-BE49-F238E27FC236}">
                <a16:creationId xmlns:a16="http://schemas.microsoft.com/office/drawing/2014/main" id="{D2B24B71-759D-4C50-B02F-CA2A60942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20" y="2007000"/>
            <a:ext cx="5037840" cy="109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Decision Direction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Shape 26">
            <a:extLst xmlns:a="http://schemas.openxmlformats.org/drawingml/2006/main">
              <a:ext uri="{FF2B5EF4-FFF2-40B4-BE49-F238E27FC236}">
                <a16:creationId xmlns:a16="http://schemas.microsoft.com/office/drawing/2014/main" id="{7ACE85DA-EE8F-45DA-9DDD-C491B7EF3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920" y="2286000"/>
            <a:ext cx="5257440" cy="2614680"/>
          </a:xfrm>
          <a:prstGeom xmlns:a="http://schemas.openxmlformats.org/drawingml/2006/main" prst="roundRect">
            <a:avLst>
              <a:gd name="adj" fmla="val 139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27">
            <a:extLst xmlns:a="http://schemas.openxmlformats.org/drawingml/2006/main">
              <a:ext uri="{FF2B5EF4-FFF2-40B4-BE49-F238E27FC236}">
                <a16:creationId xmlns:a16="http://schemas.microsoft.com/office/drawing/2014/main" id="{AF69F29E-030A-4F4B-956B-5D5BC64C4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2496240"/>
            <a:ext cx="2239920" cy="2192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35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Controlled hybrid model</a:t>
            </a:r>
            <a:endParaRPr sz="135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28">
            <a:extLst xmlns:a="http://schemas.openxmlformats.org/drawingml/2006/main">
              <a:ext uri="{FF2B5EF4-FFF2-40B4-BE49-F238E27FC236}">
                <a16:creationId xmlns:a16="http://schemas.microsoft.com/office/drawing/2014/main" id="{76C97D18-BAAE-4532-8021-955640AF2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2751165"/>
            <a:ext cx="356580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Two accountable anchors + specialist bench + retained SIAM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Shape 29">
            <a:extLst xmlns:a="http://schemas.openxmlformats.org/drawingml/2006/main">
              <a:ext uri="{FF2B5EF4-FFF2-40B4-BE49-F238E27FC236}">
                <a16:creationId xmlns:a16="http://schemas.microsoft.com/office/drawing/2014/main" id="{BC27AC00-75F2-42BD-B163-5B5E8E992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3099960"/>
            <a:ext cx="1416960" cy="67644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Shape 30">
            <a:extLst xmlns:a="http://schemas.openxmlformats.org/drawingml/2006/main">
              <a:ext uri="{FF2B5EF4-FFF2-40B4-BE49-F238E27FC236}">
                <a16:creationId xmlns:a16="http://schemas.microsoft.com/office/drawing/2014/main" id="{B2BFA31D-28D4-4D11-9F43-C87651AD2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240" y="3099960"/>
            <a:ext cx="63720" cy="676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31">
            <a:extLst xmlns:a="http://schemas.openxmlformats.org/drawingml/2006/main">
              <a:ext uri="{FF2B5EF4-FFF2-40B4-BE49-F238E27FC236}">
                <a16:creationId xmlns:a16="http://schemas.microsoft.com/office/drawing/2014/main" id="{DB9B61DB-33A6-483F-BC2D-98F57EA5A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760" y="3201660"/>
            <a:ext cx="11426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Anchor 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 32">
            <a:extLst xmlns:a="http://schemas.openxmlformats.org/drawingml/2006/main">
              <a:ext uri="{FF2B5EF4-FFF2-40B4-BE49-F238E27FC236}">
                <a16:creationId xmlns:a16="http://schemas.microsoft.com/office/drawing/2014/main" id="{DD595678-1814-4CF8-8F6F-119D9C74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760" y="3406185"/>
            <a:ext cx="114264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core run: ERP, CRM, BI, L2-L3 and release stability.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Shape 33">
            <a:extLst xmlns:a="http://schemas.openxmlformats.org/drawingml/2006/main">
              <a:ext uri="{FF2B5EF4-FFF2-40B4-BE49-F238E27FC236}">
                <a16:creationId xmlns:a16="http://schemas.microsoft.com/office/drawing/2014/main" id="{745431FE-45CD-4669-AF93-A4837FA8B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4360" y="3099960"/>
            <a:ext cx="1416960" cy="67644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Shape 34">
            <a:extLst xmlns:a="http://schemas.openxmlformats.org/drawingml/2006/main">
              <a:ext uri="{FF2B5EF4-FFF2-40B4-BE49-F238E27FC236}">
                <a16:creationId xmlns:a16="http://schemas.microsoft.com/office/drawing/2014/main" id="{D8CC5FFC-D256-4D1C-8F14-32CFD3893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4360" y="3099960"/>
            <a:ext cx="63720" cy="676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 35">
            <a:extLst xmlns:a="http://schemas.openxmlformats.org/drawingml/2006/main">
              <a:ext uri="{FF2B5EF4-FFF2-40B4-BE49-F238E27FC236}">
                <a16:creationId xmlns:a16="http://schemas.microsoft.com/office/drawing/2014/main" id="{7EEAC01C-96F7-489F-9645-AEEA47FFC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880" y="3201660"/>
            <a:ext cx="11426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Anchor 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Text 36">
            <a:extLst xmlns:a="http://schemas.openxmlformats.org/drawingml/2006/main">
              <a:ext uri="{FF2B5EF4-FFF2-40B4-BE49-F238E27FC236}">
                <a16:creationId xmlns:a16="http://schemas.microsoft.com/office/drawing/2014/main" id="{ADE93F8D-6686-4D39-A5ED-48CC32362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880" y="3406185"/>
            <a:ext cx="114264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Digital engineering: bespoke apps, APIs, cloud-native and platform work.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Shape 37">
            <a:extLst xmlns:a="http://schemas.openxmlformats.org/drawingml/2006/main">
              <a:ext uri="{FF2B5EF4-FFF2-40B4-BE49-F238E27FC236}">
                <a16:creationId xmlns:a16="http://schemas.microsoft.com/office/drawing/2014/main" id="{7F0FEEED-E416-49EB-AE4F-96CAD2764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2120" y="3099960"/>
            <a:ext cx="1416960" cy="67644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38">
            <a:extLst xmlns:a="http://schemas.openxmlformats.org/drawingml/2006/main">
              <a:ext uri="{FF2B5EF4-FFF2-40B4-BE49-F238E27FC236}">
                <a16:creationId xmlns:a16="http://schemas.microsoft.com/office/drawing/2014/main" id="{D791E01F-347B-4B4E-A7C6-766C8FC0D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2120" y="3099960"/>
            <a:ext cx="63720" cy="676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39">
            <a:extLst xmlns:a="http://schemas.openxmlformats.org/drawingml/2006/main">
              <a:ext uri="{FF2B5EF4-FFF2-40B4-BE49-F238E27FC236}">
                <a16:creationId xmlns:a16="http://schemas.microsoft.com/office/drawing/2014/main" id="{5227DAEF-EA9C-428E-B2B0-3D64973BD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201660"/>
            <a:ext cx="1142640" cy="17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Anchor 3 / Specialists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Text 40">
            <a:extLst xmlns:a="http://schemas.openxmlformats.org/drawingml/2006/main">
              <a:ext uri="{FF2B5EF4-FFF2-40B4-BE49-F238E27FC236}">
                <a16:creationId xmlns:a16="http://schemas.microsoft.com/office/drawing/2014/main" id="{EEF02D2F-6102-4E29-955F-454ED2D4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406185"/>
            <a:ext cx="1142640" cy="22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Short-cycle SOWs for AI, QA automation, data, DevSecOps and UX spikes.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Shape 41">
            <a:extLst xmlns:a="http://schemas.openxmlformats.org/drawingml/2006/main">
              <a:ext uri="{FF2B5EF4-FFF2-40B4-BE49-F238E27FC236}">
                <a16:creationId xmlns:a16="http://schemas.microsoft.com/office/drawing/2014/main" id="{9EFDCBD5-0EE9-4C5E-A324-5F2DD3CDB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000" y="4069080"/>
            <a:ext cx="3702960" cy="475200"/>
          </a:xfrm>
          <a:prstGeom xmlns:a="http://schemas.openxmlformats.org/drawingml/2006/main" prst="roundRect">
            <a:avLst>
              <a:gd name="adj" fmla="val 48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Text 42">
            <a:extLst xmlns:a="http://schemas.openxmlformats.org/drawingml/2006/main">
              <a:ext uri="{FF2B5EF4-FFF2-40B4-BE49-F238E27FC236}">
                <a16:creationId xmlns:a16="http://schemas.microsoft.com/office/drawing/2014/main" id="{6B6E701D-C977-4275-A611-80D56F1E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880" y="4178935"/>
            <a:ext cx="164556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Retained SIAM / Governance Layer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Text 43">
            <a:extLst xmlns:a="http://schemas.openxmlformats.org/drawingml/2006/main">
              <a:ext uri="{FF2B5EF4-FFF2-40B4-BE49-F238E27FC236}">
                <a16:creationId xmlns:a16="http://schemas.microsoft.com/office/drawing/2014/main" id="{742032D9-81A9-4C14-80F9-A4EA0E25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00" y="4178935"/>
            <a:ext cx="1590840" cy="3176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Common ITSM, CMDB, dashboards, release calendar, performance scorecard and exit controls.</a:t>
            </a:r>
            <a:endParaRPr sz="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4" name="Shape 44">
            <a:extLst xmlns:a="http://schemas.openxmlformats.org/drawingml/2006/main">
              <a:ext uri="{FF2B5EF4-FFF2-40B4-BE49-F238E27FC236}">
                <a16:creationId xmlns:a16="http://schemas.microsoft.com/office/drawing/2014/main" id="{63B9DABC-A0BF-4EDC-B1EB-8663F89F9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9400" y="3776400"/>
            <a:ext cx="360" cy="29268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Shape 45">
            <a:extLst xmlns:a="http://schemas.openxmlformats.org/drawingml/2006/main">
              <a:ext uri="{FF2B5EF4-FFF2-40B4-BE49-F238E27FC236}">
                <a16:creationId xmlns:a16="http://schemas.microsoft.com/office/drawing/2014/main" id="{618AC8B9-0AC0-4098-A6FD-0035E17A6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7520" y="3776400"/>
            <a:ext cx="360" cy="29268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hape 46">
            <a:extLst xmlns:a="http://schemas.openxmlformats.org/drawingml/2006/main">
              <a:ext uri="{FF2B5EF4-FFF2-40B4-BE49-F238E27FC236}">
                <a16:creationId xmlns:a16="http://schemas.microsoft.com/office/drawing/2014/main" id="{94DA87A3-503E-4DF2-8D97-22D0C1A0B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5280" y="3776400"/>
            <a:ext cx="360" cy="292680"/>
          </a:xfrm>
          <a:prstGeom xmlns:a="http://schemas.openxmlformats.org/drawingml/2006/main" prst="line">
            <a:avLst/>
          </a:prstGeom>
          <a:ln xmlns:a="http://schemas.openxmlformats.org/drawingml/2006/main" w="12700">
            <a:solidFill>
              <a:srgbClr val="D9DEE7"/>
            </a:solidFill>
            <a:tailEnd type="triangl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Shape 47">
            <a:extLst xmlns:a="http://schemas.openxmlformats.org/drawingml/2006/main">
              <a:ext uri="{FF2B5EF4-FFF2-40B4-BE49-F238E27FC236}">
                <a16:creationId xmlns:a16="http://schemas.microsoft.com/office/drawing/2014/main" id="{01880C63-258C-429B-80E9-4C22179A6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555" y="1938600"/>
            <a:ext cx="3401280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Text 48">
            <a:extLst xmlns:a="http://schemas.openxmlformats.org/drawingml/2006/main">
              <a:ext uri="{FF2B5EF4-FFF2-40B4-BE49-F238E27FC236}">
                <a16:creationId xmlns:a16="http://schemas.microsoft.com/office/drawing/2014/main" id="{F274243B-379E-49EE-A969-0A2463778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1355" y="2007000"/>
            <a:ext cx="3276600" cy="109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Decision Fit Score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Shape 49">
            <a:extLst xmlns:a="http://schemas.openxmlformats.org/drawingml/2006/main">
              <a:ext uri="{FF2B5EF4-FFF2-40B4-BE49-F238E27FC236}">
                <a16:creationId xmlns:a16="http://schemas.microsoft.com/office/drawing/2014/main" id="{13F527E4-F9C3-43CD-B5C1-E8EF28AF6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555" y="2286000"/>
            <a:ext cx="3456360" cy="2614680"/>
          </a:xfrm>
          <a:prstGeom xmlns:a="http://schemas.openxmlformats.org/drawingml/2006/main" prst="roundRect">
            <a:avLst>
              <a:gd name="adj" fmla="val 139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Text 50">
            <a:extLst xmlns:a="http://schemas.openxmlformats.org/drawingml/2006/main">
              <a:ext uri="{FF2B5EF4-FFF2-40B4-BE49-F238E27FC236}">
                <a16:creationId xmlns:a16="http://schemas.microsoft.com/office/drawing/2014/main" id="{0D01238B-B775-4278-AF56-FBD432849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2482560"/>
            <a:ext cx="30171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Weighted from A5 fit factors: scale, resilience, specialist skills, cost leverage, governance manageability and innovation speed.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Text 51">
            <a:extLst xmlns:a="http://schemas.openxmlformats.org/drawingml/2006/main">
              <a:ext uri="{FF2B5EF4-FFF2-40B4-BE49-F238E27FC236}">
                <a16:creationId xmlns:a16="http://schemas.microsoft.com/office/drawing/2014/main" id="{7BB5B599-00DA-4365-89EE-A9CFA718E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2874555"/>
            <a:ext cx="1444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global SI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Shape 52">
            <a:extLst xmlns:a="http://schemas.openxmlformats.org/drawingml/2006/main">
              <a:ext uri="{FF2B5EF4-FFF2-40B4-BE49-F238E27FC236}">
                <a16:creationId xmlns:a16="http://schemas.microsoft.com/office/drawing/2014/main" id="{7F5059AF-CDC3-4BFB-848D-4AA208FE3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1995" y="2871360"/>
            <a:ext cx="14810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Shape 53">
            <a:extLst xmlns:a="http://schemas.openxmlformats.org/drawingml/2006/main">
              <a:ext uri="{FF2B5EF4-FFF2-40B4-BE49-F238E27FC236}">
                <a16:creationId xmlns:a16="http://schemas.microsoft.com/office/drawing/2014/main" id="{EB9B5C78-EA63-492E-844E-6432F985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0355" y="2898720"/>
            <a:ext cx="101088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Text 54">
            <a:extLst xmlns:a="http://schemas.openxmlformats.org/drawingml/2006/main">
              <a:ext uri="{FF2B5EF4-FFF2-40B4-BE49-F238E27FC236}">
                <a16:creationId xmlns:a16="http://schemas.microsoft.com/office/drawing/2014/main" id="{5E8891BE-7BD4-410C-A839-66DE0255D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054182"/>
            <a:ext cx="381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21/30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Text 55">
            <a:extLst xmlns:a="http://schemas.openxmlformats.org/drawingml/2006/main">
              <a:ext uri="{FF2B5EF4-FFF2-40B4-BE49-F238E27FC236}">
                <a16:creationId xmlns:a16="http://schemas.microsoft.com/office/drawing/2014/main" id="{5462D188-40C8-4EEE-A2D5-032F86C15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3071205"/>
            <a:ext cx="271780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Simpler governance, but weaker innovation tension.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" name="Text 56">
            <a:extLst xmlns:a="http://schemas.openxmlformats.org/drawingml/2006/main">
              <a:ext uri="{FF2B5EF4-FFF2-40B4-BE49-F238E27FC236}">
                <a16:creationId xmlns:a16="http://schemas.microsoft.com/office/drawing/2014/main" id="{233A5C76-DD23-4108-BF2B-69697B337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3368475"/>
            <a:ext cx="1444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Pure multi-vendor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Shape 57">
            <a:extLst xmlns:a="http://schemas.openxmlformats.org/drawingml/2006/main">
              <a:ext uri="{FF2B5EF4-FFF2-40B4-BE49-F238E27FC236}">
                <a16:creationId xmlns:a16="http://schemas.microsoft.com/office/drawing/2014/main" id="{23197C9F-699A-4129-81A6-14FD45C73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1995" y="3364920"/>
            <a:ext cx="14810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Shape 58">
            <a:extLst xmlns:a="http://schemas.openxmlformats.org/drawingml/2006/main">
              <a:ext uri="{FF2B5EF4-FFF2-40B4-BE49-F238E27FC236}">
                <a16:creationId xmlns:a16="http://schemas.microsoft.com/office/drawing/2014/main" id="{4D61E581-E126-490F-8E4A-232870283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0355" y="3392280"/>
            <a:ext cx="101088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4E52"/>
          </a:solidFill>
          <a:ln xmlns:a="http://schemas.openxmlformats.org/drawingml/2006/main" w="12700">
            <a:solidFill>
              <a:srgbClr val="C44E5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Text 59">
            <a:extLst xmlns:a="http://schemas.openxmlformats.org/drawingml/2006/main">
              <a:ext uri="{FF2B5EF4-FFF2-40B4-BE49-F238E27FC236}">
                <a16:creationId xmlns:a16="http://schemas.microsoft.com/office/drawing/2014/main" id="{F6EA47C5-CD69-41E2-AF89-08BCCEF47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586230"/>
            <a:ext cx="381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44E52"/>
                </a:solidFill>
                <a:latin typeface="Arial"/>
                <a:ea typeface="Arial"/>
                <a:cs typeface="Arial"/>
              </a:rPr>
              <a:t>21/30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Text 60">
            <a:extLst xmlns:a="http://schemas.openxmlformats.org/drawingml/2006/main">
              <a:ext uri="{FF2B5EF4-FFF2-40B4-BE49-F238E27FC236}">
                <a16:creationId xmlns:a16="http://schemas.microsoft.com/office/drawing/2014/main" id="{B7D57011-BC17-4C37-915F-560879ED9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3565125"/>
            <a:ext cx="271780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Capability access, but high coordination burden.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1" name="Text 61">
            <a:extLst xmlns:a="http://schemas.openxmlformats.org/drawingml/2006/main">
              <a:ext uri="{FF2B5EF4-FFF2-40B4-BE49-F238E27FC236}">
                <a16:creationId xmlns:a16="http://schemas.microsoft.com/office/drawing/2014/main" id="{CAE9F680-2407-4477-91D9-F4E3C8AEA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3862395"/>
            <a:ext cx="1444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Two-vendor by tower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Shape 62">
            <a:extLst xmlns:a="http://schemas.openxmlformats.org/drawingml/2006/main">
              <a:ext uri="{FF2B5EF4-FFF2-40B4-BE49-F238E27FC236}">
                <a16:creationId xmlns:a16="http://schemas.microsoft.com/office/drawing/2014/main" id="{E9886023-4F1C-49B0-B9B8-3C1534D3F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1995" y="3858840"/>
            <a:ext cx="14810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Shape 63">
            <a:extLst xmlns:a="http://schemas.openxmlformats.org/drawingml/2006/main">
              <a:ext uri="{FF2B5EF4-FFF2-40B4-BE49-F238E27FC236}">
                <a16:creationId xmlns:a16="http://schemas.microsoft.com/office/drawing/2014/main" id="{5C4618AD-A1F9-465B-8886-0138D1595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0355" y="3886200"/>
            <a:ext cx="105912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4" name="Text 64">
            <a:extLst xmlns:a="http://schemas.openxmlformats.org/drawingml/2006/main">
              <a:ext uri="{FF2B5EF4-FFF2-40B4-BE49-F238E27FC236}">
                <a16:creationId xmlns:a16="http://schemas.microsoft.com/office/drawing/2014/main" id="{B7F3BC5B-0078-4856-9136-853CE4103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087194"/>
            <a:ext cx="381000" cy="1096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22/30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5" name="Text 65">
            <a:extLst xmlns:a="http://schemas.openxmlformats.org/drawingml/2006/main">
              <a:ext uri="{FF2B5EF4-FFF2-40B4-BE49-F238E27FC236}">
                <a16:creationId xmlns:a16="http://schemas.microsoft.com/office/drawing/2014/main" id="{49303B27-9655-4338-8472-FACC24362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4058685"/>
            <a:ext cx="271780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Balanced run accountability, but less specialist depth.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6" name="Text 66">
            <a:extLst xmlns:a="http://schemas.openxmlformats.org/drawingml/2006/main">
              <a:ext uri="{FF2B5EF4-FFF2-40B4-BE49-F238E27FC236}">
                <a16:creationId xmlns:a16="http://schemas.microsoft.com/office/drawing/2014/main" id="{EBA256F5-17E8-4FA7-9A03-8A8571A15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4355955"/>
            <a:ext cx="1444320" cy="148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Hybrid anchors + specialists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Shape 67">
            <a:extLst xmlns:a="http://schemas.openxmlformats.org/drawingml/2006/main">
              <a:ext uri="{FF2B5EF4-FFF2-40B4-BE49-F238E27FC236}">
                <a16:creationId xmlns:a16="http://schemas.microsoft.com/office/drawing/2014/main" id="{5BEABC66-D83C-4DF2-B28C-6270ADAF8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1995" y="4352400"/>
            <a:ext cx="1481040" cy="1825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6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8" name="Shape 68">
            <a:extLst xmlns:a="http://schemas.openxmlformats.org/drawingml/2006/main">
              <a:ext uri="{FF2B5EF4-FFF2-40B4-BE49-F238E27FC236}">
                <a16:creationId xmlns:a16="http://schemas.microsoft.com/office/drawing/2014/main" id="{9FAC27B4-CDC0-4031-9579-8E03E86CB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0355" y="4380120"/>
            <a:ext cx="1251720" cy="12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 69">
            <a:extLst xmlns:a="http://schemas.openxmlformats.org/drawingml/2006/main">
              <a:ext uri="{FF2B5EF4-FFF2-40B4-BE49-F238E27FC236}">
                <a16:creationId xmlns:a16="http://schemas.microsoft.com/office/drawing/2014/main" id="{3A719B03-B212-47F2-81CC-8E8C8A7BF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553695"/>
            <a:ext cx="38100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26/30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Text 70">
            <a:extLst xmlns:a="http://schemas.openxmlformats.org/drawingml/2006/main">
              <a:ext uri="{FF2B5EF4-FFF2-40B4-BE49-F238E27FC236}">
                <a16:creationId xmlns:a16="http://schemas.microsoft.com/office/drawing/2014/main" id="{37207BB2-8EE3-45DB-9B0E-57309D969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7515" y="4552605"/>
            <a:ext cx="2717800" cy="19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Best balance of scale, resilience and modernization.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Shape 71">
            <a:extLst xmlns:a="http://schemas.openxmlformats.org/drawingml/2006/main">
              <a:ext uri="{FF2B5EF4-FFF2-40B4-BE49-F238E27FC236}">
                <a16:creationId xmlns:a16="http://schemas.microsoft.com/office/drawing/2014/main" id="{E7F91CF4-B3CC-4221-A7F2-C31BFF03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3875" y="1938600"/>
            <a:ext cx="2008645" cy="25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Text 72">
            <a:extLst xmlns:a="http://schemas.openxmlformats.org/drawingml/2006/main">
              <a:ext uri="{FF2B5EF4-FFF2-40B4-BE49-F238E27FC236}">
                <a16:creationId xmlns:a16="http://schemas.microsoft.com/office/drawing/2014/main" id="{28CB9EF2-CE92-41B6-8E5E-EF167EAC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000" y="2011118"/>
            <a:ext cx="1722120" cy="25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>
                <a:solidFill>
                  <a:schemeClr val="bg1"/>
                </a:solidFill>
                <a:latin typeface="Arial"/>
                <a:ea typeface="Arial"/>
                <a:cs typeface="Arial"/>
              </a:rPr>
              <a:t>Supplier Ranking</a:t>
            </a:r>
            <a:endParaRPr sz="800" b="0" u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endParaRPr sz="800" b="0" u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Shape 73">
            <a:extLst xmlns:a="http://schemas.openxmlformats.org/drawingml/2006/main">
              <a:ext uri="{FF2B5EF4-FFF2-40B4-BE49-F238E27FC236}">
                <a16:creationId xmlns:a16="http://schemas.microsoft.com/office/drawing/2014/main" id="{98081820-10AE-415D-A825-3D086A7CC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3875" y="2286000"/>
            <a:ext cx="2008645" cy="2614680"/>
          </a:xfrm>
          <a:prstGeom xmlns:a="http://schemas.openxmlformats.org/drawingml/2006/main" prst="roundRect">
            <a:avLst>
              <a:gd name="adj" fmla="val 2083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74">
            <a:extLst xmlns:a="http://schemas.openxmlformats.org/drawingml/2006/main">
              <a:ext uri="{FF2B5EF4-FFF2-40B4-BE49-F238E27FC236}">
                <a16:creationId xmlns:a16="http://schemas.microsoft.com/office/drawing/2014/main" id="{F30CA3B7-CE1B-4D22-9274-306C1429A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0909" y="2514600"/>
            <a:ext cx="328680" cy="200880"/>
          </a:xfrm>
          <a:prstGeom xmlns:a="http://schemas.openxmlformats.org/drawingml/2006/main" prst="roundRect">
            <a:avLst>
              <a:gd name="adj" fmla="val 1136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 75">
            <a:extLst xmlns:a="http://schemas.openxmlformats.org/drawingml/2006/main">
              <a:ext uri="{FF2B5EF4-FFF2-40B4-BE49-F238E27FC236}">
                <a16:creationId xmlns:a16="http://schemas.microsoft.com/office/drawing/2014/main" id="{DEAD19E0-A01D-4A57-BDAA-B96BB7D56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5989" y="2543635"/>
            <a:ext cx="2192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Shape 78">
            <a:extLst xmlns:a="http://schemas.openxmlformats.org/drawingml/2006/main">
              <a:ext uri="{FF2B5EF4-FFF2-40B4-BE49-F238E27FC236}">
                <a16:creationId xmlns:a16="http://schemas.microsoft.com/office/drawing/2014/main" id="{DBA1950C-0CA5-4CF8-967B-05A9F4A4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0909" y="3072240"/>
            <a:ext cx="328680" cy="200880"/>
          </a:xfrm>
          <a:prstGeom xmlns:a="http://schemas.openxmlformats.org/drawingml/2006/main" prst="roundRect">
            <a:avLst>
              <a:gd name="adj" fmla="val 11364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Text 79">
            <a:extLst xmlns:a="http://schemas.openxmlformats.org/drawingml/2006/main">
              <a:ext uri="{FF2B5EF4-FFF2-40B4-BE49-F238E27FC236}">
                <a16:creationId xmlns:a16="http://schemas.microsoft.com/office/drawing/2014/main" id="{3C5AF920-54CF-4758-9D3D-CAE02CC7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5989" y="3101635"/>
            <a:ext cx="2192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778B7A"/>
                </a:solidFill>
                <a:latin typeface="Arial"/>
                <a:ea typeface="Arial"/>
                <a:cs typeface="Arial"/>
              </a:rPr>
              <a:t>02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Shape 82">
            <a:extLst xmlns:a="http://schemas.openxmlformats.org/drawingml/2006/main">
              <a:ext uri="{FF2B5EF4-FFF2-40B4-BE49-F238E27FC236}">
                <a16:creationId xmlns:a16="http://schemas.microsoft.com/office/drawing/2014/main" id="{DBA39E14-EB95-4FDB-BCDC-19940A31D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0909" y="3630240"/>
            <a:ext cx="328680" cy="200880"/>
          </a:xfrm>
          <a:prstGeom xmlns:a="http://schemas.openxmlformats.org/drawingml/2006/main" prst="roundRect">
            <a:avLst>
              <a:gd name="adj" fmla="val 11364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Text 83">
            <a:extLst xmlns:a="http://schemas.openxmlformats.org/drawingml/2006/main">
              <a:ext uri="{FF2B5EF4-FFF2-40B4-BE49-F238E27FC236}">
                <a16:creationId xmlns:a16="http://schemas.microsoft.com/office/drawing/2014/main" id="{1F9146D2-BB67-4ED8-B812-0D23316F1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5989" y="3659275"/>
            <a:ext cx="2192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Shape 86">
            <a:extLst xmlns:a="http://schemas.openxmlformats.org/drawingml/2006/main">
              <a:ext uri="{FF2B5EF4-FFF2-40B4-BE49-F238E27FC236}">
                <a16:creationId xmlns:a16="http://schemas.microsoft.com/office/drawing/2014/main" id="{4454BA26-1FC5-48FC-B5BD-864003ECA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0909" y="4187880"/>
            <a:ext cx="328680" cy="200880"/>
          </a:xfrm>
          <a:prstGeom xmlns:a="http://schemas.openxmlformats.org/drawingml/2006/main" prst="roundRect">
            <a:avLst>
              <a:gd name="adj" fmla="val 11364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2700">
            <a:solidFill>
              <a:srgbClr val="F39C12"/>
            </a:solidFill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90000" tIns="45000" rIns="90000" bIns="45000" anchor="t">
            <a:noAutofit/>
          </a:bodyPr>
          <a:lstStyle xmlns:a="http://schemas.openxmlformats.org/drawingml/2006/main"/>
          <a:p xmlns:a="http://schemas.openxmlformats.org/drawingml/2006/main"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Text 87">
            <a:extLst xmlns:a="http://schemas.openxmlformats.org/drawingml/2006/main">
              <a:ext uri="{FF2B5EF4-FFF2-40B4-BE49-F238E27FC236}">
                <a16:creationId xmlns:a16="http://schemas.microsoft.com/office/drawing/2014/main" id="{C82535B4-6048-433C-92C9-7F50808FA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5989" y="4217275"/>
            <a:ext cx="219240" cy="14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u="none">
                <a:solidFill>
                  <a:srgbClr val="C69345"/>
                </a:solidFill>
                <a:latin typeface="Arial"/>
                <a:ea typeface="Arial"/>
                <a:cs typeface="Arial"/>
              </a:rPr>
              <a:t>04</a:t>
            </a:r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6" name="Text 96">
            <a:extLst xmlns:a="http://schemas.openxmlformats.org/drawingml/2006/main">
              <a:ext uri="{FF2B5EF4-FFF2-40B4-BE49-F238E27FC236}">
                <a16:creationId xmlns:a16="http://schemas.microsoft.com/office/drawing/2014/main" id="{7672A2D3-E317-40C6-B2EB-9595B28CF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294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1" i="1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7" name="Text 97">
            <a:hlinkClick xmlns:r="http://schemas.openxmlformats.org/officeDocument/2006/relationships" xmlns:a="http://schemas.openxmlformats.org/drawingml/2006/main" r:id="Ra1af43e503b44533"/>
            <a:extLst xmlns:a="http://schemas.openxmlformats.org/drawingml/2006/main">
              <a:ext uri="{FF2B5EF4-FFF2-40B4-BE49-F238E27FC236}">
                <a16:creationId xmlns:a16="http://schemas.microsoft.com/office/drawing/2014/main" id="{AC456630-231D-47A7-B5B6-F8D47C883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040" y="6309360"/>
            <a:ext cx="100908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c71473702424ae1"/>
              </a:rPr>
              <a:t>Gartner IT spending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Text 98">
            <a:hlinkClick xmlns:r="http://schemas.openxmlformats.org/officeDocument/2006/relationships" xmlns:a="http://schemas.openxmlformats.org/drawingml/2006/main" r:id="Rb49c48cdc4454882"/>
            <a:extLst xmlns:a="http://schemas.openxmlformats.org/drawingml/2006/main">
              <a:ext uri="{FF2B5EF4-FFF2-40B4-BE49-F238E27FC236}">
                <a16:creationId xmlns:a16="http://schemas.microsoft.com/office/drawing/2014/main" id="{03A08302-FAFD-4459-AE91-367674001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5880" y="6309360"/>
            <a:ext cx="5299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575818113a14211"/>
              </a:rPr>
              <a:t>ISG Q2 2026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" name="Text 99">
            <a:hlinkClick xmlns:r="http://schemas.openxmlformats.org/officeDocument/2006/relationships" xmlns:a="http://schemas.openxmlformats.org/drawingml/2006/main" r:id="R86f37f1c90624300"/>
            <a:extLst xmlns:a="http://schemas.openxmlformats.org/drawingml/2006/main">
              <a:ext uri="{FF2B5EF4-FFF2-40B4-BE49-F238E27FC236}">
                <a16:creationId xmlns:a16="http://schemas.microsoft.com/office/drawing/2014/main" id="{01D9376C-81FB-4B6E-8D41-704AE0C36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6560" y="6309360"/>
            <a:ext cx="52992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2b050a464524cbb"/>
              </a:rPr>
              <a:t>ISG ADM 2025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Text 100">
            <a:hlinkClick xmlns:r="http://schemas.openxmlformats.org/officeDocument/2006/relationships" xmlns:a="http://schemas.openxmlformats.org/drawingml/2006/main" r:id="R3bf89d992e3d4292"/>
            <a:extLst xmlns:a="http://schemas.openxmlformats.org/drawingml/2006/main">
              <a:ext uri="{FF2B5EF4-FFF2-40B4-BE49-F238E27FC236}">
                <a16:creationId xmlns:a16="http://schemas.microsoft.com/office/drawing/2014/main" id="{364E3C7C-172C-4909-895D-EF031631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724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12b3a8909e2404f"/>
              </a:rPr>
              <a:t>Gartner SIAM 2025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Text 101">
            <a:hlinkClick xmlns:r="http://schemas.openxmlformats.org/officeDocument/2006/relationships" xmlns:a="http://schemas.openxmlformats.org/drawingml/2006/main" r:id="Rdba8d4e799f2403a"/>
            <a:extLst xmlns:a="http://schemas.openxmlformats.org/drawingml/2006/main">
              <a:ext uri="{FF2B5EF4-FFF2-40B4-BE49-F238E27FC236}">
                <a16:creationId xmlns:a16="http://schemas.microsoft.com/office/drawing/2014/main" id="{59A16123-EC29-41A0-82A0-93C6EB4E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2600" y="6309360"/>
            <a:ext cx="84096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afd9d6d757c49da"/>
              </a:rPr>
              <a:t>UK Sourcing Playbook |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Text 102">
            <a:hlinkClick xmlns:r="http://schemas.openxmlformats.org/officeDocument/2006/relationships" xmlns:a="http://schemas.openxmlformats.org/drawingml/2006/main" r:id="R0440612671904b27"/>
            <a:extLst xmlns:a="http://schemas.openxmlformats.org/drawingml/2006/main">
              <a:ext uri="{FF2B5EF4-FFF2-40B4-BE49-F238E27FC236}">
                <a16:creationId xmlns:a16="http://schemas.microsoft.com/office/drawing/2014/main" id="{EA3CA529-77A2-40A0-9F2E-A4C367FE1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3960" y="6309360"/>
            <a:ext cx="714600" cy="118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800" b="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abac059f26a4031"/>
              </a:rPr>
              <a:t>Info-Tech MSA/SLA</a:t>
            </a:r>
            <a:endParaRPr sz="600" b="0" i="1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56711E38-9FDD-4B42-8D00-CA8EEB1B09D8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>
            <a:lvl1pPr indent="0" algn="r" defTabSz="914400">
              <a:lnSpc>
                <a:spcPct val="100000"/>
              </a:lnSpc>
              <a:buNone/>
              <a:defRPr sz="800" b="0" u="none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indent="0" algn="r" defTabSz="914400">
              <a:lnSpc>
                <a:spcPct val="100000"/>
              </a:lnSpc>
              <a:buNone/>
            </a:pPr>
            <a:fld id="{1110800D-D5E6-B48B-B335-F070B0EAA3B9}" type="slidenum">
              <a:rPr sz="800" b="0" u="none">
                <a:solidFill>
                  <a:srgbClr val="7B8184"/>
                </a:solidFill>
                <a:latin typeface="Arial"/>
                <a:ea typeface="Arial"/>
                <a:cs typeface="Arial"/>
              </a:rPr>
              <a:t>44</a:t>
            </a:fld>
            <a:endParaRPr sz="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TextBox 113">
            <a:extLst xmlns:a="http://schemas.openxmlformats.org/drawingml/2006/main">
              <a:ext uri="{FF2B5EF4-FFF2-40B4-BE49-F238E27FC236}">
                <a16:creationId xmlns:a16="http://schemas.microsoft.com/office/drawing/2014/main" id="{3BF27B9E-174D-4165-8A65-F4F1F089D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2463800"/>
            <a:ext cx="137160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>
                <a:solidFill>
                  <a:srgbClr val="2878C8"/>
                </a:solidFill>
                <a:latin typeface="Arial"/>
                <a:ea typeface="Arial"/>
                <a:cs typeface="Arial"/>
              </a:rPr>
              <a:t>Accenture</a:t>
            </a:r>
          </a:p>
        </p:txBody>
      </p:sp>
      <p:sp>
        <p:nvSpPr>
          <p:cNvPr id="115" name="TextBox 114">
            <a:extLst xmlns:a="http://schemas.openxmlformats.org/drawingml/2006/main">
              <a:ext uri="{FF2B5EF4-FFF2-40B4-BE49-F238E27FC236}">
                <a16:creationId xmlns:a16="http://schemas.microsoft.com/office/drawing/2014/main" id="{76626F59-7AAC-4D92-959B-D1A45F37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2641600"/>
            <a:ext cx="1371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Lead anchor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-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strongest scale; cloud-native + AI leader.</a:t>
            </a:r>
          </a:p>
        </p:txBody>
      </p:sp>
      <p:sp>
        <p:nvSpPr>
          <p:cNvPr id="116" name="TextBox 115">
            <a:extLst xmlns:a="http://schemas.openxmlformats.org/drawingml/2006/main">
              <a:ext uri="{FF2B5EF4-FFF2-40B4-BE49-F238E27FC236}">
                <a16:creationId xmlns:a16="http://schemas.microsoft.com/office/drawing/2014/main" id="{AC78CFB5-B1A9-4098-8570-30BFEBAB7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3022600"/>
            <a:ext cx="137160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>
                <a:solidFill>
                  <a:srgbClr val="169C8F"/>
                </a:solidFill>
                <a:latin typeface="Arial"/>
                <a:ea typeface="Arial"/>
                <a:cs typeface="Arial"/>
              </a:rPr>
              <a:t>IBM Consulting</a:t>
            </a:r>
          </a:p>
        </p:txBody>
      </p:sp>
      <p:sp>
        <p:nvSpPr>
          <p:cNvPr id="117" name="TextBox 116">
            <a:extLst xmlns:a="http://schemas.openxmlformats.org/drawingml/2006/main">
              <a:ext uri="{FF2B5EF4-FFF2-40B4-BE49-F238E27FC236}">
                <a16:creationId xmlns:a16="http://schemas.microsoft.com/office/drawing/2014/main" id="{823E40A7-AC37-4829-A385-8834FA39D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3200400"/>
            <a:ext cx="1371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Modernization anchor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-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hybrid cloud, legacy and run governance.</a:t>
            </a:r>
          </a:p>
        </p:txBody>
      </p:sp>
      <p:sp>
        <p:nvSpPr>
          <p:cNvPr id="118" name="TextBox 117">
            <a:extLst xmlns:a="http://schemas.openxmlformats.org/drawingml/2006/main">
              <a:ext uri="{FF2B5EF4-FFF2-40B4-BE49-F238E27FC236}">
                <a16:creationId xmlns:a16="http://schemas.microsoft.com/office/drawing/2014/main" id="{A3CA424D-6D11-4C3D-9573-55B091CD2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3581400"/>
            <a:ext cx="137160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>
                <a:solidFill>
                  <a:srgbClr val="6D55CC"/>
                </a:solidFill>
                <a:latin typeface="Arial"/>
                <a:ea typeface="Arial"/>
                <a:cs typeface="Arial"/>
              </a:rPr>
              <a:t>TCS</a:t>
            </a:r>
          </a:p>
        </p:txBody>
      </p:sp>
      <p:sp>
        <p:nvSpPr>
          <p:cNvPr id="119" name="TextBox 118">
            <a:extLst xmlns:a="http://schemas.openxmlformats.org/drawingml/2006/main">
              <a:ext uri="{FF2B5EF4-FFF2-40B4-BE49-F238E27FC236}">
                <a16:creationId xmlns:a16="http://schemas.microsoft.com/office/drawing/2014/main" id="{71919E3B-846E-4D5E-8362-333E417A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3759200"/>
            <a:ext cx="1371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Run challenger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-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5/5 coverage; industrialized ADM/AMS.</a:t>
            </a:r>
          </a:p>
        </p:txBody>
      </p:sp>
      <p:sp>
        <p:nvSpPr>
          <p:cNvPr id="120" name="TextBox 119">
            <a:extLst xmlns:a="http://schemas.openxmlformats.org/drawingml/2006/main">
              <a:ext uri="{FF2B5EF4-FFF2-40B4-BE49-F238E27FC236}">
                <a16:creationId xmlns:a16="http://schemas.microsoft.com/office/drawing/2014/main" id="{1E5F1BE0-BFE8-44BE-B101-B40BF4C5F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4140200"/>
            <a:ext cx="137160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>
                <a:solidFill>
                  <a:srgbClr val="F59B0B"/>
                </a:solidFill>
                <a:latin typeface="Arial"/>
                <a:ea typeface="Arial"/>
                <a:cs typeface="Arial"/>
              </a:rPr>
              <a:t>Capgemini</a:t>
            </a:r>
          </a:p>
        </p:txBody>
      </p:sp>
      <p:sp>
        <p:nvSpPr>
          <p:cNvPr id="121" name="TextBox 120">
            <a:extLst xmlns:a="http://schemas.openxmlformats.org/drawingml/2006/main">
              <a:ext uri="{FF2B5EF4-FFF2-40B4-BE49-F238E27FC236}">
                <a16:creationId xmlns:a16="http://schemas.microsoft.com/office/drawing/2014/main" id="{D4A94C09-1C48-4B6A-9AEF-9DA022DD1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0" y="4318000"/>
            <a:ext cx="1371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Europe alternative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- </a:t>
            </a:r>
            <a:r>
              <a:rPr sz="800">
                <a:solidFill>
                  <a:srgbClr val="25344A"/>
                </a:solidFill>
                <a:latin typeface="Arial"/>
                <a:ea typeface="Arial"/>
                <a:cs typeface="Arial"/>
              </a:rPr>
              <a:t> 5/5 ops; ERP and data depth.</a:t>
            </a:r>
          </a:p>
        </p:txBody>
      </p:sp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342C3C38-FA36-462D-8B9A-BDF0E8713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14775"/>
            <a:ext cx="110998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>
                <a:solidFill>
                  <a:srgbClr val="163A63"/>
                </a:solidFill>
                <a:latin typeface="Arial"/>
                <a:ea typeface="Arial"/>
                <a:cs typeface="Arial"/>
              </a:rPr>
              <a:t>Recommended supplier pairings by anchor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0163351-BD72-4CA0-9B54-F5F83A406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5359400"/>
            <a:ext cx="3200400" cy="139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>
                <a:solidFill>
                  <a:srgbClr val="2878C8"/>
                </a:solidFill>
                <a:latin typeface="Arial"/>
                <a:ea typeface="Arial"/>
                <a:cs typeface="Arial"/>
              </a:rPr>
              <a:t>ANCHOR 1  |  CORE RUN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608CC2D-F270-4605-AE2A-DD7BDCF1D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55372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153A62"/>
                </a:solidFill>
                <a:latin typeface="Arial"/>
                <a:ea typeface="Arial"/>
                <a:cs typeface="Arial"/>
              </a:rPr>
              <a:t>IBM Consulting  •  TCS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2F46438-448B-4CE5-B8E7-4FCB6CEB2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" y="5753100"/>
            <a:ext cx="3200400" cy="241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33465C"/>
                </a:solidFill>
                <a:latin typeface="Arial"/>
                <a:ea typeface="Arial"/>
                <a:cs typeface="Arial"/>
              </a:rPr>
              <a:t>Modernization governance paired with industrialized enterprise operations.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0C69474-C06F-4844-A85F-7D1D6A7FD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359400"/>
            <a:ext cx="3200400" cy="139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>
                <a:solidFill>
                  <a:srgbClr val="169C8F"/>
                </a:solidFill>
                <a:latin typeface="Arial"/>
                <a:ea typeface="Arial"/>
                <a:cs typeface="Arial"/>
              </a:rPr>
              <a:t>ANCHOR 2  |  DIGITAL ENGINEERING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0D54A760-A497-4F8D-A322-6BB21DA8A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5372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153A62"/>
                </a:solidFill>
                <a:latin typeface="Arial"/>
                <a:ea typeface="Arial"/>
                <a:cs typeface="Arial"/>
              </a:rPr>
              <a:t>Accenture  •  Cognizant</a:t>
            </a:r>
          </a:p>
        </p:txBody>
      </p:sp>
      <p:sp>
        <p:nvSpPr>
          <p:cNvPr id="86" name="TextBox 85">
            <a:extLst xmlns:a="http://schemas.openxmlformats.org/drawingml/2006/main">
              <a:ext uri="{FF2B5EF4-FFF2-40B4-BE49-F238E27FC236}">
                <a16:creationId xmlns:a16="http://schemas.microsoft.com/office/drawing/2014/main" id="{B0ACC98B-7FCD-4920-9A92-C2DA860B2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753100"/>
            <a:ext cx="3200400" cy="241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33465C"/>
                </a:solidFill>
                <a:latin typeface="Arial"/>
                <a:ea typeface="Arial"/>
                <a:cs typeface="Arial"/>
              </a:rPr>
              <a:t>Cloud-native and AI leadership paired with engineering execution.</a:t>
            </a:r>
          </a:p>
        </p:txBody>
      </p:sp>
      <p:sp>
        <p:nvSpPr>
          <p:cNvPr id="90" name="TextBox 89">
            <a:extLst xmlns:a="http://schemas.openxmlformats.org/drawingml/2006/main">
              <a:ext uri="{FF2B5EF4-FFF2-40B4-BE49-F238E27FC236}">
                <a16:creationId xmlns:a16="http://schemas.microsoft.com/office/drawing/2014/main" id="{F6B8A1DF-94FE-45E8-BD7D-579DF59EB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5359400"/>
            <a:ext cx="3200400" cy="139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>
                <a:solidFill>
                  <a:srgbClr val="6D55CC"/>
                </a:solidFill>
                <a:latin typeface="Arial"/>
                <a:ea typeface="Arial"/>
                <a:cs typeface="Arial"/>
              </a:rPr>
              <a:t>SPECIALISTS</a:t>
            </a:r>
          </a:p>
        </p:txBody>
      </p:sp>
      <p:sp>
        <p:nvSpPr>
          <p:cNvPr id="91" name="TextBox 90">
            <a:extLst xmlns:a="http://schemas.openxmlformats.org/drawingml/2006/main">
              <a:ext uri="{FF2B5EF4-FFF2-40B4-BE49-F238E27FC236}">
                <a16:creationId xmlns:a16="http://schemas.microsoft.com/office/drawing/2014/main" id="{95C30662-8E84-463C-A509-E293ACB4D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5537200"/>
            <a:ext cx="320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153A62"/>
                </a:solidFill>
                <a:latin typeface="Arial"/>
                <a:ea typeface="Arial"/>
                <a:cs typeface="Arial"/>
              </a:rPr>
              <a:t>Deloitte  •  Capgemini</a:t>
            </a:r>
          </a:p>
        </p:txBody>
      </p:sp>
      <p:sp>
        <p:nvSpPr>
          <p:cNvPr id="94" name="TextBox 93">
            <a:extLst xmlns:a="http://schemas.openxmlformats.org/drawingml/2006/main">
              <a:ext uri="{FF2B5EF4-FFF2-40B4-BE49-F238E27FC236}">
                <a16:creationId xmlns:a16="http://schemas.microsoft.com/office/drawing/2014/main" id="{17F43A3C-5A1A-4DC9-B7A1-5B59C270E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5753100"/>
            <a:ext cx="3200400" cy="241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33465C"/>
                </a:solidFill>
                <a:latin typeface="Arial"/>
                <a:ea typeface="Arial"/>
                <a:cs typeface="Arial"/>
              </a:rPr>
              <a:t>AI/data advisory paired with ERP, BI and European delivery depth.</a:t>
            </a:r>
          </a:p>
        </p:txBody>
      </p:sp>
      <p:sp>
        <p:nvSpPr>
          <p:cNvPr id="12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E5E4DCC-421F-459B-8BC7-38471A94A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E3D9156-B240-47BB-8E5F-16EDFD439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BDDEF6AE-0197-4DEC-8B3F-D97B7CD5A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C2625AAB-7198-44F3-860E-D24866D1C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40F3D4F2-1402-4F90-8481-13FAA8ABE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23A9ABF3-C189-4BCC-A669-F45F38055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CULTRA Closing Background">
            <a:extLst xmlns:a="http://schemas.openxmlformats.org/drawingml/2006/main">
              <a:ext uri="{FF2B5EF4-FFF2-40B4-BE49-F238E27FC236}">
                <a16:creationId xmlns:a16="http://schemas.microsoft.com/office/drawing/2014/main" id="{C0F78ECB-F2E8-4273-B352-713E5E20B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91533F40-486F-4F36-B05F-48BF0CA49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E70AD1-346C-4E73-A65A-0C6454056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Thank you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28BB80-EAA3-438A-A982-655B9CBAE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861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750D2B-EAC9-4742-B2B2-7EFCC562C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67100"/>
            <a:ext cx="7048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6bb1aaec95421e"/>
          <a:stretch xmlns:a="http://schemas.openxmlformats.org/drawingml/2006/main"/>
        </p:blipFill>
        <p:spPr>
          <a:xfrm xmlns:a="http://schemas.openxmlformats.org/drawingml/2006/main">
            <a:off x="8572500" y="1828800"/>
            <a:ext cx="2381250" cy="2381250"/>
          </a:xfrm>
          <a:prstGeom xmlns:a="http://schemas.openxmlformats.org/drawingml/2006/main" prst="rect">
            <a:avLst/>
          </a:prstGeom>
        </p:spPr>
      </p:pic>
      <p:sp>
        <p:nvSpPr>
          <p:cNvPr id="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C347B657-FEE4-4F59-BECD-2668F6E42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6C14BD-E401-453C-997D-A187F64FC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EE9FE3-8574-4418-9FB9-4BD92089F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5F76B1-765E-4BCE-AB6D-99C264668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8325AA-0ED3-4D75-88C8-31E532A0D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15319630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AACFF95-9654-437B-9B40-B76C89FC0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30FCF9D-6B80-4D69-B9A7-707954E05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1320800"/>
            <a:ext cx="101600" cy="335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8F0927F3-1A27-4348-8A89-3C411792C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7650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INTRODUCTION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CB75239-5728-404B-A373-A5C6C31F7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44800"/>
            <a:ext cx="9652000" cy="55399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Introduction </a:t>
            </a:r>
            <a:r>
              <a:rPr sz="16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(Optional)</a:t>
            </a:r>
            <a:endParaRPr sz="30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2E12E55-5EEC-47AE-B116-C27E45A0C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3810000"/>
            <a:ext cx="8763000" cy="2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0A735B36-1FF3-4234-A1FD-BE670179B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6096000" cy="198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D5564814-17E8-47F0-8FEF-DEB0C1D6F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4000"/>
            <a:ext cx="9652000" cy="187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81D0F01-F4A8-4ED5-BFBA-DA7F2AA71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4000"/>
            <a:ext cx="63500" cy="187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26569A9-80CF-4345-8BB9-578509D47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191000"/>
            <a:ext cx="317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THIS SECTION COVERS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C458F83D-3134-4667-917A-AB1DD63CD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533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I1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943B8E75-2938-4032-9275-82CAF977B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533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context and global IT spending signals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D66C6B55-5E18-4199-A8D1-A3FD7AF9A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957233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I2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E7DF2D66-3AA6-41A6-A199-5CD99933D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957233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Cloud-led services growth versus traditional managed services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CEB7D31D-9283-4DEE-B275-5E80AAEE3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380566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I3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934CE556-5193-4844-8BC8-CD7C35806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380566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Mixed application estates, modernization demand and GenAI implications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CFAF1BFC-54B8-4F38-BFDA-8852EFB90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0360" y="144780"/>
            <a:ext cx="1565910" cy="2565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9525" cmpd="sng">
            <a:solidFill>
              <a:srgbClr val="1F4E79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23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444EAE84-8434-4164-ACD4-853954422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A2A0A121-9BE9-408E-8B18-5508A42B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CC1CF4-392C-4CBE-A45B-F32D47AA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411F91-4DC6-49AC-9F49-8A576BDC8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81F069F-A7F1-4418-B9A5-27FFCC216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8359D6-7D93-4307-BB4F-1E7CF94AC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5678876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C8C276B-A911-4142-BAD8-92B0C975A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326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Global IT Software and Services Spending Is Expanding</a:t>
            </a:r>
            <a:endParaRPr sz="16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CE1204-F4D5-4DFC-9081-128F303C6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technology budgets remain on an upward trajectory, with software spending growing materially faster than IT services in 2026.</a:t>
            </a:r>
            <a:endParaRPr sz="12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344D79B-0617-4235-9DAB-4E6E2A0DC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1234440"/>
            <a:ext cx="59436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Worldwide spending by segment, 2025–2026</a:t>
            </a:r>
            <a:endParaRPr sz="1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1FF86F-3A1D-4E23-AA9E-902F85864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1472184"/>
            <a:ext cx="10972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US$ billion</a:t>
            </a:r>
            <a:endParaRPr sz="800"/>
          </a:p>
        </p:txBody>
      </p:sp>
      <p:graphicFrame>
        <p:nvGraphicFramePr>
          <p:cNvPr id="47" name="Chart 0"/>
          <p:cNvGraphicFramePr/>
          <p:nvPr/>
        </p:nvGraphicFramePr>
        <p:xfrm>
          <a:off xmlns:a="http://schemas.openxmlformats.org/drawingml/2006/main" x="566928" y="1673352"/>
          <a:ext xmlns:a="http://schemas.openxmlformats.org/drawingml/2006/main" cx="6629400" cy="3456432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992e8d7f8864ea8"/>
          </a:graphicData>
        </a:graphic>
      </p:graphicFrame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626DA5F0-DC39-421B-8CC7-A22E154F7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1234440"/>
            <a:ext cx="4315968" cy="4005072"/>
          </a:xfrm>
          <a:prstGeom xmlns:a="http://schemas.openxmlformats.org/drawingml/2006/main" prst="roundRect">
            <a:avLst>
              <a:gd name="adj" fmla="val 913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A81BCA22-9862-450E-BCCF-74C58E683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444752"/>
            <a:ext cx="382219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2026 MARKET SIGNALS</a:t>
            </a:r>
            <a:endParaRPr sz="900"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09D05486-9D43-4C13-A5F3-99E30D366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783080"/>
            <a:ext cx="3858768" cy="896112"/>
          </a:xfrm>
          <a:prstGeom xmlns:a="http://schemas.openxmlformats.org/drawingml/2006/main" prst="roundRect">
            <a:avLst>
              <a:gd name="adj" fmla="val 510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2DD1B1A-D309-4356-A0E2-EE2C441BB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783080"/>
            <a:ext cx="54864" cy="8961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80AE02D-5899-4900-AE51-D4DB4598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901952"/>
            <a:ext cx="355701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$6.32T</a:t>
            </a:r>
            <a:endParaRPr sz="19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E90999C9-5CEF-422D-B26B-B5C6189D4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2295144"/>
            <a:ext cx="3557016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Total worldwide IT spending</a:t>
            </a:r>
            <a:endParaRPr sz="90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22993051-DDBB-4C21-80B6-C42BBF7D3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843784"/>
            <a:ext cx="1856232" cy="1133856"/>
          </a:xfrm>
          <a:prstGeom xmlns:a="http://schemas.openxmlformats.org/drawingml/2006/main" prst="roundRect">
            <a:avLst>
              <a:gd name="adj" fmla="val 4032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B45B0A1E-4971-42C4-858B-232F4B023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843784"/>
            <a:ext cx="54864" cy="11338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F6242204-175C-4E27-B1BA-D4B62F30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2962656"/>
            <a:ext cx="15544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+15.1%</a:t>
            </a:r>
            <a:endParaRPr sz="1900"/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F9612531-7979-4920-9B67-C4C10C2A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3355848"/>
            <a:ext cx="15544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Software spending growth</a:t>
            </a:r>
            <a:endParaRPr sz="900"/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D3F16F38-049A-4F6F-AC87-B982FB01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2843784"/>
            <a:ext cx="1847088" cy="1133856"/>
          </a:xfrm>
          <a:prstGeom xmlns:a="http://schemas.openxmlformats.org/drawingml/2006/main" prst="roundRect">
            <a:avLst>
              <a:gd name="adj" fmla="val 4032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796B9DDB-EB15-4B29-81DA-F7E3C8F07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2843784"/>
            <a:ext cx="54864" cy="11338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AFD1D635-7773-4D45-A573-380051186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62656"/>
            <a:ext cx="154533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+9.0%</a:t>
            </a:r>
            <a:endParaRPr sz="1900"/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3BBEA1BC-53C0-49E6-BC00-36FD43C4C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355848"/>
            <a:ext cx="1545336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IT services spending growth</a:t>
            </a:r>
            <a:endParaRPr sz="900"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405DC58E-E194-4630-8CF4-65E4CBCA4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4206240"/>
            <a:ext cx="374904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services sit between two expanding pools:</a:t>
            </a:r>
            <a:endParaRPr sz="900"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3BF83085-9480-447B-8992-3F3CCCB89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4507992"/>
            <a:ext cx="37490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152400" indent="-152400">
              <a:buSzPct val="100000"/>
              <a:buChar char="•"/>
            </a:pPr>
            <a:r>
              <a:rPr sz="900" b="1">
                <a:solidFill>
                  <a:srgbClr val="17365D"/>
                </a:solidFill>
                <a:latin typeface="Arial"/>
                <a:ea typeface="Arial"/>
                <a:cs typeface="Arial"/>
              </a:rPr>
              <a:t>Software platforms</a:t>
            </a:r>
            <a:r>
              <a:rPr sz="900">
                <a:solidFill>
                  <a:srgbClr val="28323C"/>
                </a:solidFill>
                <a:latin typeface="Arial"/>
                <a:ea typeface="Arial"/>
                <a:cs typeface="Arial"/>
              </a:rPr>
              <a:t> are adding AI features and subscription value.</a:t>
            </a:r>
            <a:endParaRPr sz="900"/>
          </a:p>
          <a:p xmlns:a="http://schemas.openxmlformats.org/drawingml/2006/main">
            <a:pPr marL="152400" indent="-152400">
              <a:buSzPct val="100000"/>
              <a:buChar char="•"/>
            </a:pPr>
            <a:endParaRPr sz="900"/>
          </a:p>
          <a:p xmlns:a="http://schemas.openxmlformats.org/drawingml/2006/main">
            <a:pPr marL="152400" indent="-152400">
              <a:buSzPct val="100000"/>
              <a:buChar char="•"/>
            </a:pPr>
            <a:r>
              <a:rPr sz="900" b="1">
                <a:solidFill>
                  <a:srgbClr val="17365D"/>
                </a:solidFill>
                <a:latin typeface="Arial"/>
                <a:ea typeface="Arial"/>
                <a:cs typeface="Arial"/>
              </a:rPr>
              <a:t>IT services</a:t>
            </a:r>
            <a:r>
              <a:rPr sz="900">
                <a:solidFill>
                  <a:srgbClr val="28323C"/>
                </a:solidFill>
                <a:latin typeface="Arial"/>
                <a:ea typeface="Arial"/>
                <a:cs typeface="Arial"/>
              </a:rPr>
              <a:t> continue to grow through modernization, cloud and integration work.</a:t>
            </a:r>
            <a:endParaRPr sz="900"/>
          </a:p>
        </p:txBody>
      </p:sp>
      <p:sp>
        <p:nvSpPr>
          <p:cNvPr id="24" name="Shape 21">
            <a:extLst xmlns:a="http://schemas.openxmlformats.org/drawingml/2006/main">
              <a:ext uri="{FF2B5EF4-FFF2-40B4-BE49-F238E27FC236}">
                <a16:creationId xmlns:a16="http://schemas.microsoft.com/office/drawing/2014/main" id="{7E22A734-43FA-483B-BEBC-7CB72BB70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2704"/>
            <a:ext cx="11274552" cy="603504"/>
          </a:xfrm>
          <a:prstGeom xmlns:a="http://schemas.openxmlformats.org/drawingml/2006/main" prst="roundRect">
            <a:avLst>
              <a:gd name="adj" fmla="val 7576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B3C33765-5A48-4616-A8AD-42AE1BAD8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2704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ACF5F2F9-E1FE-4229-9CFA-4320AEDB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15584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B77CAF80-22BC-4F71-BFE9-7470DC78A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51576"/>
            <a:ext cx="10012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application services market is expanding alongside software investment, but demand growth is increasingly tied to cloud, AI and platform modernization rather than uniform growth in traditional labor-based services.</a:t>
            </a:r>
            <a:endParaRPr sz="100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1B7ABBB5-40F6-48CF-8A2E-0659F5AB8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1148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i="1"/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89F6CF19-5A1C-4A54-A58E-2F4679F39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6309360"/>
            <a:ext cx="411480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1ec2357f8244498"/>
              </a:rPr>
              <a:t>Gartner, Worldwide IT Spending Forecast (Apr 2026)</a:t>
            </a:r>
            <a:endParaRPr sz="600" i="1"/>
          </a:p>
        </p:txBody>
      </p:sp>
      <p:sp>
        <p:nvSpPr>
          <p:cNvPr id="30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BA3A8137-14DE-4C3F-9CA2-B726ED43869A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8C630A04-5A25-9E0C-9436-126091DB86B3}" type="slidenum">
              <a:rPr sz="800" b="0">
                <a:latin typeface="Arial"/>
                <a:ea typeface="Arial"/>
                <a:cs typeface="Arial"/>
              </a:rPr>
              <a:t>6</a:t>
            </a:fld>
            <a:endParaRPr/>
          </a:p>
        </p:txBody>
      </p:sp>
      <p:sp>
        <p:nvSpPr>
          <p:cNvPr id="31" name="Header Line">
            <a:extLst xmlns:a="http://schemas.openxmlformats.org/drawingml/2006/main">
              <a:ext uri="{FF2B5EF4-FFF2-40B4-BE49-F238E27FC236}">
                <a16:creationId xmlns:a16="http://schemas.microsoft.com/office/drawing/2014/main" id="{AE90AA70-AC0E-4B65-8D91-EEEA3116D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27176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C2CF33B0-F1B5-4110-8C65-9EFF704B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0360" y="144780"/>
            <a:ext cx="1565910" cy="2565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9525" cmpd="sng">
            <a:solidFill>
              <a:srgbClr val="1F4E79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3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8C5A55F-EC69-4243-A19D-7ED06AEE1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1616739-2DBE-43BB-8969-24943CF5D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18CE8B-7789-494B-87C6-C5AEC9CD2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DBF20F8-C6E4-45E2-A331-9BA2C1F56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4A02A87-3C69-4A4B-90FB-221D8BB5C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48ACF55-05F2-4F38-AA2F-209B8FE40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25FE7DE-F23C-4330-86DD-19AFB8A73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326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Cloud-Led Services Are Pulling Away From Traditional Managed Services</a:t>
            </a:r>
            <a:endParaRPr sz="16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4B81E8-9330-4941-A8EB-2DD77377A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Global technology-services contract value reached a record in 2Q26, but the expansion was sharply uneven across delivery models.</a:t>
            </a:r>
            <a:endParaRPr sz="1200"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6F39E4B1-8DB7-4BD1-9BCB-15F71446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43584"/>
            <a:ext cx="5166360" cy="4041648"/>
          </a:xfrm>
          <a:prstGeom xmlns:a="http://schemas.openxmlformats.org/drawingml/2006/main" prst="roundRect">
            <a:avLst>
              <a:gd name="adj" fmla="val 9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E8CA32-7478-4E80-8508-1DB8B021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44752"/>
            <a:ext cx="43891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2Q26 global annual contract value mix</a:t>
            </a:r>
            <a:endParaRPr sz="10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B36A92A-5ECA-4432-B8D8-9F27C7B1B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691640"/>
            <a:ext cx="42062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Contracts with ACV of US$5M or more</a:t>
            </a:r>
            <a:endParaRPr sz="800"/>
          </a:p>
        </p:txBody>
      </p:sp>
      <p:graphicFrame>
        <p:nvGraphicFramePr>
          <p:cNvPr id="65" name="Chart 0"/>
          <p:cNvGraphicFramePr/>
          <p:nvPr/>
        </p:nvGraphicFramePr>
        <p:xfrm>
          <a:off xmlns:a="http://schemas.openxmlformats.org/drawingml/2006/main" x="713232" y="1901952"/>
          <a:ext xmlns:a="http://schemas.openxmlformats.org/drawingml/2006/main" cx="3127248" cy="292608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554327f5f92423f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DA0AB2DE-A782-4769-8147-78335535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4168" y="2788920"/>
            <a:ext cx="182880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$42.4B</a:t>
            </a:r>
            <a:endParaRPr sz="230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E7D2CC8-F675-40E7-A0D8-5CA36F751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4752" y="3209544"/>
            <a:ext cx="16276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Combined ACV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2216956-A721-4738-BA77-19ED456AD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121408"/>
            <a:ext cx="100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82B5B4E-F8B3-44BE-9CAD-4343B8422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2121408"/>
            <a:ext cx="114300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IaaS</a:t>
            </a:r>
            <a:endParaRPr sz="9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5A79318D-2233-430B-ABEB-1F603E05F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2331720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$25.8B</a:t>
            </a:r>
            <a:endParaRPr sz="900"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3CC14C6-481C-4421-83DA-17BA5EA6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331720"/>
            <a:ext cx="38404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61%</a:t>
            </a:r>
            <a:endParaRPr sz="800"/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80F9E578-BE61-4550-B5DF-4A051C7DA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971800"/>
            <a:ext cx="100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BCE6"/>
          </a:solidFill>
          <a:ln xmlns:a="http://schemas.openxmlformats.org/drawingml/2006/main" w="12700">
            <a:solidFill>
              <a:srgbClr val="8FBC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7F4058D9-B913-4D08-B98D-2EB0C10AB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2971800"/>
            <a:ext cx="114300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SaaS</a:t>
            </a:r>
            <a:endParaRPr sz="900"/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EF2C915B-F761-4BA0-8BAA-73F1F1399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3182112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$5.7B</a:t>
            </a:r>
            <a:endParaRPr sz="900"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3A2237D4-6B08-47FC-80E5-E1C679BCD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3182112"/>
            <a:ext cx="38404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13%</a:t>
            </a:r>
            <a:endParaRPr sz="800"/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7AFDAE27-8A06-4036-B485-63E986586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822192"/>
            <a:ext cx="100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5F085364-9597-411A-8D9F-2508C4BB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3822192"/>
            <a:ext cx="114300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</a:t>
            </a:r>
            <a:endParaRPr sz="900"/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30ABE51-A11D-42C2-98A0-669CEDB05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4032504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$10.9B</a:t>
            </a:r>
            <a:endParaRPr sz="900"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161DD958-EEF9-4F29-BAE0-6080691BF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4032504"/>
            <a:ext cx="38404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26%</a:t>
            </a:r>
            <a:endParaRPr sz="800"/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2AA9D934-555C-4528-BE10-920A266C0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0448" y="1243584"/>
            <a:ext cx="5852160" cy="4041648"/>
          </a:xfrm>
          <a:prstGeom xmlns:a="http://schemas.openxmlformats.org/drawingml/2006/main" prst="roundRect">
            <a:avLst>
              <a:gd name="adj" fmla="val 90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0570AB4D-F9EE-4AFA-985B-B0BA4328A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1444752"/>
            <a:ext cx="52120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Year-on-year ACV growth in 2Q26</a:t>
            </a:r>
            <a:endParaRPr sz="1000"/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D76D7997-2E02-45A8-BA4E-786EF854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2167128"/>
            <a:ext cx="120700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IaaS</a:t>
            </a:r>
            <a:endParaRPr sz="900"/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68D2AD1A-B19F-4398-8220-A19FC439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057400"/>
            <a:ext cx="3337560" cy="438912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796F7EC7-2064-4124-91E2-572AC3B16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2528" y="2167128"/>
            <a:ext cx="62179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+78%</a:t>
            </a:r>
            <a:endParaRPr sz="100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19CD5BD9-E6EC-4E3F-B754-199EF2943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3017520"/>
            <a:ext cx="120700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SaaS</a:t>
            </a:r>
            <a:endParaRPr sz="900"/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F881288A-8F72-4646-8D93-52F9BFA33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907792"/>
            <a:ext cx="1069731" cy="438912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8FBCE6"/>
          </a:solidFill>
          <a:ln xmlns:a="http://schemas.openxmlformats.org/drawingml/2006/main" w="12700">
            <a:solidFill>
              <a:srgbClr val="8FBC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C6018432-6AA8-41EC-A790-F7DC562AC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4699" y="3017520"/>
            <a:ext cx="62179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+25%</a:t>
            </a:r>
            <a:endParaRPr sz="1000"/>
          </a:p>
        </p:txBody>
      </p:sp>
      <p:sp>
        <p:nvSpPr>
          <p:cNvPr id="31" name="Text 28">
            <a:extLst xmlns:a="http://schemas.openxmlformats.org/drawingml/2006/main">
              <a:ext uri="{FF2B5EF4-FFF2-40B4-BE49-F238E27FC236}">
                <a16:creationId xmlns:a16="http://schemas.microsoft.com/office/drawing/2014/main" id="{FF180D90-B30A-4286-A449-6394765CD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3867912"/>
            <a:ext cx="120700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</a:t>
            </a:r>
            <a:endParaRPr sz="900"/>
          </a:p>
        </p:txBody>
      </p:sp>
      <p:sp>
        <p:nvSpPr>
          <p:cNvPr id="32" name="Shape 29">
            <a:extLst xmlns:a="http://schemas.openxmlformats.org/drawingml/2006/main">
              <a:ext uri="{FF2B5EF4-FFF2-40B4-BE49-F238E27FC236}">
                <a16:creationId xmlns:a16="http://schemas.microsoft.com/office/drawing/2014/main" id="{7B119951-A7A4-4D72-8570-B5B33608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3758184"/>
            <a:ext cx="146304" cy="438912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30">
            <a:extLst xmlns:a="http://schemas.openxmlformats.org/drawingml/2006/main">
              <a:ext uri="{FF2B5EF4-FFF2-40B4-BE49-F238E27FC236}">
                <a16:creationId xmlns:a16="http://schemas.microsoft.com/office/drawing/2014/main" id="{63F16995-E6F6-488D-8F05-ED90F5998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1272" y="3867912"/>
            <a:ext cx="62179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+2.7%</a:t>
            </a:r>
            <a:endParaRPr sz="1000"/>
          </a:p>
        </p:txBody>
      </p:sp>
      <p:sp>
        <p:nvSpPr>
          <p:cNvPr id="34" name="Shape 31">
            <a:extLst xmlns:a="http://schemas.openxmlformats.org/drawingml/2006/main">
              <a:ext uri="{FF2B5EF4-FFF2-40B4-BE49-F238E27FC236}">
                <a16:creationId xmlns:a16="http://schemas.microsoft.com/office/drawing/2014/main" id="{3B7711EC-C1B5-4EE8-AC79-2348089FE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4334256"/>
            <a:ext cx="33375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C8CFD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2">
            <a:extLst xmlns:a="http://schemas.openxmlformats.org/drawingml/2006/main">
              <a:ext uri="{FF2B5EF4-FFF2-40B4-BE49-F238E27FC236}">
                <a16:creationId xmlns:a16="http://schemas.microsoft.com/office/drawing/2014/main" id="{BE5A270B-7378-4120-9DEA-51740356C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361688"/>
            <a:ext cx="27432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0%</a:t>
            </a:r>
            <a:endParaRPr sz="800"/>
          </a:p>
        </p:txBody>
      </p:sp>
      <p:sp>
        <p:nvSpPr>
          <p:cNvPr id="36" name="Text 33">
            <a:extLst xmlns:a="http://schemas.openxmlformats.org/drawingml/2006/main">
              <a:ext uri="{FF2B5EF4-FFF2-40B4-BE49-F238E27FC236}">
                <a16:creationId xmlns:a16="http://schemas.microsoft.com/office/drawing/2014/main" id="{DB9B53D5-0CFC-4601-808A-365955D9C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7352" y="4361688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80%</a:t>
            </a:r>
            <a:endParaRPr sz="800"/>
          </a:p>
        </p:txBody>
      </p:sp>
      <p:sp>
        <p:nvSpPr>
          <p:cNvPr id="37" name="Shape 34">
            <a:extLst xmlns:a="http://schemas.openxmlformats.org/drawingml/2006/main">
              <a:ext uri="{FF2B5EF4-FFF2-40B4-BE49-F238E27FC236}">
                <a16:creationId xmlns:a16="http://schemas.microsoft.com/office/drawing/2014/main" id="{1DD05B2B-FC33-4AE6-941B-610FBF6A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6208" y="4517136"/>
            <a:ext cx="2395728" cy="512064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5C2E18E3-3482-42CD-8AAE-6328FAD38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681728"/>
            <a:ext cx="2057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2026 XaaS forecast: +30%</a:t>
            </a:r>
            <a:endParaRPr sz="900"/>
          </a:p>
        </p:txBody>
      </p:sp>
      <p:sp>
        <p:nvSpPr>
          <p:cNvPr id="39" name="Shape 36">
            <a:extLst xmlns:a="http://schemas.openxmlformats.org/drawingml/2006/main">
              <a:ext uri="{FF2B5EF4-FFF2-40B4-BE49-F238E27FC236}">
                <a16:creationId xmlns:a16="http://schemas.microsoft.com/office/drawing/2014/main" id="{64D4406E-3446-4D2D-B164-2284D5FE6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4517136"/>
            <a:ext cx="2395728" cy="512064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9F6F3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7">
            <a:extLst xmlns:a="http://schemas.openxmlformats.org/drawingml/2006/main">
              <a:ext uri="{FF2B5EF4-FFF2-40B4-BE49-F238E27FC236}">
                <a16:creationId xmlns:a16="http://schemas.microsoft.com/office/drawing/2014/main" id="{869E086F-9174-4FA2-A19B-D9D8B5504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5984" y="4681728"/>
            <a:ext cx="2057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Managed services: +2.1%</a:t>
            </a:r>
            <a:endParaRPr sz="900"/>
          </a:p>
        </p:txBody>
      </p:sp>
      <p:sp>
        <p:nvSpPr>
          <p:cNvPr id="41" name="Shape 38">
            <a:extLst xmlns:a="http://schemas.openxmlformats.org/drawingml/2006/main">
              <a:ext uri="{FF2B5EF4-FFF2-40B4-BE49-F238E27FC236}">
                <a16:creationId xmlns:a16="http://schemas.microsoft.com/office/drawing/2014/main" id="{FD4BDE87-7A13-4B58-BE50-D32EA1055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2704"/>
            <a:ext cx="11274552" cy="603504"/>
          </a:xfrm>
          <a:prstGeom xmlns:a="http://schemas.openxmlformats.org/drawingml/2006/main" prst="roundRect">
            <a:avLst>
              <a:gd name="adj" fmla="val 7576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Shape 39">
            <a:extLst xmlns:a="http://schemas.openxmlformats.org/drawingml/2006/main">
              <a:ext uri="{FF2B5EF4-FFF2-40B4-BE49-F238E27FC236}">
                <a16:creationId xmlns:a16="http://schemas.microsoft.com/office/drawing/2014/main" id="{D21FECC7-279D-4FFB-999C-73E9539A5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2704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0">
            <a:extLst xmlns:a="http://schemas.openxmlformats.org/drawingml/2006/main">
              <a:ext uri="{FF2B5EF4-FFF2-40B4-BE49-F238E27FC236}">
                <a16:creationId xmlns:a16="http://schemas.microsoft.com/office/drawing/2014/main" id="{33AD4799-39A4-4E95-BE00-905C2F2D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15584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44" name="Text 41">
            <a:extLst xmlns:a="http://schemas.openxmlformats.org/drawingml/2006/main">
              <a:ext uri="{FF2B5EF4-FFF2-40B4-BE49-F238E27FC236}">
                <a16:creationId xmlns:a16="http://schemas.microsoft.com/office/drawing/2014/main" id="{D67CE90A-9CA6-4B76-84CC-07F027401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51576"/>
            <a:ext cx="10012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market is bifurcating: cloud consumption and AI infrastructure are scaling rapidly, while managed services remain comparatively steady and are concentrated in cost-reduction and transformation-linked agreements.</a:t>
            </a:r>
            <a:endParaRPr sz="1000"/>
          </a:p>
        </p:txBody>
      </p:sp>
      <p:sp>
        <p:nvSpPr>
          <p:cNvPr id="45" name="Text 42">
            <a:extLst xmlns:a="http://schemas.openxmlformats.org/drawingml/2006/main">
              <a:ext uri="{FF2B5EF4-FFF2-40B4-BE49-F238E27FC236}">
                <a16:creationId xmlns:a16="http://schemas.microsoft.com/office/drawing/2014/main" id="{2134D2BD-6B1B-49ED-86CD-DD4EEB035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1148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i="1"/>
          </a:p>
        </p:txBody>
      </p:sp>
      <p:sp>
        <p:nvSpPr>
          <p:cNvPr id="46" name="Text 43">
            <a:extLst xmlns:a="http://schemas.openxmlformats.org/drawingml/2006/main">
              <a:ext uri="{FF2B5EF4-FFF2-40B4-BE49-F238E27FC236}">
                <a16:creationId xmlns:a16="http://schemas.microsoft.com/office/drawing/2014/main" id="{421C8843-5DA7-41F7-B8EB-C2E31E09B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6309360"/>
            <a:ext cx="374904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dc4cf92f96c4500"/>
              </a:rPr>
              <a:t>ISG Index, Global 2Q26 Results (Jul 2026)</a:t>
            </a:r>
            <a:endParaRPr sz="600" i="1"/>
          </a:p>
        </p:txBody>
      </p:sp>
      <p:sp>
        <p:nvSpPr>
          <p:cNvPr id="47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FA7F6995-DD5B-4C14-826F-2E4F3E37D62C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D3D7D1C8-AE23-AA48-DF65-C742588DBE47}" type="slidenum">
              <a:rPr sz="800" b="0">
                <a:latin typeface="Arial"/>
                <a:ea typeface="Arial"/>
                <a:cs typeface="Arial"/>
              </a:rPr>
              <a:t>7</a:t>
            </a:fld>
            <a:endParaRPr/>
          </a:p>
        </p:txBody>
      </p:sp>
      <p:sp>
        <p:nvSpPr>
          <p:cNvPr id="48" name="Header Line">
            <a:extLst xmlns:a="http://schemas.openxmlformats.org/drawingml/2006/main">
              <a:ext uri="{FF2B5EF4-FFF2-40B4-BE49-F238E27FC236}">
                <a16:creationId xmlns:a16="http://schemas.microsoft.com/office/drawing/2014/main" id="{972B6A6B-5872-46B1-BD06-84346722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27176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Rectangle 50">
            <a:extLst xmlns:a="http://schemas.openxmlformats.org/drawingml/2006/main">
              <a:ext uri="{FF2B5EF4-FFF2-40B4-BE49-F238E27FC236}">
                <a16:creationId xmlns:a16="http://schemas.microsoft.com/office/drawing/2014/main" id="{DFC8FE64-93F1-42A8-B188-106622C3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0360" y="144780"/>
            <a:ext cx="1565910" cy="2565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9525" cmpd="sng">
            <a:solidFill>
              <a:srgbClr val="1F4E79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53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5AABC30-5301-4C7A-BF97-023E0EA44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C1A224D-8A1E-4BAE-B02C-04E131587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54C1FED-ED94-4BC4-ABC5-4D6C437BA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465DE30-2942-4A85-995A-E18D0300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85A9A82-3D46-432F-A73C-C06FF1F69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3843376-60BD-4A27-AE2C-6F624E6ED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259085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84C46729-67E8-4ACD-B053-F18995862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2608"/>
            <a:ext cx="9326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Mixed Application Estates Sustain Demand While AI Reshapes Delivery</a:t>
            </a:r>
            <a:endParaRPr sz="16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0091697-E8A8-411D-94C4-9FAC71879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2328"/>
            <a:ext cx="1115568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Enterprises continue to modernize legacy and custom applications even as GenAI changes the productivity and economics of application development and maintenance.</a:t>
            </a:r>
            <a:endParaRPr sz="1200"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18EE5B51-63DF-4CBD-8857-85E27B065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43584"/>
            <a:ext cx="5074920" cy="4050792"/>
          </a:xfrm>
          <a:prstGeom xmlns:a="http://schemas.openxmlformats.org/drawingml/2006/main" prst="roundRect">
            <a:avLst>
              <a:gd name="adj" fmla="val 903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175BDF-206C-489A-B1E5-6B5D748A6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444752"/>
            <a:ext cx="4480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Modernization demand remains anchored in existing estates</a:t>
            </a:r>
            <a:endParaRPr sz="10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B102DAD-3651-4105-ABCF-5A2BB8EB2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709928"/>
            <a:ext cx="42976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Share of application-modernization budget</a:t>
            </a:r>
            <a:endParaRPr sz="80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67701153-DB10-44F7-9065-5D2BFAFEA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039112"/>
            <a:ext cx="4526280" cy="621792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2380B981-2442-425C-B9BE-051689B91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039112"/>
            <a:ext cx="2670048" cy="621792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B00A004-7C90-4212-BBAA-AB73021D7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9272" y="2039112"/>
            <a:ext cx="1956816" cy="6217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BCE6"/>
          </a:solidFill>
          <a:ln xmlns:a="http://schemas.openxmlformats.org/drawingml/2006/main" w="12700">
            <a:solidFill>
              <a:srgbClr val="8FBC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DDE66EE-7230-49F3-9033-207829111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67128"/>
            <a:ext cx="566928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59%</a:t>
            </a:r>
            <a:endParaRPr sz="15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C18C241B-70CE-4636-8E7F-BE2665B9C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157984"/>
            <a:ext cx="1755648" cy="246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FFFFFF"/>
                </a:solidFill>
                <a:latin typeface="Arial"/>
                <a:ea typeface="Arial"/>
                <a:cs typeface="Arial"/>
              </a:rPr>
              <a:t>Existing legacy applications and infrastructure</a:t>
            </a:r>
            <a:endParaRPr sz="8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50C22D84-4C11-4B78-878B-7A0C39F04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1296" y="2167128"/>
            <a:ext cx="566928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41%</a:t>
            </a:r>
            <a:endParaRPr sz="15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48949FF0-C0E5-484E-84A0-80E711FA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8224" y="2139696"/>
            <a:ext cx="1024128" cy="2834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111416"/>
                </a:solidFill>
                <a:latin typeface="Arial"/>
                <a:ea typeface="Arial"/>
                <a:cs typeface="Arial"/>
              </a:rPr>
              <a:t>New infrastructure, cloud services and modern apps</a:t>
            </a:r>
            <a:endParaRPr sz="80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1F95F7B-874B-4D56-B30D-EB05C8B75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944368"/>
            <a:ext cx="2075688" cy="96012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F456E58-F565-49AD-8EC9-5F4FA559A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944368"/>
            <a:ext cx="54864" cy="960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69F618F-0935-48D1-8F29-4004981BE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" y="3063240"/>
            <a:ext cx="177393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66%</a:t>
            </a:r>
            <a:endParaRPr sz="190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07D7F755-E73C-45EE-8DEC-06D3704D6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688" y="3456432"/>
            <a:ext cx="1773936" cy="3566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 modernization journeys involve external partners</a:t>
            </a:r>
            <a:endParaRPr sz="900"/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6E91126-3D33-4B23-A140-BD6FB3536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2944368"/>
            <a:ext cx="2221992" cy="96012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BFF1269D-8CC1-411D-9BCE-B35C22C48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2944368"/>
            <a:ext cx="54864" cy="960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D69A106-FFBC-4095-9553-AD2126DF9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3063240"/>
            <a:ext cx="19202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35–45%</a:t>
            </a:r>
            <a:endParaRPr sz="1900"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EFEAB25-3BF4-4C45-9902-0D7C4C2B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976" y="3456432"/>
            <a:ext cx="1920240" cy="3566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reported coding-task productivity gains from GenAI</a:t>
            </a:r>
            <a:endParaRPr sz="900"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CEF9531C-6916-4989-A5D9-D25FDCAB9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178808"/>
            <a:ext cx="429768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Representative enterprise application estate</a:t>
            </a:r>
            <a:endParaRPr sz="900"/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FF619EDA-4B7D-4F69-8A38-77D147D3B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17136"/>
            <a:ext cx="804672" cy="50292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8A2CEFA7-FEF6-4D06-AC65-A83793D9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" y="4663440"/>
            <a:ext cx="7132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ERP</a:t>
            </a:r>
            <a:endParaRPr sz="80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E85134F4-4921-40D8-8644-D6AAADB93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5064" y="4517136"/>
            <a:ext cx="804672" cy="50292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C2CC6C03-220A-458E-9977-B504776E1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0784" y="4663440"/>
            <a:ext cx="7132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CRM</a:t>
            </a:r>
            <a:endParaRPr sz="800"/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CBD8898E-9AEC-4360-842F-45853A2F7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0320" y="4517136"/>
            <a:ext cx="804672" cy="50292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2A9D8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E52BBB96-FF92-4D30-97B0-2CD4DF696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6040" y="4663440"/>
            <a:ext cx="7132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778B7A"/>
                </a:solidFill>
                <a:latin typeface="Arial"/>
                <a:ea typeface="Arial"/>
                <a:cs typeface="Arial"/>
              </a:rPr>
              <a:t>BI &amp; Data</a:t>
            </a:r>
            <a:endParaRPr sz="80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0EF176FD-119A-4F44-8D02-AD29B45F9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5576" y="4517136"/>
            <a:ext cx="804672" cy="50292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6B6D4A20-1747-4252-89DB-4F0F10FC2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1296" y="4663440"/>
            <a:ext cx="7132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Custom Apps</a:t>
            </a:r>
            <a:endParaRPr sz="80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478A7B7F-DE7A-479E-B47F-1EA569AB3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0832" y="4517136"/>
            <a:ext cx="804672" cy="50292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5B8DE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9C0B8CB-A636-48C6-A9DA-A5AD7A615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6552" y="4663440"/>
            <a:ext cx="713232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B8DEF"/>
                </a:solidFill>
                <a:latin typeface="Arial"/>
                <a:ea typeface="Arial"/>
                <a:cs typeface="Arial"/>
              </a:rPr>
              <a:t>Cloud-Native</a:t>
            </a:r>
            <a:endParaRPr sz="80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5C04355E-F3CE-439A-801E-B0B5F71B0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8152" y="1243584"/>
            <a:ext cx="5934456" cy="4050792"/>
          </a:xfrm>
          <a:prstGeom xmlns:a="http://schemas.openxmlformats.org/drawingml/2006/main" prst="roundRect">
            <a:avLst>
              <a:gd name="adj" fmla="val 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61F5E9F6-9E7E-43D4-B3DD-A4C0D0932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0760" y="1444752"/>
            <a:ext cx="52120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AI services spending is becoming a major adjacent demand pool</a:t>
            </a:r>
            <a:endParaRPr sz="100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E18CFC5E-2328-42A6-A7B2-C61823A33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0760" y="1709928"/>
            <a:ext cx="27432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Worldwide spending, US$ billion</a:t>
            </a:r>
            <a:endParaRPr sz="800"/>
          </a:p>
        </p:txBody>
      </p:sp>
      <p:graphicFrame>
        <p:nvGraphicFramePr>
          <p:cNvPr id="97" name="Chart 0"/>
          <p:cNvGraphicFramePr/>
          <p:nvPr/>
        </p:nvGraphicFramePr>
        <p:xfrm>
          <a:off xmlns:a="http://schemas.openxmlformats.org/drawingml/2006/main" x="6053328" y="1938528"/>
          <a:ext xmlns:a="http://schemas.openxmlformats.org/drawingml/2006/main" cx="5230368" cy="260604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9b1dcdc62f145f7"/>
          </a:graphicData>
        </a:graphic>
      </p:graphicFrame>
      <p:sp>
        <p:nvSpPr>
          <p:cNvPr id="38" name="Shape 35">
            <a:extLst xmlns:a="http://schemas.openxmlformats.org/drawingml/2006/main">
              <a:ext uri="{FF2B5EF4-FFF2-40B4-BE49-F238E27FC236}">
                <a16:creationId xmlns:a16="http://schemas.microsoft.com/office/drawing/2014/main" id="{59B92F76-40F6-473D-AB51-67B594F68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9208" y="4599432"/>
            <a:ext cx="2880360" cy="466344"/>
          </a:xfrm>
          <a:prstGeom xmlns:a="http://schemas.openxmlformats.org/drawingml/2006/main" prst="roundRect">
            <a:avLst>
              <a:gd name="adj" fmla="val 7843"/>
            </a:avLst>
          </a:prstGeom>
          <a:solidFill xmlns:a="http://schemas.openxmlformats.org/drawingml/2006/main">
            <a:srgbClr val="F0EDFA"/>
          </a:solidFill>
          <a:ln xmlns:a="http://schemas.openxmlformats.org/drawingml/2006/main" w="12700">
            <a:solidFill>
              <a:srgbClr val="6F5CC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Text 36">
            <a:extLst xmlns:a="http://schemas.openxmlformats.org/drawingml/2006/main">
              <a:ext uri="{FF2B5EF4-FFF2-40B4-BE49-F238E27FC236}">
                <a16:creationId xmlns:a16="http://schemas.microsoft.com/office/drawing/2014/main" id="{4A31F4E0-78B6-4A52-A03E-A249236A7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745736"/>
            <a:ext cx="25603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8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+74% cumulative growth from 2025 to 2027</a:t>
            </a:r>
            <a:endParaRPr sz="880"/>
          </a:p>
        </p:txBody>
      </p:sp>
      <p:sp>
        <p:nvSpPr>
          <p:cNvPr id="40" name="Shape 37">
            <a:extLst xmlns:a="http://schemas.openxmlformats.org/drawingml/2006/main">
              <a:ext uri="{FF2B5EF4-FFF2-40B4-BE49-F238E27FC236}">
                <a16:creationId xmlns:a16="http://schemas.microsoft.com/office/drawing/2014/main" id="{25B6F12E-94FF-4596-BC2E-498164AEB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2704"/>
            <a:ext cx="11274552" cy="603504"/>
          </a:xfrm>
          <a:prstGeom xmlns:a="http://schemas.openxmlformats.org/drawingml/2006/main" prst="roundRect">
            <a:avLst>
              <a:gd name="adj" fmla="val 7576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12700">
            <a:solidFill>
              <a:srgbClr val="D9DEE7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Shape 38">
            <a:extLst xmlns:a="http://schemas.openxmlformats.org/drawingml/2006/main">
              <a:ext uri="{FF2B5EF4-FFF2-40B4-BE49-F238E27FC236}">
                <a16:creationId xmlns:a16="http://schemas.microsoft.com/office/drawing/2014/main" id="{66314E7E-DB81-4061-B972-099831BD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2704"/>
            <a:ext cx="91440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39">
            <a:extLst xmlns:a="http://schemas.openxmlformats.org/drawingml/2006/main">
              <a:ext uri="{FF2B5EF4-FFF2-40B4-BE49-F238E27FC236}">
                <a16:creationId xmlns:a16="http://schemas.microsoft.com/office/drawing/2014/main" id="{C3F831D7-9D10-4A08-A6A0-5F9BDA1A8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815584"/>
            <a:ext cx="69494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900"/>
          </a:p>
        </p:txBody>
      </p:sp>
      <p:sp>
        <p:nvSpPr>
          <p:cNvPr id="43" name="Text 40">
            <a:extLst xmlns:a="http://schemas.openxmlformats.org/drawingml/2006/main">
              <a:ext uri="{FF2B5EF4-FFF2-40B4-BE49-F238E27FC236}">
                <a16:creationId xmlns:a16="http://schemas.microsoft.com/office/drawing/2014/main" id="{2EC3DA84-FAAF-4DD7-AE20-136E691C4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5751576"/>
            <a:ext cx="100126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market is not moving through a simple legacy-to-cloud replacement cycle; enterprises are operating mixed estates that create simultaneous demand for run, change and build services, while AI changes how each service is delivered.</a:t>
            </a:r>
            <a:endParaRPr sz="1000"/>
          </a:p>
        </p:txBody>
      </p:sp>
      <p:sp>
        <p:nvSpPr>
          <p:cNvPr id="44" name="Text 41">
            <a:extLst xmlns:a="http://schemas.openxmlformats.org/drawingml/2006/main">
              <a:ext uri="{FF2B5EF4-FFF2-40B4-BE49-F238E27FC236}">
                <a16:creationId xmlns:a16="http://schemas.microsoft.com/office/drawing/2014/main" id="{6606C7DB-F325-4E12-AC6B-8F1E070A8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09360"/>
            <a:ext cx="41148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  <a:endParaRPr sz="600" i="1"/>
          </a:p>
        </p:txBody>
      </p:sp>
      <p:sp>
        <p:nvSpPr>
          <p:cNvPr id="45" name="Text 42">
            <a:extLst xmlns:a="http://schemas.openxmlformats.org/drawingml/2006/main">
              <a:ext uri="{FF2B5EF4-FFF2-40B4-BE49-F238E27FC236}">
                <a16:creationId xmlns:a16="http://schemas.microsoft.com/office/drawing/2014/main" id="{A9D3B44F-E2CD-4B15-81C0-DFDCF1D1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6309360"/>
            <a:ext cx="333756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9d5b010cf02149d5"/>
              </a:rPr>
              <a:t>Red Hat, State of Application Modernization (2024)</a:t>
            </a:r>
            <a:endParaRPr sz="600" i="1"/>
          </a:p>
        </p:txBody>
      </p:sp>
      <p:sp>
        <p:nvSpPr>
          <p:cNvPr id="46" name="Text 43">
            <a:extLst xmlns:a="http://schemas.openxmlformats.org/drawingml/2006/main">
              <a:ext uri="{FF2B5EF4-FFF2-40B4-BE49-F238E27FC236}">
                <a16:creationId xmlns:a16="http://schemas.microsoft.com/office/drawing/2014/main" id="{E83626CB-15FB-4D5C-8F65-2FD714610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7096" y="6309360"/>
            <a:ext cx="13716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endParaRPr sz="600" i="1"/>
          </a:p>
        </p:txBody>
      </p:sp>
      <p:sp>
        <p:nvSpPr>
          <p:cNvPr id="47" name="Text 44">
            <a:extLst xmlns:a="http://schemas.openxmlformats.org/drawingml/2006/main">
              <a:ext uri="{FF2B5EF4-FFF2-40B4-BE49-F238E27FC236}">
                <a16:creationId xmlns:a16="http://schemas.microsoft.com/office/drawing/2014/main" id="{C44482E0-6CFA-4C0A-89FF-090A569DB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256" y="6309360"/>
            <a:ext cx="288036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55e9afe6cc549ef"/>
              </a:rPr>
              <a:t>ISG, Evolution of ADM Services (May 2025)</a:t>
            </a:r>
            <a:endParaRPr sz="600" i="1"/>
          </a:p>
        </p:txBody>
      </p:sp>
      <p:sp>
        <p:nvSpPr>
          <p:cNvPr id="48" name="Text 45">
            <a:extLst xmlns:a="http://schemas.openxmlformats.org/drawingml/2006/main">
              <a:ext uri="{FF2B5EF4-FFF2-40B4-BE49-F238E27FC236}">
                <a16:creationId xmlns:a16="http://schemas.microsoft.com/office/drawing/2014/main" id="{334DCF25-79FC-45E9-9CF8-923B532DF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6309360"/>
            <a:ext cx="13716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 | </a:t>
            </a:r>
            <a:endParaRPr sz="600" i="1"/>
          </a:p>
        </p:txBody>
      </p:sp>
      <p:sp>
        <p:nvSpPr>
          <p:cNvPr id="49" name="Text 46">
            <a:extLst xmlns:a="http://schemas.openxmlformats.org/drawingml/2006/main">
              <a:ext uri="{FF2B5EF4-FFF2-40B4-BE49-F238E27FC236}">
                <a16:creationId xmlns:a16="http://schemas.microsoft.com/office/drawing/2014/main" id="{226E34B2-1AA1-4096-BD06-E5E340A28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6309360"/>
            <a:ext cx="342900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efbe020839a4df0"/>
              </a:rPr>
              <a:t>Gartner, Worldwide AI Spending Forecast (May 2026)</a:t>
            </a:r>
            <a:endParaRPr sz="600" i="1"/>
          </a:p>
        </p:txBody>
      </p:sp>
      <p:sp>
        <p:nvSpPr>
          <p:cNvPr id="50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2AC27F2E-FE34-4A3A-B415-C8EC0306AD8C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92840" y="6547104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BA58DA2A-B818-18A9-29C1-B697728D5BCE}" type="slidenum">
              <a:rPr sz="800" b="0">
                <a:latin typeface="Arial"/>
                <a:ea typeface="Arial"/>
                <a:cs typeface="Arial"/>
              </a:rPr>
              <a:t>8</a:t>
            </a:fld>
            <a:endParaRPr/>
          </a:p>
        </p:txBody>
      </p:sp>
      <p:sp>
        <p:nvSpPr>
          <p:cNvPr id="51" name="Header Line">
            <a:extLst xmlns:a="http://schemas.openxmlformats.org/drawingml/2006/main">
              <a:ext uri="{FF2B5EF4-FFF2-40B4-BE49-F238E27FC236}">
                <a16:creationId xmlns:a16="http://schemas.microsoft.com/office/drawing/2014/main" id="{798D6B25-8AB6-4ECE-B312-1F350A15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27176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17365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Rectangle 53">
            <a:extLst xmlns:a="http://schemas.openxmlformats.org/drawingml/2006/main">
              <a:ext uri="{FF2B5EF4-FFF2-40B4-BE49-F238E27FC236}">
                <a16:creationId xmlns:a16="http://schemas.microsoft.com/office/drawing/2014/main" id="{087B22D0-7F3E-456B-A39D-129154AC7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0360" y="144780"/>
            <a:ext cx="1565910" cy="2565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9525" cmpd="sng">
            <a:solidFill>
              <a:srgbClr val="1F4E79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5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3D1399E-3327-4A5E-97AD-F171885E5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275DE3CB-5F40-4B9F-9DD7-676BB4A4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D24243D-A209-4134-9645-A071B318B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22B73B6-24DE-403F-996A-65106DD66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3BA7545-48A8-494C-A54E-ECBE6512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7C5FAB3-71FF-48F5-A210-FF5D69523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1391191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97985E-0094-4D9C-93EE-62654626C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476C9E6-ADCE-4E50-8572-60D2E26E8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000" y="1320800"/>
            <a:ext cx="101600" cy="335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FD66378-3F91-42AA-B7DB-9DF1717BC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76500"/>
            <a:ext cx="5334000" cy="2616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Part A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6D1116E-313F-4EC3-AB2E-56EE80942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44800"/>
            <a:ext cx="9652000" cy="55399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r>
              <a:rPr sz="1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and Opportunity Analysis</a:t>
            </a:r>
            <a:endParaRPr sz="30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20FCA39-3A1E-4B85-913D-80ED0A024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3810000"/>
            <a:ext cx="8763000" cy="2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3B4522DD-C5BD-43A2-BAEA-2BA3F9CBA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2000" y="457200"/>
            <a:ext cx="1841500" cy="254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SECTION BREAK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A57D479-1FBC-45D0-9725-876FEFD5B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6096000" cy="198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CASE STUDY II | IT SOFTWARE SERVICES &amp; MANAGED APPLICATIONS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9A9691D8-937F-4881-84E2-81C12965E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4000"/>
            <a:ext cx="9652000" cy="187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B5915723-9086-4D96-8206-78B9BB6D8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4000"/>
            <a:ext cx="63500" cy="187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B87115D-A5F0-425F-BCE9-A798F63F0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191000"/>
            <a:ext cx="317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THIS SECTION COVERS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31E7F5C4-4B11-4A56-8A95-AA1777915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533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A1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D9C12F66-F17F-48B0-BA99-4E6BC42B7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533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&amp; Technology Outlook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B579A4CA-2096-40C5-BCC3-640205249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4787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A2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758447A9-6D18-494D-B046-F86E598A2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787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Service Models &amp; Accountability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85275F84-205F-4185-93EF-F5DB4F65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041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A3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859B4627-CFDD-46C3-A303-0BBE34897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041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Cost Structure &amp; Negotiation Levers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D51E0864-91C9-48C2-85C0-43D9AE8A5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295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A4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A1CD95CE-2C00-4854-8ECD-93C7D2A8D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295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Engagement Models &amp; Sourcing Best Practices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2663B673-417C-4FA8-9748-0153416C0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4600" y="55499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A5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95E3BA14-31E5-4809-B8CE-6349630A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549900"/>
            <a:ext cx="853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Recommended Sourcing Construct</a:t>
            </a:r>
          </a:p>
        </p:txBody>
      </p:sp>
      <p:sp>
        <p:nvSpPr>
          <p:cNvPr id="24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497F6EC2-13F5-4B2D-8941-5324B88A4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A13D1D3F-771A-4D98-B0C3-83C145C7A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95B16F7-1D2C-42AE-96CB-F0F080825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E077CB2-9D64-4216-B7BD-E1E0D296B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74830B0-B535-416A-82CD-8F67DE165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IT SOFTWARE SERVICES &amp; MANAGED APPLICATIONS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4D32EBD-4B91-4C79-9D07-60E06631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70954810"/>
      </p:ext>
    </p:extLst>
  </p:cSld>
</p:sld>
</file>

<file path=ppt/theme/theme1.xml><?xml version="1.0" encoding="utf-8"?>
<a:theme xmlns:a="http://schemas.openxmlformats.org/drawingml/2006/main" name="Office Theme [1784410152612]">
  <a:themeElements>
    <a:clrScheme name="SCULTRA Editorial">
      <a:dk1>
        <a:srgbClr val="111416"/>
      </a:dk1>
      <a:lt1>
        <a:srgbClr val="FFFDF8"/>
      </a:lt1>
      <a:dk2>
        <a:srgbClr val="1B1F21"/>
      </a:dk2>
      <a:lt2>
        <a:srgbClr val="D7D0C6"/>
      </a:lt2>
      <a:accent1>
        <a:srgbClr val="B66E47"/>
      </a:accent1>
      <a:accent2>
        <a:srgbClr val="778B7A"/>
      </a:accent2>
      <a:accent3>
        <a:srgbClr val="7B8184"/>
      </a:accent3>
      <a:accent4>
        <a:srgbClr val="C69345"/>
      </a:accent4>
      <a:accent5>
        <a:srgbClr val="D08B64"/>
      </a:accent5>
      <a:accent6>
        <a:srgbClr val="557A61"/>
      </a:accent6>
      <a:hlink>
        <a:srgbClr val="0563C1"/>
      </a:hlink>
      <a:folHlink>
        <a:srgbClr val="A9574F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CULTRA Editorial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2026-08-30T02:21:51.1700000Z</dcterms:created>
  <dcterms:modified xsi:type="dcterms:W3CDTF">2026-08-30T02:21:51.1700000Z</dcterms:modified>
</coreProperties>
</file>