
<file path=[Content_Types].xml><?xml version="1.0" encoding="utf-8"?>
<Types xmlns="http://schemas.openxmlformats.org/package/2006/content-types">
  <Default Extension="xml" ContentType="application/vnd.openxmlformats-package.core-properties+xml"/>
  <Default Extension="jpeg" ContentType="image/jpeg"/>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Masters/slideMaster2.xml" ContentType="application/vnd.openxmlformats-officedocument.presentationml.slideMaster+xml"/>
  <Override PartName="/ppt/slideMasters/theme/theme3.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Masters/notesMaster1.xml" ContentType="application/vnd.openxmlformats-officedocument.presentationml.notesMaster+xml"/>
  <Override PartName="/ppt/notesMasters/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slides/charts/chart1.xml" ContentType="application/vnd.openxmlformats-officedocument.drawingml.chart+xml"/>
  <Override PartName="/ppt/slides/charts/chart2.xml" ContentType="application/vnd.openxmlformats-officedocument.drawingml.chart+xml"/>
  <Override PartName="/ppt/notesSlides/notesSlide10.xml" ContentType="application/vnd.openxmlformats-officedocument.presentationml.notesSlide+xml"/>
  <Override PartName="/ppt/slides/slide11.xml" ContentType="application/vnd.openxmlformats-officedocument.presentationml.slide+xml"/>
  <Override PartName="/ppt/slides/charts/chart3.xml" ContentType="application/vnd.openxmlformats-officedocument.drawingml.chart+xml"/>
  <Override PartName="/ppt/notesSlides/notesSlide11.xml" ContentType="application/vnd.openxmlformats-officedocument.presentationml.notesSlide+xml"/>
  <Override PartName="/ppt/slides/slide12.xml" ContentType="application/vnd.openxmlformats-officedocument.presentationml.slide+xml"/>
  <Override PartName="/ppt/slides/charts/chart4.xml" ContentType="application/vnd.openxmlformats-officedocument.drawingml.chart+xml"/>
  <Override PartName="/ppt/notesSlides/notesSlide12.xml" ContentType="application/vnd.openxmlformats-officedocument.presentationml.notesSlide+xml"/>
  <Override PartName="/ppt/slides/slide13.xml" ContentType="application/vnd.openxmlformats-officedocument.presentationml.slide+xml"/>
  <Override PartName="/ppt/slides/charts/chart5.xml" ContentType="application/vnd.openxmlformats-officedocument.drawingml.chart+xml"/>
  <Override PartName="/ppt/notesSlides/notesSlide13.xml" ContentType="application/vnd.openxmlformats-officedocument.presentationml.notesSlide+xml"/>
  <Override PartName="/ppt/slides/slide14.xml" ContentType="application/vnd.openxmlformats-officedocument.presentationml.slide+xml"/>
  <Override PartName="/ppt/slides/charts/chart6.xml" ContentType="application/vnd.openxmlformats-officedocument.drawingml.chart+xml"/>
  <Override PartName="/ppt/notesSlides/notesSlide14.xml" ContentType="application/vnd.openxmlformats-officedocument.presentationml.notesSlide+xml"/>
  <Override PartName="/ppt/slides/slide15.xml" ContentType="application/vnd.openxmlformats-officedocument.presentationml.slide+xml"/>
  <Override PartName="/ppt/slides/charts/chart7.xml" ContentType="application/vnd.openxmlformats-officedocument.drawingml.chart+xml"/>
  <Override PartName="/ppt/notesSlides/notesSlide15.xml" ContentType="application/vnd.openxmlformats-officedocument.presentationml.notesSlide+xml"/>
  <Override PartName="/ppt/slides/slide16.xml" ContentType="application/vnd.openxmlformats-officedocument.presentationml.slide+xml"/>
  <Override PartName="/ppt/slides/charts/chart8.xml" ContentType="application/vnd.openxmlformats-officedocument.drawingml.chart+xml"/>
  <Override PartName="/ppt/notesSlides/notesSlide16.xml" ContentType="application/vnd.openxmlformats-officedocument.presentationml.notesSlide+xml"/>
  <Override PartName="/ppt/slides/slide17.xml" ContentType="application/vnd.openxmlformats-officedocument.presentationml.slide+xml"/>
  <Override PartName="/ppt/slides/charts/chart9.xml" ContentType="application/vnd.openxmlformats-officedocument.drawingml.chart+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slides/charts/chart10.xml" ContentType="application/vnd.openxmlformats-officedocument.drawingml.chart+xml"/>
  <Override PartName="/ppt/notesSlides/notesSlide19.xml" ContentType="application/vnd.openxmlformats-officedocument.presentationml.notesSlide+xml"/>
  <Override PartName="/ppt/slides/slide20.xml" ContentType="application/vnd.openxmlformats-officedocument.presentationml.slide+xml"/>
  <Override PartName="/ppt/slides/charts/chart11.xml" ContentType="application/vnd.openxmlformats-officedocument.drawingml.chart+xml"/>
  <Override PartName="/ppt/notesSlides/notesSlide20.xml" ContentType="application/vnd.openxmlformats-officedocument.presentationml.notesSlide+xml"/>
  <Override PartName="/ppt/slides/slide21.xml" ContentType="application/vnd.openxmlformats-officedocument.presentationml.slide+xml"/>
  <Override PartName="/ppt/slides/charts/chart12.xml" ContentType="application/vnd.openxmlformats-officedocument.drawingml.chart+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slides/charts/chart13.xml" ContentType="application/vnd.openxmlformats-officedocument.drawingml.chart+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5c1e29de81fb4f0c" /><Relationship Type="http://schemas.openxmlformats.org/officeDocument/2006/relationships/extended-properties" Target="/docProps/app.xml" Id="Rcffb556eb37c4707" /><Relationship Type="http://schemas.openxmlformats.org/officeDocument/2006/relationships/officeDocument" Target="/ppt/presentation.xml" Id="Ree834c90f2764fc0" /></Relationships>
</file>

<file path=ppt/presentation.xml><?xml version="1.0" encoding="utf-8"?>
<p:presentation xmlns:p="http://schemas.openxmlformats.org/presentationml/2006/main">
  <p:sldMasterIdLst>
    <p:sldMasterId xmlns:r="http://schemas.openxmlformats.org/officeDocument/2006/relationships" id="2147483648" r:id="R2ed0f70557f84ab3"/>
    <p:sldMasterId xmlns:r="http://schemas.openxmlformats.org/officeDocument/2006/relationships" id="2147483662" r:id="R8ca3e1c6906a4f09"/>
  </p:sldMasterIdLst>
  <p:notesMasterIdLst>
    <p:notesMasterId xmlns:r="http://schemas.openxmlformats.org/officeDocument/2006/relationships" r:id="R46855c2e94b6474d"/>
  </p:notesMasterIdLst>
  <p:sldIdLst>
    <p:sldId xmlns:r="http://schemas.openxmlformats.org/officeDocument/2006/relationships" id="256" r:id="R57736b43966a49c0"/>
    <p:sldId xmlns:r="http://schemas.openxmlformats.org/officeDocument/2006/relationships" id="257" r:id="R1ace7326299d479e"/>
    <p:sldId xmlns:r="http://schemas.openxmlformats.org/officeDocument/2006/relationships" id="258" r:id="Refe07aeac0b34d98"/>
    <p:sldId xmlns:r="http://schemas.openxmlformats.org/officeDocument/2006/relationships" id="259" r:id="R83ee6f4de0f0488b"/>
    <p:sldId xmlns:r="http://schemas.openxmlformats.org/officeDocument/2006/relationships" id="260" r:id="R8312643ebeda4d08"/>
    <p:sldId xmlns:r="http://schemas.openxmlformats.org/officeDocument/2006/relationships" id="261" r:id="Rbd24c0731f8149cf"/>
    <p:sldId xmlns:r="http://schemas.openxmlformats.org/officeDocument/2006/relationships" id="262" r:id="R619df54b5b904d07"/>
    <p:sldId xmlns:r="http://schemas.openxmlformats.org/officeDocument/2006/relationships" id="263" r:id="Rb8e7520f48a1414c"/>
    <p:sldId xmlns:r="http://schemas.openxmlformats.org/officeDocument/2006/relationships" id="264" r:id="R1785e09b4778441b"/>
    <p:sldId xmlns:r="http://schemas.openxmlformats.org/officeDocument/2006/relationships" id="265" r:id="R2814b3f1964b4ed7"/>
    <p:sldId xmlns:r="http://schemas.openxmlformats.org/officeDocument/2006/relationships" id="266" r:id="R566b200502bb4592"/>
    <p:sldId xmlns:r="http://schemas.openxmlformats.org/officeDocument/2006/relationships" id="267" r:id="R78aa636d3adf4f49"/>
    <p:sldId xmlns:r="http://schemas.openxmlformats.org/officeDocument/2006/relationships" id="268" r:id="R05ea59727ca84fcf"/>
    <p:sldId xmlns:r="http://schemas.openxmlformats.org/officeDocument/2006/relationships" id="269" r:id="Re2c0935089b74abb"/>
    <p:sldId xmlns:r="http://schemas.openxmlformats.org/officeDocument/2006/relationships" id="270" r:id="Rfe8cdf9958014a94"/>
    <p:sldId xmlns:r="http://schemas.openxmlformats.org/officeDocument/2006/relationships" id="271" r:id="R7ae3a66109f5429f"/>
    <p:sldId xmlns:r="http://schemas.openxmlformats.org/officeDocument/2006/relationships" id="272" r:id="Rafce12b51d7548aa"/>
    <p:sldId xmlns:r="http://schemas.openxmlformats.org/officeDocument/2006/relationships" id="273" r:id="R26f55c0904ef4dc6"/>
    <p:sldId xmlns:r="http://schemas.openxmlformats.org/officeDocument/2006/relationships" id="274" r:id="R64a23bda365547b3"/>
    <p:sldId xmlns:r="http://schemas.openxmlformats.org/officeDocument/2006/relationships" id="275" r:id="R76f14c0dadba4693"/>
    <p:sldId xmlns:r="http://schemas.openxmlformats.org/officeDocument/2006/relationships" id="276" r:id="R77c55c0f23d148ce"/>
    <p:sldId xmlns:r="http://schemas.openxmlformats.org/officeDocument/2006/relationships" id="277" r:id="Rf5efa25a93c344c4"/>
    <p:sldId xmlns:r="http://schemas.openxmlformats.org/officeDocument/2006/relationships" id="278" r:id="Ra94ce19eb97e4547"/>
    <p:sldId xmlns:r="http://schemas.openxmlformats.org/officeDocument/2006/relationships" id="279" r:id="Re7a9575df97447c6"/>
    <p:sldId xmlns:r="http://schemas.openxmlformats.org/officeDocument/2006/relationships" id="280" r:id="Rf2d67e843b584a77"/>
    <p:sldId xmlns:r="http://schemas.openxmlformats.org/officeDocument/2006/relationships" id="281" r:id="R17153765f5684b34"/>
    <p:sldId xmlns:r="http://schemas.openxmlformats.org/officeDocument/2006/relationships" id="282" r:id="R75de58f43c3842b5"/>
    <p:sldId xmlns:r="http://schemas.openxmlformats.org/officeDocument/2006/relationships" id="283" r:id="Rd32a193e3e184de2"/>
    <p:sldId xmlns:r="http://schemas.openxmlformats.org/officeDocument/2006/relationships" id="284" r:id="R20ec6f9d0547487d"/>
    <p:sldId xmlns:r="http://schemas.openxmlformats.org/officeDocument/2006/relationships" id="285" r:id="R5b21b476c5054df0"/>
    <p:sldId xmlns:r="http://schemas.openxmlformats.org/officeDocument/2006/relationships" id="286" r:id="Rd59a37ef67724d0d"/>
    <p:sldId xmlns:r="http://schemas.openxmlformats.org/officeDocument/2006/relationships" id="287" r:id="R5f9cd7b9651c4fee"/>
    <p:sldId xmlns:r="http://schemas.openxmlformats.org/officeDocument/2006/relationships" id="288" r:id="Raff50d6cbac44af6"/>
    <p:sldId xmlns:r="http://schemas.openxmlformats.org/officeDocument/2006/relationships" id="289" r:id="R496c829a5bae4f15"/>
    <p:sldId xmlns:r="http://schemas.openxmlformats.org/officeDocument/2006/relationships" id="290" r:id="Rbc7f97546dbe4bf4"/>
    <p:sldId xmlns:r="http://schemas.openxmlformats.org/officeDocument/2006/relationships" id="291" r:id="Rfdfb371e94e44485"/>
    <p:sldId xmlns:r="http://schemas.openxmlformats.org/officeDocument/2006/relationships" id="292" r:id="R8cff2cd2213e4a58"/>
    <p:sldId xmlns:r="http://schemas.openxmlformats.org/officeDocument/2006/relationships" id="293" r:id="R16585e8a57084df4"/>
    <p:sldId xmlns:r="http://schemas.openxmlformats.org/officeDocument/2006/relationships" id="294" r:id="Re33538827ff845d4"/>
    <p:sldId xmlns:r="http://schemas.openxmlformats.org/officeDocument/2006/relationships" id="295" r:id="R716ade3674934f14"/>
    <p:sldId xmlns:r="http://schemas.openxmlformats.org/officeDocument/2006/relationships" id="296" r:id="Rb540193278af40ea"/>
    <p:sldId xmlns:r="http://schemas.openxmlformats.org/officeDocument/2006/relationships" id="297" r:id="R10d23c1a8eab4f71"/>
    <p:sldId xmlns:r="http://schemas.openxmlformats.org/officeDocument/2006/relationships" id="298" r:id="Rbb65a1cae82740d0"/>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&#65279;<?xml version="1.0" encoding="utf-8"?><Relationships xmlns="http://schemas.openxmlformats.org/package/2006/relationships"><Relationship Type="http://schemas.openxmlformats.org/officeDocument/2006/relationships/theme" Target="/ppt/theme/theme1.xml" Id="R9a2f334e42ae42fc" /><Relationship Type="http://schemas.openxmlformats.org/officeDocument/2006/relationships/slideMaster" Target="/ppt/slideMasters/slideMaster1.xml" Id="R2ed0f70557f84ab3" /><Relationship Type="http://schemas.openxmlformats.org/officeDocument/2006/relationships/slideMaster" Target="/ppt/slideMasters/slideMaster2.xml" Id="R8ca3e1c6906a4f09" /><Relationship Type="http://schemas.openxmlformats.org/officeDocument/2006/relationships/notesMaster" Target="/ppt/notesMasters/notesMaster1.xml" Id="R46855c2e94b6474d" /><Relationship Type="http://schemas.openxmlformats.org/officeDocument/2006/relationships/presProps" Target="/ppt/presProps.xml" Id="R7841308d24e34f11" /><Relationship Type="http://schemas.openxmlformats.org/officeDocument/2006/relationships/viewProps" Target="/ppt/viewProps.xml" Id="R785aa2a8a6b4408c" /><Relationship Type="http://schemas.openxmlformats.org/officeDocument/2006/relationships/tableStyles" Target="/ppt/tableStyles.xml" Id="R9b364a31aa9540f0" /><Relationship Type="http://schemas.openxmlformats.org/officeDocument/2006/relationships/slide" Target="/ppt/slides/slide1.xml" Id="R57736b43966a49c0" /><Relationship Type="http://schemas.openxmlformats.org/officeDocument/2006/relationships/slide" Target="/ppt/slides/slide2.xml" Id="R1ace7326299d479e" /><Relationship Type="http://schemas.openxmlformats.org/officeDocument/2006/relationships/slide" Target="/ppt/slides/slide3.xml" Id="Refe07aeac0b34d98" /><Relationship Type="http://schemas.openxmlformats.org/officeDocument/2006/relationships/slide" Target="/ppt/slides/slide4.xml" Id="R83ee6f4de0f0488b" /><Relationship Type="http://schemas.openxmlformats.org/officeDocument/2006/relationships/slide" Target="/ppt/slides/slide5.xml" Id="R8312643ebeda4d08" /><Relationship Type="http://schemas.openxmlformats.org/officeDocument/2006/relationships/slide" Target="/ppt/slides/slide6.xml" Id="Rbd24c0731f8149cf" /><Relationship Type="http://schemas.openxmlformats.org/officeDocument/2006/relationships/slide" Target="/ppt/slides/slide7.xml" Id="R619df54b5b904d07" /><Relationship Type="http://schemas.openxmlformats.org/officeDocument/2006/relationships/slide" Target="/ppt/slides/slide8.xml" Id="Rb8e7520f48a1414c" /><Relationship Type="http://schemas.openxmlformats.org/officeDocument/2006/relationships/slide" Target="/ppt/slides/slide9.xml" Id="R1785e09b4778441b" /><Relationship Type="http://schemas.openxmlformats.org/officeDocument/2006/relationships/slide" Target="/ppt/slides/slide10.xml" Id="R2814b3f1964b4ed7" /><Relationship Type="http://schemas.openxmlformats.org/officeDocument/2006/relationships/slide" Target="/ppt/slides/slide11.xml" Id="R566b200502bb4592" /><Relationship Type="http://schemas.openxmlformats.org/officeDocument/2006/relationships/slide" Target="/ppt/slides/slide12.xml" Id="R78aa636d3adf4f49" /><Relationship Type="http://schemas.openxmlformats.org/officeDocument/2006/relationships/slide" Target="/ppt/slides/slide13.xml" Id="R05ea59727ca84fcf" /><Relationship Type="http://schemas.openxmlformats.org/officeDocument/2006/relationships/slide" Target="/ppt/slides/slide14.xml" Id="Re2c0935089b74abb" /><Relationship Type="http://schemas.openxmlformats.org/officeDocument/2006/relationships/slide" Target="/ppt/slides/slide15.xml" Id="Rfe8cdf9958014a94" /><Relationship Type="http://schemas.openxmlformats.org/officeDocument/2006/relationships/slide" Target="/ppt/slides/slide16.xml" Id="R7ae3a66109f5429f" /><Relationship Type="http://schemas.openxmlformats.org/officeDocument/2006/relationships/slide" Target="/ppt/slides/slide17.xml" Id="Rafce12b51d7548aa" /><Relationship Type="http://schemas.openxmlformats.org/officeDocument/2006/relationships/slide" Target="/ppt/slides/slide18.xml" Id="R26f55c0904ef4dc6" /><Relationship Type="http://schemas.openxmlformats.org/officeDocument/2006/relationships/slide" Target="/ppt/slides/slide19.xml" Id="R64a23bda365547b3" /><Relationship Type="http://schemas.openxmlformats.org/officeDocument/2006/relationships/slide" Target="/ppt/slides/slide20.xml" Id="R76f14c0dadba4693" /><Relationship Type="http://schemas.openxmlformats.org/officeDocument/2006/relationships/slide" Target="/ppt/slides/slide21.xml" Id="R77c55c0f23d148ce" /><Relationship Type="http://schemas.openxmlformats.org/officeDocument/2006/relationships/slide" Target="/ppt/slides/slide22.xml" Id="Rf5efa25a93c344c4" /><Relationship Type="http://schemas.openxmlformats.org/officeDocument/2006/relationships/slide" Target="/ppt/slides/slide23.xml" Id="Ra94ce19eb97e4547" /><Relationship Type="http://schemas.openxmlformats.org/officeDocument/2006/relationships/slide" Target="/ppt/slides/slide24.xml" Id="Re7a9575df97447c6" /><Relationship Type="http://schemas.openxmlformats.org/officeDocument/2006/relationships/slide" Target="/ppt/slides/slide25.xml" Id="Rf2d67e843b584a77" /><Relationship Type="http://schemas.openxmlformats.org/officeDocument/2006/relationships/slide" Target="/ppt/slides/slide26.xml" Id="R17153765f5684b34" /><Relationship Type="http://schemas.openxmlformats.org/officeDocument/2006/relationships/slide" Target="/ppt/slides/slide27.xml" Id="R75de58f43c3842b5" /><Relationship Type="http://schemas.openxmlformats.org/officeDocument/2006/relationships/slide" Target="/ppt/slides/slide28.xml" Id="Rd32a193e3e184de2" /><Relationship Type="http://schemas.openxmlformats.org/officeDocument/2006/relationships/slide" Target="/ppt/slides/slide29.xml" Id="R20ec6f9d0547487d" /><Relationship Type="http://schemas.openxmlformats.org/officeDocument/2006/relationships/slide" Target="/ppt/slides/slide30.xml" Id="R5b21b476c5054df0" /><Relationship Type="http://schemas.openxmlformats.org/officeDocument/2006/relationships/slide" Target="/ppt/slides/slide31.xml" Id="Rd59a37ef67724d0d" /><Relationship Type="http://schemas.openxmlformats.org/officeDocument/2006/relationships/slide" Target="/ppt/slides/slide32.xml" Id="R5f9cd7b9651c4fee" /><Relationship Type="http://schemas.openxmlformats.org/officeDocument/2006/relationships/slide" Target="/ppt/slides/slide33.xml" Id="Raff50d6cbac44af6" /><Relationship Type="http://schemas.openxmlformats.org/officeDocument/2006/relationships/slide" Target="/ppt/slides/slide34.xml" Id="R496c829a5bae4f15" /><Relationship Type="http://schemas.openxmlformats.org/officeDocument/2006/relationships/slide" Target="/ppt/slides/slide35.xml" Id="Rbc7f97546dbe4bf4" /><Relationship Type="http://schemas.openxmlformats.org/officeDocument/2006/relationships/slide" Target="/ppt/slides/slide36.xml" Id="Rfdfb371e94e44485" /><Relationship Type="http://schemas.openxmlformats.org/officeDocument/2006/relationships/slide" Target="/ppt/slides/slide37.xml" Id="R8cff2cd2213e4a58" /><Relationship Type="http://schemas.openxmlformats.org/officeDocument/2006/relationships/slide" Target="/ppt/slides/slide38.xml" Id="R16585e8a57084df4" /><Relationship Type="http://schemas.openxmlformats.org/officeDocument/2006/relationships/slide" Target="/ppt/slides/slide39.xml" Id="Re33538827ff845d4" /><Relationship Type="http://schemas.openxmlformats.org/officeDocument/2006/relationships/slide" Target="/ppt/slides/slide40.xml" Id="R716ade3674934f14" /><Relationship Type="http://schemas.openxmlformats.org/officeDocument/2006/relationships/slide" Target="/ppt/slides/slide41.xml" Id="Rb540193278af40ea" /><Relationship Type="http://schemas.openxmlformats.org/officeDocument/2006/relationships/slide" Target="/ppt/slides/slide42.xml" Id="R10d23c1a8eab4f71" /><Relationship Type="http://schemas.openxmlformats.org/officeDocument/2006/relationships/slide" Target="/ppt/slides/slide43.xml" Id="Rbb65a1cae82740d0"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4.xml" Id="R2724edf8db0142ad"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4.xml><?xml version="1.0" encoding="utf-8"?>
<a:theme xmlns:a="http://schemas.openxmlformats.org/drawingml/2006/main" name="Office Theme">
  <a:themeElements>
    <a:clrScheme name="SCULTRA Editorial">
      <a:dk1>
        <a:srgbClr val="111416"/>
      </a:dk1>
      <a:lt1>
        <a:srgbClr val="FFFDF8"/>
      </a:lt1>
      <a:dk2>
        <a:srgbClr val="1B1F21"/>
      </a:dk2>
      <a:lt2>
        <a:srgbClr val="D7D0C6"/>
      </a:lt2>
      <a:accent1>
        <a:srgbClr val="B66E47"/>
      </a:accent1>
      <a:accent2>
        <a:srgbClr val="778B7A"/>
      </a:accent2>
      <a:accent3>
        <a:srgbClr val="7B8184"/>
      </a:accent3>
      <a:accent4>
        <a:srgbClr val="C69345"/>
      </a:accent4>
      <a:accent5>
        <a:srgbClr val="D08B64"/>
      </a:accent5>
      <a:accent6>
        <a:srgbClr val="557A61"/>
      </a:accent6>
      <a:hlink>
        <a:srgbClr val="0563C1"/>
      </a:hlink>
      <a:folHlink>
        <a:srgbClr val="A9574F"/>
      </a:folHlink>
    </a:clrScheme>
    <a:fontScheme name="Office">
      <a:majorFont>
        <a:latin typeface="Arial"/>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CULTRA Editorial">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f8c1eeef144446d6" /><Relationship Type="http://schemas.openxmlformats.org/officeDocument/2006/relationships/notesMaster" Target="/ppt/notesMasters/notesMaster1.xml" Id="R58deb716a2d84c6a"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cdf9d5f0c8174496" /><Relationship Type="http://schemas.openxmlformats.org/officeDocument/2006/relationships/notesMaster" Target="/ppt/notesMasters/notesMaster1.xml" Id="R310983893e44447b"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74563b23f8a044ed" /><Relationship Type="http://schemas.openxmlformats.org/officeDocument/2006/relationships/notesMaster" Target="/ppt/notesMasters/notesMaster1.xml" Id="R8ee0190b05274eb0"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7b0daad974bf4be9" /><Relationship Type="http://schemas.openxmlformats.org/officeDocument/2006/relationships/notesMaster" Target="/ppt/notesMasters/notesMaster1.xml" Id="R36bb6bc04fcf4fb0"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4ec98623c1944a13" /><Relationship Type="http://schemas.openxmlformats.org/officeDocument/2006/relationships/notesMaster" Target="/ppt/notesMasters/notesMaster1.xml" Id="R674804136b6f42e7"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d02fa5c45ad94f38" /><Relationship Type="http://schemas.openxmlformats.org/officeDocument/2006/relationships/notesMaster" Target="/ppt/notesMasters/notesMaster1.xml" Id="R3e8e6ad403b94369"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f76cc36418624361" /><Relationship Type="http://schemas.openxmlformats.org/officeDocument/2006/relationships/notesMaster" Target="/ppt/notesMasters/notesMaster1.xml" Id="Ra774b711b2364f22"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2ae40507c46f4ea8" /><Relationship Type="http://schemas.openxmlformats.org/officeDocument/2006/relationships/notesMaster" Target="/ppt/notesMasters/notesMaster1.xml" Id="R9ee7be924d234f41"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e2f8eb93d2444136" /><Relationship Type="http://schemas.openxmlformats.org/officeDocument/2006/relationships/notesMaster" Target="/ppt/notesMasters/notesMaster1.xml" Id="R9526431c2863485f"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23b8c7ca371d498a" /><Relationship Type="http://schemas.openxmlformats.org/officeDocument/2006/relationships/notesMaster" Target="/ppt/notesMasters/notesMaster1.xml" Id="R1629a1a847c84572"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bdb7df7c31b84da8" /><Relationship Type="http://schemas.openxmlformats.org/officeDocument/2006/relationships/notesMaster" Target="/ppt/notesMasters/notesMaster1.xml" Id="R6d75b33ccbf444d7" /></Relationships>
</file>

<file path=ppt/notesSlides/_rels/notesSlide2.xml.rels>&#65279;<?xml version="1.0" encoding="utf-8"?><Relationships xmlns="http://schemas.openxmlformats.org/package/2006/relationships"><Relationship Type="http://schemas.openxmlformats.org/officeDocument/2006/relationships/slide" Target="/ppt/slides/slide2.xml" Id="Rf68bb46df2cb452c" /><Relationship Type="http://schemas.openxmlformats.org/officeDocument/2006/relationships/notesMaster" Target="/ppt/notesMasters/notesMaster1.xml" Id="R9f2f33e4ffd74c9b"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a4971bba5c5049f7" /><Relationship Type="http://schemas.openxmlformats.org/officeDocument/2006/relationships/notesMaster" Target="/ppt/notesMasters/notesMaster1.xml" Id="R310703758eeb4927"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2655cff6fcac409b" /><Relationship Type="http://schemas.openxmlformats.org/officeDocument/2006/relationships/notesMaster" Target="/ppt/notesMasters/notesMaster1.xml" Id="R1ef8e0211ca14a22"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1943fb70dc1c49f7" /><Relationship Type="http://schemas.openxmlformats.org/officeDocument/2006/relationships/notesMaster" Target="/ppt/notesMasters/notesMaster1.xml" Id="R41f71767ae834a1f"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fc0bd111a27b4753" /><Relationship Type="http://schemas.openxmlformats.org/officeDocument/2006/relationships/notesMaster" Target="/ppt/notesMasters/notesMaster1.xml" Id="R6eb4b46733dc4c80"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1b3ef030d3da400e" /><Relationship Type="http://schemas.openxmlformats.org/officeDocument/2006/relationships/notesMaster" Target="/ppt/notesMasters/notesMaster1.xml" Id="Rae272d61bf614b2c"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2f1acac788ac4c42" /><Relationship Type="http://schemas.openxmlformats.org/officeDocument/2006/relationships/notesMaster" Target="/ppt/notesMasters/notesMaster1.xml" Id="Reff956bb97b84086"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0e5301e3c2c34ec4" /><Relationship Type="http://schemas.openxmlformats.org/officeDocument/2006/relationships/notesMaster" Target="/ppt/notesMasters/notesMaster1.xml" Id="R8bdc1e49e3b94f39"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2dad93b0219048e7" /><Relationship Type="http://schemas.openxmlformats.org/officeDocument/2006/relationships/notesMaster" Target="/ppt/notesMasters/notesMaster1.xml" Id="R34600f513ed54853"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b4ffb886c2d84c8f" /><Relationship Type="http://schemas.openxmlformats.org/officeDocument/2006/relationships/notesMaster" Target="/ppt/notesMasters/notesMaster1.xml" Id="R50c8269138ed4b30"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996510017dc64b19" /><Relationship Type="http://schemas.openxmlformats.org/officeDocument/2006/relationships/notesMaster" Target="/ppt/notesMasters/notesMaster1.xml" Id="R1bd458cc9f394424" /></Relationships>
</file>

<file path=ppt/notesSlides/_rels/notesSlide3.xml.rels>&#65279;<?xml version="1.0" encoding="utf-8"?><Relationships xmlns="http://schemas.openxmlformats.org/package/2006/relationships"><Relationship Type="http://schemas.openxmlformats.org/officeDocument/2006/relationships/slide" Target="/ppt/slides/slide3.xml" Id="Red28db097a3c4c7e" /><Relationship Type="http://schemas.openxmlformats.org/officeDocument/2006/relationships/notesMaster" Target="/ppt/notesMasters/notesMaster1.xml" Id="R2f454ca7645c4b33"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029c96989888480f" /><Relationship Type="http://schemas.openxmlformats.org/officeDocument/2006/relationships/notesMaster" Target="/ppt/notesMasters/notesMaster1.xml" Id="R9257f38429ce43b8"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d80f71e92af5434e" /><Relationship Type="http://schemas.openxmlformats.org/officeDocument/2006/relationships/notesMaster" Target="/ppt/notesMasters/notesMaster1.xml" Id="Re8d7073a65be4c0b"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21eecedeb8654985" /><Relationship Type="http://schemas.openxmlformats.org/officeDocument/2006/relationships/notesMaster" Target="/ppt/notesMasters/notesMaster1.xml" Id="Rbe4ad8ddf0584352"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8e1495efab084959" /><Relationship Type="http://schemas.openxmlformats.org/officeDocument/2006/relationships/notesMaster" Target="/ppt/notesMasters/notesMaster1.xml" Id="Rc16e8acb74df4f8a"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bde5874b7b774a5c" /><Relationship Type="http://schemas.openxmlformats.org/officeDocument/2006/relationships/notesMaster" Target="/ppt/notesMasters/notesMaster1.xml" Id="Rf373893b1d134e49"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26822b01ce9d4041" /><Relationship Type="http://schemas.openxmlformats.org/officeDocument/2006/relationships/notesMaster" Target="/ppt/notesMasters/notesMaster1.xml" Id="Rc602fdf932864dd8"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9db96599df504ea2" /><Relationship Type="http://schemas.openxmlformats.org/officeDocument/2006/relationships/notesMaster" Target="/ppt/notesMasters/notesMaster1.xml" Id="R8bea8f9d23484e64"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3d3b6698a629455d" /><Relationship Type="http://schemas.openxmlformats.org/officeDocument/2006/relationships/notesMaster" Target="/ppt/notesMasters/notesMaster1.xml" Id="R80292260cda84cf1"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8fd61376ecf148a1" /><Relationship Type="http://schemas.openxmlformats.org/officeDocument/2006/relationships/notesMaster" Target="/ppt/notesMasters/notesMaster1.xml" Id="R789896cf6d004ac7"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bfb4f980565c4cf2" /><Relationship Type="http://schemas.openxmlformats.org/officeDocument/2006/relationships/notesMaster" Target="/ppt/notesMasters/notesMaster1.xml" Id="R26678ebc4a70418a" /></Relationships>
</file>

<file path=ppt/notesSlides/_rels/notesSlide4.xml.rels>&#65279;<?xml version="1.0" encoding="utf-8"?><Relationships xmlns="http://schemas.openxmlformats.org/package/2006/relationships"><Relationship Type="http://schemas.openxmlformats.org/officeDocument/2006/relationships/slide" Target="/ppt/slides/slide4.xml" Id="R32ca6bd6b9184e68" /><Relationship Type="http://schemas.openxmlformats.org/officeDocument/2006/relationships/notesMaster" Target="/ppt/notesMasters/notesMaster1.xml" Id="R25c31d7258c5414b"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e14cdc6c65b048a7" /><Relationship Type="http://schemas.openxmlformats.org/officeDocument/2006/relationships/notesMaster" Target="/ppt/notesMasters/notesMaster1.xml" Id="Ra6785f8f54b04a36"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7c25c44fbb3b457b" /><Relationship Type="http://schemas.openxmlformats.org/officeDocument/2006/relationships/notesMaster" Target="/ppt/notesMasters/notesMaster1.xml" Id="R4f9092ad4c334d4a"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8cbfd7fb219a44d8" /><Relationship Type="http://schemas.openxmlformats.org/officeDocument/2006/relationships/notesMaster" Target="/ppt/notesMasters/notesMaster1.xml" Id="R4d42eeb830964a05"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343e27a670b5484e" /><Relationship Type="http://schemas.openxmlformats.org/officeDocument/2006/relationships/notesMaster" Target="/ppt/notesMasters/notesMaster1.xml" Id="R2dd2352348b24253" /></Relationships>
</file>

<file path=ppt/notesSlides/_rels/notesSlide5.xml.rels>&#65279;<?xml version="1.0" encoding="utf-8"?><Relationships xmlns="http://schemas.openxmlformats.org/package/2006/relationships"><Relationship Type="http://schemas.openxmlformats.org/officeDocument/2006/relationships/slide" Target="/ppt/slides/slide5.xml" Id="Rc45b4fb89aa9434c" /><Relationship Type="http://schemas.openxmlformats.org/officeDocument/2006/relationships/notesMaster" Target="/ppt/notesMasters/notesMaster1.xml" Id="R33d9fa4142ba41e6" /></Relationships>
</file>

<file path=ppt/notesSlides/_rels/notesSlide6.xml.rels>&#65279;<?xml version="1.0" encoding="utf-8"?><Relationships xmlns="http://schemas.openxmlformats.org/package/2006/relationships"><Relationship Type="http://schemas.openxmlformats.org/officeDocument/2006/relationships/slide" Target="/ppt/slides/slide6.xml" Id="R0f939b636a114c39" /><Relationship Type="http://schemas.openxmlformats.org/officeDocument/2006/relationships/notesMaster" Target="/ppt/notesMasters/notesMaster1.xml" Id="Rd9bf1e74fddd485f" /></Relationships>
</file>

<file path=ppt/notesSlides/_rels/notesSlide7.xml.rels>&#65279;<?xml version="1.0" encoding="utf-8"?><Relationships xmlns="http://schemas.openxmlformats.org/package/2006/relationships"><Relationship Type="http://schemas.openxmlformats.org/officeDocument/2006/relationships/slide" Target="/ppt/slides/slide7.xml" Id="R33ab3c5dbfbb41f4" /><Relationship Type="http://schemas.openxmlformats.org/officeDocument/2006/relationships/notesMaster" Target="/ppt/notesMasters/notesMaster1.xml" Id="R3967e40736734eac" /></Relationships>
</file>

<file path=ppt/notesSlides/_rels/notesSlide8.xml.rels>&#65279;<?xml version="1.0" encoding="utf-8"?><Relationships xmlns="http://schemas.openxmlformats.org/package/2006/relationships"><Relationship Type="http://schemas.openxmlformats.org/officeDocument/2006/relationships/slide" Target="/ppt/slides/slide8.xml" Id="R752be4056e734e96" /><Relationship Type="http://schemas.openxmlformats.org/officeDocument/2006/relationships/notesMaster" Target="/ppt/notesMasters/notesMaster1.xml" Id="R44f9f722d82f49d7" /></Relationships>
</file>

<file path=ppt/notesSlides/_rels/notesSlide9.xml.rels>&#65279;<?xml version="1.0" encoding="utf-8"?><Relationships xmlns="http://schemas.openxmlformats.org/package/2006/relationships"><Relationship Type="http://schemas.openxmlformats.org/officeDocument/2006/relationships/slide" Target="/ppt/slides/slide9.xml" Id="R3965d994881248da" /><Relationship Type="http://schemas.openxmlformats.org/officeDocument/2006/relationships/notesMaster" Target="/ppt/notesMasters/notesMaster1.xml" Id="Ra375dba0ab674f84"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1.</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10.</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https://www.fortunebusinessinsights.com/press-release/global-network-as-a-service-market-10880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11.</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https://www.idc.com/resource-center/blog/nvidia-becomes-1-in-datacenter-ethernet-switching-as-1q26-market-surges-39-8-to-15-4-billion/</a:t>
            </a:r>
          </a:p>
          <a:p xmlns:a="http://schemas.openxmlformats.org/drawingml/2006/main">
            <a:r>
              <a:t>- https://www.idc.com/resource-center/blog/wi-fi-7-captures-44-of-enterprise-wlan-dependent-access-point-revenue-as-1q26-market-grows-15-9-to-nearly-2-7-billion/</a:t>
            </a:r>
          </a:p>
          <a:p xmlns:a="http://schemas.openxmlformats.org/drawingml/2006/main">
            <a:r>
              <a:t>- https://www.fortunebusinessinsights.com/press-release/global-network-as-a-service-market-10880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12.</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https://www.fortunebusinessinsights.com/press-release/global-network-as-a-service-market-10880</a:t>
            </a:r>
          </a:p>
          <a:p xmlns:a="http://schemas.openxmlformats.org/drawingml/2006/main">
            <a:r>
              <a:t>- https://www.prnewswire.com/news-releases/sase-1q-2026-revenue-climbs-21-percent-to-over-3-b-driven-by-ai-governance-according-to-delloro-group-302798346.html</a:t>
            </a:r>
          </a:p>
          <a:p xmlns:a="http://schemas.openxmlformats.org/drawingml/2006/main">
            <a:r>
              <a:t>- https://www.idc.com/resource-center/blog/nvidia-becomes-1-in-datacenter-ethernet-switching-as-1q26-market-surges-39-8-to-15-4-billion/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13.</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https://www.fortunebusinessinsights.com/press-release/global-network-as-a-service-market-10880</a:t>
            </a:r>
          </a:p>
          <a:p xmlns:a="http://schemas.openxmlformats.org/drawingml/2006/main">
            <a:r>
              <a:t>- https://www.prnewswire.com/news-releases/sase-1q-2026-revenue-climbs-21-percent-to-over-3-b-driven-by-ai-governance-according-to-delloro-group-302798346.html</a:t>
            </a:r>
          </a:p>
          <a:p xmlns:a="http://schemas.openxmlformats.org/drawingml/2006/main">
            <a:r>
              <a:t>- https://www.idc.com/resource-center/blog/nvidia-becomes-1-in-datacenter-ethernet-switching-as-1q26-market-surges-39-8-to-15-4-billion/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14.</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https://www.prnewswire.com/news-releases/sase-1q-2026-revenue-climbs-21-percent-to-over-3-b-driven-by-ai-governance-according-to-delloro-group-302798346.html</a:t>
            </a:r>
          </a:p>
          <a:p xmlns:a="http://schemas.openxmlformats.org/drawingml/2006/main">
            <a:r>
              <a:t>- https://www.idc.com/resource-center/blog/nvidia-becomes-1-in-datacenter-ethernet-switching-as-1q26-market-surges-39-8-to-15-4-billion/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15.</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16.</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17.</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18.</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19.</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2.</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20.</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21.</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22.</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23.</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24.</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25.</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26.</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27.</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28.</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29.</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3.</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30.</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https://www.hpe.com/us/en/newsroom/press-release/2025/07/hewlett-packard-enterprise-closes-acquisition-of-juniper-networks-to-offer-industry-leading-comprehensive-cloud-native-ai-driven-portfolio.html</a:t>
            </a:r>
          </a:p>
          <a:p xmlns:a="http://schemas.openxmlformats.org/drawingml/2006/main">
            <a:r>
              <a:t>- https://investor.cisco.com/news/news-details/2025/CISCO-REPORTS-FOURTH-QUARTER-AND-FISCAL-YEAR-2025-EARNINGS/</a:t>
            </a:r>
          </a:p>
          <a:p xmlns:a="http://schemas.openxmlformats.org/drawingml/2006/main">
            <a:r>
              <a:t>- https://investors.arista.com/Communications/Press-Releases-and-Events/Press-Release-Detail/2026/Arista-Networks-Inc--Reports-Fourth-Quarter-and-Year-End-2025-Financial-Results/default.aspx</a:t>
            </a:r>
          </a:p>
          <a:p xmlns:a="http://schemas.openxmlformats.org/drawingml/2006/main">
            <a:r>
              <a:t>- https://www.huawei.com/en/annual-report/2025</a:t>
            </a:r>
          </a:p>
          <a:p xmlns:a="http://schemas.openxmlformats.org/drawingml/2006/main">
            <a:r>
              <a:t>- https://www.idc.com/resource-center/blog/nvidia-becomes-1-in-datacenter-ethernet-switching-as-1q26-market-surges-39-8-to-15-4-billion/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31.</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https://www.hpe.com/us/en/newsroom/press-release/2025/07/hewlett-packard-enterprise-closes-acquisition-of-juniper-networks-to-offer-industry-leading-comprehensive-cloud-native-ai-driven-portfolio.html</a:t>
            </a:r>
          </a:p>
          <a:p xmlns:a="http://schemas.openxmlformats.org/drawingml/2006/main">
            <a:r>
              <a:t>- https://investor.cisco.com/news/news-details/2025/CISCO-REPORTS-FOURTH-QUARTER-AND-FISCAL-YEAR-2025-EARNINGS/</a:t>
            </a:r>
          </a:p>
          <a:p xmlns:a="http://schemas.openxmlformats.org/drawingml/2006/main">
            <a:r>
              <a:t>- https://investors.arista.com/Communications/Press-Releases-and-Events/Press-Release-Detail/2026/Arista-Networks-Inc--Reports-Fourth-Quarter-and-Year-End-2025-Financial-Results/default.aspx</a:t>
            </a:r>
          </a:p>
          <a:p xmlns:a="http://schemas.openxmlformats.org/drawingml/2006/main">
            <a:r>
              <a:t>- https://www.huawei.com/en/annual-report/2025</a:t>
            </a:r>
          </a:p>
          <a:p xmlns:a="http://schemas.openxmlformats.org/drawingml/2006/main">
            <a:r>
              <a:t>- https://www.idc.com/resource-center/blog/nvidia-becomes-1-in-datacenter-ethernet-switching-as-1q26-market-surges-39-8-to-15-4-billion/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32.</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https://www.hpe.com/us/en/newsroom/press-release/2025/07/hewlett-packard-enterprise-closes-acquisition-of-juniper-networks-to-offer-industry-leading-comprehensive-cloud-native-ai-driven-portfolio.html</a:t>
            </a:r>
          </a:p>
          <a:p xmlns:a="http://schemas.openxmlformats.org/drawingml/2006/main">
            <a:r>
              <a:t>- https://investor.cisco.com/news/news-details/2025/CISCO-REPORTS-FOURTH-QUARTER-AND-FISCAL-YEAR-2025-EARNINGS/</a:t>
            </a:r>
          </a:p>
          <a:p xmlns:a="http://schemas.openxmlformats.org/drawingml/2006/main">
            <a:r>
              <a:t>- https://investors.arista.com/Communications/Press-Releases-and-Events/Press-Release-Detail/2026/Arista-Networks-Inc--Reports-Fourth-Quarter-and-Year-End-2025-Financial-Results/default.aspx</a:t>
            </a:r>
          </a:p>
          <a:p xmlns:a="http://schemas.openxmlformats.org/drawingml/2006/main">
            <a:r>
              <a:t>- https://www.huawei.com/en/annual-report/2025</a:t>
            </a:r>
          </a:p>
          <a:p xmlns:a="http://schemas.openxmlformats.org/drawingml/2006/main">
            <a:r>
              <a:t>- https://www.idc.com/resource-center/blog/nvidia-becomes-1-in-datacenter-ethernet-switching-as-1q26-market-surges-39-8-to-15-4-billion/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33.</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https://www.hpe.com/us/en/newsroom/press-release/2025/07/hewlett-packard-enterprise-closes-acquisition-of-juniper-networks-to-offer-industry-leading-comprehensive-cloud-native-ai-driven-portfolio.html</a:t>
            </a:r>
          </a:p>
          <a:p xmlns:a="http://schemas.openxmlformats.org/drawingml/2006/main">
            <a:r>
              <a:t>- https://investor.cisco.com/news/news-details/2025/CISCO-REPORTS-FOURTH-QUARTER-AND-FISCAL-YEAR-2025-EARNINGS/</a:t>
            </a:r>
          </a:p>
          <a:p xmlns:a="http://schemas.openxmlformats.org/drawingml/2006/main">
            <a:r>
              <a:t>- https://investors.arista.com/Communications/Press-Releases-and-Events/Press-Release-Detail/2026/Arista-Networks-Inc--Reports-Fourth-Quarter-and-Year-End-2025-Financial-Results/default.aspx</a:t>
            </a:r>
          </a:p>
          <a:p xmlns:a="http://schemas.openxmlformats.org/drawingml/2006/main">
            <a:r>
              <a:t>- https://www.huawei.com/en/annual-report/2025</a:t>
            </a:r>
          </a:p>
          <a:p xmlns:a="http://schemas.openxmlformats.org/drawingml/2006/main">
            <a:r>
              <a:t>- https://www.idc.com/resource-center/blog/nvidia-becomes-1-in-datacenter-ethernet-switching-as-1q26-market-surges-39-8-to-15-4-billion/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34.</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https://www.hpe.com/us/en/newsroom/press-release/2025/07/hewlett-packard-enterprise-closes-acquisition-of-juniper-networks-to-offer-industry-leading-comprehensive-cloud-native-ai-driven-portfolio.html</a:t>
            </a:r>
          </a:p>
          <a:p xmlns:a="http://schemas.openxmlformats.org/drawingml/2006/main">
            <a:r>
              <a:t>- https://investor.cisco.com/news/news-details/2025/CISCO-REPORTS-FOURTH-QUARTER-AND-FISCAL-YEAR-2025-EARNINGS/</a:t>
            </a:r>
          </a:p>
          <a:p xmlns:a="http://schemas.openxmlformats.org/drawingml/2006/main">
            <a:r>
              <a:t>- https://investors.arista.com/Communications/Press-Releases-and-Events/Press-Release-Detail/2026/Arista-Networks-Inc--Reports-Fourth-Quarter-and-Year-End-2025-Financial-Results/default.aspx</a:t>
            </a:r>
          </a:p>
          <a:p xmlns:a="http://schemas.openxmlformats.org/drawingml/2006/main">
            <a:r>
              <a:t>- https://www.huawei.com/en/annual-report/2025</a:t>
            </a:r>
          </a:p>
          <a:p xmlns:a="http://schemas.openxmlformats.org/drawingml/2006/main">
            <a:r>
              <a:t>- https://www.idc.com/resource-center/blog/nvidia-becomes-1-in-datacenter-ethernet-switching-as-1q26-market-surges-39-8-to-15-4-billion/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35.</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https://www.hpe.com/us/en/newsroom/press-release/2025/07/hewlett-packard-enterprise-closes-acquisition-of-juniper-networks-to-offer-industry-leading-comprehensive-cloud-native-ai-driven-portfolio.html</a:t>
            </a:r>
          </a:p>
          <a:p xmlns:a="http://schemas.openxmlformats.org/drawingml/2006/main">
            <a:r>
              <a:t>- https://investor.cisco.com/news/news-details/2025/CISCO-REPORTS-FOURTH-QUARTER-AND-FISCAL-YEAR-2025-EARNINGS/</a:t>
            </a:r>
          </a:p>
          <a:p xmlns:a="http://schemas.openxmlformats.org/drawingml/2006/main">
            <a:r>
              <a:t>- https://investors.arista.com/Communications/Press-Releases-and-Events/Press-Release-Detail/2026/Arista-Networks-Inc--Reports-Fourth-Quarter-and-Year-End-2025-Financial-Results/default.aspx</a:t>
            </a:r>
          </a:p>
          <a:p xmlns:a="http://schemas.openxmlformats.org/drawingml/2006/main">
            <a:r>
              <a:t>- https://www.huawei.com/en/annual-report/2025</a:t>
            </a:r>
          </a:p>
          <a:p xmlns:a="http://schemas.openxmlformats.org/drawingml/2006/main">
            <a:r>
              <a:t>- https://www.idc.com/resource-center/blog/nvidia-becomes-1-in-datacenter-ethernet-switching-as-1q26-market-surges-39-8-to-15-4-billion/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36.</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https://www.hpe.com/us/en/newsroom/press-release/2025/07/hewlett-packard-enterprise-closes-acquisition-of-juniper-networks-to-offer-industry-leading-comprehensive-cloud-native-ai-driven-portfolio.html</a:t>
            </a:r>
          </a:p>
          <a:p xmlns:a="http://schemas.openxmlformats.org/drawingml/2006/main">
            <a:r>
              <a:t>- https://investor.cisco.com/news/news-details/2025/CISCO-REPORTS-FOURTH-QUARTER-AND-FISCAL-YEAR-2025-EARNINGS/</a:t>
            </a:r>
          </a:p>
          <a:p xmlns:a="http://schemas.openxmlformats.org/drawingml/2006/main">
            <a:r>
              <a:t>- https://investors.arista.com/Communications/Press-Releases-and-Events/Press-Release-Detail/2026/Arista-Networks-Inc--Reports-Fourth-Quarter-and-Year-End-2025-Financial-Results/default.aspx</a:t>
            </a:r>
          </a:p>
          <a:p xmlns:a="http://schemas.openxmlformats.org/drawingml/2006/main">
            <a:r>
              <a:t>- https://www.huawei.com/en/annual-report/2025</a:t>
            </a:r>
          </a:p>
          <a:p xmlns:a="http://schemas.openxmlformats.org/drawingml/2006/main">
            <a:r>
              <a:t>- https://www.idc.com/resource-center/blog/nvidia-becomes-1-in-datacenter-ethernet-switching-as-1q26-market-surges-39-8-to-15-4-billion/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37.</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https://www.hpe.com/us/en/newsroom/press-release/2025/07/hewlett-packard-enterprise-closes-acquisition-of-juniper-networks-to-offer-industry-leading-comprehensive-cloud-native-ai-driven-portfolio.html</a:t>
            </a:r>
          </a:p>
          <a:p xmlns:a="http://schemas.openxmlformats.org/drawingml/2006/main">
            <a:r>
              <a:t>- https://investor.cisco.com/news/news-details/2025/CISCO-REPORTS-FOURTH-QUARTER-AND-FISCAL-YEAR-2025-EARNINGS/</a:t>
            </a:r>
          </a:p>
          <a:p xmlns:a="http://schemas.openxmlformats.org/drawingml/2006/main">
            <a:r>
              <a:t>- https://investors.arista.com/Communications/Press-Releases-and-Events/Press-Release-Detail/2026/Arista-Networks-Inc--Reports-Fourth-Quarter-and-Year-End-2025-Financial-Results/default.aspx</a:t>
            </a:r>
          </a:p>
          <a:p xmlns:a="http://schemas.openxmlformats.org/drawingml/2006/main">
            <a:r>
              <a:t>- https://www.huawei.com/en/annual-report/2025</a:t>
            </a:r>
          </a:p>
          <a:p xmlns:a="http://schemas.openxmlformats.org/drawingml/2006/main">
            <a:r>
              <a:t>- https://www.idc.com/resource-center/blog/nvidia-becomes-1-in-datacenter-ethernet-switching-as-1q26-market-surges-39-8-to-15-4-billion/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38.</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https://www.hpe.com/us/en/newsroom/press-release/2025/07/hewlett-packard-enterprise-closes-acquisition-of-juniper-networks-to-offer-industry-leading-comprehensive-cloud-native-ai-driven-portfolio.html</a:t>
            </a:r>
          </a:p>
          <a:p xmlns:a="http://schemas.openxmlformats.org/drawingml/2006/main">
            <a:r>
              <a:t>- https://investor.cisco.com/news/news-details/2025/CISCO-REPORTS-FOURTH-QUARTER-AND-FISCAL-YEAR-2025-EARNINGS/</a:t>
            </a:r>
          </a:p>
          <a:p xmlns:a="http://schemas.openxmlformats.org/drawingml/2006/main">
            <a:r>
              <a:t>- https://investors.arista.com/Communications/Press-Releases-and-Events/Press-Release-Detail/2026/Arista-Networks-Inc--Reports-Fourth-Quarter-and-Year-End-2025-Financial-Results/default.aspx</a:t>
            </a:r>
          </a:p>
          <a:p xmlns:a="http://schemas.openxmlformats.org/drawingml/2006/main">
            <a:r>
              <a:t>- https://www.huawei.com/en/annual-report/2025</a:t>
            </a:r>
          </a:p>
          <a:p xmlns:a="http://schemas.openxmlformats.org/drawingml/2006/main">
            <a:r>
              <a:t>- https://www.idc.com/resource-center/blog/nvidia-becomes-1-in-datacenter-ethernet-switching-as-1q26-market-surges-39-8-to-15-4-billion/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39.</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https://www.hpe.com/us/en/newsroom/press-release/2025/07/hewlett-packard-enterprise-closes-acquisition-of-juniper-networks-to-offer-industry-leading-comprehensive-cloud-native-ai-driven-portfolio.html</a:t>
            </a:r>
          </a:p>
          <a:p xmlns:a="http://schemas.openxmlformats.org/drawingml/2006/main">
            <a:r>
              <a:t>- https://investor.cisco.com/news/news-details/2025/CISCO-REPORTS-FOURTH-QUARTER-AND-FISCAL-YEAR-2025-EARNINGS/</a:t>
            </a:r>
          </a:p>
          <a:p xmlns:a="http://schemas.openxmlformats.org/drawingml/2006/main">
            <a:r>
              <a:t>- https://investors.arista.com/Communications/Press-Releases-and-Events/Press-Release-Detail/2026/Arista-Networks-Inc--Reports-Fourth-Quarter-and-Year-End-2025-Financial-Results/default.aspx</a:t>
            </a:r>
          </a:p>
          <a:p xmlns:a="http://schemas.openxmlformats.org/drawingml/2006/main">
            <a:r>
              <a:t>- https://www.huawei.com/en/annual-report/2025</a:t>
            </a:r>
          </a:p>
          <a:p xmlns:a="http://schemas.openxmlformats.org/drawingml/2006/main">
            <a:r>
              <a:t>- https://www.idc.com/resource-center/blog/nvidia-becomes-1-in-datacenter-ethernet-switching-as-1q26-market-surges-39-8-to-15-4-billion/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4.</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40.</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https://www.hpe.com/us/en/newsroom/press-release/2025/07/hewlett-packard-enterprise-closes-acquisition-of-juniper-networks-to-offer-industry-leading-comprehensive-cloud-native-ai-driven-portfolio.html</a:t>
            </a:r>
          </a:p>
          <a:p xmlns:a="http://schemas.openxmlformats.org/drawingml/2006/main">
            <a:r>
              <a:t>- https://investor.cisco.com/news/news-details/2025/CISCO-REPORTS-FOURTH-QUARTER-AND-FISCAL-YEAR-2025-EARNINGS/</a:t>
            </a:r>
          </a:p>
          <a:p xmlns:a="http://schemas.openxmlformats.org/drawingml/2006/main">
            <a:r>
              <a:t>- https://investors.arista.com/Communications/Press-Releases-and-Events/Press-Release-Detail/2026/Arista-Networks-Inc--Reports-Fourth-Quarter-and-Year-End-2025-Financial-Results/default.aspx</a:t>
            </a:r>
          </a:p>
          <a:p xmlns:a="http://schemas.openxmlformats.org/drawingml/2006/main">
            <a:r>
              <a:t>- https://www.huawei.com/en/annual-report/2025</a:t>
            </a:r>
          </a:p>
          <a:p xmlns:a="http://schemas.openxmlformats.org/drawingml/2006/main">
            <a:r>
              <a:t>- https://www.idc.com/resource-center/blog/nvidia-becomes-1-in-datacenter-ethernet-switching-as-1q26-market-surges-39-8-to-15-4-billion/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41.</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42.</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47.</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5.</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SCULTRA analysis. No external source is used for the analytical construct on this slide.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6.</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https://www.idc.com/resource-center/blog/nvidia-becomes-1-in-datacenter-ethernet-switching-as-1q26-market-surges-39-8-to-15-4-billion/</a:t>
            </a:r>
          </a:p>
          <a:p xmlns:a="http://schemas.openxmlformats.org/drawingml/2006/main">
            <a:r>
              <a:t>- https://www.idc.com/resource-center/blog/wi-fi-7-captures-44-of-enterprise-wlan-dependent-access-point-revenue-as-1q26-market-grows-15-9-to-nearly-2-7-billion/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7.</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https://www.fortunebusinessinsights.com/press-release/global-network-as-a-service-market-10880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8.</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https://www.idc.com/resource-center/blog/nvidia-becomes-1-in-datacenter-ethernet-switching-as-1q26-market-surges-39-8-to-15-4-billion/</a:t>
            </a:r>
          </a:p>
          <a:p xmlns:a="http://schemas.openxmlformats.org/drawingml/2006/main">
            <a:r>
              <a:t>- https://www.idc.com/resource-center/blog/wi-fi-7-captures-44-of-enterprise-wlan-dependent-access-point-revenue-as-1q26-market-grows-15-9-to-nearly-2-7-billion/</a:t>
            </a:r>
          </a:p>
          <a:p xmlns:a="http://schemas.openxmlformats.org/drawingml/2006/main">
            <a:r>
              <a:t>- https://www.fortunebusinessinsights.com/press-release/global-network-as-a-service-market-10880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p>
          <a:p xmlns:a="http://schemas.openxmlformats.org/drawingml/2006/main">
            <a:r>
              <a:t>[Sources]</a:t>
            </a:r>
          </a:p>
          <a:p xmlns:a="http://schemas.openxmlformats.org/drawingml/2006/main">
            <a:r>
              <a:t>- Original analytical content and visible footnotes preserved from the July 2026 source case study, slide 9.</a:t>
            </a:r>
          </a:p>
          <a:p xmlns:a="http://schemas.openxmlformats.org/drawingml/2006/main">
            <a:r>
              <a:t>- SCULTRA formatting conversion completed in August 2026. Validate time-sensitive market and supplier facts before external publication.</a:t>
            </a:r>
          </a:p>
          <a:p xmlns:a="http://schemas.openxmlformats.org/drawingml/2006/main">
            <a:r>
              <a:t/>
            </a:r>
          </a:p>
          <a:p xmlns:a="http://schemas.openxmlformats.org/drawingml/2006/main">
            <a:r>
              <a:t>[QC2 Validation]</a:t>
            </a:r>
          </a:p>
          <a:p xmlns:a="http://schemas.openxmlformats.org/drawingml/2006/main">
            <a:r>
              <a:t>Reviewed 14 August 2026. Observed facts are source-backed. Third-party forecasts remain estimates. SCULTRA scenarios, scores and recommendations remain analytical judgment.</a:t>
            </a:r>
          </a:p>
          <a:p xmlns:a="http://schemas.openxmlformats.org/drawingml/2006/main">
            <a:r>
              <a:t>[/QC2 Validation]</a:t>
            </a:r>
          </a:p>
          <a:p xmlns:a="http://schemas.openxmlformats.org/drawingml/2006/main">
            <a:r>
              <a:t/>
            </a:r>
          </a:p>
          <a:p xmlns:a="http://schemas.openxmlformats.org/drawingml/2006/main">
            <a:r>
              <a:t>[Sources]</a:t>
            </a:r>
          </a:p>
          <a:p xmlns:a="http://schemas.openxmlformats.org/drawingml/2006/main">
            <a:r>
              <a:t>- https://www.fortunebusinessinsights.com/press-release/global-network-as-a-service-market-10880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ec22c5c40b8349c5"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4a68ee23719340ec"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20703b77d4414e6e"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1.xml" Id="R74b0d4a8be004e97" /></Relationships>
</file>

<file path=ppt/slideLayouts/_rels/slideLayout13.xml.rels>&#65279;<?xml version="1.0" encoding="utf-8"?><Relationships xmlns="http://schemas.openxmlformats.org/package/2006/relationships"><Relationship Type="http://schemas.openxmlformats.org/officeDocument/2006/relationships/slideMaster" Target="/ppt/slideMasters/slideMaster1.xml" Id="R302f274d9337496a" /></Relationships>
</file>

<file path=ppt/slideLayouts/_rels/slideLayout14.xml.rels>&#65279;<?xml version="1.0" encoding="utf-8"?><Relationships xmlns="http://schemas.openxmlformats.org/package/2006/relationships"><Relationship Type="http://schemas.openxmlformats.org/officeDocument/2006/relationships/slideMaster" Target="/ppt/slideMasters/slideMaster2.xml" Id="Rc9830c867ffe4475"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e9547bc5ec124bf5"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c987d4b499ff40cc"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a925980921bb496e"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2c388d4110bc4833"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636e2dda2e1e464e"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837d73f6770d40fd"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946f9e12f5c74192"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870b179f71534a21" /></Relationships>
</file>

<file path=ppt/slideLayouts/slideLayout1.xml><?xml version="1.0" encoding="utf-8"?>
<p:sldLayout xmlns:p="http://schemas.openxmlformats.org/presentationml/2006/main" type="obj">
  <p:cSld name="Title and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3C380545-0306-D462-8429-609887078DF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111416"/>
                </a:solidFill>
                <a:latin typeface="Arial"/>
                <a:ea typeface="Arial"/>
                <a:cs typeface="Arial"/>
              </a:rPr>
              <a:t>Click to edit Master title style</a:t>
            </a:r>
          </a:p>
        </p:txBody>
      </p:sp>
      <p:sp>
        <p:nvSpPr>
          <p:cNvPr id="3" name="Content Placeholder 2">
            <a:extLst xmlns:a="http://schemas.openxmlformats.org/drawingml/2006/main">
              <a:ext uri="{FF2B5EF4-FFF2-40B4-BE49-F238E27FC236}">
                <a16:creationId xmlns:a16="http://schemas.microsoft.com/office/drawing/2014/main" id="{A17DDDF3-EF56-BA4B-5298-D4380740E803}"/>
              </a:ext>
            </a:extLst>
          </p:cNvPr>
          <p:cNvSpPr>
            <a:spLocks xmlns:a="http://schemas.openxmlformats.org/drawingml/2006/main" noGrp="1"/>
          </p:cNvSpPr>
          <p:nvPr>
            <p:ph idx="1"/>
          </p:nvPr>
        </p:nvSpPr>
        <p:spPr/>
        <p:txBody>
          <a:bodyPr xmlns:a="http://schemas.openxmlformats.org/drawingml/2006/main"/>
          <a:lstStyle xmlns:a="http://schemas.openxmlformats.org/drawingml/2006/main"/>
          <a:p xmlns:a="http://schemas.openxmlformats.org/drawingml/2006/main">
            <a:pPr lvl="0">
              <a:buNone/>
            </a:pPr>
            <a:r>
              <a:rPr>
                <a:solidFill>
                  <a:srgbClr val="111416"/>
                </a:solidFill>
                <a:latin typeface="Arial"/>
                <a:ea typeface="Arial"/>
                <a:cs typeface="Arial"/>
              </a:rPr>
              <a:t>Click to edit Master text styles</a:t>
            </a:r>
          </a:p>
          <a:p xmlns:a="http://schemas.openxmlformats.org/drawingml/2006/main">
            <a:pPr lvl="1">
              <a:buNone/>
            </a:pPr>
            <a:r>
              <a:rPr>
                <a:solidFill>
                  <a:srgbClr val="111416"/>
                </a:solidFill>
                <a:latin typeface="Arial"/>
                <a:ea typeface="Arial"/>
                <a:cs typeface="Arial"/>
              </a:rPr>
              <a:t>Second level</a:t>
            </a:r>
          </a:p>
          <a:p xmlns:a="http://schemas.openxmlformats.org/drawingml/2006/main">
            <a:pPr lvl="2">
              <a:buNone/>
            </a:pPr>
            <a:r>
              <a:rPr>
                <a:solidFill>
                  <a:srgbClr val="111416"/>
                </a:solidFill>
                <a:latin typeface="Arial"/>
                <a:ea typeface="Arial"/>
                <a:cs typeface="Arial"/>
              </a:rPr>
              <a:t>Third level</a:t>
            </a:r>
          </a:p>
          <a:p xmlns:a="http://schemas.openxmlformats.org/drawingml/2006/main">
            <a:pPr lvl="3">
              <a:buNone/>
            </a:pPr>
            <a:r>
              <a:rPr>
                <a:solidFill>
                  <a:srgbClr val="111416"/>
                </a:solidFill>
                <a:latin typeface="Arial"/>
                <a:ea typeface="Arial"/>
                <a:cs typeface="Arial"/>
              </a:rPr>
              <a:t>Fourth level</a:t>
            </a:r>
          </a:p>
          <a:p xmlns:a="http://schemas.openxmlformats.org/drawingml/2006/main">
            <a:pPr lvl="4">
              <a:buNone/>
            </a:pPr>
            <a:r>
              <a:rPr>
                <a:solidFill>
                  <a:srgbClr val="111416"/>
                </a:solidFill>
                <a:latin typeface="Arial"/>
                <a:ea typeface="Arial"/>
                <a:cs typeface="Arial"/>
              </a:rPr>
              <a:t>Fifth level</a:t>
            </a:r>
          </a:p>
        </p:txBody>
      </p:sp>
      <p:sp>
        <p:nvSpPr>
          <p:cNvPr id="4" name="Date Placeholder 3">
            <a:extLst xmlns:a="http://schemas.openxmlformats.org/drawingml/2006/main">
              <a:ext uri="{FF2B5EF4-FFF2-40B4-BE49-F238E27FC236}">
                <a16:creationId xmlns:a16="http://schemas.microsoft.com/office/drawing/2014/main" id="{BD35CEFF-8A9D-8760-D313-6AFE3B461C07}"/>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6082DFD3-F323-4773-B627-DAC197782562}" type="datetimeFigureOut">
              <a:rPr>
                <a:solidFill>
                  <a:srgbClr val="111416"/>
                </a:solidFill>
                <a:latin typeface="Arial"/>
                <a:ea typeface="Arial"/>
                <a:cs typeface="Arial"/>
              </a:rPr>
              <a:t>7/19/2026</a:t>
            </a:fld>
            <a:endParaRPr>
              <a:latin typeface="Arial"/>
              <a:ea typeface="Arial"/>
              <a:cs typeface="Arial"/>
            </a:endParaRPr>
          </a:p>
        </p:txBody>
      </p:sp>
      <p:sp>
        <p:nvSpPr>
          <p:cNvPr id="5" name="Footer Placeholder 4">
            <a:extLst xmlns:a="http://schemas.openxmlformats.org/drawingml/2006/main">
              <a:ext uri="{FF2B5EF4-FFF2-40B4-BE49-F238E27FC236}">
                <a16:creationId xmlns:a16="http://schemas.microsoft.com/office/drawing/2014/main" id="{FD155F4D-1FC1-2D02-BA08-F026AFB8A59C}"/>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 name="Slide Number Placeholder 5">
            <a:extLst xmlns:a="http://schemas.openxmlformats.org/drawingml/2006/main">
              <a:ext uri="{FF2B5EF4-FFF2-40B4-BE49-F238E27FC236}">
                <a16:creationId xmlns:a16="http://schemas.microsoft.com/office/drawing/2014/main" id="{D48504AE-9AD5-CBBB-C024-B1963AB92273}"/>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A0C75FC-CD16-4279-B106-6A1F1AB5E03A}" type="slidenum">
              <a:rPr>
                <a:solidFill>
                  <a:srgbClr val="111416"/>
                </a:solidFill>
                <a:latin typeface="Arial"/>
                <a:ea typeface="Arial"/>
                <a:cs typeface="Arial"/>
              </a:rPr>
              <a:t>‹#›</a:t>
            </a:fld>
            <a:endParaRPr>
              <a:latin typeface="Arial"/>
              <a:ea typeface="Arial"/>
              <a:cs typeface="Arial"/>
            </a:endParaRPr>
          </a:p>
        </p:txBody>
      </p:sp>
    </p:spTree>
  </p:cSld>
</p:sldLayout>
</file>

<file path=ppt/slideLayouts/slideLayout10.xml><?xml version="1.0" encoding="utf-8"?>
<p:sldLayout xmlns:p="http://schemas.openxmlformats.org/presentationml/2006/main" type="vertTitleAndTx">
  <p:cSld name="Vertical Title and Text">
    <p:spTree>
      <p:nvGrpSpPr>
        <p:cNvPr id="1" name=""/>
        <p:cNvGrpSpPr/>
        <p:nvPr/>
      </p:nvGrpSpPr>
      <p:grpSpPr>
        <a:xfrm xmlns:a="http://schemas.openxmlformats.org/drawingml/2006/main"/>
      </p:grpSpPr>
      <p:sp>
        <p:nvSpPr>
          <p:cNvPr id="2" name="Vertical Title 1">
            <a:extLst xmlns:a="http://schemas.openxmlformats.org/drawingml/2006/main">
              <a:ext uri="{FF2B5EF4-FFF2-40B4-BE49-F238E27FC236}">
                <a16:creationId xmlns:a16="http://schemas.microsoft.com/office/drawing/2014/main" id="{378BA34F-862C-CEEE-E0F9-8F4A57956867}"/>
              </a:ext>
            </a:extLst>
          </p:cNvPr>
          <p:cNvSpPr>
            <a:spLocks xmlns:a="http://schemas.openxmlformats.org/drawingml/2006/main" noGrp="1"/>
          </p:cNvSpPr>
          <p:nvPr>
            <p:ph type="title" idx="0"/>
          </p:nvPr>
        </p:nvSpPr>
        <p:spPr>
          <a:xfrm xmlns:a="http://schemas.openxmlformats.org/drawingml/2006/main">
            <a:off x="8724900" y="365125"/>
            <a:ext cx="2628900" cy="5811838"/>
          </a:xfrm>
        </p:spPr>
        <p:txBody>
          <a:bodyPr xmlns:a="http://schemas.openxmlformats.org/drawingml/2006/main" vert="eaVert"/>
          <a:lstStyle xmlns:a="http://schemas.openxmlformats.org/drawingml/2006/main"/>
          <a:p xmlns:a="http://schemas.openxmlformats.org/drawingml/2006/main">
            <a:r>
              <a:rPr>
                <a:latin typeface="Arial"/>
                <a:ea typeface="Arial"/>
                <a:cs typeface="Arial"/>
              </a:rPr>
              <a:t>Click to edit Master title style</a:t>
            </a:r>
          </a:p>
        </p:txBody>
      </p:sp>
      <p:sp>
        <p:nvSpPr>
          <p:cNvPr id="3" name="Vertical Text Placeholder 2">
            <a:extLst xmlns:a="http://schemas.openxmlformats.org/drawingml/2006/main">
              <a:ext uri="{FF2B5EF4-FFF2-40B4-BE49-F238E27FC236}">
                <a16:creationId xmlns:a16="http://schemas.microsoft.com/office/drawing/2014/main" id="{FC3AE5B1-881D-D6CE-3350-459F1F9EF9F2}"/>
              </a:ext>
            </a:extLst>
          </p:cNvPr>
          <p:cNvSpPr>
            <a:spLocks xmlns:a="http://schemas.openxmlformats.org/drawingml/2006/main" noGrp="1"/>
          </p:cNvSpPr>
          <p:nvPr>
            <p:ph type="body" idx="1"/>
          </p:nvPr>
        </p:nvSpPr>
        <p:spPr>
          <a:xfrm xmlns:a="http://schemas.openxmlformats.org/drawingml/2006/main">
            <a:off x="838200" y="365125"/>
            <a:ext cx="7734300" cy="5811838"/>
          </a:xfrm>
        </p:spPr>
        <p:txBody>
          <a:bodyPr xmlns:a="http://schemas.openxmlformats.org/drawingml/2006/main" vert="eaVert"/>
          <a:lstStyle xmlns:a="http://schemas.openxmlformats.org/drawingml/2006/main"/>
          <a:p xmlns:a="http://schemas.openxmlformats.org/drawingml/2006/main">
            <a:pPr lvl="0">
              <a:buNone/>
            </a:pPr>
            <a:r>
              <a:rPr>
                <a:latin typeface="Arial"/>
                <a:ea typeface="Arial"/>
                <a:cs typeface="Arial"/>
              </a:rPr>
              <a:t>Click to edit Master text styles</a:t>
            </a:r>
          </a:p>
          <a:p xmlns:a="http://schemas.openxmlformats.org/drawingml/2006/main">
            <a:pPr lvl="1">
              <a:buNone/>
            </a:pPr>
            <a:r>
              <a:rPr>
                <a:latin typeface="Arial"/>
                <a:ea typeface="Arial"/>
                <a:cs typeface="Arial"/>
              </a:rPr>
              <a:t>Second level</a:t>
            </a:r>
          </a:p>
          <a:p xmlns:a="http://schemas.openxmlformats.org/drawingml/2006/main">
            <a:pPr lvl="2">
              <a:buNone/>
            </a:pPr>
            <a:r>
              <a:rPr>
                <a:latin typeface="Arial"/>
                <a:ea typeface="Arial"/>
                <a:cs typeface="Arial"/>
              </a:rPr>
              <a:t>Third level</a:t>
            </a:r>
          </a:p>
          <a:p xmlns:a="http://schemas.openxmlformats.org/drawingml/2006/main">
            <a:pPr lvl="3">
              <a:buNone/>
            </a:pPr>
            <a:r>
              <a:rPr>
                <a:latin typeface="Arial"/>
                <a:ea typeface="Arial"/>
                <a:cs typeface="Arial"/>
              </a:rPr>
              <a:t>Fourth level</a:t>
            </a:r>
          </a:p>
          <a:p xmlns:a="http://schemas.openxmlformats.org/drawingml/2006/main">
            <a:pPr lvl="4">
              <a:buNone/>
            </a:pPr>
            <a:r>
              <a:rPr>
                <a:latin typeface="Arial"/>
                <a:ea typeface="Arial"/>
                <a:cs typeface="Arial"/>
              </a:rPr>
              <a:t>Fifth level</a:t>
            </a:r>
          </a:p>
        </p:txBody>
      </p:sp>
      <p:sp>
        <p:nvSpPr>
          <p:cNvPr id="4" name="Date Placeholder 3">
            <a:extLst xmlns:a="http://schemas.openxmlformats.org/drawingml/2006/main">
              <a:ext uri="{FF2B5EF4-FFF2-40B4-BE49-F238E27FC236}">
                <a16:creationId xmlns:a16="http://schemas.microsoft.com/office/drawing/2014/main" id="{CB3CDF2F-6CC3-5440-309F-7EB7606740A7}"/>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6082DFD3-F323-4773-B627-DAC197782562}" type="datetimeFigureOut">
              <a:rPr>
                <a:solidFill>
                  <a:srgbClr val="111416"/>
                </a:solidFill>
                <a:latin typeface="Arial"/>
                <a:ea typeface="Arial"/>
                <a:cs typeface="Arial"/>
              </a:rPr>
              <a:t>7/19/2026</a:t>
            </a:fld>
            <a:endParaRPr>
              <a:latin typeface="Arial"/>
              <a:ea typeface="Arial"/>
              <a:cs typeface="Arial"/>
            </a:endParaRPr>
          </a:p>
        </p:txBody>
      </p:sp>
      <p:sp>
        <p:nvSpPr>
          <p:cNvPr id="5" name="Footer Placeholder 4">
            <a:extLst xmlns:a="http://schemas.openxmlformats.org/drawingml/2006/main">
              <a:ext uri="{FF2B5EF4-FFF2-40B4-BE49-F238E27FC236}">
                <a16:creationId xmlns:a16="http://schemas.microsoft.com/office/drawing/2014/main" id="{8E88FDC4-44F2-C4A0-2D97-592B699783EA}"/>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 name="Slide Number Placeholder 5">
            <a:extLst xmlns:a="http://schemas.openxmlformats.org/drawingml/2006/main">
              <a:ext uri="{FF2B5EF4-FFF2-40B4-BE49-F238E27FC236}">
                <a16:creationId xmlns:a16="http://schemas.microsoft.com/office/drawing/2014/main" id="{1557C520-1037-953E-25C7-66A09C3248DA}"/>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A0C75FC-CD16-4279-B106-6A1F1AB5E03A}" type="slidenum">
              <a:rPr>
                <a:solidFill>
                  <a:srgbClr val="111416"/>
                </a:solidFill>
                <a:latin typeface="Arial"/>
                <a:ea typeface="Arial"/>
                <a:cs typeface="Arial"/>
              </a:rPr>
              <a:t>‹#›</a:t>
            </a:fld>
            <a:endParaRPr>
              <a:latin typeface="Arial"/>
              <a:ea typeface="Arial"/>
              <a:cs typeface="Arial"/>
            </a:endParaRPr>
          </a:p>
        </p:txBody>
      </p:sp>
    </p:spTree>
  </p:cSld>
</p:sldLayout>
</file>

<file path=ppt/slideLayouts/slideLayout11.xml><?xml version="1.0" encoding="utf-8"?>
<p:sldLayout xmlns:p="http://schemas.openxmlformats.org/presentationml/2006/main">
  <p:cSld name="CORPORATE">
    <p:bg>
      <p:bgPr>
        <a:solidFill xmlns:a="http://schemas.openxmlformats.org/drawingml/2006/main">
          <a:srgbClr val="F7F8FA"/>
        </a:solidFill>
      </p:bgPr>
    </p:bg>
    <p:spTree>
      <p:nvGrpSpPr>
        <p:cNvPr id="1" name=""/>
        <p:cNvGrpSpPr/>
        <p:nvPr/>
      </p:nvGrpSpPr>
      <p:grpSpPr>
        <a:xfrm xmlns:a="http://schemas.openxmlformats.org/drawingml/2006/main"/>
      </p:grpSpPr>
      <p:sp>
        <p:nvSpPr>
          <p:cNvPr id="2" name="Shape 0">
            <a:extLst xmlns:a="http://schemas.openxmlformats.org/drawingml/2006/main">
              <a:ext uri="{FF2B5EF4-FFF2-40B4-BE49-F238E27FC236}">
                <a16:creationId xmlns:a16="http://schemas.microsoft.com/office/drawing/2014/main" id="{A0A631A6-7B0B-4E64-8D57-A755463D367B}"/>
              </a:ext>
            </a:extLst>
          </p:cNvPr>
          <p:cNvSpPr>
            <a:spLocks xmlns:a="http://schemas.openxmlformats.org/drawingml/2006/main" noGrp="1"/>
          </p:cNvSpPr>
          <p:nvPr/>
        </p:nvSpPr>
        <p:spPr>
          <a:xfrm xmlns:a="http://schemas.openxmlformats.org/drawingml/2006/main">
            <a:off x="457200" y="6565392"/>
            <a:ext cx="11274552" cy="0"/>
          </a:xfrm>
          <a:prstGeom xmlns:a="http://schemas.openxmlformats.org/drawingml/2006/main" prst="line">
            <a:avLst/>
          </a:prstGeom>
          <a:noFill xmlns:a="http://schemas.openxmlformats.org/drawingml/2006/main"/>
          <a:ln xmlns:a="http://schemas.openxmlformats.org/drawingml/2006/main" w="7620">
            <a:solidFill>
              <a:srgbClr val="D7DCE2"/>
            </a:solidFill>
            <a:prstDash val="solid"/>
          </a:ln>
        </p:spPr>
      </p:sp>
      <p:sp>
        <p:nvSpPr>
          <p:cNvPr id="3" name="Text 1">
            <a:extLst xmlns:a="http://schemas.openxmlformats.org/drawingml/2006/main">
              <a:ext uri="{FF2B5EF4-FFF2-40B4-BE49-F238E27FC236}">
                <a16:creationId xmlns:a16="http://schemas.microsoft.com/office/drawing/2014/main" id="{F6CBD4BC-5B4A-43BD-ABCB-A8D6E2257FBF}"/>
              </a:ext>
            </a:extLst>
          </p:cNvPr>
          <p:cNvSpPr>
            <a:spLocks xmlns:a="http://schemas.openxmlformats.org/drawingml/2006/main" noGrp="1"/>
          </p:cNvSpPr>
          <p:nvPr/>
        </p:nvSpPr>
        <p:spPr>
          <a:xfrm xmlns:a="http://schemas.openxmlformats.org/drawingml/2006/main">
            <a:off x="457200" y="6611112"/>
            <a:ext cx="51206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SCULTRA SERVICES | Global Network Hardware Market Analysis</a:t>
            </a:r>
            <a:endParaRPr sz="800">
              <a:latin typeface="Arial"/>
              <a:ea typeface="Arial"/>
              <a:cs typeface="Arial"/>
            </a:endParaRPr>
          </a:p>
        </p:txBody>
      </p:sp>
      <p:sp>
        <p:nvSpPr>
          <p:cNvPr id="4" name="Text 2">
            <a:extLst xmlns:a="http://schemas.openxmlformats.org/drawingml/2006/main">
              <a:ext uri="{FF2B5EF4-FFF2-40B4-BE49-F238E27FC236}">
                <a16:creationId xmlns:a16="http://schemas.microsoft.com/office/drawing/2014/main" id="{33D9F2D9-6B54-4B7C-964C-554CAFC60080}"/>
              </a:ext>
            </a:extLst>
          </p:cNvPr>
          <p:cNvSpPr>
            <a:spLocks xmlns:a="http://schemas.openxmlformats.org/drawingml/2006/main" noGrp="1"/>
          </p:cNvSpPr>
          <p:nvPr/>
        </p:nvSpPr>
        <p:spPr>
          <a:xfrm xmlns:a="http://schemas.openxmlformats.org/drawingml/2006/main">
            <a:off x="5669280" y="6611112"/>
            <a:ext cx="14630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a:solidFill>
                  <a:srgbClr val="7B8184"/>
                </a:solidFill>
                <a:latin typeface="Arial"/>
                <a:ea typeface="Arial"/>
                <a:cs typeface="Arial"/>
              </a:rPr>
              <a:t>Introduction</a:t>
            </a:r>
            <a:endParaRPr sz="800">
              <a:latin typeface="Arial"/>
              <a:ea typeface="Arial"/>
              <a:cs typeface="Arial"/>
            </a:endParaRPr>
          </a:p>
        </p:txBody>
      </p:sp>
      <p:sp>
        <p:nvSpPr>
          <p:cNvPr id="25" name="Slide Number Placeholder 0">
            <a:extLst xmlns:a="http://schemas.openxmlformats.org/drawingml/2006/main">
              <a:ext uri="{FF2B5EF4-FFF2-40B4-BE49-F238E27FC236}">
                <a16:creationId xmlns:a16="http://schemas.microsoft.com/office/drawing/2014/main" id="{233FBA13-7B22-4B60-AF4D-09D591BF65F2}"/>
              </a:ext>
            </a:extLst>
          </p:cNvPr>
          <p:cNvSpPr>
            <a:spLocks xmlns:a="http://schemas.openxmlformats.org/drawingml/2006/main" noGrp="1"/>
          </p:cNvSpPr>
          <p:nvPr>
            <p:ph type="sldNum" idx="4294967295"/>
          </p:nvPr>
        </p:nvSpPr>
        <p:spPr>
          <a:xfrm xmlns:a="http://schemas.openxmlformats.org/drawingml/2006/main">
            <a:off x="11018520" y="6583680"/>
            <a:ext cx="502920" cy="164592"/>
          </a:xfrm>
          <a:prstGeom xmlns:a="http://schemas.openxmlformats.org/drawingml/2006/main" prst="rect">
            <a:avLst/>
          </a:prstGeom>
        </p:spPr>
        <p:txBody>
          <a:bodyPr xmlns:a="http://schemas.openxmlformats.org/drawingml/2006/main"/>
          <a:lstStyle xmlns:a="http://schemas.openxmlformats.org/drawingml/2006/main">
            <a:lvl1pPr>
              <a:buNone/>
              <a:defRPr sz="800">
                <a:solidFill>
                  <a:srgbClr val="6B7280"/>
                </a:solidFill>
                <a:latin typeface="Arial"/>
                <a:ea typeface="Arial"/>
                <a:cs typeface="Arial"/>
              </a:defRPr>
            </a:lvl1pPr>
          </a:lstStyle>
          <a:p xmlns:a="http://schemas.openxmlformats.org/drawingml/2006/main">
            <a:pPr algn="r">
              <a:buNone/>
            </a:pPr>
            <a:fld id="{F7021451-1387-4CA6-816F-3879F97B5CBC}" type="slidenum">
              <a:rPr b="0">
                <a:latin typeface="Arial"/>
                <a:ea typeface="Arial"/>
                <a:cs typeface="Arial"/>
              </a:rPr>
              <a:t>‹#›</a:t>
            </a:fld>
            <a:endParaRPr>
              <a:latin typeface="Arial"/>
              <a:ea typeface="Arial"/>
              <a:cs typeface="Arial"/>
            </a:endParaRPr>
          </a:p>
        </p:txBody>
      </p:sp>
    </p:spTree>
  </p:cSld>
</p:sldLayout>
</file>

<file path=ppt/slideLayouts/slideLayout12.xml><?xml version="1.0" encoding="utf-8"?>
<p:sldLayout xmlns:p="http://schemas.openxmlformats.org/presentationml/2006/main">
  <p:cSld name="CORPORATE">
    <p:bg>
      <p:bgPr>
        <a:solidFill xmlns:a="http://schemas.openxmlformats.org/drawingml/2006/main">
          <a:srgbClr val="F7F8FA"/>
        </a:solidFill>
      </p:bgPr>
    </p:bg>
    <p:spTree>
      <p:nvGrpSpPr>
        <p:cNvPr id="1" name=""/>
        <p:cNvGrpSpPr/>
        <p:nvPr/>
      </p:nvGrpSpPr>
      <p:grpSpPr>
        <a:xfrm xmlns:a="http://schemas.openxmlformats.org/drawingml/2006/main"/>
      </p:grpSpPr>
      <p:sp>
        <p:nvSpPr>
          <p:cNvPr id="2" name="Shape 0">
            <a:extLst xmlns:a="http://schemas.openxmlformats.org/drawingml/2006/main">
              <a:ext uri="{FF2B5EF4-FFF2-40B4-BE49-F238E27FC236}">
                <a16:creationId xmlns:a16="http://schemas.microsoft.com/office/drawing/2014/main" id="{3584319C-DF1D-4C25-9E1A-511ED72F0F48}"/>
              </a:ext>
            </a:extLst>
          </p:cNvPr>
          <p:cNvSpPr>
            <a:spLocks xmlns:a="http://schemas.openxmlformats.org/drawingml/2006/main" noGrp="1"/>
          </p:cNvSpPr>
          <p:nvPr/>
        </p:nvSpPr>
        <p:spPr>
          <a:xfrm xmlns:a="http://schemas.openxmlformats.org/drawingml/2006/main">
            <a:off x="457200" y="6565392"/>
            <a:ext cx="11274552" cy="0"/>
          </a:xfrm>
          <a:prstGeom xmlns:a="http://schemas.openxmlformats.org/drawingml/2006/main" prst="line">
            <a:avLst/>
          </a:prstGeom>
          <a:noFill xmlns:a="http://schemas.openxmlformats.org/drawingml/2006/main"/>
          <a:ln xmlns:a="http://schemas.openxmlformats.org/drawingml/2006/main" w="7620">
            <a:solidFill>
              <a:srgbClr val="D7DCE2"/>
            </a:solidFill>
            <a:prstDash val="solid"/>
          </a:ln>
        </p:spPr>
      </p:sp>
      <p:sp>
        <p:nvSpPr>
          <p:cNvPr id="3" name="Text 1">
            <a:extLst xmlns:a="http://schemas.openxmlformats.org/drawingml/2006/main">
              <a:ext uri="{FF2B5EF4-FFF2-40B4-BE49-F238E27FC236}">
                <a16:creationId xmlns:a16="http://schemas.microsoft.com/office/drawing/2014/main" id="{9F0A4E89-AA7F-4A72-9708-8BAC8E00CDC8}"/>
              </a:ext>
            </a:extLst>
          </p:cNvPr>
          <p:cNvSpPr>
            <a:spLocks xmlns:a="http://schemas.openxmlformats.org/drawingml/2006/main" noGrp="1"/>
          </p:cNvSpPr>
          <p:nvPr/>
        </p:nvSpPr>
        <p:spPr>
          <a:xfrm xmlns:a="http://schemas.openxmlformats.org/drawingml/2006/main">
            <a:off x="457200" y="6611112"/>
            <a:ext cx="51206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SCULTRA SERVICES | Global Network Hardware Market Analysis</a:t>
            </a:r>
            <a:endParaRPr sz="800">
              <a:latin typeface="Arial"/>
              <a:ea typeface="Arial"/>
              <a:cs typeface="Arial"/>
            </a:endParaRPr>
          </a:p>
        </p:txBody>
      </p:sp>
      <p:sp>
        <p:nvSpPr>
          <p:cNvPr id="4" name="Text 2">
            <a:extLst xmlns:a="http://schemas.openxmlformats.org/drawingml/2006/main">
              <a:ext uri="{FF2B5EF4-FFF2-40B4-BE49-F238E27FC236}">
                <a16:creationId xmlns:a16="http://schemas.microsoft.com/office/drawing/2014/main" id="{D41957AF-A007-416C-984B-4D2BA75596B0}"/>
              </a:ext>
            </a:extLst>
          </p:cNvPr>
          <p:cNvSpPr>
            <a:spLocks xmlns:a="http://schemas.openxmlformats.org/drawingml/2006/main" noGrp="1"/>
          </p:cNvSpPr>
          <p:nvPr/>
        </p:nvSpPr>
        <p:spPr>
          <a:xfrm xmlns:a="http://schemas.openxmlformats.org/drawingml/2006/main">
            <a:off x="5669280" y="6611112"/>
            <a:ext cx="14630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a:solidFill>
                  <a:srgbClr val="7B8184"/>
                </a:solidFill>
                <a:latin typeface="Arial"/>
                <a:ea typeface="Arial"/>
                <a:cs typeface="Arial"/>
              </a:rPr>
              <a:t>Introduction</a:t>
            </a:r>
            <a:endParaRPr sz="800">
              <a:latin typeface="Arial"/>
              <a:ea typeface="Arial"/>
              <a:cs typeface="Arial"/>
            </a:endParaRPr>
          </a:p>
        </p:txBody>
      </p:sp>
      <p:sp>
        <p:nvSpPr>
          <p:cNvPr id="25" name="Slide Number Placeholder 0">
            <a:extLst xmlns:a="http://schemas.openxmlformats.org/drawingml/2006/main">
              <a:ext uri="{FF2B5EF4-FFF2-40B4-BE49-F238E27FC236}">
                <a16:creationId xmlns:a16="http://schemas.microsoft.com/office/drawing/2014/main" id="{96771B90-FCF8-48C5-A62E-7BBB626A8964}"/>
              </a:ext>
            </a:extLst>
          </p:cNvPr>
          <p:cNvSpPr>
            <a:spLocks xmlns:a="http://schemas.openxmlformats.org/drawingml/2006/main" noGrp="1"/>
          </p:cNvSpPr>
          <p:nvPr>
            <p:ph type="sldNum" idx="4294967295"/>
          </p:nvPr>
        </p:nvSpPr>
        <p:spPr>
          <a:xfrm xmlns:a="http://schemas.openxmlformats.org/drawingml/2006/main">
            <a:off x="11018520" y="6583680"/>
            <a:ext cx="502920" cy="164592"/>
          </a:xfrm>
          <a:prstGeom xmlns:a="http://schemas.openxmlformats.org/drawingml/2006/main" prst="rect">
            <a:avLst/>
          </a:prstGeom>
        </p:spPr>
        <p:txBody>
          <a:bodyPr xmlns:a="http://schemas.openxmlformats.org/drawingml/2006/main"/>
          <a:lstStyle xmlns:a="http://schemas.openxmlformats.org/drawingml/2006/main">
            <a:lvl1pPr>
              <a:buNone/>
              <a:defRPr sz="800">
                <a:solidFill>
                  <a:srgbClr val="6B7280"/>
                </a:solidFill>
                <a:latin typeface="Arial"/>
                <a:ea typeface="Arial"/>
                <a:cs typeface="Arial"/>
              </a:defRPr>
            </a:lvl1pPr>
          </a:lstStyle>
          <a:p xmlns:a="http://schemas.openxmlformats.org/drawingml/2006/main">
            <a:pPr algn="r">
              <a:buNone/>
            </a:pPr>
            <a:fld id="{F7021451-1387-4CA6-816F-3879F97B5CBC}" type="slidenum">
              <a:rPr b="0">
                <a:latin typeface="Arial"/>
                <a:ea typeface="Arial"/>
                <a:cs typeface="Arial"/>
              </a:rPr>
              <a:t>‹#›</a:t>
            </a:fld>
            <a:endParaRPr>
              <a:latin typeface="Arial"/>
              <a:ea typeface="Arial"/>
              <a:cs typeface="Arial"/>
            </a:endParaRPr>
          </a:p>
        </p:txBody>
      </p:sp>
    </p:spTree>
  </p:cSld>
</p:sldLayout>
</file>

<file path=ppt/slideLayouts/slideLayout13.xml><?xml version="1.0" encoding="utf-8"?>
<p:sldLayout xmlns:p="http://schemas.openxmlformats.org/presentationml/2006/main">
  <p:cSld name="DEFAULT">
    <p:bg>
      <p:bgRef idx="1001">
        <a:schemeClr xmlns:a="http://schemas.openxmlformats.org/drawingml/2006/main" val="bg1"/>
      </p:bgRef>
    </p:bg>
    <p:spTree>
      <p:nvGrpSpPr>
        <p:cNvPr id="1" name=""/>
        <p:cNvGrpSpPr/>
        <p:nvPr/>
      </p:nvGrpSpPr>
      <p:grpSpPr>
        <a:xfrm xmlns:a="http://schemas.openxmlformats.org/drawingml/2006/main"/>
      </p:grpSpPr>
    </p:spTree>
  </p:cSld>
</p:sldLayout>
</file>

<file path=ppt/slideLayouts/slideLayout14.xml><?xml version="1.0" encoding="utf-8"?>
<p:sldLayout xmlns:p="http://schemas.openxmlformats.org/presentationml/2006/main">
  <p:cSld name="DEFAULT">
    <p:bg>
      <p:bgRef idx="1001">
        <a:schemeClr xmlns:a="http://schemas.openxmlformats.org/drawingml/2006/main" val="bg1"/>
      </p:bgRef>
    </p:bg>
    <p:spTree>
      <p:nvGrpSpPr>
        <p:cNvPr id="1" name=""/>
        <p:cNvGrpSpPr/>
        <p:nvPr/>
      </p:nvGrpSpPr>
      <p:grpSpPr>
        <a:xfrm xmlns:a="http://schemas.openxmlformats.org/drawingml/2006/main"/>
      </p:grpSpPr>
    </p:spTree>
  </p:cSld>
</p:sldLayout>
</file>

<file path=ppt/slideLayouts/slideLayout2.xml><?xml version="1.0" encoding="utf-8"?>
<p:sldLayout xmlns:p="http://schemas.openxmlformats.org/presentationml/2006/main" type="secHead">
  <p:cSld name="Section Header">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4B9ED9A2-8CF9-E37D-D269-65DD993B3872}"/>
              </a:ext>
            </a:extLst>
          </p:cNvPr>
          <p:cNvSpPr>
            <a:spLocks xmlns:a="http://schemas.openxmlformats.org/drawingml/2006/main" noGrp="1"/>
          </p:cNvSpPr>
          <p:nvPr>
            <p:ph type="title" idx="0"/>
          </p:nvPr>
        </p:nvSpPr>
        <p:spPr>
          <a:xfrm xmlns:a="http://schemas.openxmlformats.org/drawingml/2006/main">
            <a:off x="831850" y="1709738"/>
            <a:ext cx="10515600" cy="2852737"/>
          </a:xfrm>
        </p:spPr>
        <p:txBody>
          <a:bodyPr xmlns:a="http://schemas.openxmlformats.org/drawingml/2006/main" anchor="b"/>
          <a:lstStyle xmlns:a="http://schemas.openxmlformats.org/drawingml/2006/main">
            <a:lvl1pPr>
              <a:buNone/>
              <a:defRPr sz="6000">
                <a:latin typeface="Arial"/>
                <a:ea typeface="Arial"/>
                <a:cs typeface="Arial"/>
              </a:defRPr>
            </a:lvl1pPr>
          </a:lstStyle>
          <a:p xmlns:a="http://schemas.openxmlformats.org/drawingml/2006/main">
            <a:r>
              <a:rPr>
                <a:latin typeface="Arial"/>
                <a:ea typeface="Arial"/>
                <a:cs typeface="Arial"/>
              </a:rPr>
              <a:t>Click to edit Master title style</a:t>
            </a:r>
          </a:p>
        </p:txBody>
      </p:sp>
      <p:sp>
        <p:nvSpPr>
          <p:cNvPr id="3" name="Text Placeholder 2">
            <a:extLst xmlns:a="http://schemas.openxmlformats.org/drawingml/2006/main">
              <a:ext uri="{FF2B5EF4-FFF2-40B4-BE49-F238E27FC236}">
                <a16:creationId xmlns:a16="http://schemas.microsoft.com/office/drawing/2014/main" id="{C7D7BE34-E721-7809-4D5F-EAAAAC53D5A9}"/>
              </a:ext>
            </a:extLst>
          </p:cNvPr>
          <p:cNvSpPr>
            <a:spLocks xmlns:a="http://schemas.openxmlformats.org/drawingml/2006/main" noGrp="1"/>
          </p:cNvSpPr>
          <p:nvPr>
            <p:ph type="body" idx="1"/>
          </p:nvPr>
        </p:nvSpPr>
        <p:spPr>
          <a:xfrm xmlns:a="http://schemas.openxmlformats.org/drawingml/2006/main">
            <a:off x="831850" y="4589463"/>
            <a:ext cx="10515600" cy="1500187"/>
          </a:xfrm>
        </p:spPr>
        <p:txBody>
          <a:bodyPr xmlns:a="http://schemas.openxmlformats.org/drawingml/2006/main"/>
          <a:lstStyle xmlns:a="http://schemas.openxmlformats.org/drawingml/2006/main">
            <a:lvl1pPr marL="0" indent="0">
              <a:buNone/>
              <a:defRPr sz="2400">
                <a:solidFill>
                  <a:schemeClr val="tx1">
                    <a:tint val="75000"/>
                  </a:schemeClr>
                </a:solidFill>
                <a:latin typeface="Arial"/>
                <a:ea typeface="Arial"/>
                <a:cs typeface="Arial"/>
              </a:defRPr>
            </a:lvl1pPr>
            <a:lvl2pPr marL="457200" indent="0">
              <a:buNone/>
              <a:defRPr sz="2000">
                <a:solidFill>
                  <a:schemeClr val="tx1">
                    <a:tint val="75000"/>
                  </a:schemeClr>
                </a:solidFill>
                <a:latin typeface="Arial"/>
                <a:ea typeface="Arial"/>
                <a:cs typeface="Arial"/>
              </a:defRPr>
            </a:lvl2pPr>
            <a:lvl3pPr marL="914400" indent="0">
              <a:buNone/>
              <a:defRPr sz="1800">
                <a:solidFill>
                  <a:schemeClr val="tx1">
                    <a:tint val="75000"/>
                  </a:schemeClr>
                </a:solidFill>
                <a:latin typeface="Arial"/>
                <a:ea typeface="Arial"/>
                <a:cs typeface="Arial"/>
              </a:defRPr>
            </a:lvl3pPr>
            <a:lvl4pPr marL="1371600" indent="0">
              <a:buNone/>
              <a:defRPr sz="1600">
                <a:solidFill>
                  <a:schemeClr val="tx1">
                    <a:tint val="75000"/>
                  </a:schemeClr>
                </a:solidFill>
                <a:latin typeface="Arial"/>
                <a:ea typeface="Arial"/>
                <a:cs typeface="Arial"/>
              </a:defRPr>
            </a:lvl4pPr>
            <a:lvl5pPr marL="1828800" indent="0">
              <a:buNone/>
              <a:defRPr sz="1600">
                <a:solidFill>
                  <a:schemeClr val="tx1">
                    <a:tint val="75000"/>
                  </a:schemeClr>
                </a:solidFill>
                <a:latin typeface="Arial"/>
                <a:ea typeface="Arial"/>
                <a:cs typeface="Arial"/>
              </a:defRPr>
            </a:lvl5pPr>
            <a:lvl6pPr marL="2286000" indent="0">
              <a:buNone/>
              <a:defRPr sz="1600">
                <a:solidFill>
                  <a:schemeClr val="tx1">
                    <a:tint val="75000"/>
                  </a:schemeClr>
                </a:solidFill>
                <a:latin typeface="Arial"/>
                <a:ea typeface="Arial"/>
                <a:cs typeface="Arial"/>
              </a:defRPr>
            </a:lvl6pPr>
            <a:lvl7pPr marL="2743200" indent="0">
              <a:buNone/>
              <a:defRPr sz="1600">
                <a:solidFill>
                  <a:schemeClr val="tx1">
                    <a:tint val="75000"/>
                  </a:schemeClr>
                </a:solidFill>
                <a:latin typeface="Arial"/>
                <a:ea typeface="Arial"/>
                <a:cs typeface="Arial"/>
              </a:defRPr>
            </a:lvl7pPr>
            <a:lvl8pPr marL="3200400" indent="0">
              <a:buNone/>
              <a:defRPr sz="1600">
                <a:solidFill>
                  <a:schemeClr val="tx1">
                    <a:tint val="75000"/>
                  </a:schemeClr>
                </a:solidFill>
                <a:latin typeface="Arial"/>
                <a:ea typeface="Arial"/>
                <a:cs typeface="Arial"/>
              </a:defRPr>
            </a:lvl8pPr>
            <a:lvl9pPr marL="3657600" indent="0">
              <a:buNone/>
              <a:defRPr sz="1600">
                <a:solidFill>
                  <a:schemeClr val="tx1">
                    <a:tint val="75000"/>
                  </a:schemeClr>
                </a:solidFill>
                <a:latin typeface="Arial"/>
                <a:ea typeface="Arial"/>
                <a:cs typeface="Arial"/>
              </a:defRPr>
            </a:lvl9pPr>
          </a:lstStyle>
          <a:p xmlns:a="http://schemas.openxmlformats.org/drawingml/2006/main">
            <a:pPr lvl="0">
              <a:buNone/>
            </a:pPr>
            <a:r>
              <a:rPr>
                <a:latin typeface="Arial"/>
                <a:ea typeface="Arial"/>
                <a:cs typeface="Arial"/>
              </a:rPr>
              <a:t>Click to edit Master text styles</a:t>
            </a:r>
          </a:p>
        </p:txBody>
      </p:sp>
      <p:sp>
        <p:nvSpPr>
          <p:cNvPr id="4" name="Date Placeholder 3">
            <a:extLst xmlns:a="http://schemas.openxmlformats.org/drawingml/2006/main">
              <a:ext uri="{FF2B5EF4-FFF2-40B4-BE49-F238E27FC236}">
                <a16:creationId xmlns:a16="http://schemas.microsoft.com/office/drawing/2014/main" id="{9BB7633C-8701-AF81-F594-F92C54069C08}"/>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6082DFD3-F323-4773-B627-DAC197782562}" type="datetimeFigureOut">
              <a:rPr>
                <a:solidFill>
                  <a:srgbClr val="111416"/>
                </a:solidFill>
                <a:latin typeface="Arial"/>
                <a:ea typeface="Arial"/>
                <a:cs typeface="Arial"/>
              </a:rPr>
              <a:t>7/19/2026</a:t>
            </a:fld>
            <a:endParaRPr>
              <a:latin typeface="Arial"/>
              <a:ea typeface="Arial"/>
              <a:cs typeface="Arial"/>
            </a:endParaRPr>
          </a:p>
        </p:txBody>
      </p:sp>
      <p:sp>
        <p:nvSpPr>
          <p:cNvPr id="5" name="Footer Placeholder 4">
            <a:extLst xmlns:a="http://schemas.openxmlformats.org/drawingml/2006/main">
              <a:ext uri="{FF2B5EF4-FFF2-40B4-BE49-F238E27FC236}">
                <a16:creationId xmlns:a16="http://schemas.microsoft.com/office/drawing/2014/main" id="{53CF5E8F-AB29-9192-4480-21E0F0F419BB}"/>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 name="Slide Number Placeholder 5">
            <a:extLst xmlns:a="http://schemas.openxmlformats.org/drawingml/2006/main">
              <a:ext uri="{FF2B5EF4-FFF2-40B4-BE49-F238E27FC236}">
                <a16:creationId xmlns:a16="http://schemas.microsoft.com/office/drawing/2014/main" id="{1A8B902E-D64D-CDCC-750D-D7A66865A0CB}"/>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A0C75FC-CD16-4279-B106-6A1F1AB5E03A}" type="slidenum">
              <a:rPr>
                <a:solidFill>
                  <a:srgbClr val="111416"/>
                </a:solidFill>
                <a:latin typeface="Arial"/>
                <a:ea typeface="Arial"/>
                <a:cs typeface="Arial"/>
              </a:rPr>
              <a:t>‹#›</a:t>
            </a:fld>
            <a:endParaRPr>
              <a:latin typeface="Arial"/>
              <a:ea typeface="Arial"/>
              <a:cs typeface="Arial"/>
            </a:endParaRPr>
          </a:p>
        </p:txBody>
      </p:sp>
    </p:spTree>
  </p:cSld>
</p:sldLayout>
</file>

<file path=ppt/slideLayouts/slideLayout3.xml><?xml version="1.0" encoding="utf-8"?>
<p:sldLayout xmlns:p="http://schemas.openxmlformats.org/presentationml/2006/main" type="twoObj">
  <p:cSld name="Two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117ACCE2-3254-8A82-672C-2C2E390F7402}"/>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111416"/>
                </a:solidFill>
                <a:latin typeface="Arial"/>
                <a:ea typeface="Arial"/>
                <a:cs typeface="Arial"/>
              </a:rPr>
              <a:t>Click to edit Master title style</a:t>
            </a:r>
          </a:p>
        </p:txBody>
      </p:sp>
      <p:sp>
        <p:nvSpPr>
          <p:cNvPr id="3" name="Content Placeholder 2">
            <a:extLst xmlns:a="http://schemas.openxmlformats.org/drawingml/2006/main">
              <a:ext uri="{FF2B5EF4-FFF2-40B4-BE49-F238E27FC236}">
                <a16:creationId xmlns:a16="http://schemas.microsoft.com/office/drawing/2014/main" id="{1C5F020C-D12E-C46D-1E98-8A35F2161C1A}"/>
              </a:ext>
            </a:extLst>
          </p:cNvPr>
          <p:cNvSpPr>
            <a:spLocks xmlns:a="http://schemas.openxmlformats.org/drawingml/2006/main" noGrp="1"/>
          </p:cNvSpPr>
          <p:nvPr>
            <p:ph idx="1"/>
          </p:nvPr>
        </p:nvSpPr>
        <p:spPr>
          <a:xfrm xmlns:a="http://schemas.openxmlformats.org/drawingml/2006/main">
            <a:off x="838200" y="1825625"/>
            <a:ext cx="5181600" cy="4351338"/>
          </a:xfrm>
        </p:spPr>
        <p:txBody>
          <a:bodyPr xmlns:a="http://schemas.openxmlformats.org/drawingml/2006/main"/>
          <a:lstStyle xmlns:a="http://schemas.openxmlformats.org/drawingml/2006/main"/>
          <a:p xmlns:a="http://schemas.openxmlformats.org/drawingml/2006/main">
            <a:pPr lvl="0">
              <a:buNone/>
            </a:pPr>
            <a:r>
              <a:rPr>
                <a:latin typeface="Arial"/>
                <a:ea typeface="Arial"/>
                <a:cs typeface="Arial"/>
              </a:rPr>
              <a:t>Click to edit Master text styles</a:t>
            </a:r>
          </a:p>
          <a:p xmlns:a="http://schemas.openxmlformats.org/drawingml/2006/main">
            <a:pPr lvl="1">
              <a:buNone/>
            </a:pPr>
            <a:r>
              <a:rPr>
                <a:latin typeface="Arial"/>
                <a:ea typeface="Arial"/>
                <a:cs typeface="Arial"/>
              </a:rPr>
              <a:t>Second level</a:t>
            </a:r>
          </a:p>
          <a:p xmlns:a="http://schemas.openxmlformats.org/drawingml/2006/main">
            <a:pPr lvl="2">
              <a:buNone/>
            </a:pPr>
            <a:r>
              <a:rPr>
                <a:latin typeface="Arial"/>
                <a:ea typeface="Arial"/>
                <a:cs typeface="Arial"/>
              </a:rPr>
              <a:t>Third level</a:t>
            </a:r>
          </a:p>
          <a:p xmlns:a="http://schemas.openxmlformats.org/drawingml/2006/main">
            <a:pPr lvl="3">
              <a:buNone/>
            </a:pPr>
            <a:r>
              <a:rPr>
                <a:latin typeface="Arial"/>
                <a:ea typeface="Arial"/>
                <a:cs typeface="Arial"/>
              </a:rPr>
              <a:t>Fourth level</a:t>
            </a:r>
          </a:p>
          <a:p xmlns:a="http://schemas.openxmlformats.org/drawingml/2006/main">
            <a:pPr lvl="4">
              <a:buNone/>
            </a:pPr>
            <a:r>
              <a:rPr>
                <a:latin typeface="Arial"/>
                <a:ea typeface="Arial"/>
                <a:cs typeface="Arial"/>
              </a:rPr>
              <a:t>Fifth level</a:t>
            </a:r>
          </a:p>
        </p:txBody>
      </p:sp>
      <p:sp>
        <p:nvSpPr>
          <p:cNvPr id="4" name="Content Placeholder 3">
            <a:extLst xmlns:a="http://schemas.openxmlformats.org/drawingml/2006/main">
              <a:ext uri="{FF2B5EF4-FFF2-40B4-BE49-F238E27FC236}">
                <a16:creationId xmlns:a16="http://schemas.microsoft.com/office/drawing/2014/main" id="{D853C3B2-F9FC-A846-4CDC-1E4E9818E047}"/>
              </a:ext>
            </a:extLst>
          </p:cNvPr>
          <p:cNvSpPr>
            <a:spLocks xmlns:a="http://schemas.openxmlformats.org/drawingml/2006/main" noGrp="1"/>
          </p:cNvSpPr>
          <p:nvPr>
            <p:ph idx="2"/>
          </p:nvPr>
        </p:nvSpPr>
        <p:spPr>
          <a:xfrm xmlns:a="http://schemas.openxmlformats.org/drawingml/2006/main">
            <a:off x="6172200" y="1825625"/>
            <a:ext cx="5181600" cy="4351338"/>
          </a:xfrm>
        </p:spPr>
        <p:txBody>
          <a:bodyPr xmlns:a="http://schemas.openxmlformats.org/drawingml/2006/main"/>
          <a:lstStyle xmlns:a="http://schemas.openxmlformats.org/drawingml/2006/main"/>
          <a:p xmlns:a="http://schemas.openxmlformats.org/drawingml/2006/main">
            <a:pPr lvl="0">
              <a:buNone/>
            </a:pPr>
            <a:r>
              <a:rPr>
                <a:latin typeface="Arial"/>
                <a:ea typeface="Arial"/>
                <a:cs typeface="Arial"/>
              </a:rPr>
              <a:t>Click to edit Master text styles</a:t>
            </a:r>
          </a:p>
          <a:p xmlns:a="http://schemas.openxmlformats.org/drawingml/2006/main">
            <a:pPr lvl="1">
              <a:buNone/>
            </a:pPr>
            <a:r>
              <a:rPr>
                <a:latin typeface="Arial"/>
                <a:ea typeface="Arial"/>
                <a:cs typeface="Arial"/>
              </a:rPr>
              <a:t>Second level</a:t>
            </a:r>
          </a:p>
          <a:p xmlns:a="http://schemas.openxmlformats.org/drawingml/2006/main">
            <a:pPr lvl="2">
              <a:buNone/>
            </a:pPr>
            <a:r>
              <a:rPr>
                <a:latin typeface="Arial"/>
                <a:ea typeface="Arial"/>
                <a:cs typeface="Arial"/>
              </a:rPr>
              <a:t>Third level</a:t>
            </a:r>
          </a:p>
          <a:p xmlns:a="http://schemas.openxmlformats.org/drawingml/2006/main">
            <a:pPr lvl="3">
              <a:buNone/>
            </a:pPr>
            <a:r>
              <a:rPr>
                <a:latin typeface="Arial"/>
                <a:ea typeface="Arial"/>
                <a:cs typeface="Arial"/>
              </a:rPr>
              <a:t>Fourth level</a:t>
            </a:r>
          </a:p>
          <a:p xmlns:a="http://schemas.openxmlformats.org/drawingml/2006/main">
            <a:pPr lvl="4">
              <a:buNone/>
            </a:pPr>
            <a:r>
              <a:rPr>
                <a:latin typeface="Arial"/>
                <a:ea typeface="Arial"/>
                <a:cs typeface="Arial"/>
              </a:rPr>
              <a:t>Fifth level</a:t>
            </a:r>
          </a:p>
        </p:txBody>
      </p:sp>
      <p:sp>
        <p:nvSpPr>
          <p:cNvPr id="5" name="Date Placeholder 4">
            <a:extLst xmlns:a="http://schemas.openxmlformats.org/drawingml/2006/main">
              <a:ext uri="{FF2B5EF4-FFF2-40B4-BE49-F238E27FC236}">
                <a16:creationId xmlns:a16="http://schemas.microsoft.com/office/drawing/2014/main" id="{F81A4990-5DD8-53F6-7C6B-A79BBBD07606}"/>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6082DFD3-F323-4773-B627-DAC197782562}" type="datetimeFigureOut">
              <a:rPr>
                <a:solidFill>
                  <a:srgbClr val="111416"/>
                </a:solidFill>
                <a:latin typeface="Arial"/>
                <a:ea typeface="Arial"/>
                <a:cs typeface="Arial"/>
              </a:rPr>
              <a:t>7/19/2026</a:t>
            </a:fld>
            <a:endParaRPr>
              <a:latin typeface="Arial"/>
              <a:ea typeface="Arial"/>
              <a:cs typeface="Arial"/>
            </a:endParaRPr>
          </a:p>
        </p:txBody>
      </p:sp>
      <p:sp>
        <p:nvSpPr>
          <p:cNvPr id="6" name="Footer Placeholder 5">
            <a:extLst xmlns:a="http://schemas.openxmlformats.org/drawingml/2006/main">
              <a:ext uri="{FF2B5EF4-FFF2-40B4-BE49-F238E27FC236}">
                <a16:creationId xmlns:a16="http://schemas.microsoft.com/office/drawing/2014/main" id="{2B86F5D8-0D9E-3E7A-A480-96B9C9366912}"/>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 name="Slide Number Placeholder 6">
            <a:extLst xmlns:a="http://schemas.openxmlformats.org/drawingml/2006/main">
              <a:ext uri="{FF2B5EF4-FFF2-40B4-BE49-F238E27FC236}">
                <a16:creationId xmlns:a16="http://schemas.microsoft.com/office/drawing/2014/main" id="{BB6BE673-F1F1-2205-479D-6E427232F3B6}"/>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A0C75FC-CD16-4279-B106-6A1F1AB5E03A}" type="slidenum">
              <a:rPr>
                <a:solidFill>
                  <a:srgbClr val="111416"/>
                </a:solidFill>
                <a:latin typeface="Arial"/>
                <a:ea typeface="Arial"/>
                <a:cs typeface="Arial"/>
              </a:rPr>
              <a:t>‹#›</a:t>
            </a:fld>
            <a:endParaRPr>
              <a:latin typeface="Arial"/>
              <a:ea typeface="Arial"/>
              <a:cs typeface="Arial"/>
            </a:endParaRPr>
          </a:p>
        </p:txBody>
      </p:sp>
    </p:spTree>
  </p:cSld>
</p:sldLayout>
</file>

<file path=ppt/slideLayouts/slideLayout4.xml><?xml version="1.0" encoding="utf-8"?>
<p:sldLayout xmlns:p="http://schemas.openxmlformats.org/presentationml/2006/main" type="twoTxTwoObj">
  <p:cSld name="Comparison">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9845C2E8-4844-D33B-0D79-ADF95D24C7E0}"/>
              </a:ext>
            </a:extLst>
          </p:cNvPr>
          <p:cNvSpPr>
            <a:spLocks xmlns:a="http://schemas.openxmlformats.org/drawingml/2006/main" noGrp="1"/>
          </p:cNvSpPr>
          <p:nvPr>
            <p:ph type="title" idx="0"/>
          </p:nvPr>
        </p:nvSpPr>
        <p:spPr>
          <a:xfrm xmlns:a="http://schemas.openxmlformats.org/drawingml/2006/main">
            <a:off x="839788" y="365125"/>
            <a:ext cx="10515600" cy="1325563"/>
          </a:xfrm>
        </p:spPr>
        <p:txBody>
          <a:bodyPr xmlns:a="http://schemas.openxmlformats.org/drawingml/2006/main"/>
          <a:lstStyle xmlns:a="http://schemas.openxmlformats.org/drawingml/2006/main"/>
          <a:p xmlns:a="http://schemas.openxmlformats.org/drawingml/2006/main">
            <a:r>
              <a:rPr>
                <a:latin typeface="Arial"/>
                <a:ea typeface="Arial"/>
                <a:cs typeface="Arial"/>
              </a:rPr>
              <a:t>Click to edit Master title style</a:t>
            </a:r>
          </a:p>
        </p:txBody>
      </p:sp>
      <p:sp>
        <p:nvSpPr>
          <p:cNvPr id="3" name="Text Placeholder 2">
            <a:extLst xmlns:a="http://schemas.openxmlformats.org/drawingml/2006/main">
              <a:ext uri="{FF2B5EF4-FFF2-40B4-BE49-F238E27FC236}">
                <a16:creationId xmlns:a16="http://schemas.microsoft.com/office/drawing/2014/main" id="{AA25B199-A5C7-7665-6135-044A44A85CCA}"/>
              </a:ext>
            </a:extLst>
          </p:cNvPr>
          <p:cNvSpPr>
            <a:spLocks xmlns:a="http://schemas.openxmlformats.org/drawingml/2006/main" noGrp="1"/>
          </p:cNvSpPr>
          <p:nvPr>
            <p:ph type="body" idx="1"/>
          </p:nvPr>
        </p:nvSpPr>
        <p:spPr>
          <a:xfrm xmlns:a="http://schemas.openxmlformats.org/drawingml/2006/main">
            <a:off x="839788" y="1681163"/>
            <a:ext cx="5157787" cy="823912"/>
          </a:xfrm>
        </p:spPr>
        <p:txBody>
          <a:bodyPr xmlns:a="http://schemas.openxmlformats.org/drawingml/2006/main" anchor="b"/>
          <a:lstStyle xmlns:a="http://schemas.openxmlformats.org/drawingml/2006/main">
            <a:lvl1pPr marL="0" indent="0">
              <a:buNone/>
              <a:defRPr sz="2400" b="1">
                <a:latin typeface="Arial"/>
                <a:ea typeface="Arial"/>
                <a:cs typeface="Arial"/>
              </a:defRPr>
            </a:lvl1pPr>
            <a:lvl2pPr marL="457200" indent="0">
              <a:buNone/>
              <a:defRPr sz="2000" b="1">
                <a:latin typeface="Arial"/>
                <a:ea typeface="Arial"/>
                <a:cs typeface="Arial"/>
              </a:defRPr>
            </a:lvl2pPr>
            <a:lvl3pPr marL="914400" indent="0">
              <a:buNone/>
              <a:defRPr sz="1800" b="1">
                <a:latin typeface="Arial"/>
                <a:ea typeface="Arial"/>
                <a:cs typeface="Arial"/>
              </a:defRPr>
            </a:lvl3pPr>
            <a:lvl4pPr marL="1371600" indent="0">
              <a:buNone/>
              <a:defRPr sz="1600" b="1">
                <a:latin typeface="Arial"/>
                <a:ea typeface="Arial"/>
                <a:cs typeface="Arial"/>
              </a:defRPr>
            </a:lvl4pPr>
            <a:lvl5pPr marL="1828800" indent="0">
              <a:buNone/>
              <a:defRPr sz="1600" b="1">
                <a:latin typeface="Arial"/>
                <a:ea typeface="Arial"/>
                <a:cs typeface="Arial"/>
              </a:defRPr>
            </a:lvl5pPr>
            <a:lvl6pPr marL="2286000" indent="0">
              <a:buNone/>
              <a:defRPr sz="1600" b="1">
                <a:latin typeface="Arial"/>
                <a:ea typeface="Arial"/>
                <a:cs typeface="Arial"/>
              </a:defRPr>
            </a:lvl6pPr>
            <a:lvl7pPr marL="2743200" indent="0">
              <a:buNone/>
              <a:defRPr sz="1600" b="1">
                <a:latin typeface="Arial"/>
                <a:ea typeface="Arial"/>
                <a:cs typeface="Arial"/>
              </a:defRPr>
            </a:lvl7pPr>
            <a:lvl8pPr marL="3200400" indent="0">
              <a:buNone/>
              <a:defRPr sz="1600" b="1">
                <a:latin typeface="Arial"/>
                <a:ea typeface="Arial"/>
                <a:cs typeface="Arial"/>
              </a:defRPr>
            </a:lvl8pPr>
            <a:lvl9pPr marL="3657600" indent="0">
              <a:buNone/>
              <a:defRPr sz="1600" b="1">
                <a:latin typeface="Arial"/>
                <a:ea typeface="Arial"/>
                <a:cs typeface="Arial"/>
              </a:defRPr>
            </a:lvl9pPr>
          </a:lstStyle>
          <a:p xmlns:a="http://schemas.openxmlformats.org/drawingml/2006/main">
            <a:pPr lvl="0">
              <a:buNone/>
            </a:pPr>
            <a:r>
              <a:rPr>
                <a:latin typeface="Arial"/>
                <a:ea typeface="Arial"/>
                <a:cs typeface="Arial"/>
              </a:rPr>
              <a:t>Click to edit Master text styles</a:t>
            </a:r>
          </a:p>
        </p:txBody>
      </p:sp>
      <p:sp>
        <p:nvSpPr>
          <p:cNvPr id="4" name="Content Placeholder 3">
            <a:extLst xmlns:a="http://schemas.openxmlformats.org/drawingml/2006/main">
              <a:ext uri="{FF2B5EF4-FFF2-40B4-BE49-F238E27FC236}">
                <a16:creationId xmlns:a16="http://schemas.microsoft.com/office/drawing/2014/main" id="{AC9C7CDF-697F-7245-968B-175710926F28}"/>
              </a:ext>
            </a:extLst>
          </p:cNvPr>
          <p:cNvSpPr>
            <a:spLocks xmlns:a="http://schemas.openxmlformats.org/drawingml/2006/main" noGrp="1"/>
          </p:cNvSpPr>
          <p:nvPr>
            <p:ph idx="2"/>
          </p:nvPr>
        </p:nvSpPr>
        <p:spPr>
          <a:xfrm xmlns:a="http://schemas.openxmlformats.org/drawingml/2006/main">
            <a:off x="839788" y="2505075"/>
            <a:ext cx="5157787" cy="3684588"/>
          </a:xfrm>
        </p:spPr>
        <p:txBody>
          <a:bodyPr xmlns:a="http://schemas.openxmlformats.org/drawingml/2006/main"/>
          <a:lstStyle xmlns:a="http://schemas.openxmlformats.org/drawingml/2006/main"/>
          <a:p xmlns:a="http://schemas.openxmlformats.org/drawingml/2006/main">
            <a:pPr lvl="0">
              <a:buNone/>
            </a:pPr>
            <a:r>
              <a:rPr>
                <a:latin typeface="Arial"/>
                <a:ea typeface="Arial"/>
                <a:cs typeface="Arial"/>
              </a:rPr>
              <a:t>Click to edit Master text styles</a:t>
            </a:r>
          </a:p>
          <a:p xmlns:a="http://schemas.openxmlformats.org/drawingml/2006/main">
            <a:pPr lvl="1">
              <a:buNone/>
            </a:pPr>
            <a:r>
              <a:rPr>
                <a:latin typeface="Arial"/>
                <a:ea typeface="Arial"/>
                <a:cs typeface="Arial"/>
              </a:rPr>
              <a:t>Second level</a:t>
            </a:r>
          </a:p>
          <a:p xmlns:a="http://schemas.openxmlformats.org/drawingml/2006/main">
            <a:pPr lvl="2">
              <a:buNone/>
            </a:pPr>
            <a:r>
              <a:rPr>
                <a:latin typeface="Arial"/>
                <a:ea typeface="Arial"/>
                <a:cs typeface="Arial"/>
              </a:rPr>
              <a:t>Third level</a:t>
            </a:r>
          </a:p>
          <a:p xmlns:a="http://schemas.openxmlformats.org/drawingml/2006/main">
            <a:pPr lvl="3">
              <a:buNone/>
            </a:pPr>
            <a:r>
              <a:rPr>
                <a:latin typeface="Arial"/>
                <a:ea typeface="Arial"/>
                <a:cs typeface="Arial"/>
              </a:rPr>
              <a:t>Fourth level</a:t>
            </a:r>
          </a:p>
          <a:p xmlns:a="http://schemas.openxmlformats.org/drawingml/2006/main">
            <a:pPr lvl="4">
              <a:buNone/>
            </a:pPr>
            <a:r>
              <a:rPr>
                <a:latin typeface="Arial"/>
                <a:ea typeface="Arial"/>
                <a:cs typeface="Arial"/>
              </a:rPr>
              <a:t>Fifth level</a:t>
            </a:r>
          </a:p>
        </p:txBody>
      </p:sp>
      <p:sp>
        <p:nvSpPr>
          <p:cNvPr id="5" name="Text Placeholder 4">
            <a:extLst xmlns:a="http://schemas.openxmlformats.org/drawingml/2006/main">
              <a:ext uri="{FF2B5EF4-FFF2-40B4-BE49-F238E27FC236}">
                <a16:creationId xmlns:a16="http://schemas.microsoft.com/office/drawing/2014/main" id="{3E33D198-A75C-A442-2B11-DBE94F2E38D8}"/>
              </a:ext>
            </a:extLst>
          </p:cNvPr>
          <p:cNvSpPr>
            <a:spLocks xmlns:a="http://schemas.openxmlformats.org/drawingml/2006/main" noGrp="1"/>
          </p:cNvSpPr>
          <p:nvPr>
            <p:ph type="body" idx="3"/>
          </p:nvPr>
        </p:nvSpPr>
        <p:spPr>
          <a:xfrm xmlns:a="http://schemas.openxmlformats.org/drawingml/2006/main">
            <a:off x="6172200" y="1681163"/>
            <a:ext cx="5183188" cy="823912"/>
          </a:xfrm>
        </p:spPr>
        <p:txBody>
          <a:bodyPr xmlns:a="http://schemas.openxmlformats.org/drawingml/2006/main" anchor="b"/>
          <a:lstStyle xmlns:a="http://schemas.openxmlformats.org/drawingml/2006/main">
            <a:lvl1pPr marL="0" indent="0">
              <a:buNone/>
              <a:defRPr sz="2400" b="1">
                <a:latin typeface="Arial"/>
                <a:ea typeface="Arial"/>
                <a:cs typeface="Arial"/>
              </a:defRPr>
            </a:lvl1pPr>
            <a:lvl2pPr marL="457200" indent="0">
              <a:buNone/>
              <a:defRPr sz="2000" b="1">
                <a:latin typeface="Arial"/>
                <a:ea typeface="Arial"/>
                <a:cs typeface="Arial"/>
              </a:defRPr>
            </a:lvl2pPr>
            <a:lvl3pPr marL="914400" indent="0">
              <a:buNone/>
              <a:defRPr sz="1800" b="1">
                <a:latin typeface="Arial"/>
                <a:ea typeface="Arial"/>
                <a:cs typeface="Arial"/>
              </a:defRPr>
            </a:lvl3pPr>
            <a:lvl4pPr marL="1371600" indent="0">
              <a:buNone/>
              <a:defRPr sz="1600" b="1">
                <a:latin typeface="Arial"/>
                <a:ea typeface="Arial"/>
                <a:cs typeface="Arial"/>
              </a:defRPr>
            </a:lvl4pPr>
            <a:lvl5pPr marL="1828800" indent="0">
              <a:buNone/>
              <a:defRPr sz="1600" b="1">
                <a:latin typeface="Arial"/>
                <a:ea typeface="Arial"/>
                <a:cs typeface="Arial"/>
              </a:defRPr>
            </a:lvl5pPr>
            <a:lvl6pPr marL="2286000" indent="0">
              <a:buNone/>
              <a:defRPr sz="1600" b="1">
                <a:latin typeface="Arial"/>
                <a:ea typeface="Arial"/>
                <a:cs typeface="Arial"/>
              </a:defRPr>
            </a:lvl6pPr>
            <a:lvl7pPr marL="2743200" indent="0">
              <a:buNone/>
              <a:defRPr sz="1600" b="1">
                <a:latin typeface="Arial"/>
                <a:ea typeface="Arial"/>
                <a:cs typeface="Arial"/>
              </a:defRPr>
            </a:lvl7pPr>
            <a:lvl8pPr marL="3200400" indent="0">
              <a:buNone/>
              <a:defRPr sz="1600" b="1">
                <a:latin typeface="Arial"/>
                <a:ea typeface="Arial"/>
                <a:cs typeface="Arial"/>
              </a:defRPr>
            </a:lvl8pPr>
            <a:lvl9pPr marL="3657600" indent="0">
              <a:buNone/>
              <a:defRPr sz="1600" b="1">
                <a:latin typeface="Arial"/>
                <a:ea typeface="Arial"/>
                <a:cs typeface="Arial"/>
              </a:defRPr>
            </a:lvl9pPr>
          </a:lstStyle>
          <a:p xmlns:a="http://schemas.openxmlformats.org/drawingml/2006/main">
            <a:pPr lvl="0">
              <a:buNone/>
            </a:pPr>
            <a:r>
              <a:rPr>
                <a:latin typeface="Arial"/>
                <a:ea typeface="Arial"/>
                <a:cs typeface="Arial"/>
              </a:rPr>
              <a:t>Click to edit Master text styles</a:t>
            </a:r>
          </a:p>
        </p:txBody>
      </p:sp>
      <p:sp>
        <p:nvSpPr>
          <p:cNvPr id="6" name="Content Placeholder 5">
            <a:extLst xmlns:a="http://schemas.openxmlformats.org/drawingml/2006/main">
              <a:ext uri="{FF2B5EF4-FFF2-40B4-BE49-F238E27FC236}">
                <a16:creationId xmlns:a16="http://schemas.microsoft.com/office/drawing/2014/main" id="{72214C34-D401-D926-A628-844D217B2C02}"/>
              </a:ext>
            </a:extLst>
          </p:cNvPr>
          <p:cNvSpPr>
            <a:spLocks xmlns:a="http://schemas.openxmlformats.org/drawingml/2006/main" noGrp="1"/>
          </p:cNvSpPr>
          <p:nvPr>
            <p:ph idx="4"/>
          </p:nvPr>
        </p:nvSpPr>
        <p:spPr>
          <a:xfrm xmlns:a="http://schemas.openxmlformats.org/drawingml/2006/main">
            <a:off x="6172200" y="2505075"/>
            <a:ext cx="5183188" cy="3684588"/>
          </a:xfrm>
        </p:spPr>
        <p:txBody>
          <a:bodyPr xmlns:a="http://schemas.openxmlformats.org/drawingml/2006/main"/>
          <a:lstStyle xmlns:a="http://schemas.openxmlformats.org/drawingml/2006/main"/>
          <a:p xmlns:a="http://schemas.openxmlformats.org/drawingml/2006/main">
            <a:pPr lvl="0">
              <a:buNone/>
            </a:pPr>
            <a:r>
              <a:rPr>
                <a:latin typeface="Arial"/>
                <a:ea typeface="Arial"/>
                <a:cs typeface="Arial"/>
              </a:rPr>
              <a:t>Click to edit Master text styles</a:t>
            </a:r>
          </a:p>
          <a:p xmlns:a="http://schemas.openxmlformats.org/drawingml/2006/main">
            <a:pPr lvl="1">
              <a:buNone/>
            </a:pPr>
            <a:r>
              <a:rPr>
                <a:latin typeface="Arial"/>
                <a:ea typeface="Arial"/>
                <a:cs typeface="Arial"/>
              </a:rPr>
              <a:t>Second level</a:t>
            </a:r>
          </a:p>
          <a:p xmlns:a="http://schemas.openxmlformats.org/drawingml/2006/main">
            <a:pPr lvl="2">
              <a:buNone/>
            </a:pPr>
            <a:r>
              <a:rPr>
                <a:latin typeface="Arial"/>
                <a:ea typeface="Arial"/>
                <a:cs typeface="Arial"/>
              </a:rPr>
              <a:t>Third level</a:t>
            </a:r>
          </a:p>
          <a:p xmlns:a="http://schemas.openxmlformats.org/drawingml/2006/main">
            <a:pPr lvl="3">
              <a:buNone/>
            </a:pPr>
            <a:r>
              <a:rPr>
                <a:latin typeface="Arial"/>
                <a:ea typeface="Arial"/>
                <a:cs typeface="Arial"/>
              </a:rPr>
              <a:t>Fourth level</a:t>
            </a:r>
          </a:p>
          <a:p xmlns:a="http://schemas.openxmlformats.org/drawingml/2006/main">
            <a:pPr lvl="4">
              <a:buNone/>
            </a:pPr>
            <a:r>
              <a:rPr>
                <a:latin typeface="Arial"/>
                <a:ea typeface="Arial"/>
                <a:cs typeface="Arial"/>
              </a:rPr>
              <a:t>Fifth level</a:t>
            </a:r>
          </a:p>
        </p:txBody>
      </p:sp>
      <p:sp>
        <p:nvSpPr>
          <p:cNvPr id="7" name="Date Placeholder 6">
            <a:extLst xmlns:a="http://schemas.openxmlformats.org/drawingml/2006/main">
              <a:ext uri="{FF2B5EF4-FFF2-40B4-BE49-F238E27FC236}">
                <a16:creationId xmlns:a16="http://schemas.microsoft.com/office/drawing/2014/main" id="{EB85E142-5052-8C4C-652F-037AE35378F3}"/>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6082DFD3-F323-4773-B627-DAC197782562}" type="datetimeFigureOut">
              <a:rPr>
                <a:solidFill>
                  <a:srgbClr val="111416"/>
                </a:solidFill>
                <a:latin typeface="Arial"/>
                <a:ea typeface="Arial"/>
                <a:cs typeface="Arial"/>
              </a:rPr>
              <a:t>7/19/2026</a:t>
            </a:fld>
            <a:endParaRPr>
              <a:latin typeface="Arial"/>
              <a:ea typeface="Arial"/>
              <a:cs typeface="Arial"/>
            </a:endParaRPr>
          </a:p>
        </p:txBody>
      </p:sp>
      <p:sp>
        <p:nvSpPr>
          <p:cNvPr id="8" name="Footer Placeholder 7">
            <a:extLst xmlns:a="http://schemas.openxmlformats.org/drawingml/2006/main">
              <a:ext uri="{FF2B5EF4-FFF2-40B4-BE49-F238E27FC236}">
                <a16:creationId xmlns:a16="http://schemas.microsoft.com/office/drawing/2014/main" id="{A90711F8-316D-4040-CB7A-D88BAAFDF14E}"/>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 name="Slide Number Placeholder 8">
            <a:extLst xmlns:a="http://schemas.openxmlformats.org/drawingml/2006/main">
              <a:ext uri="{FF2B5EF4-FFF2-40B4-BE49-F238E27FC236}">
                <a16:creationId xmlns:a16="http://schemas.microsoft.com/office/drawing/2014/main" id="{092DE253-A2AD-FD93-7550-B77FD25586D4}"/>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A0C75FC-CD16-4279-B106-6A1F1AB5E03A}" type="slidenum">
              <a:rPr>
                <a:solidFill>
                  <a:srgbClr val="111416"/>
                </a:solidFill>
                <a:latin typeface="Arial"/>
                <a:ea typeface="Arial"/>
                <a:cs typeface="Arial"/>
              </a:rPr>
              <a:t>‹#›</a:t>
            </a:fld>
            <a:endParaRPr>
              <a:latin typeface="Arial"/>
              <a:ea typeface="Arial"/>
              <a:cs typeface="Arial"/>
            </a:endParaRPr>
          </a:p>
        </p:txBody>
      </p:sp>
    </p:spTree>
  </p:cSld>
</p:sldLayout>
</file>

<file path=ppt/slideLayouts/slideLayout5.xml><?xml version="1.0" encoding="utf-8"?>
<p:sldLayout xmlns:p="http://schemas.openxmlformats.org/presentationml/2006/main" type="titleOnly">
  <p:cSld name="Title Onl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3E4A798E-03EF-62C9-0147-230451C1238E}"/>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111416"/>
                </a:solidFill>
                <a:latin typeface="Arial"/>
                <a:ea typeface="Arial"/>
                <a:cs typeface="Arial"/>
              </a:rPr>
              <a:t>Click to edit Master title style</a:t>
            </a:r>
          </a:p>
        </p:txBody>
      </p:sp>
      <p:sp>
        <p:nvSpPr>
          <p:cNvPr id="3" name="Date Placeholder 2">
            <a:extLst xmlns:a="http://schemas.openxmlformats.org/drawingml/2006/main">
              <a:ext uri="{FF2B5EF4-FFF2-40B4-BE49-F238E27FC236}">
                <a16:creationId xmlns:a16="http://schemas.microsoft.com/office/drawing/2014/main" id="{F5EA57EA-B6D8-B6E4-4338-C14DD3DF175E}"/>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6082DFD3-F323-4773-B627-DAC197782562}" type="datetimeFigureOut">
              <a:rPr>
                <a:solidFill>
                  <a:srgbClr val="111416"/>
                </a:solidFill>
                <a:latin typeface="Arial"/>
                <a:ea typeface="Arial"/>
                <a:cs typeface="Arial"/>
              </a:rPr>
              <a:t>7/19/2026</a:t>
            </a:fld>
            <a:endParaRPr>
              <a:latin typeface="Arial"/>
              <a:ea typeface="Arial"/>
              <a:cs typeface="Arial"/>
            </a:endParaRPr>
          </a:p>
        </p:txBody>
      </p:sp>
      <p:sp>
        <p:nvSpPr>
          <p:cNvPr id="4" name="Footer Placeholder 3">
            <a:extLst xmlns:a="http://schemas.openxmlformats.org/drawingml/2006/main">
              <a:ext uri="{FF2B5EF4-FFF2-40B4-BE49-F238E27FC236}">
                <a16:creationId xmlns:a16="http://schemas.microsoft.com/office/drawing/2014/main" id="{0B1B5964-0A84-CF7F-5BC8-4316300594F5}"/>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 name="Slide Number Placeholder 4">
            <a:extLst xmlns:a="http://schemas.openxmlformats.org/drawingml/2006/main">
              <a:ext uri="{FF2B5EF4-FFF2-40B4-BE49-F238E27FC236}">
                <a16:creationId xmlns:a16="http://schemas.microsoft.com/office/drawing/2014/main" id="{9FC7C4C5-8C70-F880-3650-735E22100505}"/>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A0C75FC-CD16-4279-B106-6A1F1AB5E03A}" type="slidenum">
              <a:rPr>
                <a:solidFill>
                  <a:srgbClr val="111416"/>
                </a:solidFill>
                <a:latin typeface="Arial"/>
                <a:ea typeface="Arial"/>
                <a:cs typeface="Arial"/>
              </a:rPr>
              <a:t>‹#›</a:t>
            </a:fld>
            <a:endParaRPr>
              <a:latin typeface="Arial"/>
              <a:ea typeface="Arial"/>
              <a:cs typeface="Arial"/>
            </a:endParaRPr>
          </a:p>
        </p:txBody>
      </p:sp>
    </p:spTree>
  </p:cSld>
</p:sldLayout>
</file>

<file path=ppt/slideLayouts/slideLayout6.xml><?xml version="1.0" encoding="utf-8"?>
<p:sldLayout xmlns:p="http://schemas.openxmlformats.org/presentationml/2006/main" type="blank">
  <p:cSld name="Blank">
    <p:spTree>
      <p:nvGrpSpPr>
        <p:cNvPr id="1" name=""/>
        <p:cNvGrpSpPr/>
        <p:nvPr/>
      </p:nvGrpSpPr>
      <p:grpSpPr>
        <a:xfrm xmlns:a="http://schemas.openxmlformats.org/drawingml/2006/main"/>
      </p:grpSpPr>
      <p:sp>
        <p:nvSpPr>
          <p:cNvPr id="2" name="Date Placeholder 1">
            <a:extLst xmlns:a="http://schemas.openxmlformats.org/drawingml/2006/main">
              <a:ext uri="{FF2B5EF4-FFF2-40B4-BE49-F238E27FC236}">
                <a16:creationId xmlns:a16="http://schemas.microsoft.com/office/drawing/2014/main" id="{5C40FBFA-F3D1-295F-D481-C4F39E7A310A}"/>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6082DFD3-F323-4773-B627-DAC197782562}" type="datetimeFigureOut">
              <a:rPr>
                <a:solidFill>
                  <a:srgbClr val="111416"/>
                </a:solidFill>
                <a:latin typeface="Arial"/>
                <a:ea typeface="Arial"/>
                <a:cs typeface="Arial"/>
              </a:rPr>
              <a:t>7/19/2026</a:t>
            </a:fld>
            <a:endParaRPr>
              <a:latin typeface="Arial"/>
              <a:ea typeface="Arial"/>
              <a:cs typeface="Arial"/>
            </a:endParaRPr>
          </a:p>
        </p:txBody>
      </p:sp>
      <p:sp>
        <p:nvSpPr>
          <p:cNvPr id="3" name="Footer Placeholder 2">
            <a:extLst xmlns:a="http://schemas.openxmlformats.org/drawingml/2006/main">
              <a:ext uri="{FF2B5EF4-FFF2-40B4-BE49-F238E27FC236}">
                <a16:creationId xmlns:a16="http://schemas.microsoft.com/office/drawing/2014/main" id="{96A08737-90EC-9B1E-17BD-C7E2C6AF6342}"/>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 name="Slide Number Placeholder 3">
            <a:extLst xmlns:a="http://schemas.openxmlformats.org/drawingml/2006/main">
              <a:ext uri="{FF2B5EF4-FFF2-40B4-BE49-F238E27FC236}">
                <a16:creationId xmlns:a16="http://schemas.microsoft.com/office/drawing/2014/main" id="{5A8055B8-513C-E172-F37A-72166A96B0CA}"/>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A0C75FC-CD16-4279-B106-6A1F1AB5E03A}" type="slidenum">
              <a:rPr>
                <a:solidFill>
                  <a:srgbClr val="111416"/>
                </a:solidFill>
                <a:latin typeface="Arial"/>
                <a:ea typeface="Arial"/>
                <a:cs typeface="Arial"/>
              </a:rPr>
              <a:t>‹#›</a:t>
            </a:fld>
            <a:endParaRPr>
              <a:latin typeface="Arial"/>
              <a:ea typeface="Arial"/>
              <a:cs typeface="Arial"/>
            </a:endParaRPr>
          </a:p>
        </p:txBody>
      </p:sp>
    </p:spTree>
  </p:cSld>
</p:sldLayout>
</file>

<file path=ppt/slideLayouts/slideLayout7.xml><?xml version="1.0" encoding="utf-8"?>
<p:sldLayout xmlns:p="http://schemas.openxmlformats.org/presentationml/2006/main" type="objTx">
  <p:cSld name="Content with Caption">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BCFDE3DF-E2C0-4003-7BAF-7C316AAFCF4B}"/>
              </a:ext>
            </a:extLst>
          </p:cNvPr>
          <p:cNvSpPr>
            <a:spLocks xmlns:a="http://schemas.openxmlformats.org/drawingml/2006/main" noGrp="1"/>
          </p:cNvSpPr>
          <p:nvPr>
            <p:ph type="title" idx="0"/>
          </p:nvPr>
        </p:nvSpPr>
        <p:spPr>
          <a:xfrm xmlns:a="http://schemas.openxmlformats.org/drawingml/2006/main">
            <a:off x="839788" y="457200"/>
            <a:ext cx="3932237" cy="1600200"/>
          </a:xfrm>
        </p:spPr>
        <p:txBody>
          <a:bodyPr xmlns:a="http://schemas.openxmlformats.org/drawingml/2006/main" anchor="b"/>
          <a:lstStyle xmlns:a="http://schemas.openxmlformats.org/drawingml/2006/main">
            <a:lvl1pPr>
              <a:buNone/>
              <a:defRPr sz="3200">
                <a:latin typeface="Arial"/>
                <a:ea typeface="Arial"/>
                <a:cs typeface="Arial"/>
              </a:defRPr>
            </a:lvl1pPr>
          </a:lstStyle>
          <a:p xmlns:a="http://schemas.openxmlformats.org/drawingml/2006/main">
            <a:r>
              <a:rPr>
                <a:latin typeface="Arial"/>
                <a:ea typeface="Arial"/>
                <a:cs typeface="Arial"/>
              </a:rPr>
              <a:t>Click to edit Master title style</a:t>
            </a:r>
          </a:p>
        </p:txBody>
      </p:sp>
      <p:sp>
        <p:nvSpPr>
          <p:cNvPr id="3" name="Content Placeholder 2">
            <a:extLst xmlns:a="http://schemas.openxmlformats.org/drawingml/2006/main">
              <a:ext uri="{FF2B5EF4-FFF2-40B4-BE49-F238E27FC236}">
                <a16:creationId xmlns:a16="http://schemas.microsoft.com/office/drawing/2014/main" id="{B3276229-CF7C-BC78-05CD-D616E47BEC1A}"/>
              </a:ext>
            </a:extLst>
          </p:cNvPr>
          <p:cNvSpPr>
            <a:spLocks xmlns:a="http://schemas.openxmlformats.org/drawingml/2006/main" noGrp="1"/>
          </p:cNvSpPr>
          <p:nvPr>
            <p:ph idx="1"/>
          </p:nvPr>
        </p:nvSpPr>
        <p:spPr>
          <a:xfrm xmlns:a="http://schemas.openxmlformats.org/drawingml/2006/main">
            <a:off x="5183188" y="987425"/>
            <a:ext cx="6172200" cy="4873625"/>
          </a:xfrm>
        </p:spPr>
        <p:txBody>
          <a:bodyPr xmlns:a="http://schemas.openxmlformats.org/drawingml/2006/main"/>
          <a:lstStyle xmlns:a="http://schemas.openxmlformats.org/drawingml/2006/main">
            <a:lvl1pPr>
              <a:buNone/>
              <a:defRPr sz="3200">
                <a:latin typeface="Arial"/>
                <a:ea typeface="Arial"/>
                <a:cs typeface="Arial"/>
              </a:defRPr>
            </a:lvl1pPr>
            <a:lvl2pPr>
              <a:buNone/>
              <a:defRPr sz="2800">
                <a:latin typeface="Arial"/>
                <a:ea typeface="Arial"/>
                <a:cs typeface="Arial"/>
              </a:defRPr>
            </a:lvl2pPr>
            <a:lvl3pPr>
              <a:buNone/>
              <a:defRPr sz="2400">
                <a:latin typeface="Arial"/>
                <a:ea typeface="Arial"/>
                <a:cs typeface="Arial"/>
              </a:defRPr>
            </a:lvl3pPr>
            <a:lvl4pPr>
              <a:buNone/>
              <a:defRPr sz="2000">
                <a:latin typeface="Arial"/>
                <a:ea typeface="Arial"/>
                <a:cs typeface="Arial"/>
              </a:defRPr>
            </a:lvl4pPr>
            <a:lvl5pPr>
              <a:buNone/>
              <a:defRPr sz="2000">
                <a:latin typeface="Arial"/>
                <a:ea typeface="Arial"/>
                <a:cs typeface="Arial"/>
              </a:defRPr>
            </a:lvl5pPr>
            <a:lvl6pPr>
              <a:buNone/>
              <a:defRPr sz="2000">
                <a:latin typeface="Arial"/>
                <a:ea typeface="Arial"/>
                <a:cs typeface="Arial"/>
              </a:defRPr>
            </a:lvl6pPr>
            <a:lvl7pPr>
              <a:buNone/>
              <a:defRPr sz="2000">
                <a:latin typeface="Arial"/>
                <a:ea typeface="Arial"/>
                <a:cs typeface="Arial"/>
              </a:defRPr>
            </a:lvl7pPr>
            <a:lvl8pPr>
              <a:buNone/>
              <a:defRPr sz="2000">
                <a:latin typeface="Arial"/>
                <a:ea typeface="Arial"/>
                <a:cs typeface="Arial"/>
              </a:defRPr>
            </a:lvl8pPr>
            <a:lvl9pPr>
              <a:buNone/>
              <a:defRPr sz="2000">
                <a:latin typeface="Arial"/>
                <a:ea typeface="Arial"/>
                <a:cs typeface="Arial"/>
              </a:defRPr>
            </a:lvl9pPr>
          </a:lstStyle>
          <a:p xmlns:a="http://schemas.openxmlformats.org/drawingml/2006/main">
            <a:pPr lvl="0">
              <a:buNone/>
            </a:pPr>
            <a:r>
              <a:rPr>
                <a:latin typeface="Arial"/>
                <a:ea typeface="Arial"/>
                <a:cs typeface="Arial"/>
              </a:rPr>
              <a:t>Click to edit Master text styles</a:t>
            </a:r>
          </a:p>
          <a:p xmlns:a="http://schemas.openxmlformats.org/drawingml/2006/main">
            <a:pPr lvl="1">
              <a:buNone/>
            </a:pPr>
            <a:r>
              <a:rPr>
                <a:latin typeface="Arial"/>
                <a:ea typeface="Arial"/>
                <a:cs typeface="Arial"/>
              </a:rPr>
              <a:t>Second level</a:t>
            </a:r>
          </a:p>
          <a:p xmlns:a="http://schemas.openxmlformats.org/drawingml/2006/main">
            <a:pPr lvl="2">
              <a:buNone/>
            </a:pPr>
            <a:r>
              <a:rPr>
                <a:latin typeface="Arial"/>
                <a:ea typeface="Arial"/>
                <a:cs typeface="Arial"/>
              </a:rPr>
              <a:t>Third level</a:t>
            </a:r>
          </a:p>
          <a:p xmlns:a="http://schemas.openxmlformats.org/drawingml/2006/main">
            <a:pPr lvl="3">
              <a:buNone/>
            </a:pPr>
            <a:r>
              <a:rPr>
                <a:latin typeface="Arial"/>
                <a:ea typeface="Arial"/>
                <a:cs typeface="Arial"/>
              </a:rPr>
              <a:t>Fourth level</a:t>
            </a:r>
          </a:p>
          <a:p xmlns:a="http://schemas.openxmlformats.org/drawingml/2006/main">
            <a:pPr lvl="4">
              <a:buNone/>
            </a:pPr>
            <a:r>
              <a:rPr>
                <a:latin typeface="Arial"/>
                <a:ea typeface="Arial"/>
                <a:cs typeface="Arial"/>
              </a:rPr>
              <a:t>Fifth level</a:t>
            </a:r>
          </a:p>
        </p:txBody>
      </p:sp>
      <p:sp>
        <p:nvSpPr>
          <p:cNvPr id="4" name="Text Placeholder 3">
            <a:extLst xmlns:a="http://schemas.openxmlformats.org/drawingml/2006/main">
              <a:ext uri="{FF2B5EF4-FFF2-40B4-BE49-F238E27FC236}">
                <a16:creationId xmlns:a16="http://schemas.microsoft.com/office/drawing/2014/main" id="{A5A4ECFC-C8F8-434F-1061-D97CD46D400B}"/>
              </a:ext>
            </a:extLst>
          </p:cNvPr>
          <p:cNvSpPr>
            <a:spLocks xmlns:a="http://schemas.openxmlformats.org/drawingml/2006/main" noGrp="1"/>
          </p:cNvSpPr>
          <p:nvPr>
            <p:ph type="body" idx="2"/>
          </p:nvPr>
        </p:nvSpPr>
        <p:spPr>
          <a:xfrm xmlns:a="http://schemas.openxmlformats.org/drawingml/2006/main">
            <a:off x="839788" y="2057400"/>
            <a:ext cx="3932237" cy="3811588"/>
          </a:xfrm>
        </p:spPr>
        <p:txBody>
          <a:bodyPr xmlns:a="http://schemas.openxmlformats.org/drawingml/2006/main"/>
          <a:lstStyle xmlns:a="http://schemas.openxmlformats.org/drawingml/2006/main">
            <a:lvl1pPr marL="0" indent="0">
              <a:buNone/>
              <a:defRPr sz="1600">
                <a:latin typeface="Arial"/>
                <a:ea typeface="Arial"/>
                <a:cs typeface="Arial"/>
              </a:defRPr>
            </a:lvl1pPr>
            <a:lvl2pPr marL="457200" indent="0">
              <a:buNone/>
              <a:defRPr sz="1400">
                <a:latin typeface="Arial"/>
                <a:ea typeface="Arial"/>
                <a:cs typeface="Arial"/>
              </a:defRPr>
            </a:lvl2pPr>
            <a:lvl3pPr marL="914400" indent="0">
              <a:buNone/>
              <a:defRPr sz="1200">
                <a:latin typeface="Arial"/>
                <a:ea typeface="Arial"/>
                <a:cs typeface="Arial"/>
              </a:defRPr>
            </a:lvl3pPr>
            <a:lvl4pPr marL="1371600" indent="0">
              <a:buNone/>
              <a:defRPr sz="1000">
                <a:latin typeface="Arial"/>
                <a:ea typeface="Arial"/>
                <a:cs typeface="Arial"/>
              </a:defRPr>
            </a:lvl4pPr>
            <a:lvl5pPr marL="1828800" indent="0">
              <a:buNone/>
              <a:defRPr sz="1000">
                <a:latin typeface="Arial"/>
                <a:ea typeface="Arial"/>
                <a:cs typeface="Arial"/>
              </a:defRPr>
            </a:lvl5pPr>
            <a:lvl6pPr marL="2286000" indent="0">
              <a:buNone/>
              <a:defRPr sz="1000">
                <a:latin typeface="Arial"/>
                <a:ea typeface="Arial"/>
                <a:cs typeface="Arial"/>
              </a:defRPr>
            </a:lvl6pPr>
            <a:lvl7pPr marL="2743200" indent="0">
              <a:buNone/>
              <a:defRPr sz="1000">
                <a:latin typeface="Arial"/>
                <a:ea typeface="Arial"/>
                <a:cs typeface="Arial"/>
              </a:defRPr>
            </a:lvl7pPr>
            <a:lvl8pPr marL="3200400" indent="0">
              <a:buNone/>
              <a:defRPr sz="1000">
                <a:latin typeface="Arial"/>
                <a:ea typeface="Arial"/>
                <a:cs typeface="Arial"/>
              </a:defRPr>
            </a:lvl8pPr>
            <a:lvl9pPr marL="3657600" indent="0">
              <a:buNone/>
              <a:defRPr sz="1000">
                <a:latin typeface="Arial"/>
                <a:ea typeface="Arial"/>
                <a:cs typeface="Arial"/>
              </a:defRPr>
            </a:lvl9pPr>
          </a:lstStyle>
          <a:p xmlns:a="http://schemas.openxmlformats.org/drawingml/2006/main">
            <a:pPr lvl="0">
              <a:buNone/>
            </a:pPr>
            <a:r>
              <a:rPr>
                <a:latin typeface="Arial"/>
                <a:ea typeface="Arial"/>
                <a:cs typeface="Arial"/>
              </a:rPr>
              <a:t>Click to edit Master text styles</a:t>
            </a:r>
          </a:p>
        </p:txBody>
      </p:sp>
      <p:sp>
        <p:nvSpPr>
          <p:cNvPr id="5" name="Date Placeholder 4">
            <a:extLst xmlns:a="http://schemas.openxmlformats.org/drawingml/2006/main">
              <a:ext uri="{FF2B5EF4-FFF2-40B4-BE49-F238E27FC236}">
                <a16:creationId xmlns:a16="http://schemas.microsoft.com/office/drawing/2014/main" id="{045B48A1-5DB6-2F09-D621-3AF652916FCD}"/>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6082DFD3-F323-4773-B627-DAC197782562}" type="datetimeFigureOut">
              <a:rPr>
                <a:solidFill>
                  <a:srgbClr val="111416"/>
                </a:solidFill>
                <a:latin typeface="Arial"/>
                <a:ea typeface="Arial"/>
                <a:cs typeface="Arial"/>
              </a:rPr>
              <a:t>7/19/2026</a:t>
            </a:fld>
            <a:endParaRPr>
              <a:latin typeface="Arial"/>
              <a:ea typeface="Arial"/>
              <a:cs typeface="Arial"/>
            </a:endParaRPr>
          </a:p>
        </p:txBody>
      </p:sp>
      <p:sp>
        <p:nvSpPr>
          <p:cNvPr id="6" name="Footer Placeholder 5">
            <a:extLst xmlns:a="http://schemas.openxmlformats.org/drawingml/2006/main">
              <a:ext uri="{FF2B5EF4-FFF2-40B4-BE49-F238E27FC236}">
                <a16:creationId xmlns:a16="http://schemas.microsoft.com/office/drawing/2014/main" id="{23AE38BF-B94C-80AD-FCF1-BF9C7136C1B7}"/>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 name="Slide Number Placeholder 6">
            <a:extLst xmlns:a="http://schemas.openxmlformats.org/drawingml/2006/main">
              <a:ext uri="{FF2B5EF4-FFF2-40B4-BE49-F238E27FC236}">
                <a16:creationId xmlns:a16="http://schemas.microsoft.com/office/drawing/2014/main" id="{F1690479-1EA7-09B9-16D4-F2503DC8D934}"/>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A0C75FC-CD16-4279-B106-6A1F1AB5E03A}" type="slidenum">
              <a:rPr>
                <a:solidFill>
                  <a:srgbClr val="111416"/>
                </a:solidFill>
                <a:latin typeface="Arial"/>
                <a:ea typeface="Arial"/>
                <a:cs typeface="Arial"/>
              </a:rPr>
              <a:t>‹#›</a:t>
            </a:fld>
            <a:endParaRPr>
              <a:latin typeface="Arial"/>
              <a:ea typeface="Arial"/>
              <a:cs typeface="Arial"/>
            </a:endParaRPr>
          </a:p>
        </p:txBody>
      </p:sp>
    </p:spTree>
  </p:cSld>
</p:sldLayout>
</file>

<file path=ppt/slideLayouts/slideLayout8.xml><?xml version="1.0" encoding="utf-8"?>
<p:sldLayout xmlns:p="http://schemas.openxmlformats.org/presentationml/2006/main" type="picTx">
  <p:cSld name="Picture with Caption">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DB74AA77-4573-D6FD-2ECC-6B56F12ABD2E}"/>
              </a:ext>
            </a:extLst>
          </p:cNvPr>
          <p:cNvSpPr>
            <a:spLocks xmlns:a="http://schemas.openxmlformats.org/drawingml/2006/main" noGrp="1"/>
          </p:cNvSpPr>
          <p:nvPr>
            <p:ph type="title" idx="0"/>
          </p:nvPr>
        </p:nvSpPr>
        <p:spPr>
          <a:xfrm xmlns:a="http://schemas.openxmlformats.org/drawingml/2006/main">
            <a:off x="839788" y="457200"/>
            <a:ext cx="3932237" cy="1600200"/>
          </a:xfrm>
        </p:spPr>
        <p:txBody>
          <a:bodyPr xmlns:a="http://schemas.openxmlformats.org/drawingml/2006/main" anchor="b"/>
          <a:lstStyle xmlns:a="http://schemas.openxmlformats.org/drawingml/2006/main">
            <a:lvl1pPr>
              <a:buNone/>
              <a:defRPr sz="3200">
                <a:latin typeface="Arial"/>
                <a:ea typeface="Arial"/>
                <a:cs typeface="Arial"/>
              </a:defRPr>
            </a:lvl1pPr>
          </a:lstStyle>
          <a:p xmlns:a="http://schemas.openxmlformats.org/drawingml/2006/main">
            <a:r>
              <a:rPr>
                <a:latin typeface="Arial"/>
                <a:ea typeface="Arial"/>
                <a:cs typeface="Arial"/>
              </a:rPr>
              <a:t>Click to edit Master title style</a:t>
            </a:r>
          </a:p>
        </p:txBody>
      </p:sp>
      <p:sp>
        <p:nvSpPr>
          <p:cNvPr id="3" name="Picture Placeholder 2">
            <a:extLst xmlns:a="http://schemas.openxmlformats.org/drawingml/2006/main">
              <a:ext uri="{FF2B5EF4-FFF2-40B4-BE49-F238E27FC236}">
                <a16:creationId xmlns:a16="http://schemas.microsoft.com/office/drawing/2014/main" id="{0AAE25BD-2F7E-97F3-ABDC-4EFD737CEC11}"/>
              </a:ext>
            </a:extLst>
          </p:cNvPr>
          <p:cNvSpPr>
            <a:spLocks xmlns:a="http://schemas.openxmlformats.org/drawingml/2006/main" noGrp="1"/>
          </p:cNvSpPr>
          <p:nvPr>
            <p:ph type="pic" idx="1"/>
          </p:nvPr>
        </p:nvSpPr>
        <p:spPr>
          <a:xfrm xmlns:a="http://schemas.openxmlformats.org/drawingml/2006/main">
            <a:off x="5183188" y="987425"/>
            <a:ext cx="6172200" cy="4873625"/>
          </a:xfrm>
        </p:spPr>
        <p:txBody>
          <a:bodyPr xmlns:a="http://schemas.openxmlformats.org/drawingml/2006/main"/>
          <a:lstStyle xmlns:a="http://schemas.openxmlformats.org/drawingml/2006/main">
            <a:lvl1pPr marL="0" indent="0">
              <a:buNone/>
              <a:defRPr sz="3200">
                <a:latin typeface="Arial"/>
                <a:ea typeface="Arial"/>
                <a:cs typeface="Arial"/>
              </a:defRPr>
            </a:lvl1pPr>
            <a:lvl2pPr marL="457200" indent="0">
              <a:buNone/>
              <a:defRPr sz="2800">
                <a:latin typeface="Arial"/>
                <a:ea typeface="Arial"/>
                <a:cs typeface="Arial"/>
              </a:defRPr>
            </a:lvl2pPr>
            <a:lvl3pPr marL="914400" indent="0">
              <a:buNone/>
              <a:defRPr sz="2400">
                <a:latin typeface="Arial"/>
                <a:ea typeface="Arial"/>
                <a:cs typeface="Arial"/>
              </a:defRPr>
            </a:lvl3pPr>
            <a:lvl4pPr marL="1371600" indent="0">
              <a:buNone/>
              <a:defRPr sz="2000">
                <a:latin typeface="Arial"/>
                <a:ea typeface="Arial"/>
                <a:cs typeface="Arial"/>
              </a:defRPr>
            </a:lvl4pPr>
            <a:lvl5pPr marL="1828800" indent="0">
              <a:buNone/>
              <a:defRPr sz="2000">
                <a:latin typeface="Arial"/>
                <a:ea typeface="Arial"/>
                <a:cs typeface="Arial"/>
              </a:defRPr>
            </a:lvl5pPr>
            <a:lvl6pPr marL="2286000" indent="0">
              <a:buNone/>
              <a:defRPr sz="2000">
                <a:latin typeface="Arial"/>
                <a:ea typeface="Arial"/>
                <a:cs typeface="Arial"/>
              </a:defRPr>
            </a:lvl6pPr>
            <a:lvl7pPr marL="2743200" indent="0">
              <a:buNone/>
              <a:defRPr sz="2000">
                <a:latin typeface="Arial"/>
                <a:ea typeface="Arial"/>
                <a:cs typeface="Arial"/>
              </a:defRPr>
            </a:lvl7pPr>
            <a:lvl8pPr marL="3200400" indent="0">
              <a:buNone/>
              <a:defRPr sz="2000">
                <a:latin typeface="Arial"/>
                <a:ea typeface="Arial"/>
                <a:cs typeface="Arial"/>
              </a:defRPr>
            </a:lvl8pPr>
            <a:lvl9pPr marL="3657600" indent="0">
              <a:buNone/>
              <a:defRPr sz="2000">
                <a:latin typeface="Arial"/>
                <a:ea typeface="Arial"/>
                <a:cs typeface="Arial"/>
              </a:defRPr>
            </a:lvl9pPr>
          </a:lstStyle>
          <a:p xmlns:a="http://schemas.openxmlformats.org/drawingml/2006/main">
            <a:endParaRPr>
              <a:latin typeface="Arial"/>
              <a:ea typeface="Arial"/>
              <a:cs typeface="Arial"/>
            </a:endParaRPr>
          </a:p>
        </p:txBody>
      </p:sp>
      <p:sp>
        <p:nvSpPr>
          <p:cNvPr id="4" name="Text Placeholder 3">
            <a:extLst xmlns:a="http://schemas.openxmlformats.org/drawingml/2006/main">
              <a:ext uri="{FF2B5EF4-FFF2-40B4-BE49-F238E27FC236}">
                <a16:creationId xmlns:a16="http://schemas.microsoft.com/office/drawing/2014/main" id="{10F974E6-25B4-BB33-1D4F-2ECB9456D7BA}"/>
              </a:ext>
            </a:extLst>
          </p:cNvPr>
          <p:cNvSpPr>
            <a:spLocks xmlns:a="http://schemas.openxmlformats.org/drawingml/2006/main" noGrp="1"/>
          </p:cNvSpPr>
          <p:nvPr>
            <p:ph type="body" idx="2"/>
          </p:nvPr>
        </p:nvSpPr>
        <p:spPr>
          <a:xfrm xmlns:a="http://schemas.openxmlformats.org/drawingml/2006/main">
            <a:off x="839788" y="2057400"/>
            <a:ext cx="3932237" cy="3811588"/>
          </a:xfrm>
        </p:spPr>
        <p:txBody>
          <a:bodyPr xmlns:a="http://schemas.openxmlformats.org/drawingml/2006/main"/>
          <a:lstStyle xmlns:a="http://schemas.openxmlformats.org/drawingml/2006/main">
            <a:lvl1pPr marL="0" indent="0">
              <a:buNone/>
              <a:defRPr sz="1600">
                <a:latin typeface="Arial"/>
                <a:ea typeface="Arial"/>
                <a:cs typeface="Arial"/>
              </a:defRPr>
            </a:lvl1pPr>
            <a:lvl2pPr marL="457200" indent="0">
              <a:buNone/>
              <a:defRPr sz="1400">
                <a:latin typeface="Arial"/>
                <a:ea typeface="Arial"/>
                <a:cs typeface="Arial"/>
              </a:defRPr>
            </a:lvl2pPr>
            <a:lvl3pPr marL="914400" indent="0">
              <a:buNone/>
              <a:defRPr sz="1200">
                <a:latin typeface="Arial"/>
                <a:ea typeface="Arial"/>
                <a:cs typeface="Arial"/>
              </a:defRPr>
            </a:lvl3pPr>
            <a:lvl4pPr marL="1371600" indent="0">
              <a:buNone/>
              <a:defRPr sz="1000">
                <a:latin typeface="Arial"/>
                <a:ea typeface="Arial"/>
                <a:cs typeface="Arial"/>
              </a:defRPr>
            </a:lvl4pPr>
            <a:lvl5pPr marL="1828800" indent="0">
              <a:buNone/>
              <a:defRPr sz="1000">
                <a:latin typeface="Arial"/>
                <a:ea typeface="Arial"/>
                <a:cs typeface="Arial"/>
              </a:defRPr>
            </a:lvl5pPr>
            <a:lvl6pPr marL="2286000" indent="0">
              <a:buNone/>
              <a:defRPr sz="1000">
                <a:latin typeface="Arial"/>
                <a:ea typeface="Arial"/>
                <a:cs typeface="Arial"/>
              </a:defRPr>
            </a:lvl6pPr>
            <a:lvl7pPr marL="2743200" indent="0">
              <a:buNone/>
              <a:defRPr sz="1000">
                <a:latin typeface="Arial"/>
                <a:ea typeface="Arial"/>
                <a:cs typeface="Arial"/>
              </a:defRPr>
            </a:lvl7pPr>
            <a:lvl8pPr marL="3200400" indent="0">
              <a:buNone/>
              <a:defRPr sz="1000">
                <a:latin typeface="Arial"/>
                <a:ea typeface="Arial"/>
                <a:cs typeface="Arial"/>
              </a:defRPr>
            </a:lvl8pPr>
            <a:lvl9pPr marL="3657600" indent="0">
              <a:buNone/>
              <a:defRPr sz="1000">
                <a:latin typeface="Arial"/>
                <a:ea typeface="Arial"/>
                <a:cs typeface="Arial"/>
              </a:defRPr>
            </a:lvl9pPr>
          </a:lstStyle>
          <a:p xmlns:a="http://schemas.openxmlformats.org/drawingml/2006/main">
            <a:pPr lvl="0">
              <a:buNone/>
            </a:pPr>
            <a:r>
              <a:rPr>
                <a:latin typeface="Arial"/>
                <a:ea typeface="Arial"/>
                <a:cs typeface="Arial"/>
              </a:rPr>
              <a:t>Click to edit Master text styles</a:t>
            </a:r>
          </a:p>
        </p:txBody>
      </p:sp>
      <p:sp>
        <p:nvSpPr>
          <p:cNvPr id="5" name="Date Placeholder 4">
            <a:extLst xmlns:a="http://schemas.openxmlformats.org/drawingml/2006/main">
              <a:ext uri="{FF2B5EF4-FFF2-40B4-BE49-F238E27FC236}">
                <a16:creationId xmlns:a16="http://schemas.microsoft.com/office/drawing/2014/main" id="{EEFA4772-7083-233E-4023-5CB0F10392F6}"/>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6082DFD3-F323-4773-B627-DAC197782562}" type="datetimeFigureOut">
              <a:rPr>
                <a:solidFill>
                  <a:srgbClr val="111416"/>
                </a:solidFill>
                <a:latin typeface="Arial"/>
                <a:ea typeface="Arial"/>
                <a:cs typeface="Arial"/>
              </a:rPr>
              <a:t>7/19/2026</a:t>
            </a:fld>
            <a:endParaRPr>
              <a:latin typeface="Arial"/>
              <a:ea typeface="Arial"/>
              <a:cs typeface="Arial"/>
            </a:endParaRPr>
          </a:p>
        </p:txBody>
      </p:sp>
      <p:sp>
        <p:nvSpPr>
          <p:cNvPr id="6" name="Footer Placeholder 5">
            <a:extLst xmlns:a="http://schemas.openxmlformats.org/drawingml/2006/main">
              <a:ext uri="{FF2B5EF4-FFF2-40B4-BE49-F238E27FC236}">
                <a16:creationId xmlns:a16="http://schemas.microsoft.com/office/drawing/2014/main" id="{53A89F91-DB94-35BF-ED81-C8123BB0CD1F}"/>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 name="Slide Number Placeholder 6">
            <a:extLst xmlns:a="http://schemas.openxmlformats.org/drawingml/2006/main">
              <a:ext uri="{FF2B5EF4-FFF2-40B4-BE49-F238E27FC236}">
                <a16:creationId xmlns:a16="http://schemas.microsoft.com/office/drawing/2014/main" id="{8368F265-7675-9686-1BFD-9C462CB17D94}"/>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A0C75FC-CD16-4279-B106-6A1F1AB5E03A}" type="slidenum">
              <a:rPr>
                <a:solidFill>
                  <a:srgbClr val="111416"/>
                </a:solidFill>
                <a:latin typeface="Arial"/>
                <a:ea typeface="Arial"/>
                <a:cs typeface="Arial"/>
              </a:rPr>
              <a:t>‹#›</a:t>
            </a:fld>
            <a:endParaRPr>
              <a:latin typeface="Arial"/>
              <a:ea typeface="Arial"/>
              <a:cs typeface="Arial"/>
            </a:endParaRPr>
          </a:p>
        </p:txBody>
      </p:sp>
    </p:spTree>
  </p:cSld>
</p:sldLayout>
</file>

<file path=ppt/slideLayouts/slideLayout9.xml><?xml version="1.0" encoding="utf-8"?>
<p:sldLayout xmlns:p="http://schemas.openxmlformats.org/presentationml/2006/main" type="vertTx">
  <p:cSld name="Title and Vertical Tex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10BC261B-8416-A57A-80D4-C59B7356C89E}"/>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111416"/>
                </a:solidFill>
                <a:latin typeface="Arial"/>
                <a:ea typeface="Arial"/>
                <a:cs typeface="Arial"/>
              </a:rPr>
              <a:t>Click to edit Master title style</a:t>
            </a:r>
          </a:p>
        </p:txBody>
      </p:sp>
      <p:sp>
        <p:nvSpPr>
          <p:cNvPr id="3" name="Vertical Text Placeholder 2">
            <a:extLst xmlns:a="http://schemas.openxmlformats.org/drawingml/2006/main">
              <a:ext uri="{FF2B5EF4-FFF2-40B4-BE49-F238E27FC236}">
                <a16:creationId xmlns:a16="http://schemas.microsoft.com/office/drawing/2014/main" id="{B6F43D0B-19DD-FB73-DF40-82049A940A6C}"/>
              </a:ext>
            </a:extLst>
          </p:cNvPr>
          <p:cNvSpPr>
            <a:spLocks xmlns:a="http://schemas.openxmlformats.org/drawingml/2006/main" noGrp="1"/>
          </p:cNvSpPr>
          <p:nvPr>
            <p:ph type="body" idx="1"/>
          </p:nvPr>
        </p:nvSpPr>
        <p:spPr/>
        <p:txBody>
          <a:bodyPr xmlns:a="http://schemas.openxmlformats.org/drawingml/2006/main" vert="eaVert"/>
          <a:lstStyle xmlns:a="http://schemas.openxmlformats.org/drawingml/2006/main"/>
          <a:p xmlns:a="http://schemas.openxmlformats.org/drawingml/2006/main">
            <a:pPr lvl="0">
              <a:buNone/>
            </a:pPr>
            <a:r>
              <a:rPr>
                <a:solidFill>
                  <a:srgbClr val="111416"/>
                </a:solidFill>
                <a:latin typeface="Arial"/>
                <a:ea typeface="Arial"/>
                <a:cs typeface="Arial"/>
              </a:rPr>
              <a:t>Click to edit Master text styles</a:t>
            </a:r>
          </a:p>
          <a:p xmlns:a="http://schemas.openxmlformats.org/drawingml/2006/main">
            <a:pPr lvl="1">
              <a:buNone/>
            </a:pPr>
            <a:r>
              <a:rPr>
                <a:solidFill>
                  <a:srgbClr val="111416"/>
                </a:solidFill>
                <a:latin typeface="Arial"/>
                <a:ea typeface="Arial"/>
                <a:cs typeface="Arial"/>
              </a:rPr>
              <a:t>Second level</a:t>
            </a:r>
          </a:p>
          <a:p xmlns:a="http://schemas.openxmlformats.org/drawingml/2006/main">
            <a:pPr lvl="2">
              <a:buNone/>
            </a:pPr>
            <a:r>
              <a:rPr>
                <a:solidFill>
                  <a:srgbClr val="111416"/>
                </a:solidFill>
                <a:latin typeface="Arial"/>
                <a:ea typeface="Arial"/>
                <a:cs typeface="Arial"/>
              </a:rPr>
              <a:t>Third level</a:t>
            </a:r>
          </a:p>
          <a:p xmlns:a="http://schemas.openxmlformats.org/drawingml/2006/main">
            <a:pPr lvl="3">
              <a:buNone/>
            </a:pPr>
            <a:r>
              <a:rPr>
                <a:solidFill>
                  <a:srgbClr val="111416"/>
                </a:solidFill>
                <a:latin typeface="Arial"/>
                <a:ea typeface="Arial"/>
                <a:cs typeface="Arial"/>
              </a:rPr>
              <a:t>Fourth level</a:t>
            </a:r>
          </a:p>
          <a:p xmlns:a="http://schemas.openxmlformats.org/drawingml/2006/main">
            <a:pPr lvl="4">
              <a:buNone/>
            </a:pPr>
            <a:r>
              <a:rPr>
                <a:solidFill>
                  <a:srgbClr val="111416"/>
                </a:solidFill>
                <a:latin typeface="Arial"/>
                <a:ea typeface="Arial"/>
                <a:cs typeface="Arial"/>
              </a:rPr>
              <a:t>Fifth level</a:t>
            </a:r>
          </a:p>
        </p:txBody>
      </p:sp>
      <p:sp>
        <p:nvSpPr>
          <p:cNvPr id="4" name="Date Placeholder 3">
            <a:extLst xmlns:a="http://schemas.openxmlformats.org/drawingml/2006/main">
              <a:ext uri="{FF2B5EF4-FFF2-40B4-BE49-F238E27FC236}">
                <a16:creationId xmlns:a16="http://schemas.microsoft.com/office/drawing/2014/main" id="{F95BDDA6-90A5-ACA6-10AC-B483BE849BE7}"/>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6082DFD3-F323-4773-B627-DAC197782562}" type="datetimeFigureOut">
              <a:rPr>
                <a:solidFill>
                  <a:srgbClr val="111416"/>
                </a:solidFill>
                <a:latin typeface="Arial"/>
                <a:ea typeface="Arial"/>
                <a:cs typeface="Arial"/>
              </a:rPr>
              <a:t>7/19/2026</a:t>
            </a:fld>
            <a:endParaRPr>
              <a:latin typeface="Arial"/>
              <a:ea typeface="Arial"/>
              <a:cs typeface="Arial"/>
            </a:endParaRPr>
          </a:p>
        </p:txBody>
      </p:sp>
      <p:sp>
        <p:nvSpPr>
          <p:cNvPr id="5" name="Footer Placeholder 4">
            <a:extLst xmlns:a="http://schemas.openxmlformats.org/drawingml/2006/main">
              <a:ext uri="{FF2B5EF4-FFF2-40B4-BE49-F238E27FC236}">
                <a16:creationId xmlns:a16="http://schemas.microsoft.com/office/drawing/2014/main" id="{F5B94619-DC09-A522-4E01-E7C278192C30}"/>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 name="Slide Number Placeholder 5">
            <a:extLst xmlns:a="http://schemas.openxmlformats.org/drawingml/2006/main">
              <a:ext uri="{FF2B5EF4-FFF2-40B4-BE49-F238E27FC236}">
                <a16:creationId xmlns:a16="http://schemas.microsoft.com/office/drawing/2014/main" id="{F6BDD88E-E68F-5C90-EA7A-794685EF5B05}"/>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A0C75FC-CD16-4279-B106-6A1F1AB5E03A}" type="slidenum">
              <a:rPr>
                <a:solidFill>
                  <a:srgbClr val="111416"/>
                </a:solidFill>
                <a:latin typeface="Arial"/>
                <a:ea typeface="Arial"/>
                <a:cs typeface="Arial"/>
              </a:rPr>
              <a:t>‹#›</a:t>
            </a:fld>
            <a:endParaRPr>
              <a:latin typeface="Arial"/>
              <a:ea typeface="Arial"/>
              <a:cs typeface="Arial"/>
            </a:endParaRP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20233e8daa12481a" /><Relationship Type="http://schemas.openxmlformats.org/officeDocument/2006/relationships/slideLayout" Target="/ppt/slideLayouts/slideLayout1.xml" Id="R608da7392be640ea" /><Relationship Type="http://schemas.openxmlformats.org/officeDocument/2006/relationships/slideLayout" Target="/ppt/slideLayouts/slideLayout2.xml" Id="R65745da0179348e0" /><Relationship Type="http://schemas.openxmlformats.org/officeDocument/2006/relationships/slideLayout" Target="/ppt/slideLayouts/slideLayout3.xml" Id="Raf7ac45e23144c58" /><Relationship Type="http://schemas.openxmlformats.org/officeDocument/2006/relationships/slideLayout" Target="/ppt/slideLayouts/slideLayout4.xml" Id="R4c41f1fe3a2a4631" /><Relationship Type="http://schemas.openxmlformats.org/officeDocument/2006/relationships/slideLayout" Target="/ppt/slideLayouts/slideLayout5.xml" Id="R189f21005e3b4745" /><Relationship Type="http://schemas.openxmlformats.org/officeDocument/2006/relationships/slideLayout" Target="/ppt/slideLayouts/slideLayout6.xml" Id="R8910d37705014212" /><Relationship Type="http://schemas.openxmlformats.org/officeDocument/2006/relationships/slideLayout" Target="/ppt/slideLayouts/slideLayout7.xml" Id="R523ea846a1c64b55" /><Relationship Type="http://schemas.openxmlformats.org/officeDocument/2006/relationships/slideLayout" Target="/ppt/slideLayouts/slideLayout8.xml" Id="Ra2f80959ff6f4c05" /><Relationship Type="http://schemas.openxmlformats.org/officeDocument/2006/relationships/slideLayout" Target="/ppt/slideLayouts/slideLayout9.xml" Id="Rd72467e088b24382" /><Relationship Type="http://schemas.openxmlformats.org/officeDocument/2006/relationships/slideLayout" Target="/ppt/slideLayouts/slideLayout10.xml" Id="Rc3a912cf5cee4dde" /><Relationship Type="http://schemas.openxmlformats.org/officeDocument/2006/relationships/slideLayout" Target="/ppt/slideLayouts/slideLayout11.xml" Id="R82121ca5e8f241a1" /><Relationship Type="http://schemas.openxmlformats.org/officeDocument/2006/relationships/slideLayout" Target="/ppt/slideLayouts/slideLayout12.xml" Id="R5f17236e784f4c44" /><Relationship Type="http://schemas.openxmlformats.org/officeDocument/2006/relationships/slideLayout" Target="/ppt/slideLayouts/slideLayout13.xml" Id="R20c878dd4d4a440f" /></Relationships>
</file>

<file path=ppt/slideMasters/_rels/slideMaster2.xml.rels>&#65279;<?xml version="1.0" encoding="utf-8"?><Relationships xmlns="http://schemas.openxmlformats.org/package/2006/relationships"><Relationship Type="http://schemas.openxmlformats.org/officeDocument/2006/relationships/theme" Target="/ppt/slideMasters/theme/theme3.xml" Id="R91aa3878ca9f44ff" /><Relationship Type="http://schemas.openxmlformats.org/officeDocument/2006/relationships/slideLayout" Target="/ppt/slideLayouts/slideLayout14.xml" Id="R48f524ee4542427b" /></Relationships>
</file>

<file path=ppt/slideMasters/slideMaster1.xml><?xml version="1.0" encoding="utf-8"?>
<p:sld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Title Placeholder 1">
            <a:extLst xmlns:a="http://schemas.openxmlformats.org/drawingml/2006/main">
              <a:ext uri="{FF2B5EF4-FFF2-40B4-BE49-F238E27FC236}">
                <a16:creationId xmlns:a16="http://schemas.microsoft.com/office/drawing/2014/main" id="{EF69BBD3-A33F-FD40-4565-790BF11DB575}"/>
              </a:ext>
            </a:extLst>
          </p:cNvPr>
          <p:cNvSpPr>
            <a:spLocks xmlns:a="http://schemas.openxmlformats.org/drawingml/2006/main" noGrp="1"/>
          </p:cNvSpPr>
          <p:nvPr>
            <p:ph type="title" idx="0"/>
          </p:nvPr>
        </p:nvSpPr>
        <p:spPr>
          <a:xfrm xmlns:a="http://schemas.openxmlformats.org/drawingml/2006/main">
            <a:off x="838200" y="365125"/>
            <a:ext cx="10515600" cy="1325563"/>
          </a:xfrm>
          <a:prstGeom xmlns:a="http://schemas.openxmlformats.org/drawingml/2006/main" prst="rect">
            <a:avLst/>
          </a:prstGeom>
        </p:spPr>
        <p:txBody>
          <a:bodyPr xmlns:a="http://schemas.openxmlformats.org/drawingml/2006/main" vert="horz" lIns="91440" tIns="45720" rIns="91440" bIns="45720" anchor="ctr">
            <a:normAutofit/>
          </a:bodyPr>
          <a:lstStyle xmlns:a="http://schemas.openxmlformats.org/drawingml/2006/main"/>
          <a:p xmlns:a="http://schemas.openxmlformats.org/drawingml/2006/main">
            <a:r>
              <a:rPr>
                <a:latin typeface="Arial"/>
                <a:ea typeface="Arial"/>
                <a:cs typeface="Arial"/>
              </a:rPr>
              <a:t>Click to edit Master title style</a:t>
            </a:r>
          </a:p>
        </p:txBody>
      </p:sp>
      <p:sp>
        <p:nvSpPr>
          <p:cNvPr id="3" name="Text Placeholder 2">
            <a:extLst xmlns:a="http://schemas.openxmlformats.org/drawingml/2006/main">
              <a:ext uri="{FF2B5EF4-FFF2-40B4-BE49-F238E27FC236}">
                <a16:creationId xmlns:a16="http://schemas.microsoft.com/office/drawing/2014/main" id="{6989F00D-6147-E560-A4CC-A55E157077EB}"/>
              </a:ext>
            </a:extLst>
          </p:cNvPr>
          <p:cNvSpPr>
            <a:spLocks xmlns:a="http://schemas.openxmlformats.org/drawingml/2006/main" noGrp="1"/>
          </p:cNvSpPr>
          <p:nvPr>
            <p:ph type="body" idx="1"/>
          </p:nvPr>
        </p:nvSpPr>
        <p:spPr>
          <a:xfrm xmlns:a="http://schemas.openxmlformats.org/drawingml/2006/main">
            <a:off x="838200" y="1825625"/>
            <a:ext cx="10515600" cy="4351338"/>
          </a:xfrm>
          <a:prstGeom xmlns:a="http://schemas.openxmlformats.org/drawingml/2006/main" prst="rect">
            <a:avLst/>
          </a:prstGeom>
        </p:spPr>
        <p:txBody>
          <a:bodyPr xmlns:a="http://schemas.openxmlformats.org/drawingml/2006/main" vert="horz" lIns="91440" tIns="45720" rIns="91440" bIns="45720">
            <a:normAutofit/>
          </a:bodyPr>
          <a:lstStyle xmlns:a="http://schemas.openxmlformats.org/drawingml/2006/main"/>
          <a:p xmlns:a="http://schemas.openxmlformats.org/drawingml/2006/main">
            <a:pPr lvl="0">
              <a:buNone/>
            </a:pPr>
            <a:r>
              <a:rPr>
                <a:latin typeface="Arial"/>
                <a:ea typeface="Arial"/>
                <a:cs typeface="Arial"/>
              </a:rPr>
              <a:t>Click to edit Master text styles</a:t>
            </a:r>
          </a:p>
          <a:p xmlns:a="http://schemas.openxmlformats.org/drawingml/2006/main">
            <a:pPr lvl="1">
              <a:buNone/>
            </a:pPr>
            <a:r>
              <a:rPr>
                <a:latin typeface="Arial"/>
                <a:ea typeface="Arial"/>
                <a:cs typeface="Arial"/>
              </a:rPr>
              <a:t>Second level</a:t>
            </a:r>
          </a:p>
          <a:p xmlns:a="http://schemas.openxmlformats.org/drawingml/2006/main">
            <a:pPr lvl="2">
              <a:buNone/>
            </a:pPr>
            <a:r>
              <a:rPr>
                <a:latin typeface="Arial"/>
                <a:ea typeface="Arial"/>
                <a:cs typeface="Arial"/>
              </a:rPr>
              <a:t>Third level</a:t>
            </a:r>
          </a:p>
          <a:p xmlns:a="http://schemas.openxmlformats.org/drawingml/2006/main">
            <a:pPr lvl="3">
              <a:buNone/>
            </a:pPr>
            <a:r>
              <a:rPr>
                <a:latin typeface="Arial"/>
                <a:ea typeface="Arial"/>
                <a:cs typeface="Arial"/>
              </a:rPr>
              <a:t>Fourth level</a:t>
            </a:r>
          </a:p>
          <a:p xmlns:a="http://schemas.openxmlformats.org/drawingml/2006/main">
            <a:pPr lvl="4">
              <a:buNone/>
            </a:pPr>
            <a:r>
              <a:rPr>
                <a:latin typeface="Arial"/>
                <a:ea typeface="Arial"/>
                <a:cs typeface="Arial"/>
              </a:rPr>
              <a:t>Fifth level</a:t>
            </a:r>
          </a:p>
        </p:txBody>
      </p:sp>
      <p:sp>
        <p:nvSpPr>
          <p:cNvPr id="4" name="Date Placeholder 3">
            <a:extLst xmlns:a="http://schemas.openxmlformats.org/drawingml/2006/main">
              <a:ext uri="{FF2B5EF4-FFF2-40B4-BE49-F238E27FC236}">
                <a16:creationId xmlns:a16="http://schemas.microsoft.com/office/drawing/2014/main" id="{128DC08D-45B7-73E0-74BE-4140A400A666}"/>
              </a:ext>
            </a:extLst>
          </p:cNvPr>
          <p:cNvSpPr>
            <a:spLocks xmlns:a="http://schemas.openxmlformats.org/drawingml/2006/main" noGrp="1"/>
          </p:cNvSpPr>
          <p:nvPr>
            <p:ph type="dt" idx="2"/>
          </p:nvPr>
        </p:nvSpPr>
        <p:spPr>
          <a:xfrm xmlns:a="http://schemas.openxmlformats.org/drawingml/2006/main">
            <a:off x="838200" y="6356350"/>
            <a:ext cx="2743200" cy="365125"/>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l">
              <a:buNone/>
              <a:defRPr sz="1200">
                <a:solidFill>
                  <a:schemeClr val="tx1">
                    <a:tint val="75000"/>
                  </a:schemeClr>
                </a:solidFill>
                <a:latin typeface="Arial"/>
                <a:ea typeface="Arial"/>
                <a:cs typeface="Arial"/>
              </a:defRPr>
            </a:lvl1pPr>
          </a:lstStyle>
          <a:p xmlns:a="http://schemas.openxmlformats.org/drawingml/2006/main">
            <a:fld id="{6082DFD3-F323-4773-B627-DAC197782562}" type="datetimeFigureOut">
              <a:rPr>
                <a:latin typeface="Arial"/>
                <a:ea typeface="Arial"/>
                <a:cs typeface="Arial"/>
              </a:rPr>
              <a:t>7/19/2026</a:t>
            </a:fld>
            <a:endParaRPr>
              <a:latin typeface="Arial"/>
              <a:ea typeface="Arial"/>
              <a:cs typeface="Arial"/>
            </a:endParaRPr>
          </a:p>
        </p:txBody>
      </p:sp>
      <p:sp>
        <p:nvSpPr>
          <p:cNvPr id="5" name="Footer Placeholder 4">
            <a:extLst xmlns:a="http://schemas.openxmlformats.org/drawingml/2006/main">
              <a:ext uri="{FF2B5EF4-FFF2-40B4-BE49-F238E27FC236}">
                <a16:creationId xmlns:a16="http://schemas.microsoft.com/office/drawing/2014/main" id="{25226F40-657D-AAC3-0190-059EA1A82439}"/>
              </a:ext>
            </a:extLst>
          </p:cNvPr>
          <p:cNvSpPr>
            <a:spLocks xmlns:a="http://schemas.openxmlformats.org/drawingml/2006/main" noGrp="1"/>
          </p:cNvSpPr>
          <p:nvPr>
            <p:ph type="ftr" idx="3"/>
          </p:nvPr>
        </p:nvSpPr>
        <p:spPr>
          <a:xfrm xmlns:a="http://schemas.openxmlformats.org/drawingml/2006/main">
            <a:off x="4038600" y="6356350"/>
            <a:ext cx="4114800" cy="365125"/>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ctr">
              <a:buNone/>
              <a:defRPr sz="1200">
                <a:solidFill>
                  <a:schemeClr val="tx1">
                    <a:tint val="75000"/>
                  </a:schemeClr>
                </a:solidFill>
                <a:latin typeface="Arial"/>
                <a:ea typeface="Arial"/>
                <a:cs typeface="Arial"/>
              </a:defRPr>
            </a:lvl1pPr>
          </a:lstStyle>
          <a:p xmlns:a="http://schemas.openxmlformats.org/drawingml/2006/main">
            <a:endParaRPr>
              <a:latin typeface="Arial"/>
              <a:ea typeface="Arial"/>
              <a:cs typeface="Arial"/>
            </a:endParaRPr>
          </a:p>
        </p:txBody>
      </p:sp>
      <p:sp>
        <p:nvSpPr>
          <p:cNvPr id="6" name="Slide Number Placeholder 5">
            <a:extLst xmlns:a="http://schemas.openxmlformats.org/drawingml/2006/main">
              <a:ext uri="{FF2B5EF4-FFF2-40B4-BE49-F238E27FC236}">
                <a16:creationId xmlns:a16="http://schemas.microsoft.com/office/drawing/2014/main" id="{0CF0584A-3F77-7433-006F-437D9A9BB168}"/>
              </a:ext>
            </a:extLst>
          </p:cNvPr>
          <p:cNvSpPr>
            <a:spLocks xmlns:a="http://schemas.openxmlformats.org/drawingml/2006/main" noGrp="1"/>
          </p:cNvSpPr>
          <p:nvPr>
            <p:ph type="sldNum" idx="4"/>
          </p:nvPr>
        </p:nvSpPr>
        <p:spPr>
          <a:xfrm xmlns:a="http://schemas.openxmlformats.org/drawingml/2006/main">
            <a:off x="8610600" y="6356350"/>
            <a:ext cx="2743200" cy="365125"/>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r">
              <a:buNone/>
              <a:defRPr sz="1200">
                <a:solidFill>
                  <a:schemeClr val="tx1">
                    <a:tint val="75000"/>
                  </a:schemeClr>
                </a:solidFill>
                <a:latin typeface="Arial"/>
                <a:ea typeface="Arial"/>
                <a:cs typeface="Arial"/>
              </a:defRPr>
            </a:lvl1pPr>
          </a:lstStyle>
          <a:p xmlns:a="http://schemas.openxmlformats.org/drawingml/2006/main">
            <a:fld id="{8A0C75FC-CD16-4279-B106-6A1F1AB5E03A}" type="slidenum">
              <a:rPr>
                <a:latin typeface="Arial"/>
                <a:ea typeface="Arial"/>
                <a:cs typeface="Arial"/>
              </a:rPr>
              <a:t>‹#›</a:t>
            </a:fld>
            <a:endParaRPr>
              <a:latin typeface="Arial"/>
              <a:ea typeface="Arial"/>
              <a:cs typeface="Arial"/>
            </a:endParaRPr>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608da7392be640ea"/>
    <p:sldLayoutId xmlns:r="http://schemas.openxmlformats.org/officeDocument/2006/relationships" id="2147483650" r:id="R65745da0179348e0"/>
    <p:sldLayoutId xmlns:r="http://schemas.openxmlformats.org/officeDocument/2006/relationships" id="2147483651" r:id="Raf7ac45e23144c58"/>
    <p:sldLayoutId xmlns:r="http://schemas.openxmlformats.org/officeDocument/2006/relationships" id="2147483652" r:id="R4c41f1fe3a2a4631"/>
    <p:sldLayoutId xmlns:r="http://schemas.openxmlformats.org/officeDocument/2006/relationships" id="2147483653" r:id="R189f21005e3b4745"/>
    <p:sldLayoutId xmlns:r="http://schemas.openxmlformats.org/officeDocument/2006/relationships" id="2147483654" r:id="R8910d37705014212"/>
    <p:sldLayoutId xmlns:r="http://schemas.openxmlformats.org/officeDocument/2006/relationships" id="2147483655" r:id="R523ea846a1c64b55"/>
    <p:sldLayoutId xmlns:r="http://schemas.openxmlformats.org/officeDocument/2006/relationships" id="2147483656" r:id="Ra2f80959ff6f4c05"/>
    <p:sldLayoutId xmlns:r="http://schemas.openxmlformats.org/officeDocument/2006/relationships" id="2147483657" r:id="Rd72467e088b24382"/>
    <p:sldLayoutId xmlns:r="http://schemas.openxmlformats.org/officeDocument/2006/relationships" id="2147483658" r:id="Rc3a912cf5cee4dde"/>
    <p:sldLayoutId xmlns:r="http://schemas.openxmlformats.org/officeDocument/2006/relationships" id="2147483659" r:id="R82121ca5e8f241a1"/>
    <p:sldLayoutId xmlns:r="http://schemas.openxmlformats.org/officeDocument/2006/relationships" id="2147483660" r:id="R5f17236e784f4c44"/>
    <p:sldLayoutId xmlns:r="http://schemas.openxmlformats.org/officeDocument/2006/relationships" id="2147483661" r:id="R20c878dd4d4a440f"/>
  </p:sldLayoutIdLst>
  <p:txStyles>
    <p:titleStyle>
      <a:lvl1pPr xmlns:a="http://schemas.openxmlformats.org/drawingml/2006/main" algn="l" defTabSz="914400">
        <a:lnSpc>
          <a:spcPct val="90000"/>
        </a:lnSpc>
        <a:spcBef>
          <a:spcPct val="0"/>
        </a:spcBef>
        <a:buNone/>
        <a:defRPr sz="4400" kern="1200">
          <a:solidFill>
            <a:schemeClr val="tx1"/>
          </a:solidFill>
          <a:latin typeface="Arial"/>
          <a:ea typeface="Arial"/>
          <a:cs typeface="Arial"/>
        </a:defRPr>
      </a:lvl1pPr>
    </p:titleStyle>
    <p:bodyStyle>
      <a:lvl1pPr xmlns:a="http://schemas.openxmlformats.org/drawingml/2006/main" marL="228600" indent="-228600" algn="l" defTabSz="914400">
        <a:lnSpc>
          <a:spcPct val="90000"/>
        </a:lnSpc>
        <a:spcBef>
          <a:spcPts val="1000"/>
        </a:spcBef>
        <a:buFont typeface="Arial"/>
        <a:buChar char="•"/>
        <a:defRPr sz="2800" kern="1200">
          <a:solidFill>
            <a:schemeClr val="tx1"/>
          </a:solidFill>
          <a:latin typeface="Arial"/>
          <a:ea typeface="Arial"/>
          <a:cs typeface="Arial"/>
        </a:defRPr>
      </a:lvl1pPr>
      <a:lvl2pPr xmlns:a="http://schemas.openxmlformats.org/drawingml/2006/main" marL="685800" indent="-228600" algn="l" defTabSz="914400">
        <a:lnSpc>
          <a:spcPct val="90000"/>
        </a:lnSpc>
        <a:spcBef>
          <a:spcPts val="500"/>
        </a:spcBef>
        <a:buFont typeface="Arial"/>
        <a:buChar char="•"/>
        <a:defRPr sz="2400" kern="1200">
          <a:solidFill>
            <a:schemeClr val="tx1"/>
          </a:solidFill>
          <a:latin typeface="Arial"/>
          <a:ea typeface="Arial"/>
          <a:cs typeface="Arial"/>
        </a:defRPr>
      </a:lvl2pPr>
      <a:lvl3pPr xmlns:a="http://schemas.openxmlformats.org/drawingml/2006/main" marL="1143000" indent="-228600" algn="l" defTabSz="914400">
        <a:lnSpc>
          <a:spcPct val="90000"/>
        </a:lnSpc>
        <a:spcBef>
          <a:spcPts val="500"/>
        </a:spcBef>
        <a:buFont typeface="Arial"/>
        <a:buChar char="•"/>
        <a:defRPr sz="2000" kern="1200">
          <a:solidFill>
            <a:schemeClr val="tx1"/>
          </a:solidFill>
          <a:latin typeface="Arial"/>
          <a:ea typeface="Arial"/>
          <a:cs typeface="Arial"/>
        </a:defRPr>
      </a:lvl3pPr>
      <a:lvl4pPr xmlns:a="http://schemas.openxmlformats.org/drawingml/2006/main" marL="1600200" indent="-228600" algn="l" defTabSz="914400">
        <a:lnSpc>
          <a:spcPct val="90000"/>
        </a:lnSpc>
        <a:spcBef>
          <a:spcPts val="500"/>
        </a:spcBef>
        <a:buFont typeface="Arial"/>
        <a:buChar char="•"/>
        <a:defRPr sz="1800" kern="1200">
          <a:solidFill>
            <a:schemeClr val="tx1"/>
          </a:solidFill>
          <a:latin typeface="Arial"/>
          <a:ea typeface="Arial"/>
          <a:cs typeface="Arial"/>
        </a:defRPr>
      </a:lvl4pPr>
      <a:lvl5pPr xmlns:a="http://schemas.openxmlformats.org/drawingml/2006/main" marL="2057400" indent="-228600" algn="l" defTabSz="914400">
        <a:lnSpc>
          <a:spcPct val="90000"/>
        </a:lnSpc>
        <a:spcBef>
          <a:spcPts val="500"/>
        </a:spcBef>
        <a:buFont typeface="Arial"/>
        <a:buChar char="•"/>
        <a:defRPr sz="1800" kern="1200">
          <a:solidFill>
            <a:schemeClr val="tx1"/>
          </a:solidFill>
          <a:latin typeface="Arial"/>
          <a:ea typeface="Arial"/>
          <a:cs typeface="Arial"/>
        </a:defRPr>
      </a:lvl5pPr>
      <a:lvl6pPr xmlns:a="http://schemas.openxmlformats.org/drawingml/2006/main" marL="2514600" indent="-228600" algn="l" defTabSz="914400">
        <a:lnSpc>
          <a:spcPct val="90000"/>
        </a:lnSpc>
        <a:spcBef>
          <a:spcPts val="500"/>
        </a:spcBef>
        <a:buFont typeface="Arial"/>
        <a:buChar char="•"/>
        <a:defRPr sz="1800" kern="1200">
          <a:solidFill>
            <a:schemeClr val="tx1"/>
          </a:solidFill>
          <a:latin typeface="Arial"/>
          <a:ea typeface="Arial"/>
          <a:cs typeface="Arial"/>
        </a:defRPr>
      </a:lvl6pPr>
      <a:lvl7pPr xmlns:a="http://schemas.openxmlformats.org/drawingml/2006/main" marL="2971800" indent="-228600" algn="l" defTabSz="914400">
        <a:lnSpc>
          <a:spcPct val="90000"/>
        </a:lnSpc>
        <a:spcBef>
          <a:spcPts val="500"/>
        </a:spcBef>
        <a:buFont typeface="Arial"/>
        <a:buChar char="•"/>
        <a:defRPr sz="1800" kern="1200">
          <a:solidFill>
            <a:schemeClr val="tx1"/>
          </a:solidFill>
          <a:latin typeface="Arial"/>
          <a:ea typeface="Arial"/>
          <a:cs typeface="Arial"/>
        </a:defRPr>
      </a:lvl7pPr>
      <a:lvl8pPr xmlns:a="http://schemas.openxmlformats.org/drawingml/2006/main" marL="3429000" indent="-228600" algn="l" defTabSz="914400">
        <a:lnSpc>
          <a:spcPct val="90000"/>
        </a:lnSpc>
        <a:spcBef>
          <a:spcPts val="500"/>
        </a:spcBef>
        <a:buFont typeface="Arial"/>
        <a:buChar char="•"/>
        <a:defRPr sz="1800" kern="1200">
          <a:solidFill>
            <a:schemeClr val="tx1"/>
          </a:solidFill>
          <a:latin typeface="Arial"/>
          <a:ea typeface="Arial"/>
          <a:cs typeface="Arial"/>
        </a:defRPr>
      </a:lvl8pPr>
      <a:lvl9pPr xmlns:a="http://schemas.openxmlformats.org/drawingml/2006/main" marL="3886200" indent="-228600" algn="l" defTabSz="914400">
        <a:lnSpc>
          <a:spcPct val="90000"/>
        </a:lnSpc>
        <a:spcBef>
          <a:spcPts val="500"/>
        </a:spcBef>
        <a:buFont typeface="Arial"/>
        <a:buChar char="•"/>
        <a:defRPr sz="1800" kern="1200">
          <a:solidFill>
            <a:schemeClr val="tx1"/>
          </a:solidFill>
          <a:latin typeface="Arial"/>
          <a:ea typeface="Arial"/>
          <a:cs typeface="Arial"/>
        </a:defRPr>
      </a:lvl9pPr>
    </p:bodyStyle>
    <p:otherStyle>
      <a:lvl1pPr xmlns:a="http://schemas.openxmlformats.org/drawingml/2006/main" marL="0" algn="l" defTabSz="914400">
        <a:buNone/>
        <a:defRPr sz="1800" kern="1200">
          <a:solidFill>
            <a:schemeClr val="tx1"/>
          </a:solidFill>
          <a:latin typeface="Arial"/>
          <a:ea typeface="Arial"/>
          <a:cs typeface="Arial"/>
        </a:defRPr>
      </a:lvl1pPr>
      <a:lvl2pPr xmlns:a="http://schemas.openxmlformats.org/drawingml/2006/main" marL="457200" algn="l" defTabSz="914400">
        <a:buNone/>
        <a:defRPr sz="1800" kern="1200">
          <a:solidFill>
            <a:schemeClr val="tx1"/>
          </a:solidFill>
          <a:latin typeface="Arial"/>
          <a:ea typeface="Arial"/>
          <a:cs typeface="Arial"/>
        </a:defRPr>
      </a:lvl2pPr>
      <a:lvl3pPr xmlns:a="http://schemas.openxmlformats.org/drawingml/2006/main" marL="914400" algn="l" defTabSz="914400">
        <a:buNone/>
        <a:defRPr sz="1800" kern="1200">
          <a:solidFill>
            <a:schemeClr val="tx1"/>
          </a:solidFill>
          <a:latin typeface="Arial"/>
          <a:ea typeface="Arial"/>
          <a:cs typeface="Arial"/>
        </a:defRPr>
      </a:lvl3pPr>
      <a:lvl4pPr xmlns:a="http://schemas.openxmlformats.org/drawingml/2006/main" marL="1371600" algn="l" defTabSz="914400">
        <a:buNone/>
        <a:defRPr sz="1800" kern="1200">
          <a:solidFill>
            <a:schemeClr val="tx1"/>
          </a:solidFill>
          <a:latin typeface="Arial"/>
          <a:ea typeface="Arial"/>
          <a:cs typeface="Arial"/>
        </a:defRPr>
      </a:lvl4pPr>
      <a:lvl5pPr xmlns:a="http://schemas.openxmlformats.org/drawingml/2006/main" marL="1828800" algn="l" defTabSz="914400">
        <a:buNone/>
        <a:defRPr sz="1800" kern="1200">
          <a:solidFill>
            <a:schemeClr val="tx1"/>
          </a:solidFill>
          <a:latin typeface="Arial"/>
          <a:ea typeface="Arial"/>
          <a:cs typeface="Arial"/>
        </a:defRPr>
      </a:lvl5pPr>
      <a:lvl6pPr xmlns:a="http://schemas.openxmlformats.org/drawingml/2006/main" marL="2286000" algn="l" defTabSz="914400">
        <a:buNone/>
        <a:defRPr sz="1800" kern="1200">
          <a:solidFill>
            <a:schemeClr val="tx1"/>
          </a:solidFill>
          <a:latin typeface="Arial"/>
          <a:ea typeface="Arial"/>
          <a:cs typeface="Arial"/>
        </a:defRPr>
      </a:lvl6pPr>
      <a:lvl7pPr xmlns:a="http://schemas.openxmlformats.org/drawingml/2006/main" marL="2743200" algn="l" defTabSz="914400">
        <a:buNone/>
        <a:defRPr sz="1800" kern="1200">
          <a:solidFill>
            <a:schemeClr val="tx1"/>
          </a:solidFill>
          <a:latin typeface="Arial"/>
          <a:ea typeface="Arial"/>
          <a:cs typeface="Arial"/>
        </a:defRPr>
      </a:lvl7pPr>
      <a:lvl8pPr xmlns:a="http://schemas.openxmlformats.org/drawingml/2006/main" marL="3200400" algn="l" defTabSz="914400">
        <a:buNone/>
        <a:defRPr sz="1800" kern="1200">
          <a:solidFill>
            <a:schemeClr val="tx1"/>
          </a:solidFill>
          <a:latin typeface="Arial"/>
          <a:ea typeface="Arial"/>
          <a:cs typeface="Arial"/>
        </a:defRPr>
      </a:lvl8pPr>
      <a:lvl9pPr xmlns:a="http://schemas.openxmlformats.org/drawingml/2006/main" marL="3657600" algn="l" defTabSz="914400">
        <a:buNone/>
        <a:defRPr sz="1800" kern="1200">
          <a:solidFill>
            <a:schemeClr val="tx1"/>
          </a:solidFill>
          <a:latin typeface="Arial"/>
          <a:ea typeface="Arial"/>
          <a:cs typeface="Arial"/>
        </a:defRPr>
      </a:lvl9pPr>
    </p:otherStyle>
  </p:txStyles>
</p:sldMaster>
</file>

<file path=ppt/slideMasters/slideMaster2.xml><?xml version="1.0" encoding="utf-8"?>
<p:sld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63" r:id="R48f524ee4542427b"/>
  </p:sldLayoutIdLst>
  <p:hf sldNum="0" hdr="0" ftr="0" dt="0"/>
  <p:txStyles>
    <p:titleStyle>
      <a:lvl1pPr xmlns:a="http://schemas.openxmlformats.org/drawingml/2006/main" algn="ctr" defTabSz="914400">
        <a:spcBef>
          <a:spcPct val="0"/>
        </a:spcBef>
        <a:buNone/>
        <a:defRPr sz="4400" kern="1200">
          <a:solidFill>
            <a:schemeClr val="tx1"/>
          </a:solidFill>
          <a:latin typeface="+mj-lt"/>
          <a:ea typeface="+mj-lt"/>
          <a:cs typeface="+mj-lt"/>
        </a:defRPr>
      </a:lvl1pPr>
    </p:titleStyle>
    <p:bodyStyle>
      <a:lvl1pPr xmlns:a="http://schemas.openxmlformats.org/drawingml/2006/main" marL="342900" indent="-342900" algn="l" defTabSz="914400">
        <a:spcBef>
          <a:spcPct val="20000"/>
        </a:spcBef>
        <a:buFont typeface="Arial"/>
        <a:buChar char="•"/>
        <a:defRPr sz="3200" kern="1200">
          <a:solidFill>
            <a:schemeClr val="tx1"/>
          </a:solidFill>
          <a:latin typeface="+mn-lt"/>
          <a:ea typeface="+mn-lt"/>
          <a:cs typeface="+mn-lt"/>
        </a:defRPr>
      </a:lvl1pPr>
      <a:lvl2pPr xmlns:a="http://schemas.openxmlformats.org/drawingml/2006/main" marL="742950" indent="-285750" algn="l" defTabSz="914400">
        <a:spcBef>
          <a:spcPct val="20000"/>
        </a:spcBef>
        <a:buFont typeface="Arial"/>
        <a:buChar char="–"/>
        <a:defRPr sz="2800" kern="1200">
          <a:solidFill>
            <a:schemeClr val="tx1"/>
          </a:solidFill>
          <a:latin typeface="+mn-lt"/>
          <a:ea typeface="+mn-lt"/>
          <a:cs typeface="+mn-lt"/>
        </a:defRPr>
      </a:lvl2pPr>
      <a:lvl3pPr xmlns:a="http://schemas.openxmlformats.org/drawingml/2006/main" marL="1143000" indent="-228600" algn="l" defTabSz="914400">
        <a:spcBef>
          <a:spcPct val="20000"/>
        </a:spcBef>
        <a:buFont typeface="Arial"/>
        <a:buChar char="•"/>
        <a:defRPr sz="2400" kern="1200">
          <a:solidFill>
            <a:schemeClr val="tx1"/>
          </a:solidFill>
          <a:latin typeface="+mn-lt"/>
          <a:ea typeface="+mn-lt"/>
          <a:cs typeface="+mn-lt"/>
        </a:defRPr>
      </a:lvl3pPr>
      <a:lvl4pPr xmlns:a="http://schemas.openxmlformats.org/drawingml/2006/main" marL="1600200" indent="-228600" algn="l" defTabSz="914400">
        <a:spcBef>
          <a:spcPct val="20000"/>
        </a:spcBef>
        <a:buFont typeface="Arial"/>
        <a:buChar char="–"/>
        <a:defRPr sz="2000" kern="1200">
          <a:solidFill>
            <a:schemeClr val="tx1"/>
          </a:solidFill>
          <a:latin typeface="+mn-lt"/>
          <a:ea typeface="+mn-lt"/>
          <a:cs typeface="+mn-lt"/>
        </a:defRPr>
      </a:lvl4pPr>
      <a:lvl5pPr xmlns:a="http://schemas.openxmlformats.org/drawingml/2006/main" marL="2057400" indent="-228600" algn="l" defTabSz="914400">
        <a:spcBef>
          <a:spcPct val="20000"/>
        </a:spcBef>
        <a:buFont typeface="Arial"/>
        <a:buChar char="»"/>
        <a:defRPr sz="2000" kern="1200">
          <a:solidFill>
            <a:schemeClr val="tx1"/>
          </a:solidFill>
          <a:latin typeface="+mn-lt"/>
          <a:ea typeface="+mn-lt"/>
          <a:cs typeface="+mn-lt"/>
        </a:defRPr>
      </a:lvl5pPr>
      <a:lvl6pPr xmlns:a="http://schemas.openxmlformats.org/drawingml/2006/main" marL="2514600" indent="-228600" algn="l" defTabSz="914400">
        <a:spcBef>
          <a:spcPct val="20000"/>
        </a:spcBef>
        <a:buFont typeface="Arial"/>
        <a:buChar char="•"/>
        <a:defRPr sz="2000" kern="1200">
          <a:solidFill>
            <a:schemeClr val="tx1"/>
          </a:solidFill>
          <a:latin typeface="+mn-lt"/>
          <a:ea typeface="+mn-lt"/>
          <a:cs typeface="+mn-lt"/>
        </a:defRPr>
      </a:lvl6pPr>
      <a:lvl7pPr xmlns:a="http://schemas.openxmlformats.org/drawingml/2006/main" marL="2971800" indent="-228600" algn="l" defTabSz="914400">
        <a:spcBef>
          <a:spcPct val="20000"/>
        </a:spcBef>
        <a:buFont typeface="Arial"/>
        <a:buChar char="•"/>
        <a:defRPr sz="2000" kern="1200">
          <a:solidFill>
            <a:schemeClr val="tx1"/>
          </a:solidFill>
          <a:latin typeface="+mn-lt"/>
          <a:ea typeface="+mn-lt"/>
          <a:cs typeface="+mn-lt"/>
        </a:defRPr>
      </a:lvl7pPr>
      <a:lvl8pPr xmlns:a="http://schemas.openxmlformats.org/drawingml/2006/main" marL="3429000" indent="-228600" algn="l" defTabSz="914400">
        <a:spcBef>
          <a:spcPct val="20000"/>
        </a:spcBef>
        <a:buFont typeface="Arial"/>
        <a:buChar char="•"/>
        <a:defRPr sz="2000" kern="1200">
          <a:solidFill>
            <a:schemeClr val="tx1"/>
          </a:solidFill>
          <a:latin typeface="+mn-lt"/>
          <a:ea typeface="+mn-lt"/>
          <a:cs typeface="+mn-lt"/>
        </a:defRPr>
      </a:lvl8pPr>
      <a:lvl9pPr xmlns:a="http://schemas.openxmlformats.org/drawingml/2006/main" marL="3886200" indent="-228600" algn="l" defTabSz="914400">
        <a:spcBef>
          <a:spcPct val="20000"/>
        </a:spcBef>
        <a:buFont typeface="Arial"/>
        <a:buChar char="•"/>
        <a:defRPr sz="2000" kern="1200">
          <a:solidFill>
            <a:schemeClr val="tx1"/>
          </a:solidFill>
          <a:latin typeface="+mn-lt"/>
          <a:ea typeface="+mn-lt"/>
          <a:cs typeface="+mn-lt"/>
        </a:defRPr>
      </a:lvl9pPr>
    </p:bodyStyle>
    <p:otherStyle>
      <a:lvl1pPr xmlns:a="http://schemas.openxmlformats.org/drawingml/2006/main" marL="0" algn="l" defTabSz="914400">
        <a:buNone/>
        <a:defRPr sz="1800" kern="1200">
          <a:solidFill>
            <a:schemeClr val="tx1"/>
          </a:solidFill>
          <a:latin typeface="+mn-lt"/>
          <a:ea typeface="+mn-lt"/>
          <a:cs typeface="+mn-lt"/>
        </a:defRPr>
      </a:lvl1pPr>
      <a:lvl2pPr xmlns:a="http://schemas.openxmlformats.org/drawingml/2006/main" marL="457200" algn="l" defTabSz="914400">
        <a:buNone/>
        <a:defRPr sz="1800" kern="1200">
          <a:solidFill>
            <a:schemeClr val="tx1"/>
          </a:solidFill>
          <a:latin typeface="+mn-lt"/>
          <a:ea typeface="+mn-lt"/>
          <a:cs typeface="+mn-lt"/>
        </a:defRPr>
      </a:lvl2pPr>
      <a:lvl3pPr xmlns:a="http://schemas.openxmlformats.org/drawingml/2006/main" marL="914400" algn="l" defTabSz="914400">
        <a:buNone/>
        <a:defRPr sz="1800" kern="1200">
          <a:solidFill>
            <a:schemeClr val="tx1"/>
          </a:solidFill>
          <a:latin typeface="+mn-lt"/>
          <a:ea typeface="+mn-lt"/>
          <a:cs typeface="+mn-lt"/>
        </a:defRPr>
      </a:lvl3pPr>
      <a:lvl4pPr xmlns:a="http://schemas.openxmlformats.org/drawingml/2006/main" marL="1371600" algn="l" defTabSz="914400">
        <a:buNone/>
        <a:defRPr sz="1800" kern="1200">
          <a:solidFill>
            <a:schemeClr val="tx1"/>
          </a:solidFill>
          <a:latin typeface="+mn-lt"/>
          <a:ea typeface="+mn-lt"/>
          <a:cs typeface="+mn-lt"/>
        </a:defRPr>
      </a:lvl4pPr>
      <a:lvl5pPr xmlns:a="http://schemas.openxmlformats.org/drawingml/2006/main" marL="1828800" algn="l" defTabSz="914400">
        <a:buNone/>
        <a:defRPr sz="1800" kern="1200">
          <a:solidFill>
            <a:schemeClr val="tx1"/>
          </a:solidFill>
          <a:latin typeface="+mn-lt"/>
          <a:ea typeface="+mn-lt"/>
          <a:cs typeface="+mn-lt"/>
        </a:defRPr>
      </a:lvl5pPr>
      <a:lvl6pPr xmlns:a="http://schemas.openxmlformats.org/drawingml/2006/main" marL="2286000" algn="l" defTabSz="914400">
        <a:buNone/>
        <a:defRPr sz="1800" kern="1200">
          <a:solidFill>
            <a:schemeClr val="tx1"/>
          </a:solidFill>
          <a:latin typeface="+mn-lt"/>
          <a:ea typeface="+mn-lt"/>
          <a:cs typeface="+mn-lt"/>
        </a:defRPr>
      </a:lvl6pPr>
      <a:lvl7pPr xmlns:a="http://schemas.openxmlformats.org/drawingml/2006/main" marL="2743200" algn="l" defTabSz="914400">
        <a:buNone/>
        <a:defRPr sz="1800" kern="1200">
          <a:solidFill>
            <a:schemeClr val="tx1"/>
          </a:solidFill>
          <a:latin typeface="+mn-lt"/>
          <a:ea typeface="+mn-lt"/>
          <a:cs typeface="+mn-lt"/>
        </a:defRPr>
      </a:lvl7pPr>
      <a:lvl8pPr xmlns:a="http://schemas.openxmlformats.org/drawingml/2006/main" marL="3200400" algn="l" defTabSz="914400">
        <a:buNone/>
        <a:defRPr sz="1800" kern="1200">
          <a:solidFill>
            <a:schemeClr val="tx1"/>
          </a:solidFill>
          <a:latin typeface="+mn-lt"/>
          <a:ea typeface="+mn-lt"/>
          <a:cs typeface="+mn-lt"/>
        </a:defRPr>
      </a:lvl8pPr>
      <a:lvl9pPr xmlns:a="http://schemas.openxmlformats.org/drawingml/2006/main" marL="3657600" algn="l" defTabSz="914400">
        <a:buNone/>
        <a:defRPr sz="1800" kern="12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Masters/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4.xml" Id="R5b9ed6c09d1447cd" /><Relationship Type="http://schemas.openxmlformats.org/officeDocument/2006/relationships/image" Target="/ppt/media/image.jpeg" Id="R207d1ac49f7846da" /><Relationship Type="http://schemas.openxmlformats.org/officeDocument/2006/relationships/image" Target="/ppt/media/image.png" Id="R05c80579962a40b2" /><Relationship Type="http://schemas.openxmlformats.org/officeDocument/2006/relationships/notesSlide" Target="/ppt/notesSlides/notesSlide1.xml" Id="R87b4775776254b1f"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3.xml" Id="Rac3f00b938e849c7" /><Relationship Type="http://schemas.openxmlformats.org/officeDocument/2006/relationships/chart" Target="/ppt/slides/charts/chart1.xml" Id="R3d255a96305743b9" /><Relationship Type="http://schemas.openxmlformats.org/officeDocument/2006/relationships/chart" Target="/ppt/slides/charts/chart2.xml" Id="Rbacc003a20d24b08" /><Relationship Type="http://schemas.openxmlformats.org/officeDocument/2006/relationships/hyperlink" Target="https://www.idc.com/resource-center/blog/nvidia-becomes-1-in-datacenter-ethernet-switching-as-1q26-market-surges-39-8-to-15-4-billion/" TargetMode="External" Id="Rd2bb1a7442064f9f" /><Relationship Type="http://schemas.openxmlformats.org/officeDocument/2006/relationships/hyperlink" Target="https://www.idc.com/resource-center/blog/nvidia-becomes-1-in-datacenter-ethernet-switching-as-1q26-market-surges-39-8-to-15-4-billion/" TargetMode="External" Id="Rf53dbf2ecba64655" /><Relationship Type="http://schemas.openxmlformats.org/officeDocument/2006/relationships/hyperlink" Target="https://www.idc.com/resource-center/blog/wi-fi-7-captures-44-of-enterprise-wlan-dependent-access-point-revenue-as-1q26-market-grows-15-9-to-nearly-2-7-billion/" TargetMode="External" Id="R4e3f4ececf544eb9" /><Relationship Type="http://schemas.openxmlformats.org/officeDocument/2006/relationships/hyperlink" Target="https://www.idc.com/resource-center/blog/wi-fi-7-captures-44-of-enterprise-wlan-dependent-access-point-revenue-as-1q26-market-grows-15-9-to-nearly-2-7-billion/" TargetMode="External" Id="Rf8e36e1248914c0d" /><Relationship Type="http://schemas.openxmlformats.org/officeDocument/2006/relationships/notesSlide" Target="/ppt/notesSlides/notesSlide10.xml" Id="Rdf1cfa2b8e6c4de0"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3.xml" Id="Rc2659371e93e466a" /><Relationship Type="http://schemas.openxmlformats.org/officeDocument/2006/relationships/chart" Target="/ppt/slides/charts/chart3.xml" Id="R2b710e3676374ea8" /><Relationship Type="http://schemas.openxmlformats.org/officeDocument/2006/relationships/hyperlink" Target="https://www.idc.com/resource-center/blog/wi-fi-7-captures-44-of-enterprise-wlan-dependent-access-point-revenue-as-1q26-market-grows-15-9-to-nearly-2-7-billion/" TargetMode="External" Id="R2ab5b2a0fe894ec9" /><Relationship Type="http://schemas.openxmlformats.org/officeDocument/2006/relationships/hyperlink" Target="https://www.idc.com/resource-center/blog/wi-fi-7-captures-44-of-enterprise-wlan-dependent-access-point-revenue-as-1q26-market-grows-15-9-to-nearly-2-7-billion/" TargetMode="External" Id="R4ae51084d2c747fe" /><Relationship Type="http://schemas.openxmlformats.org/officeDocument/2006/relationships/hyperlink" Target="https://www.idc.com/resource-center/blog/worldwide-enterprise-wlan-grew-13-9-driven-by-wi-fi-7-deployments/" TargetMode="External" Id="R1805561ead0e46da" /><Relationship Type="http://schemas.openxmlformats.org/officeDocument/2006/relationships/hyperlink" Target="https://www.idc.com/resource-center/blog/worldwide-enterprise-wlan-grew-13-9-driven-by-wi-fi-7-deployments/" TargetMode="External" Id="R4713b8f6d22741e0" /><Relationship Type="http://schemas.openxmlformats.org/officeDocument/2006/relationships/hyperlink" Target="https://rss.globenewswire.com/news-release/2024/01/08/2805409/0/en/wi-fi-alliance-introduces-wi-fi-certified-7.html" TargetMode="External" Id="R9f21605bc9604e6d" /><Relationship Type="http://schemas.openxmlformats.org/officeDocument/2006/relationships/hyperlink" Target="https://rss.globenewswire.com/news-release/2024/01/08/2805409/0/en/wi-fi-alliance-introduces-wi-fi-certified-7.html" TargetMode="External" Id="Rbdb14ada042843bf" /><Relationship Type="http://schemas.openxmlformats.org/officeDocument/2006/relationships/hyperlink" Target="https://rss.globenewswire.com/news-release/2024/01/08/2805409/0/en/wi-fi-alliance-introduces-wi-fi-certified-7.html" TargetMode="External" Id="R0951f1938e62464c" /><Relationship Type="http://schemas.openxmlformats.org/officeDocument/2006/relationships/hyperlink" Target="https://rss.globenewswire.com/news-release/2024/01/08/2805409/0/en/wi-fi-alliance-introduces-wi-fi-certified-7.html" TargetMode="External" Id="R99a8cea114d74cbb" /><Relationship Type="http://schemas.openxmlformats.org/officeDocument/2006/relationships/notesSlide" Target="/ppt/notesSlides/notesSlide11.xml" Id="R81d4088ad00544aa"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3.xml" Id="R0728f65814f54f9d" /><Relationship Type="http://schemas.openxmlformats.org/officeDocument/2006/relationships/chart" Target="/ppt/slides/charts/chart4.xml" Id="R826b13d0aa354282" /><Relationship Type="http://schemas.openxmlformats.org/officeDocument/2006/relationships/hyperlink" Target="https://www.prnewswire.com/news-releases/sase-1q-2026-revenue-climbs-21-percent-to-over-3-b-driven-by-ai-governance-according-to-delloro-group-302798346.html" TargetMode="External" Id="R1f36677c8ddd458c" /><Relationship Type="http://schemas.openxmlformats.org/officeDocument/2006/relationships/hyperlink" Target="https://www.prnewswire.com/news-releases/sase-1q-2026-revenue-climbs-21-percent-to-over-3-b-driven-by-ai-governance-according-to-delloro-group-302798346.html" TargetMode="External" Id="Rc4728dcb3dec4a6d" /><Relationship Type="http://schemas.openxmlformats.org/officeDocument/2006/relationships/hyperlink" Target="https://www.prnewswire.com/news-releases/5-year-sase-forecast-reaches-97b-as-spending-nearly-triples-according-to-delloro-group-302678492.html" TargetMode="External" Id="R27a6cc2c62d04869" /><Relationship Type="http://schemas.openxmlformats.org/officeDocument/2006/relationships/hyperlink" Target="https://www.prnewswire.com/news-releases/5-year-sase-forecast-reaches-97b-as-spending-nearly-triples-according-to-delloro-group-302678492.html" TargetMode="External" Id="R5673da2ca1d44996" /><Relationship Type="http://schemas.openxmlformats.org/officeDocument/2006/relationships/hyperlink" Target="https://www.idc.com/resource-center/blog/nvidia-becomes-1-in-datacenter-ethernet-switching-as-1q26-market-surges-39-8-to-15-4-billion/" TargetMode="External" Id="Rea55dc52176f45fe" /><Relationship Type="http://schemas.openxmlformats.org/officeDocument/2006/relationships/hyperlink" Target="https://www.idc.com/resource-center/blog/nvidia-becomes-1-in-datacenter-ethernet-switching-as-1q26-market-surges-39-8-to-15-4-billion/" TargetMode="External" Id="Rf3a18cb039ed4283" /><Relationship Type="http://schemas.openxmlformats.org/officeDocument/2006/relationships/notesSlide" Target="/ppt/notesSlides/notesSlide12.xml" Id="R14e9f62d717f48e4"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3.xml" Id="R18afe47d79174239" /><Relationship Type="http://schemas.openxmlformats.org/officeDocument/2006/relationships/chart" Target="/ppt/slides/charts/chart5.xml" Id="Rd3979920fc1f4fe4" /><Relationship Type="http://schemas.openxmlformats.org/officeDocument/2006/relationships/hyperlink" Target="https://www.fortunebusinessinsights.com/press-release/global-network-as-a-service-market-10880" TargetMode="External" Id="R6e5b7819c4084d04" /><Relationship Type="http://schemas.openxmlformats.org/officeDocument/2006/relationships/hyperlink" Target="https://www.fortunebusinessinsights.com/press-release/global-network-as-a-service-market-10880" TargetMode="External" Id="R58ca851d94ba4edb" /><Relationship Type="http://schemas.openxmlformats.org/officeDocument/2006/relationships/hyperlink" Target="https://www.prnewswire.com/news-releases/5-year-sase-forecast-reaches-97b-as-spending-nearly-triples-according-to-delloro-group-302678492.html" TargetMode="External" Id="Ra0f4fe95133d434a" /><Relationship Type="http://schemas.openxmlformats.org/officeDocument/2006/relationships/hyperlink" Target="https://www.prnewswire.com/news-releases/5-year-sase-forecast-reaches-97b-as-spending-nearly-triples-according-to-delloro-group-302678492.html" TargetMode="External" Id="Rc30c510b49a74fd8" /><Relationship Type="http://schemas.openxmlformats.org/officeDocument/2006/relationships/hyperlink" Target="https://investor.juniper.net/investor-relations/press-releases/press-release-details/2025/Hewlett-Packard-Enterprise-closes-acquisition-of-Juniper-Networks-to-offer-industry-leading-comprehensive-cloud-native-AI-driven-portfolio-2025-vPYowoksZ-/" TargetMode="External" Id="R22b42d775c364485" /><Relationship Type="http://schemas.openxmlformats.org/officeDocument/2006/relationships/hyperlink" Target="https://investor.juniper.net/investor-relations/press-releases/press-release-details/2025/Hewlett-Packard-Enterprise-closes-acquisition-of-Juniper-Networks-to-offer-industry-leading-comprehensive-cloud-native-AI-driven-portfolio-2025-vPYowoksZ-/" TargetMode="External" Id="Rf04a873707ad40f4" /><Relationship Type="http://schemas.openxmlformats.org/officeDocument/2006/relationships/notesSlide" Target="/ppt/notesSlides/notesSlide13.xml" Id="R72b4c638e78e4e5a"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3.xml" Id="Rb1f6f16f4a104b53" /><Relationship Type="http://schemas.openxmlformats.org/officeDocument/2006/relationships/chart" Target="/ppt/slides/charts/chart6.xml" Id="R06dd9ac387844419" /><Relationship Type="http://schemas.openxmlformats.org/officeDocument/2006/relationships/hyperlink" Target="https://www.prnewswire.com/news-releases/higher-campus-switch-prices-to-be-driven-by-ai-component-demand-according-to-delloro-group-302677390.html" TargetMode="External" Id="Rd4b4432c40994169" /><Relationship Type="http://schemas.openxmlformats.org/officeDocument/2006/relationships/hyperlink" Target="https://www.prnewswire.com/news-releases/higher-campus-switch-prices-to-be-driven-by-ai-component-demand-according-to-delloro-group-302677390.html" TargetMode="External" Id="R2b5ced9bfc0b41f7" /><Relationship Type="http://schemas.openxmlformats.org/officeDocument/2006/relationships/hyperlink" Target="https://www.idc.com/resource-center/blog/nvidia-becomes-1-in-datacenter-ethernet-switching-as-1q26-market-surges-39-8-to-15-4-billion/" TargetMode="External" Id="Re12649e6f6c1406e" /><Relationship Type="http://schemas.openxmlformats.org/officeDocument/2006/relationships/hyperlink" Target="https://www.idc.com/resource-center/blog/nvidia-becomes-1-in-datacenter-ethernet-switching-as-1q26-market-surges-39-8-to-15-4-billion/" TargetMode="External" Id="R653cc11da3114620" /><Relationship Type="http://schemas.openxmlformats.org/officeDocument/2006/relationships/hyperlink" Target="https://www.idc.com/resource-center/blog/wi-fi-7-captures-44-of-enterprise-wlan-dependent-access-point-revenue-as-1q26-market-grows-15-9-to-nearly-2-7-billion/" TargetMode="External" Id="R564f0723d6014a98" /><Relationship Type="http://schemas.openxmlformats.org/officeDocument/2006/relationships/hyperlink" Target="https://www.idc.com/resource-center/blog/wi-fi-7-captures-44-of-enterprise-wlan-dependent-access-point-revenue-as-1q26-market-grows-15-9-to-nearly-2-7-billion/" TargetMode="External" Id="Re5edf364abb44c73" /><Relationship Type="http://schemas.openxmlformats.org/officeDocument/2006/relationships/hyperlink" Target="https://www.prnewswire.com/news-releases/sase-1q-2026-revenue-climbs-21-percent-to-over-3-b-driven-by-ai-governance-according-to-delloro-group-302798346.html" TargetMode="External" Id="R62f71b7a737a4677" /><Relationship Type="http://schemas.openxmlformats.org/officeDocument/2006/relationships/hyperlink" Target="https://www.prnewswire.com/news-releases/sase-1q-2026-revenue-climbs-21-percent-to-over-3-b-driven-by-ai-governance-according-to-delloro-group-302798346.html" TargetMode="External" Id="R24e4be2227ce4873" /><Relationship Type="http://schemas.openxmlformats.org/officeDocument/2006/relationships/notesSlide" Target="/ppt/notesSlides/notesSlide14.xml" Id="R1757b90bb74c4029"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3.xml" Id="Rc38ee9b169f24f29" /><Relationship Type="http://schemas.openxmlformats.org/officeDocument/2006/relationships/chart" Target="/ppt/slides/charts/chart7.xml" Id="R65be18cbfa2d4166" /><Relationship Type="http://schemas.openxmlformats.org/officeDocument/2006/relationships/hyperlink" Target="https://www.cisco.com/c/en/us/products/collateral/switches/catalyst-9300-series-switches/nb-06-cat9300-swit-ser-cte-en.html" TargetMode="External" Id="Rd27546e2dbea4bc8" /><Relationship Type="http://schemas.openxmlformats.org/officeDocument/2006/relationships/hyperlink" Target="https://www.cisco.com/c/en/us/products/collateral/switches/catalyst-9300-series-switches/nb-06-cat9300-swit-ser-cte-en.html" TargetMode="External" Id="R4e712f47682f4709" /><Relationship Type="http://schemas.openxmlformats.org/officeDocument/2006/relationships/hyperlink" Target="https://www.cisco.com/c/en/us/products/collateral/networking/software/networking-subscription-ds.html" TargetMode="External" Id="Rb3f425ecf8d644c1" /><Relationship Type="http://schemas.openxmlformats.org/officeDocument/2006/relationships/hyperlink" Target="https://www.cisco.com/c/en/us/products/collateral/networking/software/networking-subscription-ds.html" TargetMode="External" Id="Redfcb09219eb46ee" /><Relationship Type="http://schemas.openxmlformats.org/officeDocument/2006/relationships/hyperlink" Target="https://www.hpe.com/psnow/doc/a50004304enw" TargetMode="External" Id="R4ea24ae063ea462c" /><Relationship Type="http://schemas.openxmlformats.org/officeDocument/2006/relationships/hyperlink" Target="https://www.hpe.com/psnow/doc/a50004304enw" TargetMode="External" Id="R6e2892696e11460a" /><Relationship Type="http://schemas.openxmlformats.org/officeDocument/2006/relationships/hyperlink" Target="https://documentation.meraki.com/Platform_Management/Product_Information/Licensing/Meraki_Licensing" TargetMode="External" Id="Rf7c7d6b74dae4891" /><Relationship Type="http://schemas.openxmlformats.org/officeDocument/2006/relationships/hyperlink" Target="https://documentation.meraki.com/Platform_Management/Product_Information/Licensing/Meraki_Licensing" TargetMode="External" Id="R7b14133c128d4d82" /><Relationship Type="http://schemas.openxmlformats.org/officeDocument/2006/relationships/notesSlide" Target="/ppt/notesSlides/notesSlide15.xml" Id="Rb50b391ec54f49e5"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3.xml" Id="R103e302e24884622" /><Relationship Type="http://schemas.openxmlformats.org/officeDocument/2006/relationships/chart" Target="/ppt/slides/charts/chart8.xml" Id="Rc1e168e1153c447c" /><Relationship Type="http://schemas.openxmlformats.org/officeDocument/2006/relationships/hyperlink" Target="https://www.prnewswire.com/news-releases/higher-campus-switch-prices-to-be-driven-by-ai-component-demand-according-to-delloro-group-302677390.html" TargetMode="External" Id="R42d73959f3d14b08" /><Relationship Type="http://schemas.openxmlformats.org/officeDocument/2006/relationships/hyperlink" Target="https://www.prnewswire.com/news-releases/higher-campus-switch-prices-to-be-driven-by-ai-component-demand-according-to-delloro-group-302677390.html" TargetMode="External" Id="R23e5c41f0fe648c9" /><Relationship Type="http://schemas.openxmlformats.org/officeDocument/2006/relationships/hyperlink" Target="https://www.cisco.com/c/en/us/products/collateral/switches/catalyst-9300-series-switches/nb-06-cat9300-ser-data-sheet-cte-en.html" TargetMode="External" Id="Re0efe3aca20f4441" /><Relationship Type="http://schemas.openxmlformats.org/officeDocument/2006/relationships/hyperlink" Target="https://www.cisco.com/c/en/us/products/collateral/switches/catalyst-9300-series-switches/nb-06-cat9300-ser-data-sheet-cte-en.html" TargetMode="External" Id="Rdf3d4c4de2d544bd" /><Relationship Type="http://schemas.openxmlformats.org/officeDocument/2006/relationships/hyperlink" Target="https://www.extremenetworks.com/products/switches/universal-switches/5520" TargetMode="External" Id="R82379cedc7034b5b" /><Relationship Type="http://schemas.openxmlformats.org/officeDocument/2006/relationships/hyperlink" Target="https://www.extremenetworks.com/products/switches/universal-switches/5520" TargetMode="External" Id="R43c3b17126b14026" /><Relationship Type="http://schemas.openxmlformats.org/officeDocument/2006/relationships/hyperlink" Target="https://investor.extremenetworks.com/news/news-details/2024/Extreme-Networks-Introduces-New-Cloud-Managed-Universal-Wi-Fi-7-Access-Point-Industrys-Easiest-to-DeployProvision-Switches-01-30-2024/default.aspx" TargetMode="External" Id="R56bad644e338410a" /><Relationship Type="http://schemas.openxmlformats.org/officeDocument/2006/relationships/hyperlink" Target="https://investor.extremenetworks.com/news/news-details/2024/Extreme-Networks-Introduces-New-Cloud-Managed-Universal-Wi-Fi-7-Access-Point-Industrys-Easiest-to-DeployProvision-Switches-01-30-2024/default.aspx" TargetMode="External" Id="Ra56bf799af7f4f41" /><Relationship Type="http://schemas.openxmlformats.org/officeDocument/2006/relationships/notesSlide" Target="/ppt/notesSlides/notesSlide16.xml" Id="R250f205bf418414a"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3.xml" Id="Rf337cd7a8ae44f89" /><Relationship Type="http://schemas.openxmlformats.org/officeDocument/2006/relationships/chart" Target="/ppt/slides/charts/chart9.xml" Id="R65d5c74db8c64fb7" /><Relationship Type="http://schemas.openxmlformats.org/officeDocument/2006/relationships/hyperlink" Target="https://www.cisco.com/c/en/us/products/collateral/networking/software/networking-subscription-ds.html" TargetMode="External" Id="R1cce0d342450454e" /><Relationship Type="http://schemas.openxmlformats.org/officeDocument/2006/relationships/hyperlink" Target="https://www.cisco.com/c/en/us/products/collateral/networking/software/networking-subscription-ds.html" TargetMode="External" Id="R9fb1f79127fe452b" /><Relationship Type="http://schemas.openxmlformats.org/officeDocument/2006/relationships/hyperlink" Target="https://documentation.meraki.com/Platform_Management/Product_Information/Licensing/Meraki_Licensing" TargetMode="External" Id="Re58b9bd4456d4bc8" /><Relationship Type="http://schemas.openxmlformats.org/officeDocument/2006/relationships/hyperlink" Target="https://documentation.meraki.com/Platform_Management/Product_Information/Licensing/Meraki_Licensing" TargetMode="External" Id="R6101b7bfdded47c3" /><Relationship Type="http://schemas.openxmlformats.org/officeDocument/2006/relationships/hyperlink" Target="https://www.juniper.net/documentation/us/en/software/mist/mist-management/topics/concept/subscription-faq.html" TargetMode="External" Id="R3b9bffb66958459b" /><Relationship Type="http://schemas.openxmlformats.org/officeDocument/2006/relationships/hyperlink" Target="https://www.juniper.net/documentation/us/en/software/mist/mist-management/topics/concept/subscription-faq.html" TargetMode="External" Id="R79b1dc5631624ed8" /><Relationship Type="http://schemas.openxmlformats.org/officeDocument/2006/relationships/hyperlink" Target="https://www.cisco.com/c/en/us/products/collateral/nb-06-plus-as-a-service/hybrid-cloud/cisco-hybrid-cloud-ds.html" TargetMode="External" Id="Re05b1e67a9c44491" /><Relationship Type="http://schemas.openxmlformats.org/officeDocument/2006/relationships/hyperlink" Target="https://www.cisco.com/c/en/us/products/collateral/nb-06-plus-as-a-service/hybrid-cloud/cisco-hybrid-cloud-ds.html" TargetMode="External" Id="R810f4b3eb7854b2a" /><Relationship Type="http://schemas.openxmlformats.org/officeDocument/2006/relationships/hyperlink" Target="https://www.hpe.com/psnow/doc/a50004304enw" TargetMode="External" Id="R98ae15814eee47a2" /><Relationship Type="http://schemas.openxmlformats.org/officeDocument/2006/relationships/hyperlink" Target="https://www.hpe.com/psnow/doc/a50004304enw" TargetMode="External" Id="Rf64f1e15c4d84148" /><Relationship Type="http://schemas.openxmlformats.org/officeDocument/2006/relationships/notesSlide" Target="/ppt/notesSlides/notesSlide17.xml" Id="Rd3212d1f29434cae"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3.xml" Id="R90ac17c490d241b0" /><Relationship Type="http://schemas.openxmlformats.org/officeDocument/2006/relationships/hyperlink" Target="https://www.cisco.com/c/en/us/products/collateral/networking/software/networking-subscription-ds.html" TargetMode="External" Id="Rda9317ba867a41e4" /><Relationship Type="http://schemas.openxmlformats.org/officeDocument/2006/relationships/hyperlink" Target="https://www.cisco.com/c/en/us/products/collateral/networking/software/networking-subscription-ds.html" TargetMode="External" Id="Rac355121a3b44dbe" /><Relationship Type="http://schemas.openxmlformats.org/officeDocument/2006/relationships/hyperlink" Target="https://documentation.meraki.com/Platform_Management/Product_Information/Licensing/Meraki_Co-Termination_Licensing_Overview" TargetMode="External" Id="R69c83ff3cd7f4c0d" /><Relationship Type="http://schemas.openxmlformats.org/officeDocument/2006/relationships/hyperlink" Target="https://documentation.meraki.com/Platform_Management/Product_Information/Licensing/Meraki_Co-Termination_Licensing_Overview" TargetMode="External" Id="R5cc7e3e168374039" /><Relationship Type="http://schemas.openxmlformats.org/officeDocument/2006/relationships/hyperlink" Target="https://www.cisco.com/c/en/us/products/collateral/nb-06-plus-as-a-service/hybrid-cloud/cisco-hybrid-cloud-ds.html" TargetMode="External" Id="Reee459d36ce04e16" /><Relationship Type="http://schemas.openxmlformats.org/officeDocument/2006/relationships/hyperlink" Target="https://www.cisco.com/c/en/us/products/collateral/nb-06-plus-as-a-service/hybrid-cloud/cisco-hybrid-cloud-ds.html" TargetMode="External" Id="Rc27648c5ce894fad" /><Relationship Type="http://schemas.openxmlformats.org/officeDocument/2006/relationships/hyperlink" Target="https://www.hpe.com/psnow/doc/a50004304enw" TargetMode="External" Id="Rc07f7ea30deb4f44" /><Relationship Type="http://schemas.openxmlformats.org/officeDocument/2006/relationships/hyperlink" Target="https://www.hpe.com/psnow/doc/a50004304enw" TargetMode="External" Id="Rb4728d7181b3431a" /><Relationship Type="http://schemas.openxmlformats.org/officeDocument/2006/relationships/hyperlink" Target="https://www.prnewswire.com/news-releases/higher-campus-switch-prices-to-be-driven-by-ai-component-demand-according-to-delloro-group-302677390.html" TargetMode="External" Id="Rd10ad728a1e049b2" /><Relationship Type="http://schemas.openxmlformats.org/officeDocument/2006/relationships/hyperlink" Target="https://www.prnewswire.com/news-releases/higher-campus-switch-prices-to-be-driven-by-ai-component-demand-according-to-delloro-group-302677390.html" TargetMode="External" Id="Rb8e8f92fd6eb4117" /><Relationship Type="http://schemas.openxmlformats.org/officeDocument/2006/relationships/notesSlide" Target="/ppt/notesSlides/notesSlide18.xml" Id="Re4c229795295407d"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3.xml" Id="R893a429ae5ce4bb4" /><Relationship Type="http://schemas.openxmlformats.org/officeDocument/2006/relationships/chart" Target="/ppt/slides/charts/chart10.xml" Id="Rb24870d5c3e44571" /><Relationship Type="http://schemas.openxmlformats.org/officeDocument/2006/relationships/hyperlink" Target="https://www.prnewswire.com/news-releases/higher-campus-switch-prices-to-be-driven-by-ai-component-demand-according-to-delloro-group-302677390.html" TargetMode="External" Id="R401ac89812284c1a" /><Relationship Type="http://schemas.openxmlformats.org/officeDocument/2006/relationships/hyperlink" Target="https://www.prnewswire.com/news-releases/higher-campus-switch-prices-to-be-driven-by-ai-component-demand-according-to-delloro-group-302677390.html" TargetMode="External" Id="Re233409f8c8f4cf8" /><Relationship Type="http://schemas.openxmlformats.org/officeDocument/2006/relationships/hyperlink" Target="https://www.idc.com/resource-center/blog/wi-fi-7-captures-44-of-enterprise-wlan-dependent-access-point-revenue-as-1q26-market-grows-15-9-to-nearly-2-7-billion/" TargetMode="External" Id="Rfaf311f7d638475b" /><Relationship Type="http://schemas.openxmlformats.org/officeDocument/2006/relationships/hyperlink" Target="https://www.idc.com/resource-center/blog/wi-fi-7-captures-44-of-enterprise-wlan-dependent-access-point-revenue-as-1q26-market-grows-15-9-to-nearly-2-7-billion/" TargetMode="External" Id="R8cc7c5022dc94eae" /><Relationship Type="http://schemas.openxmlformats.org/officeDocument/2006/relationships/hyperlink" Target="https://www.cisco.com/c/en/us/products/collateral/networking/software/networking-subscription-ds.html" TargetMode="External" Id="R59c6b7cc89574058" /><Relationship Type="http://schemas.openxmlformats.org/officeDocument/2006/relationships/hyperlink" Target="https://www.cisco.com/c/en/us/products/collateral/networking/software/networking-subscription-ds.html" TargetMode="External" Id="Rfe1da1df672043a6" /><Relationship Type="http://schemas.openxmlformats.org/officeDocument/2006/relationships/hyperlink" Target="https://www.hpe.com/psnow/doc/a50004304enw" TargetMode="External" Id="R5184635d2b6c49b3" /><Relationship Type="http://schemas.openxmlformats.org/officeDocument/2006/relationships/hyperlink" Target="https://www.hpe.com/psnow/doc/a50004304enw" TargetMode="External" Id="R0a4a93cfdca54234" /><Relationship Type="http://schemas.openxmlformats.org/officeDocument/2006/relationships/notesSlide" Target="/ppt/notesSlides/notesSlide19.xml" Id="Rc88fa6f5aa2f41d0" /></Relationships>
</file>

<file path=ppt/slides/_rels/slide2.xml.rels>&#65279;<?xml version="1.0" encoding="utf-8"?><Relationships xmlns="http://schemas.openxmlformats.org/package/2006/relationships"><Relationship Type="http://schemas.openxmlformats.org/officeDocument/2006/relationships/slideLayout" Target="/ppt/slideLayouts/slideLayout13.xml" Id="R8b0a475f96644aa8" /><Relationship Type="http://schemas.openxmlformats.org/officeDocument/2006/relationships/notesSlide" Target="/ppt/notesSlides/notesSlide2.xml" Id="R1232fd6da01e4ab2"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3.xml" Id="Ra381f30ebc7d4bd7" /><Relationship Type="http://schemas.openxmlformats.org/officeDocument/2006/relationships/chart" Target="/ppt/slides/charts/chart11.xml" Id="Rd2dd4d3e2a474c62" /><Relationship Type="http://schemas.openxmlformats.org/officeDocument/2006/relationships/hyperlink" Target="https://www.cisco.com/site/us/en/learn/topics/networking/what-is-network-as-a-service-naas.html" TargetMode="External" Id="R5b9a4d04e88c46b2" /><Relationship Type="http://schemas.openxmlformats.org/officeDocument/2006/relationships/hyperlink" Target="https://www.cisco.com/site/us/en/learn/topics/networking/what-is-network-as-a-service-naas.html" TargetMode="External" Id="Rb55d8c24077f43a1" /><Relationship Type="http://schemas.openxmlformats.org/officeDocument/2006/relationships/hyperlink" Target="https://www.fortunebusinessinsights.com/network-as-a-service-market-106700" TargetMode="External" Id="Ra3aa614448f8497c" /><Relationship Type="http://schemas.openxmlformats.org/officeDocument/2006/relationships/hyperlink" Target="https://www.fortunebusinessinsights.com/network-as-a-service-market-106700" TargetMode="External" Id="Ref56eed045f441d3" /><Relationship Type="http://schemas.openxmlformats.org/officeDocument/2006/relationships/hyperlink" Target="https://www.technavio.com/report/network-as-a-service-market-analysis" TargetMode="External" Id="Rd77511df356247e0" /><Relationship Type="http://schemas.openxmlformats.org/officeDocument/2006/relationships/hyperlink" Target="https://www.technavio.com/report/network-as-a-service-market-analysis" TargetMode="External" Id="Rdf44f9996fcc4c88" /><Relationship Type="http://schemas.openxmlformats.org/officeDocument/2006/relationships/hyperlink" Target="https://www.precedenceresearch.com/network-as-a-service-market" TargetMode="External" Id="R7bf98a7e5a754988" /><Relationship Type="http://schemas.openxmlformats.org/officeDocument/2006/relationships/hyperlink" Target="https://www.precedenceresearch.com/network-as-a-service-market" TargetMode="External" Id="R3b335cdec6424053" /><Relationship Type="http://schemas.openxmlformats.org/officeDocument/2006/relationships/hyperlink" Target="https://www.futuremarketinsights.com/reports/network-as-a-service-naas-market" TargetMode="External" Id="R25c910287a034f43" /><Relationship Type="http://schemas.openxmlformats.org/officeDocument/2006/relationships/hyperlink" Target="https://www.futuremarketinsights.com/reports/network-as-a-service-naas-market" TargetMode="External" Id="R7158c65e3c5c4482" /><Relationship Type="http://schemas.openxmlformats.org/officeDocument/2006/relationships/notesSlide" Target="/ppt/notesSlides/notesSlide20.xml" Id="Rd2c297fcf3dc4be6"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3.xml" Id="Rc133c361d8a54a89" /><Relationship Type="http://schemas.openxmlformats.org/officeDocument/2006/relationships/chart" Target="/ppt/slides/charts/chart12.xml" Id="Rc7dd651559f84a46" /><Relationship Type="http://schemas.openxmlformats.org/officeDocument/2006/relationships/hyperlink" Target="https://www.cisco.com/site/in/en/buy/payment-solutions/lifecycle-pay.html" TargetMode="External" Id="R48d16243f4c445fa" /><Relationship Type="http://schemas.openxmlformats.org/officeDocument/2006/relationships/hyperlink" Target="https://www.cisco.com/site/in/en/buy/payment-solutions/lifecycle-pay.html" TargetMode="External" Id="Rc0e971cece6a4a0b" /><Relationship Type="http://schemas.openxmlformats.org/officeDocument/2006/relationships/hyperlink" Target="https://www.cisco.com/site/in/en/buy/payment-solutions/choice-pay.html" TargetMode="External" Id="Ree4e6ebf67674cc2" /><Relationship Type="http://schemas.openxmlformats.org/officeDocument/2006/relationships/hyperlink" Target="https://www.cisco.com/site/in/en/buy/payment-solutions/choice-pay.html" TargetMode="External" Id="R65e7d3707f8c4f61" /><Relationship Type="http://schemas.openxmlformats.org/officeDocument/2006/relationships/hyperlink" Target="https://www.hpe.com/psnow/doc/a50004304enw" TargetMode="External" Id="R3163c65b47c844e1" /><Relationship Type="http://schemas.openxmlformats.org/officeDocument/2006/relationships/hyperlink" Target="https://www.hpe.com/psnow/doc/a50004304enw" TargetMode="External" Id="R24699fb8b0154c8c" /><Relationship Type="http://schemas.openxmlformats.org/officeDocument/2006/relationships/hyperlink" Target="https://www.juniper.net/us/en/solutions/solution-briefs/2024/access-ai-native-networking-with-junipers-network-as-a-service-naas-offering-solution-brief.html" TargetMode="External" Id="R8f65a6bb7fed4121" /><Relationship Type="http://schemas.openxmlformats.org/officeDocument/2006/relationships/hyperlink" Target="https://www.juniper.net/us/en/solutions/solution-briefs/2024/access-ai-native-networking-with-junipers-network-as-a-service-naas-offering-solution-brief.html" TargetMode="External" Id="Re981af6a4f394e7d" /><Relationship Type="http://schemas.openxmlformats.org/officeDocument/2006/relationships/notesSlide" Target="/ppt/notesSlides/notesSlide21.xml" Id="Rb111eb9393b44a47"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3.xml" Id="R2481499d18174547" /><Relationship Type="http://schemas.openxmlformats.org/officeDocument/2006/relationships/hyperlink" Target="https://www.cisco.com/site/us/en/learn/topics/networking/what-is-network-as-a-service-naas.html" TargetMode="External" Id="R8f86f204e3164fb4" /><Relationship Type="http://schemas.openxmlformats.org/officeDocument/2006/relationships/hyperlink" Target="https://www.cisco.com/site/us/en/learn/topics/networking/what-is-network-as-a-service-naas.html" TargetMode="External" Id="R4920e35490a645eb" /><Relationship Type="http://schemas.openxmlformats.org/officeDocument/2006/relationships/hyperlink" Target="https://www.cisco.com/site/in/en/buy/payment-solutions/lifecycle-pay.html" TargetMode="External" Id="R7bc42874205844f8" /><Relationship Type="http://schemas.openxmlformats.org/officeDocument/2006/relationships/hyperlink" Target="https://www.cisco.com/site/in/en/buy/payment-solutions/lifecycle-pay.html" TargetMode="External" Id="R650dfb2ca4934eef" /><Relationship Type="http://schemas.openxmlformats.org/officeDocument/2006/relationships/hyperlink" Target="https://www.hpe.com/us/en/product-catalog/cloud/private-and-hybrid-cloud/pip.private-and-hybrid-cloud.1014688823.html" TargetMode="External" Id="R377edb4637ea47fa" /><Relationship Type="http://schemas.openxmlformats.org/officeDocument/2006/relationships/hyperlink" Target="https://www.hpe.com/us/en/product-catalog/cloud/private-and-hybrid-cloud/pip.private-and-hybrid-cloud.1014688823.html" TargetMode="External" Id="Rb4795b7c0b7f4f98" /><Relationship Type="http://schemas.openxmlformats.org/officeDocument/2006/relationships/hyperlink" Target="https://www.juniper.net/us/en/solutions/solution-briefs/2024/access-ai-native-networking-with-junipers-network-as-a-service-naas-offering-solution-brief.html" TargetMode="External" Id="Rf26c29429bcb414c" /><Relationship Type="http://schemas.openxmlformats.org/officeDocument/2006/relationships/hyperlink" Target="https://www.juniper.net/us/en/solutions/solution-briefs/2024/access-ai-native-networking-with-junipers-network-as-a-service-naas-offering-solution-brief.html" TargetMode="External" Id="Rdbddc37a25cb4caf" /><Relationship Type="http://schemas.openxmlformats.org/officeDocument/2006/relationships/notesSlide" Target="/ppt/notesSlides/notesSlide22.xml" Id="R46858bf4de4c487a"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3.xml" Id="Rfaec58263abc4611" /><Relationship Type="http://schemas.openxmlformats.org/officeDocument/2006/relationships/hyperlink" Target="https://www.hpe.com/psnow/doc/a50004304enw" TargetMode="External" Id="R56d3c04bb9074f1b" /><Relationship Type="http://schemas.openxmlformats.org/officeDocument/2006/relationships/hyperlink" Target="https://www.hpe.com/psnow/doc/a50004304enw" TargetMode="External" Id="R204c7aa2e3e74be0" /><Relationship Type="http://schemas.openxmlformats.org/officeDocument/2006/relationships/hyperlink" Target="https://www.cisco.com/site/in/en/buy/payment-solutions/lifecycle-pay.html" TargetMode="External" Id="Rfb318eb1bdc54d84" /><Relationship Type="http://schemas.openxmlformats.org/officeDocument/2006/relationships/hyperlink" Target="https://www.cisco.com/site/in/en/buy/payment-solutions/lifecycle-pay.html" TargetMode="External" Id="Rbaf6634a9bb74ca0" /><Relationship Type="http://schemas.openxmlformats.org/officeDocument/2006/relationships/hyperlink" Target="https://www.cisco.com/site/in/en/buy/payment-solutions/choice-pay.html" TargetMode="External" Id="R9038784517544ff8" /><Relationship Type="http://schemas.openxmlformats.org/officeDocument/2006/relationships/hyperlink" Target="https://www.cisco.com/site/in/en/buy/payment-solutions/choice-pay.html" TargetMode="External" Id="Rcbd0af06b3ed4197" /><Relationship Type="http://schemas.openxmlformats.org/officeDocument/2006/relationships/hyperlink" Target="https://www.juniper.net/us/en/solutions/solution-briefs/2024/access-ai-native-networking-with-junipers-network-as-a-service-naas-offering-solution-brief.html" TargetMode="External" Id="Rb732b954023a4d30" /><Relationship Type="http://schemas.openxmlformats.org/officeDocument/2006/relationships/hyperlink" Target="https://www.juniper.net/us/en/solutions/solution-briefs/2024/access-ai-native-networking-with-junipers-network-as-a-service-naas-offering-solution-brief.html" TargetMode="External" Id="Rb794471730454886" /><Relationship Type="http://schemas.openxmlformats.org/officeDocument/2006/relationships/hyperlink" Target="https://newsroom.cisco.com/c/r/newsroom/en/us/a/y2021/m12/verizon-business-and-cisco-bolster-enterprise-agility-to-support-hybrid-work-with-5g-powered-naas-offers.html" TargetMode="External" Id="Rd7e892cbc2dc4f1f" /><Relationship Type="http://schemas.openxmlformats.org/officeDocument/2006/relationships/hyperlink" Target="https://newsroom.cisco.com/c/r/newsroom/en/us/a/y2021/m12/verizon-business-and-cisco-bolster-enterprise-agility-to-support-hybrid-work-with-5g-powered-naas-offers.html" TargetMode="External" Id="Rf1cb4f91b5554327" /><Relationship Type="http://schemas.openxmlformats.org/officeDocument/2006/relationships/notesSlide" Target="/ppt/notesSlides/notesSlide23.xml" Id="R8f9599dc52e84a54"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3.xml" Id="Rd15c51e47b754fe9" /><Relationship Type="http://schemas.openxmlformats.org/officeDocument/2006/relationships/hyperlink" Target="https://www.cisco.com/site/us/en/learn/topics/networking/what-is-network-as-a-service-naas.html" TargetMode="External" Id="R6efee4aa090442bb" /><Relationship Type="http://schemas.openxmlformats.org/officeDocument/2006/relationships/hyperlink" Target="https://www.cisco.com/site/us/en/learn/topics/networking/what-is-network-as-a-service-naas.html" TargetMode="External" Id="R7a1a6d12e8084f5a" /><Relationship Type="http://schemas.openxmlformats.org/officeDocument/2006/relationships/hyperlink" Target="https://www.hpe.com/us/en/newsroom/fact-sheet/hpe-greenlake-for-aruba-networking.html" TargetMode="External" Id="Re544ada88c1f4d2f" /><Relationship Type="http://schemas.openxmlformats.org/officeDocument/2006/relationships/hyperlink" Target="https://www.hpe.com/us/en/newsroom/fact-sheet/hpe-greenlake-for-aruba-networking.html" TargetMode="External" Id="R66b9b5bf1db449ac" /><Relationship Type="http://schemas.openxmlformats.org/officeDocument/2006/relationships/hyperlink" Target="https://www.juniper.net/us/en/solutions/solution-briefs/2024/access-ai-native-networking-with-junipers-network-as-a-service-naas-offering-solution-brief.html" TargetMode="External" Id="Rbb686b175945440e" /><Relationship Type="http://schemas.openxmlformats.org/officeDocument/2006/relationships/hyperlink" Target="https://www.juniper.net/us/en/solutions/solution-briefs/2024/access-ai-native-networking-with-junipers-network-as-a-service-naas-offering-solution-brief.html" TargetMode="External" Id="Rd03c430f35494fee" /><Relationship Type="http://schemas.openxmlformats.org/officeDocument/2006/relationships/hyperlink" Target="https://www.cisco.com/site/in/en/buy/payment-solutions/multi-year.html" TargetMode="External" Id="Ra17136d9c32d4088" /><Relationship Type="http://schemas.openxmlformats.org/officeDocument/2006/relationships/hyperlink" Target="https://www.cisco.com/site/in/en/buy/payment-solutions/multi-year.html" TargetMode="External" Id="R06e47f57922941cb" /><Relationship Type="http://schemas.openxmlformats.org/officeDocument/2006/relationships/notesSlide" Target="/ppt/notesSlides/notesSlide24.xml" Id="Ra8cf714eb7784578"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3.xml" Id="R76e394c64a694e5d" /><Relationship Type="http://schemas.openxmlformats.org/officeDocument/2006/relationships/hyperlink" Target="https://www.cisco.com/site/us/en/learn/topics/networking/what-is-network-as-a-service-naas.html" TargetMode="External" Id="Rc9fbcc4833444770" /><Relationship Type="http://schemas.openxmlformats.org/officeDocument/2006/relationships/hyperlink" Target="https://www.cisco.com/site/us/en/learn/topics/networking/what-is-network-as-a-service-naas.html" TargetMode="External" Id="Rda67f30c272b4f49" /><Relationship Type="http://schemas.openxmlformats.org/officeDocument/2006/relationships/hyperlink" Target="https://www.hpe.com/psnow/doc/a50004304enw" TargetMode="External" Id="Rd7ae287e3691405f" /><Relationship Type="http://schemas.openxmlformats.org/officeDocument/2006/relationships/hyperlink" Target="https://www.hpe.com/psnow/doc/a50004304enw" TargetMode="External" Id="R86f7482684ee4d5e" /><Relationship Type="http://schemas.openxmlformats.org/officeDocument/2006/relationships/hyperlink" Target="https://www.juniper.net/us/en/solutions/solution-briefs/2024/access-ai-native-networking-with-junipers-network-as-a-service-naas-offering-solution-brief.html" TargetMode="External" Id="Rc5a6fedc38384c88" /><Relationship Type="http://schemas.openxmlformats.org/officeDocument/2006/relationships/hyperlink" Target="https://www.juniper.net/us/en/solutions/solution-briefs/2024/access-ai-native-networking-with-junipers-network-as-a-service-naas-offering-solution-brief.html" TargetMode="External" Id="R73a48318f90c47fe" /><Relationship Type="http://schemas.openxmlformats.org/officeDocument/2006/relationships/hyperlink" Target="https://www.gsa.gov/technology/it-contract-vehicles-and-purchasing-programs/telecommunications-and-network-services/enterprise-infrastructure-solutions/contract-basics" TargetMode="External" Id="Rb86ed5fc3a07490b" /><Relationship Type="http://schemas.openxmlformats.org/officeDocument/2006/relationships/hyperlink" Target="https://www.gsa.gov/technology/it-contract-vehicles-and-purchasing-programs/telecommunications-and-network-services/enterprise-infrastructure-solutions/contract-basics" TargetMode="External" Id="Ref3d7c7e54aa44dc" /><Relationship Type="http://schemas.openxmlformats.org/officeDocument/2006/relationships/notesSlide" Target="/ppt/notesSlides/notesSlide25.xml" Id="R6d83665125484493"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3.xml" Id="Rbe3b915b92924611" /><Relationship Type="http://schemas.openxmlformats.org/officeDocument/2006/relationships/hyperlink" Target="https://www.cisco.com/c/en/us/products/collateral/software/enterprise-agreement/ea-3-faq.html" TargetMode="External" Id="R5316d4fd54bb44d9" /><Relationship Type="http://schemas.openxmlformats.org/officeDocument/2006/relationships/hyperlink" Target="https://www.cisco.com/c/en/us/products/collateral/software/enterprise-agreement/ea-3-faq.html" TargetMode="External" Id="R48c2b1c35da2405e" /><Relationship Type="http://schemas.openxmlformats.org/officeDocument/2006/relationships/hyperlink" Target="https://www.gsa.gov/technology/it-contract-vehicles-and-purchasing-programs/telecommunications-and-network-services/enterprise-infrastructure-solutions/contract-basics" TargetMode="External" Id="R3db47891279147ea" /><Relationship Type="http://schemas.openxmlformats.org/officeDocument/2006/relationships/hyperlink" Target="https://www.gsa.gov/technology/it-contract-vehicles-and-purchasing-programs/telecommunications-and-network-services/enterprise-infrastructure-solutions/contract-basics" TargetMode="External" Id="R4b883ff87f6b40c0" /><Relationship Type="http://schemas.openxmlformats.org/officeDocument/2006/relationships/hyperlink" Target="https://csrc.nist.gov/pubs/sp/800/161/r1/upd1/final" TargetMode="External" Id="R3de4defbb3a04853" /><Relationship Type="http://schemas.openxmlformats.org/officeDocument/2006/relationships/hyperlink" Target="https://csrc.nist.gov/pubs/sp/800/161/r1/upd1/final" TargetMode="External" Id="Ra6e864c4e9424689" /><Relationship Type="http://schemas.openxmlformats.org/officeDocument/2006/relationships/hyperlink" Target="https://www.hpe.com/us/en/newsroom/fact-sheet/hpe-greenlake-for-aruba-networking.html" TargetMode="External" Id="R3655ee87fc7c4515" /><Relationship Type="http://schemas.openxmlformats.org/officeDocument/2006/relationships/hyperlink" Target="https://www.hpe.com/us/en/newsroom/fact-sheet/hpe-greenlake-for-aruba-networking.html" TargetMode="External" Id="Rd17cd18e870d4275" /><Relationship Type="http://schemas.openxmlformats.org/officeDocument/2006/relationships/notesSlide" Target="/ppt/notesSlides/notesSlide26.xml" Id="R2e679f6bb8a14a68"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3.xml" Id="R4500fad69884418a" /><Relationship Type="http://schemas.openxmlformats.org/officeDocument/2006/relationships/chart" Target="/ppt/slides/charts/chart13.xml" Id="Re61810f257354f20" /><Relationship Type="http://schemas.openxmlformats.org/officeDocument/2006/relationships/hyperlink" Target="https://csrc.nist.gov/pubs/sp/800/161/r1/upd1/final" TargetMode="External" Id="Ra70a1bf6e77642f3" /><Relationship Type="http://schemas.openxmlformats.org/officeDocument/2006/relationships/hyperlink" Target="https://csrc.nist.gov/pubs/sp/800/161/r1/upd1/final" TargetMode="External" Id="Rcbde2046cb224747" /><Relationship Type="http://schemas.openxmlformats.org/officeDocument/2006/relationships/hyperlink" Target="https://www.cisco.com/c/en/us/products/collateral/software/enterprise-agreement/ea-3-faq.html" TargetMode="External" Id="Ra2bd463925854962" /><Relationship Type="http://schemas.openxmlformats.org/officeDocument/2006/relationships/hyperlink" Target="https://www.cisco.com/c/en/us/products/collateral/software/enterprise-agreement/ea-3-faq.html" TargetMode="External" Id="Ra9d0cba28db048e2" /><Relationship Type="http://schemas.openxmlformats.org/officeDocument/2006/relationships/hyperlink" Target="https://www.hpe.com/psnow/doc/a50004304enw" TargetMode="External" Id="R12a9ddd20abc4ba5" /><Relationship Type="http://schemas.openxmlformats.org/officeDocument/2006/relationships/hyperlink" Target="https://www.hpe.com/psnow/doc/a50004304enw" TargetMode="External" Id="R20e7191a30eb4aec" /><Relationship Type="http://schemas.openxmlformats.org/officeDocument/2006/relationships/hyperlink" Target="https://www.gsa.gov/technology/it-contract-vehicles-and-purchasing-programs/telecommunications-and-network-services/enterprise-infrastructure-solutions/contract-basics" TargetMode="External" Id="R9c75dcafd6584759" /><Relationship Type="http://schemas.openxmlformats.org/officeDocument/2006/relationships/hyperlink" Target="https://www.gsa.gov/technology/it-contract-vehicles-and-purchasing-programs/telecommunications-and-network-services/enterprise-infrastructure-solutions/contract-basics" TargetMode="External" Id="Rbd6b6782f37243a9" /><Relationship Type="http://schemas.openxmlformats.org/officeDocument/2006/relationships/notesSlide" Target="/ppt/notesSlides/notesSlide27.xml" Id="Ra8997f32acd84feb"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3.xml" Id="R357a697e26494f49" /><Relationship Type="http://schemas.openxmlformats.org/officeDocument/2006/relationships/hyperlink" Target="https://csrc.nist.gov/news/2025/nist-revises-sp-800-61" TargetMode="External" Id="Rb5b2570961664b9d" /><Relationship Type="http://schemas.openxmlformats.org/officeDocument/2006/relationships/hyperlink" Target="https://csrc.nist.gov/news/2025/nist-revises-sp-800-61" TargetMode="External" Id="R728270b25ed04c16" /><Relationship Type="http://schemas.openxmlformats.org/officeDocument/2006/relationships/hyperlink" Target="https://csrc.nist.gov/pubs/sp/800/40/r4/final" TargetMode="External" Id="Rd4a4219584814101" /><Relationship Type="http://schemas.openxmlformats.org/officeDocument/2006/relationships/hyperlink" Target="https://csrc.nist.gov/pubs/sp/800/40/r4/final" TargetMode="External" Id="Ra5aaf7cca4a74b17" /><Relationship Type="http://schemas.openxmlformats.org/officeDocument/2006/relationships/hyperlink" Target="https://www.cisa.gov/news-events/alerts/2025/04/09/cisa-adds-two-known-exploited-vulnerabilities-catalog" TargetMode="External" Id="Raf096024259c484d" /><Relationship Type="http://schemas.openxmlformats.org/officeDocument/2006/relationships/hyperlink" Target="https://www.cisa.gov/news-events/alerts/2025/04/09/cisa-adds-two-known-exploited-vulnerabilities-catalog" TargetMode="External" Id="R2ff619b8ceac4709" /><Relationship Type="http://schemas.openxmlformats.org/officeDocument/2006/relationships/hyperlink" Target="https://www.hpe.com/psnow/doc/a50004304enw" TargetMode="External" Id="Rccbdc8d11c16429f" /><Relationship Type="http://schemas.openxmlformats.org/officeDocument/2006/relationships/hyperlink" Target="https://www.hpe.com/psnow/doc/a50004304enw" TargetMode="External" Id="R03381ea609594a04" /><Relationship Type="http://schemas.openxmlformats.org/officeDocument/2006/relationships/notesSlide" Target="/ppt/notesSlides/notesSlide28.xml" Id="Rea84122d673543cd"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3.xml" Id="R52ade0eda22a4b2e" /><Relationship Type="http://schemas.openxmlformats.org/officeDocument/2006/relationships/hyperlink" Target="https://csrc.nist.gov/pubs/sp/800/161/r1/upd1/final" TargetMode="External" Id="R6618a8a564f44d90" /><Relationship Type="http://schemas.openxmlformats.org/officeDocument/2006/relationships/hyperlink" Target="https://csrc.nist.gov/pubs/sp/800/161/r1/upd1/final" TargetMode="External" Id="R40b3e1add3234201" /><Relationship Type="http://schemas.openxmlformats.org/officeDocument/2006/relationships/hyperlink" Target="https://www.cisco.com/c/en/us/products/collateral/software/enterprise-agreement/ea-3-faq.html" TargetMode="External" Id="R11228e3ec61f4ed5" /><Relationship Type="http://schemas.openxmlformats.org/officeDocument/2006/relationships/hyperlink" Target="https://www.cisco.com/c/en/us/products/collateral/software/enterprise-agreement/ea-3-faq.html" TargetMode="External" Id="R38bb50c1fb2b4d6c" /><Relationship Type="http://schemas.openxmlformats.org/officeDocument/2006/relationships/hyperlink" Target="https://www.hpe.com/us/en/collaterals/collateral.a50004304enw.html" TargetMode="External" Id="R4ba4fdb055d24d8d" /><Relationship Type="http://schemas.openxmlformats.org/officeDocument/2006/relationships/hyperlink" Target="https://www.hpe.com/us/en/collaterals/collateral.a50004304enw.html" TargetMode="External" Id="R057be02287224207" /><Relationship Type="http://schemas.openxmlformats.org/officeDocument/2006/relationships/notesSlide" Target="/ppt/notesSlides/notesSlide29.xml" Id="R578ec6c331294cb4" /></Relationships>
</file>

<file path=ppt/slides/_rels/slide3.xml.rels>&#65279;<?xml version="1.0" encoding="utf-8"?><Relationships xmlns="http://schemas.openxmlformats.org/package/2006/relationships"><Relationship Type="http://schemas.openxmlformats.org/officeDocument/2006/relationships/slideLayout" Target="/ppt/slideLayouts/slideLayout13.xml" Id="R8f2e38c33a224c36" /><Relationship Type="http://schemas.openxmlformats.org/officeDocument/2006/relationships/notesSlide" Target="/ppt/notesSlides/notesSlide3.xml" Id="R5a74236f21724efa"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3.xml" Id="Re74edf839aad43c6" /><Relationship Type="http://schemas.openxmlformats.org/officeDocument/2006/relationships/hyperlink" Target="https://www.idc.com/resource-center/blog/nvidia-becomes-1-in-datacenter-ethernet-switching-as-1q26-market-surges-39-8-to-15-4-billion/" TargetMode="External" Id="Rd3a556c8056d4086" /><Relationship Type="http://schemas.openxmlformats.org/officeDocument/2006/relationships/hyperlink" Target="https://www.idc.com/resource-center/blog/nvidia-becomes-1-in-datacenter-ethernet-switching-as-1q26-market-surges-39-8-to-15-4-billion/" TargetMode="External" Id="R0c64ea40de474f08" /><Relationship Type="http://schemas.openxmlformats.org/officeDocument/2006/relationships/hyperlink" Target="https://investor.cisco.com/news/news-details/2025/Cisco-Unveils-Secure-Network-Architecture-to-Accelerate-Workplace-AI-Transformation/default.aspx" TargetMode="External" Id="Rc19b12a4da114378" /><Relationship Type="http://schemas.openxmlformats.org/officeDocument/2006/relationships/hyperlink" Target="https://investor.cisco.com/news/news-details/2025/Cisco-Unveils-Secure-Network-Architecture-to-Accelerate-Workplace-AI-Transformation/default.aspx" TargetMode="External" Id="R086fef56fec548e1"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caac149496304aa7"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38da0ab3a8084b0b" /><Relationship Type="http://schemas.openxmlformats.org/officeDocument/2006/relationships/hyperlink" Target="https://www.nttdata.com/global/en/services/enterprise-networking/managed-network-services" TargetMode="External" Id="Rb6a07bc0a3464265" /><Relationship Type="http://schemas.openxmlformats.org/officeDocument/2006/relationships/hyperlink" Target="https://www.nttdata.com/global/en/services/enterprise-networking/managed-network-services" TargetMode="External" Id="Rd456e3565dae4a38" /><Relationship Type="http://schemas.openxmlformats.org/officeDocument/2006/relationships/hyperlink" Target="https://www.kyndryl.com/in/en/services/network/wan" TargetMode="External" Id="Rc4c4f68e6a514405" /><Relationship Type="http://schemas.openxmlformats.org/officeDocument/2006/relationships/hyperlink" Target="https://www.kyndryl.com/in/en/services/network/wan" TargetMode="External" Id="R4e7513d84e0843d5" /><Relationship Type="http://schemas.openxmlformats.org/officeDocument/2006/relationships/notesSlide" Target="/ppt/notesSlides/notesSlide30.xml" Id="R88d23c6501e44422"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3.xml" Id="R194cbd978c894192" /><Relationship Type="http://schemas.openxmlformats.org/officeDocument/2006/relationships/hyperlink" Target="https://investor.cisco.com/news/news-details/2025/Cisco-Unveils-Secure-Network-Architecture-to-Accelerate-Workplace-AI-Transformation/default.aspx" TargetMode="External" Id="R62c239e776994926" /><Relationship Type="http://schemas.openxmlformats.org/officeDocument/2006/relationships/hyperlink" Target="https://investor.cisco.com/news/news-details/2025/Cisco-Unveils-Secure-Network-Architecture-to-Accelerate-Workplace-AI-Transformation/default.aspx" TargetMode="External" Id="R60497b4d70f247b9" /><Relationship Type="http://schemas.openxmlformats.org/officeDocument/2006/relationships/hyperlink" Target="https://investor.cisco.com/news/news-details/2025/Cisco-Supercharges-its-Secure-Enterprise-Network-Architecture-for-the-AI-Era/default.aspx" TargetMode="External" Id="R0a5ae6e9393a4dcc" /><Relationship Type="http://schemas.openxmlformats.org/officeDocument/2006/relationships/hyperlink" Target="https://investor.cisco.com/news/news-details/2025/Cisco-Supercharges-its-Secure-Enterprise-Network-Architecture-for-the-AI-Era/default.aspx" TargetMode="External" Id="Rc44ea696a3734409"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376589b5fff446d3"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968d5a34bd3e43ed" /><Relationship Type="http://schemas.openxmlformats.org/officeDocument/2006/relationships/hyperlink" Target="https://www.arista.com/en/solutions/cognitive-campus" TargetMode="External" Id="R8dc7f617a9b64f7c" /><Relationship Type="http://schemas.openxmlformats.org/officeDocument/2006/relationships/hyperlink" Target="https://www.arista.com/en/solutions/cognitive-campus" TargetMode="External" Id="Ra893e467752649fa" /><Relationship Type="http://schemas.openxmlformats.org/officeDocument/2006/relationships/hyperlink" Target="https://investor.fortinet.com/news-releases/news-release-details/fortinet-introduces-fortios-80-expand-secure-networking-secure/" TargetMode="External" Id="R9ebc3d1ca16940fb" /><Relationship Type="http://schemas.openxmlformats.org/officeDocument/2006/relationships/hyperlink" Target="https://investor.fortinet.com/news-releases/news-release-details/fortinet-introduces-fortios-80-expand-secure-networking-secure/" TargetMode="External" Id="R29bf20d9af2a4ec1" /><Relationship Type="http://schemas.openxmlformats.org/officeDocument/2006/relationships/hyperlink" Target="https://investor.extremenetworks.com/news/news-details/2024/Extreme-Networks-Introduces-New-Cloud-Managed-Universal-Wi-Fi-7-Access-Point-Industrys-Easiest-to-DeployProvision-Switches-01-30-2024/default.aspx" TargetMode="External" Id="R4bc3119a5f834f09" /><Relationship Type="http://schemas.openxmlformats.org/officeDocument/2006/relationships/hyperlink" Target="https://investor.extremenetworks.com/news/news-details/2024/Extreme-Networks-Introduces-New-Cloud-Managed-Universal-Wi-Fi-7-Access-Point-Industrys-Easiest-to-DeployProvision-Switches-01-30-2024/default.aspx" TargetMode="External" Id="R937bce4fda0b4f76" /><Relationship Type="http://schemas.openxmlformats.org/officeDocument/2006/relationships/notesSlide" Target="/ppt/notesSlides/notesSlide31.xml" Id="R0cb1caf8ba2d4c19"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3.xml" Id="R7a00014bd2cd4515" /><Relationship Type="http://schemas.openxmlformats.org/officeDocument/2006/relationships/hyperlink" Target="https://www.cisco.com/site/uk/en/products/networking/offers/hard-offers/full-stack-offer.html" TargetMode="External" Id="Rdbc9ad4b323c4fbd" /><Relationship Type="http://schemas.openxmlformats.org/officeDocument/2006/relationships/hyperlink" Target="https://www.cisco.com/site/uk/en/products/networking/offers/hard-offers/full-stack-offer.html" TargetMode="External" Id="R1476c7dc4bad4947" /><Relationship Type="http://schemas.openxmlformats.org/officeDocument/2006/relationships/hyperlink" Target="https://www.hpe.com/in/en/aruba-edgeconnect-sd-wan.html" TargetMode="External" Id="R8e516de450804b01" /><Relationship Type="http://schemas.openxmlformats.org/officeDocument/2006/relationships/hyperlink" Target="https://www.hpe.com/in/en/aruba-edgeconnect-sd-wan.html" TargetMode="External" Id="R61d4c5641ef64d86" /><Relationship Type="http://schemas.openxmlformats.org/officeDocument/2006/relationships/hyperlink" Target="https://investor.juniper.net/investor-relations/press-releases/press-release-details/2024/Juniper-Networks-Brings-Industrys-First-and-Only-AIOps-to-WAN-Routing-Delivering-AI-Native-Insight-for-Exceptional-Experiences/default.aspx" TargetMode="External" Id="Rde89f1dba5db4890" /><Relationship Type="http://schemas.openxmlformats.org/officeDocument/2006/relationships/hyperlink" Target="https://investor.juniper.net/investor-relations/press-releases/press-release-details/2024/Juniper-Networks-Brings-Industrys-First-and-Only-AIOps-to-WAN-Routing-Delivering-AI-Native-Insight-for-Exceptional-Experiences/default.aspx" TargetMode="External" Id="R6d2cab81c1294f36" /><Relationship Type="http://schemas.openxmlformats.org/officeDocument/2006/relationships/hyperlink" Target="https://investors.arista.com/Communications/Press-Releases-and-Events/Press-Release-Detail/2024/CloudVision-Delivers-Modern-Network-Operating-Model-Across-the-Enterprise/default.aspx" TargetMode="External" Id="Rcea7fdab01644ba0" /><Relationship Type="http://schemas.openxmlformats.org/officeDocument/2006/relationships/hyperlink" Target="https://investors.arista.com/Communications/Press-Releases-and-Events/Press-Release-Detail/2024/CloudVision-Delivers-Modern-Network-Operating-Model-Across-the-Enterprise/default.aspx" TargetMode="External" Id="Rcfd4a738c7ef4db3" /><Relationship Type="http://schemas.openxmlformats.org/officeDocument/2006/relationships/hyperlink" Target="https://investor.fortinet.com/news-releases/news-release-details/fortinet-expands-global-secure-sd-wan-and-sase-presence-new-mssp/" TargetMode="External" Id="R07ebd3f54afb41f3" /><Relationship Type="http://schemas.openxmlformats.org/officeDocument/2006/relationships/hyperlink" Target="https://investor.fortinet.com/news-releases/news-release-details/fortinet-expands-global-secure-sd-wan-and-sase-presence-new-mssp/" TargetMode="External" Id="R58bb42f7165340ff" /><Relationship Type="http://schemas.openxmlformats.org/officeDocument/2006/relationships/hyperlink" Target="https://investor.extremenetworks.com/news/news-details/2024/Extreme-Networks-Introduces-New-Cloud-Managed-Universal-Wi-Fi-7-Access-Point-Industrys-Easiest-to-DeployProvision-Switches-01-30-2024/default.aspx" TargetMode="External" Id="Rc3a497c855d442f8" /><Relationship Type="http://schemas.openxmlformats.org/officeDocument/2006/relationships/hyperlink" Target="https://investor.extremenetworks.com/news/news-details/2024/Extreme-Networks-Introduces-New-Cloud-Managed-Universal-Wi-Fi-7-Access-Point-Industrys-Easiest-to-DeployProvision-Switches-01-30-2024/default.aspx" TargetMode="External" Id="Re64c7f9ddac840f7" /><Relationship Type="http://schemas.openxmlformats.org/officeDocument/2006/relationships/notesSlide" Target="/ppt/notesSlides/notesSlide32.xml" Id="R417c8a9344474ea5"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3.xml" Id="Rda0482d99ad646e8" /><Relationship Type="http://schemas.openxmlformats.org/officeDocument/2006/relationships/hyperlink" Target="https://www.nttdata.com/global/en/services/enterprise-networking/managed-network-services" TargetMode="External" Id="R32b0418313894baa" /><Relationship Type="http://schemas.openxmlformats.org/officeDocument/2006/relationships/hyperlink" Target="https://www.nttdata.com/global/en/services/enterprise-networking/managed-network-services" TargetMode="External" Id="R26c6049884d44667" /><Relationship Type="http://schemas.openxmlformats.org/officeDocument/2006/relationships/hyperlink" Target="https://www.nttdata.com/global/en/services/enterprise-networking" TargetMode="External" Id="Re145f38eedf64fde" /><Relationship Type="http://schemas.openxmlformats.org/officeDocument/2006/relationships/hyperlink" Target="https://www.nttdata.com/global/en/services/enterprise-networking" TargetMode="External" Id="Rdce5b4eb80134e1e" /><Relationship Type="http://schemas.openxmlformats.org/officeDocument/2006/relationships/hyperlink" Target="https://www.kyndryl.com/in/en/services/network/wan" TargetMode="External" Id="R9538556b365a4fe7" /><Relationship Type="http://schemas.openxmlformats.org/officeDocument/2006/relationships/hyperlink" Target="https://www.kyndryl.com/in/en/services/network/wan" TargetMode="External" Id="Rbe44803dfd044bd6" /><Relationship Type="http://schemas.openxmlformats.org/officeDocument/2006/relationships/hyperlink" Target="https://investors.kyndryl.com/news-releases/news-release-details/kyndryl-introduces-sase-services-combined-palo-alto-networks" TargetMode="External" Id="R19dd75f8941249ff" /><Relationship Type="http://schemas.openxmlformats.org/officeDocument/2006/relationships/hyperlink" Target="https://investors.kyndryl.com/news-releases/news-release-details/kyndryl-introduces-sase-services-combined-palo-alto-networks" TargetMode="External" Id="R706bd832d5644dd6" /><Relationship Type="http://schemas.openxmlformats.org/officeDocument/2006/relationships/hyperlink" Target="https://www.wwt.com/" TargetMode="External" Id="R9dd469701e4f49d2" /><Relationship Type="http://schemas.openxmlformats.org/officeDocument/2006/relationships/hyperlink" Target="https://www.wwt.com/" TargetMode="External" Id="R0bc648eaac5644d1" /><Relationship Type="http://schemas.openxmlformats.org/officeDocument/2006/relationships/hyperlink" Target="https://financialreports.eu/filings/computacenter-plc/annual-report/2026/33893419/" TargetMode="External" Id="R864c0e65f57f4116" /><Relationship Type="http://schemas.openxmlformats.org/officeDocument/2006/relationships/hyperlink" Target="https://financialreports.eu/filings/computacenter-plc/annual-report/2026/33893419/" TargetMode="External" Id="Rf2304ec0cd314eaa" /><Relationship Type="http://schemas.openxmlformats.org/officeDocument/2006/relationships/hyperlink" Target="https://newsroom.accenture.com/news/2023/accenture-and-palo-alto-networks-to-provide-integrated-prisma-sase-solutions-to-help-organizations-improve-cyber-resilience" TargetMode="External" Id="R86e23b0bce5340c7" /><Relationship Type="http://schemas.openxmlformats.org/officeDocument/2006/relationships/hyperlink" Target="https://newsroom.accenture.com/news/2023/accenture-and-palo-alto-networks-to-provide-integrated-prisma-sase-solutions-to-help-organizations-improve-cyber-resilience" TargetMode="External" Id="R195dd227f5c7411b" /><Relationship Type="http://schemas.openxmlformats.org/officeDocument/2006/relationships/notesSlide" Target="/ppt/notesSlides/notesSlide33.xml" Id="R062142239cc94766"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3.xml" Id="Rc674dcce2663457e"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f6da1453de2e4b3e"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582025d400184710" /><Relationship Type="http://schemas.openxmlformats.org/officeDocument/2006/relationships/hyperlink" Target="https://investor.cisco.com/news/news-details/2025/Cisco-Unveils-Secure-Network-Architecture-to-Accelerate-Workplace-AI-Transformation/default.aspx" TargetMode="External" Id="Rbbf2d2a8662847f1" /><Relationship Type="http://schemas.openxmlformats.org/officeDocument/2006/relationships/hyperlink" Target="https://investor.cisco.com/news/news-details/2025/Cisco-Unveils-Secure-Network-Architecture-to-Accelerate-Workplace-AI-Transformation/default.aspx" TargetMode="External" Id="Rc3deb65425a04b46" /><Relationship Type="http://schemas.openxmlformats.org/officeDocument/2006/relationships/hyperlink" Target="https://www.nttdata.com/global/en/services/enterprise-networking/managed-network-services" TargetMode="External" Id="Re0f65f22f1a14cd6" /><Relationship Type="http://schemas.openxmlformats.org/officeDocument/2006/relationships/hyperlink" Target="https://www.nttdata.com/global/en/services/enterprise-networking/managed-network-services" TargetMode="External" Id="R5d3f203609184764" /><Relationship Type="http://schemas.openxmlformats.org/officeDocument/2006/relationships/hyperlink" Target="https://www.kyndryl.com/in/en/services/network/wan" TargetMode="External" Id="Ra310a453cfdf419a" /><Relationship Type="http://schemas.openxmlformats.org/officeDocument/2006/relationships/hyperlink" Target="https://www.kyndryl.com/in/en/services/network/wan" TargetMode="External" Id="R227c80057d2941c7" /><Relationship Type="http://schemas.openxmlformats.org/officeDocument/2006/relationships/hyperlink" Target="https://www.wwt.com/" TargetMode="External" Id="R5e5545d60431459e" /><Relationship Type="http://schemas.openxmlformats.org/officeDocument/2006/relationships/hyperlink" Target="https://www.wwt.com/" TargetMode="External" Id="R766e1ab4eaf64c83" /><Relationship Type="http://schemas.openxmlformats.org/officeDocument/2006/relationships/hyperlink" Target="https://financialreports.eu/filings/computacenter-plc/annual-report/2026/33893419/" TargetMode="External" Id="R9c333c5e701b4bc2" /><Relationship Type="http://schemas.openxmlformats.org/officeDocument/2006/relationships/hyperlink" Target="https://financialreports.eu/filings/computacenter-plc/annual-report/2026/33893419/" TargetMode="External" Id="Rbccaf4f92ca547ba" /><Relationship Type="http://schemas.openxmlformats.org/officeDocument/2006/relationships/hyperlink" Target="https://newsroom.accenture.com/news/2023/accenture-and-palo-alto-networks-to-provide-integrated-prisma-sase-solutions-to-help-organizations-improve-cyber-resilience" TargetMode="External" Id="R8b600d0a43944412" /><Relationship Type="http://schemas.openxmlformats.org/officeDocument/2006/relationships/hyperlink" Target="https://newsroom.accenture.com/news/2023/accenture-and-palo-alto-networks-to-provide-integrated-prisma-sase-solutions-to-help-organizations-improve-cyber-resilience" TargetMode="External" Id="R8bb8d7cb071c4a48" /><Relationship Type="http://schemas.openxmlformats.org/officeDocument/2006/relationships/notesSlide" Target="/ppt/notesSlides/notesSlide34.xml" Id="Rf7a82e5bed6844e8"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3.xml" Id="R27e62ede7f9f490f" /><Relationship Type="http://schemas.openxmlformats.org/officeDocument/2006/relationships/notesSlide" Target="/ppt/notesSlides/notesSlide35.xml" Id="Rdeb366dfb8b24e3a"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3.xml" Id="R3dd629df89864482" /><Relationship Type="http://schemas.openxmlformats.org/officeDocument/2006/relationships/hyperlink" Target="https://investor.cisco.com/news/news-details/2025/CISCO-REPORTS-FOURTH-QUARTER-AND-FISCAL-YEAR-2025-EARNINGS/default.aspx" TargetMode="External" Id="Re44d87a100934538" /><Relationship Type="http://schemas.openxmlformats.org/officeDocument/2006/relationships/hyperlink" Target="https://investor.cisco.com/news/news-details/2025/CISCO-REPORTS-FOURTH-QUARTER-AND-FISCAL-YEAR-2025-EARNINGS/default.aspx" TargetMode="External" Id="Rff91ae5eedd34203"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0e0b856d7aa646f9"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51f68e144e77486c" /><Relationship Type="http://schemas.openxmlformats.org/officeDocument/2006/relationships/hyperlink" Target="https://investors.arista.com/Communications/Press-Releases-and-Events/Press-Release-Detail/2025/Arista-Networks-Inc.-Reports-Fourth-Quarter-and-Year-End-2024-Financial-Results/default.aspx" TargetMode="External" Id="R554ca1806cf9418e" /><Relationship Type="http://schemas.openxmlformats.org/officeDocument/2006/relationships/hyperlink" Target="https://investors.arista.com/Communications/Press-Releases-and-Events/Press-Release-Detail/2025/Arista-Networks-Inc.-Reports-Fourth-Quarter-and-Year-End-2024-Financial-Results/default.aspx" TargetMode="External" Id="Rcc3440598f2945a6" /><Relationship Type="http://schemas.openxmlformats.org/officeDocument/2006/relationships/hyperlink" Target="https://www.huawei.com/en/annual-report/2024/" TargetMode="External" Id="R545efda49d62472d" /><Relationship Type="http://schemas.openxmlformats.org/officeDocument/2006/relationships/hyperlink" Target="https://www.huawei.com/en/annual-report/2024/" TargetMode="External" Id="Rece98439fc2b47d3" /><Relationship Type="http://schemas.openxmlformats.org/officeDocument/2006/relationships/hyperlink" Target="https://apnews.com/article/b81b49b60584a8151e79cdbc1f60873c" TargetMode="External" Id="R767f1dc4bcae48d2" /><Relationship Type="http://schemas.openxmlformats.org/officeDocument/2006/relationships/hyperlink" Target="https://apnews.com/article/b81b49b60584a8151e79cdbc1f60873c" TargetMode="External" Id="R9407dd23055e4ce2" /><Relationship Type="http://schemas.openxmlformats.org/officeDocument/2006/relationships/notesSlide" Target="/ppt/notesSlides/notesSlide36.xml" Id="R72c58067938e474e"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3.xml" Id="Ref637fc165f149c4" /><Relationship Type="http://schemas.openxmlformats.org/officeDocument/2006/relationships/hyperlink" Target="https://investor.cisco.com/news/news-details/2025/CISCO-REPORTS-FOURTH-QUARTER-AND-FISCAL-YEAR-2025-EARNINGS/default.aspx" TargetMode="External" Id="R795a3dd4e24247b1" /><Relationship Type="http://schemas.openxmlformats.org/officeDocument/2006/relationships/hyperlink" Target="https://investor.cisco.com/news/news-details/2025/CISCO-REPORTS-FOURTH-QUARTER-AND-FISCAL-YEAR-2025-EARNINGS/default.aspx" TargetMode="External" Id="Rca66c296166a4e6e"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c905d53b290f4878"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a857c7db7099404d" /><Relationship Type="http://schemas.openxmlformats.org/officeDocument/2006/relationships/hyperlink" Target="https://investors.arista.com/Communications/Press-Releases-and-Events/Press-Release-Detail/2025/Arista-Networks-Inc.-Reports-Fourth-Quarter-and-Year-End-2024-Financial-Results/default.aspx" TargetMode="External" Id="R055abd8a89764441" /><Relationship Type="http://schemas.openxmlformats.org/officeDocument/2006/relationships/hyperlink" Target="https://investors.arista.com/Communications/Press-Releases-and-Events/Press-Release-Detail/2025/Arista-Networks-Inc.-Reports-Fourth-Quarter-and-Year-End-2024-Financial-Results/default.aspx" TargetMode="External" Id="R393e8408c4c247a1" /><Relationship Type="http://schemas.openxmlformats.org/officeDocument/2006/relationships/hyperlink" Target="https://www.arista.com/en/company" TargetMode="External" Id="Rd652d0e0d03d4bd7" /><Relationship Type="http://schemas.openxmlformats.org/officeDocument/2006/relationships/hyperlink" Target="https://www.arista.com/en/company" TargetMode="External" Id="R04881b4265914709" /><Relationship Type="http://schemas.openxmlformats.org/officeDocument/2006/relationships/hyperlink" Target="https://www.huawei.com/en/annual-report/2024/" TargetMode="External" Id="R4ab8a5a74bd34e7e" /><Relationship Type="http://schemas.openxmlformats.org/officeDocument/2006/relationships/hyperlink" Target="https://www.huawei.com/en/annual-report/2024/" TargetMode="External" Id="R24fdc331665f47cc" /><Relationship Type="http://schemas.openxmlformats.org/officeDocument/2006/relationships/notesSlide" Target="/ppt/notesSlides/notesSlide37.xml" Id="R90b2fd0766ab4f69"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3.xml" Id="R112de2c236f841db" /><Relationship Type="http://schemas.openxmlformats.org/officeDocument/2006/relationships/hyperlink" Target="https://investor.cisco.com/news/news-details/2025/Cisco-Unveils-Secure-Network-Architecture-to-Accelerate-Workplace-AI-Transformation/default.aspx" TargetMode="External" Id="R0ebce9f982d74c98" /><Relationship Type="http://schemas.openxmlformats.org/officeDocument/2006/relationships/hyperlink" Target="https://investor.cisco.com/news/news-details/2025/Cisco-Unveils-Secure-Network-Architecture-to-Accelerate-Workplace-AI-Transformation/default.aspx" TargetMode="External" Id="Rfb17aa411dd74ad1"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c446f1482db84298"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865265a8ad994ddb" /><Relationship Type="http://schemas.openxmlformats.org/officeDocument/2006/relationships/hyperlink" Target="https://www.businesswire.com/news/home/20251203352778/en/HPE-Disrupts-Networking-Industry-With-Expanded-AI-Native-Portfolio-Reimagines-Future-of-IT-Operations-With-Self-Driving-Networks-Strategy" TargetMode="External" Id="Re0ccd98ee3004d8c" /><Relationship Type="http://schemas.openxmlformats.org/officeDocument/2006/relationships/hyperlink" Target="https://www.businesswire.com/news/home/20251203352778/en/HPE-Disrupts-Networking-Industry-With-Expanded-AI-Native-Portfolio-Reimagines-Future-of-IT-Operations-With-Self-Driving-Networks-Strategy" TargetMode="External" Id="R13efaafa6d50436c" /><Relationship Type="http://schemas.openxmlformats.org/officeDocument/2006/relationships/hyperlink" Target="https://www.arista.com/en/company/news/press-release/20387-pr-20240924" TargetMode="External" Id="R6276d82e05cb43b4" /><Relationship Type="http://schemas.openxmlformats.org/officeDocument/2006/relationships/hyperlink" Target="https://www.arista.com/en/company/news/press-release/20387-pr-20240924" TargetMode="External" Id="Rb485351f77774a17" /><Relationship Type="http://schemas.openxmlformats.org/officeDocument/2006/relationships/hyperlink" Target="https://info.support.huawei.com/info-finder/encyclopedia/en/CloudCampus.html" TargetMode="External" Id="R0eda8e815ad24bae" /><Relationship Type="http://schemas.openxmlformats.org/officeDocument/2006/relationships/hyperlink" Target="https://info.support.huawei.com/info-finder/encyclopedia/en/CloudCampus.html" TargetMode="External" Id="R864336496b6343d7" /><Relationship Type="http://schemas.openxmlformats.org/officeDocument/2006/relationships/notesSlide" Target="/ppt/notesSlides/notesSlide38.xml" Id="R84cd90157f224c54"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3.xml" Id="R5f711cabcfe74c3b" /><Relationship Type="http://schemas.openxmlformats.org/officeDocument/2006/relationships/hyperlink" Target="https://investor.cisco.com/news/news-details/2025/Cisco-Unveils-Secure-Network-Architecture-to-Accelerate-Workplace-AI-Transformation/default.aspx" TargetMode="External" Id="R3e48dba7af9244a9" /><Relationship Type="http://schemas.openxmlformats.org/officeDocument/2006/relationships/hyperlink" Target="https://investor.cisco.com/news/news-details/2025/Cisco-Unveils-Secure-Network-Architecture-to-Accelerate-Workplace-AI-Transformation/default.aspx" TargetMode="External" Id="R540bf274c3ac4c2f"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d1fd1f6f6d504e22"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260b92ad76894939" /><Relationship Type="http://schemas.openxmlformats.org/officeDocument/2006/relationships/hyperlink" Target="https://www.businesswire.com/news/home/20251203352778/en/HPE-Disrupts-Networking-Industry-With-Expanded-AI-Native-Portfolio-Reimagines-Future-of-IT-Operations-With-Self-Driving-Networks-Strategy" TargetMode="External" Id="R889f601351984631" /><Relationship Type="http://schemas.openxmlformats.org/officeDocument/2006/relationships/hyperlink" Target="https://www.businesswire.com/news/home/20251203352778/en/HPE-Disrupts-Networking-Industry-With-Expanded-AI-Native-Portfolio-Reimagines-Future-of-IT-Operations-With-Self-Driving-Networks-Strategy" TargetMode="External" Id="R50e7dcfa09c34ae9" /><Relationship Type="http://schemas.openxmlformats.org/officeDocument/2006/relationships/hyperlink" Target="https://www.arista.com/en/company/news/press-release/20387-pr-20240924" TargetMode="External" Id="R57741a775ab8459f" /><Relationship Type="http://schemas.openxmlformats.org/officeDocument/2006/relationships/hyperlink" Target="https://www.arista.com/en/company/news/press-release/20387-pr-20240924" TargetMode="External" Id="Radd25618e8fd4c52" /><Relationship Type="http://schemas.openxmlformats.org/officeDocument/2006/relationships/hyperlink" Target="https://info.support.huawei.com/info-finder/encyclopedia/en/CloudCampus.html" TargetMode="External" Id="Ra0d27fc918144e0f" /><Relationship Type="http://schemas.openxmlformats.org/officeDocument/2006/relationships/hyperlink" Target="https://info.support.huawei.com/info-finder/encyclopedia/en/CloudCampus.html" TargetMode="External" Id="R4e84285ac89d47d9" /><Relationship Type="http://schemas.openxmlformats.org/officeDocument/2006/relationships/hyperlink" Target="https://apnews.com/article/b81b49b60584a8151e79cdbc1f60873c" TargetMode="External" Id="Rf3aacd3d9a424cbc" /><Relationship Type="http://schemas.openxmlformats.org/officeDocument/2006/relationships/hyperlink" Target="https://apnews.com/article/b81b49b60584a8151e79cdbc1f60873c" TargetMode="External" Id="Rddf7ad6aba024783" /><Relationship Type="http://schemas.openxmlformats.org/officeDocument/2006/relationships/notesSlide" Target="/ppt/notesSlides/notesSlide39.xml" Id="Rdde5849f8dc34db9" /></Relationships>
</file>

<file path=ppt/slides/_rels/slide4.xml.rels>&#65279;<?xml version="1.0" encoding="utf-8"?><Relationships xmlns="http://schemas.openxmlformats.org/package/2006/relationships"><Relationship Type="http://schemas.openxmlformats.org/officeDocument/2006/relationships/slideLayout" Target="/ppt/slideLayouts/slideLayout13.xml" Id="R7b3ade5cc48949c2" /><Relationship Type="http://schemas.openxmlformats.org/officeDocument/2006/relationships/hyperlink" Target="#360,5,Slide 5" Id="R62b614dcf00140cc" /><Relationship Type="http://schemas.openxmlformats.org/officeDocument/2006/relationships/hyperlink" Target="#360,5,Slide 5" Id="R65da53edced14db8" /><Relationship Type="http://schemas.openxmlformats.org/officeDocument/2006/relationships/hyperlink" Target="#554,9,Slide 9" Id="R56054e9bbb994366" /><Relationship Type="http://schemas.openxmlformats.org/officeDocument/2006/relationships/hyperlink" Target="#554,9,Slide 9" Id="Re64f169c56c64c9e" /><Relationship Type="http://schemas.openxmlformats.org/officeDocument/2006/relationships/hyperlink" Target="#555,10,Slide 10" Id="R98e8f9fe8f794785" /><Relationship Type="http://schemas.openxmlformats.org/officeDocument/2006/relationships/hyperlink" Target="#555,10,Slide 10" Id="R1e9fb7d9cfe24824" /><Relationship Type="http://schemas.openxmlformats.org/officeDocument/2006/relationships/hyperlink" Target="#586,15,Slide 15" Id="R7666d1f3fc264556" /><Relationship Type="http://schemas.openxmlformats.org/officeDocument/2006/relationships/hyperlink" Target="#586,15,Slide 15" Id="R4f61885f931d4d48" /><Relationship Type="http://schemas.openxmlformats.org/officeDocument/2006/relationships/hyperlink" Target="#564,20,Slide 20" Id="Rc108a0c0b1ac4eeb" /><Relationship Type="http://schemas.openxmlformats.org/officeDocument/2006/relationships/hyperlink" Target="#564,20,Slide 20" Id="R98c31aa20ee947dc" /><Relationship Type="http://schemas.openxmlformats.org/officeDocument/2006/relationships/hyperlink" Target="#569,25,Slide 25" Id="R3c96264f01ba4165" /><Relationship Type="http://schemas.openxmlformats.org/officeDocument/2006/relationships/hyperlink" Target="#569,25,Slide 25" Id="R82f2a7c787bb4c45" /><Relationship Type="http://schemas.openxmlformats.org/officeDocument/2006/relationships/hyperlink" Target="#574,30,Slide 30" Id="R2d78d30806f844c2" /><Relationship Type="http://schemas.openxmlformats.org/officeDocument/2006/relationships/hyperlink" Target="#574,30,Slide 30" Id="Rb801fed87b1e4bb1" /><Relationship Type="http://schemas.openxmlformats.org/officeDocument/2006/relationships/hyperlink" Target="#295,35,Slide 35" Id="R2cf358ed2eeb4e4f" /><Relationship Type="http://schemas.openxmlformats.org/officeDocument/2006/relationships/hyperlink" Target="#295,35,Slide 35" Id="R851f586baa174f91" /><Relationship Type="http://schemas.openxmlformats.org/officeDocument/2006/relationships/hyperlink" Target="#302,41,Slide 41" Id="Rf5c50041a1084fb4" /><Relationship Type="http://schemas.openxmlformats.org/officeDocument/2006/relationships/hyperlink" Target="#302,41,Slide 41" Id="R3a42b52dfd964163" /><Relationship Type="http://schemas.openxmlformats.org/officeDocument/2006/relationships/notesSlide" Target="/ppt/notesSlides/notesSlide4.xml" Id="R72eedf680c384f3d"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3.xml" Id="R433dcee2b4d84b69" /><Relationship Type="http://schemas.openxmlformats.org/officeDocument/2006/relationships/hyperlink" Target="https://investor.cisco.com/news/news-details/2025/CISCO-REPORTS-FOURTH-QUARTER-AND-FISCAL-YEAR-2025-EARNINGS/default.aspx" TargetMode="External" Id="Rf102a71f7f684645" /><Relationship Type="http://schemas.openxmlformats.org/officeDocument/2006/relationships/hyperlink" Target="https://investor.cisco.com/news/news-details/2025/CISCO-REPORTS-FOURTH-QUARTER-AND-FISCAL-YEAR-2025-EARNINGS/default.aspx" TargetMode="External" Id="Ref3b9440be274217"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a5a852825efe4cc0"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755395b86742480e" /><Relationship Type="http://schemas.openxmlformats.org/officeDocument/2006/relationships/hyperlink" Target="https://fintel.io/doc/sec-arista-networks-inc-1596532-10k-2026-february-17-20501-3048" TargetMode="External" Id="Ra366a08587e64d3a" /><Relationship Type="http://schemas.openxmlformats.org/officeDocument/2006/relationships/hyperlink" Target="https://fintel.io/doc/sec-arista-networks-inc-1596532-10k-2026-february-17-20501-3048" TargetMode="External" Id="R6981f2d14ce549f7" /><Relationship Type="http://schemas.openxmlformats.org/officeDocument/2006/relationships/hyperlink" Target="https://www.huawei.com/en/annual-report/2024/" TargetMode="External" Id="R61b2fb4d7b2d4abe" /><Relationship Type="http://schemas.openxmlformats.org/officeDocument/2006/relationships/hyperlink" Target="https://www.huawei.com/en/annual-report/2024/" TargetMode="External" Id="R781084b93ac54cb7" /><Relationship Type="http://schemas.openxmlformats.org/officeDocument/2006/relationships/hyperlink" Target="https://apnews.com/article/b81b49b60584a8151e79cdbc1f60873c" TargetMode="External" Id="R84be0b98e70c4e8b" /><Relationship Type="http://schemas.openxmlformats.org/officeDocument/2006/relationships/hyperlink" Target="https://apnews.com/article/b81b49b60584a8151e79cdbc1f60873c" TargetMode="External" Id="Ra37670dff5724908" /><Relationship Type="http://schemas.openxmlformats.org/officeDocument/2006/relationships/notesSlide" Target="/ppt/notesSlides/notesSlide40.xml" Id="R926e5c73fc7a4e48"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3.xml" Id="R87321baf82d04584" /><Relationship Type="http://schemas.openxmlformats.org/officeDocument/2006/relationships/notesSlide" Target="/ppt/notesSlides/notesSlide41.xml" Id="R6039f965e9f64ece"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3.xml" Id="R4fd119bdd3fe49bb" /><Relationship Type="http://schemas.openxmlformats.org/officeDocument/2006/relationships/hyperlink" Target="https://www.idc.com/resource-center/blog/nvidia-becomes-1-in-datacenter-ethernet-switching-as-1q26-market-surges-39-8-to-15-4-billion/" TargetMode="External" Id="Rc22415edf457481e" /><Relationship Type="http://schemas.openxmlformats.org/officeDocument/2006/relationships/hyperlink" Target="https://www.idc.com/resource-center/blog/nvidia-becomes-1-in-datacenter-ethernet-switching-as-1q26-market-surges-39-8-to-15-4-billion/" TargetMode="External" Id="R9798b325ac384432" /><Relationship Type="http://schemas.openxmlformats.org/officeDocument/2006/relationships/hyperlink" Target="https://www.idc.com/resource-center/blog/wi-fi-7-captures-44-of-enterprise-wlan-dependent-access-point-revenue-as-1q26-market-grows-15-9-to-nearly-2-7-billion/" TargetMode="External" Id="Rf7b7abb4bdb94103" /><Relationship Type="http://schemas.openxmlformats.org/officeDocument/2006/relationships/hyperlink" Target="https://www.idc.com/resource-center/blog/wi-fi-7-captures-44-of-enterprise-wlan-dependent-access-point-revenue-as-1q26-market-grows-15-9-to-nearly-2-7-billion/" TargetMode="External" Id="R101be237f7374c0a" /><Relationship Type="http://schemas.openxmlformats.org/officeDocument/2006/relationships/hyperlink" Target="https://www.prnewswire.com/news-releases/sase-1q-2026-revenue-climbs-21-percent-to-over-3-b-driven-by-ai-governance-according-to-delloro-group-302798346.html" TargetMode="External" Id="R414601cc835a4595" /><Relationship Type="http://schemas.openxmlformats.org/officeDocument/2006/relationships/hyperlink" Target="https://www.prnewswire.com/news-releases/sase-1q-2026-revenue-climbs-21-percent-to-over-3-b-driven-by-ai-governance-according-to-delloro-group-302798346.html" TargetMode="External" Id="R14a1630fc70a42d4" /><Relationship Type="http://schemas.openxmlformats.org/officeDocument/2006/relationships/hyperlink" Target="https://investor.cisco.com/news/news-details/2025/Cisco-Unveils-Secure-Network-Architecture-to-Accelerate-Workplace-AI-Transformation/default.aspx" TargetMode="External" Id="R281d1ce4762a4e37" /><Relationship Type="http://schemas.openxmlformats.org/officeDocument/2006/relationships/hyperlink" Target="https://investor.cisco.com/news/news-details/2025/Cisco-Unveils-Secure-Network-Architecture-to-Accelerate-Workplace-AI-Transformation/default.aspx" TargetMode="External" Id="R5da6a5b7d78e42c0"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fbd72bd412ee4552"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5ae421cef63c4c64" /><Relationship Type="http://schemas.openxmlformats.org/officeDocument/2006/relationships/hyperlink" Target="https://www.hpe.com/psnow/doc/a50004304enw" TargetMode="External" Id="Re9b9e9e424594b0d" /><Relationship Type="http://schemas.openxmlformats.org/officeDocument/2006/relationships/hyperlink" Target="https://www.hpe.com/psnow/doc/a50004304enw" TargetMode="External" Id="R7fbeb3c598a948b6" /><Relationship Type="http://schemas.openxmlformats.org/officeDocument/2006/relationships/hyperlink" Target="https://www.nttdata.com/global/en/services/enterprise-networking/managed-network-services" TargetMode="External" Id="R1af85f206d72409b" /><Relationship Type="http://schemas.openxmlformats.org/officeDocument/2006/relationships/hyperlink" Target="https://www.nttdata.com/global/en/services/enterprise-networking/managed-network-services" TargetMode="External" Id="Re92e8cf4fc3e440f" /><Relationship Type="http://schemas.openxmlformats.org/officeDocument/2006/relationships/hyperlink" Target="https://csrc.nist.gov/pubs/sp/800/161/r1/upd1/final" TargetMode="External" Id="R9ac133a914e7478b" /><Relationship Type="http://schemas.openxmlformats.org/officeDocument/2006/relationships/hyperlink" Target="https://csrc.nist.gov/pubs/sp/800/161/r1/upd1/final" TargetMode="External" Id="R9eb2b86ae7554ec2" /><Relationship Type="http://schemas.openxmlformats.org/officeDocument/2006/relationships/notesSlide" Target="/ppt/notesSlides/notesSlide42.xml" Id="R0140460867a84f60"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4.xml" Id="R06d62b1842b44a74" /><Relationship Type="http://schemas.openxmlformats.org/officeDocument/2006/relationships/image" Target="/ppt/media/image2.png" Id="R6f38acfa42fe4b58" /><Relationship Type="http://schemas.openxmlformats.org/officeDocument/2006/relationships/notesSlide" Target="/ppt/notesSlides/notesSlide43.xml" Id="Rf5c71b12c13d43ff"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d4d1789e6b4f4a1d" /><Relationship Type="http://schemas.openxmlformats.org/officeDocument/2006/relationships/notesSlide" Target="/ppt/notesSlides/notesSlide5.xml" Id="Rd7702ac6bf0848bf" /></Relationships>
</file>

<file path=ppt/slides/_rels/slide6.xml.rels>&#65279;<?xml version="1.0" encoding="utf-8"?><Relationships xmlns="http://schemas.openxmlformats.org/package/2006/relationships"><Relationship Type="http://schemas.openxmlformats.org/officeDocument/2006/relationships/slideLayout" Target="/ppt/slideLayouts/slideLayout11.xml" Id="R0f1445fb5f014aca" /><Relationship Type="http://schemas.openxmlformats.org/officeDocument/2006/relationships/hyperlink" Target="https://www.idc.com/resource-center/blog/nvidia-becomes-1-in-datacenter-ethernet-switching-as-1q26-market-surges-39-8-to-15-4-billion/" TargetMode="External" Id="Rae2240e3b4f743ba" /><Relationship Type="http://schemas.openxmlformats.org/officeDocument/2006/relationships/hyperlink" Target="https://www.idc.com/resource-center/blog/nvidia-becomes-1-in-datacenter-ethernet-switching-as-1q26-market-surges-39-8-to-15-4-billion/" TargetMode="External" Id="R26d1321562094f20" /><Relationship Type="http://schemas.openxmlformats.org/officeDocument/2006/relationships/hyperlink" Target="https://www.idc.com/resource-center/blog/wi-fi-7-captures-44-of-enterprise-wlan-dependent-access-point-revenue-as-1q26-market-grows-15-9-to-nearly-2-7-billion/" TargetMode="External" Id="Re495134097d547a5" /><Relationship Type="http://schemas.openxmlformats.org/officeDocument/2006/relationships/hyperlink" Target="https://www.idc.com/resource-center/blog/wi-fi-7-captures-44-of-enterprise-wlan-dependent-access-point-revenue-as-1q26-market-grows-15-9-to-nearly-2-7-billion/" TargetMode="External" Id="R79e1cf927dec49f0" /><Relationship Type="http://schemas.openxmlformats.org/officeDocument/2006/relationships/hyperlink" Target="https://www.idc.com/resource-center/blog/ethernet-switch-market-size-and-growth-datacenter-segment-surges-60-in-q4-as-ai-workloads-expand/" TargetMode="External" Id="R6059b44ce56747c9" /><Relationship Type="http://schemas.openxmlformats.org/officeDocument/2006/relationships/hyperlink" Target="https://www.idc.com/resource-center/blog/ethernet-switch-market-size-and-growth-datacenter-segment-surges-60-in-q4-as-ai-workloads-expand/" TargetMode="External" Id="R77e47a9c63b64e91" /><Relationship Type="http://schemas.openxmlformats.org/officeDocument/2006/relationships/notesSlide" Target="/ppt/notesSlides/notesSlide6.xml" Id="R6e3330dc2beb45b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1.xml" Id="R1364018dd4444220" /><Relationship Type="http://schemas.openxmlformats.org/officeDocument/2006/relationships/hyperlink" Target="https://www.idc.com/resource-center/blog/wi-fi-7-captures-44-of-enterprise-wlan-dependent-access-point-revenue-as-1q26-market-grows-15-9-to-nearly-2-7-billion/" TargetMode="External" Id="R6540f30f15154c43" /><Relationship Type="http://schemas.openxmlformats.org/officeDocument/2006/relationships/hyperlink" Target="https://www.idc.com/resource-center/blog/wi-fi-7-captures-44-of-enterprise-wlan-dependent-access-point-revenue-as-1q26-market-grows-15-9-to-nearly-2-7-billion/" TargetMode="External" Id="Ra63f5ae0e72c4808" /><Relationship Type="http://schemas.openxmlformats.org/officeDocument/2006/relationships/hyperlink" Target="https://www.prnewswire.com/news-releases/sase-1q-2026-revenue-climbs-21-percent-to-over-3-b-driven-by-ai-governance-according-to-delloro-group-302798346.html" TargetMode="External" Id="Rae0bd07b360643f9" /><Relationship Type="http://schemas.openxmlformats.org/officeDocument/2006/relationships/hyperlink" Target="https://www.prnewswire.com/news-releases/sase-1q-2026-revenue-climbs-21-percent-to-over-3-b-driven-by-ai-governance-according-to-delloro-group-302798346.html" TargetMode="External" Id="R0373b56eb12e492c" /><Relationship Type="http://schemas.openxmlformats.org/officeDocument/2006/relationships/hyperlink" Target="https://www.researchandmarkets.com/reports/4828107/network-as-a-service-market-share-analysis" TargetMode="External" Id="Rb96daacb04a64c9d" /><Relationship Type="http://schemas.openxmlformats.org/officeDocument/2006/relationships/hyperlink" Target="https://www.researchandmarkets.com/reports/4828107/network-as-a-service-market-share-analysis" TargetMode="External" Id="R25c599a0e8b941af" /><Relationship Type="http://schemas.openxmlformats.org/officeDocument/2006/relationships/hyperlink" Target="https://www.gartner.com/en/documents/6660934" TargetMode="External" Id="R4ae5cea5821d44db" /><Relationship Type="http://schemas.openxmlformats.org/officeDocument/2006/relationships/hyperlink" Target="https://www.gartner.com/en/documents/6660934" TargetMode="External" Id="Rc67bf05467f54f91" /><Relationship Type="http://schemas.openxmlformats.org/officeDocument/2006/relationships/notesSlide" Target="/ppt/notesSlides/notesSlide7.xml" Id="R353a06cf9cb84462" /></Relationships>
</file>

<file path=ppt/slides/_rels/slide8.xml.rels>&#65279;<?xml version="1.0" encoding="utf-8"?><Relationships xmlns="http://schemas.openxmlformats.org/package/2006/relationships"><Relationship Type="http://schemas.openxmlformats.org/officeDocument/2006/relationships/slideLayout" Target="/ppt/slideLayouts/slideLayout11.xml" Id="R5e10c4b0adc84176" /><Relationship Type="http://schemas.openxmlformats.org/officeDocument/2006/relationships/hyperlink" Target="https://www.idc.com/resource-center/blog/wi-fi-7-captures-44-of-enterprise-wlan-dependent-access-point-revenue-as-1q26-market-grows-15-9-to-nearly-2-7-billion/" TargetMode="External" Id="R9ce8adc7e61b41ab" /><Relationship Type="http://schemas.openxmlformats.org/officeDocument/2006/relationships/hyperlink" Target="https://www.idc.com/resource-center/blog/wi-fi-7-captures-44-of-enterprise-wlan-dependent-access-point-revenue-as-1q26-market-grows-15-9-to-nearly-2-7-billion/" TargetMode="External" Id="R8360947598db49f1"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f34ab05141a64564" /><Relationship Type="http://schemas.openxmlformats.org/officeDocument/2006/relationships/hyperlink" Target="https://www.hpe.com/us/en/newsroom/press-release/2025/07/hewlett-packard-enterprise-closes-acquisition-of-juniper-networks-to-offer-industry-leading-comprehensive-cloud-native-ai-driven-portfolio.html" TargetMode="External" Id="R9ebfc2d00cfd48c8" /><Relationship Type="http://schemas.openxmlformats.org/officeDocument/2006/relationships/hyperlink" Target="https://investors.arista.com/Communications/Press-Releases-and-Events/Press-Release-Detail/2025/Arista-Networks-Expands-AI-Driven-Campus-and-Branch-Networking-Offerings/default.aspx" TargetMode="External" Id="R1968492572474cf3" /><Relationship Type="http://schemas.openxmlformats.org/officeDocument/2006/relationships/hyperlink" Target="https://investors.arista.com/Communications/Press-Releases-and-Events/Press-Release-Detail/2025/Arista-Networks-Expands-AI-Driven-Campus-and-Branch-Networking-Offerings/default.aspx" TargetMode="External" Id="R47fe79458cf147d0" /><Relationship Type="http://schemas.openxmlformats.org/officeDocument/2006/relationships/notesSlide" Target="/ppt/notesSlides/notesSlide8.xml" Id="R6e7d934af7ec430e" /></Relationships>
</file>

<file path=ppt/slides/_rels/slide9.xml.rels>&#65279;<?xml version="1.0" encoding="utf-8"?><Relationships xmlns="http://schemas.openxmlformats.org/package/2006/relationships"><Relationship Type="http://schemas.openxmlformats.org/officeDocument/2006/relationships/slideLayout" Target="/ppt/slideLayouts/slideLayout11.xml" Id="R76f79a32d87048f2" /><Relationship Type="http://schemas.openxmlformats.org/officeDocument/2006/relationships/notesSlide" Target="/ppt/notesSlides/notesSlide9.xml" Id="Rf8123165400a4f0a" /></Relationships>
</file>

<file path=ppt/slides/charts/chart1.xml><?xml version="1.0" encoding="utf-8"?>
<c:chartSpace xmlns:c="http://schemas.openxmlformats.org/drawingml/2006/chart">
  <c:lang val="en-US"/>
  <c:roundedCorners val="1"/>
  <c:style val="2"/>
  <c:chart>
    <c:autoTitleDeleted val="1"/>
    <c:plotArea>
      <c:layout>
        <c:manualLayout>
          <c:layoutTarget val="inner"/>
          <c:xMode val="edge"/>
          <c:yMode val="edge"/>
          <c:x val="0.053664188922949524"/>
          <c:y val="0.024366471734892786"/>
          <c:w val="0.8963358110770505"/>
          <c:h val="0.9512670565302144"/>
        </c:manualLayout>
      </c:layout>
      <c:barChart>
        <c:barDir val="col"/>
        <c:grouping val="clustered"/>
        <c:varyColors val="0"/>
        <c:ser>
          <c:idx val="0"/>
          <c:order val="0"/>
          <c:tx>
            <c:strRef>
              <c:f>Sheet1!$B$1</c:f>
              <c:strCache>
                <c:ptCount val="1"/>
                <c:pt idx="0">
                  <c:v>Revenue ($B)</c:v>
                </c:pt>
              </c:strCache>
            </c:strRef>
          </c:tx>
          <c:spPr>
            <a:solidFill xmlns:a="http://schemas.openxmlformats.org/drawingml/2006/main">
              <a:srgbClr val="B66E47"/>
            </a:solidFill>
            <a:ln xmlns:a="http://schemas.openxmlformats.org/drawingml/2006/main" w="9525">
              <a:solidFill>
                <a:srgbClr val="B66E47"/>
              </a:solidFill>
              <a:prstDash val="solid"/>
            </a:ln>
          </c:spP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showLegendKey val="0"/>
            <c:showVal val="1"/>
            <c:showCatName val="0"/>
            <c:showSerName val="0"/>
            <c:showPercent val="0"/>
            <c:showBubbleSize val="0"/>
            <c:showLeaderLines val="0"/>
          </c:dLbls>
          <c:cat>
            <c:strRef>
              <c:f>Sheet1!$A$2:$A$6</c:f>
              <c:strCache>
                <c:ptCount val="5"/>
                <c:pt idx="0">
                  <c:v>Total Ethernet
switch</c:v>
                </c:pt>
                <c:pt idx="1">
                  <c:v>Campus/branch
switch</c:v>
                </c:pt>
                <c:pt idx="2">
                  <c:v>Total router</c:v>
                </c:pt>
                <c:pt idx="3">
                  <c:v>Worldwide
WLAN</c:v>
                </c:pt>
                <c:pt idx="4">
                  <c:v>Dependent AP</c:v>
                </c:pt>
              </c:strCache>
            </c:strRef>
          </c:cat>
          <c:val>
            <c:numRef>
              <c:f>Sheet1!$B$2:$B$6</c:f>
              <c:numCache>
                <c:formatCode>General</c:formatCode>
                <c:ptCount val="5"/>
                <c:pt idx="0">
                  <c:v>15.4</c:v>
                </c:pt>
                <c:pt idx="1">
                  <c:v>5.4</c:v>
                </c:pt>
                <c:pt idx="2">
                  <c:v>3.8</c:v>
                </c:pt>
                <c:pt idx="3">
                  <c:v>2.7</c:v>
                </c:pt>
                <c:pt idx="4">
                  <c:v>2.1</c:v>
                </c:pt>
              </c:numCache>
            </c:numRef>
          </c:val>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none"/>
        <c:spPr>
          <a:ln xmlns:a="http://schemas.openxmlformats.org/drawingml/2006/main" w="12700">
            <a:solidFill>
              <a:srgbClr val="888888"/>
            </a:solidFill>
            <a:prstDash val="solid"/>
          </a:ln>
        </c:spPr>
        <c:txPr>
          <a:bodyPr xmlns:a="http://schemas.openxmlformats.org/drawingml/2006/main" rot="0" vert="horz"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crossAx val="2094734552"/>
        <c:crosses val="autoZero"/>
      </c:catAx>
      <c:valAx>
        <c:axId val="2094734552"/>
        <c:scaling>
          <c:orientation val="minMax"/>
          <c:min val="0"/>
        </c:scaling>
        <c:delete val="0"/>
        <c:axPos val="l"/>
        <c:majorGridlines>
          <c:spPr>
            <a:ln xmlns:a="http://schemas.openxmlformats.org/drawingml/2006/main" w="12700">
              <a:solidFill>
                <a:srgbClr val="888888"/>
              </a:solidFill>
              <a:prstDash val="solid"/>
            </a:ln>
          </c:spPr>
        </c:majorGridlines>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Revenue ($B)</a:t>
                </a:r>
              </a:p>
            </c:rich>
          </c:tx>
          <c:layout>
            <c:manualLayout>
              <c:xMode val="edge"/>
              <c:yMode val="edge"/>
              <c:x val="0"/>
              <c:y val="0.3413132568955196"/>
            </c:manualLayout>
          </c:layout>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0"/>
        <c:majorTickMark val="out"/>
        <c:minorTickMark val="none"/>
        <c:tickLblPos val="nextTo"/>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708090"/>
                </a:solidFill>
                <a:latin typeface="Arial"/>
                <a:ea typeface="Arial"/>
                <a:cs typeface="Arial"/>
              </a:defRPr>
            </a:pPr>
          </a:p>
        </c:txPr>
        <c:crossAx val="2094734554"/>
        <c:crosses val="autoZero"/>
        <c:crossBetween val="between"/>
        <c:majorUnit val="5"/>
      </c:valAx>
      <c:spPr>
        <a:solidFill xmlns:a="http://schemas.openxmlformats.org/drawingml/2006/main">
          <a:srgbClr val="FFFDF8"/>
        </a:solidFill>
        <a:ln xmlns:a="http://schemas.openxmlformats.org/drawingml/2006/main">
          <a:noFill/>
        </a:ln>
      </c:spPr>
    </c:plotArea>
    <c:plotVisOnly val="1"/>
  </c:chart>
  <c:spPr>
    <a:noFill xmlns:a="http://schemas.openxmlformats.org/drawingml/2006/main"/>
    <a:ln xmlns:a="http://schemas.openxmlformats.org/drawingml/2006/main">
      <a:noFill/>
    </a:ln>
  </c:spPr>
</c:chartSpace>
</file>

<file path=ppt/slides/charts/chart10.xml><?xml version="1.0" encoding="utf-8"?>
<c:chartSpace xmlns:c="http://schemas.openxmlformats.org/drawingml/2006/chart">
  <c:lang val="en-US"/>
  <c:roundedCorners val="1"/>
  <c:style val="2"/>
  <c:chart>
    <c:autoTitleDeleted val="1"/>
    <c:plotArea>
      <c:layout>
        <c:manualLayout>
          <c:layoutTarget val="inner"/>
          <c:xMode val="edge"/>
          <c:yMode val="edge"/>
          <c:x val="0.06722652885443584"/>
          <c:y val="0.03"/>
          <c:w val="0.8827734711455641"/>
          <c:h val="0.78"/>
        </c:manualLayout>
      </c:layout>
      <c:lineChart>
        <c:grouping val="standard"/>
        <c:varyColors val="0"/>
        <c:ser>
          <c:idx val="0"/>
          <c:order val="0"/>
          <c:tx>
            <c:strRef>
              <c:f>Sheet1!$B$1</c:f>
              <c:strCache>
                <c:ptCount val="1"/>
                <c:pt idx="0">
                  <c:v>Campus switches</c:v>
                </c:pt>
              </c:strCache>
            </c:strRef>
          </c:tx>
          <c:spPr>
            <a:solidFill xmlns:a="http://schemas.openxmlformats.org/drawingml/2006/main">
              <a:srgbClr val="B66E47"/>
            </a:solidFill>
            <a:ln xmlns:a="http://schemas.openxmlformats.org/drawingml/2006/main" w="9525">
              <a:solidFill>
                <a:srgbClr val="B66E47"/>
              </a:solidFill>
              <a:prstDash val="solid"/>
            </a:ln>
          </c:spPr>
          <c:marker>
            <c:symbol val="circle"/>
            <c:size val="6"/>
            <c:spPr>
              <a:solidFill xmlns:a="http://schemas.openxmlformats.org/drawingml/2006/main">
                <a:srgbClr val="1F5D8C"/>
              </a:solidFill>
              <a:ln xmlns:a="http://schemas.openxmlformats.org/drawingml/2006/main" w="9525">
                <a:solidFill>
                  <a:srgbClr val="1F5D8C"/>
                </a:solidFill>
                <a:prstDash val="solid"/>
              </a:ln>
            </c:spPr>
          </c:marke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showLegendKey val="0"/>
            <c:showVal val="1"/>
            <c:showCatName val="0"/>
            <c:showSerName val="0"/>
            <c:showPercent val="0"/>
            <c:showBubbleSize val="0"/>
            <c:showLeaderLines val="0"/>
          </c:dLbls>
          <c:cat>
            <c:numRef>
              <c:f>Sheet1!$A$2:$A$4</c:f>
              <c:numCache>
                <c:formatCode>General</c:formatCode>
                <c:ptCount val="3"/>
                <c:pt idx="0">
                  <c:v>2026</c:v>
                </c:pt>
                <c:pt idx="1">
                  <c:v>2027</c:v>
                </c:pt>
                <c:pt idx="2">
                  <c:v>2028</c:v>
                </c:pt>
              </c:numCache>
            </c:numRef>
          </c:cat>
          <c:val>
            <c:numRef>
              <c:f>Sheet1!$B$2:$B$4</c:f>
              <c:numCache>
                <c:formatCode>General</c:formatCode>
                <c:ptCount val="3"/>
                <c:pt idx="0">
                  <c:v>100</c:v>
                </c:pt>
                <c:pt idx="1">
                  <c:v>106</c:v>
                </c:pt>
                <c:pt idx="2">
                  <c:v>111</c:v>
                </c:pt>
              </c:numCache>
            </c:numRef>
          </c:val>
          <c:smooth val="0"/>
        </c:ser>
        <c:ser>
          <c:idx val="1"/>
          <c:order val="1"/>
          <c:tx>
            <c:strRef>
              <c:f>Sheet1!$C$1</c:f>
              <c:strCache>
                <c:ptCount val="1"/>
                <c:pt idx="0">
                  <c:v>WLAN APs</c:v>
                </c:pt>
              </c:strCache>
            </c:strRef>
          </c:tx>
          <c:spPr>
            <a:solidFill xmlns:a="http://schemas.openxmlformats.org/drawingml/2006/main">
              <a:srgbClr val="1B1F21"/>
            </a:solidFill>
            <a:ln xmlns:a="http://schemas.openxmlformats.org/drawingml/2006/main" w="9525">
              <a:solidFill>
                <a:srgbClr val="1B1F21"/>
              </a:solidFill>
              <a:prstDash val="solid"/>
            </a:ln>
          </c:spPr>
          <c:marker>
            <c:symbol val="circle"/>
            <c:size val="6"/>
            <c:spPr>
              <a:solidFill xmlns:a="http://schemas.openxmlformats.org/drawingml/2006/main">
                <a:srgbClr val="2A9D8F"/>
              </a:solidFill>
              <a:ln xmlns:a="http://schemas.openxmlformats.org/drawingml/2006/main" w="9525">
                <a:solidFill>
                  <a:srgbClr val="2A9D8F"/>
                </a:solidFill>
                <a:prstDash val="solid"/>
              </a:ln>
            </c:spPr>
          </c:marke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showLegendKey val="0"/>
            <c:showVal val="1"/>
            <c:showCatName val="0"/>
            <c:showSerName val="0"/>
            <c:showPercent val="0"/>
            <c:showBubbleSize val="0"/>
            <c:showLeaderLines val="0"/>
          </c:dLbls>
          <c:cat>
            <c:numRef>
              <c:f>Sheet1!$A$2:$A$4</c:f>
              <c:numCache>
                <c:formatCode>General</c:formatCode>
                <c:ptCount val="3"/>
                <c:pt idx="0">
                  <c:v>2026</c:v>
                </c:pt>
                <c:pt idx="1">
                  <c:v>2027</c:v>
                </c:pt>
                <c:pt idx="2">
                  <c:v>2028</c:v>
                </c:pt>
              </c:numCache>
            </c:numRef>
          </c:cat>
          <c:val>
            <c:numRef>
              <c:f>Sheet1!$C$2:$C$4</c:f>
              <c:numCache>
                <c:formatCode>General</c:formatCode>
                <c:ptCount val="3"/>
                <c:pt idx="0">
                  <c:v>100</c:v>
                </c:pt>
                <c:pt idx="1">
                  <c:v>96</c:v>
                </c:pt>
                <c:pt idx="2">
                  <c:v>93</c:v>
                </c:pt>
              </c:numCache>
            </c:numRef>
          </c:val>
          <c:smooth val="0"/>
        </c:ser>
        <c:ser>
          <c:idx val="2"/>
          <c:order val="2"/>
          <c:tx>
            <c:strRef>
              <c:f>Sheet1!$D$1</c:f>
              <c:strCache>
                <c:ptCount val="1"/>
                <c:pt idx="0">
                  <c:v>Licensing / software</c:v>
                </c:pt>
              </c:strCache>
            </c:strRef>
          </c:tx>
          <c:spPr>
            <a:solidFill xmlns:a="http://schemas.openxmlformats.org/drawingml/2006/main">
              <a:srgbClr val="778B7A"/>
            </a:solidFill>
            <a:ln xmlns:a="http://schemas.openxmlformats.org/drawingml/2006/main" w="9525">
              <a:solidFill>
                <a:srgbClr val="778B7A"/>
              </a:solidFill>
              <a:prstDash val="solid"/>
            </a:ln>
          </c:spPr>
          <c:marker>
            <c:symbol val="circle"/>
            <c:size val="6"/>
            <c:spPr>
              <a:solidFill xmlns:a="http://schemas.openxmlformats.org/drawingml/2006/main">
                <a:srgbClr val="6B4E9B"/>
              </a:solidFill>
              <a:ln xmlns:a="http://schemas.openxmlformats.org/drawingml/2006/main" w="9525">
                <a:solidFill>
                  <a:srgbClr val="6B4E9B"/>
                </a:solidFill>
                <a:prstDash val="solid"/>
              </a:ln>
            </c:spPr>
          </c:marke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showLegendKey val="0"/>
            <c:showVal val="1"/>
            <c:showCatName val="0"/>
            <c:showSerName val="0"/>
            <c:showPercent val="0"/>
            <c:showBubbleSize val="0"/>
            <c:showLeaderLines val="0"/>
          </c:dLbls>
          <c:cat>
            <c:numRef>
              <c:f>Sheet1!$A$2:$A$4</c:f>
              <c:numCache>
                <c:formatCode>General</c:formatCode>
                <c:ptCount val="3"/>
                <c:pt idx="0">
                  <c:v>2026</c:v>
                </c:pt>
                <c:pt idx="1">
                  <c:v>2027</c:v>
                </c:pt>
                <c:pt idx="2">
                  <c:v>2028</c:v>
                </c:pt>
              </c:numCache>
            </c:numRef>
          </c:cat>
          <c:val>
            <c:numRef>
              <c:f>Sheet1!$D$2:$D$4</c:f>
              <c:numCache>
                <c:formatCode>General</c:formatCode>
                <c:ptCount val="3"/>
                <c:pt idx="0">
                  <c:v>100</c:v>
                </c:pt>
                <c:pt idx="1">
                  <c:v>104</c:v>
                </c:pt>
                <c:pt idx="2">
                  <c:v>108</c:v>
                </c:pt>
              </c:numCache>
            </c:numRef>
          </c:val>
          <c:smooth val="0"/>
        </c:ser>
        <c:ser>
          <c:idx val="3"/>
          <c:order val="3"/>
          <c:tx>
            <c:strRef>
              <c:f>Sheet1!$E$1</c:f>
              <c:strCache>
                <c:ptCount val="1"/>
                <c:pt idx="0">
                  <c:v>Implementation services</c:v>
                </c:pt>
              </c:strCache>
            </c:strRef>
          </c:tx>
          <c:spPr>
            <a:solidFill xmlns:a="http://schemas.openxmlformats.org/drawingml/2006/main">
              <a:srgbClr val="C69345"/>
            </a:solidFill>
            <a:ln xmlns:a="http://schemas.openxmlformats.org/drawingml/2006/main" w="9525">
              <a:solidFill>
                <a:srgbClr val="C69345"/>
              </a:solidFill>
              <a:prstDash val="solid"/>
            </a:ln>
          </c:spPr>
          <c:marker>
            <c:symbol val="circle"/>
            <c:size val="6"/>
            <c:spPr>
              <a:solidFill xmlns:a="http://schemas.openxmlformats.org/drawingml/2006/main">
                <a:srgbClr val="77AFC6"/>
              </a:solidFill>
              <a:ln xmlns:a="http://schemas.openxmlformats.org/drawingml/2006/main" w="9525">
                <a:solidFill>
                  <a:srgbClr val="77AFC6"/>
                </a:solidFill>
                <a:prstDash val="solid"/>
              </a:ln>
            </c:spPr>
          </c:marke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showLegendKey val="0"/>
            <c:showVal val="1"/>
            <c:showCatName val="0"/>
            <c:showSerName val="0"/>
            <c:showPercent val="0"/>
            <c:showBubbleSize val="0"/>
            <c:showLeaderLines val="0"/>
          </c:dLbls>
          <c:cat>
            <c:numRef>
              <c:f>Sheet1!$A$2:$A$4</c:f>
              <c:numCache>
                <c:formatCode>General</c:formatCode>
                <c:ptCount val="3"/>
                <c:pt idx="0">
                  <c:v>2026</c:v>
                </c:pt>
                <c:pt idx="1">
                  <c:v>2027</c:v>
                </c:pt>
                <c:pt idx="2">
                  <c:v>2028</c:v>
                </c:pt>
              </c:numCache>
            </c:numRef>
          </c:cat>
          <c:val>
            <c:numRef>
              <c:f>Sheet1!$E$2:$E$4</c:f>
              <c:numCache>
                <c:formatCode>General</c:formatCode>
                <c:ptCount val="3"/>
                <c:pt idx="0">
                  <c:v>100</c:v>
                </c:pt>
                <c:pt idx="1">
                  <c:v>103</c:v>
                </c:pt>
                <c:pt idx="2">
                  <c:v>106</c:v>
                </c:pt>
              </c:numCache>
            </c:numRef>
          </c:val>
          <c:smooth val="0"/>
        </c:ser>
        <c:dLbls>
          <c:showLegendKey val="0"/>
          <c:showVal val="1"/>
          <c:showCatName val="0"/>
          <c:showSerName val="0"/>
          <c:showPercent val="0"/>
          <c:showBubbleSize val="0"/>
        </c:dLbls>
        <c:smooth val="0"/>
        <c:axId val="2094734554"/>
        <c:axId val="2094734552"/>
      </c:lineChart>
      <c:catAx>
        <c:axId val="2094734554"/>
        <c:scaling>
          <c:orientation val="minMax"/>
        </c:scaling>
        <c:delete val="0"/>
        <c:axPos val="b"/>
        <c:numFmt formatCode="General" sourceLinked="1"/>
        <c:majorTickMark val="out"/>
        <c:minorTickMark val="none"/>
        <c:tickLblPos val="low"/>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crossAx val="2094734552"/>
        <c:crosses val="autoZero"/>
      </c:catAx>
      <c:valAx>
        <c:axId val="2094734552"/>
        <c:scaling>
          <c:orientation val="minMax"/>
          <c:max val="114"/>
          <c:min val="88"/>
        </c:scaling>
        <c:delete val="0"/>
        <c:axPos val="l"/>
        <c:majorGridlines>
          <c:spPr>
            <a:ln xmlns:a="http://schemas.openxmlformats.org/drawingml/2006/main" w="12700">
              <a:solidFill>
                <a:srgbClr val="888888"/>
              </a:solidFill>
              <a:prstDash val="solid"/>
            </a:ln>
          </c:spPr>
        </c:majorGridlines>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Price index (2026 = 100)</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0"/>
        <c:majorTickMark val="out"/>
        <c:minorTickMark val="none"/>
        <c:tickLblPos val="nextTo"/>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708090"/>
                </a:solidFill>
                <a:latin typeface="Arial"/>
                <a:ea typeface="Arial"/>
                <a:cs typeface="Arial"/>
              </a:defRPr>
            </a:pPr>
          </a:p>
        </c:txPr>
        <c:crossAx val="2094734554"/>
        <c:crosses val="autoZero"/>
        <c:crossBetween val="between"/>
        <c:majorUnit val="4"/>
      </c:valAx>
      <c:spPr>
        <a:solidFill xmlns:a="http://schemas.openxmlformats.org/drawingml/2006/main">
          <a:srgbClr val="FFFDF8"/>
        </a:solidFill>
        <a:ln xmlns:a="http://schemas.openxmlformats.org/drawingml/2006/main">
          <a:noFill/>
        </a:ln>
      </c:spPr>
    </c:plotArea>
    <c:legend>
      <c:legendPos val="b"/>
      <c:overlay val="0"/>
      <c:txPr>
        <a:bodyPr xmlns:a="http://schemas.openxmlformats.org/drawingml/2006/main" anchorCtr="1"/>
        <a:lstStyle xmlns:a="http://schemas.openxmlformats.org/drawingml/2006/main"/>
        <a:p xmlns:a="http://schemas.openxmlformats.org/drawingml/2006/main">
          <a:pPr>
            <a:defRPr sz="800">
              <a:latin typeface="Arial"/>
              <a:ea typeface="Arial"/>
              <a:cs typeface="Arial"/>
            </a:defRPr>
          </a:pPr>
        </a:p>
      </c:txPr>
    </c:legend>
    <c:plotVisOnly val="1"/>
  </c:chart>
  <c:spPr>
    <a:noFill xmlns:a="http://schemas.openxmlformats.org/drawingml/2006/main"/>
    <a:ln xmlns:a="http://schemas.openxmlformats.org/drawingml/2006/main">
      <a:noFill/>
    </a:ln>
  </c:spPr>
</c:chartSpace>
</file>

<file path=ppt/slides/charts/chart11.xml><?xml version="1.0" encoding="utf-8"?>
<c:chartSpace xmlns:c="http://schemas.openxmlformats.org/drawingml/2006/chart">
  <c:lang val="en-US"/>
  <c:roundedCorners val="1"/>
  <c:style val="2"/>
  <c:chart>
    <c:autoTitleDeleted val="1"/>
    <c:plotArea>
      <c:layout>
        <c:manualLayout>
          <c:layoutTarget val="inner"/>
          <c:xMode val="edge"/>
          <c:yMode val="edge"/>
          <c:x val="0.06720747295968535"/>
          <c:y val="0.03"/>
          <c:w val="0.8827925270403146"/>
          <c:h val="0.82"/>
        </c:manualLayout>
      </c:layout>
      <c:barChart>
        <c:barDir val="col"/>
        <c:grouping val="clustered"/>
        <c:varyColors val="0"/>
        <c:ser>
          <c:idx val="0"/>
          <c:order val="0"/>
          <c:tx>
            <c:strRef>
              <c:f>Sheet1!$B$1</c:f>
              <c:strCache>
                <c:ptCount val="1"/>
                <c:pt idx="0">
                  <c:v>Forecast CAGR</c:v>
                </c:pt>
              </c:strCache>
            </c:strRef>
          </c:tx>
          <c:spPr>
            <a:solidFill xmlns:a="http://schemas.openxmlformats.org/drawingml/2006/main">
              <a:srgbClr val="B66E47"/>
            </a:solidFill>
            <a:ln xmlns:a="http://schemas.openxmlformats.org/drawingml/2006/main" w="9525">
              <a:solidFill>
                <a:srgbClr val="B66E47"/>
              </a:solidFill>
              <a:prstDash val="solid"/>
            </a:ln>
          </c:spP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showLegendKey val="0"/>
            <c:showVal val="1"/>
            <c:showCatName val="0"/>
            <c:showSerName val="0"/>
            <c:showPercent val="0"/>
            <c:showBubbleSize val="0"/>
            <c:showLeaderLines val="0"/>
          </c:dLbls>
          <c:cat>
            <c:strRef>
              <c:f>Sheet1!$A$2:$A$5</c:f>
              <c:strCache>
                <c:ptCount val="4"/>
                <c:pt idx="0">
                  <c:v>Fortune BI
2026–34</c:v>
                </c:pt>
                <c:pt idx="1">
                  <c:v>Technavio
2024–29</c:v>
                </c:pt>
                <c:pt idx="2">
                  <c:v>Precedence
2025–34</c:v>
                </c:pt>
                <c:pt idx="3">
                  <c:v>FMI
2025–35</c:v>
                </c:pt>
              </c:strCache>
            </c:strRef>
          </c:cat>
          <c:val>
            <c:numRef>
              <c:f>Sheet1!$B$2:$B$5</c:f>
              <c:numCache>
                <c:formatCode>General</c:formatCode>
                <c:ptCount val="4"/>
                <c:pt idx="0">
                  <c:v>23.5</c:v>
                </c:pt>
                <c:pt idx="1">
                  <c:v>24.7</c:v>
                </c:pt>
                <c:pt idx="2">
                  <c:v>28.95</c:v>
                </c:pt>
                <c:pt idx="3">
                  <c:v>28.9</c:v>
                </c:pt>
              </c:numCache>
            </c:numRef>
          </c:val>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Market forecast source</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1"/>
        <c:majorTickMark val="out"/>
        <c:minorTickMark val="none"/>
        <c:tickLblPos val="low"/>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crossAx val="2094734552"/>
        <c:crosses val="autoZero"/>
      </c:catAx>
      <c:valAx>
        <c:axId val="2094734552"/>
        <c:scaling>
          <c:orientation val="minMax"/>
          <c:max val="35"/>
          <c:min val="0"/>
        </c:scaling>
        <c:delete val="0"/>
        <c:axPos val="l"/>
        <c:majorGridlines>
          <c:spPr>
            <a:ln xmlns:a="http://schemas.openxmlformats.org/drawingml/2006/main" w="12700">
              <a:solidFill>
                <a:srgbClr val="888888"/>
              </a:solidFill>
              <a:prstDash val="solid"/>
            </a:ln>
          </c:spPr>
        </c:majorGridlines>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CAGR (%)</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0"/>
        <c:majorTickMark val="out"/>
        <c:minorTickMark val="none"/>
        <c:tickLblPos val="nextTo"/>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708090"/>
                </a:solidFill>
                <a:latin typeface="Arial"/>
                <a:ea typeface="Arial"/>
                <a:cs typeface="Arial"/>
              </a:defRPr>
            </a:pPr>
          </a:p>
        </c:txPr>
        <c:crossAx val="2094734554"/>
        <c:crosses val="autoZero"/>
        <c:crossBetween val="between"/>
        <c:majorUnit val="7"/>
      </c:valAx>
      <c:spPr>
        <a:solidFill xmlns:a="http://schemas.openxmlformats.org/drawingml/2006/main">
          <a:srgbClr val="FFFDF8"/>
        </a:solidFill>
        <a:ln xmlns:a="http://schemas.openxmlformats.org/drawingml/2006/main">
          <a:noFill/>
        </a:ln>
      </c:spPr>
    </c:plotArea>
    <c:plotVisOnly val="1"/>
  </c:chart>
  <c:spPr>
    <a:noFill xmlns:a="http://schemas.openxmlformats.org/drawingml/2006/main"/>
    <a:ln xmlns:a="http://schemas.openxmlformats.org/drawingml/2006/main">
      <a:noFill/>
    </a:ln>
  </c:spPr>
</c:chartSpace>
</file>

<file path=ppt/slides/charts/chart12.xml><?xml version="1.0" encoding="utf-8"?>
<c:chartSpace xmlns:c="http://schemas.openxmlformats.org/drawingml/2006/chart">
  <c:lang val="en-US"/>
  <c:roundedCorners val="1"/>
  <c:style val="2"/>
  <c:chart>
    <c:autoTitleDeleted val="1"/>
    <c:plotArea>
      <c:layout>
        <c:manualLayout>
          <c:layoutTarget val="inner"/>
          <c:xMode val="edge"/>
          <c:yMode val="edge"/>
          <c:x val="0.058960573476702506"/>
          <c:y val="0.029999999999999995"/>
          <c:w val="0.886559139784946"/>
          <c:h val="0.78"/>
        </c:manualLayout>
      </c:layout>
      <c:lineChart>
        <c:grouping val="standard"/>
        <c:varyColors val="0"/>
        <c:ser>
          <c:idx val="0"/>
          <c:order val="0"/>
          <c:tx>
            <c:strRef>
              <c:f>Sheet1!$B$1</c:f>
              <c:strCache>
                <c:ptCount val="1"/>
                <c:pt idx="0">
                  <c:v>Outright purchase</c:v>
                </c:pt>
              </c:strCache>
            </c:strRef>
          </c:tx>
          <c:spPr>
            <a:solidFill xmlns:a="http://schemas.openxmlformats.org/drawingml/2006/main">
              <a:srgbClr val="B66E47"/>
            </a:solidFill>
            <a:ln xmlns:a="http://schemas.openxmlformats.org/drawingml/2006/main" w="9525">
              <a:solidFill>
                <a:srgbClr val="B66E47"/>
              </a:solidFill>
              <a:prstDash val="solid"/>
            </a:ln>
          </c:spPr>
          <c:marker>
            <c:symbol val="circle"/>
            <c:size val="6"/>
            <c:spPr>
              <a:solidFill xmlns:a="http://schemas.openxmlformats.org/drawingml/2006/main">
                <a:srgbClr val="1F5D8C"/>
              </a:solidFill>
              <a:ln xmlns:a="http://schemas.openxmlformats.org/drawingml/2006/main" w="9525">
                <a:solidFill>
                  <a:srgbClr val="1F5D8C"/>
                </a:solidFill>
                <a:prstDash val="solid"/>
              </a:ln>
            </c:spPr>
          </c:marker>
          <c:cat>
            <c:strRef>
              <c:f>Sheet1!$A$2:$A$7</c:f>
              <c:strCache>
                <c:ptCount val="6"/>
                <c:pt idx="0">
                  <c:v>Year 0</c:v>
                </c:pt>
                <c:pt idx="1">
                  <c:v>Year 1</c:v>
                </c:pt>
                <c:pt idx="2">
                  <c:v>Year 2</c:v>
                </c:pt>
                <c:pt idx="3">
                  <c:v>Year 3</c:v>
                </c:pt>
                <c:pt idx="4">
                  <c:v>Year 4</c:v>
                </c:pt>
                <c:pt idx="5">
                  <c:v>Year 5</c:v>
                </c:pt>
              </c:strCache>
            </c:strRef>
          </c:cat>
          <c:val>
            <c:numRef>
              <c:f>Sheet1!$B$2:$B$7</c:f>
              <c:numCache>
                <c:formatCode>General</c:formatCode>
                <c:ptCount val="6"/>
                <c:pt idx="0">
                  <c:v>60</c:v>
                </c:pt>
                <c:pt idx="1">
                  <c:v>12</c:v>
                </c:pt>
                <c:pt idx="2">
                  <c:v>12</c:v>
                </c:pt>
                <c:pt idx="3">
                  <c:v>12</c:v>
                </c:pt>
                <c:pt idx="4">
                  <c:v>12</c:v>
                </c:pt>
                <c:pt idx="5">
                  <c:v>12</c:v>
                </c:pt>
              </c:numCache>
            </c:numRef>
          </c:val>
          <c:smooth val="0"/>
        </c:ser>
        <c:ser>
          <c:idx val="1"/>
          <c:order val="1"/>
          <c:tx>
            <c:strRef>
              <c:f>Sheet1!$C$1</c:f>
              <c:strCache>
                <c:ptCount val="1"/>
                <c:pt idx="0">
                  <c:v>Lease / finance</c:v>
                </c:pt>
              </c:strCache>
            </c:strRef>
          </c:tx>
          <c:spPr>
            <a:solidFill xmlns:a="http://schemas.openxmlformats.org/drawingml/2006/main">
              <a:srgbClr val="1B1F21"/>
            </a:solidFill>
            <a:ln xmlns:a="http://schemas.openxmlformats.org/drawingml/2006/main" w="9525">
              <a:solidFill>
                <a:srgbClr val="1B1F21"/>
              </a:solidFill>
              <a:prstDash val="solid"/>
            </a:ln>
          </c:spPr>
          <c:marker>
            <c:symbol val="circle"/>
            <c:size val="6"/>
            <c:spPr>
              <a:solidFill xmlns:a="http://schemas.openxmlformats.org/drawingml/2006/main">
                <a:srgbClr val="9A5B00"/>
              </a:solidFill>
              <a:ln xmlns:a="http://schemas.openxmlformats.org/drawingml/2006/main" w="9525">
                <a:solidFill>
                  <a:srgbClr val="9A5B00"/>
                </a:solidFill>
                <a:prstDash val="solid"/>
              </a:ln>
            </c:spPr>
          </c:marker>
          <c:cat>
            <c:strRef>
              <c:f>Sheet1!$A$2:$A$7</c:f>
              <c:strCache>
                <c:ptCount val="6"/>
                <c:pt idx="0">
                  <c:v>Year 0</c:v>
                </c:pt>
                <c:pt idx="1">
                  <c:v>Year 1</c:v>
                </c:pt>
                <c:pt idx="2">
                  <c:v>Year 2</c:v>
                </c:pt>
                <c:pt idx="3">
                  <c:v>Year 3</c:v>
                </c:pt>
                <c:pt idx="4">
                  <c:v>Year 4</c:v>
                </c:pt>
                <c:pt idx="5">
                  <c:v>Year 5</c:v>
                </c:pt>
              </c:strCache>
            </c:strRef>
          </c:cat>
          <c:val>
            <c:numRef>
              <c:f>Sheet1!$C$2:$C$7</c:f>
              <c:numCache>
                <c:formatCode>General</c:formatCode>
                <c:ptCount val="6"/>
                <c:pt idx="0">
                  <c:v>8</c:v>
                </c:pt>
                <c:pt idx="1">
                  <c:v>23</c:v>
                </c:pt>
                <c:pt idx="2">
                  <c:v>23</c:v>
                </c:pt>
                <c:pt idx="3">
                  <c:v>23</c:v>
                </c:pt>
                <c:pt idx="4">
                  <c:v>23</c:v>
                </c:pt>
                <c:pt idx="5">
                  <c:v>23</c:v>
                </c:pt>
              </c:numCache>
            </c:numRef>
          </c:val>
          <c:smooth val="0"/>
        </c:ser>
        <c:ser>
          <c:idx val="2"/>
          <c:order val="2"/>
          <c:tx>
            <c:strRef>
              <c:f>Sheet1!$D$1</c:f>
              <c:strCache>
                <c:ptCount val="1"/>
                <c:pt idx="0">
                  <c:v>NaaS / managed</c:v>
                </c:pt>
              </c:strCache>
            </c:strRef>
          </c:tx>
          <c:spPr>
            <a:solidFill xmlns:a="http://schemas.openxmlformats.org/drawingml/2006/main">
              <a:srgbClr val="778B7A"/>
            </a:solidFill>
            <a:ln xmlns:a="http://schemas.openxmlformats.org/drawingml/2006/main" w="9525">
              <a:solidFill>
                <a:srgbClr val="778B7A"/>
              </a:solidFill>
              <a:prstDash val="solid"/>
            </a:ln>
          </c:spPr>
          <c:marker>
            <c:symbol val="circle"/>
            <c:size val="6"/>
            <c:spPr>
              <a:solidFill xmlns:a="http://schemas.openxmlformats.org/drawingml/2006/main">
                <a:srgbClr val="2A9D8F"/>
              </a:solidFill>
              <a:ln xmlns:a="http://schemas.openxmlformats.org/drawingml/2006/main" w="9525">
                <a:solidFill>
                  <a:srgbClr val="2A9D8F"/>
                </a:solidFill>
                <a:prstDash val="solid"/>
              </a:ln>
            </c:spPr>
          </c:marker>
          <c:cat>
            <c:strRef>
              <c:f>Sheet1!$A$2:$A$7</c:f>
              <c:strCache>
                <c:ptCount val="6"/>
                <c:pt idx="0">
                  <c:v>Year 0</c:v>
                </c:pt>
                <c:pt idx="1">
                  <c:v>Year 1</c:v>
                </c:pt>
                <c:pt idx="2">
                  <c:v>Year 2</c:v>
                </c:pt>
                <c:pt idx="3">
                  <c:v>Year 3</c:v>
                </c:pt>
                <c:pt idx="4">
                  <c:v>Year 4</c:v>
                </c:pt>
                <c:pt idx="5">
                  <c:v>Year 5</c:v>
                </c:pt>
              </c:strCache>
            </c:strRef>
          </c:cat>
          <c:val>
            <c:numRef>
              <c:f>Sheet1!$D$2:$D$7</c:f>
              <c:numCache>
                <c:formatCode>General</c:formatCode>
                <c:ptCount val="6"/>
                <c:pt idx="0">
                  <c:v>5</c:v>
                </c:pt>
                <c:pt idx="1">
                  <c:v>25</c:v>
                </c:pt>
                <c:pt idx="2">
                  <c:v>25</c:v>
                </c:pt>
                <c:pt idx="3">
                  <c:v>25</c:v>
                </c:pt>
                <c:pt idx="4">
                  <c:v>25</c:v>
                </c:pt>
                <c:pt idx="5">
                  <c:v>25</c:v>
                </c:pt>
              </c:numCache>
            </c:numRef>
          </c:val>
          <c:smooth val="0"/>
        </c:ser>
        <c:dLbls>
          <c:showLegendKey val="0"/>
          <c:showVal val="0"/>
          <c:showCatName val="0"/>
          <c:showSerName val="0"/>
          <c:showPercent val="0"/>
          <c:showBubbleSize val="0"/>
        </c:dLbls>
        <c:smooth val="0"/>
        <c:axId val="2094734554"/>
        <c:axId val="2094734552"/>
      </c:lineChart>
      <c:catAx>
        <c:axId val="2094734554"/>
        <c:scaling>
          <c:orientation val="minMax"/>
        </c:scaling>
        <c:delete val="0"/>
        <c:axPos val="b"/>
        <c:title>
          <c:tx>
            <c:rich>
              <a:bodyPr xmlns:a="http://schemas.openxmlformats.org/drawingml/2006/main"/>
              <a:lstStyle xmlns:a="http://schemas.openxmlformats.org/drawingml/2006/main"/>
              <a:p xmlns:a="http://schemas.openxmlformats.org/drawingml/2006/main">
                <a:r>
                  <a:rPr sz="800">
                    <a:latin typeface="Arial"/>
                    <a:ea typeface="Arial"/>
                    <a:cs typeface="Arial"/>
                  </a:rPr>
                  <a:t>Year</a:t>
                </a:r>
              </a:p>
            </c:rich>
          </c:tx>
          <c:overlay val="0"/>
          <c:txPr>
            <a:bodyPr xmlns:a="http://schemas.openxmlformats.org/drawingml/2006/main" anchorCtr="1"/>
            <a:lstStyle xmlns:a="http://schemas.openxmlformats.org/drawingml/2006/main"/>
            <a:p xmlns:a="http://schemas.openxmlformats.org/drawingml/2006/main">
              <a:pPr>
                <a:defRPr sz="800">
                  <a:latin typeface="Arial"/>
                  <a:ea typeface="Arial"/>
                  <a:cs typeface="Arial"/>
                </a:defRPr>
              </a:pPr>
            </a:p>
          </c:txPr>
        </c:title>
        <c:numFmt formatCode="General" sourceLinked="1"/>
        <c:majorTickMark val="out"/>
        <c:minorTickMark val="none"/>
        <c:tickLblPos val="low"/>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crossAx val="2094734552"/>
        <c:crosses val="autoZero"/>
      </c:catAx>
      <c:valAx>
        <c:axId val="2094734552"/>
        <c:scaling>
          <c:orientation val="minMax"/>
          <c:max val="70"/>
          <c:min val="0"/>
        </c:scaling>
        <c:delete val="0"/>
        <c:axPos val="l"/>
        <c:majorGridlines>
          <c:spPr>
            <a:ln xmlns:a="http://schemas.openxmlformats.org/drawingml/2006/main" w="12700">
              <a:solidFill>
                <a:srgbClr val="888888"/>
              </a:solidFill>
              <a:prstDash val="solid"/>
            </a:ln>
          </c:spPr>
        </c:majorGridlines>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Annual cash outflow (index)</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0"/>
        <c:majorTickMark val="out"/>
        <c:minorTickMark val="none"/>
        <c:tickLblPos val="nextTo"/>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708090"/>
                </a:solidFill>
                <a:latin typeface="Arial"/>
                <a:ea typeface="Arial"/>
                <a:cs typeface="Arial"/>
              </a:defRPr>
            </a:pPr>
          </a:p>
        </c:txPr>
        <c:crossAx val="2094734554"/>
        <c:crosses val="autoZero"/>
        <c:crossBetween val="between"/>
        <c:majorUnit val="10"/>
      </c:valAx>
      <c:spPr>
        <a:solidFill xmlns:a="http://schemas.openxmlformats.org/drawingml/2006/main">
          <a:srgbClr val="FFFDF8"/>
        </a:solidFill>
        <a:ln xmlns:a="http://schemas.openxmlformats.org/drawingml/2006/main">
          <a:noFill/>
        </a:ln>
      </c:spPr>
    </c:plotArea>
    <c:legend>
      <c:legendPos val="b"/>
      <c:overlay val="0"/>
    </c:legend>
    <c:plotVisOnly val="1"/>
  </c:chart>
  <c:spPr>
    <a:noFill xmlns:a="http://schemas.openxmlformats.org/drawingml/2006/main"/>
    <a:ln xmlns:a="http://schemas.openxmlformats.org/drawingml/2006/main">
      <a:noFill/>
    </a:ln>
  </c:spPr>
</c:chartSpace>
</file>

<file path=ppt/slides/charts/chart13.xml><?xml version="1.0" encoding="utf-8"?>
<c:chartSpace xmlns:c="http://schemas.openxmlformats.org/drawingml/2006/chart">
  <c:lang val="en-US"/>
  <c:roundedCorners val="1"/>
  <c:style val="2"/>
  <c:chart>
    <c:autoTitleDeleted val="1"/>
    <c:plotArea>
      <c:layout>
        <c:manualLayout>
          <c:layoutTarget val="inner"/>
          <c:xMode val="edge"/>
          <c:yMode val="edge"/>
          <c:x val="0.08"/>
          <c:y val="0.04"/>
          <c:w val="0.86"/>
          <c:h val="0.82"/>
        </c:manualLayout>
      </c:layout>
      <c:barChart>
        <c:barDir val="col"/>
        <c:grouping val="clustered"/>
        <c:varyColors val="0"/>
        <c:ser>
          <c:idx val="0"/>
          <c:order val="0"/>
          <c:tx>
            <c:strRef>
              <c:f>Sheet1!$B$1</c:f>
              <c:strCache>
                <c:ptCount val="1"/>
                <c:pt idx="0">
                  <c:v>Weight</c:v>
                </c:pt>
              </c:strCache>
            </c:strRef>
          </c:tx>
          <c:spPr>
            <a:solidFill xmlns:a="http://schemas.openxmlformats.org/drawingml/2006/main">
              <a:srgbClr val="B66E47"/>
            </a:solidFill>
            <a:ln xmlns:a="http://schemas.openxmlformats.org/drawingml/2006/main" w="9525">
              <a:solidFill>
                <a:srgbClr val="B66E47"/>
              </a:solidFill>
              <a:prstDash val="solid"/>
            </a:ln>
          </c:spP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showLegendKey val="0"/>
            <c:showVal val="1"/>
            <c:showCatName val="0"/>
            <c:showSerName val="0"/>
            <c:showPercent val="0"/>
            <c:showBubbleSize val="0"/>
            <c:showLeaderLines val="0"/>
          </c:dLbls>
          <c:cat>
            <c:strRef>
              <c:f>Sheet1!$A$2:$A$6</c:f>
              <c:strCache>
                <c:ptCount val="5"/>
                <c:pt idx="0">
                  <c:v>Technical Fit</c:v>
                </c:pt>
                <c:pt idx="1">
                  <c:v>Commercial / TCO</c:v>
                </c:pt>
                <c:pt idx="2">
                  <c:v>Service &amp; SLA</c:v>
                </c:pt>
                <c:pt idx="3">
                  <c:v>Transition Risk</c:v>
                </c:pt>
                <c:pt idx="4">
                  <c:v>Supply-Chain Risk</c:v>
                </c:pt>
              </c:strCache>
            </c:strRef>
          </c:cat>
          <c:val>
            <c:numRef>
              <c:f>Sheet1!$B$2:$B$6</c:f>
              <c:numCache>
                <c:formatCode>General</c:formatCode>
                <c:ptCount val="5"/>
                <c:pt idx="0">
                  <c:v>30</c:v>
                </c:pt>
                <c:pt idx="1">
                  <c:v>25</c:v>
                </c:pt>
                <c:pt idx="2">
                  <c:v>25</c:v>
                </c:pt>
                <c:pt idx="3">
                  <c:v>10</c:v>
                </c:pt>
                <c:pt idx="4">
                  <c:v>10</c:v>
                </c:pt>
              </c:numCache>
            </c:numRef>
          </c:val>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600" b="0" i="0" u="none">
                <a:solidFill>
                  <a:srgbClr val="1F2933"/>
                </a:solidFill>
                <a:latin typeface="Arial"/>
                <a:ea typeface="Arial"/>
                <a:cs typeface="Arial"/>
              </a:defRPr>
            </a:pPr>
          </a:p>
        </c:txPr>
        <c:crossAx val="2094734552"/>
        <c:crosses val="autoZero"/>
      </c:catAx>
      <c:valAx>
        <c:axId val="2094734552"/>
        <c:scaling>
          <c:orientation val="minMax"/>
          <c:max val="35"/>
          <c:min val="0"/>
        </c:scaling>
        <c:delete val="0"/>
        <c:axPos val="l"/>
        <c:majorGridlines>
          <c:spPr>
            <a:ln xmlns:a="http://schemas.openxmlformats.org/drawingml/2006/main" w="12700">
              <a:solidFill>
                <a:srgbClr val="888888"/>
              </a:solidFill>
              <a:prstDash val="solid"/>
            </a:ln>
          </c:spPr>
        </c:majorGridlines>
        <c:numFmt formatCode="General" sourceLinked="0"/>
        <c:majorTickMark val="out"/>
        <c:minorTickMark val="none"/>
        <c:tickLblPos val="nextTo"/>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708090"/>
                </a:solidFill>
                <a:latin typeface="Arial"/>
                <a:ea typeface="Arial"/>
                <a:cs typeface="Arial"/>
              </a:defRPr>
            </a:pPr>
          </a:p>
        </c:txPr>
        <c:crossAx val="2094734554"/>
        <c:crosses val="autoZero"/>
        <c:crossBetween val="between"/>
        <c:majorUnit val="5"/>
      </c:valAx>
      <c:spPr>
        <a:solidFill xmlns:a="http://schemas.openxmlformats.org/drawingml/2006/main">
          <a:srgbClr val="FFFDF8"/>
        </a:solidFill>
        <a:ln xmlns:a="http://schemas.openxmlformats.org/drawingml/2006/main">
          <a:noFill/>
        </a:ln>
      </c:spPr>
    </c:plotArea>
    <c:plotVisOnly val="1"/>
  </c:chart>
  <c:spPr>
    <a:noFill xmlns:a="http://schemas.openxmlformats.org/drawingml/2006/main"/>
    <a:ln xmlns:a="http://schemas.openxmlformats.org/drawingml/2006/main">
      <a:noFill/>
    </a:ln>
  </c:spPr>
</c:chartSpace>
</file>

<file path=ppt/slides/charts/chart2.xml><?xml version="1.0" encoding="utf-8"?>
<c:chartSpace xmlns:c="http://schemas.openxmlformats.org/drawingml/2006/chart">
  <c:lang val="en-US"/>
  <c:roundedCorners val="1"/>
  <c:style val="2"/>
  <c:chart>
    <c:autoTitleDeleted val="1"/>
    <c:plotArea>
      <c:layout>
        <c:manualLayout>
          <c:layoutTarget val="inner"/>
          <c:xMode val="edge"/>
          <c:yMode val="edge"/>
          <c:x val="0.09639702197419499"/>
          <c:y val="0.024366471734892786"/>
          <c:w val="0.8336030204962245"/>
          <c:h val="0.9512670565302144"/>
        </c:manualLayout>
      </c:layout>
      <c:barChart>
        <c:barDir val="col"/>
        <c:grouping val="clustered"/>
        <c:varyColors val="0"/>
        <c:ser>
          <c:idx val="0"/>
          <c:order val="0"/>
          <c:tx>
            <c:strRef>
              <c:f>Sheet1!$B$1</c:f>
              <c:strCache>
                <c:ptCount val="1"/>
                <c:pt idx="0">
                  <c:v>YoY growth</c:v>
                </c:pt>
              </c:strCache>
            </c:strRef>
          </c:tx>
          <c:spPr>
            <a:solidFill xmlns:a="http://schemas.openxmlformats.org/drawingml/2006/main">
              <a:srgbClr val="B66E47"/>
            </a:solidFill>
            <a:ln xmlns:a="http://schemas.openxmlformats.org/drawingml/2006/main" w="9525">
              <a:solidFill>
                <a:srgbClr val="B66E47"/>
              </a:solidFill>
              <a:prstDash val="solid"/>
            </a:ln>
          </c:spP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showLegendKey val="0"/>
            <c:showVal val="1"/>
            <c:showCatName val="0"/>
            <c:showSerName val="0"/>
            <c:showPercent val="0"/>
            <c:showBubbleSize val="0"/>
            <c:showLeaderLines val="0"/>
          </c:dLbls>
          <c:cat>
            <c:strRef>
              <c:f>Sheet1!$A$2:$A$6</c:f>
              <c:strCache>
                <c:ptCount val="5"/>
                <c:pt idx="0">
                  <c:v>Ethernet
switch</c:v>
                </c:pt>
                <c:pt idx="1">
                  <c:v>Campus/branch
switch</c:v>
                </c:pt>
                <c:pt idx="2">
                  <c:v>Router</c:v>
                </c:pt>
                <c:pt idx="3">
                  <c:v>WLAN</c:v>
                </c:pt>
                <c:pt idx="4">
                  <c:v>Dependent
AP</c:v>
                </c:pt>
              </c:strCache>
            </c:strRef>
          </c:cat>
          <c:val>
            <c:numRef>
              <c:f>Sheet1!$B$2:$B$6</c:f>
              <c:numCache>
                <c:formatCode>General</c:formatCode>
                <c:ptCount val="5"/>
                <c:pt idx="0">
                  <c:v>39.8</c:v>
                </c:pt>
                <c:pt idx="1">
                  <c:v>12.3</c:v>
                </c:pt>
                <c:pt idx="2">
                  <c:v>11.3</c:v>
                </c:pt>
                <c:pt idx="3">
                  <c:v>15.9</c:v>
                </c:pt>
                <c:pt idx="4">
                  <c:v>18.5</c:v>
                </c:pt>
              </c:numCache>
            </c:numRef>
          </c:val>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none"/>
        <c:spPr>
          <a:ln xmlns:a="http://schemas.openxmlformats.org/drawingml/2006/main" w="12700">
            <a:solidFill>
              <a:srgbClr val="888888"/>
            </a:solidFill>
            <a:prstDash val="solid"/>
          </a:ln>
        </c:spPr>
        <c:txPr>
          <a:bodyPr xmlns:a="http://schemas.openxmlformats.org/drawingml/2006/main" rot="0" vert="horz"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crossAx val="2094734552"/>
        <c:crosses val="autoZero"/>
      </c:catAx>
      <c:valAx>
        <c:axId val="2094734552"/>
        <c:scaling>
          <c:orientation val="minMax"/>
          <c:max val="45"/>
          <c:min val="0"/>
        </c:scaling>
        <c:delete val="0"/>
        <c:axPos val="l"/>
        <c:majorGridlines>
          <c:spPr>
            <a:ln xmlns:a="http://schemas.openxmlformats.org/drawingml/2006/main" w="12700">
              <a:solidFill>
                <a:srgbClr val="888888"/>
              </a:solidFill>
              <a:prstDash val="solid"/>
            </a:ln>
          </c:spPr>
        </c:majorGridlines>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YoY growth (%)</a:t>
                </a:r>
              </a:p>
            </c:rich>
          </c:tx>
          <c:layout>
            <c:manualLayout>
              <c:xMode val="edge"/>
              <c:yMode val="edge"/>
              <c:x val="0.008813886128311622"/>
              <c:y val="0.33160312197817376"/>
            </c:manualLayout>
          </c:layout>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0"/>
        <c:majorTickMark val="out"/>
        <c:minorTickMark val="none"/>
        <c:tickLblPos val="nextTo"/>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708090"/>
                </a:solidFill>
                <a:latin typeface="Arial"/>
                <a:ea typeface="Arial"/>
                <a:cs typeface="Arial"/>
              </a:defRPr>
            </a:pPr>
          </a:p>
        </c:txPr>
        <c:crossAx val="2094734554"/>
        <c:crosses val="autoZero"/>
        <c:crossBetween val="between"/>
        <c:majorUnit val="15"/>
      </c:valAx>
      <c:spPr>
        <a:solidFill xmlns:a="http://schemas.openxmlformats.org/drawingml/2006/main">
          <a:srgbClr val="FFFDF8"/>
        </a:solidFill>
        <a:ln xmlns:a="http://schemas.openxmlformats.org/drawingml/2006/main">
          <a:noFill/>
        </a:ln>
      </c:spPr>
    </c:plotArea>
    <c:plotVisOnly val="1"/>
  </c:chart>
  <c:spPr>
    <a:noFill xmlns:a="http://schemas.openxmlformats.org/drawingml/2006/main"/>
    <a:ln xmlns:a="http://schemas.openxmlformats.org/drawingml/2006/main">
      <a:noFill/>
    </a:ln>
  </c:spPr>
</c:chartSpace>
</file>

<file path=ppt/slides/charts/chart3.xml><?xml version="1.0" encoding="utf-8"?>
<c:chartSpace xmlns:c="http://schemas.openxmlformats.org/drawingml/2006/chart">
  <c:lang val="en-US"/>
  <c:roundedCorners val="1"/>
  <c:style val="2"/>
  <c:chart>
    <c:autoTitleDeleted val="1"/>
    <c:plotArea>
      <c:layout>
        <c:manualLayout>
          <c:layoutTarget val="inner"/>
          <c:xMode val="edge"/>
          <c:yMode val="edge"/>
          <c:x val="0.06350308641975308"/>
          <c:y val="0.03"/>
          <c:w val="0.886496913580247"/>
          <c:h val="0.8"/>
        </c:manualLayout>
      </c:layout>
      <c:barChart>
        <c:barDir val="bar"/>
        <c:grouping val="clustered"/>
        <c:varyColors val="0"/>
        <c:ser>
          <c:idx val="0"/>
          <c:order val="0"/>
          <c:tx>
            <c:strRef>
              <c:f>Sheet1!$B$1</c:f>
              <c:strCache>
                <c:ptCount val="1"/>
                <c:pt idx="0">
                  <c:v>Wi-Fi 6</c:v>
                </c:pt>
              </c:strCache>
            </c:strRef>
          </c:tx>
          <c:spPr>
            <a:solidFill xmlns:a="http://schemas.openxmlformats.org/drawingml/2006/main">
              <a:srgbClr val="B66E47"/>
            </a:solidFill>
            <a:ln xmlns:a="http://schemas.openxmlformats.org/drawingml/2006/main" w="9525">
              <a:solidFill>
                <a:srgbClr val="B66E47"/>
              </a:solidFill>
              <a:prstDash val="solid"/>
            </a:ln>
          </c:spP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FFFFFF"/>
                    </a:solidFill>
                    <a:latin typeface="Arial"/>
                    <a:ea typeface="Arial"/>
                    <a:cs typeface="Arial"/>
                  </a:defRPr>
                </a:pPr>
              </a:p>
            </c:txPr>
            <c:dLblPos val="ctr"/>
            <c:showLegendKey val="0"/>
            <c:showVal val="1"/>
            <c:showCatName val="0"/>
            <c:showSerName val="0"/>
            <c:showPercent val="0"/>
            <c:showBubbleSize val="0"/>
            <c:showLeaderLines val="0"/>
          </c:dLbls>
          <c:cat>
            <c:strRef>
              <c:f>Sheet1!$A$2:$A$3</c:f>
              <c:strCache>
                <c:ptCount val="2"/>
                <c:pt idx="0">
                  <c:v>1Q25</c:v>
                </c:pt>
                <c:pt idx="1">
                  <c:v>1Q26</c:v>
                </c:pt>
              </c:strCache>
            </c:strRef>
          </c:cat>
          <c:val>
            <c:numRef>
              <c:f>Sheet1!$B$2:$B$3</c:f>
              <c:numCache>
                <c:formatCode>General</c:formatCode>
                <c:ptCount val="2"/>
                <c:pt idx="0">
                  <c:v>54.4</c:v>
                </c:pt>
                <c:pt idx="1">
                  <c:v>34.8</c:v>
                </c:pt>
              </c:numCache>
            </c:numRef>
          </c:val>
        </c:ser>
        <c:ser>
          <c:idx val="1"/>
          <c:order val="1"/>
          <c:tx>
            <c:strRef>
              <c:f>Sheet1!$C$1</c:f>
              <c:strCache>
                <c:ptCount val="1"/>
                <c:pt idx="0">
                  <c:v>Wi-Fi 6E</c:v>
                </c:pt>
              </c:strCache>
            </c:strRef>
          </c:tx>
          <c:spPr>
            <a:solidFill xmlns:a="http://schemas.openxmlformats.org/drawingml/2006/main">
              <a:srgbClr val="1B1F21"/>
            </a:solidFill>
            <a:ln xmlns:a="http://schemas.openxmlformats.org/drawingml/2006/main" w="9525">
              <a:solidFill>
                <a:srgbClr val="1B1F21"/>
              </a:solidFill>
              <a:prstDash val="solid"/>
            </a:ln>
          </c:spP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FFFFFF"/>
                    </a:solidFill>
                    <a:latin typeface="Arial"/>
                    <a:ea typeface="Arial"/>
                    <a:cs typeface="Arial"/>
                  </a:defRPr>
                </a:pPr>
              </a:p>
            </c:txPr>
            <c:dLblPos val="ctr"/>
            <c:showLegendKey val="0"/>
            <c:showVal val="1"/>
            <c:showCatName val="0"/>
            <c:showSerName val="0"/>
            <c:showPercent val="0"/>
            <c:showBubbleSize val="0"/>
            <c:showLeaderLines val="0"/>
          </c:dLbls>
          <c:cat>
            <c:strRef>
              <c:f>Sheet1!$A$2:$A$3</c:f>
              <c:strCache>
                <c:ptCount val="2"/>
                <c:pt idx="0">
                  <c:v>1Q25</c:v>
                </c:pt>
                <c:pt idx="1">
                  <c:v>1Q26</c:v>
                </c:pt>
              </c:strCache>
            </c:strRef>
          </c:cat>
          <c:val>
            <c:numRef>
              <c:f>Sheet1!$C$2:$C$3</c:f>
              <c:numCache>
                <c:formatCode>General</c:formatCode>
                <c:ptCount val="2"/>
                <c:pt idx="0">
                  <c:v>33.8</c:v>
                </c:pt>
                <c:pt idx="1">
                  <c:v>20</c:v>
                </c:pt>
              </c:numCache>
            </c:numRef>
          </c:val>
        </c:ser>
        <c:ser>
          <c:idx val="2"/>
          <c:order val="2"/>
          <c:tx>
            <c:strRef>
              <c:f>Sheet1!$D$1</c:f>
              <c:strCache>
                <c:ptCount val="1"/>
                <c:pt idx="0">
                  <c:v>Wi-Fi 7</c:v>
                </c:pt>
              </c:strCache>
            </c:strRef>
          </c:tx>
          <c:spPr>
            <a:solidFill xmlns:a="http://schemas.openxmlformats.org/drawingml/2006/main">
              <a:srgbClr val="778B7A"/>
            </a:solidFill>
            <a:ln xmlns:a="http://schemas.openxmlformats.org/drawingml/2006/main" w="9525">
              <a:solidFill>
                <a:srgbClr val="778B7A"/>
              </a:solidFill>
              <a:prstDash val="solid"/>
            </a:ln>
          </c:spP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FFFFFF"/>
                    </a:solidFill>
                    <a:latin typeface="Arial"/>
                    <a:ea typeface="Arial"/>
                    <a:cs typeface="Arial"/>
                  </a:defRPr>
                </a:pPr>
              </a:p>
            </c:txPr>
            <c:dLblPos val="ctr"/>
            <c:showLegendKey val="0"/>
            <c:showVal val="1"/>
            <c:showCatName val="0"/>
            <c:showSerName val="0"/>
            <c:showPercent val="0"/>
            <c:showBubbleSize val="0"/>
            <c:showLeaderLines val="0"/>
          </c:dLbls>
          <c:cat>
            <c:strRef>
              <c:f>Sheet1!$A$2:$A$3</c:f>
              <c:strCache>
                <c:ptCount val="2"/>
                <c:pt idx="0">
                  <c:v>1Q25</c:v>
                </c:pt>
                <c:pt idx="1">
                  <c:v>1Q26</c:v>
                </c:pt>
              </c:strCache>
            </c:strRef>
          </c:cat>
          <c:val>
            <c:numRef>
              <c:f>Sheet1!$D$2:$D$3</c:f>
              <c:numCache>
                <c:formatCode>General</c:formatCode>
                <c:ptCount val="2"/>
                <c:pt idx="0">
                  <c:v>11.8</c:v>
                </c:pt>
                <c:pt idx="1">
                  <c:v>44.5</c:v>
                </c:pt>
              </c:numCache>
            </c:numRef>
          </c:val>
        </c:ser>
        <c:ser>
          <c:idx val="3"/>
          <c:order val="3"/>
          <c:tx>
            <c:strRef>
              <c:f>Sheet1!$E$1</c:f>
              <c:strCache>
                <c:ptCount val="1"/>
                <c:pt idx="0">
                  <c:v>Other / rounding</c:v>
                </c:pt>
              </c:strCache>
            </c:strRef>
          </c:tx>
          <c:spPr>
            <a:solidFill xmlns:a="http://schemas.openxmlformats.org/drawingml/2006/main">
              <a:srgbClr val="C69345"/>
            </a:solidFill>
            <a:ln xmlns:a="http://schemas.openxmlformats.org/drawingml/2006/main" w="9525">
              <a:solidFill>
                <a:srgbClr val="C69345"/>
              </a:solidFill>
              <a:prstDash val="solid"/>
            </a:ln>
          </c:spP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FFFFFF"/>
                    </a:solidFill>
                    <a:latin typeface="Arial"/>
                    <a:ea typeface="Arial"/>
                    <a:cs typeface="Arial"/>
                  </a:defRPr>
                </a:pPr>
              </a:p>
            </c:txPr>
            <c:dLblPos val="ctr"/>
            <c:showLegendKey val="0"/>
            <c:showVal val="1"/>
            <c:showCatName val="0"/>
            <c:showSerName val="0"/>
            <c:showPercent val="0"/>
            <c:showBubbleSize val="0"/>
            <c:showLeaderLines val="0"/>
          </c:dLbls>
          <c:cat>
            <c:strRef>
              <c:f>Sheet1!$A$2:$A$3</c:f>
              <c:strCache>
                <c:ptCount val="2"/>
                <c:pt idx="0">
                  <c:v>1Q25</c:v>
                </c:pt>
                <c:pt idx="1">
                  <c:v>1Q26</c:v>
                </c:pt>
              </c:strCache>
            </c:strRef>
          </c:cat>
          <c:val>
            <c:numRef>
              <c:f>Sheet1!$E$2:$E$3</c:f>
              <c:numCache>
                <c:formatCode>General</c:formatCode>
                <c:ptCount val="2"/>
                <c:pt idx="0">
                  <c:v>0</c:v>
                </c:pt>
                <c:pt idx="1">
                  <c:v>0.7</c:v>
                </c:pt>
              </c:numCache>
            </c:numRef>
          </c:val>
        </c:ser>
        <c:dLbls>
          <c:dLblPos val="ctr"/>
          <c:showLegendKey val="0"/>
          <c:showVal val="1"/>
          <c:showCatName val="0"/>
          <c:showSerName val="0"/>
          <c:showPercent val="0"/>
          <c:showBubbleSize val="0"/>
        </c:dLbls>
        <c:gapWidth val="150"/>
        <c:axId val="2094734554"/>
        <c:axId val="2094734552"/>
      </c:barChart>
      <c:catAx>
        <c:axId val="2094734554"/>
        <c:scaling>
          <c:orientation val="minMax"/>
        </c:scaling>
        <c:delete val="0"/>
        <c:axPos val="l"/>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Quarter</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1"/>
        <c:majorTickMark val="out"/>
        <c:minorTickMark val="none"/>
        <c:tickLblPos val="nextTo"/>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crossAx val="2094734552"/>
        <c:crosses val="autoZero"/>
      </c:catAx>
      <c:valAx>
        <c:axId val="2094734552"/>
        <c:scaling>
          <c:orientation val="minMax"/>
          <c:max val="100"/>
          <c:min val="0"/>
        </c:scaling>
        <c:delete val="0"/>
        <c:axPos val="b"/>
        <c:majorGridlines>
          <c:spPr>
            <a:ln xmlns:a="http://schemas.openxmlformats.org/drawingml/2006/main" w="12700">
              <a:solidFill>
                <a:srgbClr val="888888"/>
              </a:solidFill>
              <a:prstDash val="solid"/>
            </a:ln>
          </c:spPr>
        </c:majorGridlines>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Revenue share (%)</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0"/>
        <c:majorTickMark val="out"/>
        <c:minorTickMark val="none"/>
        <c:tickLblPos val="low"/>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708090"/>
                </a:solidFill>
                <a:latin typeface="Arial"/>
                <a:ea typeface="Arial"/>
                <a:cs typeface="Arial"/>
              </a:defRPr>
            </a:pPr>
          </a:p>
        </c:txPr>
        <c:crossAx val="2094734554"/>
        <c:crosses val="autoZero"/>
        <c:crossBetween val="between"/>
        <c:majorUnit val="20"/>
      </c:valAx>
      <c:spPr>
        <a:solidFill xmlns:a="http://schemas.openxmlformats.org/drawingml/2006/main">
          <a:srgbClr val="FFFDF8"/>
        </a:solidFill>
        <a:ln xmlns:a="http://schemas.openxmlformats.org/drawingml/2006/main">
          <a:noFill/>
        </a:ln>
      </c:spPr>
    </c:plotArea>
    <c:legend>
      <c:legendPos val="b"/>
      <c:overlay val="0"/>
      <c:txPr>
        <a:bodyPr xmlns:a="http://schemas.openxmlformats.org/drawingml/2006/main" anchorCtr="1"/>
        <a:lstStyle xmlns:a="http://schemas.openxmlformats.org/drawingml/2006/main"/>
        <a:p xmlns:a="http://schemas.openxmlformats.org/drawingml/2006/main">
          <a:pPr>
            <a:defRPr sz="800">
              <a:latin typeface="Arial"/>
              <a:ea typeface="Arial"/>
              <a:cs typeface="Arial"/>
            </a:defRPr>
          </a:pPr>
        </a:p>
      </c:txPr>
    </c:legend>
    <c:plotVisOnly val="1"/>
  </c:chart>
  <c:spPr>
    <a:noFill xmlns:a="http://schemas.openxmlformats.org/drawingml/2006/main"/>
    <a:ln xmlns:a="http://schemas.openxmlformats.org/drawingml/2006/main">
      <a:noFill/>
    </a:ln>
  </c:spPr>
</c:chartSpace>
</file>

<file path=ppt/slides/charts/chart4.xml><?xml version="1.0" encoding="utf-8"?>
<c:chartSpace xmlns:c="http://schemas.openxmlformats.org/drawingml/2006/chart">
  <c:lang val="en-US"/>
  <c:roundedCorners val="1"/>
  <c:style val="2"/>
  <c:chart>
    <c:autoTitleDeleted val="1"/>
    <c:plotArea>
      <c:layout>
        <c:manualLayout>
          <c:layoutTarget val="inner"/>
          <c:xMode val="edge"/>
          <c:yMode val="edge"/>
          <c:x val="0.05"/>
          <c:y val="0.04"/>
          <c:w val="0.9"/>
          <c:h val="0.82"/>
        </c:manualLayout>
      </c:layout>
      <c:barChart>
        <c:barDir val="col"/>
        <c:grouping val="clustered"/>
        <c:varyColors val="0"/>
        <c:ser>
          <c:idx val="0"/>
          <c:order val="0"/>
          <c:tx>
            <c:strRef>
              <c:f>Sheet1!$B$1</c:f>
              <c:strCache>
                <c:ptCount val="1"/>
                <c:pt idx="0">
                  <c:v>Revenue / growth indicator</c:v>
                </c:pt>
              </c:strCache>
            </c:strRef>
          </c:tx>
          <c:spPr>
            <a:solidFill xmlns:a="http://schemas.openxmlformats.org/drawingml/2006/main">
              <a:srgbClr val="B66E47"/>
            </a:solidFill>
            <a:ln xmlns:a="http://schemas.openxmlformats.org/drawingml/2006/main" w="9525">
              <a:solidFill>
                <a:srgbClr val="B66E47"/>
              </a:solidFill>
              <a:prstDash val="solid"/>
            </a:ln>
          </c:spPr>
          <c:invertIfNegative val="0"/>
          <c:dLbls>
            <c:dLbl>
              <c:idx val="0"/>
              <c:showLegendKey val="0"/>
              <c:showVal val="1"/>
              <c:showCatName val="0"/>
              <c:showSerName val="0"/>
              <c:showPercent val="0"/>
              <c:showBubbleSize val="0"/>
            </c:dLbl>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showLegendKey val="0"/>
            <c:showVal val="1"/>
            <c:showCatName val="0"/>
            <c:showSerName val="0"/>
            <c:showPercent val="0"/>
            <c:showBubbleSize val="0"/>
            <c:showLeaderLines val="0"/>
          </c:dLbls>
          <c:cat>
            <c:strRef>
              <c:f>Sheet1!$A$2:$A$5</c:f>
              <c:strCache>
                <c:ptCount val="4"/>
                <c:pt idx="0">
                  <c:v>SASE revenue 1Q26 ($B)</c:v>
                </c:pt>
                <c:pt idx="1">
                  <c:v>SASE growth 1Q26 (%)</c:v>
                </c:pt>
                <c:pt idx="2">
                  <c:v>SSE growth 1Q26 (%)</c:v>
                </c:pt>
                <c:pt idx="3">
                  <c:v>Access router growth 1Q26 (%)</c:v>
                </c:pt>
              </c:strCache>
            </c:strRef>
          </c:cat>
          <c:val>
            <c:numRef>
              <c:f>Sheet1!$B$2:$B$5</c:f>
              <c:numCache>
                <c:formatCode>General</c:formatCode>
                <c:ptCount val="4"/>
                <c:pt idx="0">
                  <c:v>3</c:v>
                </c:pt>
                <c:pt idx="1">
                  <c:v>21</c:v>
                </c:pt>
                <c:pt idx="2">
                  <c:v>22</c:v>
                </c:pt>
                <c:pt idx="3">
                  <c:v>-10</c:v>
                </c:pt>
              </c:numCache>
            </c:numRef>
          </c:val>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Metric</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1"/>
        <c:majorTickMark val="out"/>
        <c:minorTickMark val="none"/>
        <c:tickLblPos val="low"/>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crossAx val="2094734552"/>
        <c:crosses val="autoZero"/>
      </c:catAx>
      <c:valAx>
        <c:axId val="2094734552"/>
        <c:scaling>
          <c:orientation val="minMax"/>
          <c:max val="25"/>
          <c:min val="-15"/>
        </c:scaling>
        <c:delete val="0"/>
        <c:axPos val="l"/>
        <c:majorGridlines>
          <c:spPr>
            <a:ln xmlns:a="http://schemas.openxmlformats.org/drawingml/2006/main" w="12700">
              <a:solidFill>
                <a:srgbClr val="888888"/>
              </a:solidFill>
              <a:prstDash val="solid"/>
            </a:ln>
          </c:spPr>
        </c:majorGridlines>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Reported value ($B / %)</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0"/>
        <c:majorTickMark val="out"/>
        <c:minorTickMark val="none"/>
        <c:tickLblPos val="nextTo"/>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708090"/>
                </a:solidFill>
                <a:latin typeface="Arial"/>
                <a:ea typeface="Arial"/>
                <a:cs typeface="Arial"/>
              </a:defRPr>
            </a:pPr>
          </a:p>
        </c:txPr>
        <c:crossAx val="2094734554"/>
        <c:crosses val="autoZero"/>
        <c:crossBetween val="between"/>
        <c:majorUnit val="10"/>
      </c:valAx>
      <c:spPr>
        <a:solidFill xmlns:a="http://schemas.openxmlformats.org/drawingml/2006/main">
          <a:srgbClr val="FFFDF8"/>
        </a:solidFill>
        <a:ln xmlns:a="http://schemas.openxmlformats.org/drawingml/2006/main">
          <a:noFill/>
        </a:ln>
      </c:spPr>
    </c:plotArea>
    <c:plotVisOnly val="1"/>
  </c:chart>
  <c:spPr>
    <a:noFill xmlns:a="http://schemas.openxmlformats.org/drawingml/2006/main"/>
    <a:ln xmlns:a="http://schemas.openxmlformats.org/drawingml/2006/main">
      <a:noFill/>
    </a:ln>
  </c:spPr>
</c:chartSpace>
</file>

<file path=ppt/slides/charts/chart5.xml><?xml version="1.0" encoding="utf-8"?>
<c:chartSpace xmlns:c="http://schemas.openxmlformats.org/drawingml/2006/chart">
  <c:lang val="en-US"/>
  <c:roundedCorners val="1"/>
  <c:style val="2"/>
  <c:chart>
    <c:autoTitleDeleted val="1"/>
    <c:plotArea>
      <c:layout>
        <c:manualLayout>
          <c:layoutTarget val="inner"/>
          <c:xMode val="edge"/>
          <c:yMode val="edge"/>
          <c:x val="0.0746415770609319"/>
          <c:y val="0.04"/>
          <c:w val="0.8753584229390681"/>
          <c:h val="0.82"/>
        </c:manualLayout>
      </c:layout>
      <c:lineChart>
        <c:grouping val="standard"/>
        <c:varyColors val="0"/>
        <c:ser>
          <c:idx val="0"/>
          <c:order val="0"/>
          <c:tx>
            <c:strRef>
              <c:f>Sheet1!$B$1</c:f>
              <c:strCache>
                <c:ptCount val="1"/>
                <c:pt idx="0">
                  <c:v>NaaS market ($B)</c:v>
                </c:pt>
              </c:strCache>
            </c:strRef>
          </c:tx>
          <c:spPr>
            <a:solidFill xmlns:a="http://schemas.openxmlformats.org/drawingml/2006/main">
              <a:srgbClr val="B66E47"/>
            </a:solidFill>
            <a:ln xmlns:a="http://schemas.openxmlformats.org/drawingml/2006/main" w="9525">
              <a:solidFill>
                <a:srgbClr val="B66E47"/>
              </a:solidFill>
              <a:prstDash val="solid"/>
            </a:ln>
          </c:spPr>
          <c:marker>
            <c:symbol val="circle"/>
            <c:size val="6"/>
            <c:spPr>
              <a:solidFill xmlns:a="http://schemas.openxmlformats.org/drawingml/2006/main">
                <a:srgbClr val="0D3B66"/>
              </a:solidFill>
              <a:ln xmlns:a="http://schemas.openxmlformats.org/drawingml/2006/main" w="9525">
                <a:solidFill>
                  <a:srgbClr val="0D3B66"/>
                </a:solidFill>
                <a:prstDash val="solid"/>
              </a:ln>
            </c:spPr>
          </c:marke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showLegendKey val="0"/>
            <c:showVal val="1"/>
            <c:showCatName val="0"/>
            <c:showSerName val="0"/>
            <c:showPercent val="0"/>
            <c:showBubbleSize val="0"/>
            <c:showLeaderLines val="0"/>
          </c:dLbls>
          <c:cat>
            <c:strRef>
              <c:f>Sheet1!$A$2:$A$5</c:f>
              <c:strCache>
                <c:ptCount val="4"/>
                <c:pt idx="0">
                  <c:v>2025</c:v>
                </c:pt>
                <c:pt idx="1">
                  <c:v>2026</c:v>
                </c:pt>
                <c:pt idx="2">
                  <c:v>2027E</c:v>
                </c:pt>
                <c:pt idx="3">
                  <c:v>2028E</c:v>
                </c:pt>
              </c:strCache>
            </c:strRef>
          </c:cat>
          <c:val>
            <c:numRef>
              <c:f>Sheet1!$B$2:$B$5</c:f>
              <c:numCache>
                <c:formatCode>General</c:formatCode>
                <c:ptCount val="4"/>
                <c:pt idx="0">
                  <c:v>28.25</c:v>
                </c:pt>
                <c:pt idx="1">
                  <c:v>34.58</c:v>
                </c:pt>
                <c:pt idx="2">
                  <c:v>42.71</c:v>
                </c:pt>
                <c:pt idx="3">
                  <c:v>52.75</c:v>
                </c:pt>
              </c:numCache>
            </c:numRef>
          </c:val>
          <c:smooth val="0"/>
        </c:ser>
        <c:dLbls>
          <c:showLegendKey val="0"/>
          <c:showVal val="1"/>
          <c:showCatName val="0"/>
          <c:showSerName val="0"/>
          <c:showPercent val="0"/>
          <c:showBubbleSize val="0"/>
        </c:dLbls>
        <c:smooth val="0"/>
        <c:axId val="2094734554"/>
        <c:axId val="2094734552"/>
      </c:lineChart>
      <c:catAx>
        <c:axId val="2094734554"/>
        <c:scaling>
          <c:orientation val="minMax"/>
        </c:scaling>
        <c:delete val="0"/>
        <c:axPos val="b"/>
        <c:numFmt formatCode="General" sourceLinked="1"/>
        <c:majorTickMark val="out"/>
        <c:minorTickMark val="none"/>
        <c:tickLblPos val="low"/>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crossAx val="2094734552"/>
        <c:crosses val="autoZero"/>
      </c:catAx>
      <c:valAx>
        <c:axId val="2094734552"/>
        <c:scaling>
          <c:orientation val="minMax"/>
          <c:max val="60"/>
          <c:min val="0"/>
        </c:scaling>
        <c:delete val="0"/>
        <c:axPos val="l"/>
        <c:majorGridlines>
          <c:spPr>
            <a:ln xmlns:a="http://schemas.openxmlformats.org/drawingml/2006/main" w="12700">
              <a:solidFill>
                <a:srgbClr val="888888"/>
              </a:solidFill>
              <a:prstDash val="solid"/>
            </a:ln>
          </c:spPr>
        </c:majorGridlines>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Market size ($B)</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0"/>
        <c:majorTickMark val="out"/>
        <c:minorTickMark val="none"/>
        <c:tickLblPos val="nextTo"/>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708090"/>
                </a:solidFill>
                <a:latin typeface="Arial"/>
                <a:ea typeface="Arial"/>
                <a:cs typeface="Arial"/>
              </a:defRPr>
            </a:pPr>
          </a:p>
        </c:txPr>
        <c:crossAx val="2094734554"/>
        <c:crosses val="autoZero"/>
        <c:crossBetween val="between"/>
        <c:majorUnit val="15"/>
      </c:valAx>
      <c:spPr>
        <a:solidFill xmlns:a="http://schemas.openxmlformats.org/drawingml/2006/main">
          <a:srgbClr val="FFFDF8"/>
        </a:solidFill>
        <a:ln xmlns:a="http://schemas.openxmlformats.org/drawingml/2006/main">
          <a:noFill/>
        </a:ln>
      </c:spPr>
    </c:plotArea>
    <c:plotVisOnly val="1"/>
  </c:chart>
  <c:spPr>
    <a:noFill xmlns:a="http://schemas.openxmlformats.org/drawingml/2006/main"/>
    <a:ln xmlns:a="http://schemas.openxmlformats.org/drawingml/2006/main">
      <a:noFill/>
    </a:ln>
  </c:spPr>
</c:chartSpace>
</file>

<file path=ppt/slides/charts/chart6.xml><?xml version="1.0" encoding="utf-8"?>
<c:chartSpace xmlns:c="http://schemas.openxmlformats.org/drawingml/2006/chart">
  <c:lang val="en-US"/>
  <c:roundedCorners val="1"/>
  <c:style val="2"/>
  <c:chart>
    <c:autoTitleDeleted val="1"/>
    <c:plotArea>
      <c:layout>
        <c:manualLayout>
          <c:layoutTarget val="inner"/>
          <c:xMode val="edge"/>
          <c:yMode val="edge"/>
          <c:x val="0.06340996168582376"/>
          <c:y val="0.03"/>
          <c:w val="0.8865900383141763"/>
          <c:h val="0.8"/>
        </c:manualLayout>
      </c:layout>
      <c:lineChart>
        <c:grouping val="standard"/>
        <c:varyColors val="0"/>
        <c:ser>
          <c:idx val="0"/>
          <c:order val="0"/>
          <c:tx>
            <c:strRef>
              <c:f>Sheet1!$B$1</c:f>
              <c:strCache>
                <c:ptCount val="1"/>
                <c:pt idx="0">
                  <c:v>Campus switches</c:v>
                </c:pt>
              </c:strCache>
            </c:strRef>
          </c:tx>
          <c:spPr>
            <a:solidFill xmlns:a="http://schemas.openxmlformats.org/drawingml/2006/main">
              <a:srgbClr val="B66E47"/>
            </a:solidFill>
            <a:ln xmlns:a="http://schemas.openxmlformats.org/drawingml/2006/main" w="9525">
              <a:solidFill>
                <a:srgbClr val="B66E47"/>
              </a:solidFill>
              <a:prstDash val="solid"/>
            </a:ln>
          </c:spPr>
          <c:marker>
            <c:symbol val="circle"/>
            <c:size val="6"/>
            <c:spPr>
              <a:solidFill xmlns:a="http://schemas.openxmlformats.org/drawingml/2006/main">
                <a:srgbClr val="0D3B66"/>
              </a:solidFill>
              <a:ln xmlns:a="http://schemas.openxmlformats.org/drawingml/2006/main" w="9525">
                <a:solidFill>
                  <a:srgbClr val="0D3B66"/>
                </a:solidFill>
                <a:prstDash val="solid"/>
              </a:ln>
            </c:spPr>
          </c:marker>
          <c:cat>
            <c:strRef>
              <c:f>Sheet1!$A$2:$A$5</c:f>
              <c:strCache>
                <c:ptCount val="4"/>
                <c:pt idx="0">
                  <c:v>2025</c:v>
                </c:pt>
                <c:pt idx="1">
                  <c:v>2026E</c:v>
                </c:pt>
                <c:pt idx="2">
                  <c:v>2027E</c:v>
                </c:pt>
                <c:pt idx="3">
                  <c:v>2028E</c:v>
                </c:pt>
              </c:strCache>
            </c:strRef>
          </c:cat>
          <c:val>
            <c:numRef>
              <c:f>Sheet1!$B$2:$B$5</c:f>
              <c:numCache>
                <c:formatCode>General</c:formatCode>
                <c:ptCount val="4"/>
                <c:pt idx="0">
                  <c:v>100</c:v>
                </c:pt>
                <c:pt idx="1">
                  <c:v>106</c:v>
                </c:pt>
                <c:pt idx="2">
                  <c:v>110</c:v>
                </c:pt>
                <c:pt idx="3">
                  <c:v>113</c:v>
                </c:pt>
              </c:numCache>
            </c:numRef>
          </c:val>
          <c:smooth val="0"/>
        </c:ser>
        <c:ser>
          <c:idx val="1"/>
          <c:order val="1"/>
          <c:tx>
            <c:strRef>
              <c:f>Sheet1!$C$1</c:f>
              <c:strCache>
                <c:ptCount val="1"/>
                <c:pt idx="0">
                  <c:v>Wi-Fi 7 APs</c:v>
                </c:pt>
              </c:strCache>
            </c:strRef>
          </c:tx>
          <c:spPr>
            <a:solidFill xmlns:a="http://schemas.openxmlformats.org/drawingml/2006/main">
              <a:srgbClr val="1B1F21"/>
            </a:solidFill>
            <a:ln xmlns:a="http://schemas.openxmlformats.org/drawingml/2006/main" w="9525">
              <a:solidFill>
                <a:srgbClr val="1B1F21"/>
              </a:solidFill>
              <a:prstDash val="solid"/>
            </a:ln>
          </c:spPr>
          <c:marker>
            <c:symbol val="circle"/>
            <c:size val="6"/>
            <c:spPr>
              <a:solidFill xmlns:a="http://schemas.openxmlformats.org/drawingml/2006/main">
                <a:srgbClr val="2A9D8F"/>
              </a:solidFill>
              <a:ln xmlns:a="http://schemas.openxmlformats.org/drawingml/2006/main" w="9525">
                <a:solidFill>
                  <a:srgbClr val="2A9D8F"/>
                </a:solidFill>
                <a:prstDash val="solid"/>
              </a:ln>
            </c:spPr>
          </c:marker>
          <c:cat>
            <c:strRef>
              <c:f>Sheet1!$A$2:$A$5</c:f>
              <c:strCache>
                <c:ptCount val="4"/>
                <c:pt idx="0">
                  <c:v>2025</c:v>
                </c:pt>
                <c:pt idx="1">
                  <c:v>2026E</c:v>
                </c:pt>
                <c:pt idx="2">
                  <c:v>2027E</c:v>
                </c:pt>
                <c:pt idx="3">
                  <c:v>2028E</c:v>
                </c:pt>
              </c:strCache>
            </c:strRef>
          </c:cat>
          <c:val>
            <c:numRef>
              <c:f>Sheet1!$C$2:$C$5</c:f>
              <c:numCache>
                <c:formatCode>General</c:formatCode>
                <c:ptCount val="4"/>
                <c:pt idx="0">
                  <c:v>100</c:v>
                </c:pt>
                <c:pt idx="1">
                  <c:v>102</c:v>
                </c:pt>
                <c:pt idx="2">
                  <c:v>100</c:v>
                </c:pt>
                <c:pt idx="3">
                  <c:v>98</c:v>
                </c:pt>
              </c:numCache>
            </c:numRef>
          </c:val>
          <c:smooth val="0"/>
        </c:ser>
        <c:ser>
          <c:idx val="2"/>
          <c:order val="2"/>
          <c:tx>
            <c:strRef>
              <c:f>Sheet1!$D$1</c:f>
              <c:strCache>
                <c:ptCount val="1"/>
                <c:pt idx="0">
                  <c:v>Wi-Fi 6/6E APs</c:v>
                </c:pt>
              </c:strCache>
            </c:strRef>
          </c:tx>
          <c:spPr>
            <a:solidFill xmlns:a="http://schemas.openxmlformats.org/drawingml/2006/main">
              <a:srgbClr val="778B7A"/>
            </a:solidFill>
            <a:ln xmlns:a="http://schemas.openxmlformats.org/drawingml/2006/main" w="9525">
              <a:solidFill>
                <a:srgbClr val="778B7A"/>
              </a:solidFill>
              <a:prstDash val="solid"/>
            </a:ln>
          </c:spPr>
          <c:marker>
            <c:symbol val="circle"/>
            <c:size val="6"/>
            <c:spPr>
              <a:solidFill xmlns:a="http://schemas.openxmlformats.org/drawingml/2006/main">
                <a:srgbClr val="77AFC6"/>
              </a:solidFill>
              <a:ln xmlns:a="http://schemas.openxmlformats.org/drawingml/2006/main" w="9525">
                <a:solidFill>
                  <a:srgbClr val="77AFC6"/>
                </a:solidFill>
                <a:prstDash val="solid"/>
              </a:ln>
            </c:spPr>
          </c:marker>
          <c:cat>
            <c:strRef>
              <c:f>Sheet1!$A$2:$A$5</c:f>
              <c:strCache>
                <c:ptCount val="4"/>
                <c:pt idx="0">
                  <c:v>2025</c:v>
                </c:pt>
                <c:pt idx="1">
                  <c:v>2026E</c:v>
                </c:pt>
                <c:pt idx="2">
                  <c:v>2027E</c:v>
                </c:pt>
                <c:pt idx="3">
                  <c:v>2028E</c:v>
                </c:pt>
              </c:strCache>
            </c:strRef>
          </c:cat>
          <c:val>
            <c:numRef>
              <c:f>Sheet1!$D$2:$D$5</c:f>
              <c:numCache>
                <c:formatCode>General</c:formatCode>
                <c:ptCount val="4"/>
                <c:pt idx="0">
                  <c:v>100</c:v>
                </c:pt>
                <c:pt idx="1">
                  <c:v>94</c:v>
                </c:pt>
                <c:pt idx="2">
                  <c:v>88</c:v>
                </c:pt>
                <c:pt idx="3">
                  <c:v>82</c:v>
                </c:pt>
              </c:numCache>
            </c:numRef>
          </c:val>
          <c:smooth val="0"/>
        </c:ser>
        <c:ser>
          <c:idx val="3"/>
          <c:order val="3"/>
          <c:tx>
            <c:strRef>
              <c:f>Sheet1!$E$1</c:f>
              <c:strCache>
                <c:ptCount val="1"/>
                <c:pt idx="0">
                  <c:v>Stand alone branch routers</c:v>
                </c:pt>
              </c:strCache>
            </c:strRef>
          </c:tx>
          <c:spPr>
            <a:solidFill xmlns:a="http://schemas.openxmlformats.org/drawingml/2006/main">
              <a:srgbClr val="C69345"/>
            </a:solidFill>
            <a:ln xmlns:a="http://schemas.openxmlformats.org/drawingml/2006/main" w="9525">
              <a:solidFill>
                <a:srgbClr val="C69345"/>
              </a:solidFill>
              <a:prstDash val="solid"/>
            </a:ln>
          </c:spPr>
          <c:marker>
            <c:symbol val="circle"/>
            <c:size val="6"/>
            <c:spPr>
              <a:solidFill xmlns:a="http://schemas.openxmlformats.org/drawingml/2006/main">
                <a:srgbClr val="708090"/>
              </a:solidFill>
              <a:ln xmlns:a="http://schemas.openxmlformats.org/drawingml/2006/main" w="9525">
                <a:solidFill>
                  <a:srgbClr val="708090"/>
                </a:solidFill>
                <a:prstDash val="solid"/>
              </a:ln>
            </c:spPr>
          </c:marker>
          <c:cat>
            <c:strRef>
              <c:f>Sheet1!$A$2:$A$5</c:f>
              <c:strCache>
                <c:ptCount val="4"/>
                <c:pt idx="0">
                  <c:v>2025</c:v>
                </c:pt>
                <c:pt idx="1">
                  <c:v>2026E</c:v>
                </c:pt>
                <c:pt idx="2">
                  <c:v>2027E</c:v>
                </c:pt>
                <c:pt idx="3">
                  <c:v>2028E</c:v>
                </c:pt>
              </c:strCache>
            </c:strRef>
          </c:cat>
          <c:val>
            <c:numRef>
              <c:f>Sheet1!$E$2:$E$5</c:f>
              <c:numCache>
                <c:formatCode>General</c:formatCode>
                <c:ptCount val="4"/>
                <c:pt idx="0">
                  <c:v>100</c:v>
                </c:pt>
                <c:pt idx="1">
                  <c:v>98</c:v>
                </c:pt>
                <c:pt idx="2">
                  <c:v>96</c:v>
                </c:pt>
                <c:pt idx="3">
                  <c:v>95</c:v>
                </c:pt>
              </c:numCache>
            </c:numRef>
          </c:val>
          <c:smooth val="0"/>
        </c:ser>
        <c:dLbls>
          <c:showLegendKey val="0"/>
          <c:showVal val="0"/>
          <c:showCatName val="0"/>
          <c:showSerName val="0"/>
          <c:showPercent val="0"/>
          <c:showBubbleSize val="0"/>
        </c:dLbls>
        <c:smooth val="0"/>
        <c:axId val="2094734554"/>
        <c:axId val="2094734552"/>
      </c:lineChart>
      <c:catAx>
        <c:axId val="2094734554"/>
        <c:scaling>
          <c:orientation val="minMax"/>
        </c:scaling>
        <c:delete val="0"/>
        <c:axPos val="b"/>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Year</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1"/>
        <c:majorTickMark val="out"/>
        <c:minorTickMark val="none"/>
        <c:tickLblPos val="low"/>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crossAx val="2094734552"/>
        <c:crosses val="autoZero"/>
      </c:catAx>
      <c:valAx>
        <c:axId val="2094734552"/>
        <c:scaling>
          <c:orientation val="minMax"/>
          <c:max val="115"/>
          <c:min val="75"/>
        </c:scaling>
        <c:delete val="0"/>
        <c:axPos val="l"/>
        <c:majorGridlines>
          <c:spPr>
            <a:ln xmlns:a="http://schemas.openxmlformats.org/drawingml/2006/main" w="12700">
              <a:solidFill>
                <a:srgbClr val="888888"/>
              </a:solidFill>
              <a:prstDash val="solid"/>
            </a:ln>
          </c:spPr>
        </c:majorGridlines>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Price index (2025 = 100)</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0"/>
        <c:majorTickMark val="out"/>
        <c:minorTickMark val="none"/>
        <c:tickLblPos val="nextTo"/>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708090"/>
                </a:solidFill>
                <a:latin typeface="Arial"/>
                <a:ea typeface="Arial"/>
                <a:cs typeface="Arial"/>
              </a:defRPr>
            </a:pPr>
          </a:p>
        </c:txPr>
        <c:crossAx val="2094734554"/>
        <c:crosses val="autoZero"/>
        <c:crossBetween val="between"/>
        <c:majorUnit val="10"/>
      </c:valAx>
      <c:spPr>
        <a:solidFill xmlns:a="http://schemas.openxmlformats.org/drawingml/2006/main">
          <a:srgbClr val="FFFDF8"/>
        </a:solidFill>
        <a:ln xmlns:a="http://schemas.openxmlformats.org/drawingml/2006/main">
          <a:noFill/>
        </a:ln>
      </c:spPr>
    </c:plotArea>
    <c:legend>
      <c:legendPos val="b"/>
      <c:overlay val="0"/>
      <c:txPr>
        <a:bodyPr xmlns:a="http://schemas.openxmlformats.org/drawingml/2006/main" anchorCtr="1"/>
        <a:lstStyle xmlns:a="http://schemas.openxmlformats.org/drawingml/2006/main"/>
        <a:p xmlns:a="http://schemas.openxmlformats.org/drawingml/2006/main">
          <a:pPr>
            <a:defRPr sz="800">
              <a:latin typeface="Arial"/>
              <a:ea typeface="Arial"/>
              <a:cs typeface="Arial"/>
            </a:defRPr>
          </a:pPr>
        </a:p>
      </c:txPr>
    </c:legend>
    <c:plotVisOnly val="1"/>
  </c:chart>
  <c:spPr>
    <a:noFill xmlns:a="http://schemas.openxmlformats.org/drawingml/2006/main"/>
    <a:ln xmlns:a="http://schemas.openxmlformats.org/drawingml/2006/main">
      <a:noFill/>
    </a:ln>
  </c:spPr>
</c:chartSpace>
</file>

<file path=ppt/slides/charts/chart7.xml><?xml version="1.0" encoding="utf-8"?>
<c:chartSpace xmlns:c="http://schemas.openxmlformats.org/drawingml/2006/chart">
  <c:lang val="en-US"/>
  <c:roundedCorners val="1"/>
  <c:style val="2"/>
  <c:chart>
    <c:autoTitleDeleted val="1"/>
    <c:plotArea>
      <c:layout>
        <c:manualLayout>
          <c:layoutTarget val="inner"/>
          <c:xMode val="edge"/>
          <c:yMode val="edge"/>
          <c:x val="0.08003003003003004"/>
          <c:y val="0.03"/>
          <c:w val="0.86996996996997"/>
          <c:h val="0.82"/>
        </c:manualLayout>
      </c:layout>
      <c:barChart>
        <c:barDir val="col"/>
        <c:grouping val="clustered"/>
        <c:varyColors val="0"/>
        <c:ser>
          <c:idx val="0"/>
          <c:order val="0"/>
          <c:tx>
            <c:strRef>
              <c:f>Sheet1!$B$1</c:f>
              <c:strCache>
                <c:ptCount val="1"/>
                <c:pt idx="0">
                  <c:v>Share of five-year TCO</c:v>
                </c:pt>
              </c:strCache>
            </c:strRef>
          </c:tx>
          <c:spPr>
            <a:solidFill xmlns:a="http://schemas.openxmlformats.org/drawingml/2006/main">
              <a:srgbClr val="B66E47"/>
            </a:solidFill>
            <a:ln xmlns:a="http://schemas.openxmlformats.org/drawingml/2006/main" w="9525">
              <a:solidFill>
                <a:srgbClr val="B66E47"/>
              </a:solidFill>
              <a:prstDash val="solid"/>
            </a:ln>
          </c:spP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showLegendKey val="0"/>
            <c:showVal val="1"/>
            <c:showCatName val="0"/>
            <c:showSerName val="0"/>
            <c:showPercent val="0"/>
            <c:showBubbleSize val="0"/>
            <c:showLeaderLines val="0"/>
          </c:dLbls>
          <c:cat>
            <c:strRef>
              <c:f>Sheet1!$A$2:$A$6</c:f>
              <c:strCache>
                <c:ptCount val="5"/>
                <c:pt idx="0">
                  <c:v>Equipment</c:v>
                </c:pt>
                <c:pt idx="1">
                  <c:v>Licensing</c:v>
                </c:pt>
                <c:pt idx="2">
                  <c:v>Support</c:v>
                </c:pt>
                <c:pt idx="3">
                  <c:v>Implementation</c:v>
                </c:pt>
                <c:pt idx="4">
                  <c:v>Logistics &amp; other</c:v>
                </c:pt>
              </c:strCache>
            </c:strRef>
          </c:cat>
          <c:val>
            <c:numRef>
              <c:f>Sheet1!$B$2:$B$6</c:f>
              <c:numCache>
                <c:formatCode>General</c:formatCode>
                <c:ptCount val="5"/>
                <c:pt idx="0">
                  <c:v>42</c:v>
                </c:pt>
                <c:pt idx="1">
                  <c:v>22</c:v>
                </c:pt>
                <c:pt idx="2">
                  <c:v>16</c:v>
                </c:pt>
                <c:pt idx="3">
                  <c:v>15</c:v>
                </c:pt>
                <c:pt idx="4">
                  <c:v>5</c:v>
                </c:pt>
              </c:numCache>
            </c:numRef>
          </c:val>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Cost bucket</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1"/>
        <c:majorTickMark val="out"/>
        <c:minorTickMark val="none"/>
        <c:tickLblPos val="low"/>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crossAx val="2094734552"/>
        <c:crosses val="autoZero"/>
      </c:catAx>
      <c:valAx>
        <c:axId val="2094734552"/>
        <c:scaling>
          <c:orientation val="minMax"/>
          <c:max val="45"/>
          <c:min val="0"/>
        </c:scaling>
        <c:delete val="0"/>
        <c:axPos val="l"/>
        <c:majorGridlines>
          <c:spPr>
            <a:ln xmlns:a="http://schemas.openxmlformats.org/drawingml/2006/main" w="12700">
              <a:solidFill>
                <a:srgbClr val="888888"/>
              </a:solidFill>
              <a:prstDash val="solid"/>
            </a:ln>
          </c:spPr>
        </c:majorGridlines>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Share of five-year TCO (%)</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0"/>
        <c:majorTickMark val="out"/>
        <c:minorTickMark val="none"/>
        <c:tickLblPos val="nextTo"/>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708090"/>
                </a:solidFill>
                <a:latin typeface="Arial"/>
                <a:ea typeface="Arial"/>
                <a:cs typeface="Arial"/>
              </a:defRPr>
            </a:pPr>
          </a:p>
        </c:txPr>
        <c:crossAx val="2094734554"/>
        <c:crosses val="autoZero"/>
        <c:crossBetween val="between"/>
        <c:majorUnit val="15"/>
      </c:valAx>
      <c:spPr>
        <a:solidFill xmlns:a="http://schemas.openxmlformats.org/drawingml/2006/main">
          <a:srgbClr val="FFFDF8"/>
        </a:solidFill>
        <a:ln xmlns:a="http://schemas.openxmlformats.org/drawingml/2006/main">
          <a:noFill/>
        </a:ln>
      </c:spPr>
    </c:plotArea>
    <c:plotVisOnly val="1"/>
  </c:chart>
  <c:spPr>
    <a:noFill xmlns:a="http://schemas.openxmlformats.org/drawingml/2006/main"/>
    <a:ln xmlns:a="http://schemas.openxmlformats.org/drawingml/2006/main">
      <a:noFill/>
    </a:ln>
  </c:spPr>
</c:chartSpace>
</file>

<file path=ppt/slides/charts/chart8.xml><?xml version="1.0" encoding="utf-8"?>
<c:chartSpace xmlns:c="http://schemas.openxmlformats.org/drawingml/2006/chart">
  <c:lang val="en-US"/>
  <c:roundedCorners val="1"/>
  <c:style val="2"/>
  <c:chart>
    <c:autoTitleDeleted val="1"/>
    <c:plotArea>
      <c:layout>
        <c:manualLayout>
          <c:layoutTarget val="inner"/>
          <c:xMode val="edge"/>
          <c:yMode val="edge"/>
          <c:x val="0.07593799750441031"/>
          <c:y val="0.03"/>
          <c:w val="0.8640618949270684"/>
          <c:h val="0.82"/>
        </c:manualLayout>
      </c:layout>
      <c:barChart>
        <c:barDir val="col"/>
        <c:grouping val="clustered"/>
        <c:varyColors val="0"/>
        <c:ser>
          <c:idx val="0"/>
          <c:order val="0"/>
          <c:tx>
            <c:strRef>
              <c:f>Sheet1!$B$1</c:f>
              <c:strCache>
                <c:ptCount val="1"/>
                <c:pt idx="0">
                  <c:v>Illustrative cost impact index</c:v>
                </c:pt>
              </c:strCache>
            </c:strRef>
          </c:tx>
          <c:spPr>
            <a:solidFill xmlns:a="http://schemas.openxmlformats.org/drawingml/2006/main">
              <a:srgbClr val="B66E47"/>
            </a:solidFill>
            <a:ln xmlns:a="http://schemas.openxmlformats.org/drawingml/2006/main" w="9525">
              <a:solidFill>
                <a:srgbClr val="B66E47"/>
              </a:solidFill>
              <a:prstDash val="solid"/>
            </a:ln>
          </c:spP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showLegendKey val="0"/>
            <c:showVal val="1"/>
            <c:showCatName val="0"/>
            <c:showSerName val="0"/>
            <c:showPercent val="0"/>
            <c:showBubbleSize val="0"/>
            <c:showLeaderLines val="0"/>
          </c:dLbls>
          <c:cat>
            <c:strRef>
              <c:f>Sheet1!$A$2:$A$8</c:f>
              <c:strCache>
                <c:ptCount val="7"/>
                <c:pt idx="0">
                  <c:v>Advanced software tier</c:v>
                </c:pt>
                <c:pt idx="1">
                  <c:v>mGig / 90W PoE access</c:v>
                </c:pt>
                <c:pt idx="2">
                  <c:v>Deployment geography</c:v>
                </c:pt>
                <c:pt idx="3">
                  <c:v>Migration &amp; cabling</c:v>
                </c:pt>
                <c:pt idx="4">
                  <c:v>Wi-Fi 7 AP refresh</c:v>
                </c:pt>
                <c:pt idx="5">
                  <c:v>Uplink optics / modules</c:v>
                </c:pt>
                <c:pt idx="6">
                  <c:v>Premium support SLA</c:v>
                </c:pt>
              </c:strCache>
            </c:strRef>
          </c:cat>
          <c:val>
            <c:numRef>
              <c:f>Sheet1!$B$2:$B$8</c:f>
              <c:numCache>
                <c:formatCode>General</c:formatCode>
                <c:ptCount val="7"/>
                <c:pt idx="0">
                  <c:v>18</c:v>
                </c:pt>
                <c:pt idx="1">
                  <c:v>15</c:v>
                </c:pt>
                <c:pt idx="2">
                  <c:v>12</c:v>
                </c:pt>
                <c:pt idx="3">
                  <c:v>10</c:v>
                </c:pt>
                <c:pt idx="4">
                  <c:v>9</c:v>
                </c:pt>
                <c:pt idx="5">
                  <c:v>8</c:v>
                </c:pt>
                <c:pt idx="6">
                  <c:v>7</c:v>
                </c:pt>
              </c:numCache>
            </c:numRef>
          </c:val>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Key solution cost drivers</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1"/>
        <c:majorTickMark val="out"/>
        <c:minorTickMark val="none"/>
        <c:tickLblPos val="low"/>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1F2933"/>
                </a:solidFill>
                <a:latin typeface="Arial"/>
                <a:ea typeface="Arial"/>
                <a:cs typeface="Arial"/>
              </a:defRPr>
            </a:pPr>
          </a:p>
        </c:txPr>
        <c:crossAx val="2094734552"/>
        <c:crosses val="autoZero"/>
      </c:catAx>
      <c:valAx>
        <c:axId val="2094734552"/>
        <c:scaling>
          <c:orientation val="minMax"/>
          <c:max val="20"/>
          <c:min val="0"/>
        </c:scaling>
        <c:delete val="0"/>
        <c:axPos val="l"/>
        <c:majorGridlines>
          <c:spPr>
            <a:ln xmlns:a="http://schemas.openxmlformats.org/drawingml/2006/main" w="12700">
              <a:solidFill>
                <a:srgbClr val="888888"/>
              </a:solidFill>
              <a:prstDash val="solid"/>
            </a:ln>
          </c:spPr>
        </c:majorGridlines>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Relative cost impact index (points)</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0"/>
        <c:majorTickMark val="out"/>
        <c:minorTickMark val="none"/>
        <c:tickLblPos val="nextTo"/>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708090"/>
                </a:solidFill>
                <a:latin typeface="Arial"/>
                <a:ea typeface="Arial"/>
                <a:cs typeface="Arial"/>
              </a:defRPr>
            </a:pPr>
          </a:p>
        </c:txPr>
        <c:crossAx val="2094734554"/>
        <c:crosses val="autoZero"/>
        <c:crossBetween val="between"/>
        <c:majorUnit val="5"/>
      </c:valAx>
      <c:spPr>
        <a:solidFill xmlns:a="http://schemas.openxmlformats.org/drawingml/2006/main">
          <a:srgbClr val="FFFDF8"/>
        </a:solidFill>
        <a:ln xmlns:a="http://schemas.openxmlformats.org/drawingml/2006/main">
          <a:noFill/>
        </a:ln>
      </c:spPr>
    </c:plotArea>
    <c:plotVisOnly val="1"/>
  </c:chart>
  <c:spPr>
    <a:noFill xmlns:a="http://schemas.openxmlformats.org/drawingml/2006/main"/>
    <a:ln xmlns:a="http://schemas.openxmlformats.org/drawingml/2006/main">
      <a:noFill/>
    </a:ln>
  </c:spPr>
</c:chartSpace>
</file>

<file path=ppt/slides/charts/chart9.xml><?xml version="1.0" encoding="utf-8"?>
<c:chartSpace xmlns:c="http://schemas.openxmlformats.org/drawingml/2006/chart">
  <c:lang val="en-US"/>
  <c:roundedCorners val="1"/>
  <c:style val="2"/>
  <c:chart>
    <c:autoTitleDeleted val="1"/>
    <c:plotArea>
      <c:layout>
        <c:manualLayout>
          <c:layoutTarget val="inner"/>
          <c:xMode val="edge"/>
          <c:yMode val="edge"/>
          <c:x val="0.11027572619314059"/>
          <c:y val="0.03"/>
          <c:w val="0.8547803617571058"/>
          <c:h val="0.78"/>
        </c:manualLayout>
      </c:layout>
      <c:barChart>
        <c:barDir val="bar"/>
        <c:grouping val="clustered"/>
        <c:varyColors val="0"/>
        <c:ser>
          <c:idx val="0"/>
          <c:order val="0"/>
          <c:tx>
            <c:strRef>
              <c:f>Sheet1!$B$1</c:f>
              <c:strCache>
                <c:ptCount val="1"/>
                <c:pt idx="0">
                  <c:v>Equipment</c:v>
                </c:pt>
              </c:strCache>
            </c:strRef>
          </c:tx>
          <c:spPr>
            <a:solidFill xmlns:a="http://schemas.openxmlformats.org/drawingml/2006/main">
              <a:srgbClr val="B66E47"/>
            </a:solidFill>
            <a:ln xmlns:a="http://schemas.openxmlformats.org/drawingml/2006/main" w="9525">
              <a:solidFill>
                <a:srgbClr val="B66E47"/>
              </a:solidFill>
              <a:prstDash val="solid"/>
            </a:ln>
          </c:spP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FFFFFF"/>
                    </a:solidFill>
                    <a:latin typeface="Arial"/>
                    <a:ea typeface="Arial"/>
                    <a:cs typeface="Arial"/>
                  </a:defRPr>
                </a:pPr>
              </a:p>
            </c:txPr>
            <c:dLblPos val="ctr"/>
            <c:showLegendKey val="0"/>
            <c:showVal val="1"/>
            <c:showCatName val="0"/>
            <c:showSerName val="0"/>
            <c:showPercent val="0"/>
            <c:showBubbleSize val="0"/>
            <c:showLeaderLines val="0"/>
          </c:dLbls>
          <c:cat>
            <c:strRef>
              <c:f>Sheet1!$A$2:$A$4</c:f>
              <c:strCache>
                <c:ptCount val="3"/>
                <c:pt idx="0">
                  <c:v>Traditional campus switch</c:v>
                </c:pt>
                <c:pt idx="1">
                  <c:v>Cloud-managed WLAN</c:v>
                </c:pt>
                <c:pt idx="2">
                  <c:v>SD-WAN / SASE branch</c:v>
                </c:pt>
              </c:strCache>
            </c:strRef>
          </c:cat>
          <c:val>
            <c:numRef>
              <c:f>Sheet1!$B$2:$B$4</c:f>
              <c:numCache>
                <c:formatCode>General</c:formatCode>
                <c:ptCount val="3"/>
                <c:pt idx="0">
                  <c:v>55</c:v>
                </c:pt>
                <c:pt idx="1">
                  <c:v>35</c:v>
                </c:pt>
                <c:pt idx="2">
                  <c:v>25</c:v>
                </c:pt>
              </c:numCache>
            </c:numRef>
          </c:val>
        </c:ser>
        <c:ser>
          <c:idx val="1"/>
          <c:order val="1"/>
          <c:tx>
            <c:strRef>
              <c:f>Sheet1!$C$1</c:f>
              <c:strCache>
                <c:ptCount val="1"/>
                <c:pt idx="0">
                  <c:v>Licensing</c:v>
                </c:pt>
              </c:strCache>
            </c:strRef>
          </c:tx>
          <c:spPr>
            <a:solidFill xmlns:a="http://schemas.openxmlformats.org/drawingml/2006/main">
              <a:srgbClr val="1B1F21"/>
            </a:solidFill>
            <a:ln xmlns:a="http://schemas.openxmlformats.org/drawingml/2006/main" w="9525">
              <a:solidFill>
                <a:srgbClr val="1B1F21"/>
              </a:solidFill>
              <a:prstDash val="solid"/>
            </a:ln>
          </c:spP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FFFFFF"/>
                    </a:solidFill>
                    <a:latin typeface="Arial"/>
                    <a:ea typeface="Arial"/>
                    <a:cs typeface="Arial"/>
                  </a:defRPr>
                </a:pPr>
              </a:p>
            </c:txPr>
            <c:dLblPos val="ctr"/>
            <c:showLegendKey val="0"/>
            <c:showVal val="1"/>
            <c:showCatName val="0"/>
            <c:showSerName val="0"/>
            <c:showPercent val="0"/>
            <c:showBubbleSize val="0"/>
            <c:showLeaderLines val="0"/>
          </c:dLbls>
          <c:cat>
            <c:strRef>
              <c:f>Sheet1!$A$2:$A$4</c:f>
              <c:strCache>
                <c:ptCount val="3"/>
                <c:pt idx="0">
                  <c:v>Traditional campus switch</c:v>
                </c:pt>
                <c:pt idx="1">
                  <c:v>Cloud-managed WLAN</c:v>
                </c:pt>
                <c:pt idx="2">
                  <c:v>SD-WAN / SASE branch</c:v>
                </c:pt>
              </c:strCache>
            </c:strRef>
          </c:cat>
          <c:val>
            <c:numRef>
              <c:f>Sheet1!$C$2:$C$4</c:f>
              <c:numCache>
                <c:formatCode>General</c:formatCode>
                <c:ptCount val="3"/>
                <c:pt idx="0">
                  <c:v>15</c:v>
                </c:pt>
                <c:pt idx="1">
                  <c:v>35</c:v>
                </c:pt>
                <c:pt idx="2">
                  <c:v>45</c:v>
                </c:pt>
              </c:numCache>
            </c:numRef>
          </c:val>
        </c:ser>
        <c:ser>
          <c:idx val="2"/>
          <c:order val="2"/>
          <c:tx>
            <c:strRef>
              <c:f>Sheet1!$D$1</c:f>
              <c:strCache>
                <c:ptCount val="1"/>
                <c:pt idx="0">
                  <c:v>Support</c:v>
                </c:pt>
              </c:strCache>
            </c:strRef>
          </c:tx>
          <c:spPr>
            <a:solidFill xmlns:a="http://schemas.openxmlformats.org/drawingml/2006/main">
              <a:srgbClr val="778B7A"/>
            </a:solidFill>
            <a:ln xmlns:a="http://schemas.openxmlformats.org/drawingml/2006/main" w="9525">
              <a:solidFill>
                <a:srgbClr val="778B7A"/>
              </a:solidFill>
              <a:prstDash val="solid"/>
            </a:ln>
          </c:spP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FFFFFF"/>
                    </a:solidFill>
                    <a:latin typeface="Arial"/>
                    <a:ea typeface="Arial"/>
                    <a:cs typeface="Arial"/>
                  </a:defRPr>
                </a:pPr>
              </a:p>
            </c:txPr>
            <c:dLblPos val="ctr"/>
            <c:showLegendKey val="0"/>
            <c:showVal val="1"/>
            <c:showCatName val="0"/>
            <c:showSerName val="0"/>
            <c:showPercent val="0"/>
            <c:showBubbleSize val="0"/>
            <c:showLeaderLines val="0"/>
          </c:dLbls>
          <c:cat>
            <c:strRef>
              <c:f>Sheet1!$A$2:$A$4</c:f>
              <c:strCache>
                <c:ptCount val="3"/>
                <c:pt idx="0">
                  <c:v>Traditional campus switch</c:v>
                </c:pt>
                <c:pt idx="1">
                  <c:v>Cloud-managed WLAN</c:v>
                </c:pt>
                <c:pt idx="2">
                  <c:v>SD-WAN / SASE branch</c:v>
                </c:pt>
              </c:strCache>
            </c:strRef>
          </c:cat>
          <c:val>
            <c:numRef>
              <c:f>Sheet1!$D$2:$D$4</c:f>
              <c:numCache>
                <c:formatCode>General</c:formatCode>
                <c:ptCount val="3"/>
                <c:pt idx="0">
                  <c:v>20</c:v>
                </c:pt>
                <c:pt idx="1">
                  <c:v>10</c:v>
                </c:pt>
                <c:pt idx="2">
                  <c:v>10</c:v>
                </c:pt>
              </c:numCache>
            </c:numRef>
          </c:val>
        </c:ser>
        <c:ser>
          <c:idx val="3"/>
          <c:order val="3"/>
          <c:tx>
            <c:strRef>
              <c:f>Sheet1!$E$1</c:f>
              <c:strCache>
                <c:ptCount val="1"/>
                <c:pt idx="0">
                  <c:v>Implementation</c:v>
                </c:pt>
              </c:strCache>
            </c:strRef>
          </c:tx>
          <c:spPr>
            <a:solidFill xmlns:a="http://schemas.openxmlformats.org/drawingml/2006/main">
              <a:srgbClr val="C69345"/>
            </a:solidFill>
            <a:ln xmlns:a="http://schemas.openxmlformats.org/drawingml/2006/main" w="9525">
              <a:solidFill>
                <a:srgbClr val="C69345"/>
              </a:solidFill>
              <a:prstDash val="solid"/>
            </a:ln>
          </c:spPr>
          <c:dLbls>
            <c:numFmt formatCode="#,##0" sourceLinked="0"/>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800" b="0" i="0" u="none">
                    <a:solidFill>
                      <a:srgbClr val="FFFFFF"/>
                    </a:solidFill>
                    <a:latin typeface="Arial"/>
                    <a:ea typeface="Arial"/>
                    <a:cs typeface="Arial"/>
                  </a:defRPr>
                </a:pPr>
              </a:p>
            </c:txPr>
            <c:dLblPos val="ctr"/>
            <c:showLegendKey val="0"/>
            <c:showVal val="1"/>
            <c:showCatName val="0"/>
            <c:showSerName val="0"/>
            <c:showPercent val="0"/>
            <c:showBubbleSize val="0"/>
            <c:showLeaderLines val="0"/>
          </c:dLbls>
          <c:cat>
            <c:strRef>
              <c:f>Sheet1!$A$2:$A$4</c:f>
              <c:strCache>
                <c:ptCount val="3"/>
                <c:pt idx="0">
                  <c:v>Traditional campus switch</c:v>
                </c:pt>
                <c:pt idx="1">
                  <c:v>Cloud-managed WLAN</c:v>
                </c:pt>
                <c:pt idx="2">
                  <c:v>SD-WAN / SASE branch</c:v>
                </c:pt>
              </c:strCache>
            </c:strRef>
          </c:cat>
          <c:val>
            <c:numRef>
              <c:f>Sheet1!$E$2:$E$4</c:f>
              <c:numCache>
                <c:formatCode>General</c:formatCode>
                <c:ptCount val="3"/>
                <c:pt idx="0">
                  <c:v>10</c:v>
                </c:pt>
                <c:pt idx="1">
                  <c:v>20</c:v>
                </c:pt>
                <c:pt idx="2">
                  <c:v>20</c:v>
                </c:pt>
              </c:numCache>
            </c:numRef>
          </c:val>
        </c:ser>
        <c:dLbls>
          <c:dLblPos val="ctr"/>
          <c:showLegendKey val="0"/>
          <c:showVal val="1"/>
          <c:showCatName val="0"/>
          <c:showSerName val="0"/>
          <c:showPercent val="0"/>
          <c:showBubbleSize val="0"/>
        </c:dLbls>
        <c:gapWidth val="150"/>
        <c:axId val="2094734554"/>
        <c:axId val="2094734552"/>
      </c:barChart>
      <c:catAx>
        <c:axId val="2094734554"/>
        <c:scaling>
          <c:orientation val="minMax"/>
        </c:scaling>
        <c:delete val="0"/>
        <c:axPos val="l"/>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Technology family</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1"/>
        <c:majorTickMark val="out"/>
        <c:minorTickMark val="none"/>
        <c:tickLblPos val="nextTo"/>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700" b="0" i="0" u="none">
                <a:solidFill>
                  <a:srgbClr val="1F2933"/>
                </a:solidFill>
                <a:latin typeface="Arial"/>
                <a:ea typeface="Arial"/>
                <a:cs typeface="Arial"/>
              </a:defRPr>
            </a:pPr>
          </a:p>
        </c:txPr>
        <c:crossAx val="2094734552"/>
        <c:crosses val="autoZero"/>
      </c:catAx>
      <c:valAx>
        <c:axId val="2094734552"/>
        <c:scaling>
          <c:orientation val="minMax"/>
          <c:max val="100"/>
          <c:min val="0"/>
        </c:scaling>
        <c:delete val="0"/>
        <c:axPos val="b"/>
        <c:majorGridlines>
          <c:spPr>
            <a:ln xmlns:a="http://schemas.openxmlformats.org/drawingml/2006/main" w="12700">
              <a:solidFill>
                <a:srgbClr val="888888"/>
              </a:solidFill>
              <a:prstDash val="solid"/>
            </a:ln>
          </c:spPr>
        </c:majorGridlines>
        <c:title>
          <c:tx>
            <c:rich>
              <a:bodyPr xmlns:a="http://schemas.openxmlformats.org/drawingml/2006/main"/>
              <a:lstStyle xmlns:a="http://schemas.openxmlformats.org/drawingml/2006/main"/>
              <a:p xmlns:a="http://schemas.openxmlformats.org/drawingml/2006/main">
                <a:r>
                  <a:rPr sz="600">
                    <a:solidFill>
                      <a:srgbClr val="616161"/>
                    </a:solidFill>
                    <a:latin typeface="Arial"/>
                    <a:ea typeface="Arial"/>
                    <a:cs typeface="Arial"/>
                  </a:rPr>
                  <a:t>Share of five-year lifecycle TCO (%)</a:t>
                </a:r>
              </a:p>
            </c:rich>
          </c:tx>
          <c:overlay val="0"/>
          <c:txPr>
            <a:bodyPr xmlns:a="http://schemas.openxmlformats.org/drawingml/2006/main" anchorCtr="1"/>
            <a:lstStyle xmlns:a="http://schemas.openxmlformats.org/drawingml/2006/main"/>
            <a:p xmlns:a="http://schemas.openxmlformats.org/drawingml/2006/main">
              <a:pPr>
                <a:defRPr sz="600">
                  <a:solidFill>
                    <a:srgbClr val="616161"/>
                  </a:solidFill>
                  <a:latin typeface="Arial"/>
                  <a:ea typeface="Arial"/>
                  <a:cs typeface="Arial"/>
                </a:defRPr>
              </a:pPr>
            </a:p>
          </c:txPr>
        </c:title>
        <c:numFmt formatCode="General" sourceLinked="0"/>
        <c:majorTickMark val="out"/>
        <c:minorTickMark val="none"/>
        <c:tickLblPos val="low"/>
        <c:spPr>
          <a:ln xmlns:a="http://schemas.openxmlformats.org/drawingml/2006/main" w="12700">
            <a:solidFill>
              <a:srgbClr val="888888"/>
            </a:solidFill>
            <a:prstDash val="solid"/>
          </a:ln>
        </c:spPr>
        <c:txPr>
          <a:bodyPr xmlns:a="http://schemas.openxmlformats.org/drawingml/2006/main" anchorCtr="1"/>
          <a:lstStyle xmlns:a="http://schemas.openxmlformats.org/drawingml/2006/main"/>
          <a:p xmlns:a="http://schemas.openxmlformats.org/drawingml/2006/main">
            <a:pPr>
              <a:defRPr sz="800" b="0" i="0" u="none">
                <a:solidFill>
                  <a:srgbClr val="708090"/>
                </a:solidFill>
                <a:latin typeface="Arial"/>
                <a:ea typeface="Arial"/>
                <a:cs typeface="Arial"/>
              </a:defRPr>
            </a:pPr>
          </a:p>
        </c:txPr>
        <c:crossAx val="2094734554"/>
        <c:crosses val="autoZero"/>
        <c:crossBetween val="between"/>
        <c:majorUnit val="25"/>
      </c:valAx>
      <c:spPr>
        <a:solidFill xmlns:a="http://schemas.openxmlformats.org/drawingml/2006/main">
          <a:srgbClr val="FFFDF8"/>
        </a:solidFill>
        <a:ln xmlns:a="http://schemas.openxmlformats.org/drawingml/2006/main">
          <a:noFill/>
        </a:ln>
      </c:spPr>
    </c:plotArea>
    <c:legend>
      <c:legendPos val="b"/>
      <c:overlay val="0"/>
      <c:txPr>
        <a:bodyPr xmlns:a="http://schemas.openxmlformats.org/drawingml/2006/main" anchorCtr="1"/>
        <a:lstStyle xmlns:a="http://schemas.openxmlformats.org/drawingml/2006/main"/>
        <a:p xmlns:a="http://schemas.openxmlformats.org/drawingml/2006/main">
          <a:pPr>
            <a:defRPr sz="800">
              <a:latin typeface="Arial"/>
              <a:ea typeface="Arial"/>
              <a:cs typeface="Arial"/>
            </a:defRPr>
          </a:pPr>
        </a:p>
      </c:txPr>
    </c:legend>
    <c:plotVisOnly val="1"/>
  </c:chart>
  <c:spPr>
    <a:noFill xmlns:a="http://schemas.openxmlformats.org/drawingml/2006/main"/>
    <a:ln xmlns:a="http://schemas.openxmlformats.org/drawingml/2006/main">
      <a:noFill/>
    </a:ln>
  </c:spPr>
</c:chartSpace>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41" name="BasisPointsImage"/>
          <p:cNvPicPr>
            <a:picLocks xmlns:a="http://schemas.openxmlformats.org/drawingml/2006/main" noChangeAspect="1"/>
          </p:cNvPicPr>
          <p:nvPr/>
        </p:nvPicPr>
        <p:blipFill>
          <a:blip xmlns:r="http://schemas.openxmlformats.org/officeDocument/2006/relationships" xmlns:a="http://schemas.openxmlformats.org/drawingml/2006/main" r:embed="R207d1ac49f7846da"/>
          <a:srcRect xmlns:a="http://schemas.openxmlformats.org/drawingml/2006/main" l="11714" t="0" r="11714" b="0"/>
          <a:stretch xmlns:a="http://schemas.openxmlformats.org/drawingml/2006/main"/>
        </p:blipFill>
        <p:spPr>
          <a:xfrm xmlns:a="http://schemas.openxmlformats.org/drawingml/2006/main">
            <a:off x="5810250" y="0"/>
            <a:ext cx="6381750" cy="6858000"/>
          </a:xfrm>
          <a:prstGeom xmlns:a="http://schemas.openxmlformats.org/drawingml/2006/main" prst="rect">
            <a:avLst/>
          </a:prstGeom>
        </p:spPr>
      </p:pic>
      <p:sp>
        <p:nvSpPr>
          <p:cNvPr id="23" name="SCULTRA Cover Background">
            <a:extLst xmlns:a="http://schemas.openxmlformats.org/drawingml/2006/main">
              <a:ext uri="{FF2B5EF4-FFF2-40B4-BE49-F238E27FC236}">
                <a16:creationId xmlns:a16="http://schemas.microsoft.com/office/drawing/2014/main" id="{9424A6AB-999A-4215-BED3-10F94190F1B4}"/>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24" name="SCULTRA Cover Title Field">
            <a:extLst xmlns:a="http://schemas.openxmlformats.org/drawingml/2006/main">
              <a:ext uri="{FF2B5EF4-FFF2-40B4-BE49-F238E27FC236}">
                <a16:creationId xmlns:a16="http://schemas.microsoft.com/office/drawing/2014/main" id="{6FC2B653-BBFE-4FFF-80DD-EFD29217D4F3}"/>
              </a:ext>
            </a:extLst>
          </p:cNvPr>
          <p:cNvSpPr>
            <a:spLocks xmlns:a="http://schemas.openxmlformats.org/drawingml/2006/main" noGrp="1"/>
          </p:cNvSpPr>
          <p:nvPr/>
        </p:nvSpPr>
        <p:spPr>
          <a:xfrm xmlns:a="http://schemas.openxmlformats.org/drawingml/2006/main">
            <a:off x="0" y="0"/>
            <a:ext cx="5810250" cy="68580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25" name="SCULTRA Copper Spine">
            <a:extLst xmlns:a="http://schemas.openxmlformats.org/drawingml/2006/main">
              <a:ext uri="{FF2B5EF4-FFF2-40B4-BE49-F238E27FC236}">
                <a16:creationId xmlns:a16="http://schemas.microsoft.com/office/drawing/2014/main" id="{17B07BB6-DA61-4CED-BC5A-797248DD3EB8}"/>
              </a:ext>
            </a:extLst>
          </p:cNvPr>
          <p:cNvSpPr>
            <a:spLocks xmlns:a="http://schemas.openxmlformats.org/drawingml/2006/main" noGrp="1"/>
          </p:cNvSpPr>
          <p:nvPr/>
        </p:nvSpPr>
        <p:spPr>
          <a:xfrm xmlns:a="http://schemas.openxmlformats.org/drawingml/2006/main">
            <a:off x="0" y="0"/>
            <a:ext cx="133350" cy="6858000"/>
          </a:xfrm>
          <a:prstGeom xmlns:a="http://schemas.openxmlformats.org/drawingml/2006/main" prst="rect">
            <a:avLst/>
          </a:prstGeom>
          <a:solidFill xmlns:a="http://schemas.openxmlformats.org/drawingml/2006/main">
            <a:srgbClr val="B66E47"/>
          </a:soli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278864D6-EF1B-41B6-928D-517D9608D76D}"/>
              </a:ext>
            </a:extLst>
          </p:cNvPr>
          <p:cNvSpPr>
            <a:spLocks xmlns:a="http://schemas.openxmlformats.org/drawingml/2006/main" noGrp="1"/>
          </p:cNvSpPr>
          <p:nvPr/>
        </p:nvSpPr>
        <p:spPr>
          <a:xfrm xmlns:a="http://schemas.openxmlformats.org/drawingml/2006/main">
            <a:off x="590550" y="476250"/>
            <a:ext cx="2305050" cy="247650"/>
          </a:xfrm>
          <a:prstGeom xmlns:a="http://schemas.openxmlformats.org/drawingml/2006/main" prst="roundRect">
            <a:avLst>
              <a:gd name="adj" fmla="val 50000"/>
            </a:avLst>
          </a:prstGeom>
          <a:solidFill xmlns:a="http://schemas.openxmlformats.org/drawingml/2006/main">
            <a:srgbClr val="B66E47"/>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133641DF-967B-43F0-BEB1-ABF625AECB53}"/>
              </a:ext>
            </a:extLst>
          </p:cNvPr>
          <p:cNvSpPr>
            <a:spLocks xmlns:a="http://schemas.openxmlformats.org/drawingml/2006/main" noGrp="1"/>
          </p:cNvSpPr>
          <p:nvPr/>
        </p:nvSpPr>
        <p:spPr>
          <a:xfrm xmlns:a="http://schemas.openxmlformats.org/drawingml/2006/main">
            <a:off x="685800" y="476250"/>
            <a:ext cx="21145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1" i="0">
                <a:solidFill>
                  <a:srgbClr val="FFFDF8"/>
                </a:solidFill>
                <a:latin typeface="Arial"/>
                <a:ea typeface="Arial"/>
                <a:cs typeface="Arial"/>
              </a:defRPr>
            </a:pPr>
            <a:r>
              <a:rPr sz="800" b="1" i="0">
                <a:solidFill>
                  <a:srgbClr val="FFFDF8"/>
                </a:solidFill>
                <a:latin typeface="Arial"/>
                <a:ea typeface="Arial"/>
                <a:cs typeface="Arial"/>
              </a:rPr>
              <a:t>ILLUSTRATIVE FLAGSHIP REPORT</a:t>
            </a:r>
          </a:p>
        </p:txBody>
      </p:sp>
      <p:sp>
        <p:nvSpPr>
          <p:cNvPr id="28" name="">
            <a:extLst xmlns:a="http://schemas.openxmlformats.org/drawingml/2006/main">
              <a:ext uri="{FF2B5EF4-FFF2-40B4-BE49-F238E27FC236}">
                <a16:creationId xmlns:a16="http://schemas.microsoft.com/office/drawing/2014/main" id="{8D7B7BB6-AAF9-4BA3-A8F2-4D162382298F}"/>
              </a:ext>
            </a:extLst>
          </p:cNvPr>
          <p:cNvSpPr>
            <a:spLocks xmlns:a="http://schemas.openxmlformats.org/drawingml/2006/main" noGrp="1"/>
          </p:cNvSpPr>
          <p:nvPr/>
        </p:nvSpPr>
        <p:spPr>
          <a:xfrm xmlns:a="http://schemas.openxmlformats.org/drawingml/2006/main">
            <a:off x="590550" y="1143000"/>
            <a:ext cx="49530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Autofit/>
          </a:bodyPr>
          <a:lstStyle xmlns:a="http://schemas.openxmlformats.org/drawingml/2006/main"/>
          <a:p xmlns:a="http://schemas.openxmlformats.org/drawingml/2006/main">
            <a:pPr algn="l">
              <a:buNone/>
              <a:defRPr sz="1600" b="1" i="0">
                <a:solidFill>
                  <a:srgbClr val="FFFDF8"/>
                </a:solidFill>
                <a:latin typeface="Arial"/>
                <a:ea typeface="Arial"/>
                <a:cs typeface="Arial"/>
              </a:defRPr>
            </a:pPr>
            <a:r>
              <a:rPr sz="1600" b="1" i="0">
                <a:solidFill>
                  <a:srgbClr val="FFFDF8"/>
                </a:solidFill>
                <a:latin typeface="Arial"/>
                <a:ea typeface="Arial"/>
                <a:cs typeface="Arial"/>
              </a:rPr>
              <a:t>Global Network Hardware</a:t>
            </a:r>
          </a:p>
        </p:txBody>
      </p:sp>
      <p:sp>
        <p:nvSpPr>
          <p:cNvPr id="29" name="">
            <a:extLst xmlns:a="http://schemas.openxmlformats.org/drawingml/2006/main">
              <a:ext uri="{FF2B5EF4-FFF2-40B4-BE49-F238E27FC236}">
                <a16:creationId xmlns:a16="http://schemas.microsoft.com/office/drawing/2014/main" id="{B1DB90BC-ACBD-4A94-BD2B-B2ABF1F1202D}"/>
              </a:ext>
            </a:extLst>
          </p:cNvPr>
          <p:cNvSpPr>
            <a:spLocks xmlns:a="http://schemas.openxmlformats.org/drawingml/2006/main" noGrp="1"/>
          </p:cNvSpPr>
          <p:nvPr/>
        </p:nvSpPr>
        <p:spPr>
          <a:xfrm xmlns:a="http://schemas.openxmlformats.org/drawingml/2006/main">
            <a:off x="590550" y="2000250"/>
            <a:ext cx="49530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Autofit/>
          </a:bodyPr>
          <a:lstStyle xmlns:a="http://schemas.openxmlformats.org/drawingml/2006/main"/>
          <a:p xmlns:a="http://schemas.openxmlformats.org/drawingml/2006/main">
            <a:pPr algn="l">
              <a:buNone/>
              <a:defRPr sz="1600" b="1" i="0">
                <a:solidFill>
                  <a:srgbClr val="FFFDF8"/>
                </a:solidFill>
                <a:latin typeface="Arial"/>
                <a:ea typeface="Arial"/>
                <a:cs typeface="Arial"/>
              </a:defRPr>
            </a:pPr>
            <a:r>
              <a:rPr sz="1600" b="1" i="0">
                <a:solidFill>
                  <a:srgbClr val="FFFDF8"/>
                </a:solidFill>
                <a:latin typeface="Arial"/>
                <a:ea typeface="Arial"/>
                <a:cs typeface="Arial"/>
              </a:rPr>
              <a:t>Market Analysis</a:t>
            </a:r>
          </a:p>
        </p:txBody>
      </p:sp>
      <p:sp>
        <p:nvSpPr>
          <p:cNvPr id="30" name="">
            <a:extLst xmlns:a="http://schemas.openxmlformats.org/drawingml/2006/main">
              <a:ext uri="{FF2B5EF4-FFF2-40B4-BE49-F238E27FC236}">
                <a16:creationId xmlns:a16="http://schemas.microsoft.com/office/drawing/2014/main" id="{BB64B67E-9B4C-41BA-A7D6-49D87E7DCB9C}"/>
              </a:ext>
            </a:extLst>
          </p:cNvPr>
          <p:cNvSpPr>
            <a:spLocks xmlns:a="http://schemas.openxmlformats.org/drawingml/2006/main" noGrp="1"/>
          </p:cNvSpPr>
          <p:nvPr/>
        </p:nvSpPr>
        <p:spPr>
          <a:xfrm xmlns:a="http://schemas.openxmlformats.org/drawingml/2006/main">
            <a:off x="590550" y="3067050"/>
            <a:ext cx="47625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Autofit/>
          </a:bodyPr>
          <a:lstStyle xmlns:a="http://schemas.openxmlformats.org/drawingml/2006/main"/>
          <a:p xmlns:a="http://schemas.openxmlformats.org/drawingml/2006/main">
            <a:pPr algn="l">
              <a:buNone/>
              <a:defRPr sz="1275" b="0" i="0">
                <a:solidFill>
                  <a:srgbClr val="EAD2C2"/>
                </a:solidFill>
                <a:latin typeface="Arial"/>
                <a:ea typeface="Arial"/>
                <a:cs typeface="Arial"/>
              </a:defRPr>
            </a:pPr>
            <a:r>
              <a:rPr sz="1275" b="0" i="0">
                <a:solidFill>
                  <a:srgbClr val="EAD2C2"/>
                </a:solidFill>
                <a:latin typeface="Arial"/>
                <a:ea typeface="Arial"/>
                <a:cs typeface="Arial"/>
              </a:rPr>
              <a:t>Market intelligence, cost models, sourcing strategy, supplier assessment and decision framework | 2026</a:t>
            </a:r>
          </a:p>
        </p:txBody>
      </p:sp>
      <p:sp>
        <p:nvSpPr>
          <p:cNvPr id="31" name="">
            <a:extLst xmlns:a="http://schemas.openxmlformats.org/drawingml/2006/main">
              <a:ext uri="{FF2B5EF4-FFF2-40B4-BE49-F238E27FC236}">
                <a16:creationId xmlns:a16="http://schemas.microsoft.com/office/drawing/2014/main" id="{E9FC08B6-9973-455D-B0E6-D8FAEF4140F4}"/>
              </a:ext>
            </a:extLst>
          </p:cNvPr>
          <p:cNvSpPr>
            <a:spLocks xmlns:a="http://schemas.openxmlformats.org/drawingml/2006/main" noGrp="1"/>
          </p:cNvSpPr>
          <p:nvPr/>
        </p:nvSpPr>
        <p:spPr>
          <a:xfrm xmlns:a="http://schemas.openxmlformats.org/drawingml/2006/main">
            <a:off x="590550" y="4362450"/>
            <a:ext cx="4000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975" b="1" i="0">
                <a:solidFill>
                  <a:srgbClr val="FFFDF8"/>
                </a:solidFill>
                <a:latin typeface="Arial"/>
                <a:ea typeface="Arial"/>
                <a:cs typeface="Arial"/>
              </a:defRPr>
            </a:pPr>
            <a:r>
              <a:rPr sz="975" b="1" i="0">
                <a:solidFill>
                  <a:srgbClr val="FFFDF8"/>
                </a:solidFill>
                <a:latin typeface="Arial"/>
                <a:ea typeface="Arial"/>
                <a:cs typeface="Arial"/>
              </a:rPr>
              <a:t>Illustrative report | July 2026</a:t>
            </a:r>
          </a:p>
        </p:txBody>
      </p:sp>
      <p:sp>
        <p:nvSpPr>
          <p:cNvPr id="32" name="">
            <a:extLst xmlns:a="http://schemas.openxmlformats.org/drawingml/2006/main">
              <a:ext uri="{FF2B5EF4-FFF2-40B4-BE49-F238E27FC236}">
                <a16:creationId xmlns:a16="http://schemas.microsoft.com/office/drawing/2014/main" id="{0525C41C-4165-4E54-B84E-51F2C2CD2E3D}"/>
              </a:ext>
            </a:extLst>
          </p:cNvPr>
          <p:cNvSpPr>
            <a:spLocks xmlns:a="http://schemas.openxmlformats.org/drawingml/2006/main" noGrp="1"/>
          </p:cNvSpPr>
          <p:nvPr/>
        </p:nvSpPr>
        <p:spPr>
          <a:xfrm xmlns:a="http://schemas.openxmlformats.org/drawingml/2006/main">
            <a:off x="590550" y="4705350"/>
            <a:ext cx="4762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63" b="0" i="0">
                <a:solidFill>
                  <a:srgbClr val="BFC3C4"/>
                </a:solidFill>
                <a:latin typeface="Arial"/>
                <a:ea typeface="Arial"/>
                <a:cs typeface="Arial"/>
              </a:defRPr>
            </a:pPr>
            <a:r>
              <a:rPr sz="863" b="0" i="0">
                <a:solidFill>
                  <a:srgbClr val="BFC3C4"/>
                </a:solidFill>
                <a:latin typeface="Arial"/>
                <a:ea typeface="Arial"/>
                <a:cs typeface="Arial"/>
              </a:rPr>
              <a:t>Market outlook | Commercial models | Supplier landscape | Sourcing strategy</a:t>
            </a:r>
          </a:p>
        </p:txBody>
      </p:sp>
      <p:pic>
        <p:nvPicPr>
          <p:cNvPr id="52" name=""/>
          <p:cNvPicPr>
            <a:picLocks xmlns:a="http://schemas.openxmlformats.org/drawingml/2006/main" noChangeAspect="1"/>
          </p:cNvPicPr>
          <p:nvPr/>
        </p:nvPicPr>
        <p:blipFill>
          <a:blip xmlns:r="http://schemas.openxmlformats.org/officeDocument/2006/relationships" xmlns:a="http://schemas.openxmlformats.org/drawingml/2006/main" r:embed="R05c80579962a40b2"/>
          <a:stretch xmlns:a="http://schemas.openxmlformats.org/drawingml/2006/main"/>
        </p:blipFill>
        <p:spPr>
          <a:xfrm xmlns:a="http://schemas.openxmlformats.org/drawingml/2006/main">
            <a:off x="10591800" y="5448300"/>
            <a:ext cx="552450" cy="552450"/>
          </a:xfrm>
          <a:prstGeom xmlns:a="http://schemas.openxmlformats.org/drawingml/2006/main" prst="rect">
            <a:avLst/>
          </a:prstGeom>
        </p:spPr>
      </p:pic>
      <p:sp>
        <p:nvSpPr>
          <p:cNvPr id="34" name="SCULTRA Footer Field">
            <a:extLst xmlns:a="http://schemas.openxmlformats.org/drawingml/2006/main">
              <a:ext uri="{FF2B5EF4-FFF2-40B4-BE49-F238E27FC236}">
                <a16:creationId xmlns:a16="http://schemas.microsoft.com/office/drawing/2014/main" id="{04162BB6-6A6C-4D3C-8A34-4226D28287C8}"/>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35" name="">
            <a:extLst xmlns:a="http://schemas.openxmlformats.org/drawingml/2006/main">
              <a:ext uri="{FF2B5EF4-FFF2-40B4-BE49-F238E27FC236}">
                <a16:creationId xmlns:a16="http://schemas.microsoft.com/office/drawing/2014/main" id="{5562B819-B8A7-44B6-BA38-B8A4A69AFD6C}"/>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55595B"/>
            </a:solidFill>
            <a:prstDash val="solid"/>
          </a:ln>
        </p:spPr>
      </p:sp>
      <p:sp>
        <p:nvSpPr>
          <p:cNvPr id="36" name="">
            <a:extLst xmlns:a="http://schemas.openxmlformats.org/drawingml/2006/main">
              <a:ext uri="{FF2B5EF4-FFF2-40B4-BE49-F238E27FC236}">
                <a16:creationId xmlns:a16="http://schemas.microsoft.com/office/drawing/2014/main" id="{84E7727D-1AB6-4E2B-9F0D-AA0082F2CD3C}"/>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AEB2B3"/>
                </a:solidFill>
                <a:latin typeface="Arial"/>
                <a:ea typeface="Arial"/>
                <a:cs typeface="Arial"/>
              </a:defRPr>
            </a:pPr>
            <a:r>
              <a:rPr sz="800" b="1" i="0">
                <a:solidFill>
                  <a:srgbClr val="AEB2B3"/>
                </a:solidFill>
                <a:latin typeface="Arial"/>
                <a:ea typeface="Arial"/>
                <a:cs typeface="Arial"/>
              </a:rPr>
              <a:t>SCULTRA SERVICES</a:t>
            </a:r>
          </a:p>
        </p:txBody>
      </p:sp>
      <p:sp>
        <p:nvSpPr>
          <p:cNvPr id="37" name="">
            <a:extLst xmlns:a="http://schemas.openxmlformats.org/drawingml/2006/main">
              <a:ext uri="{FF2B5EF4-FFF2-40B4-BE49-F238E27FC236}">
                <a16:creationId xmlns:a16="http://schemas.microsoft.com/office/drawing/2014/main" id="{5B4547DB-6501-4657-93E6-DC3CB7CD4979}"/>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AEB2B3"/>
                </a:solidFill>
                <a:latin typeface="Arial"/>
                <a:ea typeface="Arial"/>
                <a:cs typeface="Arial"/>
              </a:defRPr>
            </a:pPr>
            <a:r>
              <a:rPr sz="800" b="0" i="0">
                <a:solidFill>
                  <a:srgbClr val="AEB2B3"/>
                </a:solidFill>
                <a:latin typeface="Arial"/>
                <a:ea typeface="Arial"/>
                <a:cs typeface="Arial"/>
              </a:rPr>
              <a:t>GLOBAL NETWORK HARDWARE MARKET &amp; SOURCING STRATEGY</a:t>
            </a:r>
          </a:p>
        </p:txBody>
      </p:sp>
      <p:sp>
        <p:nvSpPr>
          <p:cNvPr id="38" name="">
            <a:extLst xmlns:a="http://schemas.openxmlformats.org/drawingml/2006/main">
              <a:ext uri="{FF2B5EF4-FFF2-40B4-BE49-F238E27FC236}">
                <a16:creationId xmlns:a16="http://schemas.microsoft.com/office/drawing/2014/main" id="{E1CD5367-686D-4976-AFCE-DB8F9804D129}"/>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AEB2B3"/>
                </a:solidFill>
                <a:latin typeface="Arial"/>
                <a:ea typeface="Arial"/>
                <a:cs typeface="Arial"/>
              </a:defRPr>
            </a:pPr>
            <a:r>
              <a:rPr sz="800" b="1" i="0">
                <a:solidFill>
                  <a:srgbClr val="AEB2B3"/>
                </a:solidFill>
                <a:latin typeface="Arial"/>
                <a:ea typeface="Arial"/>
                <a:cs typeface="Arial"/>
              </a:rPr>
              <a:t>01</a:t>
            </a:r>
          </a:p>
        </p:txBody>
      </p:sp>
    </p:spTree>
    <p:extLst>
      <p:ext uri="{BB962C8B-B14F-4D97-AF65-F5344CB8AC3E}">
        <p14:creationId xmlns:p14="http://schemas.microsoft.com/office/powerpoint/2010/main" val="1957844050"/>
      </p:ext>
    </p:extLst>
  </p:cSld>
</p:sld>
</file>

<file path=ppt/slides/slide10.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486BCD31-DDCB-4985-A7F3-2E580E293521}"/>
              </a:ext>
            </a:extLst>
          </p:cNvPr>
          <p:cNvSpPr>
            <a:spLocks xmlns:a="http://schemas.openxmlformats.org/drawingml/2006/main" noGrp="1"/>
          </p:cNvSpPr>
          <p:nvPr/>
        </p:nvSpPr>
        <p:spPr>
          <a:xfrm xmlns:a="http://schemas.openxmlformats.org/drawingml/2006/main">
            <a:off x="438912" y="274320"/>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111416"/>
                </a:solidFill>
                <a:latin typeface="Arial"/>
                <a:ea typeface="Arial"/>
                <a:cs typeface="Arial"/>
              </a:rPr>
              <a:t>A1. Enterprise Network Hardware Market Is Back in a Refresh Cycle</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A5417D5B-3E14-49A3-8503-ED0F3C3A10E8}"/>
              </a:ext>
            </a:extLst>
          </p:cNvPr>
          <p:cNvSpPr>
            <a:spLocks xmlns:a="http://schemas.openxmlformats.org/drawingml/2006/main" noGrp="1"/>
          </p:cNvSpPr>
          <p:nvPr/>
        </p:nvSpPr>
        <p:spPr>
          <a:xfrm xmlns:a="http://schemas.openxmlformats.org/drawingml/2006/main">
            <a:off x="438912" y="612648"/>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1Q26 data indicates broad revenue growth across switching, routing and WLAN, but the strongest momentum is concentrated in AI/data-center switching and wireless-led campus refresh.</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1B2B8A4E-86F0-4CCC-8547-65D7CB43A934}"/>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Shape 3">
            <a:extLst xmlns:a="http://schemas.openxmlformats.org/drawingml/2006/main">
              <a:ext uri="{FF2B5EF4-FFF2-40B4-BE49-F238E27FC236}">
                <a16:creationId xmlns:a16="http://schemas.microsoft.com/office/drawing/2014/main" id="{D9805418-33EE-48D2-A473-BF6F0E54C21F}"/>
              </a:ext>
            </a:extLst>
          </p:cNvPr>
          <p:cNvSpPr>
            <a:spLocks xmlns:a="http://schemas.openxmlformats.org/drawingml/2006/main" noGrp="1"/>
          </p:cNvSpPr>
          <p:nvPr/>
        </p:nvSpPr>
        <p:spPr>
          <a:xfrm xmlns:a="http://schemas.openxmlformats.org/drawingml/2006/main">
            <a:off x="438912" y="1078992"/>
            <a:ext cx="1874520" cy="914400"/>
          </a:xfrm>
          <a:prstGeom xmlns:a="http://schemas.openxmlformats.org/drawingml/2006/main" prst="rect">
            <a:avLst/>
          </a:prstGeom>
          <a:solidFill xmlns:a="http://schemas.openxmlformats.org/drawingml/2006/main">
            <a:srgbClr val="FFFFFF"/>
          </a:solidFill>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 name="Text 4">
            <a:extLst xmlns:a="http://schemas.openxmlformats.org/drawingml/2006/main">
              <a:ext uri="{FF2B5EF4-FFF2-40B4-BE49-F238E27FC236}">
                <a16:creationId xmlns:a16="http://schemas.microsoft.com/office/drawing/2014/main" id="{40F2DF0D-0F55-4356-9E92-0EE8C3234C27}"/>
              </a:ext>
            </a:extLst>
          </p:cNvPr>
          <p:cNvSpPr>
            <a:spLocks xmlns:a="http://schemas.openxmlformats.org/drawingml/2006/main" noGrp="1"/>
          </p:cNvSpPr>
          <p:nvPr/>
        </p:nvSpPr>
        <p:spPr>
          <a:xfrm xmlns:a="http://schemas.openxmlformats.org/drawingml/2006/main">
            <a:off x="548640" y="1170432"/>
            <a:ext cx="1655064"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Total Ethernet Switch Market</a:t>
            </a:r>
            <a:endParaRPr sz="800">
              <a:latin typeface="Arial"/>
              <a:ea typeface="Arial"/>
              <a:cs typeface="Arial"/>
            </a:endParaRPr>
          </a:p>
        </p:txBody>
      </p:sp>
      <p:sp>
        <p:nvSpPr>
          <p:cNvPr id="7" name="Text 5">
            <a:extLst xmlns:a="http://schemas.openxmlformats.org/drawingml/2006/main">
              <a:ext uri="{FF2B5EF4-FFF2-40B4-BE49-F238E27FC236}">
                <a16:creationId xmlns:a16="http://schemas.microsoft.com/office/drawing/2014/main" id="{B56EBAB3-8799-4045-B979-7F71EDD29192}"/>
              </a:ext>
            </a:extLst>
          </p:cNvPr>
          <p:cNvSpPr>
            <a:spLocks xmlns:a="http://schemas.openxmlformats.org/drawingml/2006/main" noGrp="1"/>
          </p:cNvSpPr>
          <p:nvPr/>
        </p:nvSpPr>
        <p:spPr>
          <a:xfrm xmlns:a="http://schemas.openxmlformats.org/drawingml/2006/main">
            <a:off x="548640" y="1408176"/>
            <a:ext cx="1655064"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300" b="1">
                <a:solidFill>
                  <a:srgbClr val="B66E47"/>
                </a:solidFill>
                <a:latin typeface="Arial"/>
                <a:ea typeface="Arial"/>
                <a:cs typeface="Arial"/>
              </a:rPr>
              <a:t>$15.4B</a:t>
            </a:r>
            <a:endParaRPr sz="1300">
              <a:latin typeface="Arial"/>
              <a:ea typeface="Arial"/>
              <a:cs typeface="Arial"/>
            </a:endParaRPr>
          </a:p>
        </p:txBody>
      </p:sp>
      <p:sp>
        <p:nvSpPr>
          <p:cNvPr id="8" name="Text 6">
            <a:extLst xmlns:a="http://schemas.openxmlformats.org/drawingml/2006/main">
              <a:ext uri="{FF2B5EF4-FFF2-40B4-BE49-F238E27FC236}">
                <a16:creationId xmlns:a16="http://schemas.microsoft.com/office/drawing/2014/main" id="{3E5322FF-1293-4004-9EBA-B4A9897E5B40}"/>
              </a:ext>
            </a:extLst>
          </p:cNvPr>
          <p:cNvSpPr>
            <a:spLocks xmlns:a="http://schemas.openxmlformats.org/drawingml/2006/main" noGrp="1"/>
          </p:cNvSpPr>
          <p:nvPr/>
        </p:nvSpPr>
        <p:spPr>
          <a:xfrm xmlns:a="http://schemas.openxmlformats.org/drawingml/2006/main">
            <a:off x="548640" y="1737360"/>
            <a:ext cx="1655064"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7B8184"/>
                </a:solidFill>
                <a:latin typeface="Arial"/>
                <a:ea typeface="Arial"/>
                <a:cs typeface="Arial"/>
              </a:rPr>
              <a:t>+39.8% YoY; 1Q26</a:t>
            </a:r>
            <a:endParaRPr sz="800">
              <a:latin typeface="Arial"/>
              <a:ea typeface="Arial"/>
              <a:cs typeface="Arial"/>
            </a:endParaRPr>
          </a:p>
        </p:txBody>
      </p:sp>
      <p:sp>
        <p:nvSpPr>
          <p:cNvPr id="9" name="Shape 7">
            <a:extLst xmlns:a="http://schemas.openxmlformats.org/drawingml/2006/main">
              <a:ext uri="{FF2B5EF4-FFF2-40B4-BE49-F238E27FC236}">
                <a16:creationId xmlns:a16="http://schemas.microsoft.com/office/drawing/2014/main" id="{F8C58641-713A-4AA6-965F-D3F4EFA7AC6C}"/>
              </a:ext>
            </a:extLst>
          </p:cNvPr>
          <p:cNvSpPr>
            <a:spLocks xmlns:a="http://schemas.openxmlformats.org/drawingml/2006/main" noGrp="1"/>
          </p:cNvSpPr>
          <p:nvPr/>
        </p:nvSpPr>
        <p:spPr>
          <a:xfrm xmlns:a="http://schemas.openxmlformats.org/drawingml/2006/main">
            <a:off x="1636776" y="1408176"/>
            <a:ext cx="502920" cy="164592"/>
          </a:xfrm>
          <a:prstGeom xmlns:a="http://schemas.openxmlformats.org/drawingml/2006/main" prst="roundRect">
            <a:avLst>
              <a:gd name="adj" fmla="val 27778"/>
            </a:avLst>
          </a:prstGeom>
          <a:solidFill xmlns:a="http://schemas.openxmlformats.org/drawingml/2006/main">
            <a:srgbClr val="ECE5DB"/>
          </a:solidFill>
          <a:ln xmlns:a="http://schemas.openxmlformats.org/drawingml/2006/main" w="12700">
            <a:solidFill>
              <a:srgbClr val="E8F5EE"/>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 name="Text 8">
            <a:extLst xmlns:a="http://schemas.openxmlformats.org/drawingml/2006/main">
              <a:ext uri="{FF2B5EF4-FFF2-40B4-BE49-F238E27FC236}">
                <a16:creationId xmlns:a16="http://schemas.microsoft.com/office/drawing/2014/main" id="{B0A135B6-36D9-4B3C-A9B2-D789CD8CB0A0}"/>
              </a:ext>
            </a:extLst>
          </p:cNvPr>
          <p:cNvSpPr>
            <a:spLocks xmlns:a="http://schemas.openxmlformats.org/drawingml/2006/main" noGrp="1"/>
          </p:cNvSpPr>
          <p:nvPr/>
        </p:nvSpPr>
        <p:spPr>
          <a:xfrm xmlns:a="http://schemas.openxmlformats.org/drawingml/2006/main">
            <a:off x="1664208" y="1449324"/>
            <a:ext cx="44805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+39.8%</a:t>
            </a:r>
            <a:endParaRPr sz="800">
              <a:latin typeface="Arial"/>
              <a:ea typeface="Arial"/>
              <a:cs typeface="Arial"/>
            </a:endParaRPr>
          </a:p>
        </p:txBody>
      </p:sp>
      <p:sp>
        <p:nvSpPr>
          <p:cNvPr id="11" name="Shape 9">
            <a:extLst xmlns:a="http://schemas.openxmlformats.org/drawingml/2006/main">
              <a:ext uri="{FF2B5EF4-FFF2-40B4-BE49-F238E27FC236}">
                <a16:creationId xmlns:a16="http://schemas.microsoft.com/office/drawing/2014/main" id="{BEF42419-4A04-4EC1-8071-54B91F8E8C54}"/>
              </a:ext>
            </a:extLst>
          </p:cNvPr>
          <p:cNvSpPr>
            <a:spLocks xmlns:a="http://schemas.openxmlformats.org/drawingml/2006/main" noGrp="1"/>
          </p:cNvSpPr>
          <p:nvPr/>
        </p:nvSpPr>
        <p:spPr>
          <a:xfrm xmlns:a="http://schemas.openxmlformats.org/drawingml/2006/main">
            <a:off x="2496312" y="1078992"/>
            <a:ext cx="1874520" cy="914400"/>
          </a:xfrm>
          <a:prstGeom xmlns:a="http://schemas.openxmlformats.org/drawingml/2006/main" prst="rect">
            <a:avLst/>
          </a:prstGeom>
          <a:solidFill xmlns:a="http://schemas.openxmlformats.org/drawingml/2006/main">
            <a:srgbClr val="FFFFFF"/>
          </a:solidFill>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2" name="Text 10">
            <a:extLst xmlns:a="http://schemas.openxmlformats.org/drawingml/2006/main">
              <a:ext uri="{FF2B5EF4-FFF2-40B4-BE49-F238E27FC236}">
                <a16:creationId xmlns:a16="http://schemas.microsoft.com/office/drawing/2014/main" id="{1DF78BF1-E614-40A0-8284-FDBA9A5829A2}"/>
              </a:ext>
            </a:extLst>
          </p:cNvPr>
          <p:cNvSpPr>
            <a:spLocks xmlns:a="http://schemas.openxmlformats.org/drawingml/2006/main" noGrp="1"/>
          </p:cNvSpPr>
          <p:nvPr/>
        </p:nvSpPr>
        <p:spPr>
          <a:xfrm xmlns:a="http://schemas.openxmlformats.org/drawingml/2006/main">
            <a:off x="2606040" y="1170432"/>
            <a:ext cx="1655064"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Campus &amp; Branch Switching</a:t>
            </a:r>
            <a:endParaRPr sz="800">
              <a:latin typeface="Arial"/>
              <a:ea typeface="Arial"/>
              <a:cs typeface="Arial"/>
            </a:endParaRPr>
          </a:p>
        </p:txBody>
      </p:sp>
      <p:sp>
        <p:nvSpPr>
          <p:cNvPr id="13" name="Text 11">
            <a:extLst xmlns:a="http://schemas.openxmlformats.org/drawingml/2006/main">
              <a:ext uri="{FF2B5EF4-FFF2-40B4-BE49-F238E27FC236}">
                <a16:creationId xmlns:a16="http://schemas.microsoft.com/office/drawing/2014/main" id="{27BBCD4E-A451-42E9-B07F-10A9B021A01A}"/>
              </a:ext>
            </a:extLst>
          </p:cNvPr>
          <p:cNvSpPr>
            <a:spLocks xmlns:a="http://schemas.openxmlformats.org/drawingml/2006/main" noGrp="1"/>
          </p:cNvSpPr>
          <p:nvPr/>
        </p:nvSpPr>
        <p:spPr>
          <a:xfrm xmlns:a="http://schemas.openxmlformats.org/drawingml/2006/main">
            <a:off x="2606040" y="1408176"/>
            <a:ext cx="1655064"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300" b="1">
                <a:solidFill>
                  <a:srgbClr val="B66E47"/>
                </a:solidFill>
                <a:latin typeface="Arial"/>
                <a:ea typeface="Arial"/>
                <a:cs typeface="Arial"/>
              </a:rPr>
              <a:t>$5.4B</a:t>
            </a:r>
            <a:endParaRPr sz="1300">
              <a:latin typeface="Arial"/>
              <a:ea typeface="Arial"/>
              <a:cs typeface="Arial"/>
            </a:endParaRPr>
          </a:p>
        </p:txBody>
      </p:sp>
      <p:sp>
        <p:nvSpPr>
          <p:cNvPr id="14" name="Text 12">
            <a:extLst xmlns:a="http://schemas.openxmlformats.org/drawingml/2006/main">
              <a:ext uri="{FF2B5EF4-FFF2-40B4-BE49-F238E27FC236}">
                <a16:creationId xmlns:a16="http://schemas.microsoft.com/office/drawing/2014/main" id="{9C5F4768-E292-436D-8789-A6B7F14458B9}"/>
              </a:ext>
            </a:extLst>
          </p:cNvPr>
          <p:cNvSpPr>
            <a:spLocks xmlns:a="http://schemas.openxmlformats.org/drawingml/2006/main" noGrp="1"/>
          </p:cNvSpPr>
          <p:nvPr/>
        </p:nvSpPr>
        <p:spPr>
          <a:xfrm xmlns:a="http://schemas.openxmlformats.org/drawingml/2006/main">
            <a:off x="2606040" y="1737360"/>
            <a:ext cx="1655064"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7B8184"/>
                </a:solidFill>
                <a:latin typeface="Arial"/>
                <a:ea typeface="Arial"/>
                <a:cs typeface="Arial"/>
              </a:rPr>
              <a:t>+12.3% YoY; 1Q26</a:t>
            </a:r>
            <a:endParaRPr sz="800">
              <a:latin typeface="Arial"/>
              <a:ea typeface="Arial"/>
              <a:cs typeface="Arial"/>
            </a:endParaRPr>
          </a:p>
        </p:txBody>
      </p:sp>
      <p:sp>
        <p:nvSpPr>
          <p:cNvPr id="15" name="Shape 13">
            <a:extLst xmlns:a="http://schemas.openxmlformats.org/drawingml/2006/main">
              <a:ext uri="{FF2B5EF4-FFF2-40B4-BE49-F238E27FC236}">
                <a16:creationId xmlns:a16="http://schemas.microsoft.com/office/drawing/2014/main" id="{47663813-22B4-4D04-8B8D-F014DD6E6CE8}"/>
              </a:ext>
            </a:extLst>
          </p:cNvPr>
          <p:cNvSpPr>
            <a:spLocks xmlns:a="http://schemas.openxmlformats.org/drawingml/2006/main" noGrp="1"/>
          </p:cNvSpPr>
          <p:nvPr/>
        </p:nvSpPr>
        <p:spPr>
          <a:xfrm xmlns:a="http://schemas.openxmlformats.org/drawingml/2006/main">
            <a:off x="3694176" y="1408176"/>
            <a:ext cx="502920" cy="164592"/>
          </a:xfrm>
          <a:prstGeom xmlns:a="http://schemas.openxmlformats.org/drawingml/2006/main" prst="roundRect">
            <a:avLst>
              <a:gd name="adj" fmla="val 27778"/>
            </a:avLst>
          </a:prstGeom>
          <a:solidFill xmlns:a="http://schemas.openxmlformats.org/drawingml/2006/main">
            <a:srgbClr val="ECE5DB"/>
          </a:solidFill>
          <a:ln xmlns:a="http://schemas.openxmlformats.org/drawingml/2006/main" w="12700">
            <a:solidFill>
              <a:srgbClr val="E8F5EE"/>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6" name="Text 14">
            <a:extLst xmlns:a="http://schemas.openxmlformats.org/drawingml/2006/main">
              <a:ext uri="{FF2B5EF4-FFF2-40B4-BE49-F238E27FC236}">
                <a16:creationId xmlns:a16="http://schemas.microsoft.com/office/drawing/2014/main" id="{5A5E8132-7310-4193-92D3-C63910AC8DB2}"/>
              </a:ext>
            </a:extLst>
          </p:cNvPr>
          <p:cNvSpPr>
            <a:spLocks xmlns:a="http://schemas.openxmlformats.org/drawingml/2006/main" noGrp="1"/>
          </p:cNvSpPr>
          <p:nvPr/>
        </p:nvSpPr>
        <p:spPr>
          <a:xfrm xmlns:a="http://schemas.openxmlformats.org/drawingml/2006/main">
            <a:off x="3721608" y="1449324"/>
            <a:ext cx="44805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+12.3%</a:t>
            </a:r>
            <a:endParaRPr sz="800">
              <a:latin typeface="Arial"/>
              <a:ea typeface="Arial"/>
              <a:cs typeface="Arial"/>
            </a:endParaRPr>
          </a:p>
        </p:txBody>
      </p:sp>
      <p:sp>
        <p:nvSpPr>
          <p:cNvPr id="17" name="Shape 15">
            <a:extLst xmlns:a="http://schemas.openxmlformats.org/drawingml/2006/main">
              <a:ext uri="{FF2B5EF4-FFF2-40B4-BE49-F238E27FC236}">
                <a16:creationId xmlns:a16="http://schemas.microsoft.com/office/drawing/2014/main" id="{04A9F56F-EE25-4E1C-B5A4-3BF8C19DA6F7}"/>
              </a:ext>
            </a:extLst>
          </p:cNvPr>
          <p:cNvSpPr>
            <a:spLocks xmlns:a="http://schemas.openxmlformats.org/drawingml/2006/main" noGrp="1"/>
          </p:cNvSpPr>
          <p:nvPr/>
        </p:nvSpPr>
        <p:spPr>
          <a:xfrm xmlns:a="http://schemas.openxmlformats.org/drawingml/2006/main">
            <a:off x="4553712" y="1078992"/>
            <a:ext cx="1874520" cy="914400"/>
          </a:xfrm>
          <a:prstGeom xmlns:a="http://schemas.openxmlformats.org/drawingml/2006/main" prst="rect">
            <a:avLst/>
          </a:prstGeom>
          <a:solidFill xmlns:a="http://schemas.openxmlformats.org/drawingml/2006/main">
            <a:srgbClr val="FFFFFF"/>
          </a:solidFill>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8" name="Text 16">
            <a:extLst xmlns:a="http://schemas.openxmlformats.org/drawingml/2006/main">
              <a:ext uri="{FF2B5EF4-FFF2-40B4-BE49-F238E27FC236}">
                <a16:creationId xmlns:a16="http://schemas.microsoft.com/office/drawing/2014/main" id="{1A805306-3E95-49B3-944B-4D3E3D0936A2}"/>
              </a:ext>
            </a:extLst>
          </p:cNvPr>
          <p:cNvSpPr>
            <a:spLocks xmlns:a="http://schemas.openxmlformats.org/drawingml/2006/main" noGrp="1"/>
          </p:cNvSpPr>
          <p:nvPr/>
        </p:nvSpPr>
        <p:spPr>
          <a:xfrm xmlns:a="http://schemas.openxmlformats.org/drawingml/2006/main">
            <a:off x="4663440" y="1170432"/>
            <a:ext cx="1655064"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Total Router Market</a:t>
            </a:r>
            <a:endParaRPr sz="800">
              <a:latin typeface="Arial"/>
              <a:ea typeface="Arial"/>
              <a:cs typeface="Arial"/>
            </a:endParaRPr>
          </a:p>
        </p:txBody>
      </p:sp>
      <p:sp>
        <p:nvSpPr>
          <p:cNvPr id="19" name="Text 17">
            <a:extLst xmlns:a="http://schemas.openxmlformats.org/drawingml/2006/main">
              <a:ext uri="{FF2B5EF4-FFF2-40B4-BE49-F238E27FC236}">
                <a16:creationId xmlns:a16="http://schemas.microsoft.com/office/drawing/2014/main" id="{D8B30085-E291-4035-A760-757DA9506C60}"/>
              </a:ext>
            </a:extLst>
          </p:cNvPr>
          <p:cNvSpPr>
            <a:spLocks xmlns:a="http://schemas.openxmlformats.org/drawingml/2006/main" noGrp="1"/>
          </p:cNvSpPr>
          <p:nvPr/>
        </p:nvSpPr>
        <p:spPr>
          <a:xfrm xmlns:a="http://schemas.openxmlformats.org/drawingml/2006/main">
            <a:off x="4663440" y="1408176"/>
            <a:ext cx="1655064"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300" b="1">
                <a:solidFill>
                  <a:srgbClr val="B66E47"/>
                </a:solidFill>
                <a:latin typeface="Arial"/>
                <a:ea typeface="Arial"/>
                <a:cs typeface="Arial"/>
              </a:rPr>
              <a:t>$3.8B</a:t>
            </a:r>
            <a:endParaRPr sz="1300">
              <a:latin typeface="Arial"/>
              <a:ea typeface="Arial"/>
              <a:cs typeface="Arial"/>
            </a:endParaRPr>
          </a:p>
        </p:txBody>
      </p:sp>
      <p:sp>
        <p:nvSpPr>
          <p:cNvPr id="20" name="Text 18">
            <a:extLst xmlns:a="http://schemas.openxmlformats.org/drawingml/2006/main">
              <a:ext uri="{FF2B5EF4-FFF2-40B4-BE49-F238E27FC236}">
                <a16:creationId xmlns:a16="http://schemas.microsoft.com/office/drawing/2014/main" id="{3CCB8F78-19F3-4642-8C8F-B700D4BDE3F7}"/>
              </a:ext>
            </a:extLst>
          </p:cNvPr>
          <p:cNvSpPr>
            <a:spLocks xmlns:a="http://schemas.openxmlformats.org/drawingml/2006/main" noGrp="1"/>
          </p:cNvSpPr>
          <p:nvPr/>
        </p:nvSpPr>
        <p:spPr>
          <a:xfrm xmlns:a="http://schemas.openxmlformats.org/drawingml/2006/main">
            <a:off x="4663440" y="1737360"/>
            <a:ext cx="1655064"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7B8184"/>
                </a:solidFill>
                <a:latin typeface="Arial"/>
                <a:ea typeface="Arial"/>
                <a:cs typeface="Arial"/>
              </a:rPr>
              <a:t>+11.3% YoY; 1Q26</a:t>
            </a:r>
            <a:endParaRPr sz="800">
              <a:latin typeface="Arial"/>
              <a:ea typeface="Arial"/>
              <a:cs typeface="Arial"/>
            </a:endParaRPr>
          </a:p>
        </p:txBody>
      </p:sp>
      <p:sp>
        <p:nvSpPr>
          <p:cNvPr id="21" name="Shape 19">
            <a:extLst xmlns:a="http://schemas.openxmlformats.org/drawingml/2006/main">
              <a:ext uri="{FF2B5EF4-FFF2-40B4-BE49-F238E27FC236}">
                <a16:creationId xmlns:a16="http://schemas.microsoft.com/office/drawing/2014/main" id="{30980294-B8A7-4A21-8EDB-81230ACB6748}"/>
              </a:ext>
            </a:extLst>
          </p:cNvPr>
          <p:cNvSpPr>
            <a:spLocks xmlns:a="http://schemas.openxmlformats.org/drawingml/2006/main" noGrp="1"/>
          </p:cNvSpPr>
          <p:nvPr/>
        </p:nvSpPr>
        <p:spPr>
          <a:xfrm xmlns:a="http://schemas.openxmlformats.org/drawingml/2006/main">
            <a:off x="5751576" y="1408176"/>
            <a:ext cx="502920" cy="164592"/>
          </a:xfrm>
          <a:prstGeom xmlns:a="http://schemas.openxmlformats.org/drawingml/2006/main" prst="roundRect">
            <a:avLst>
              <a:gd name="adj" fmla="val 27778"/>
            </a:avLst>
          </a:prstGeom>
          <a:solidFill xmlns:a="http://schemas.openxmlformats.org/drawingml/2006/main">
            <a:srgbClr val="ECE5DB"/>
          </a:solidFill>
          <a:ln xmlns:a="http://schemas.openxmlformats.org/drawingml/2006/main" w="12700">
            <a:solidFill>
              <a:srgbClr val="E8F5EE"/>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2" name="Text 20">
            <a:extLst xmlns:a="http://schemas.openxmlformats.org/drawingml/2006/main">
              <a:ext uri="{FF2B5EF4-FFF2-40B4-BE49-F238E27FC236}">
                <a16:creationId xmlns:a16="http://schemas.microsoft.com/office/drawing/2014/main" id="{B74972A8-2DF9-4545-B323-93474DDF8FC1}"/>
              </a:ext>
            </a:extLst>
          </p:cNvPr>
          <p:cNvSpPr>
            <a:spLocks xmlns:a="http://schemas.openxmlformats.org/drawingml/2006/main" noGrp="1"/>
          </p:cNvSpPr>
          <p:nvPr/>
        </p:nvSpPr>
        <p:spPr>
          <a:xfrm xmlns:a="http://schemas.openxmlformats.org/drawingml/2006/main">
            <a:off x="5779008" y="1449324"/>
            <a:ext cx="44805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+11.3%</a:t>
            </a:r>
            <a:endParaRPr sz="800">
              <a:latin typeface="Arial"/>
              <a:ea typeface="Arial"/>
              <a:cs typeface="Arial"/>
            </a:endParaRPr>
          </a:p>
        </p:txBody>
      </p:sp>
      <p:sp>
        <p:nvSpPr>
          <p:cNvPr id="23" name="Shape 21">
            <a:extLst xmlns:a="http://schemas.openxmlformats.org/drawingml/2006/main">
              <a:ext uri="{FF2B5EF4-FFF2-40B4-BE49-F238E27FC236}">
                <a16:creationId xmlns:a16="http://schemas.microsoft.com/office/drawing/2014/main" id="{365A4E12-BBF0-4E20-B6FC-E8E5A671E4B8}"/>
              </a:ext>
            </a:extLst>
          </p:cNvPr>
          <p:cNvSpPr>
            <a:spLocks xmlns:a="http://schemas.openxmlformats.org/drawingml/2006/main" noGrp="1"/>
          </p:cNvSpPr>
          <p:nvPr/>
        </p:nvSpPr>
        <p:spPr>
          <a:xfrm xmlns:a="http://schemas.openxmlformats.org/drawingml/2006/main">
            <a:off x="6611112" y="1078992"/>
            <a:ext cx="1874520" cy="914400"/>
          </a:xfrm>
          <a:prstGeom xmlns:a="http://schemas.openxmlformats.org/drawingml/2006/main" prst="rect">
            <a:avLst/>
          </a:prstGeom>
          <a:solidFill xmlns:a="http://schemas.openxmlformats.org/drawingml/2006/main">
            <a:srgbClr val="FFFFFF"/>
          </a:solidFill>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4" name="Text 22">
            <a:extLst xmlns:a="http://schemas.openxmlformats.org/drawingml/2006/main">
              <a:ext uri="{FF2B5EF4-FFF2-40B4-BE49-F238E27FC236}">
                <a16:creationId xmlns:a16="http://schemas.microsoft.com/office/drawing/2014/main" id="{A49C91E4-4C6A-4A4B-B04D-466D079F2BA9}"/>
              </a:ext>
            </a:extLst>
          </p:cNvPr>
          <p:cNvSpPr>
            <a:spLocks xmlns:a="http://schemas.openxmlformats.org/drawingml/2006/main" noGrp="1"/>
          </p:cNvSpPr>
          <p:nvPr/>
        </p:nvSpPr>
        <p:spPr>
          <a:xfrm xmlns:a="http://schemas.openxmlformats.org/drawingml/2006/main">
            <a:off x="6720840" y="1170432"/>
            <a:ext cx="1655064"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Worldwide WLAN Market</a:t>
            </a:r>
            <a:endParaRPr sz="800">
              <a:latin typeface="Arial"/>
              <a:ea typeface="Arial"/>
              <a:cs typeface="Arial"/>
            </a:endParaRPr>
          </a:p>
        </p:txBody>
      </p:sp>
      <p:sp>
        <p:nvSpPr>
          <p:cNvPr id="25" name="Text 23">
            <a:extLst xmlns:a="http://schemas.openxmlformats.org/drawingml/2006/main">
              <a:ext uri="{FF2B5EF4-FFF2-40B4-BE49-F238E27FC236}">
                <a16:creationId xmlns:a16="http://schemas.microsoft.com/office/drawing/2014/main" id="{177F2338-0328-4719-A01C-E4F108B5FD59}"/>
              </a:ext>
            </a:extLst>
          </p:cNvPr>
          <p:cNvSpPr>
            <a:spLocks xmlns:a="http://schemas.openxmlformats.org/drawingml/2006/main" noGrp="1"/>
          </p:cNvSpPr>
          <p:nvPr/>
        </p:nvSpPr>
        <p:spPr>
          <a:xfrm xmlns:a="http://schemas.openxmlformats.org/drawingml/2006/main">
            <a:off x="6720840" y="1408176"/>
            <a:ext cx="1655064"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300" b="1">
                <a:solidFill>
                  <a:srgbClr val="B66E47"/>
                </a:solidFill>
                <a:latin typeface="Arial"/>
                <a:ea typeface="Arial"/>
                <a:cs typeface="Arial"/>
              </a:rPr>
              <a:t>$2.7B</a:t>
            </a:r>
            <a:endParaRPr sz="1300">
              <a:latin typeface="Arial"/>
              <a:ea typeface="Arial"/>
              <a:cs typeface="Arial"/>
            </a:endParaRPr>
          </a:p>
        </p:txBody>
      </p:sp>
      <p:sp>
        <p:nvSpPr>
          <p:cNvPr id="26" name="Text 24">
            <a:extLst xmlns:a="http://schemas.openxmlformats.org/drawingml/2006/main">
              <a:ext uri="{FF2B5EF4-FFF2-40B4-BE49-F238E27FC236}">
                <a16:creationId xmlns:a16="http://schemas.microsoft.com/office/drawing/2014/main" id="{D2DE0940-978E-47CB-A35C-35D8C3010169}"/>
              </a:ext>
            </a:extLst>
          </p:cNvPr>
          <p:cNvSpPr>
            <a:spLocks xmlns:a="http://schemas.openxmlformats.org/drawingml/2006/main" noGrp="1"/>
          </p:cNvSpPr>
          <p:nvPr/>
        </p:nvSpPr>
        <p:spPr>
          <a:xfrm xmlns:a="http://schemas.openxmlformats.org/drawingml/2006/main">
            <a:off x="6720840" y="1737360"/>
            <a:ext cx="1655064"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7B8184"/>
                </a:solidFill>
                <a:latin typeface="Arial"/>
                <a:ea typeface="Arial"/>
                <a:cs typeface="Arial"/>
              </a:rPr>
              <a:t>+15.9% YoY; 1Q26</a:t>
            </a:r>
            <a:endParaRPr sz="800">
              <a:latin typeface="Arial"/>
              <a:ea typeface="Arial"/>
              <a:cs typeface="Arial"/>
            </a:endParaRPr>
          </a:p>
        </p:txBody>
      </p:sp>
      <p:sp>
        <p:nvSpPr>
          <p:cNvPr id="27" name="Shape 25">
            <a:extLst xmlns:a="http://schemas.openxmlformats.org/drawingml/2006/main">
              <a:ext uri="{FF2B5EF4-FFF2-40B4-BE49-F238E27FC236}">
                <a16:creationId xmlns:a16="http://schemas.microsoft.com/office/drawing/2014/main" id="{8C294F44-E1D5-4A91-8406-1E9F30898C92}"/>
              </a:ext>
            </a:extLst>
          </p:cNvPr>
          <p:cNvSpPr>
            <a:spLocks xmlns:a="http://schemas.openxmlformats.org/drawingml/2006/main" noGrp="1"/>
          </p:cNvSpPr>
          <p:nvPr/>
        </p:nvSpPr>
        <p:spPr>
          <a:xfrm xmlns:a="http://schemas.openxmlformats.org/drawingml/2006/main">
            <a:off x="7808976" y="1408176"/>
            <a:ext cx="502920" cy="164592"/>
          </a:xfrm>
          <a:prstGeom xmlns:a="http://schemas.openxmlformats.org/drawingml/2006/main" prst="roundRect">
            <a:avLst>
              <a:gd name="adj" fmla="val 27778"/>
            </a:avLst>
          </a:prstGeom>
          <a:solidFill xmlns:a="http://schemas.openxmlformats.org/drawingml/2006/main">
            <a:srgbClr val="ECE5DB"/>
          </a:solidFill>
          <a:ln xmlns:a="http://schemas.openxmlformats.org/drawingml/2006/main" w="12700">
            <a:solidFill>
              <a:srgbClr val="E8F5EE"/>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8" name="Text 26">
            <a:extLst xmlns:a="http://schemas.openxmlformats.org/drawingml/2006/main">
              <a:ext uri="{FF2B5EF4-FFF2-40B4-BE49-F238E27FC236}">
                <a16:creationId xmlns:a16="http://schemas.microsoft.com/office/drawing/2014/main" id="{8F2B1B9D-EA2A-401A-B1E7-011AA9232654}"/>
              </a:ext>
            </a:extLst>
          </p:cNvPr>
          <p:cNvSpPr>
            <a:spLocks xmlns:a="http://schemas.openxmlformats.org/drawingml/2006/main" noGrp="1"/>
          </p:cNvSpPr>
          <p:nvPr/>
        </p:nvSpPr>
        <p:spPr>
          <a:xfrm xmlns:a="http://schemas.openxmlformats.org/drawingml/2006/main">
            <a:off x="7836408" y="1449324"/>
            <a:ext cx="44805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+15.9%</a:t>
            </a:r>
            <a:endParaRPr sz="800">
              <a:latin typeface="Arial"/>
              <a:ea typeface="Arial"/>
              <a:cs typeface="Arial"/>
            </a:endParaRPr>
          </a:p>
        </p:txBody>
      </p:sp>
      <p:sp>
        <p:nvSpPr>
          <p:cNvPr id="29" name="Shape 27">
            <a:extLst xmlns:a="http://schemas.openxmlformats.org/drawingml/2006/main">
              <a:ext uri="{FF2B5EF4-FFF2-40B4-BE49-F238E27FC236}">
                <a16:creationId xmlns:a16="http://schemas.microsoft.com/office/drawing/2014/main" id="{AD0FF255-E1B3-4593-AC82-C7419D2DDFA6}"/>
              </a:ext>
            </a:extLst>
          </p:cNvPr>
          <p:cNvSpPr>
            <a:spLocks xmlns:a="http://schemas.openxmlformats.org/drawingml/2006/main" noGrp="1"/>
          </p:cNvSpPr>
          <p:nvPr/>
        </p:nvSpPr>
        <p:spPr>
          <a:xfrm xmlns:a="http://schemas.openxmlformats.org/drawingml/2006/main">
            <a:off x="8668512" y="1078992"/>
            <a:ext cx="3063240" cy="914400"/>
          </a:xfrm>
          <a:prstGeom xmlns:a="http://schemas.openxmlformats.org/drawingml/2006/main" prst="rect">
            <a:avLst/>
          </a:prstGeom>
          <a:solidFill xmlns:a="http://schemas.openxmlformats.org/drawingml/2006/main">
            <a:srgbClr val="FFFFFF"/>
          </a:solidFill>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0" name="Text 28">
            <a:extLst xmlns:a="http://schemas.openxmlformats.org/drawingml/2006/main">
              <a:ext uri="{FF2B5EF4-FFF2-40B4-BE49-F238E27FC236}">
                <a16:creationId xmlns:a16="http://schemas.microsoft.com/office/drawing/2014/main" id="{AC214521-38FD-41CD-998E-88E2C69B914F}"/>
              </a:ext>
            </a:extLst>
          </p:cNvPr>
          <p:cNvSpPr>
            <a:spLocks xmlns:a="http://schemas.openxmlformats.org/drawingml/2006/main" noGrp="1"/>
          </p:cNvSpPr>
          <p:nvPr/>
        </p:nvSpPr>
        <p:spPr>
          <a:xfrm xmlns:a="http://schemas.openxmlformats.org/drawingml/2006/main">
            <a:off x="8778240" y="1170432"/>
            <a:ext cx="2843784"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Enterprise Dependent AP Segment</a:t>
            </a:r>
            <a:endParaRPr sz="800">
              <a:latin typeface="Arial"/>
              <a:ea typeface="Arial"/>
              <a:cs typeface="Arial"/>
            </a:endParaRPr>
          </a:p>
        </p:txBody>
      </p:sp>
      <p:sp>
        <p:nvSpPr>
          <p:cNvPr id="31" name="Text 29">
            <a:extLst xmlns:a="http://schemas.openxmlformats.org/drawingml/2006/main">
              <a:ext uri="{FF2B5EF4-FFF2-40B4-BE49-F238E27FC236}">
                <a16:creationId xmlns:a16="http://schemas.microsoft.com/office/drawing/2014/main" id="{69313FDB-6DAF-4AE2-ACAD-099A5B01E88F}"/>
              </a:ext>
            </a:extLst>
          </p:cNvPr>
          <p:cNvSpPr>
            <a:spLocks xmlns:a="http://schemas.openxmlformats.org/drawingml/2006/main" noGrp="1"/>
          </p:cNvSpPr>
          <p:nvPr/>
        </p:nvSpPr>
        <p:spPr>
          <a:xfrm xmlns:a="http://schemas.openxmlformats.org/drawingml/2006/main">
            <a:off x="8778240" y="1408176"/>
            <a:ext cx="2843784"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300" b="1">
                <a:solidFill>
                  <a:srgbClr val="B66E47"/>
                </a:solidFill>
                <a:latin typeface="Arial"/>
                <a:ea typeface="Arial"/>
                <a:cs typeface="Arial"/>
              </a:rPr>
              <a:t>$2.1B</a:t>
            </a:r>
            <a:endParaRPr sz="1300">
              <a:latin typeface="Arial"/>
              <a:ea typeface="Arial"/>
              <a:cs typeface="Arial"/>
            </a:endParaRPr>
          </a:p>
        </p:txBody>
      </p:sp>
      <p:sp>
        <p:nvSpPr>
          <p:cNvPr id="32" name="Text 30">
            <a:extLst xmlns:a="http://schemas.openxmlformats.org/drawingml/2006/main">
              <a:ext uri="{FF2B5EF4-FFF2-40B4-BE49-F238E27FC236}">
                <a16:creationId xmlns:a16="http://schemas.microsoft.com/office/drawing/2014/main" id="{6C2C01C6-1BDD-4B95-88AC-44FCD4A7D462}"/>
              </a:ext>
            </a:extLst>
          </p:cNvPr>
          <p:cNvSpPr>
            <a:spLocks xmlns:a="http://schemas.openxmlformats.org/drawingml/2006/main" noGrp="1"/>
          </p:cNvSpPr>
          <p:nvPr/>
        </p:nvSpPr>
        <p:spPr>
          <a:xfrm xmlns:a="http://schemas.openxmlformats.org/drawingml/2006/main">
            <a:off x="8778240" y="1737360"/>
            <a:ext cx="2843784"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7B8184"/>
                </a:solidFill>
                <a:latin typeface="Arial"/>
                <a:ea typeface="Arial"/>
                <a:cs typeface="Arial"/>
              </a:rPr>
              <a:t>+18.5% YoY; 1Q26</a:t>
            </a:r>
            <a:endParaRPr sz="800">
              <a:latin typeface="Arial"/>
              <a:ea typeface="Arial"/>
              <a:cs typeface="Arial"/>
            </a:endParaRPr>
          </a:p>
        </p:txBody>
      </p:sp>
      <p:sp>
        <p:nvSpPr>
          <p:cNvPr id="33" name="Shape 31">
            <a:extLst xmlns:a="http://schemas.openxmlformats.org/drawingml/2006/main">
              <a:ext uri="{FF2B5EF4-FFF2-40B4-BE49-F238E27FC236}">
                <a16:creationId xmlns:a16="http://schemas.microsoft.com/office/drawing/2014/main" id="{FA3465F4-080B-4304-8AD6-ADAFCF64B6F4}"/>
              </a:ext>
            </a:extLst>
          </p:cNvPr>
          <p:cNvSpPr>
            <a:spLocks xmlns:a="http://schemas.openxmlformats.org/drawingml/2006/main" noGrp="1"/>
          </p:cNvSpPr>
          <p:nvPr/>
        </p:nvSpPr>
        <p:spPr>
          <a:xfrm xmlns:a="http://schemas.openxmlformats.org/drawingml/2006/main">
            <a:off x="11055096" y="1408176"/>
            <a:ext cx="502920" cy="164592"/>
          </a:xfrm>
          <a:prstGeom xmlns:a="http://schemas.openxmlformats.org/drawingml/2006/main" prst="roundRect">
            <a:avLst>
              <a:gd name="adj" fmla="val 27778"/>
            </a:avLst>
          </a:prstGeom>
          <a:solidFill xmlns:a="http://schemas.openxmlformats.org/drawingml/2006/main">
            <a:srgbClr val="ECE5DB"/>
          </a:solidFill>
          <a:ln xmlns:a="http://schemas.openxmlformats.org/drawingml/2006/main" w="12700">
            <a:solidFill>
              <a:srgbClr val="E8F5EE"/>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4" name="Text 32">
            <a:extLst xmlns:a="http://schemas.openxmlformats.org/drawingml/2006/main">
              <a:ext uri="{FF2B5EF4-FFF2-40B4-BE49-F238E27FC236}">
                <a16:creationId xmlns:a16="http://schemas.microsoft.com/office/drawing/2014/main" id="{F2DEB6BE-F023-40D7-AB91-E73F77975EE8}"/>
              </a:ext>
            </a:extLst>
          </p:cNvPr>
          <p:cNvSpPr>
            <a:spLocks xmlns:a="http://schemas.openxmlformats.org/drawingml/2006/main" noGrp="1"/>
          </p:cNvSpPr>
          <p:nvPr/>
        </p:nvSpPr>
        <p:spPr>
          <a:xfrm xmlns:a="http://schemas.openxmlformats.org/drawingml/2006/main">
            <a:off x="11082528" y="1449324"/>
            <a:ext cx="44805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+18.5%</a:t>
            </a:r>
            <a:endParaRPr sz="800">
              <a:latin typeface="Arial"/>
              <a:ea typeface="Arial"/>
              <a:cs typeface="Arial"/>
            </a:endParaRPr>
          </a:p>
        </p:txBody>
      </p:sp>
      <p:sp>
        <p:nvSpPr>
          <p:cNvPr id="35" name="Text 33">
            <a:extLst xmlns:a="http://schemas.openxmlformats.org/drawingml/2006/main">
              <a:ext uri="{FF2B5EF4-FFF2-40B4-BE49-F238E27FC236}">
                <a16:creationId xmlns:a16="http://schemas.microsoft.com/office/drawing/2014/main" id="{129BBE10-C166-42C6-8A18-DF60343E935F}"/>
              </a:ext>
            </a:extLst>
          </p:cNvPr>
          <p:cNvSpPr>
            <a:spLocks xmlns:a="http://schemas.openxmlformats.org/drawingml/2006/main" noGrp="1"/>
          </p:cNvSpPr>
          <p:nvPr/>
        </p:nvSpPr>
        <p:spPr>
          <a:xfrm xmlns:a="http://schemas.openxmlformats.org/drawingml/2006/main">
            <a:off x="438912" y="2231136"/>
            <a:ext cx="402336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b="1">
                <a:solidFill>
                  <a:srgbClr val="111416"/>
                </a:solidFill>
                <a:latin typeface="Arial"/>
                <a:ea typeface="Arial"/>
                <a:cs typeface="Arial"/>
              </a:rPr>
              <a:t>Hardware revenue mix by market segment, 1Q26 ($B)</a:t>
            </a:r>
            <a:endParaRPr sz="1000">
              <a:latin typeface="Arial"/>
              <a:ea typeface="Arial"/>
              <a:cs typeface="Arial"/>
            </a:endParaRPr>
          </a:p>
        </p:txBody>
      </p:sp>
      <p:graphicFrame>
        <p:nvGraphicFramePr>
          <p:cNvPr id="105" name="Chart 0"/>
          <p:cNvGraphicFramePr/>
          <p:nvPr/>
        </p:nvGraphicFramePr>
        <p:xfrm>
          <a:off xmlns:a="http://schemas.openxmlformats.org/drawingml/2006/main" x="475488" y="2468880"/>
          <a:ext xmlns:a="http://schemas.openxmlformats.org/drawingml/2006/main" cx="5989320" cy="2606040"/>
        </p:xfrm>
        <a:graphic xmlns:a="http://schemas.openxmlformats.org/drawingml/2006/main">
          <a:graphicData uri="http://schemas.openxmlformats.org/drawingml/2006/chart">
            <c:chart xmlns:r="http://schemas.openxmlformats.org/officeDocument/2006/relationships" xmlns:c="http://schemas.openxmlformats.org/drawingml/2006/chart" r:id="R3d255a96305743b9"/>
          </a:graphicData>
        </a:graphic>
      </p:graphicFrame>
      <p:sp>
        <p:nvSpPr>
          <p:cNvPr id="37" name="Text 34">
            <a:extLst xmlns:a="http://schemas.openxmlformats.org/drawingml/2006/main">
              <a:ext uri="{FF2B5EF4-FFF2-40B4-BE49-F238E27FC236}">
                <a16:creationId xmlns:a16="http://schemas.microsoft.com/office/drawing/2014/main" id="{3A22B488-2940-4539-B6A1-397A0B57CF29}"/>
              </a:ext>
            </a:extLst>
          </p:cNvPr>
          <p:cNvSpPr>
            <a:spLocks xmlns:a="http://schemas.openxmlformats.org/drawingml/2006/main" noGrp="1"/>
          </p:cNvSpPr>
          <p:nvPr/>
        </p:nvSpPr>
        <p:spPr>
          <a:xfrm xmlns:a="http://schemas.openxmlformats.org/drawingml/2006/main">
            <a:off x="6839712" y="2231136"/>
            <a:ext cx="22860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b="1">
                <a:solidFill>
                  <a:srgbClr val="111416"/>
                </a:solidFill>
                <a:latin typeface="Arial"/>
                <a:ea typeface="Arial"/>
                <a:cs typeface="Arial"/>
              </a:rPr>
              <a:t>Growth signal by segment</a:t>
            </a:r>
            <a:endParaRPr sz="1000">
              <a:latin typeface="Arial"/>
              <a:ea typeface="Arial"/>
              <a:cs typeface="Arial"/>
            </a:endParaRPr>
          </a:p>
        </p:txBody>
      </p:sp>
      <p:graphicFrame>
        <p:nvGraphicFramePr>
          <p:cNvPr id="107" name="Chart 1"/>
          <p:cNvGraphicFramePr/>
          <p:nvPr/>
        </p:nvGraphicFramePr>
        <p:xfrm>
          <a:off xmlns:a="http://schemas.openxmlformats.org/drawingml/2006/main" x="6839712" y="2468880"/>
          <a:ext xmlns:a="http://schemas.openxmlformats.org/drawingml/2006/main" cx="4709160" cy="2606040"/>
        </p:xfrm>
        <a:graphic xmlns:a="http://schemas.openxmlformats.org/drawingml/2006/main">
          <a:graphicData uri="http://schemas.openxmlformats.org/drawingml/2006/chart">
            <c:chart xmlns:r="http://schemas.openxmlformats.org/officeDocument/2006/relationships" xmlns:c="http://schemas.openxmlformats.org/drawingml/2006/chart" r:id="Rbacc003a20d24b08"/>
          </a:graphicData>
        </a:graphic>
      </p:graphicFrame>
      <p:sp>
        <p:nvSpPr>
          <p:cNvPr id="39" name="Shape 35">
            <a:extLst xmlns:a="http://schemas.openxmlformats.org/drawingml/2006/main">
              <a:ext uri="{FF2B5EF4-FFF2-40B4-BE49-F238E27FC236}">
                <a16:creationId xmlns:a16="http://schemas.microsoft.com/office/drawing/2014/main" id="{412CEB97-7BA5-4FD4-B0EC-6944491D8C94}"/>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0" name="Shape 36">
            <a:extLst xmlns:a="http://schemas.openxmlformats.org/drawingml/2006/main">
              <a:ext uri="{FF2B5EF4-FFF2-40B4-BE49-F238E27FC236}">
                <a16:creationId xmlns:a16="http://schemas.microsoft.com/office/drawing/2014/main" id="{75E07CDE-0972-412B-92E8-0C62B1234C2D}"/>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1" name="Text 37">
            <a:extLst xmlns:a="http://schemas.openxmlformats.org/drawingml/2006/main">
              <a:ext uri="{FF2B5EF4-FFF2-40B4-BE49-F238E27FC236}">
                <a16:creationId xmlns:a16="http://schemas.microsoft.com/office/drawing/2014/main" id="{E8E8983A-15C9-4472-AA51-A96ECBC4E4E9}"/>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42" name="Text 38">
            <a:extLst xmlns:a="http://schemas.openxmlformats.org/drawingml/2006/main">
              <a:ext uri="{FF2B5EF4-FFF2-40B4-BE49-F238E27FC236}">
                <a16:creationId xmlns:a16="http://schemas.microsoft.com/office/drawing/2014/main" id="{72E4EB4D-880F-455E-85F0-7008B7E3DBEC}"/>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Current demand is not a uniform replacement cycle; the spend pool is being reshaped by AI data-center networks, Wi-Fi 7-led campus upgrades and software-defined WAN migration.</a:t>
            </a:r>
            <a:endParaRPr sz="1000">
              <a:latin typeface="Arial"/>
              <a:ea typeface="Arial"/>
              <a:cs typeface="Arial"/>
            </a:endParaRPr>
          </a:p>
        </p:txBody>
      </p:sp>
      <p:sp>
        <p:nvSpPr>
          <p:cNvPr id="43" name="Text 39">
            <a:extLst xmlns:a="http://schemas.openxmlformats.org/drawingml/2006/main">
              <a:ext uri="{FF2B5EF4-FFF2-40B4-BE49-F238E27FC236}">
                <a16:creationId xmlns:a16="http://schemas.microsoft.com/office/drawing/2014/main" id="{1754C869-FBFD-4C49-9D95-415DAC0CF486}"/>
              </a:ext>
            </a:extLst>
          </p:cNvPr>
          <p:cNvSpPr>
            <a:spLocks xmlns:a="http://schemas.openxmlformats.org/drawingml/2006/main" noGrp="1"/>
          </p:cNvSpPr>
          <p:nvPr/>
        </p:nvSpPr>
        <p:spPr>
          <a:xfrm xmlns:a="http://schemas.openxmlformats.org/drawingml/2006/main">
            <a:off x="438912" y="6291072"/>
            <a:ext cx="4572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44" name="Text 40">
            <a:hlinkClick xmlns:r="http://schemas.openxmlformats.org/officeDocument/2006/relationships" xmlns:a="http://schemas.openxmlformats.org/drawingml/2006/main" r:id="Rd2bb1a7442064f9f"/>
            <a:extLst xmlns:a="http://schemas.openxmlformats.org/drawingml/2006/main">
              <a:ext uri="{FF2B5EF4-FFF2-40B4-BE49-F238E27FC236}">
                <a16:creationId xmlns:a16="http://schemas.microsoft.com/office/drawing/2014/main" id="{A37C29B0-7ADC-4049-8822-28E2334BDCDA}"/>
              </a:ext>
            </a:extLst>
          </p:cNvPr>
          <p:cNvSpPr>
            <a:spLocks xmlns:a="http://schemas.openxmlformats.org/drawingml/2006/main" noGrp="1"/>
          </p:cNvSpPr>
          <p:nvPr/>
        </p:nvSpPr>
        <p:spPr>
          <a:xfrm xmlns:a="http://schemas.openxmlformats.org/drawingml/2006/main">
            <a:off x="896112" y="6291072"/>
            <a:ext cx="21488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f53dbf2ecba64655"/>
              </a:rPr>
              <a:t>IDC Ethernet Switch &amp; Router Tracker, 1Q26</a:t>
            </a:r>
            <a:endParaRPr sz="600" i="1">
              <a:latin typeface="Arial"/>
              <a:ea typeface="Arial"/>
              <a:cs typeface="Arial"/>
            </a:endParaRPr>
          </a:p>
        </p:txBody>
      </p:sp>
      <p:sp>
        <p:nvSpPr>
          <p:cNvPr id="45" name="Text 41">
            <a:extLst xmlns:a="http://schemas.openxmlformats.org/drawingml/2006/main">
              <a:ext uri="{FF2B5EF4-FFF2-40B4-BE49-F238E27FC236}">
                <a16:creationId xmlns:a16="http://schemas.microsoft.com/office/drawing/2014/main" id="{A7C58917-AEF9-4E79-95F2-DBB00EEA349C}"/>
              </a:ext>
            </a:extLst>
          </p:cNvPr>
          <p:cNvSpPr>
            <a:spLocks xmlns:a="http://schemas.openxmlformats.org/drawingml/2006/main" noGrp="1"/>
          </p:cNvSpPr>
          <p:nvPr/>
        </p:nvSpPr>
        <p:spPr>
          <a:xfrm xmlns:a="http://schemas.openxmlformats.org/drawingml/2006/main">
            <a:off x="308152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46" name="Text 42">
            <a:hlinkClick xmlns:r="http://schemas.openxmlformats.org/officeDocument/2006/relationships" xmlns:a="http://schemas.openxmlformats.org/drawingml/2006/main" r:id="R4e3f4ececf544eb9"/>
            <a:extLst xmlns:a="http://schemas.openxmlformats.org/drawingml/2006/main">
              <a:ext uri="{FF2B5EF4-FFF2-40B4-BE49-F238E27FC236}">
                <a16:creationId xmlns:a16="http://schemas.microsoft.com/office/drawing/2014/main" id="{05182E95-6ADC-4110-A4BC-8D521111F49B}"/>
              </a:ext>
            </a:extLst>
          </p:cNvPr>
          <p:cNvSpPr>
            <a:spLocks xmlns:a="http://schemas.openxmlformats.org/drawingml/2006/main" noGrp="1"/>
          </p:cNvSpPr>
          <p:nvPr/>
        </p:nvSpPr>
        <p:spPr>
          <a:xfrm xmlns:a="http://schemas.openxmlformats.org/drawingml/2006/main">
            <a:off x="3163824" y="6291072"/>
            <a:ext cx="15087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f8e36e1248914c0d"/>
              </a:rPr>
              <a:t>IDC WLAN Tracker, 1Q26</a:t>
            </a:r>
            <a:endParaRPr sz="600" i="1">
              <a:latin typeface="Arial"/>
              <a:ea typeface="Arial"/>
              <a:cs typeface="Arial"/>
            </a:endParaRPr>
          </a:p>
        </p:txBody>
      </p:sp>
      <p:sp>
        <p:nvSpPr>
          <p:cNvPr id="47" name="Shape 43">
            <a:extLst xmlns:a="http://schemas.openxmlformats.org/drawingml/2006/main">
              <a:ext uri="{FF2B5EF4-FFF2-40B4-BE49-F238E27FC236}">
                <a16:creationId xmlns:a16="http://schemas.microsoft.com/office/drawing/2014/main" id="{67401872-2B9C-4622-B11F-D12A8C88DCA8}"/>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48" name="Text 44">
            <a:extLst xmlns:a="http://schemas.openxmlformats.org/drawingml/2006/main">
              <a:ext uri="{FF2B5EF4-FFF2-40B4-BE49-F238E27FC236}">
                <a16:creationId xmlns:a16="http://schemas.microsoft.com/office/drawing/2014/main" id="{232FE852-C3DF-4281-B8F0-BD1EE50D68C9}"/>
              </a:ext>
            </a:extLst>
          </p:cNvPr>
          <p:cNvSpPr>
            <a:spLocks xmlns:a="http://schemas.openxmlformats.org/drawingml/2006/main" noGrp="1"/>
          </p:cNvSpPr>
          <p:nvPr/>
        </p:nvSpPr>
        <p:spPr>
          <a:xfrm xmlns:a="http://schemas.openxmlformats.org/drawingml/2006/main">
            <a:off x="438912" y="6537960"/>
            <a:ext cx="51206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49" name="Text 45">
            <a:extLst xmlns:a="http://schemas.openxmlformats.org/drawingml/2006/main">
              <a:ext uri="{FF2B5EF4-FFF2-40B4-BE49-F238E27FC236}">
                <a16:creationId xmlns:a16="http://schemas.microsoft.com/office/drawing/2014/main" id="{F9745361-2D41-4880-BA46-7621CC9DB87A}"/>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10</a:t>
            </a:r>
            <a:endParaRPr sz="800">
              <a:latin typeface="Arial"/>
              <a:ea typeface="Arial"/>
              <a:cs typeface="Arial"/>
            </a:endParaRPr>
          </a:p>
        </p:txBody>
      </p:sp>
      <p:sp>
        <p:nvSpPr>
          <p:cNvPr id="51" name="TextBox 50">
            <a:extLst xmlns:a="http://schemas.openxmlformats.org/drawingml/2006/main">
              <a:ext uri="{FF2B5EF4-FFF2-40B4-BE49-F238E27FC236}">
                <a16:creationId xmlns:a16="http://schemas.microsoft.com/office/drawing/2014/main" id="{5808BE4F-C005-4E7B-B422-0677EABDA7B8}"/>
              </a:ext>
            </a:extLst>
          </p:cNvPr>
          <p:cNvSpPr>
            <a:spLocks xmlns:a="http://schemas.openxmlformats.org/drawingml/2006/main" noGrp="1"/>
          </p:cNvSpPr>
          <p:nvPr/>
        </p:nvSpPr>
        <p:spPr>
          <a:xfrm xmlns:a="http://schemas.openxmlformats.org/drawingml/2006/main">
            <a:off x="800100" y="5099050"/>
            <a:ext cx="1016000" cy="2667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vert="horz" wrap="square" anchor="ctr">
            <a:noAutofit/>
          </a:bodyPr>
          <a:lstStyle xmlns:a="http://schemas.openxmlformats.org/drawingml/2006/main"/>
          <a:p xmlns:a="http://schemas.openxmlformats.org/drawingml/2006/main">
            <a:pPr algn="l">
              <a:buNone/>
            </a:pPr>
            <a:r>
              <a:rPr sz="800">
                <a:solidFill>
                  <a:srgbClr val="3E4548"/>
                </a:solidFill>
                <a:latin typeface="Arial"/>
                <a:ea typeface="Arial"/>
                <a:cs typeface="Arial"/>
              </a:rPr>
              <a:t>Total Ethernet
switch</a:t>
            </a:r>
          </a:p>
        </p:txBody>
      </p:sp>
      <p:sp>
        <p:nvSpPr>
          <p:cNvPr id="52" name="TextBox 51">
            <a:extLst xmlns:a="http://schemas.openxmlformats.org/drawingml/2006/main">
              <a:ext uri="{FF2B5EF4-FFF2-40B4-BE49-F238E27FC236}">
                <a16:creationId xmlns:a16="http://schemas.microsoft.com/office/drawing/2014/main" id="{D9AAF6FD-7ED4-493A-B6EB-6E50047052F0}"/>
              </a:ext>
            </a:extLst>
          </p:cNvPr>
          <p:cNvSpPr>
            <a:spLocks xmlns:a="http://schemas.openxmlformats.org/drawingml/2006/main" noGrp="1"/>
          </p:cNvSpPr>
          <p:nvPr/>
        </p:nvSpPr>
        <p:spPr>
          <a:xfrm xmlns:a="http://schemas.openxmlformats.org/drawingml/2006/main">
            <a:off x="1879600" y="5099050"/>
            <a:ext cx="1016000" cy="2667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vert="horz" wrap="square" anchor="ctr">
            <a:noAutofit/>
          </a:bodyPr>
          <a:lstStyle xmlns:a="http://schemas.openxmlformats.org/drawingml/2006/main"/>
          <a:p xmlns:a="http://schemas.openxmlformats.org/drawingml/2006/main">
            <a:pPr algn="l">
              <a:buNone/>
            </a:pPr>
            <a:r>
              <a:rPr sz="800">
                <a:solidFill>
                  <a:srgbClr val="3E4548"/>
                </a:solidFill>
                <a:latin typeface="Arial"/>
                <a:ea typeface="Arial"/>
                <a:cs typeface="Arial"/>
              </a:rPr>
              <a:t>Campus/branch
switch</a:t>
            </a:r>
          </a:p>
        </p:txBody>
      </p:sp>
      <p:sp>
        <p:nvSpPr>
          <p:cNvPr id="53" name="TextBox 52">
            <a:extLst xmlns:a="http://schemas.openxmlformats.org/drawingml/2006/main">
              <a:ext uri="{FF2B5EF4-FFF2-40B4-BE49-F238E27FC236}">
                <a16:creationId xmlns:a16="http://schemas.microsoft.com/office/drawing/2014/main" id="{B7DFFE53-3304-4D9D-B4A9-421FDD5E9836}"/>
              </a:ext>
            </a:extLst>
          </p:cNvPr>
          <p:cNvSpPr>
            <a:spLocks xmlns:a="http://schemas.openxmlformats.org/drawingml/2006/main" noGrp="1"/>
          </p:cNvSpPr>
          <p:nvPr/>
        </p:nvSpPr>
        <p:spPr>
          <a:xfrm xmlns:a="http://schemas.openxmlformats.org/drawingml/2006/main">
            <a:off x="2959100" y="5099050"/>
            <a:ext cx="1016000" cy="2667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vert="horz" wrap="square" anchor="ctr">
            <a:noAutofit/>
          </a:bodyPr>
          <a:lstStyle xmlns:a="http://schemas.openxmlformats.org/drawingml/2006/main"/>
          <a:p xmlns:a="http://schemas.openxmlformats.org/drawingml/2006/main">
            <a:pPr algn="l">
              <a:buNone/>
            </a:pPr>
            <a:r>
              <a:rPr sz="800">
                <a:solidFill>
                  <a:srgbClr val="3E4548"/>
                </a:solidFill>
                <a:latin typeface="Arial"/>
                <a:ea typeface="Arial"/>
                <a:cs typeface="Arial"/>
              </a:rPr>
              <a:t>Total router</a:t>
            </a:r>
          </a:p>
        </p:txBody>
      </p:sp>
      <p:sp>
        <p:nvSpPr>
          <p:cNvPr id="54" name="TextBox 53">
            <a:extLst xmlns:a="http://schemas.openxmlformats.org/drawingml/2006/main">
              <a:ext uri="{FF2B5EF4-FFF2-40B4-BE49-F238E27FC236}">
                <a16:creationId xmlns:a16="http://schemas.microsoft.com/office/drawing/2014/main" id="{9A0D05BE-CE80-45F5-83B6-C9EA356BC228}"/>
              </a:ext>
            </a:extLst>
          </p:cNvPr>
          <p:cNvSpPr>
            <a:spLocks xmlns:a="http://schemas.openxmlformats.org/drawingml/2006/main" noGrp="1"/>
          </p:cNvSpPr>
          <p:nvPr/>
        </p:nvSpPr>
        <p:spPr>
          <a:xfrm xmlns:a="http://schemas.openxmlformats.org/drawingml/2006/main">
            <a:off x="4038600" y="5099050"/>
            <a:ext cx="1016000" cy="2667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vert="horz" wrap="square" anchor="ctr">
            <a:noAutofit/>
          </a:bodyPr>
          <a:lstStyle xmlns:a="http://schemas.openxmlformats.org/drawingml/2006/main"/>
          <a:p xmlns:a="http://schemas.openxmlformats.org/drawingml/2006/main">
            <a:pPr algn="l">
              <a:buNone/>
            </a:pPr>
            <a:r>
              <a:rPr sz="800">
                <a:solidFill>
                  <a:srgbClr val="3E4548"/>
                </a:solidFill>
                <a:latin typeface="Arial"/>
                <a:ea typeface="Arial"/>
                <a:cs typeface="Arial"/>
              </a:rPr>
              <a:t>Worldwide WLAN</a:t>
            </a:r>
          </a:p>
        </p:txBody>
      </p:sp>
      <p:sp>
        <p:nvSpPr>
          <p:cNvPr id="55" name="TextBox 54">
            <a:extLst xmlns:a="http://schemas.openxmlformats.org/drawingml/2006/main">
              <a:ext uri="{FF2B5EF4-FFF2-40B4-BE49-F238E27FC236}">
                <a16:creationId xmlns:a16="http://schemas.microsoft.com/office/drawing/2014/main" id="{A658F9CA-932C-4F20-A8B5-A6209BE90814}"/>
              </a:ext>
            </a:extLst>
          </p:cNvPr>
          <p:cNvSpPr>
            <a:spLocks xmlns:a="http://schemas.openxmlformats.org/drawingml/2006/main" noGrp="1"/>
          </p:cNvSpPr>
          <p:nvPr/>
        </p:nvSpPr>
        <p:spPr>
          <a:xfrm xmlns:a="http://schemas.openxmlformats.org/drawingml/2006/main">
            <a:off x="5118100" y="5099050"/>
            <a:ext cx="1016000" cy="2667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vert="horz" wrap="square" anchor="ctr">
            <a:noAutofit/>
          </a:bodyPr>
          <a:lstStyle xmlns:a="http://schemas.openxmlformats.org/drawingml/2006/main"/>
          <a:p xmlns:a="http://schemas.openxmlformats.org/drawingml/2006/main">
            <a:pPr algn="l">
              <a:buNone/>
            </a:pPr>
            <a:r>
              <a:rPr sz="800">
                <a:solidFill>
                  <a:srgbClr val="3E4548"/>
                </a:solidFill>
                <a:latin typeface="Arial"/>
                <a:ea typeface="Arial"/>
                <a:cs typeface="Arial"/>
              </a:rPr>
              <a:t>Dependent AP</a:t>
            </a:r>
          </a:p>
        </p:txBody>
      </p:sp>
      <p:sp>
        <p:nvSpPr>
          <p:cNvPr id="56" name="TextBox 55">
            <a:extLst xmlns:a="http://schemas.openxmlformats.org/drawingml/2006/main">
              <a:ext uri="{FF2B5EF4-FFF2-40B4-BE49-F238E27FC236}">
                <a16:creationId xmlns:a16="http://schemas.microsoft.com/office/drawing/2014/main" id="{C2281E2C-A999-4F29-863B-6D8529A11098}"/>
              </a:ext>
            </a:extLst>
          </p:cNvPr>
          <p:cNvSpPr>
            <a:spLocks xmlns:a="http://schemas.openxmlformats.org/drawingml/2006/main" noGrp="1"/>
          </p:cNvSpPr>
          <p:nvPr/>
        </p:nvSpPr>
        <p:spPr>
          <a:xfrm xmlns:a="http://schemas.openxmlformats.org/drawingml/2006/main">
            <a:off x="7067550" y="5099050"/>
            <a:ext cx="838200" cy="2667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vert="horz" wrap="square" anchor="ctr">
            <a:noAutofit/>
          </a:bodyPr>
          <a:lstStyle xmlns:a="http://schemas.openxmlformats.org/drawingml/2006/main"/>
          <a:p xmlns:a="http://schemas.openxmlformats.org/drawingml/2006/main">
            <a:pPr algn="l">
              <a:buNone/>
            </a:pPr>
            <a:r>
              <a:rPr sz="800">
                <a:solidFill>
                  <a:srgbClr val="3E4548"/>
                </a:solidFill>
                <a:latin typeface="Arial"/>
                <a:ea typeface="Arial"/>
                <a:cs typeface="Arial"/>
              </a:rPr>
              <a:t>Ethernet
switch</a:t>
            </a:r>
          </a:p>
        </p:txBody>
      </p:sp>
      <p:sp>
        <p:nvSpPr>
          <p:cNvPr id="57" name="TextBox 56">
            <a:extLst xmlns:a="http://schemas.openxmlformats.org/drawingml/2006/main">
              <a:ext uri="{FF2B5EF4-FFF2-40B4-BE49-F238E27FC236}">
                <a16:creationId xmlns:a16="http://schemas.microsoft.com/office/drawing/2014/main" id="{8367D663-57BD-4429-9202-2A1B42963E99}"/>
              </a:ext>
            </a:extLst>
          </p:cNvPr>
          <p:cNvSpPr>
            <a:spLocks xmlns:a="http://schemas.openxmlformats.org/drawingml/2006/main" noGrp="1"/>
          </p:cNvSpPr>
          <p:nvPr/>
        </p:nvSpPr>
        <p:spPr>
          <a:xfrm xmlns:a="http://schemas.openxmlformats.org/drawingml/2006/main">
            <a:off x="7924800" y="5099050"/>
            <a:ext cx="838200" cy="2667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vert="horz" wrap="square" anchor="ctr">
            <a:noAutofit/>
          </a:bodyPr>
          <a:lstStyle xmlns:a="http://schemas.openxmlformats.org/drawingml/2006/main"/>
          <a:p xmlns:a="http://schemas.openxmlformats.org/drawingml/2006/main">
            <a:pPr algn="ctr">
              <a:buNone/>
            </a:pPr>
            <a:r>
              <a:rPr sz="800">
                <a:solidFill>
                  <a:srgbClr val="3E4548"/>
                </a:solidFill>
                <a:latin typeface="Arial"/>
                <a:ea typeface="Arial"/>
                <a:cs typeface="Arial"/>
              </a:rPr>
              <a:t>Campus/
branch switch</a:t>
            </a:r>
          </a:p>
        </p:txBody>
      </p:sp>
      <p:sp>
        <p:nvSpPr>
          <p:cNvPr id="58" name="TextBox 57">
            <a:extLst xmlns:a="http://schemas.openxmlformats.org/drawingml/2006/main">
              <a:ext uri="{FF2B5EF4-FFF2-40B4-BE49-F238E27FC236}">
                <a16:creationId xmlns:a16="http://schemas.microsoft.com/office/drawing/2014/main" id="{C039572E-EA67-4EC4-AFD4-5400E5A06F3F}"/>
              </a:ext>
            </a:extLst>
          </p:cNvPr>
          <p:cNvSpPr>
            <a:spLocks xmlns:a="http://schemas.openxmlformats.org/drawingml/2006/main" noGrp="1"/>
          </p:cNvSpPr>
          <p:nvPr/>
        </p:nvSpPr>
        <p:spPr>
          <a:xfrm xmlns:a="http://schemas.openxmlformats.org/drawingml/2006/main">
            <a:off x="8782050" y="5099050"/>
            <a:ext cx="838200" cy="2667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vert="horz" wrap="square" anchor="ctr">
            <a:noAutofit/>
          </a:bodyPr>
          <a:lstStyle xmlns:a="http://schemas.openxmlformats.org/drawingml/2006/main"/>
          <a:p xmlns:a="http://schemas.openxmlformats.org/drawingml/2006/main">
            <a:pPr algn="l">
              <a:buNone/>
            </a:pPr>
            <a:r>
              <a:rPr sz="800">
                <a:solidFill>
                  <a:srgbClr val="3E4548"/>
                </a:solidFill>
                <a:latin typeface="Arial"/>
                <a:ea typeface="Arial"/>
                <a:cs typeface="Arial"/>
              </a:rPr>
              <a:t>Router</a:t>
            </a:r>
          </a:p>
        </p:txBody>
      </p:sp>
      <p:sp>
        <p:nvSpPr>
          <p:cNvPr id="59" name="TextBox 58">
            <a:extLst xmlns:a="http://schemas.openxmlformats.org/drawingml/2006/main">
              <a:ext uri="{FF2B5EF4-FFF2-40B4-BE49-F238E27FC236}">
                <a16:creationId xmlns:a16="http://schemas.microsoft.com/office/drawing/2014/main" id="{79926ABA-6A3D-4D91-A637-6AB0EB153CA8}"/>
              </a:ext>
            </a:extLst>
          </p:cNvPr>
          <p:cNvSpPr>
            <a:spLocks xmlns:a="http://schemas.openxmlformats.org/drawingml/2006/main" noGrp="1"/>
          </p:cNvSpPr>
          <p:nvPr/>
        </p:nvSpPr>
        <p:spPr>
          <a:xfrm xmlns:a="http://schemas.openxmlformats.org/drawingml/2006/main">
            <a:off x="9639300" y="5099050"/>
            <a:ext cx="838200" cy="2667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vert="horz" wrap="square" anchor="ctr">
            <a:noAutofit/>
          </a:bodyPr>
          <a:lstStyle xmlns:a="http://schemas.openxmlformats.org/drawingml/2006/main"/>
          <a:p xmlns:a="http://schemas.openxmlformats.org/drawingml/2006/main">
            <a:pPr algn="l">
              <a:buNone/>
            </a:pPr>
            <a:r>
              <a:rPr sz="800">
                <a:solidFill>
                  <a:srgbClr val="3E4548"/>
                </a:solidFill>
                <a:latin typeface="Arial"/>
                <a:ea typeface="Arial"/>
                <a:cs typeface="Arial"/>
              </a:rPr>
              <a:t>WLAN</a:t>
            </a:r>
          </a:p>
        </p:txBody>
      </p:sp>
      <p:sp>
        <p:nvSpPr>
          <p:cNvPr id="60" name="TextBox 59">
            <a:extLst xmlns:a="http://schemas.openxmlformats.org/drawingml/2006/main">
              <a:ext uri="{FF2B5EF4-FFF2-40B4-BE49-F238E27FC236}">
                <a16:creationId xmlns:a16="http://schemas.microsoft.com/office/drawing/2014/main" id="{EF1E0B91-2B45-4783-9514-6CF8C078BFBD}"/>
              </a:ext>
            </a:extLst>
          </p:cNvPr>
          <p:cNvSpPr>
            <a:spLocks xmlns:a="http://schemas.openxmlformats.org/drawingml/2006/main" noGrp="1"/>
          </p:cNvSpPr>
          <p:nvPr/>
        </p:nvSpPr>
        <p:spPr>
          <a:xfrm xmlns:a="http://schemas.openxmlformats.org/drawingml/2006/main">
            <a:off x="10496550" y="5099050"/>
            <a:ext cx="838200" cy="2667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vert="horz" wrap="square" anchor="ctr">
            <a:noAutofit/>
          </a:bodyPr>
          <a:lstStyle xmlns:a="http://schemas.openxmlformats.org/drawingml/2006/main"/>
          <a:p xmlns:a="http://schemas.openxmlformats.org/drawingml/2006/main">
            <a:pPr algn="l">
              <a:buNone/>
            </a:pPr>
            <a:r>
              <a:rPr sz="800">
                <a:solidFill>
                  <a:srgbClr val="3E4548"/>
                </a:solidFill>
                <a:latin typeface="Arial"/>
                <a:ea typeface="Arial"/>
                <a:cs typeface="Arial"/>
              </a:rPr>
              <a:t>Dependent
AP</a:t>
            </a:r>
          </a:p>
        </p:txBody>
      </p:sp>
      <p:sp>
        <p:nvSpPr>
          <p:cNvPr id="63" name="SCULTRA Top Bar">
            <a:extLst xmlns:a="http://schemas.openxmlformats.org/drawingml/2006/main">
              <a:ext uri="{FF2B5EF4-FFF2-40B4-BE49-F238E27FC236}">
                <a16:creationId xmlns:a16="http://schemas.microsoft.com/office/drawing/2014/main" id="{2396C417-5F9D-468D-89BB-22353C28C171}"/>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64" name="SCULTRA Footer Field">
            <a:extLst xmlns:a="http://schemas.openxmlformats.org/drawingml/2006/main">
              <a:ext uri="{FF2B5EF4-FFF2-40B4-BE49-F238E27FC236}">
                <a16:creationId xmlns:a16="http://schemas.microsoft.com/office/drawing/2014/main" id="{9F61C94E-9E70-4FA1-AE86-A812DCB4059A}"/>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65" name="">
            <a:extLst xmlns:a="http://schemas.openxmlformats.org/drawingml/2006/main">
              <a:ext uri="{FF2B5EF4-FFF2-40B4-BE49-F238E27FC236}">
                <a16:creationId xmlns:a16="http://schemas.microsoft.com/office/drawing/2014/main" id="{1E4B5E98-D0EB-475E-A0E8-9B261B3051FB}"/>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66" name="">
            <a:extLst xmlns:a="http://schemas.openxmlformats.org/drawingml/2006/main">
              <a:ext uri="{FF2B5EF4-FFF2-40B4-BE49-F238E27FC236}">
                <a16:creationId xmlns:a16="http://schemas.microsoft.com/office/drawing/2014/main" id="{FD836380-13B9-4880-9E9A-5A36A1A4D157}"/>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67" name="">
            <a:extLst xmlns:a="http://schemas.openxmlformats.org/drawingml/2006/main">
              <a:ext uri="{FF2B5EF4-FFF2-40B4-BE49-F238E27FC236}">
                <a16:creationId xmlns:a16="http://schemas.microsoft.com/office/drawing/2014/main" id="{A761CE25-7F9F-4751-96B4-CD24F0982D95}"/>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68" name="">
            <a:extLst xmlns:a="http://schemas.openxmlformats.org/drawingml/2006/main">
              <a:ext uri="{FF2B5EF4-FFF2-40B4-BE49-F238E27FC236}">
                <a16:creationId xmlns:a16="http://schemas.microsoft.com/office/drawing/2014/main" id="{BBA2AF4C-0A4B-4D1E-A466-F7128A416B47}"/>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10</a:t>
            </a:r>
          </a:p>
        </p:txBody>
      </p:sp>
    </p:spTree>
    <p:extLst>
      <p:ext uri="{BB962C8B-B14F-4D97-AF65-F5344CB8AC3E}">
        <p14:creationId xmlns:p14="http://schemas.microsoft.com/office/powerpoint/2010/main" val="1486732966"/>
      </p:ext>
    </p:extLst>
  </p:cSld>
</p:sld>
</file>

<file path=ppt/slides/slide11.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F3E8F52-28C8-439E-9EED-3FE19C6CF45D}"/>
              </a:ext>
            </a:extLst>
          </p:cNvPr>
          <p:cNvSpPr>
            <a:spLocks xmlns:a="http://schemas.openxmlformats.org/drawingml/2006/main" noGrp="1"/>
          </p:cNvSpPr>
          <p:nvPr/>
        </p:nvSpPr>
        <p:spPr>
          <a:xfrm xmlns:a="http://schemas.openxmlformats.org/drawingml/2006/main">
            <a:off x="438912" y="274320"/>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111416"/>
                </a:solidFill>
                <a:latin typeface="Arial"/>
                <a:ea typeface="Arial"/>
                <a:cs typeface="Arial"/>
              </a:rPr>
              <a:t>A1. Wi-Fi 7 Has Moved from Early Adoption to Mainstream Enterprise WLAN</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713BE066-2831-4EBC-8EE5-453CF04F175A}"/>
              </a:ext>
            </a:extLst>
          </p:cNvPr>
          <p:cNvSpPr>
            <a:spLocks xmlns:a="http://schemas.openxmlformats.org/drawingml/2006/main" noGrp="1"/>
          </p:cNvSpPr>
          <p:nvPr/>
        </p:nvSpPr>
        <p:spPr>
          <a:xfrm xmlns:a="http://schemas.openxmlformats.org/drawingml/2006/main">
            <a:off x="438912" y="612648"/>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The wireless refresh is accelerating because Wi-Fi 7 features such as MLO and 320 MHz channels directly address high-density, low-latency and AI/IoT traffic requirements.</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C93835B1-FC63-4641-BAE2-5BC96DBB03AA}"/>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E3AC367F-EEC3-41D5-9F31-E4D154C12A7C}"/>
              </a:ext>
            </a:extLst>
          </p:cNvPr>
          <p:cNvSpPr>
            <a:spLocks xmlns:a="http://schemas.openxmlformats.org/drawingml/2006/main" noGrp="1"/>
          </p:cNvSpPr>
          <p:nvPr/>
        </p:nvSpPr>
        <p:spPr>
          <a:xfrm xmlns:a="http://schemas.openxmlformats.org/drawingml/2006/main">
            <a:off x="475488" y="1097280"/>
            <a:ext cx="42062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b="1">
                <a:solidFill>
                  <a:srgbClr val="111416"/>
                </a:solidFill>
                <a:latin typeface="Arial"/>
                <a:ea typeface="Arial"/>
                <a:cs typeface="Arial"/>
              </a:rPr>
              <a:t>Enterprise dependent AP revenue share by Wi-Fi generation</a:t>
            </a:r>
            <a:endParaRPr sz="1000">
              <a:latin typeface="Arial"/>
              <a:ea typeface="Arial"/>
              <a:cs typeface="Arial"/>
            </a:endParaRPr>
          </a:p>
        </p:txBody>
      </p:sp>
      <p:graphicFrame>
        <p:nvGraphicFramePr>
          <p:cNvPr id="48" name="Chart 0"/>
          <p:cNvGraphicFramePr/>
          <p:nvPr/>
        </p:nvGraphicFramePr>
        <p:xfrm>
          <a:off xmlns:a="http://schemas.openxmlformats.org/drawingml/2006/main" x="475488" y="1389888"/>
          <a:ext xmlns:a="http://schemas.openxmlformats.org/drawingml/2006/main" cx="6583680" cy="3474720"/>
        </p:xfrm>
        <a:graphic xmlns:a="http://schemas.openxmlformats.org/drawingml/2006/main">
          <a:graphicData uri="http://schemas.openxmlformats.org/drawingml/2006/chart">
            <c:chart xmlns:r="http://schemas.openxmlformats.org/officeDocument/2006/relationships" xmlns:c="http://schemas.openxmlformats.org/drawingml/2006/chart" r:id="R2b710e3676374ea8"/>
          </a:graphicData>
        </a:graphic>
      </p:graphicFrame>
      <p:sp>
        <p:nvSpPr>
          <p:cNvPr id="7" name="Shape 4">
            <a:extLst xmlns:a="http://schemas.openxmlformats.org/drawingml/2006/main">
              <a:ext uri="{FF2B5EF4-FFF2-40B4-BE49-F238E27FC236}">
                <a16:creationId xmlns:a16="http://schemas.microsoft.com/office/drawing/2014/main" id="{B15B8A27-B125-46A0-A5B4-C6DAF4B60810}"/>
              </a:ext>
            </a:extLst>
          </p:cNvPr>
          <p:cNvSpPr>
            <a:spLocks xmlns:a="http://schemas.openxmlformats.org/drawingml/2006/main" noGrp="1"/>
          </p:cNvSpPr>
          <p:nvPr/>
        </p:nvSpPr>
        <p:spPr>
          <a:xfrm xmlns:a="http://schemas.openxmlformats.org/drawingml/2006/main">
            <a:off x="7388352" y="1078992"/>
            <a:ext cx="4343400" cy="1005840"/>
          </a:xfrm>
          <a:prstGeom xmlns:a="http://schemas.openxmlformats.org/drawingml/2006/main" prst="rect">
            <a:avLst/>
          </a:prstGeom>
          <a:solidFill xmlns:a="http://schemas.openxmlformats.org/drawingml/2006/main">
            <a:srgbClr val="F3F6F8"/>
          </a:solidFill>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 name="Shape 5">
            <a:extLst xmlns:a="http://schemas.openxmlformats.org/drawingml/2006/main">
              <a:ext uri="{FF2B5EF4-FFF2-40B4-BE49-F238E27FC236}">
                <a16:creationId xmlns:a16="http://schemas.microsoft.com/office/drawing/2014/main" id="{774C402A-A885-4DE2-A0D3-32CCBBC6DD86}"/>
              </a:ext>
            </a:extLst>
          </p:cNvPr>
          <p:cNvSpPr>
            <a:spLocks xmlns:a="http://schemas.openxmlformats.org/drawingml/2006/main" noGrp="1"/>
          </p:cNvSpPr>
          <p:nvPr/>
        </p:nvSpPr>
        <p:spPr>
          <a:xfrm xmlns:a="http://schemas.openxmlformats.org/drawingml/2006/main">
            <a:off x="7543800" y="1261872"/>
            <a:ext cx="1463040" cy="20116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 name="Text 6">
            <a:extLst xmlns:a="http://schemas.openxmlformats.org/drawingml/2006/main">
              <a:ext uri="{FF2B5EF4-FFF2-40B4-BE49-F238E27FC236}">
                <a16:creationId xmlns:a16="http://schemas.microsoft.com/office/drawing/2014/main" id="{72920FAC-9A3B-4CD7-A3B5-933F107E3758}"/>
              </a:ext>
            </a:extLst>
          </p:cNvPr>
          <p:cNvSpPr>
            <a:spLocks xmlns:a="http://schemas.openxmlformats.org/drawingml/2006/main" noGrp="1"/>
          </p:cNvSpPr>
          <p:nvPr/>
        </p:nvSpPr>
        <p:spPr>
          <a:xfrm xmlns:a="http://schemas.openxmlformats.org/drawingml/2006/main">
            <a:off x="7607808" y="1312164"/>
            <a:ext cx="1335024"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Wi-Fi 7 revenue ramp</a:t>
            </a:r>
            <a:endParaRPr sz="800">
              <a:latin typeface="Arial"/>
              <a:ea typeface="Arial"/>
              <a:cs typeface="Arial"/>
            </a:endParaRPr>
          </a:p>
        </p:txBody>
      </p:sp>
      <p:sp>
        <p:nvSpPr>
          <p:cNvPr id="10" name="Text 7">
            <a:extLst xmlns:a="http://schemas.openxmlformats.org/drawingml/2006/main">
              <a:ext uri="{FF2B5EF4-FFF2-40B4-BE49-F238E27FC236}">
                <a16:creationId xmlns:a16="http://schemas.microsoft.com/office/drawing/2014/main" id="{4634EEE3-0229-4DAF-B05C-AC99303B4F1B}"/>
              </a:ext>
            </a:extLst>
          </p:cNvPr>
          <p:cNvSpPr>
            <a:spLocks xmlns:a="http://schemas.openxmlformats.org/drawingml/2006/main" noGrp="1"/>
          </p:cNvSpPr>
          <p:nvPr/>
        </p:nvSpPr>
        <p:spPr>
          <a:xfrm xmlns:a="http://schemas.openxmlformats.org/drawingml/2006/main">
            <a:off x="7607808" y="1527048"/>
            <a:ext cx="128016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B66E47"/>
                </a:solidFill>
                <a:latin typeface="Arial"/>
                <a:ea typeface="Arial"/>
                <a:cs typeface="Arial"/>
              </a:rPr>
              <a:t>$958M</a:t>
            </a:r>
            <a:endParaRPr sz="1700">
              <a:latin typeface="Arial"/>
              <a:ea typeface="Arial"/>
              <a:cs typeface="Arial"/>
            </a:endParaRPr>
          </a:p>
        </p:txBody>
      </p:sp>
      <p:sp>
        <p:nvSpPr>
          <p:cNvPr id="11" name="Text 8">
            <a:extLst xmlns:a="http://schemas.openxmlformats.org/drawingml/2006/main">
              <a:ext uri="{FF2B5EF4-FFF2-40B4-BE49-F238E27FC236}">
                <a16:creationId xmlns:a16="http://schemas.microsoft.com/office/drawing/2014/main" id="{1BFA4905-62DA-4539-B024-339B6E5C3A30}"/>
              </a:ext>
            </a:extLst>
          </p:cNvPr>
          <p:cNvSpPr>
            <a:spLocks xmlns:a="http://schemas.openxmlformats.org/drawingml/2006/main" noGrp="1"/>
          </p:cNvSpPr>
          <p:nvPr/>
        </p:nvSpPr>
        <p:spPr>
          <a:xfrm xmlns:a="http://schemas.openxmlformats.org/drawingml/2006/main">
            <a:off x="9025128" y="1508760"/>
            <a:ext cx="2331720"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Wi-Fi 7 dependent AP revenue in 1Q26</a:t>
            </a:r>
            <a:endParaRPr sz="800">
              <a:latin typeface="Arial"/>
              <a:ea typeface="Arial"/>
              <a:cs typeface="Arial"/>
            </a:endParaRPr>
          </a:p>
        </p:txBody>
      </p:sp>
      <p:sp>
        <p:nvSpPr>
          <p:cNvPr id="12" name="Text 9">
            <a:extLst xmlns:a="http://schemas.openxmlformats.org/drawingml/2006/main">
              <a:ext uri="{FF2B5EF4-FFF2-40B4-BE49-F238E27FC236}">
                <a16:creationId xmlns:a16="http://schemas.microsoft.com/office/drawing/2014/main" id="{681E759A-FE60-47C2-A082-4414748B8632}"/>
              </a:ext>
            </a:extLst>
          </p:cNvPr>
          <p:cNvSpPr>
            <a:spLocks xmlns:a="http://schemas.openxmlformats.org/drawingml/2006/main" noGrp="1"/>
          </p:cNvSpPr>
          <p:nvPr/>
        </p:nvSpPr>
        <p:spPr>
          <a:xfrm xmlns:a="http://schemas.openxmlformats.org/drawingml/2006/main">
            <a:off x="9025128" y="1783080"/>
            <a:ext cx="23317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557A61"/>
                </a:solidFill>
                <a:latin typeface="Arial"/>
                <a:ea typeface="Arial"/>
                <a:cs typeface="Arial"/>
              </a:rPr>
              <a:t>+348% YoY from $214M in 1Q25</a:t>
            </a:r>
            <a:endParaRPr sz="800">
              <a:latin typeface="Arial"/>
              <a:ea typeface="Arial"/>
              <a:cs typeface="Arial"/>
            </a:endParaRPr>
          </a:p>
        </p:txBody>
      </p:sp>
      <p:sp>
        <p:nvSpPr>
          <p:cNvPr id="13" name="Shape 10">
            <a:extLst xmlns:a="http://schemas.openxmlformats.org/drawingml/2006/main">
              <a:ext uri="{FF2B5EF4-FFF2-40B4-BE49-F238E27FC236}">
                <a16:creationId xmlns:a16="http://schemas.microsoft.com/office/drawing/2014/main" id="{D90C89D7-DD67-42D3-823F-4C2C13C87AFD}"/>
              </a:ext>
            </a:extLst>
          </p:cNvPr>
          <p:cNvSpPr>
            <a:spLocks xmlns:a="http://schemas.openxmlformats.org/drawingml/2006/main" noGrp="1"/>
          </p:cNvSpPr>
          <p:nvPr/>
        </p:nvSpPr>
        <p:spPr>
          <a:xfrm xmlns:a="http://schemas.openxmlformats.org/drawingml/2006/main">
            <a:off x="7388352" y="2331720"/>
            <a:ext cx="4343400" cy="2468880"/>
          </a:xfrm>
          <a:prstGeom xmlns:a="http://schemas.openxmlformats.org/drawingml/2006/main" prst="rect">
            <a:avLst/>
          </a:prstGeom>
          <a:solidFill xmlns:a="http://schemas.openxmlformats.org/drawingml/2006/main">
            <a:srgbClr val="FFFFFF"/>
          </a:solidFill>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4" name="Shape 11">
            <a:extLst xmlns:a="http://schemas.openxmlformats.org/drawingml/2006/main">
              <a:ext uri="{FF2B5EF4-FFF2-40B4-BE49-F238E27FC236}">
                <a16:creationId xmlns:a16="http://schemas.microsoft.com/office/drawing/2014/main" id="{DDCF6897-E94D-42A5-BB20-7162E2867D4F}"/>
              </a:ext>
            </a:extLst>
          </p:cNvPr>
          <p:cNvSpPr>
            <a:spLocks xmlns:a="http://schemas.openxmlformats.org/drawingml/2006/main" noGrp="1"/>
          </p:cNvSpPr>
          <p:nvPr/>
        </p:nvSpPr>
        <p:spPr>
          <a:xfrm xmlns:a="http://schemas.openxmlformats.org/drawingml/2006/main">
            <a:off x="7543800" y="2532888"/>
            <a:ext cx="2240280" cy="20116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5" name="Text 12">
            <a:extLst xmlns:a="http://schemas.openxmlformats.org/drawingml/2006/main">
              <a:ext uri="{FF2B5EF4-FFF2-40B4-BE49-F238E27FC236}">
                <a16:creationId xmlns:a16="http://schemas.microsoft.com/office/drawing/2014/main" id="{DCECE0BF-21F5-46E5-AF85-1C3FA1D1DA8F}"/>
              </a:ext>
            </a:extLst>
          </p:cNvPr>
          <p:cNvSpPr>
            <a:spLocks xmlns:a="http://schemas.openxmlformats.org/drawingml/2006/main" noGrp="1"/>
          </p:cNvSpPr>
          <p:nvPr/>
        </p:nvSpPr>
        <p:spPr>
          <a:xfrm xmlns:a="http://schemas.openxmlformats.org/drawingml/2006/main">
            <a:off x="7607808" y="2583180"/>
            <a:ext cx="2112264" cy="685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Why the refresh changes the campus edge</a:t>
            </a:r>
            <a:endParaRPr sz="800">
              <a:latin typeface="Arial"/>
              <a:ea typeface="Arial"/>
              <a:cs typeface="Arial"/>
            </a:endParaRPr>
          </a:p>
        </p:txBody>
      </p:sp>
      <p:sp>
        <p:nvSpPr>
          <p:cNvPr id="16" name="Shape 13">
            <a:extLst xmlns:a="http://schemas.openxmlformats.org/drawingml/2006/main">
              <a:ext uri="{FF2B5EF4-FFF2-40B4-BE49-F238E27FC236}">
                <a16:creationId xmlns:a16="http://schemas.microsoft.com/office/drawing/2014/main" id="{21D157E5-C8A0-4399-82AF-2D9B2A973AEC}"/>
              </a:ext>
            </a:extLst>
          </p:cNvPr>
          <p:cNvSpPr>
            <a:spLocks xmlns:a="http://schemas.openxmlformats.org/drawingml/2006/main" noGrp="1"/>
          </p:cNvSpPr>
          <p:nvPr/>
        </p:nvSpPr>
        <p:spPr>
          <a:xfrm xmlns:a="http://schemas.openxmlformats.org/drawingml/2006/main">
            <a:off x="7607808" y="2871216"/>
            <a:ext cx="64008" cy="64008"/>
          </a:xfrm>
          <a:prstGeom xmlns:a="http://schemas.openxmlformats.org/drawingml/2006/main" prst="ellipse">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7" name="Text 14">
            <a:extLst xmlns:a="http://schemas.openxmlformats.org/drawingml/2006/main">
              <a:ext uri="{FF2B5EF4-FFF2-40B4-BE49-F238E27FC236}">
                <a16:creationId xmlns:a16="http://schemas.microsoft.com/office/drawing/2014/main" id="{549FCA0D-6F73-4DD2-8D08-8B6421588875}"/>
              </a:ext>
            </a:extLst>
          </p:cNvPr>
          <p:cNvSpPr>
            <a:spLocks xmlns:a="http://schemas.openxmlformats.org/drawingml/2006/main" noGrp="1"/>
          </p:cNvSpPr>
          <p:nvPr/>
        </p:nvSpPr>
        <p:spPr>
          <a:xfrm xmlns:a="http://schemas.openxmlformats.org/drawingml/2006/main">
            <a:off x="7772400" y="2852928"/>
            <a:ext cx="361188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MLO and 320 MHz channels create a higher throughput and lower-latency baseline for dense locations.</a:t>
            </a:r>
            <a:endParaRPr sz="800">
              <a:latin typeface="Arial"/>
              <a:ea typeface="Arial"/>
              <a:cs typeface="Arial"/>
            </a:endParaRPr>
          </a:p>
        </p:txBody>
      </p:sp>
      <p:sp>
        <p:nvSpPr>
          <p:cNvPr id="18" name="Shape 15">
            <a:extLst xmlns:a="http://schemas.openxmlformats.org/drawingml/2006/main">
              <a:ext uri="{FF2B5EF4-FFF2-40B4-BE49-F238E27FC236}">
                <a16:creationId xmlns:a16="http://schemas.microsoft.com/office/drawing/2014/main" id="{EA32088C-E3E1-4AC9-B27C-5DEB404FD5D3}"/>
              </a:ext>
            </a:extLst>
          </p:cNvPr>
          <p:cNvSpPr>
            <a:spLocks xmlns:a="http://schemas.openxmlformats.org/drawingml/2006/main" noGrp="1"/>
          </p:cNvSpPr>
          <p:nvPr/>
        </p:nvSpPr>
        <p:spPr>
          <a:xfrm xmlns:a="http://schemas.openxmlformats.org/drawingml/2006/main">
            <a:off x="7607808" y="3438144"/>
            <a:ext cx="64008" cy="64008"/>
          </a:xfrm>
          <a:prstGeom xmlns:a="http://schemas.openxmlformats.org/drawingml/2006/main" prst="ellipse">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9" name="Text 16">
            <a:extLst xmlns:a="http://schemas.openxmlformats.org/drawingml/2006/main">
              <a:ext uri="{FF2B5EF4-FFF2-40B4-BE49-F238E27FC236}">
                <a16:creationId xmlns:a16="http://schemas.microsoft.com/office/drawing/2014/main" id="{73775CEF-0A83-474B-90F6-E414AD940BD4}"/>
              </a:ext>
            </a:extLst>
          </p:cNvPr>
          <p:cNvSpPr>
            <a:spLocks xmlns:a="http://schemas.openxmlformats.org/drawingml/2006/main" noGrp="1"/>
          </p:cNvSpPr>
          <p:nvPr/>
        </p:nvSpPr>
        <p:spPr>
          <a:xfrm xmlns:a="http://schemas.openxmlformats.org/drawingml/2006/main">
            <a:off x="7772400" y="3419856"/>
            <a:ext cx="361188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Multi-gig uplinks and higher PoE budgets pull switch refresh alongside AP refresh.</a:t>
            </a:r>
            <a:endParaRPr sz="800">
              <a:latin typeface="Arial"/>
              <a:ea typeface="Arial"/>
              <a:cs typeface="Arial"/>
            </a:endParaRPr>
          </a:p>
        </p:txBody>
      </p:sp>
      <p:sp>
        <p:nvSpPr>
          <p:cNvPr id="20" name="Shape 17">
            <a:extLst xmlns:a="http://schemas.openxmlformats.org/drawingml/2006/main">
              <a:ext uri="{FF2B5EF4-FFF2-40B4-BE49-F238E27FC236}">
                <a16:creationId xmlns:a16="http://schemas.microsoft.com/office/drawing/2014/main" id="{F9A42CD6-B691-4237-B9A3-4CA3A1E7D343}"/>
              </a:ext>
            </a:extLst>
          </p:cNvPr>
          <p:cNvSpPr>
            <a:spLocks xmlns:a="http://schemas.openxmlformats.org/drawingml/2006/main" noGrp="1"/>
          </p:cNvSpPr>
          <p:nvPr/>
        </p:nvSpPr>
        <p:spPr>
          <a:xfrm xmlns:a="http://schemas.openxmlformats.org/drawingml/2006/main">
            <a:off x="7607808" y="4005072"/>
            <a:ext cx="64008" cy="64008"/>
          </a:xfrm>
          <a:prstGeom xmlns:a="http://schemas.openxmlformats.org/drawingml/2006/main" prst="ellipse">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1" name="Text 18">
            <a:extLst xmlns:a="http://schemas.openxmlformats.org/drawingml/2006/main">
              <a:ext uri="{FF2B5EF4-FFF2-40B4-BE49-F238E27FC236}">
                <a16:creationId xmlns:a16="http://schemas.microsoft.com/office/drawing/2014/main" id="{84E0AA80-4291-49ED-9C6B-1E392F28231C}"/>
              </a:ext>
            </a:extLst>
          </p:cNvPr>
          <p:cNvSpPr>
            <a:spLocks xmlns:a="http://schemas.openxmlformats.org/drawingml/2006/main" noGrp="1"/>
          </p:cNvSpPr>
          <p:nvPr/>
        </p:nvSpPr>
        <p:spPr>
          <a:xfrm xmlns:a="http://schemas.openxmlformats.org/drawingml/2006/main">
            <a:off x="7772400" y="3986784"/>
            <a:ext cx="361188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Wi-Fi 6 and 6E are shifting toward mid-market, value and incremental refresh roles.</a:t>
            </a:r>
            <a:endParaRPr sz="800">
              <a:latin typeface="Arial"/>
              <a:ea typeface="Arial"/>
              <a:cs typeface="Arial"/>
            </a:endParaRPr>
          </a:p>
        </p:txBody>
      </p:sp>
      <p:sp>
        <p:nvSpPr>
          <p:cNvPr id="22" name="Text 19">
            <a:extLst xmlns:a="http://schemas.openxmlformats.org/drawingml/2006/main">
              <a:ext uri="{FF2B5EF4-FFF2-40B4-BE49-F238E27FC236}">
                <a16:creationId xmlns:a16="http://schemas.microsoft.com/office/drawing/2014/main" id="{7BAA83D2-8720-406E-B11B-D787A9AEC682}"/>
              </a:ext>
            </a:extLst>
          </p:cNvPr>
          <p:cNvSpPr>
            <a:spLocks xmlns:a="http://schemas.openxmlformats.org/drawingml/2006/main" noGrp="1"/>
          </p:cNvSpPr>
          <p:nvPr/>
        </p:nvSpPr>
        <p:spPr>
          <a:xfrm xmlns:a="http://schemas.openxmlformats.org/drawingml/2006/main">
            <a:off x="578960" y="4864607"/>
            <a:ext cx="640080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Note: 1Q25 Wi-Fi 6E share is derived as residual after Wi-Fi 6 and Wi-Fi 7 shares disclosed by IDC.</a:t>
            </a:r>
            <a:endParaRPr sz="800">
              <a:latin typeface="Arial"/>
              <a:ea typeface="Arial"/>
              <a:cs typeface="Arial"/>
            </a:endParaRPr>
          </a:p>
        </p:txBody>
      </p:sp>
      <p:sp>
        <p:nvSpPr>
          <p:cNvPr id="23" name="Shape 20">
            <a:extLst xmlns:a="http://schemas.openxmlformats.org/drawingml/2006/main">
              <a:ext uri="{FF2B5EF4-FFF2-40B4-BE49-F238E27FC236}">
                <a16:creationId xmlns:a16="http://schemas.microsoft.com/office/drawing/2014/main" id="{88C36C25-241C-42E3-95E9-BE394593815C}"/>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4" name="Shape 21">
            <a:extLst xmlns:a="http://schemas.openxmlformats.org/drawingml/2006/main">
              <a:ext uri="{FF2B5EF4-FFF2-40B4-BE49-F238E27FC236}">
                <a16:creationId xmlns:a16="http://schemas.microsoft.com/office/drawing/2014/main" id="{FF9A15C8-56D8-4A7B-82DC-CB7CDDD575B1}"/>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5" name="Text 22">
            <a:extLst xmlns:a="http://schemas.openxmlformats.org/drawingml/2006/main">
              <a:ext uri="{FF2B5EF4-FFF2-40B4-BE49-F238E27FC236}">
                <a16:creationId xmlns:a16="http://schemas.microsoft.com/office/drawing/2014/main" id="{7DED4434-95D3-4077-AA33-B150AC8F1015}"/>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26" name="Text 23">
            <a:extLst xmlns:a="http://schemas.openxmlformats.org/drawingml/2006/main">
              <a:ext uri="{FF2B5EF4-FFF2-40B4-BE49-F238E27FC236}">
                <a16:creationId xmlns:a16="http://schemas.microsoft.com/office/drawing/2014/main" id="{B2D8C2CC-BF74-4E00-8809-81549ED20409}"/>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Wi-Fi 7 adoption has become a tangible campus refresh trigger, and it raises upstream requirements for multi-gig switching, PoE capacity, cloud management and assurance software.</a:t>
            </a:r>
            <a:endParaRPr sz="1000">
              <a:latin typeface="Arial"/>
              <a:ea typeface="Arial"/>
              <a:cs typeface="Arial"/>
            </a:endParaRPr>
          </a:p>
        </p:txBody>
      </p:sp>
      <p:sp>
        <p:nvSpPr>
          <p:cNvPr id="27" name="Text 24">
            <a:extLst xmlns:a="http://schemas.openxmlformats.org/drawingml/2006/main">
              <a:ext uri="{FF2B5EF4-FFF2-40B4-BE49-F238E27FC236}">
                <a16:creationId xmlns:a16="http://schemas.microsoft.com/office/drawing/2014/main" id="{52B3CE1D-29BE-4652-8544-C79791EBBA03}"/>
              </a:ext>
            </a:extLst>
          </p:cNvPr>
          <p:cNvSpPr>
            <a:spLocks xmlns:a="http://schemas.openxmlformats.org/drawingml/2006/main" noGrp="1"/>
          </p:cNvSpPr>
          <p:nvPr/>
        </p:nvSpPr>
        <p:spPr>
          <a:xfrm xmlns:a="http://schemas.openxmlformats.org/drawingml/2006/main">
            <a:off x="438912" y="6291072"/>
            <a:ext cx="4572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28" name="Text 25">
            <a:hlinkClick xmlns:r="http://schemas.openxmlformats.org/officeDocument/2006/relationships" xmlns:a="http://schemas.openxmlformats.org/drawingml/2006/main" r:id="R2ab5b2a0fe894ec9"/>
            <a:extLst xmlns:a="http://schemas.openxmlformats.org/drawingml/2006/main">
              <a:ext uri="{FF2B5EF4-FFF2-40B4-BE49-F238E27FC236}">
                <a16:creationId xmlns:a16="http://schemas.microsoft.com/office/drawing/2014/main" id="{DF3CA938-7177-4A41-AD7C-E8A277151A4E}"/>
              </a:ext>
            </a:extLst>
          </p:cNvPr>
          <p:cNvSpPr>
            <a:spLocks xmlns:a="http://schemas.openxmlformats.org/drawingml/2006/main" noGrp="1"/>
          </p:cNvSpPr>
          <p:nvPr/>
        </p:nvSpPr>
        <p:spPr>
          <a:xfrm xmlns:a="http://schemas.openxmlformats.org/drawingml/2006/main">
            <a:off x="896112" y="6291072"/>
            <a:ext cx="13716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4ae51084d2c747fe"/>
              </a:rPr>
              <a:t>IDC WLAN Tracker, 1Q26</a:t>
            </a:r>
            <a:endParaRPr sz="600" i="1">
              <a:latin typeface="Arial"/>
              <a:ea typeface="Arial"/>
              <a:cs typeface="Arial"/>
            </a:endParaRPr>
          </a:p>
        </p:txBody>
      </p:sp>
      <p:sp>
        <p:nvSpPr>
          <p:cNvPr id="29" name="Text 26">
            <a:extLst xmlns:a="http://schemas.openxmlformats.org/drawingml/2006/main">
              <a:ext uri="{FF2B5EF4-FFF2-40B4-BE49-F238E27FC236}">
                <a16:creationId xmlns:a16="http://schemas.microsoft.com/office/drawing/2014/main" id="{97C6A146-123E-40E2-9A5F-1815E5B56E3E}"/>
              </a:ext>
            </a:extLst>
          </p:cNvPr>
          <p:cNvSpPr>
            <a:spLocks xmlns:a="http://schemas.openxmlformats.org/drawingml/2006/main" noGrp="1"/>
          </p:cNvSpPr>
          <p:nvPr/>
        </p:nvSpPr>
        <p:spPr>
          <a:xfrm xmlns:a="http://schemas.openxmlformats.org/drawingml/2006/main">
            <a:off x="230428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30" name="Text 27">
            <a:hlinkClick xmlns:r="http://schemas.openxmlformats.org/officeDocument/2006/relationships" xmlns:a="http://schemas.openxmlformats.org/drawingml/2006/main" r:id="R1805561ead0e46da"/>
            <a:extLst xmlns:a="http://schemas.openxmlformats.org/drawingml/2006/main">
              <a:ext uri="{FF2B5EF4-FFF2-40B4-BE49-F238E27FC236}">
                <a16:creationId xmlns:a16="http://schemas.microsoft.com/office/drawing/2014/main" id="{7CB14151-98C0-4A61-BC5A-C0B898691CEE}"/>
              </a:ext>
            </a:extLst>
          </p:cNvPr>
          <p:cNvSpPr>
            <a:spLocks xmlns:a="http://schemas.openxmlformats.org/drawingml/2006/main" noGrp="1"/>
          </p:cNvSpPr>
          <p:nvPr/>
        </p:nvSpPr>
        <p:spPr>
          <a:xfrm xmlns:a="http://schemas.openxmlformats.org/drawingml/2006/main">
            <a:off x="2386584" y="6291072"/>
            <a:ext cx="16916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4713b8f6d22741e0"/>
              </a:rPr>
              <a:t>IDC WLAN Tracker, 4Q25 / FY25</a:t>
            </a:r>
            <a:endParaRPr sz="600" i="1">
              <a:latin typeface="Arial"/>
              <a:ea typeface="Arial"/>
              <a:cs typeface="Arial"/>
            </a:endParaRPr>
          </a:p>
        </p:txBody>
      </p:sp>
      <p:sp>
        <p:nvSpPr>
          <p:cNvPr id="31" name="Text 28">
            <a:extLst xmlns:a="http://schemas.openxmlformats.org/drawingml/2006/main">
              <a:ext uri="{FF2B5EF4-FFF2-40B4-BE49-F238E27FC236}">
                <a16:creationId xmlns:a16="http://schemas.microsoft.com/office/drawing/2014/main" id="{92B75209-9902-491F-8D3D-968A5407F943}"/>
              </a:ext>
            </a:extLst>
          </p:cNvPr>
          <p:cNvSpPr>
            <a:spLocks xmlns:a="http://schemas.openxmlformats.org/drawingml/2006/main" noGrp="1"/>
          </p:cNvSpPr>
          <p:nvPr/>
        </p:nvSpPr>
        <p:spPr>
          <a:xfrm xmlns:a="http://schemas.openxmlformats.org/drawingml/2006/main">
            <a:off x="411480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32" name="Text 29">
            <a:hlinkClick xmlns:r="http://schemas.openxmlformats.org/officeDocument/2006/relationships" xmlns:a="http://schemas.openxmlformats.org/drawingml/2006/main" r:id="R9f21605bc9604e6d"/>
            <a:extLst xmlns:a="http://schemas.openxmlformats.org/drawingml/2006/main">
              <a:ext uri="{FF2B5EF4-FFF2-40B4-BE49-F238E27FC236}">
                <a16:creationId xmlns:a16="http://schemas.microsoft.com/office/drawing/2014/main" id="{B0582DA4-4387-4330-8328-5E5640A52D43}"/>
              </a:ext>
            </a:extLst>
          </p:cNvPr>
          <p:cNvSpPr>
            <a:spLocks xmlns:a="http://schemas.openxmlformats.org/drawingml/2006/main" noGrp="1"/>
          </p:cNvSpPr>
          <p:nvPr/>
        </p:nvSpPr>
        <p:spPr>
          <a:xfrm xmlns:a="http://schemas.openxmlformats.org/drawingml/2006/main">
            <a:off x="4197096" y="6291072"/>
            <a:ext cx="16916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bdb14ada042843bf"/>
              </a:rPr>
              <a:t>Wi-Fi Alliance </a:t>
            </a:r>
            <a:r>
              <a:rPr sz="800" i="1" u="sng">
                <a:solidFill>
                  <a:srgbClr val="B66E47"/>
                </a:solidFill>
                <a:latin typeface="Arial"/>
                <a:ea typeface="Arial"/>
                <a:cs typeface="Arial"/>
                <a:hlinkClick xmlns:r="http://schemas.openxmlformats.org/officeDocument/2006/relationships" r:id="R0951f1938e62464c"/>
              </a:rPr>
              <a:t> - </a:t>
            </a:r>
            <a:r>
              <a:rPr sz="800" i="1" u="sng">
                <a:solidFill>
                  <a:srgbClr val="B66E47"/>
                </a:solidFill>
                <a:latin typeface="Arial"/>
                <a:ea typeface="Arial"/>
                <a:cs typeface="Arial"/>
                <a:hlinkClick xmlns:r="http://schemas.openxmlformats.org/officeDocument/2006/relationships" r:id="R99a8cea114d74cbb"/>
              </a:rPr>
              <a:t> Wi-Fi Certified 7</a:t>
            </a:r>
            <a:endParaRPr sz="600" i="1">
              <a:latin typeface="Arial"/>
              <a:ea typeface="Arial"/>
              <a:cs typeface="Arial"/>
            </a:endParaRPr>
          </a:p>
        </p:txBody>
      </p:sp>
      <p:sp>
        <p:nvSpPr>
          <p:cNvPr id="33" name="Shape 30">
            <a:extLst xmlns:a="http://schemas.openxmlformats.org/drawingml/2006/main">
              <a:ext uri="{FF2B5EF4-FFF2-40B4-BE49-F238E27FC236}">
                <a16:creationId xmlns:a16="http://schemas.microsoft.com/office/drawing/2014/main" id="{C96E1CF1-E1C0-4C91-AF15-A6ED8363622E}"/>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34" name="Text 31">
            <a:extLst xmlns:a="http://schemas.openxmlformats.org/drawingml/2006/main">
              <a:ext uri="{FF2B5EF4-FFF2-40B4-BE49-F238E27FC236}">
                <a16:creationId xmlns:a16="http://schemas.microsoft.com/office/drawing/2014/main" id="{47452225-733D-4293-BD75-6534F219C78B}"/>
              </a:ext>
            </a:extLst>
          </p:cNvPr>
          <p:cNvSpPr>
            <a:spLocks xmlns:a="http://schemas.openxmlformats.org/drawingml/2006/main" noGrp="1"/>
          </p:cNvSpPr>
          <p:nvPr/>
        </p:nvSpPr>
        <p:spPr>
          <a:xfrm xmlns:a="http://schemas.openxmlformats.org/drawingml/2006/main">
            <a:off x="438912" y="6537960"/>
            <a:ext cx="51206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35" name="Text 32">
            <a:extLst xmlns:a="http://schemas.openxmlformats.org/drawingml/2006/main">
              <a:ext uri="{FF2B5EF4-FFF2-40B4-BE49-F238E27FC236}">
                <a16:creationId xmlns:a16="http://schemas.microsoft.com/office/drawing/2014/main" id="{6A335F1F-4616-45F1-9A62-3461432F0397}"/>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11</a:t>
            </a:r>
            <a:endParaRPr sz="800">
              <a:latin typeface="Arial"/>
              <a:ea typeface="Arial"/>
              <a:cs typeface="Arial"/>
            </a:endParaRPr>
          </a:p>
        </p:txBody>
      </p:sp>
      <p:sp>
        <p:nvSpPr>
          <p:cNvPr id="37" name="SCULTRA Top Bar">
            <a:extLst xmlns:a="http://schemas.openxmlformats.org/drawingml/2006/main">
              <a:ext uri="{FF2B5EF4-FFF2-40B4-BE49-F238E27FC236}">
                <a16:creationId xmlns:a16="http://schemas.microsoft.com/office/drawing/2014/main" id="{0D67B5BA-B3FB-47E2-B92A-7E478A2EDF7C}"/>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38" name="SCULTRA Footer Field">
            <a:extLst xmlns:a="http://schemas.openxmlformats.org/drawingml/2006/main">
              <a:ext uri="{FF2B5EF4-FFF2-40B4-BE49-F238E27FC236}">
                <a16:creationId xmlns:a16="http://schemas.microsoft.com/office/drawing/2014/main" id="{32B584F5-E8ED-4600-9D1F-ED1E17A7D5CE}"/>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39" name="">
            <a:extLst xmlns:a="http://schemas.openxmlformats.org/drawingml/2006/main">
              <a:ext uri="{FF2B5EF4-FFF2-40B4-BE49-F238E27FC236}">
                <a16:creationId xmlns:a16="http://schemas.microsoft.com/office/drawing/2014/main" id="{302F866F-792C-437D-9017-F8BFE67DBF9E}"/>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40" name="">
            <a:extLst xmlns:a="http://schemas.openxmlformats.org/drawingml/2006/main">
              <a:ext uri="{FF2B5EF4-FFF2-40B4-BE49-F238E27FC236}">
                <a16:creationId xmlns:a16="http://schemas.microsoft.com/office/drawing/2014/main" id="{C783B655-85D6-478F-A0C6-3DD804984A1F}"/>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41" name="">
            <a:extLst xmlns:a="http://schemas.openxmlformats.org/drawingml/2006/main">
              <a:ext uri="{FF2B5EF4-FFF2-40B4-BE49-F238E27FC236}">
                <a16:creationId xmlns:a16="http://schemas.microsoft.com/office/drawing/2014/main" id="{B212CBA4-38F2-45BF-AA3D-3937C1417970}"/>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42" name="">
            <a:extLst xmlns:a="http://schemas.openxmlformats.org/drawingml/2006/main">
              <a:ext uri="{FF2B5EF4-FFF2-40B4-BE49-F238E27FC236}">
                <a16:creationId xmlns:a16="http://schemas.microsoft.com/office/drawing/2014/main" id="{A3AD3499-31E2-4732-BF9C-591116D09E6B}"/>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11</a:t>
            </a:r>
          </a:p>
        </p:txBody>
      </p:sp>
    </p:spTree>
    <p:extLst>
      <p:ext uri="{BB962C8B-B14F-4D97-AF65-F5344CB8AC3E}">
        <p14:creationId xmlns:p14="http://schemas.microsoft.com/office/powerpoint/2010/main" val="4182078110"/>
      </p:ext>
    </p:extLst>
  </p:cSld>
</p:sld>
</file>

<file path=ppt/slides/slide12.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09DB548A-2B39-4254-9B40-3DCE9FB5CFD1}"/>
              </a:ext>
            </a:extLst>
          </p:cNvPr>
          <p:cNvSpPr>
            <a:spLocks xmlns:a="http://schemas.openxmlformats.org/drawingml/2006/main" noGrp="1"/>
          </p:cNvSpPr>
          <p:nvPr/>
        </p:nvSpPr>
        <p:spPr>
          <a:xfrm xmlns:a="http://schemas.openxmlformats.org/drawingml/2006/main">
            <a:off x="438912" y="274320"/>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111416"/>
                </a:solidFill>
                <a:latin typeface="Arial"/>
                <a:ea typeface="Arial"/>
                <a:cs typeface="Arial"/>
              </a:rPr>
              <a:t>A1. WAN Edge Spend Is Moving from Standalone Routers to SD-WAN/SASE Platforms</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B774B0CD-2311-4F88-A54F-0E15F98DFA67}"/>
              </a:ext>
            </a:extLst>
          </p:cNvPr>
          <p:cNvSpPr>
            <a:spLocks xmlns:a="http://schemas.openxmlformats.org/drawingml/2006/main" noGrp="1"/>
          </p:cNvSpPr>
          <p:nvPr/>
        </p:nvSpPr>
        <p:spPr>
          <a:xfrm xmlns:a="http://schemas.openxmlformats.org/drawingml/2006/main">
            <a:off x="438912" y="612648"/>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Router refresh remains positive in aggregate, but enterprise branch architecture is increasingly anchored by SD-WAN, SSE and unified SASE rather than hardware-only access routers.</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7F51F2BF-BDC0-419D-B370-65D95AD7E463}"/>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ABC8FAF9-B554-4AE9-AB99-A1460E9D6287}"/>
              </a:ext>
            </a:extLst>
          </p:cNvPr>
          <p:cNvSpPr>
            <a:spLocks xmlns:a="http://schemas.openxmlformats.org/drawingml/2006/main" noGrp="1"/>
          </p:cNvSpPr>
          <p:nvPr/>
        </p:nvSpPr>
        <p:spPr>
          <a:xfrm xmlns:a="http://schemas.openxmlformats.org/drawingml/2006/main">
            <a:off x="475488" y="1097280"/>
            <a:ext cx="36576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b="1">
                <a:solidFill>
                  <a:srgbClr val="111416"/>
                </a:solidFill>
                <a:latin typeface="Arial"/>
                <a:ea typeface="Arial"/>
                <a:cs typeface="Arial"/>
              </a:rPr>
              <a:t>SASE revenue growth versus access-router pressure</a:t>
            </a:r>
            <a:endParaRPr sz="1000">
              <a:latin typeface="Arial"/>
              <a:ea typeface="Arial"/>
              <a:cs typeface="Arial"/>
            </a:endParaRPr>
          </a:p>
        </p:txBody>
      </p:sp>
      <p:graphicFrame>
        <p:nvGraphicFramePr>
          <p:cNvPr id="51" name="Chart 0"/>
          <p:cNvGraphicFramePr/>
          <p:nvPr/>
        </p:nvGraphicFramePr>
        <p:xfrm>
          <a:off xmlns:a="http://schemas.openxmlformats.org/drawingml/2006/main" x="475488" y="1389888"/>
          <a:ext xmlns:a="http://schemas.openxmlformats.org/drawingml/2006/main" cx="5257800" cy="3291840"/>
        </p:xfrm>
        <a:graphic xmlns:a="http://schemas.openxmlformats.org/drawingml/2006/main">
          <a:graphicData uri="http://schemas.openxmlformats.org/drawingml/2006/chart">
            <c:chart xmlns:r="http://schemas.openxmlformats.org/officeDocument/2006/relationships" xmlns:c="http://schemas.openxmlformats.org/drawingml/2006/chart" r:id="R826b13d0aa354282"/>
          </a:graphicData>
        </a:graphic>
      </p:graphicFrame>
      <p:sp>
        <p:nvSpPr>
          <p:cNvPr id="7" name="Text 4">
            <a:extLst xmlns:a="http://schemas.openxmlformats.org/drawingml/2006/main">
              <a:ext uri="{FF2B5EF4-FFF2-40B4-BE49-F238E27FC236}">
                <a16:creationId xmlns:a16="http://schemas.microsoft.com/office/drawing/2014/main" id="{9080BF37-CA50-4DDE-9A1F-7009E79D03C8}"/>
              </a:ext>
            </a:extLst>
          </p:cNvPr>
          <p:cNvSpPr>
            <a:spLocks xmlns:a="http://schemas.openxmlformats.org/drawingml/2006/main" noGrp="1"/>
          </p:cNvSpPr>
          <p:nvPr/>
        </p:nvSpPr>
        <p:spPr>
          <a:xfrm xmlns:a="http://schemas.openxmlformats.org/drawingml/2006/main">
            <a:off x="548640" y="4901184"/>
            <a:ext cx="52120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1Q26 SASE revenue shown as “$3.0B+” in the source; chart uses 3.0 as a conservative floor.</a:t>
            </a:r>
            <a:endParaRPr sz="800">
              <a:latin typeface="Arial"/>
              <a:ea typeface="Arial"/>
              <a:cs typeface="Arial"/>
            </a:endParaRPr>
          </a:p>
        </p:txBody>
      </p:sp>
      <p:sp>
        <p:nvSpPr>
          <p:cNvPr id="8" name="Shape 5">
            <a:extLst xmlns:a="http://schemas.openxmlformats.org/drawingml/2006/main">
              <a:ext uri="{FF2B5EF4-FFF2-40B4-BE49-F238E27FC236}">
                <a16:creationId xmlns:a16="http://schemas.microsoft.com/office/drawing/2014/main" id="{39C0250F-924B-46CA-B919-A7A825F46F42}"/>
              </a:ext>
            </a:extLst>
          </p:cNvPr>
          <p:cNvSpPr>
            <a:spLocks xmlns:a="http://schemas.openxmlformats.org/drawingml/2006/main" noGrp="1"/>
          </p:cNvSpPr>
          <p:nvPr/>
        </p:nvSpPr>
        <p:spPr>
          <a:xfrm xmlns:a="http://schemas.openxmlformats.org/drawingml/2006/main">
            <a:off x="6053328" y="1078992"/>
            <a:ext cx="5678424" cy="1170432"/>
          </a:xfrm>
          <a:prstGeom xmlns:a="http://schemas.openxmlformats.org/drawingml/2006/main" prst="rect">
            <a:avLst/>
          </a:prstGeom>
          <a:solidFill xmlns:a="http://schemas.openxmlformats.org/drawingml/2006/main">
            <a:srgbClr val="F3F6F8"/>
          </a:solidFill>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 name="Text 6">
            <a:extLst xmlns:a="http://schemas.openxmlformats.org/drawingml/2006/main">
              <a:ext uri="{FF2B5EF4-FFF2-40B4-BE49-F238E27FC236}">
                <a16:creationId xmlns:a16="http://schemas.microsoft.com/office/drawing/2014/main" id="{059C19DB-D3B7-49AD-B2BF-E595B9FE255C}"/>
              </a:ext>
            </a:extLst>
          </p:cNvPr>
          <p:cNvSpPr>
            <a:spLocks xmlns:a="http://schemas.openxmlformats.org/drawingml/2006/main" noGrp="1"/>
          </p:cNvSpPr>
          <p:nvPr/>
        </p:nvSpPr>
        <p:spPr>
          <a:xfrm xmlns:a="http://schemas.openxmlformats.org/drawingml/2006/main">
            <a:off x="6236208" y="1243584"/>
            <a:ext cx="18288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b="1">
                <a:solidFill>
                  <a:srgbClr val="111416"/>
                </a:solidFill>
                <a:latin typeface="Arial"/>
                <a:ea typeface="Arial"/>
                <a:cs typeface="Arial"/>
              </a:rPr>
              <a:t>Branch architecture signal</a:t>
            </a:r>
            <a:endParaRPr sz="1000">
              <a:latin typeface="Arial"/>
              <a:ea typeface="Arial"/>
              <a:cs typeface="Arial"/>
            </a:endParaRPr>
          </a:p>
        </p:txBody>
      </p:sp>
      <p:sp>
        <p:nvSpPr>
          <p:cNvPr id="10" name="Text 7">
            <a:extLst xmlns:a="http://schemas.openxmlformats.org/drawingml/2006/main">
              <a:ext uri="{FF2B5EF4-FFF2-40B4-BE49-F238E27FC236}">
                <a16:creationId xmlns:a16="http://schemas.microsoft.com/office/drawing/2014/main" id="{198760F4-8732-494E-886B-5DC2F1110B93}"/>
              </a:ext>
            </a:extLst>
          </p:cNvPr>
          <p:cNvSpPr>
            <a:spLocks xmlns:a="http://schemas.openxmlformats.org/drawingml/2006/main" noGrp="1"/>
          </p:cNvSpPr>
          <p:nvPr/>
        </p:nvSpPr>
        <p:spPr>
          <a:xfrm xmlns:a="http://schemas.openxmlformats.org/drawingml/2006/main">
            <a:off x="6236208" y="1536192"/>
            <a:ext cx="507492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20">
                <a:solidFill>
                  <a:srgbClr val="3E4548"/>
                </a:solidFill>
                <a:latin typeface="Arial"/>
                <a:ea typeface="Arial"/>
                <a:cs typeface="Arial"/>
              </a:rPr>
              <a:t>SASE grew 21% YoY to more than $3B in 1Q26, while Dell’Oro noted access-router revenue declined 10% YoY in the same quarter.</a:t>
            </a:r>
            <a:endParaRPr sz="820">
              <a:latin typeface="Arial"/>
              <a:ea typeface="Arial"/>
              <a:cs typeface="Arial"/>
            </a:endParaRPr>
          </a:p>
        </p:txBody>
      </p:sp>
      <p:sp>
        <p:nvSpPr>
          <p:cNvPr id="11" name="Text 8">
            <a:extLst xmlns:a="http://schemas.openxmlformats.org/drawingml/2006/main">
              <a:ext uri="{FF2B5EF4-FFF2-40B4-BE49-F238E27FC236}">
                <a16:creationId xmlns:a16="http://schemas.microsoft.com/office/drawing/2014/main" id="{59A22334-8F22-4D76-A3F4-00B776580D56}"/>
              </a:ext>
            </a:extLst>
          </p:cNvPr>
          <p:cNvSpPr>
            <a:spLocks xmlns:a="http://schemas.openxmlformats.org/drawingml/2006/main" noGrp="1"/>
          </p:cNvSpPr>
          <p:nvPr/>
        </p:nvSpPr>
        <p:spPr>
          <a:xfrm xmlns:a="http://schemas.openxmlformats.org/drawingml/2006/main">
            <a:off x="6236208" y="1929384"/>
            <a:ext cx="507492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This indicates replacement is increasingly software-attached and security-led, not simply “router-for-router.”</a:t>
            </a:r>
            <a:endParaRPr sz="800">
              <a:latin typeface="Arial"/>
              <a:ea typeface="Arial"/>
              <a:cs typeface="Arial"/>
            </a:endParaRPr>
          </a:p>
        </p:txBody>
      </p:sp>
      <p:sp>
        <p:nvSpPr>
          <p:cNvPr id="12" name="Text 9">
            <a:extLst xmlns:a="http://schemas.openxmlformats.org/drawingml/2006/main">
              <a:ext uri="{FF2B5EF4-FFF2-40B4-BE49-F238E27FC236}">
                <a16:creationId xmlns:a16="http://schemas.microsoft.com/office/drawing/2014/main" id="{DEB9533D-FBAB-440A-A4F2-577310AD5608}"/>
              </a:ext>
            </a:extLst>
          </p:cNvPr>
          <p:cNvSpPr>
            <a:spLocks xmlns:a="http://schemas.openxmlformats.org/drawingml/2006/main" noGrp="1"/>
          </p:cNvSpPr>
          <p:nvPr/>
        </p:nvSpPr>
        <p:spPr>
          <a:xfrm xmlns:a="http://schemas.openxmlformats.org/drawingml/2006/main">
            <a:off x="6053328" y="2578608"/>
            <a:ext cx="2743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b="1">
                <a:solidFill>
                  <a:srgbClr val="111416"/>
                </a:solidFill>
                <a:latin typeface="Arial"/>
                <a:ea typeface="Arial"/>
                <a:cs typeface="Arial"/>
              </a:rPr>
              <a:t>Observed WAN edge transition</a:t>
            </a:r>
            <a:endParaRPr sz="1000">
              <a:latin typeface="Arial"/>
              <a:ea typeface="Arial"/>
              <a:cs typeface="Arial"/>
            </a:endParaRPr>
          </a:p>
        </p:txBody>
      </p:sp>
      <p:sp>
        <p:nvSpPr>
          <p:cNvPr id="13" name="Shape 10">
            <a:extLst xmlns:a="http://schemas.openxmlformats.org/drawingml/2006/main">
              <a:ext uri="{FF2B5EF4-FFF2-40B4-BE49-F238E27FC236}">
                <a16:creationId xmlns:a16="http://schemas.microsoft.com/office/drawing/2014/main" id="{FF9CEBB1-1758-4BD3-98ED-1CD533278B06}"/>
              </a:ext>
            </a:extLst>
          </p:cNvPr>
          <p:cNvSpPr>
            <a:spLocks xmlns:a="http://schemas.openxmlformats.org/drawingml/2006/main" noGrp="1"/>
          </p:cNvSpPr>
          <p:nvPr/>
        </p:nvSpPr>
        <p:spPr>
          <a:xfrm xmlns:a="http://schemas.openxmlformats.org/drawingml/2006/main">
            <a:off x="6053328" y="2926080"/>
            <a:ext cx="1664208" cy="1005840"/>
          </a:xfrm>
          <a:prstGeom xmlns:a="http://schemas.openxmlformats.org/drawingml/2006/main" prst="rect">
            <a:avLst/>
          </a:prstGeom>
          <a:solidFill xmlns:a="http://schemas.openxmlformats.org/drawingml/2006/main">
            <a:srgbClr val="F6F2EB"/>
          </a:solidFill>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4" name="Text 11">
            <a:extLst xmlns:a="http://schemas.openxmlformats.org/drawingml/2006/main">
              <a:ext uri="{FF2B5EF4-FFF2-40B4-BE49-F238E27FC236}">
                <a16:creationId xmlns:a16="http://schemas.microsoft.com/office/drawing/2014/main" id="{A00473B5-A022-4034-8447-B13D4FCDF302}"/>
              </a:ext>
            </a:extLst>
          </p:cNvPr>
          <p:cNvSpPr>
            <a:spLocks xmlns:a="http://schemas.openxmlformats.org/drawingml/2006/main" noGrp="1"/>
          </p:cNvSpPr>
          <p:nvPr/>
        </p:nvSpPr>
        <p:spPr>
          <a:xfrm xmlns:a="http://schemas.openxmlformats.org/drawingml/2006/main">
            <a:off x="6172200" y="3090672"/>
            <a:ext cx="1426464" cy="1280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Legacy WAN</a:t>
            </a:r>
            <a:endParaRPr sz="800">
              <a:latin typeface="Arial"/>
              <a:ea typeface="Arial"/>
              <a:cs typeface="Arial"/>
            </a:endParaRPr>
          </a:p>
        </p:txBody>
      </p:sp>
      <p:sp>
        <p:nvSpPr>
          <p:cNvPr id="15" name="Text 12">
            <a:extLst xmlns:a="http://schemas.openxmlformats.org/drawingml/2006/main">
              <a:ext uri="{FF2B5EF4-FFF2-40B4-BE49-F238E27FC236}">
                <a16:creationId xmlns:a16="http://schemas.microsoft.com/office/drawing/2014/main" id="{0D21D150-DFA2-486D-86FC-B3E45B2853CB}"/>
              </a:ext>
            </a:extLst>
          </p:cNvPr>
          <p:cNvSpPr>
            <a:spLocks xmlns:a="http://schemas.openxmlformats.org/drawingml/2006/main" noGrp="1"/>
          </p:cNvSpPr>
          <p:nvPr/>
        </p:nvSpPr>
        <p:spPr>
          <a:xfrm xmlns:a="http://schemas.openxmlformats.org/drawingml/2006/main">
            <a:off x="6172200" y="3355848"/>
            <a:ext cx="1426464"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MPLS / discrete branch routers and separate security appliances</a:t>
            </a:r>
            <a:endParaRPr sz="800">
              <a:latin typeface="Arial"/>
              <a:ea typeface="Arial"/>
              <a:cs typeface="Arial"/>
            </a:endParaRPr>
          </a:p>
        </p:txBody>
      </p:sp>
      <p:sp>
        <p:nvSpPr>
          <p:cNvPr id="16" name="Shape 13">
            <a:extLst xmlns:a="http://schemas.openxmlformats.org/drawingml/2006/main">
              <a:ext uri="{FF2B5EF4-FFF2-40B4-BE49-F238E27FC236}">
                <a16:creationId xmlns:a16="http://schemas.microsoft.com/office/drawing/2014/main" id="{020F41E5-0E03-4DF5-A19E-D9C82A2A5D9F}"/>
              </a:ext>
            </a:extLst>
          </p:cNvPr>
          <p:cNvSpPr>
            <a:spLocks xmlns:a="http://schemas.openxmlformats.org/drawingml/2006/main" noGrp="1"/>
          </p:cNvSpPr>
          <p:nvPr/>
        </p:nvSpPr>
        <p:spPr>
          <a:xfrm xmlns:a="http://schemas.openxmlformats.org/drawingml/2006/main">
            <a:off x="7754112" y="3246120"/>
            <a:ext cx="310896" cy="256032"/>
          </a:xfrm>
          <a:prstGeom xmlns:a="http://schemas.openxmlformats.org/drawingml/2006/main" prst="rightArrow">
            <a:avLst/>
          </a:prstGeom>
          <a:solidFill xmlns:a="http://schemas.openxmlformats.org/drawingml/2006/main">
            <a:srgbClr val="D7D0C6"/>
          </a:solidFill>
          <a:ln xmlns:a="http://schemas.openxmlformats.org/drawingml/2006/main" w="12700">
            <a:solidFill>
              <a:srgbClr val="D8DEE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7" name="Shape 14">
            <a:extLst xmlns:a="http://schemas.openxmlformats.org/drawingml/2006/main">
              <a:ext uri="{FF2B5EF4-FFF2-40B4-BE49-F238E27FC236}">
                <a16:creationId xmlns:a16="http://schemas.microsoft.com/office/drawing/2014/main" id="{6DAF2AAF-0B03-4268-BADB-8D5191DE7B40}"/>
              </a:ext>
            </a:extLst>
          </p:cNvPr>
          <p:cNvSpPr>
            <a:spLocks xmlns:a="http://schemas.openxmlformats.org/drawingml/2006/main" noGrp="1"/>
          </p:cNvSpPr>
          <p:nvPr/>
        </p:nvSpPr>
        <p:spPr>
          <a:xfrm xmlns:a="http://schemas.openxmlformats.org/drawingml/2006/main">
            <a:off x="8138160" y="2926080"/>
            <a:ext cx="1664208" cy="1005840"/>
          </a:xfrm>
          <a:prstGeom xmlns:a="http://schemas.openxmlformats.org/drawingml/2006/main" prst="rect">
            <a:avLst/>
          </a:prstGeom>
          <a:solidFill xmlns:a="http://schemas.openxmlformats.org/drawingml/2006/main">
            <a:srgbClr val="EAD2C2"/>
          </a:solidFill>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8" name="Text 15">
            <a:extLst xmlns:a="http://schemas.openxmlformats.org/drawingml/2006/main">
              <a:ext uri="{FF2B5EF4-FFF2-40B4-BE49-F238E27FC236}">
                <a16:creationId xmlns:a16="http://schemas.microsoft.com/office/drawing/2014/main" id="{E5F6BE27-DC42-4AC1-BCA4-ABDD9151783A}"/>
              </a:ext>
            </a:extLst>
          </p:cNvPr>
          <p:cNvSpPr>
            <a:spLocks xmlns:a="http://schemas.openxmlformats.org/drawingml/2006/main" noGrp="1"/>
          </p:cNvSpPr>
          <p:nvPr/>
        </p:nvSpPr>
        <p:spPr>
          <a:xfrm xmlns:a="http://schemas.openxmlformats.org/drawingml/2006/main">
            <a:off x="8257032" y="3090672"/>
            <a:ext cx="1426464" cy="1280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SD-WAN overlay</a:t>
            </a:r>
            <a:endParaRPr sz="800">
              <a:latin typeface="Arial"/>
              <a:ea typeface="Arial"/>
              <a:cs typeface="Arial"/>
            </a:endParaRPr>
          </a:p>
        </p:txBody>
      </p:sp>
      <p:sp>
        <p:nvSpPr>
          <p:cNvPr id="19" name="Text 16">
            <a:extLst xmlns:a="http://schemas.openxmlformats.org/drawingml/2006/main">
              <a:ext uri="{FF2B5EF4-FFF2-40B4-BE49-F238E27FC236}">
                <a16:creationId xmlns:a16="http://schemas.microsoft.com/office/drawing/2014/main" id="{E43C8974-1056-42E0-8E0C-AE49AC5AFC3F}"/>
              </a:ext>
            </a:extLst>
          </p:cNvPr>
          <p:cNvSpPr>
            <a:spLocks xmlns:a="http://schemas.openxmlformats.org/drawingml/2006/main" noGrp="1"/>
          </p:cNvSpPr>
          <p:nvPr/>
        </p:nvSpPr>
        <p:spPr>
          <a:xfrm xmlns:a="http://schemas.openxmlformats.org/drawingml/2006/main">
            <a:off x="8257032" y="3355848"/>
            <a:ext cx="1426464"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Application-aware routing and centralized policy control</a:t>
            </a:r>
            <a:endParaRPr sz="800">
              <a:latin typeface="Arial"/>
              <a:ea typeface="Arial"/>
              <a:cs typeface="Arial"/>
            </a:endParaRPr>
          </a:p>
        </p:txBody>
      </p:sp>
      <p:sp>
        <p:nvSpPr>
          <p:cNvPr id="20" name="Shape 17">
            <a:extLst xmlns:a="http://schemas.openxmlformats.org/drawingml/2006/main">
              <a:ext uri="{FF2B5EF4-FFF2-40B4-BE49-F238E27FC236}">
                <a16:creationId xmlns:a16="http://schemas.microsoft.com/office/drawing/2014/main" id="{AF89CDB0-0961-437E-B566-83F587F6DE0F}"/>
              </a:ext>
            </a:extLst>
          </p:cNvPr>
          <p:cNvSpPr>
            <a:spLocks xmlns:a="http://schemas.openxmlformats.org/drawingml/2006/main" noGrp="1"/>
          </p:cNvSpPr>
          <p:nvPr/>
        </p:nvSpPr>
        <p:spPr>
          <a:xfrm xmlns:a="http://schemas.openxmlformats.org/drawingml/2006/main">
            <a:off x="9838944" y="3246120"/>
            <a:ext cx="310896" cy="256032"/>
          </a:xfrm>
          <a:prstGeom xmlns:a="http://schemas.openxmlformats.org/drawingml/2006/main" prst="rightArrow">
            <a:avLst/>
          </a:prstGeom>
          <a:solidFill xmlns:a="http://schemas.openxmlformats.org/drawingml/2006/main">
            <a:srgbClr val="D7D0C6"/>
          </a:solidFill>
          <a:ln xmlns:a="http://schemas.openxmlformats.org/drawingml/2006/main" w="12700">
            <a:solidFill>
              <a:srgbClr val="D8DEE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1" name="Shape 18">
            <a:extLst xmlns:a="http://schemas.openxmlformats.org/drawingml/2006/main">
              <a:ext uri="{FF2B5EF4-FFF2-40B4-BE49-F238E27FC236}">
                <a16:creationId xmlns:a16="http://schemas.microsoft.com/office/drawing/2014/main" id="{FB99FA3E-90FF-42AF-9677-F77994DDCDDF}"/>
              </a:ext>
            </a:extLst>
          </p:cNvPr>
          <p:cNvSpPr>
            <a:spLocks xmlns:a="http://schemas.openxmlformats.org/drawingml/2006/main" noGrp="1"/>
          </p:cNvSpPr>
          <p:nvPr/>
        </p:nvSpPr>
        <p:spPr>
          <a:xfrm xmlns:a="http://schemas.openxmlformats.org/drawingml/2006/main">
            <a:off x="10222992" y="2926080"/>
            <a:ext cx="1664208" cy="1005840"/>
          </a:xfrm>
          <a:prstGeom xmlns:a="http://schemas.openxmlformats.org/drawingml/2006/main" prst="rect">
            <a:avLst/>
          </a:prstGeom>
          <a:solidFill xmlns:a="http://schemas.openxmlformats.org/drawingml/2006/main">
            <a:srgbClr val="E7F4EF"/>
          </a:solidFill>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2" name="Text 19">
            <a:extLst xmlns:a="http://schemas.openxmlformats.org/drawingml/2006/main">
              <a:ext uri="{FF2B5EF4-FFF2-40B4-BE49-F238E27FC236}">
                <a16:creationId xmlns:a16="http://schemas.microsoft.com/office/drawing/2014/main" id="{5446F581-C76E-45DA-BF05-237E6A8E096D}"/>
              </a:ext>
            </a:extLst>
          </p:cNvPr>
          <p:cNvSpPr>
            <a:spLocks xmlns:a="http://schemas.openxmlformats.org/drawingml/2006/main" noGrp="1"/>
          </p:cNvSpPr>
          <p:nvPr/>
        </p:nvSpPr>
        <p:spPr>
          <a:xfrm xmlns:a="http://schemas.openxmlformats.org/drawingml/2006/main">
            <a:off x="10341864" y="3090672"/>
            <a:ext cx="1426464" cy="1280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SASE branch</a:t>
            </a:r>
            <a:endParaRPr sz="800">
              <a:latin typeface="Arial"/>
              <a:ea typeface="Arial"/>
              <a:cs typeface="Arial"/>
            </a:endParaRPr>
          </a:p>
        </p:txBody>
      </p:sp>
      <p:sp>
        <p:nvSpPr>
          <p:cNvPr id="23" name="Text 20">
            <a:extLst xmlns:a="http://schemas.openxmlformats.org/drawingml/2006/main">
              <a:ext uri="{FF2B5EF4-FFF2-40B4-BE49-F238E27FC236}">
                <a16:creationId xmlns:a16="http://schemas.microsoft.com/office/drawing/2014/main" id="{1D382875-481A-4904-8DD0-9D99CC60B6F8}"/>
              </a:ext>
            </a:extLst>
          </p:cNvPr>
          <p:cNvSpPr>
            <a:spLocks xmlns:a="http://schemas.openxmlformats.org/drawingml/2006/main" noGrp="1"/>
          </p:cNvSpPr>
          <p:nvPr/>
        </p:nvSpPr>
        <p:spPr>
          <a:xfrm xmlns:a="http://schemas.openxmlformats.org/drawingml/2006/main">
            <a:off x="10341864" y="3355848"/>
            <a:ext cx="1426464" cy="32918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SD-WAN plus SSE, zero-trust, cloud security and AI governance</a:t>
            </a:r>
            <a:endParaRPr sz="800">
              <a:latin typeface="Arial"/>
              <a:ea typeface="Arial"/>
              <a:cs typeface="Arial"/>
            </a:endParaRPr>
          </a:p>
        </p:txBody>
      </p:sp>
      <p:sp>
        <p:nvSpPr>
          <p:cNvPr id="24" name="Shape 21">
            <a:extLst xmlns:a="http://schemas.openxmlformats.org/drawingml/2006/main">
              <a:ext uri="{FF2B5EF4-FFF2-40B4-BE49-F238E27FC236}">
                <a16:creationId xmlns:a16="http://schemas.microsoft.com/office/drawing/2014/main" id="{F7446711-AA0D-4C08-9861-F7EF5E476CEA}"/>
              </a:ext>
            </a:extLst>
          </p:cNvPr>
          <p:cNvSpPr>
            <a:spLocks xmlns:a="http://schemas.openxmlformats.org/drawingml/2006/main" noGrp="1"/>
          </p:cNvSpPr>
          <p:nvPr/>
        </p:nvSpPr>
        <p:spPr>
          <a:xfrm xmlns:a="http://schemas.openxmlformats.org/drawingml/2006/main">
            <a:off x="6053328" y="4315968"/>
            <a:ext cx="5678424" cy="475488"/>
          </a:xfrm>
          <a:prstGeom xmlns:a="http://schemas.openxmlformats.org/drawingml/2006/main" prst="rect">
            <a:avLst/>
          </a:prstGeom>
          <a:solidFill xmlns:a="http://schemas.openxmlformats.org/drawingml/2006/main">
            <a:srgbClr val="FFFFFF"/>
          </a:solidFill>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5" name="Text 22">
            <a:extLst xmlns:a="http://schemas.openxmlformats.org/drawingml/2006/main">
              <a:ext uri="{FF2B5EF4-FFF2-40B4-BE49-F238E27FC236}">
                <a16:creationId xmlns:a16="http://schemas.microsoft.com/office/drawing/2014/main" id="{EF56AF3B-B41F-4ABD-A433-0C20B90798F1}"/>
              </a:ext>
            </a:extLst>
          </p:cNvPr>
          <p:cNvSpPr>
            <a:spLocks xmlns:a="http://schemas.openxmlformats.org/drawingml/2006/main" noGrp="1"/>
          </p:cNvSpPr>
          <p:nvPr/>
        </p:nvSpPr>
        <p:spPr>
          <a:xfrm xmlns:a="http://schemas.openxmlformats.org/drawingml/2006/main">
            <a:off x="6236208" y="4480560"/>
            <a:ext cx="5330952" cy="1280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Five-year SASE spend is forecast at $97B over 2025–2030, almost three times the 2020–2024 level, according to Dell’Oro.</a:t>
            </a:r>
            <a:endParaRPr sz="800">
              <a:latin typeface="Arial"/>
              <a:ea typeface="Arial"/>
              <a:cs typeface="Arial"/>
            </a:endParaRPr>
          </a:p>
        </p:txBody>
      </p:sp>
      <p:sp>
        <p:nvSpPr>
          <p:cNvPr id="26" name="Shape 23">
            <a:extLst xmlns:a="http://schemas.openxmlformats.org/drawingml/2006/main">
              <a:ext uri="{FF2B5EF4-FFF2-40B4-BE49-F238E27FC236}">
                <a16:creationId xmlns:a16="http://schemas.microsoft.com/office/drawing/2014/main" id="{C503A55D-F48B-402D-9013-F66DB00A881E}"/>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7" name="Shape 24">
            <a:extLst xmlns:a="http://schemas.openxmlformats.org/drawingml/2006/main">
              <a:ext uri="{FF2B5EF4-FFF2-40B4-BE49-F238E27FC236}">
                <a16:creationId xmlns:a16="http://schemas.microsoft.com/office/drawing/2014/main" id="{98AE3E73-E2BD-46BB-B6FB-690862733122}"/>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8" name="Text 25">
            <a:extLst xmlns:a="http://schemas.openxmlformats.org/drawingml/2006/main">
              <a:ext uri="{FF2B5EF4-FFF2-40B4-BE49-F238E27FC236}">
                <a16:creationId xmlns:a16="http://schemas.microsoft.com/office/drawing/2014/main" id="{8FEB0268-6F5A-449A-B8F5-B0389BC14D9C}"/>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29" name="Text 26">
            <a:extLst xmlns:a="http://schemas.openxmlformats.org/drawingml/2006/main">
              <a:ext uri="{FF2B5EF4-FFF2-40B4-BE49-F238E27FC236}">
                <a16:creationId xmlns:a16="http://schemas.microsoft.com/office/drawing/2014/main" id="{465B85E7-0A94-48D7-927A-54C652C56537}"/>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The WAN edge is still a hardware decision, but the buying center is shifting toward integrated security, policy and subscription control layers that sit above the device.</a:t>
            </a:r>
            <a:endParaRPr sz="1000">
              <a:latin typeface="Arial"/>
              <a:ea typeface="Arial"/>
              <a:cs typeface="Arial"/>
            </a:endParaRPr>
          </a:p>
        </p:txBody>
      </p:sp>
      <p:sp>
        <p:nvSpPr>
          <p:cNvPr id="30" name="Text 27">
            <a:extLst xmlns:a="http://schemas.openxmlformats.org/drawingml/2006/main">
              <a:ext uri="{FF2B5EF4-FFF2-40B4-BE49-F238E27FC236}">
                <a16:creationId xmlns:a16="http://schemas.microsoft.com/office/drawing/2014/main" id="{DE7B1C2F-798B-45FD-A8B1-02C8A9B4D764}"/>
              </a:ext>
            </a:extLst>
          </p:cNvPr>
          <p:cNvSpPr>
            <a:spLocks xmlns:a="http://schemas.openxmlformats.org/drawingml/2006/main" noGrp="1"/>
          </p:cNvSpPr>
          <p:nvPr/>
        </p:nvSpPr>
        <p:spPr>
          <a:xfrm xmlns:a="http://schemas.openxmlformats.org/drawingml/2006/main">
            <a:off x="438912" y="6291072"/>
            <a:ext cx="4572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31" name="Text 28">
            <a:hlinkClick xmlns:r="http://schemas.openxmlformats.org/officeDocument/2006/relationships" xmlns:a="http://schemas.openxmlformats.org/drawingml/2006/main" r:id="R1f36677c8ddd458c"/>
            <a:extLst xmlns:a="http://schemas.openxmlformats.org/drawingml/2006/main">
              <a:ext uri="{FF2B5EF4-FFF2-40B4-BE49-F238E27FC236}">
                <a16:creationId xmlns:a16="http://schemas.microsoft.com/office/drawing/2014/main" id="{A993E9F5-E12A-4326-80E3-5F84776B2814}"/>
              </a:ext>
            </a:extLst>
          </p:cNvPr>
          <p:cNvSpPr>
            <a:spLocks xmlns:a="http://schemas.openxmlformats.org/drawingml/2006/main" noGrp="1"/>
          </p:cNvSpPr>
          <p:nvPr/>
        </p:nvSpPr>
        <p:spPr>
          <a:xfrm xmlns:a="http://schemas.openxmlformats.org/drawingml/2006/main">
            <a:off x="896112" y="6291072"/>
            <a:ext cx="17373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c4728dcb3dec4a6d"/>
              </a:rPr>
              <a:t>Dell’Oro SASE &amp; SD-WAN 1Q26</a:t>
            </a:r>
            <a:endParaRPr sz="600" i="1">
              <a:latin typeface="Arial"/>
              <a:ea typeface="Arial"/>
              <a:cs typeface="Arial"/>
            </a:endParaRPr>
          </a:p>
        </p:txBody>
      </p:sp>
      <p:sp>
        <p:nvSpPr>
          <p:cNvPr id="32" name="Text 29">
            <a:extLst xmlns:a="http://schemas.openxmlformats.org/drawingml/2006/main">
              <a:ext uri="{FF2B5EF4-FFF2-40B4-BE49-F238E27FC236}">
                <a16:creationId xmlns:a16="http://schemas.microsoft.com/office/drawing/2014/main" id="{EAB65E27-86C2-4D38-9E87-8E52B7E35E8D}"/>
              </a:ext>
            </a:extLst>
          </p:cNvPr>
          <p:cNvSpPr>
            <a:spLocks xmlns:a="http://schemas.openxmlformats.org/drawingml/2006/main" noGrp="1"/>
          </p:cNvSpPr>
          <p:nvPr/>
        </p:nvSpPr>
        <p:spPr>
          <a:xfrm xmlns:a="http://schemas.openxmlformats.org/drawingml/2006/main">
            <a:off x="267004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33" name="Text 30">
            <a:hlinkClick xmlns:r="http://schemas.openxmlformats.org/officeDocument/2006/relationships" xmlns:a="http://schemas.openxmlformats.org/drawingml/2006/main" r:id="R27a6cc2c62d04869"/>
            <a:extLst xmlns:a="http://schemas.openxmlformats.org/drawingml/2006/main">
              <a:ext uri="{FF2B5EF4-FFF2-40B4-BE49-F238E27FC236}">
                <a16:creationId xmlns:a16="http://schemas.microsoft.com/office/drawing/2014/main" id="{2BAC1BD2-E1EE-436F-9614-94D86D2B9461}"/>
              </a:ext>
            </a:extLst>
          </p:cNvPr>
          <p:cNvSpPr>
            <a:spLocks xmlns:a="http://schemas.openxmlformats.org/drawingml/2006/main" noGrp="1"/>
          </p:cNvSpPr>
          <p:nvPr/>
        </p:nvSpPr>
        <p:spPr>
          <a:xfrm xmlns:a="http://schemas.openxmlformats.org/drawingml/2006/main">
            <a:off x="2752344" y="6291072"/>
            <a:ext cx="19659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5673da2ca1d44996"/>
              </a:rPr>
              <a:t>Dell’Oro SASE 2025–2030 Forecast</a:t>
            </a:r>
            <a:endParaRPr sz="600" i="1">
              <a:latin typeface="Arial"/>
              <a:ea typeface="Arial"/>
              <a:cs typeface="Arial"/>
            </a:endParaRPr>
          </a:p>
        </p:txBody>
      </p:sp>
      <p:sp>
        <p:nvSpPr>
          <p:cNvPr id="34" name="Text 31">
            <a:extLst xmlns:a="http://schemas.openxmlformats.org/drawingml/2006/main">
              <a:ext uri="{FF2B5EF4-FFF2-40B4-BE49-F238E27FC236}">
                <a16:creationId xmlns:a16="http://schemas.microsoft.com/office/drawing/2014/main" id="{775953C6-2D3C-46F1-AEAF-FAE554E97881}"/>
              </a:ext>
            </a:extLst>
          </p:cNvPr>
          <p:cNvSpPr>
            <a:spLocks xmlns:a="http://schemas.openxmlformats.org/drawingml/2006/main" noGrp="1"/>
          </p:cNvSpPr>
          <p:nvPr/>
        </p:nvSpPr>
        <p:spPr>
          <a:xfrm xmlns:a="http://schemas.openxmlformats.org/drawingml/2006/main">
            <a:off x="475488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35" name="Text 32">
            <a:hlinkClick xmlns:r="http://schemas.openxmlformats.org/officeDocument/2006/relationships" xmlns:a="http://schemas.openxmlformats.org/drawingml/2006/main" r:id="Rea55dc52176f45fe"/>
            <a:extLst xmlns:a="http://schemas.openxmlformats.org/drawingml/2006/main">
              <a:ext uri="{FF2B5EF4-FFF2-40B4-BE49-F238E27FC236}">
                <a16:creationId xmlns:a16="http://schemas.microsoft.com/office/drawing/2014/main" id="{4AB5BA4A-82E0-4CA3-B0E7-1BC3DE526CA9}"/>
              </a:ext>
            </a:extLst>
          </p:cNvPr>
          <p:cNvSpPr>
            <a:spLocks xmlns:a="http://schemas.openxmlformats.org/drawingml/2006/main" noGrp="1"/>
          </p:cNvSpPr>
          <p:nvPr/>
        </p:nvSpPr>
        <p:spPr>
          <a:xfrm xmlns:a="http://schemas.openxmlformats.org/drawingml/2006/main">
            <a:off x="4837176" y="6291072"/>
            <a:ext cx="13716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f3a18cb039ed4283"/>
              </a:rPr>
              <a:t>IDC Router Tracker, 1Q26</a:t>
            </a:r>
            <a:endParaRPr sz="600" i="1">
              <a:latin typeface="Arial"/>
              <a:ea typeface="Arial"/>
              <a:cs typeface="Arial"/>
            </a:endParaRPr>
          </a:p>
        </p:txBody>
      </p:sp>
      <p:sp>
        <p:nvSpPr>
          <p:cNvPr id="36" name="Shape 33">
            <a:extLst xmlns:a="http://schemas.openxmlformats.org/drawingml/2006/main">
              <a:ext uri="{FF2B5EF4-FFF2-40B4-BE49-F238E27FC236}">
                <a16:creationId xmlns:a16="http://schemas.microsoft.com/office/drawing/2014/main" id="{C2C0769A-7B2A-42FB-B6FF-E4B6B2711356}"/>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37" name="Text 34">
            <a:extLst xmlns:a="http://schemas.openxmlformats.org/drawingml/2006/main">
              <a:ext uri="{FF2B5EF4-FFF2-40B4-BE49-F238E27FC236}">
                <a16:creationId xmlns:a16="http://schemas.microsoft.com/office/drawing/2014/main" id="{07620AA5-97EC-4317-B114-A2E65FDEFCE7}"/>
              </a:ext>
            </a:extLst>
          </p:cNvPr>
          <p:cNvSpPr>
            <a:spLocks xmlns:a="http://schemas.openxmlformats.org/drawingml/2006/main" noGrp="1"/>
          </p:cNvSpPr>
          <p:nvPr/>
        </p:nvSpPr>
        <p:spPr>
          <a:xfrm xmlns:a="http://schemas.openxmlformats.org/drawingml/2006/main">
            <a:off x="438912" y="6537960"/>
            <a:ext cx="51206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38" name="Text 35">
            <a:extLst xmlns:a="http://schemas.openxmlformats.org/drawingml/2006/main">
              <a:ext uri="{FF2B5EF4-FFF2-40B4-BE49-F238E27FC236}">
                <a16:creationId xmlns:a16="http://schemas.microsoft.com/office/drawing/2014/main" id="{532845B5-6970-4E35-BF7F-E73EA76BA64F}"/>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12</a:t>
            </a:r>
            <a:endParaRPr sz="800">
              <a:latin typeface="Arial"/>
              <a:ea typeface="Arial"/>
              <a:cs typeface="Arial"/>
            </a:endParaRPr>
          </a:p>
        </p:txBody>
      </p:sp>
      <p:sp>
        <p:nvSpPr>
          <p:cNvPr id="40" name="SCULTRA Top Bar">
            <a:extLst xmlns:a="http://schemas.openxmlformats.org/drawingml/2006/main">
              <a:ext uri="{FF2B5EF4-FFF2-40B4-BE49-F238E27FC236}">
                <a16:creationId xmlns:a16="http://schemas.microsoft.com/office/drawing/2014/main" id="{C00D3F6C-DE9D-4A4B-AC2C-843432EB9EDD}"/>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41" name="SCULTRA Footer Field">
            <a:extLst xmlns:a="http://schemas.openxmlformats.org/drawingml/2006/main">
              <a:ext uri="{FF2B5EF4-FFF2-40B4-BE49-F238E27FC236}">
                <a16:creationId xmlns:a16="http://schemas.microsoft.com/office/drawing/2014/main" id="{E40D9404-748C-4BBA-A8B9-D6B5E212D04E}"/>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42" name="">
            <a:extLst xmlns:a="http://schemas.openxmlformats.org/drawingml/2006/main">
              <a:ext uri="{FF2B5EF4-FFF2-40B4-BE49-F238E27FC236}">
                <a16:creationId xmlns:a16="http://schemas.microsoft.com/office/drawing/2014/main" id="{90FCB655-0F44-4792-9047-4B1882EBC403}"/>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43" name="">
            <a:extLst xmlns:a="http://schemas.openxmlformats.org/drawingml/2006/main">
              <a:ext uri="{FF2B5EF4-FFF2-40B4-BE49-F238E27FC236}">
                <a16:creationId xmlns:a16="http://schemas.microsoft.com/office/drawing/2014/main" id="{7CDE9E5E-F4C9-40AD-A690-8258E897FBAB}"/>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44" name="">
            <a:extLst xmlns:a="http://schemas.openxmlformats.org/drawingml/2006/main">
              <a:ext uri="{FF2B5EF4-FFF2-40B4-BE49-F238E27FC236}">
                <a16:creationId xmlns:a16="http://schemas.microsoft.com/office/drawing/2014/main" id="{1364AD7F-8030-49C6-AE46-CF897F27CA19}"/>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45" name="">
            <a:extLst xmlns:a="http://schemas.openxmlformats.org/drawingml/2006/main">
              <a:ext uri="{FF2B5EF4-FFF2-40B4-BE49-F238E27FC236}">
                <a16:creationId xmlns:a16="http://schemas.microsoft.com/office/drawing/2014/main" id="{5698442F-1C0F-4381-8D65-99A78C3E78C3}"/>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12</a:t>
            </a:r>
          </a:p>
        </p:txBody>
      </p:sp>
    </p:spTree>
    <p:extLst>
      <p:ext uri="{BB962C8B-B14F-4D97-AF65-F5344CB8AC3E}">
        <p14:creationId xmlns:p14="http://schemas.microsoft.com/office/powerpoint/2010/main" val="1818533893"/>
      </p:ext>
    </p:extLst>
  </p:cSld>
</p:sld>
</file>

<file path=ppt/slides/slide13.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974E110E-4237-40AB-BA36-A75023C83894}"/>
              </a:ext>
            </a:extLst>
          </p:cNvPr>
          <p:cNvSpPr>
            <a:spLocks xmlns:a="http://schemas.openxmlformats.org/drawingml/2006/main" noGrp="1"/>
          </p:cNvSpPr>
          <p:nvPr/>
        </p:nvSpPr>
        <p:spPr>
          <a:xfrm xmlns:a="http://schemas.openxmlformats.org/drawingml/2006/main">
            <a:off x="438912" y="274320"/>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111416"/>
                </a:solidFill>
                <a:latin typeface="Arial"/>
                <a:ea typeface="Arial"/>
                <a:cs typeface="Arial"/>
              </a:rPr>
              <a:t>A1. NaaS Is Emerging as a Consumption Layer Above Campus and WAN Hardware</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4404A7FE-FBFB-425E-9F4D-0A173AD9D3C0}"/>
              </a:ext>
            </a:extLst>
          </p:cNvPr>
          <p:cNvSpPr>
            <a:spLocks xmlns:a="http://schemas.openxmlformats.org/drawingml/2006/main" noGrp="1"/>
          </p:cNvSpPr>
          <p:nvPr/>
        </p:nvSpPr>
        <p:spPr>
          <a:xfrm xmlns:a="http://schemas.openxmlformats.org/drawingml/2006/main">
            <a:off x="438912" y="612648"/>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The NaaS market is growing from a smaller base than hardware, but its growth profile shows a shift toward cloud-managed, subscription and managed-service consumption models.</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A636277C-6B92-470C-97EE-B9E6BB4BA723}"/>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F16E3873-DE7B-4EAB-A106-DE153342D349}"/>
              </a:ext>
            </a:extLst>
          </p:cNvPr>
          <p:cNvSpPr>
            <a:spLocks xmlns:a="http://schemas.openxmlformats.org/drawingml/2006/main" noGrp="1"/>
          </p:cNvSpPr>
          <p:nvPr/>
        </p:nvSpPr>
        <p:spPr>
          <a:xfrm xmlns:a="http://schemas.openxmlformats.org/drawingml/2006/main">
            <a:off x="475488" y="1097280"/>
            <a:ext cx="32918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b="1">
                <a:solidFill>
                  <a:srgbClr val="111416"/>
                </a:solidFill>
                <a:latin typeface="Arial"/>
                <a:ea typeface="Arial"/>
                <a:cs typeface="Arial"/>
              </a:rPr>
              <a:t>Global NaaS market outlook, 2025–2028E</a:t>
            </a:r>
            <a:endParaRPr sz="1000">
              <a:latin typeface="Arial"/>
              <a:ea typeface="Arial"/>
              <a:cs typeface="Arial"/>
            </a:endParaRPr>
          </a:p>
        </p:txBody>
      </p:sp>
      <p:graphicFrame>
        <p:nvGraphicFramePr>
          <p:cNvPr id="49" name="Chart 0"/>
          <p:cNvGraphicFramePr/>
          <p:nvPr/>
        </p:nvGraphicFramePr>
        <p:xfrm>
          <a:off xmlns:a="http://schemas.openxmlformats.org/drawingml/2006/main" x="475488" y="1389888"/>
          <a:ext xmlns:a="http://schemas.openxmlformats.org/drawingml/2006/main" cx="5669280" cy="3474720"/>
        </p:xfrm>
        <a:graphic xmlns:a="http://schemas.openxmlformats.org/drawingml/2006/main">
          <a:graphicData uri="http://schemas.openxmlformats.org/drawingml/2006/chart">
            <c:chart xmlns:r="http://schemas.openxmlformats.org/officeDocument/2006/relationships" xmlns:c="http://schemas.openxmlformats.org/drawingml/2006/chart" r:id="Rd3979920fc1f4fe4"/>
          </a:graphicData>
        </a:graphic>
      </p:graphicFrame>
      <p:sp>
        <p:nvSpPr>
          <p:cNvPr id="7" name="Text 4">
            <a:extLst xmlns:a="http://schemas.openxmlformats.org/drawingml/2006/main">
              <a:ext uri="{FF2B5EF4-FFF2-40B4-BE49-F238E27FC236}">
                <a16:creationId xmlns:a16="http://schemas.microsoft.com/office/drawing/2014/main" id="{FE5EA548-3FBC-43D1-8D4A-8D5E89499AF9}"/>
              </a:ext>
            </a:extLst>
          </p:cNvPr>
          <p:cNvSpPr>
            <a:spLocks xmlns:a="http://schemas.openxmlformats.org/drawingml/2006/main" noGrp="1"/>
          </p:cNvSpPr>
          <p:nvPr/>
        </p:nvSpPr>
        <p:spPr>
          <a:xfrm xmlns:a="http://schemas.openxmlformats.org/drawingml/2006/main">
            <a:off x="530352" y="4992624"/>
            <a:ext cx="525780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2027E and 2028E are derived using the published 23.5% CAGR from the 2026 market-size base.</a:t>
            </a:r>
            <a:endParaRPr sz="800">
              <a:latin typeface="Arial"/>
              <a:ea typeface="Arial"/>
              <a:cs typeface="Arial"/>
            </a:endParaRPr>
          </a:p>
        </p:txBody>
      </p:sp>
      <p:sp>
        <p:nvSpPr>
          <p:cNvPr id="8" name="Shape 5">
            <a:extLst xmlns:a="http://schemas.openxmlformats.org/drawingml/2006/main">
              <a:ext uri="{FF2B5EF4-FFF2-40B4-BE49-F238E27FC236}">
                <a16:creationId xmlns:a16="http://schemas.microsoft.com/office/drawing/2014/main" id="{0149A9AE-57BF-44A4-BE4D-5AB3DE1CAEC1}"/>
              </a:ext>
            </a:extLst>
          </p:cNvPr>
          <p:cNvSpPr>
            <a:spLocks xmlns:a="http://schemas.openxmlformats.org/drawingml/2006/main" noGrp="1"/>
          </p:cNvSpPr>
          <p:nvPr/>
        </p:nvSpPr>
        <p:spPr>
          <a:xfrm xmlns:a="http://schemas.openxmlformats.org/drawingml/2006/main">
            <a:off x="6400800" y="1097280"/>
            <a:ext cx="5330952" cy="1005840"/>
          </a:xfrm>
          <a:prstGeom xmlns:a="http://schemas.openxmlformats.org/drawingml/2006/main" prst="rect">
            <a:avLst/>
          </a:prstGeom>
          <a:solidFill xmlns:a="http://schemas.openxmlformats.org/drawingml/2006/main">
            <a:srgbClr val="F3F6F8"/>
          </a:solidFill>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 name="Text 6">
            <a:extLst xmlns:a="http://schemas.openxmlformats.org/drawingml/2006/main">
              <a:ext uri="{FF2B5EF4-FFF2-40B4-BE49-F238E27FC236}">
                <a16:creationId xmlns:a16="http://schemas.microsoft.com/office/drawing/2014/main" id="{76535644-08A8-48B2-A0FD-DCD13D79A259}"/>
              </a:ext>
            </a:extLst>
          </p:cNvPr>
          <p:cNvSpPr>
            <a:spLocks xmlns:a="http://schemas.openxmlformats.org/drawingml/2006/main" noGrp="1"/>
          </p:cNvSpPr>
          <p:nvPr/>
        </p:nvSpPr>
        <p:spPr>
          <a:xfrm xmlns:a="http://schemas.openxmlformats.org/drawingml/2006/main">
            <a:off x="6601968" y="1261872"/>
            <a:ext cx="246888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b="1">
                <a:solidFill>
                  <a:srgbClr val="111416"/>
                </a:solidFill>
                <a:latin typeface="Arial"/>
                <a:ea typeface="Arial"/>
                <a:cs typeface="Arial"/>
              </a:rPr>
              <a:t>Consumption-model observation</a:t>
            </a:r>
            <a:endParaRPr sz="1000">
              <a:latin typeface="Arial"/>
              <a:ea typeface="Arial"/>
              <a:cs typeface="Arial"/>
            </a:endParaRPr>
          </a:p>
        </p:txBody>
      </p:sp>
      <p:sp>
        <p:nvSpPr>
          <p:cNvPr id="10" name="Text 7">
            <a:extLst xmlns:a="http://schemas.openxmlformats.org/drawingml/2006/main">
              <a:ext uri="{FF2B5EF4-FFF2-40B4-BE49-F238E27FC236}">
                <a16:creationId xmlns:a16="http://schemas.microsoft.com/office/drawing/2014/main" id="{57B8C26F-1BA7-4FF9-BCA9-92011E61307A}"/>
              </a:ext>
            </a:extLst>
          </p:cNvPr>
          <p:cNvSpPr>
            <a:spLocks xmlns:a="http://schemas.openxmlformats.org/drawingml/2006/main" noGrp="1"/>
          </p:cNvSpPr>
          <p:nvPr/>
        </p:nvSpPr>
        <p:spPr>
          <a:xfrm xmlns:a="http://schemas.openxmlformats.org/drawingml/2006/main">
            <a:off x="6601968" y="1581912"/>
            <a:ext cx="475488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NaaS is not replacing all owned hardware in one cycle, but it is changing how enterprises package refreshes, software licenses, support and lifecycle operations.</a:t>
            </a:r>
            <a:endParaRPr sz="800">
              <a:latin typeface="Arial"/>
              <a:ea typeface="Arial"/>
              <a:cs typeface="Arial"/>
            </a:endParaRPr>
          </a:p>
        </p:txBody>
      </p:sp>
      <p:sp>
        <p:nvSpPr>
          <p:cNvPr id="11" name="Text 8">
            <a:extLst xmlns:a="http://schemas.openxmlformats.org/drawingml/2006/main">
              <a:ext uri="{FF2B5EF4-FFF2-40B4-BE49-F238E27FC236}">
                <a16:creationId xmlns:a16="http://schemas.microsoft.com/office/drawing/2014/main" id="{8A8B59B2-5A37-4C17-856E-A8E4F16B7274}"/>
              </a:ext>
            </a:extLst>
          </p:cNvPr>
          <p:cNvSpPr>
            <a:spLocks xmlns:a="http://schemas.openxmlformats.org/drawingml/2006/main" noGrp="1"/>
          </p:cNvSpPr>
          <p:nvPr/>
        </p:nvSpPr>
        <p:spPr>
          <a:xfrm xmlns:a="http://schemas.openxmlformats.org/drawingml/2006/main">
            <a:off x="6400800" y="2468880"/>
            <a:ext cx="30175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b="1">
                <a:solidFill>
                  <a:srgbClr val="111416"/>
                </a:solidFill>
                <a:latin typeface="Arial"/>
                <a:ea typeface="Arial"/>
                <a:cs typeface="Arial"/>
              </a:rPr>
              <a:t>Enterprise network consumption layers</a:t>
            </a:r>
            <a:endParaRPr sz="1000">
              <a:latin typeface="Arial"/>
              <a:ea typeface="Arial"/>
              <a:cs typeface="Arial"/>
            </a:endParaRPr>
          </a:p>
        </p:txBody>
      </p:sp>
      <p:sp>
        <p:nvSpPr>
          <p:cNvPr id="12" name="Shape 9">
            <a:extLst xmlns:a="http://schemas.openxmlformats.org/drawingml/2006/main">
              <a:ext uri="{FF2B5EF4-FFF2-40B4-BE49-F238E27FC236}">
                <a16:creationId xmlns:a16="http://schemas.microsoft.com/office/drawing/2014/main" id="{40AC733A-BB46-4DED-9AD4-29957CA343A8}"/>
              </a:ext>
            </a:extLst>
          </p:cNvPr>
          <p:cNvSpPr>
            <a:spLocks xmlns:a="http://schemas.openxmlformats.org/drawingml/2006/main" noGrp="1"/>
          </p:cNvSpPr>
          <p:nvPr/>
        </p:nvSpPr>
        <p:spPr>
          <a:xfrm xmlns:a="http://schemas.openxmlformats.org/drawingml/2006/main">
            <a:off x="6400800" y="2770632"/>
            <a:ext cx="5330952" cy="493776"/>
          </a:xfrm>
          <a:prstGeom xmlns:a="http://schemas.openxmlformats.org/drawingml/2006/main" prst="rect">
            <a:avLst/>
          </a:prstGeom>
          <a:solidFill xmlns:a="http://schemas.openxmlformats.org/drawingml/2006/main">
            <a:srgbClr val="F6F2E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3" name="Text 10">
            <a:extLst xmlns:a="http://schemas.openxmlformats.org/drawingml/2006/main">
              <a:ext uri="{FF2B5EF4-FFF2-40B4-BE49-F238E27FC236}">
                <a16:creationId xmlns:a16="http://schemas.microsoft.com/office/drawing/2014/main" id="{DEBBAFB9-56AC-4F0B-8AB6-A248056A027F}"/>
              </a:ext>
            </a:extLst>
          </p:cNvPr>
          <p:cNvSpPr>
            <a:spLocks xmlns:a="http://schemas.openxmlformats.org/drawingml/2006/main" noGrp="1"/>
          </p:cNvSpPr>
          <p:nvPr/>
        </p:nvSpPr>
        <p:spPr>
          <a:xfrm xmlns:a="http://schemas.openxmlformats.org/drawingml/2006/main">
            <a:off x="6565392" y="2889504"/>
            <a:ext cx="15544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Hardware estate</a:t>
            </a:r>
            <a:endParaRPr sz="800">
              <a:latin typeface="Arial"/>
              <a:ea typeface="Arial"/>
              <a:cs typeface="Arial"/>
            </a:endParaRPr>
          </a:p>
        </p:txBody>
      </p:sp>
      <p:sp>
        <p:nvSpPr>
          <p:cNvPr id="14" name="Text 11">
            <a:extLst xmlns:a="http://schemas.openxmlformats.org/drawingml/2006/main">
              <a:ext uri="{FF2B5EF4-FFF2-40B4-BE49-F238E27FC236}">
                <a16:creationId xmlns:a16="http://schemas.microsoft.com/office/drawing/2014/main" id="{4EC2877F-F217-4C99-9EF6-89B0D2985FBF}"/>
              </a:ext>
            </a:extLst>
          </p:cNvPr>
          <p:cNvSpPr>
            <a:spLocks xmlns:a="http://schemas.openxmlformats.org/drawingml/2006/main" noGrp="1"/>
          </p:cNvSpPr>
          <p:nvPr/>
        </p:nvSpPr>
        <p:spPr>
          <a:xfrm xmlns:a="http://schemas.openxmlformats.org/drawingml/2006/main">
            <a:off x="8247888" y="2889504"/>
            <a:ext cx="3246120" cy="1280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Switches, APs, routers and branch CPE</a:t>
            </a:r>
            <a:endParaRPr sz="800">
              <a:latin typeface="Arial"/>
              <a:ea typeface="Arial"/>
              <a:cs typeface="Arial"/>
            </a:endParaRPr>
          </a:p>
        </p:txBody>
      </p:sp>
      <p:sp>
        <p:nvSpPr>
          <p:cNvPr id="15" name="Shape 12">
            <a:extLst xmlns:a="http://schemas.openxmlformats.org/drawingml/2006/main">
              <a:ext uri="{FF2B5EF4-FFF2-40B4-BE49-F238E27FC236}">
                <a16:creationId xmlns:a16="http://schemas.microsoft.com/office/drawing/2014/main" id="{FC0EB7AC-4D6B-40E0-B593-2B8324C4FB96}"/>
              </a:ext>
            </a:extLst>
          </p:cNvPr>
          <p:cNvSpPr>
            <a:spLocks xmlns:a="http://schemas.openxmlformats.org/drawingml/2006/main" noGrp="1"/>
          </p:cNvSpPr>
          <p:nvPr/>
        </p:nvSpPr>
        <p:spPr>
          <a:xfrm xmlns:a="http://schemas.openxmlformats.org/drawingml/2006/main">
            <a:off x="6400800" y="3383280"/>
            <a:ext cx="5330952" cy="493776"/>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6" name="Text 13">
            <a:extLst xmlns:a="http://schemas.openxmlformats.org/drawingml/2006/main">
              <a:ext uri="{FF2B5EF4-FFF2-40B4-BE49-F238E27FC236}">
                <a16:creationId xmlns:a16="http://schemas.microsoft.com/office/drawing/2014/main" id="{3D2E466F-85A7-4923-BE1B-026D09169727}"/>
              </a:ext>
            </a:extLst>
          </p:cNvPr>
          <p:cNvSpPr>
            <a:spLocks xmlns:a="http://schemas.openxmlformats.org/drawingml/2006/main" noGrp="1"/>
          </p:cNvSpPr>
          <p:nvPr/>
        </p:nvSpPr>
        <p:spPr>
          <a:xfrm xmlns:a="http://schemas.openxmlformats.org/drawingml/2006/main">
            <a:off x="6565392" y="3502152"/>
            <a:ext cx="15544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Cloud management</a:t>
            </a:r>
            <a:endParaRPr sz="800">
              <a:latin typeface="Arial"/>
              <a:ea typeface="Arial"/>
              <a:cs typeface="Arial"/>
            </a:endParaRPr>
          </a:p>
        </p:txBody>
      </p:sp>
      <p:sp>
        <p:nvSpPr>
          <p:cNvPr id="17" name="Text 14">
            <a:extLst xmlns:a="http://schemas.openxmlformats.org/drawingml/2006/main">
              <a:ext uri="{FF2B5EF4-FFF2-40B4-BE49-F238E27FC236}">
                <a16:creationId xmlns:a16="http://schemas.microsoft.com/office/drawing/2014/main" id="{FE75B3FE-625C-497D-8165-C27F8D8832DE}"/>
              </a:ext>
            </a:extLst>
          </p:cNvPr>
          <p:cNvSpPr>
            <a:spLocks xmlns:a="http://schemas.openxmlformats.org/drawingml/2006/main" noGrp="1"/>
          </p:cNvSpPr>
          <p:nvPr/>
        </p:nvSpPr>
        <p:spPr>
          <a:xfrm xmlns:a="http://schemas.openxmlformats.org/drawingml/2006/main">
            <a:off x="8247888" y="3502152"/>
            <a:ext cx="3246120" cy="1280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Controller, AIOps, telemetry and assurance</a:t>
            </a:r>
            <a:endParaRPr sz="800">
              <a:latin typeface="Arial"/>
              <a:ea typeface="Arial"/>
              <a:cs typeface="Arial"/>
            </a:endParaRPr>
          </a:p>
        </p:txBody>
      </p:sp>
      <p:sp>
        <p:nvSpPr>
          <p:cNvPr id="18" name="Shape 15">
            <a:extLst xmlns:a="http://schemas.openxmlformats.org/drawingml/2006/main">
              <a:ext uri="{FF2B5EF4-FFF2-40B4-BE49-F238E27FC236}">
                <a16:creationId xmlns:a16="http://schemas.microsoft.com/office/drawing/2014/main" id="{D413086D-1147-429A-960C-176168D9329E}"/>
              </a:ext>
            </a:extLst>
          </p:cNvPr>
          <p:cNvSpPr>
            <a:spLocks xmlns:a="http://schemas.openxmlformats.org/drawingml/2006/main" noGrp="1"/>
          </p:cNvSpPr>
          <p:nvPr/>
        </p:nvSpPr>
        <p:spPr>
          <a:xfrm xmlns:a="http://schemas.openxmlformats.org/drawingml/2006/main">
            <a:off x="6400800" y="3995928"/>
            <a:ext cx="5330952" cy="493776"/>
          </a:xfrm>
          <a:prstGeom xmlns:a="http://schemas.openxmlformats.org/drawingml/2006/main" prst="rect">
            <a:avLst/>
          </a:prstGeom>
          <a:solidFill xmlns:a="http://schemas.openxmlformats.org/drawingml/2006/main">
            <a:srgbClr val="E7F4E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9" name="Text 16">
            <a:extLst xmlns:a="http://schemas.openxmlformats.org/drawingml/2006/main">
              <a:ext uri="{FF2B5EF4-FFF2-40B4-BE49-F238E27FC236}">
                <a16:creationId xmlns:a16="http://schemas.microsoft.com/office/drawing/2014/main" id="{789107E7-6968-4C54-992B-54EBBB5A586D}"/>
              </a:ext>
            </a:extLst>
          </p:cNvPr>
          <p:cNvSpPr>
            <a:spLocks xmlns:a="http://schemas.openxmlformats.org/drawingml/2006/main" noGrp="1"/>
          </p:cNvSpPr>
          <p:nvPr/>
        </p:nvSpPr>
        <p:spPr>
          <a:xfrm xmlns:a="http://schemas.openxmlformats.org/drawingml/2006/main">
            <a:off x="6565392" y="4114800"/>
            <a:ext cx="15544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Managed services</a:t>
            </a:r>
            <a:endParaRPr sz="800">
              <a:latin typeface="Arial"/>
              <a:ea typeface="Arial"/>
              <a:cs typeface="Arial"/>
            </a:endParaRPr>
          </a:p>
        </p:txBody>
      </p:sp>
      <p:sp>
        <p:nvSpPr>
          <p:cNvPr id="20" name="Text 17">
            <a:extLst xmlns:a="http://schemas.openxmlformats.org/drawingml/2006/main">
              <a:ext uri="{FF2B5EF4-FFF2-40B4-BE49-F238E27FC236}">
                <a16:creationId xmlns:a16="http://schemas.microsoft.com/office/drawing/2014/main" id="{9A2CFC34-E5E6-4DA6-A2AD-2DAECE65EC44}"/>
              </a:ext>
            </a:extLst>
          </p:cNvPr>
          <p:cNvSpPr>
            <a:spLocks xmlns:a="http://schemas.openxmlformats.org/drawingml/2006/main" noGrp="1"/>
          </p:cNvSpPr>
          <p:nvPr/>
        </p:nvSpPr>
        <p:spPr>
          <a:xfrm xmlns:a="http://schemas.openxmlformats.org/drawingml/2006/main">
            <a:off x="8247888" y="4114800"/>
            <a:ext cx="3246120" cy="1280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Monitoring, break-fix, lifecycle and SLAs</a:t>
            </a:r>
            <a:endParaRPr sz="800">
              <a:latin typeface="Arial"/>
              <a:ea typeface="Arial"/>
              <a:cs typeface="Arial"/>
            </a:endParaRPr>
          </a:p>
        </p:txBody>
      </p:sp>
      <p:sp>
        <p:nvSpPr>
          <p:cNvPr id="21" name="Shape 18">
            <a:extLst xmlns:a="http://schemas.openxmlformats.org/drawingml/2006/main">
              <a:ext uri="{FF2B5EF4-FFF2-40B4-BE49-F238E27FC236}">
                <a16:creationId xmlns:a16="http://schemas.microsoft.com/office/drawing/2014/main" id="{AB8B3BA3-694E-40C4-A814-44FB33B3B88F}"/>
              </a:ext>
            </a:extLst>
          </p:cNvPr>
          <p:cNvSpPr>
            <a:spLocks xmlns:a="http://schemas.openxmlformats.org/drawingml/2006/main" noGrp="1"/>
          </p:cNvSpPr>
          <p:nvPr/>
        </p:nvSpPr>
        <p:spPr>
          <a:xfrm xmlns:a="http://schemas.openxmlformats.org/drawingml/2006/main">
            <a:off x="6400800" y="4608576"/>
            <a:ext cx="5330952" cy="493776"/>
          </a:xfrm>
          <a:prstGeom xmlns:a="http://schemas.openxmlformats.org/drawingml/2006/main" prst="rect">
            <a:avLst/>
          </a:prstGeom>
          <a:solidFill xmlns:a="http://schemas.openxmlformats.org/drawingml/2006/main">
            <a:srgbClr val="EDF2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2" name="Text 19">
            <a:extLst xmlns:a="http://schemas.openxmlformats.org/drawingml/2006/main">
              <a:ext uri="{FF2B5EF4-FFF2-40B4-BE49-F238E27FC236}">
                <a16:creationId xmlns:a16="http://schemas.microsoft.com/office/drawing/2014/main" id="{D9F5F1AD-371F-42C7-8FF5-D4571F74922C}"/>
              </a:ext>
            </a:extLst>
          </p:cNvPr>
          <p:cNvSpPr>
            <a:spLocks xmlns:a="http://schemas.openxmlformats.org/drawingml/2006/main" noGrp="1"/>
          </p:cNvSpPr>
          <p:nvPr/>
        </p:nvSpPr>
        <p:spPr>
          <a:xfrm xmlns:a="http://schemas.openxmlformats.org/drawingml/2006/main">
            <a:off x="6565392" y="4727448"/>
            <a:ext cx="15544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Subscription / NaaS</a:t>
            </a:r>
            <a:endParaRPr sz="800">
              <a:latin typeface="Arial"/>
              <a:ea typeface="Arial"/>
              <a:cs typeface="Arial"/>
            </a:endParaRPr>
          </a:p>
        </p:txBody>
      </p:sp>
      <p:sp>
        <p:nvSpPr>
          <p:cNvPr id="23" name="Text 20">
            <a:extLst xmlns:a="http://schemas.openxmlformats.org/drawingml/2006/main">
              <a:ext uri="{FF2B5EF4-FFF2-40B4-BE49-F238E27FC236}">
                <a16:creationId xmlns:a16="http://schemas.microsoft.com/office/drawing/2014/main" id="{334F306C-901D-4604-AFBA-E8FBAE7FD32D}"/>
              </a:ext>
            </a:extLst>
          </p:cNvPr>
          <p:cNvSpPr>
            <a:spLocks xmlns:a="http://schemas.openxmlformats.org/drawingml/2006/main" noGrp="1"/>
          </p:cNvSpPr>
          <p:nvPr/>
        </p:nvSpPr>
        <p:spPr>
          <a:xfrm xmlns:a="http://schemas.openxmlformats.org/drawingml/2006/main">
            <a:off x="8247888" y="4727448"/>
            <a:ext cx="3246120" cy="1280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Opex-style bundles and usage / term-based contracts</a:t>
            </a:r>
            <a:endParaRPr sz="800">
              <a:latin typeface="Arial"/>
              <a:ea typeface="Arial"/>
              <a:cs typeface="Arial"/>
            </a:endParaRPr>
          </a:p>
        </p:txBody>
      </p:sp>
      <p:sp>
        <p:nvSpPr>
          <p:cNvPr id="24" name="Shape 21">
            <a:extLst xmlns:a="http://schemas.openxmlformats.org/drawingml/2006/main">
              <a:ext uri="{FF2B5EF4-FFF2-40B4-BE49-F238E27FC236}">
                <a16:creationId xmlns:a16="http://schemas.microsoft.com/office/drawing/2014/main" id="{05E41CD3-D088-4341-8D74-2423298E64CF}"/>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5" name="Shape 22">
            <a:extLst xmlns:a="http://schemas.openxmlformats.org/drawingml/2006/main">
              <a:ext uri="{FF2B5EF4-FFF2-40B4-BE49-F238E27FC236}">
                <a16:creationId xmlns:a16="http://schemas.microsoft.com/office/drawing/2014/main" id="{72242AE6-04C3-460F-BD95-063386F4BD42}"/>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6" name="Text 23">
            <a:extLst xmlns:a="http://schemas.openxmlformats.org/drawingml/2006/main">
              <a:ext uri="{FF2B5EF4-FFF2-40B4-BE49-F238E27FC236}">
                <a16:creationId xmlns:a16="http://schemas.microsoft.com/office/drawing/2014/main" id="{4935BDE6-20C7-4800-AE5B-597DBF225706}"/>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27" name="Text 24">
            <a:extLst xmlns:a="http://schemas.openxmlformats.org/drawingml/2006/main">
              <a:ext uri="{FF2B5EF4-FFF2-40B4-BE49-F238E27FC236}">
                <a16:creationId xmlns:a16="http://schemas.microsoft.com/office/drawing/2014/main" id="{0046B785-FA6B-4B3D-9EE9-A3AD4D71ED7C}"/>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NaaS growth is best read as a sourcing and operating-model shift layered on top of hardware refresh, rather than a clean substitution for switches, routers and access points.</a:t>
            </a:r>
            <a:endParaRPr sz="1000">
              <a:latin typeface="Arial"/>
              <a:ea typeface="Arial"/>
              <a:cs typeface="Arial"/>
            </a:endParaRPr>
          </a:p>
        </p:txBody>
      </p:sp>
      <p:sp>
        <p:nvSpPr>
          <p:cNvPr id="28" name="Text 25">
            <a:extLst xmlns:a="http://schemas.openxmlformats.org/drawingml/2006/main">
              <a:ext uri="{FF2B5EF4-FFF2-40B4-BE49-F238E27FC236}">
                <a16:creationId xmlns:a16="http://schemas.microsoft.com/office/drawing/2014/main" id="{FC361AE0-1046-40DE-B26F-95F1E565378E}"/>
              </a:ext>
            </a:extLst>
          </p:cNvPr>
          <p:cNvSpPr>
            <a:spLocks xmlns:a="http://schemas.openxmlformats.org/drawingml/2006/main" noGrp="1"/>
          </p:cNvSpPr>
          <p:nvPr/>
        </p:nvSpPr>
        <p:spPr>
          <a:xfrm xmlns:a="http://schemas.openxmlformats.org/drawingml/2006/main">
            <a:off x="438912" y="6291072"/>
            <a:ext cx="4572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29" name="Text 26">
            <a:hlinkClick xmlns:r="http://schemas.openxmlformats.org/officeDocument/2006/relationships" xmlns:a="http://schemas.openxmlformats.org/drawingml/2006/main" r:id="R6e5b7819c4084d04"/>
            <a:extLst xmlns:a="http://schemas.openxmlformats.org/drawingml/2006/main">
              <a:ext uri="{FF2B5EF4-FFF2-40B4-BE49-F238E27FC236}">
                <a16:creationId xmlns:a16="http://schemas.microsoft.com/office/drawing/2014/main" id="{B8AFCB73-C384-4691-A371-65BFBEF23BF2}"/>
              </a:ext>
            </a:extLst>
          </p:cNvPr>
          <p:cNvSpPr>
            <a:spLocks xmlns:a="http://schemas.openxmlformats.org/drawingml/2006/main" noGrp="1"/>
          </p:cNvSpPr>
          <p:nvPr/>
        </p:nvSpPr>
        <p:spPr>
          <a:xfrm xmlns:a="http://schemas.openxmlformats.org/drawingml/2006/main">
            <a:off x="896112" y="6291072"/>
            <a:ext cx="20116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58ca851d94ba4edb"/>
              </a:rPr>
              <a:t>Fortune Business Insights NaaS Forecast</a:t>
            </a:r>
            <a:endParaRPr sz="600" i="1">
              <a:latin typeface="Arial"/>
              <a:ea typeface="Arial"/>
              <a:cs typeface="Arial"/>
            </a:endParaRPr>
          </a:p>
        </p:txBody>
      </p:sp>
      <p:sp>
        <p:nvSpPr>
          <p:cNvPr id="30" name="Text 27">
            <a:extLst xmlns:a="http://schemas.openxmlformats.org/drawingml/2006/main">
              <a:ext uri="{FF2B5EF4-FFF2-40B4-BE49-F238E27FC236}">
                <a16:creationId xmlns:a16="http://schemas.microsoft.com/office/drawing/2014/main" id="{637C1E96-A26F-443A-A323-2D43A93AE829}"/>
              </a:ext>
            </a:extLst>
          </p:cNvPr>
          <p:cNvSpPr>
            <a:spLocks xmlns:a="http://schemas.openxmlformats.org/drawingml/2006/main" noGrp="1"/>
          </p:cNvSpPr>
          <p:nvPr/>
        </p:nvSpPr>
        <p:spPr>
          <a:xfrm xmlns:a="http://schemas.openxmlformats.org/drawingml/2006/main">
            <a:off x="294436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31" name="Text 28">
            <a:hlinkClick xmlns:r="http://schemas.openxmlformats.org/officeDocument/2006/relationships" xmlns:a="http://schemas.openxmlformats.org/drawingml/2006/main" r:id="Ra0f4fe95133d434a"/>
            <a:extLst xmlns:a="http://schemas.openxmlformats.org/drawingml/2006/main">
              <a:ext uri="{FF2B5EF4-FFF2-40B4-BE49-F238E27FC236}">
                <a16:creationId xmlns:a16="http://schemas.microsoft.com/office/drawing/2014/main" id="{118017EC-3CF0-4787-8023-2776D7B46F73}"/>
              </a:ext>
            </a:extLst>
          </p:cNvPr>
          <p:cNvSpPr>
            <a:spLocks xmlns:a="http://schemas.openxmlformats.org/drawingml/2006/main" noGrp="1"/>
          </p:cNvSpPr>
          <p:nvPr/>
        </p:nvSpPr>
        <p:spPr>
          <a:xfrm xmlns:a="http://schemas.openxmlformats.org/drawingml/2006/main">
            <a:off x="3026664" y="6291072"/>
            <a:ext cx="15087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c30c510b49a74fd8"/>
              </a:rPr>
              <a:t>Dell’Oro SASE Forecast</a:t>
            </a:r>
            <a:endParaRPr sz="600" i="1">
              <a:latin typeface="Arial"/>
              <a:ea typeface="Arial"/>
              <a:cs typeface="Arial"/>
            </a:endParaRPr>
          </a:p>
        </p:txBody>
      </p:sp>
      <p:sp>
        <p:nvSpPr>
          <p:cNvPr id="32" name="Text 29">
            <a:extLst xmlns:a="http://schemas.openxmlformats.org/drawingml/2006/main">
              <a:ext uri="{FF2B5EF4-FFF2-40B4-BE49-F238E27FC236}">
                <a16:creationId xmlns:a16="http://schemas.microsoft.com/office/drawing/2014/main" id="{81FCEFD6-4806-4CCF-B924-882456FDA04F}"/>
              </a:ext>
            </a:extLst>
          </p:cNvPr>
          <p:cNvSpPr>
            <a:spLocks xmlns:a="http://schemas.openxmlformats.org/drawingml/2006/main" noGrp="1"/>
          </p:cNvSpPr>
          <p:nvPr/>
        </p:nvSpPr>
        <p:spPr>
          <a:xfrm xmlns:a="http://schemas.openxmlformats.org/drawingml/2006/main">
            <a:off x="457200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33" name="Text 30">
            <a:hlinkClick xmlns:r="http://schemas.openxmlformats.org/officeDocument/2006/relationships" xmlns:a="http://schemas.openxmlformats.org/drawingml/2006/main" r:id="R22b42d775c364485"/>
            <a:extLst xmlns:a="http://schemas.openxmlformats.org/drawingml/2006/main">
              <a:ext uri="{FF2B5EF4-FFF2-40B4-BE49-F238E27FC236}">
                <a16:creationId xmlns:a16="http://schemas.microsoft.com/office/drawing/2014/main" id="{1D9C36DC-09ED-4AB6-B352-CA8223BF90DA}"/>
              </a:ext>
            </a:extLst>
          </p:cNvPr>
          <p:cNvSpPr>
            <a:spLocks xmlns:a="http://schemas.openxmlformats.org/drawingml/2006/main" noGrp="1"/>
          </p:cNvSpPr>
          <p:nvPr/>
        </p:nvSpPr>
        <p:spPr>
          <a:xfrm xmlns:a="http://schemas.openxmlformats.org/drawingml/2006/main">
            <a:off x="4654296" y="6291072"/>
            <a:ext cx="21031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f04a873707ad40f4"/>
              </a:rPr>
              <a:t>HPE-Juniper AI-Native Networking Portfolio</a:t>
            </a:r>
            <a:endParaRPr sz="600" i="1">
              <a:latin typeface="Arial"/>
              <a:ea typeface="Arial"/>
              <a:cs typeface="Arial"/>
            </a:endParaRPr>
          </a:p>
        </p:txBody>
      </p:sp>
      <p:sp>
        <p:nvSpPr>
          <p:cNvPr id="34" name="Shape 31">
            <a:extLst xmlns:a="http://schemas.openxmlformats.org/drawingml/2006/main">
              <a:ext uri="{FF2B5EF4-FFF2-40B4-BE49-F238E27FC236}">
                <a16:creationId xmlns:a16="http://schemas.microsoft.com/office/drawing/2014/main" id="{C0DE9158-F9EA-4342-B347-E9927336912F}"/>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35" name="Text 32">
            <a:extLst xmlns:a="http://schemas.openxmlformats.org/drawingml/2006/main">
              <a:ext uri="{FF2B5EF4-FFF2-40B4-BE49-F238E27FC236}">
                <a16:creationId xmlns:a16="http://schemas.microsoft.com/office/drawing/2014/main" id="{B18669D1-A5EE-4C49-8F8F-14A9FDC21C53}"/>
              </a:ext>
            </a:extLst>
          </p:cNvPr>
          <p:cNvSpPr>
            <a:spLocks xmlns:a="http://schemas.openxmlformats.org/drawingml/2006/main" noGrp="1"/>
          </p:cNvSpPr>
          <p:nvPr/>
        </p:nvSpPr>
        <p:spPr>
          <a:xfrm xmlns:a="http://schemas.openxmlformats.org/drawingml/2006/main">
            <a:off x="438912" y="6537960"/>
            <a:ext cx="51206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36" name="Text 33">
            <a:extLst xmlns:a="http://schemas.openxmlformats.org/drawingml/2006/main">
              <a:ext uri="{FF2B5EF4-FFF2-40B4-BE49-F238E27FC236}">
                <a16:creationId xmlns:a16="http://schemas.microsoft.com/office/drawing/2014/main" id="{BD4DDF85-2BCD-4ABC-82BC-44FC2AD51A7B}"/>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13</a:t>
            </a:r>
            <a:endParaRPr sz="800">
              <a:latin typeface="Arial"/>
              <a:ea typeface="Arial"/>
              <a:cs typeface="Arial"/>
            </a:endParaRPr>
          </a:p>
        </p:txBody>
      </p:sp>
      <p:sp>
        <p:nvSpPr>
          <p:cNvPr id="38" name="SCULTRA Top Bar">
            <a:extLst xmlns:a="http://schemas.openxmlformats.org/drawingml/2006/main">
              <a:ext uri="{FF2B5EF4-FFF2-40B4-BE49-F238E27FC236}">
                <a16:creationId xmlns:a16="http://schemas.microsoft.com/office/drawing/2014/main" id="{C7B4623E-9FB2-48D2-AB35-45F638AE2D75}"/>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39" name="SCULTRA Footer Field">
            <a:extLst xmlns:a="http://schemas.openxmlformats.org/drawingml/2006/main">
              <a:ext uri="{FF2B5EF4-FFF2-40B4-BE49-F238E27FC236}">
                <a16:creationId xmlns:a16="http://schemas.microsoft.com/office/drawing/2014/main" id="{98849AEA-4A0A-416B-AE47-8C386BAFA180}"/>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40" name="">
            <a:extLst xmlns:a="http://schemas.openxmlformats.org/drawingml/2006/main">
              <a:ext uri="{FF2B5EF4-FFF2-40B4-BE49-F238E27FC236}">
                <a16:creationId xmlns:a16="http://schemas.microsoft.com/office/drawing/2014/main" id="{B4B8B6BF-8B02-4052-9BEB-F8D9695DCA24}"/>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41" name="">
            <a:extLst xmlns:a="http://schemas.openxmlformats.org/drawingml/2006/main">
              <a:ext uri="{FF2B5EF4-FFF2-40B4-BE49-F238E27FC236}">
                <a16:creationId xmlns:a16="http://schemas.microsoft.com/office/drawing/2014/main" id="{A9749AEB-50DE-4365-AC0D-5262529A2AF1}"/>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42" name="">
            <a:extLst xmlns:a="http://schemas.openxmlformats.org/drawingml/2006/main">
              <a:ext uri="{FF2B5EF4-FFF2-40B4-BE49-F238E27FC236}">
                <a16:creationId xmlns:a16="http://schemas.microsoft.com/office/drawing/2014/main" id="{F4EEA985-8570-43D8-8324-1A033AE0D381}"/>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43" name="">
            <a:extLst xmlns:a="http://schemas.openxmlformats.org/drawingml/2006/main">
              <a:ext uri="{FF2B5EF4-FFF2-40B4-BE49-F238E27FC236}">
                <a16:creationId xmlns:a16="http://schemas.microsoft.com/office/drawing/2014/main" id="{3057A97D-4A7B-4B01-973C-78907DD7B5BA}"/>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13</a:t>
            </a:r>
          </a:p>
        </p:txBody>
      </p:sp>
    </p:spTree>
    <p:extLst>
      <p:ext uri="{BB962C8B-B14F-4D97-AF65-F5344CB8AC3E}">
        <p14:creationId xmlns:p14="http://schemas.microsoft.com/office/powerpoint/2010/main" val="3288399077"/>
      </p:ext>
    </p:extLst>
  </p:cSld>
</p:sld>
</file>

<file path=ppt/slides/slide14.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64F5BF9-24D5-446D-9D5D-2AAACC87CCEE}"/>
              </a:ext>
            </a:extLst>
          </p:cNvPr>
          <p:cNvSpPr>
            <a:spLocks xmlns:a="http://schemas.openxmlformats.org/drawingml/2006/main" noGrp="1"/>
          </p:cNvSpPr>
          <p:nvPr/>
        </p:nvSpPr>
        <p:spPr>
          <a:xfrm xmlns:a="http://schemas.openxmlformats.org/drawingml/2006/main">
            <a:off x="438912" y="274320"/>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111416"/>
                </a:solidFill>
                <a:latin typeface="Arial"/>
                <a:ea typeface="Arial"/>
                <a:cs typeface="Arial"/>
              </a:rPr>
              <a:t>A1. Pricing Outlook Points to Mixed Pressure Rather Than Uniform Deflation</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A8831935-49B2-4E45-A9F2-6A672C41DB2F}"/>
              </a:ext>
            </a:extLst>
          </p:cNvPr>
          <p:cNvSpPr>
            <a:spLocks xmlns:a="http://schemas.openxmlformats.org/drawingml/2006/main" noGrp="1"/>
          </p:cNvSpPr>
          <p:nvPr/>
        </p:nvSpPr>
        <p:spPr>
          <a:xfrm xmlns:a="http://schemas.openxmlformats.org/drawingml/2006/main">
            <a:off x="438912" y="602816"/>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111416"/>
                </a:solidFill>
                <a:latin typeface="Arial"/>
                <a:ea typeface="Arial"/>
                <a:cs typeface="Arial"/>
              </a:rPr>
              <a:t>From 2026 to 2028, pricing is expected to diverge by product layer: campus switching faces component and feature pressure, while mature WLAN and standalone routing have stronger discounting forces.</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C6003A55-798E-42C1-9630-3613A3C9A841}"/>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5E025904-0CE4-4C04-AB87-57B9F9AA17B9}"/>
              </a:ext>
            </a:extLst>
          </p:cNvPr>
          <p:cNvSpPr>
            <a:spLocks xmlns:a="http://schemas.openxmlformats.org/drawingml/2006/main" noGrp="1"/>
          </p:cNvSpPr>
          <p:nvPr/>
        </p:nvSpPr>
        <p:spPr>
          <a:xfrm xmlns:a="http://schemas.openxmlformats.org/drawingml/2006/main">
            <a:off x="475488" y="1097280"/>
            <a:ext cx="45720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b="1">
                <a:solidFill>
                  <a:srgbClr val="111416"/>
                </a:solidFill>
                <a:latin typeface="Arial"/>
                <a:ea typeface="Arial"/>
                <a:cs typeface="Arial"/>
              </a:rPr>
              <a:t>Indicative price-pressure index, 2026–2028E (2025 = 100)</a:t>
            </a:r>
            <a:endParaRPr sz="1000">
              <a:latin typeface="Arial"/>
              <a:ea typeface="Arial"/>
              <a:cs typeface="Arial"/>
            </a:endParaRPr>
          </a:p>
        </p:txBody>
      </p:sp>
      <p:graphicFrame>
        <p:nvGraphicFramePr>
          <p:cNvPr id="54" name="Chart 0"/>
          <p:cNvGraphicFramePr/>
          <p:nvPr/>
        </p:nvGraphicFramePr>
        <p:xfrm>
          <a:off xmlns:a="http://schemas.openxmlformats.org/drawingml/2006/main" x="475488" y="1408176"/>
          <a:ext xmlns:a="http://schemas.openxmlformats.org/drawingml/2006/main" cx="6629400" cy="3547872"/>
        </p:xfrm>
        <a:graphic xmlns:a="http://schemas.openxmlformats.org/drawingml/2006/main">
          <a:graphicData uri="http://schemas.openxmlformats.org/drawingml/2006/chart">
            <c:chart xmlns:r="http://schemas.openxmlformats.org/officeDocument/2006/relationships" xmlns:c="http://schemas.openxmlformats.org/drawingml/2006/chart" r:id="R06dd9ac387844419"/>
          </a:graphicData>
        </a:graphic>
      </p:graphicFrame>
      <p:sp>
        <p:nvSpPr>
          <p:cNvPr id="7" name="Text 4">
            <a:extLst xmlns:a="http://schemas.openxmlformats.org/drawingml/2006/main">
              <a:ext uri="{FF2B5EF4-FFF2-40B4-BE49-F238E27FC236}">
                <a16:creationId xmlns:a16="http://schemas.microsoft.com/office/drawing/2014/main" id="{8E9755DA-2910-4822-AA31-362F10154059}"/>
              </a:ext>
            </a:extLst>
          </p:cNvPr>
          <p:cNvSpPr>
            <a:spLocks xmlns:a="http://schemas.openxmlformats.org/drawingml/2006/main" noGrp="1"/>
          </p:cNvSpPr>
          <p:nvPr/>
        </p:nvSpPr>
        <p:spPr>
          <a:xfrm xmlns:a="http://schemas.openxmlformats.org/drawingml/2006/main">
            <a:off x="530352" y="5138928"/>
            <a:ext cx="62636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Index is a scenario-based view for market direction, not a vendor quote or negotiated price forecast.</a:t>
            </a:r>
            <a:endParaRPr sz="800">
              <a:latin typeface="Arial"/>
              <a:ea typeface="Arial"/>
              <a:cs typeface="Arial"/>
            </a:endParaRPr>
          </a:p>
        </p:txBody>
      </p:sp>
      <p:sp>
        <p:nvSpPr>
          <p:cNvPr id="8" name="Shape 5">
            <a:extLst xmlns:a="http://schemas.openxmlformats.org/drawingml/2006/main">
              <a:ext uri="{FF2B5EF4-FFF2-40B4-BE49-F238E27FC236}">
                <a16:creationId xmlns:a16="http://schemas.microsoft.com/office/drawing/2014/main" id="{5468E09E-8A4E-49BA-B1BD-1C0A68400DA6}"/>
              </a:ext>
            </a:extLst>
          </p:cNvPr>
          <p:cNvSpPr>
            <a:spLocks xmlns:a="http://schemas.openxmlformats.org/drawingml/2006/main" noGrp="1"/>
          </p:cNvSpPr>
          <p:nvPr/>
        </p:nvSpPr>
        <p:spPr>
          <a:xfrm xmlns:a="http://schemas.openxmlformats.org/drawingml/2006/main">
            <a:off x="7424928" y="1097280"/>
            <a:ext cx="4297680" cy="4160520"/>
          </a:xfrm>
          <a:prstGeom xmlns:a="http://schemas.openxmlformats.org/drawingml/2006/main" prst="rect">
            <a:avLst/>
          </a:prstGeom>
          <a:solidFill xmlns:a="http://schemas.openxmlformats.org/drawingml/2006/main">
            <a:srgbClr val="FFFFFF"/>
          </a:solidFill>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 name="Shape 6">
            <a:extLst xmlns:a="http://schemas.openxmlformats.org/drawingml/2006/main">
              <a:ext uri="{FF2B5EF4-FFF2-40B4-BE49-F238E27FC236}">
                <a16:creationId xmlns:a16="http://schemas.microsoft.com/office/drawing/2014/main" id="{914D288B-BC01-453C-8F81-FE0E44762296}"/>
              </a:ext>
            </a:extLst>
          </p:cNvPr>
          <p:cNvSpPr>
            <a:spLocks xmlns:a="http://schemas.openxmlformats.org/drawingml/2006/main" noGrp="1"/>
          </p:cNvSpPr>
          <p:nvPr/>
        </p:nvSpPr>
        <p:spPr>
          <a:xfrm xmlns:a="http://schemas.openxmlformats.org/drawingml/2006/main">
            <a:off x="7607808" y="1298448"/>
            <a:ext cx="1600200" cy="20116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 name="Text 7">
            <a:extLst xmlns:a="http://schemas.openxmlformats.org/drawingml/2006/main">
              <a:ext uri="{FF2B5EF4-FFF2-40B4-BE49-F238E27FC236}">
                <a16:creationId xmlns:a16="http://schemas.microsoft.com/office/drawing/2014/main" id="{47528F7A-65CF-4A73-AC14-7AA470649ABA}"/>
              </a:ext>
            </a:extLst>
          </p:cNvPr>
          <p:cNvSpPr>
            <a:spLocks xmlns:a="http://schemas.openxmlformats.org/drawingml/2006/main" noGrp="1"/>
          </p:cNvSpPr>
          <p:nvPr/>
        </p:nvSpPr>
        <p:spPr>
          <a:xfrm xmlns:a="http://schemas.openxmlformats.org/drawingml/2006/main">
            <a:off x="7671816" y="1348740"/>
            <a:ext cx="1472184"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FFFFFF"/>
                </a:solidFill>
                <a:latin typeface="Arial"/>
                <a:ea typeface="Arial"/>
                <a:cs typeface="Arial"/>
              </a:rPr>
              <a:t>Pricing drivers by layer</a:t>
            </a:r>
            <a:endParaRPr sz="1000">
              <a:latin typeface="Arial"/>
              <a:ea typeface="Arial"/>
              <a:cs typeface="Arial"/>
            </a:endParaRPr>
          </a:p>
        </p:txBody>
      </p:sp>
      <p:sp>
        <p:nvSpPr>
          <p:cNvPr id="11" name="Text 8">
            <a:extLst xmlns:a="http://schemas.openxmlformats.org/drawingml/2006/main">
              <a:ext uri="{FF2B5EF4-FFF2-40B4-BE49-F238E27FC236}">
                <a16:creationId xmlns:a16="http://schemas.microsoft.com/office/drawing/2014/main" id="{7A9661EA-ACD6-4CBD-91F7-FF8FB8802ECF}"/>
              </a:ext>
            </a:extLst>
          </p:cNvPr>
          <p:cNvSpPr>
            <a:spLocks xmlns:a="http://schemas.openxmlformats.org/drawingml/2006/main" noGrp="1"/>
          </p:cNvSpPr>
          <p:nvPr/>
        </p:nvSpPr>
        <p:spPr>
          <a:xfrm xmlns:a="http://schemas.openxmlformats.org/drawingml/2006/main">
            <a:off x="7616952" y="1682496"/>
            <a:ext cx="14173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Campus switches</a:t>
            </a:r>
            <a:endParaRPr sz="800">
              <a:latin typeface="Arial"/>
              <a:ea typeface="Arial"/>
              <a:cs typeface="Arial"/>
            </a:endParaRPr>
          </a:p>
        </p:txBody>
      </p:sp>
      <p:sp>
        <p:nvSpPr>
          <p:cNvPr id="12" name="Shape 9">
            <a:extLst xmlns:a="http://schemas.openxmlformats.org/drawingml/2006/main">
              <a:ext uri="{FF2B5EF4-FFF2-40B4-BE49-F238E27FC236}">
                <a16:creationId xmlns:a16="http://schemas.microsoft.com/office/drawing/2014/main" id="{7031BDC0-B348-4025-889B-9D41081B6B85}"/>
              </a:ext>
            </a:extLst>
          </p:cNvPr>
          <p:cNvSpPr>
            <a:spLocks xmlns:a="http://schemas.openxmlformats.org/drawingml/2006/main" noGrp="1"/>
          </p:cNvSpPr>
          <p:nvPr/>
        </p:nvSpPr>
        <p:spPr>
          <a:xfrm xmlns:a="http://schemas.openxmlformats.org/drawingml/2006/main">
            <a:off x="10671048" y="1664208"/>
            <a:ext cx="658368" cy="146304"/>
          </a:xfrm>
          <a:prstGeom xmlns:a="http://schemas.openxmlformats.org/drawingml/2006/main" prst="roundRect">
            <a:avLst/>
          </a:prstGeom>
          <a:solidFill xmlns:a="http://schemas.openxmlformats.org/drawingml/2006/main">
            <a:srgbClr val="FFF4E5"/>
          </a:solidFill>
          <a:ln xmlns:a="http://schemas.openxmlformats.org/drawingml/2006/main" w="254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3" name="Text 10">
            <a:extLst xmlns:a="http://schemas.openxmlformats.org/drawingml/2006/main">
              <a:ext uri="{FF2B5EF4-FFF2-40B4-BE49-F238E27FC236}">
                <a16:creationId xmlns:a16="http://schemas.microsoft.com/office/drawing/2014/main" id="{6EA4F9C0-BEF4-437E-A0B9-899801723FE9}"/>
              </a:ext>
            </a:extLst>
          </p:cNvPr>
          <p:cNvSpPr>
            <a:spLocks xmlns:a="http://schemas.openxmlformats.org/drawingml/2006/main" noGrp="1"/>
          </p:cNvSpPr>
          <p:nvPr/>
        </p:nvSpPr>
        <p:spPr>
          <a:xfrm xmlns:a="http://schemas.openxmlformats.org/drawingml/2006/main">
            <a:off x="10689336" y="1700784"/>
            <a:ext cx="621792" cy="457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Upward</a:t>
            </a:r>
            <a:endParaRPr sz="800">
              <a:latin typeface="Arial"/>
              <a:ea typeface="Arial"/>
              <a:cs typeface="Arial"/>
            </a:endParaRPr>
          </a:p>
        </p:txBody>
      </p:sp>
      <p:sp>
        <p:nvSpPr>
          <p:cNvPr id="14" name="Text 11">
            <a:extLst xmlns:a="http://schemas.openxmlformats.org/drawingml/2006/main">
              <a:ext uri="{FF2B5EF4-FFF2-40B4-BE49-F238E27FC236}">
                <a16:creationId xmlns:a16="http://schemas.microsoft.com/office/drawing/2014/main" id="{105C420F-812C-4B96-802F-8FF669395B09}"/>
              </a:ext>
            </a:extLst>
          </p:cNvPr>
          <p:cNvSpPr>
            <a:spLocks xmlns:a="http://schemas.openxmlformats.org/drawingml/2006/main" noGrp="1"/>
          </p:cNvSpPr>
          <p:nvPr/>
        </p:nvSpPr>
        <p:spPr>
          <a:xfrm xmlns:a="http://schemas.openxmlformats.org/drawingml/2006/main">
            <a:off x="7616952" y="1911096"/>
            <a:ext cx="370332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Memory/component constraints, higher PoE, multi-gig and AIOps features lift ASPs.</a:t>
            </a:r>
            <a:endParaRPr sz="800">
              <a:latin typeface="Arial"/>
              <a:ea typeface="Arial"/>
              <a:cs typeface="Arial"/>
            </a:endParaRPr>
          </a:p>
        </p:txBody>
      </p:sp>
      <p:sp>
        <p:nvSpPr>
          <p:cNvPr id="15" name="Text 12">
            <a:extLst xmlns:a="http://schemas.openxmlformats.org/drawingml/2006/main">
              <a:ext uri="{FF2B5EF4-FFF2-40B4-BE49-F238E27FC236}">
                <a16:creationId xmlns:a16="http://schemas.microsoft.com/office/drawing/2014/main" id="{341D2473-2309-4C91-94ED-0CA06D857045}"/>
              </a:ext>
            </a:extLst>
          </p:cNvPr>
          <p:cNvSpPr>
            <a:spLocks xmlns:a="http://schemas.openxmlformats.org/drawingml/2006/main" noGrp="1"/>
          </p:cNvSpPr>
          <p:nvPr/>
        </p:nvSpPr>
        <p:spPr>
          <a:xfrm xmlns:a="http://schemas.openxmlformats.org/drawingml/2006/main">
            <a:off x="7616952" y="2505456"/>
            <a:ext cx="14173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Wi-Fi 7 APs</a:t>
            </a:r>
            <a:endParaRPr sz="800">
              <a:latin typeface="Arial"/>
              <a:ea typeface="Arial"/>
              <a:cs typeface="Arial"/>
            </a:endParaRPr>
          </a:p>
        </p:txBody>
      </p:sp>
      <p:sp>
        <p:nvSpPr>
          <p:cNvPr id="16" name="Shape 13">
            <a:extLst xmlns:a="http://schemas.openxmlformats.org/drawingml/2006/main">
              <a:ext uri="{FF2B5EF4-FFF2-40B4-BE49-F238E27FC236}">
                <a16:creationId xmlns:a16="http://schemas.microsoft.com/office/drawing/2014/main" id="{A5D867EA-489D-4FC3-BF6B-FA763268244C}"/>
              </a:ext>
            </a:extLst>
          </p:cNvPr>
          <p:cNvSpPr>
            <a:spLocks xmlns:a="http://schemas.openxmlformats.org/drawingml/2006/main" noGrp="1"/>
          </p:cNvSpPr>
          <p:nvPr/>
        </p:nvSpPr>
        <p:spPr>
          <a:xfrm xmlns:a="http://schemas.openxmlformats.org/drawingml/2006/main">
            <a:off x="10671048" y="2487168"/>
            <a:ext cx="658368" cy="146304"/>
          </a:xfrm>
          <a:prstGeom xmlns:a="http://schemas.openxmlformats.org/drawingml/2006/main" prst="roundRect">
            <a:avLst/>
          </a:prstGeom>
          <a:solidFill xmlns:a="http://schemas.openxmlformats.org/drawingml/2006/main">
            <a:srgbClr val="EAD2C2"/>
          </a:solidFill>
          <a:ln xmlns:a="http://schemas.openxmlformats.org/drawingml/2006/main" w="254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7" name="Text 14">
            <a:extLst xmlns:a="http://schemas.openxmlformats.org/drawingml/2006/main">
              <a:ext uri="{FF2B5EF4-FFF2-40B4-BE49-F238E27FC236}">
                <a16:creationId xmlns:a16="http://schemas.microsoft.com/office/drawing/2014/main" id="{42857ACD-1E34-4AA1-98C5-6DCC5DFA9929}"/>
              </a:ext>
            </a:extLst>
          </p:cNvPr>
          <p:cNvSpPr>
            <a:spLocks xmlns:a="http://schemas.openxmlformats.org/drawingml/2006/main" noGrp="1"/>
          </p:cNvSpPr>
          <p:nvPr/>
        </p:nvSpPr>
        <p:spPr>
          <a:xfrm xmlns:a="http://schemas.openxmlformats.org/drawingml/2006/main">
            <a:off x="10689336" y="2523744"/>
            <a:ext cx="621792" cy="457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Mixed</a:t>
            </a:r>
            <a:endParaRPr sz="800">
              <a:latin typeface="Arial"/>
              <a:ea typeface="Arial"/>
              <a:cs typeface="Arial"/>
            </a:endParaRPr>
          </a:p>
        </p:txBody>
      </p:sp>
      <p:sp>
        <p:nvSpPr>
          <p:cNvPr id="18" name="Text 15">
            <a:extLst xmlns:a="http://schemas.openxmlformats.org/drawingml/2006/main">
              <a:ext uri="{FF2B5EF4-FFF2-40B4-BE49-F238E27FC236}">
                <a16:creationId xmlns:a16="http://schemas.microsoft.com/office/drawing/2014/main" id="{2415C36A-A472-4EAD-AF26-74BFF4E90D12}"/>
              </a:ext>
            </a:extLst>
          </p:cNvPr>
          <p:cNvSpPr>
            <a:spLocks xmlns:a="http://schemas.openxmlformats.org/drawingml/2006/main" noGrp="1"/>
          </p:cNvSpPr>
          <p:nvPr/>
        </p:nvSpPr>
        <p:spPr>
          <a:xfrm xmlns:a="http://schemas.openxmlformats.org/drawingml/2006/main">
            <a:off x="7616952" y="2734056"/>
            <a:ext cx="370332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Early premium is moderated by portfolio maturity, but tri-band and multi-gig configurations keep ASPs resilient.</a:t>
            </a:r>
            <a:endParaRPr sz="800">
              <a:latin typeface="Arial"/>
              <a:ea typeface="Arial"/>
              <a:cs typeface="Arial"/>
            </a:endParaRPr>
          </a:p>
        </p:txBody>
      </p:sp>
      <p:sp>
        <p:nvSpPr>
          <p:cNvPr id="19" name="Text 16">
            <a:extLst xmlns:a="http://schemas.openxmlformats.org/drawingml/2006/main">
              <a:ext uri="{FF2B5EF4-FFF2-40B4-BE49-F238E27FC236}">
                <a16:creationId xmlns:a16="http://schemas.microsoft.com/office/drawing/2014/main" id="{1D8E2299-10F1-43D5-8F8D-61E2C410094A}"/>
              </a:ext>
            </a:extLst>
          </p:cNvPr>
          <p:cNvSpPr>
            <a:spLocks xmlns:a="http://schemas.openxmlformats.org/drawingml/2006/main" noGrp="1"/>
          </p:cNvSpPr>
          <p:nvPr/>
        </p:nvSpPr>
        <p:spPr>
          <a:xfrm xmlns:a="http://schemas.openxmlformats.org/drawingml/2006/main">
            <a:off x="7616952" y="3328416"/>
            <a:ext cx="14173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Wi-Fi 6/6E APs</a:t>
            </a:r>
            <a:endParaRPr sz="800">
              <a:latin typeface="Arial"/>
              <a:ea typeface="Arial"/>
              <a:cs typeface="Arial"/>
            </a:endParaRPr>
          </a:p>
        </p:txBody>
      </p:sp>
      <p:sp>
        <p:nvSpPr>
          <p:cNvPr id="20" name="Shape 17">
            <a:extLst xmlns:a="http://schemas.openxmlformats.org/drawingml/2006/main">
              <a:ext uri="{FF2B5EF4-FFF2-40B4-BE49-F238E27FC236}">
                <a16:creationId xmlns:a16="http://schemas.microsoft.com/office/drawing/2014/main" id="{05681FDB-25DC-493B-8B56-CF2FF9AB8215}"/>
              </a:ext>
            </a:extLst>
          </p:cNvPr>
          <p:cNvSpPr>
            <a:spLocks xmlns:a="http://schemas.openxmlformats.org/drawingml/2006/main" noGrp="1"/>
          </p:cNvSpPr>
          <p:nvPr/>
        </p:nvSpPr>
        <p:spPr>
          <a:xfrm xmlns:a="http://schemas.openxmlformats.org/drawingml/2006/main">
            <a:off x="10671048" y="3310128"/>
            <a:ext cx="658368" cy="146304"/>
          </a:xfrm>
          <a:prstGeom xmlns:a="http://schemas.openxmlformats.org/drawingml/2006/main" prst="roundRect">
            <a:avLst/>
          </a:prstGeom>
          <a:solidFill xmlns:a="http://schemas.openxmlformats.org/drawingml/2006/main">
            <a:srgbClr val="ECE5DB"/>
          </a:solidFill>
          <a:ln xmlns:a="http://schemas.openxmlformats.org/drawingml/2006/main" w="254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1" name="Text 18">
            <a:extLst xmlns:a="http://schemas.openxmlformats.org/drawingml/2006/main">
              <a:ext uri="{FF2B5EF4-FFF2-40B4-BE49-F238E27FC236}">
                <a16:creationId xmlns:a16="http://schemas.microsoft.com/office/drawing/2014/main" id="{3A260495-F87A-46A8-9A20-2B4ECF66B8DB}"/>
              </a:ext>
            </a:extLst>
          </p:cNvPr>
          <p:cNvSpPr>
            <a:spLocks xmlns:a="http://schemas.openxmlformats.org/drawingml/2006/main" noGrp="1"/>
          </p:cNvSpPr>
          <p:nvPr/>
        </p:nvSpPr>
        <p:spPr>
          <a:xfrm xmlns:a="http://schemas.openxmlformats.org/drawingml/2006/main">
            <a:off x="10689336" y="3346704"/>
            <a:ext cx="621792" cy="457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Downward</a:t>
            </a:r>
            <a:endParaRPr sz="800">
              <a:latin typeface="Arial"/>
              <a:ea typeface="Arial"/>
              <a:cs typeface="Arial"/>
            </a:endParaRPr>
          </a:p>
        </p:txBody>
      </p:sp>
      <p:sp>
        <p:nvSpPr>
          <p:cNvPr id="22" name="Text 19">
            <a:extLst xmlns:a="http://schemas.openxmlformats.org/drawingml/2006/main">
              <a:ext uri="{FF2B5EF4-FFF2-40B4-BE49-F238E27FC236}">
                <a16:creationId xmlns:a16="http://schemas.microsoft.com/office/drawing/2014/main" id="{02F4BFD4-A49F-4645-9C6C-F9C556EBCE46}"/>
              </a:ext>
            </a:extLst>
          </p:cNvPr>
          <p:cNvSpPr>
            <a:spLocks xmlns:a="http://schemas.openxmlformats.org/drawingml/2006/main" noGrp="1"/>
          </p:cNvSpPr>
          <p:nvPr/>
        </p:nvSpPr>
        <p:spPr>
          <a:xfrm xmlns:a="http://schemas.openxmlformats.org/drawingml/2006/main">
            <a:off x="7616952" y="3557016"/>
            <a:ext cx="370332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Migration toward Wi-Fi 7 shifts older standards toward value tiers and refresh-only deployments.</a:t>
            </a:r>
            <a:endParaRPr sz="800">
              <a:latin typeface="Arial"/>
              <a:ea typeface="Arial"/>
              <a:cs typeface="Arial"/>
            </a:endParaRPr>
          </a:p>
        </p:txBody>
      </p:sp>
      <p:sp>
        <p:nvSpPr>
          <p:cNvPr id="23" name="Text 20">
            <a:extLst xmlns:a="http://schemas.openxmlformats.org/drawingml/2006/main">
              <a:ext uri="{FF2B5EF4-FFF2-40B4-BE49-F238E27FC236}">
                <a16:creationId xmlns:a16="http://schemas.microsoft.com/office/drawing/2014/main" id="{A9DC02A3-DA2F-4D7D-A059-C027632D4321}"/>
              </a:ext>
            </a:extLst>
          </p:cNvPr>
          <p:cNvSpPr>
            <a:spLocks xmlns:a="http://schemas.openxmlformats.org/drawingml/2006/main" noGrp="1"/>
          </p:cNvSpPr>
          <p:nvPr/>
        </p:nvSpPr>
        <p:spPr>
          <a:xfrm xmlns:a="http://schemas.openxmlformats.org/drawingml/2006/main">
            <a:off x="7616952" y="4151376"/>
            <a:ext cx="14173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Standalone routers</a:t>
            </a:r>
            <a:endParaRPr sz="800">
              <a:latin typeface="Arial"/>
              <a:ea typeface="Arial"/>
              <a:cs typeface="Arial"/>
            </a:endParaRPr>
          </a:p>
        </p:txBody>
      </p:sp>
      <p:sp>
        <p:nvSpPr>
          <p:cNvPr id="24" name="Shape 21">
            <a:extLst xmlns:a="http://schemas.openxmlformats.org/drawingml/2006/main">
              <a:ext uri="{FF2B5EF4-FFF2-40B4-BE49-F238E27FC236}">
                <a16:creationId xmlns:a16="http://schemas.microsoft.com/office/drawing/2014/main" id="{F3FD5703-EAD4-4184-B23B-EDB57F3825B4}"/>
              </a:ext>
            </a:extLst>
          </p:cNvPr>
          <p:cNvSpPr>
            <a:spLocks xmlns:a="http://schemas.openxmlformats.org/drawingml/2006/main" noGrp="1"/>
          </p:cNvSpPr>
          <p:nvPr/>
        </p:nvSpPr>
        <p:spPr>
          <a:xfrm xmlns:a="http://schemas.openxmlformats.org/drawingml/2006/main">
            <a:off x="10671048" y="4133088"/>
            <a:ext cx="658368" cy="146304"/>
          </a:xfrm>
          <a:prstGeom xmlns:a="http://schemas.openxmlformats.org/drawingml/2006/main" prst="roundRect">
            <a:avLst/>
          </a:prstGeom>
          <a:solidFill xmlns:a="http://schemas.openxmlformats.org/drawingml/2006/main">
            <a:srgbClr val="F3F6F8"/>
          </a:solidFill>
          <a:ln xmlns:a="http://schemas.openxmlformats.org/drawingml/2006/main" w="254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5" name="Text 22">
            <a:extLst xmlns:a="http://schemas.openxmlformats.org/drawingml/2006/main">
              <a:ext uri="{FF2B5EF4-FFF2-40B4-BE49-F238E27FC236}">
                <a16:creationId xmlns:a16="http://schemas.microsoft.com/office/drawing/2014/main" id="{BD1FC7F1-B156-41F1-9578-D5740993DD47}"/>
              </a:ext>
            </a:extLst>
          </p:cNvPr>
          <p:cNvSpPr>
            <a:spLocks xmlns:a="http://schemas.openxmlformats.org/drawingml/2006/main" noGrp="1"/>
          </p:cNvSpPr>
          <p:nvPr/>
        </p:nvSpPr>
        <p:spPr>
          <a:xfrm xmlns:a="http://schemas.openxmlformats.org/drawingml/2006/main">
            <a:off x="10689336" y="4169664"/>
            <a:ext cx="621792" cy="457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Soft</a:t>
            </a:r>
            <a:endParaRPr sz="800">
              <a:latin typeface="Arial"/>
              <a:ea typeface="Arial"/>
              <a:cs typeface="Arial"/>
            </a:endParaRPr>
          </a:p>
        </p:txBody>
      </p:sp>
      <p:sp>
        <p:nvSpPr>
          <p:cNvPr id="26" name="Text 23">
            <a:extLst xmlns:a="http://schemas.openxmlformats.org/drawingml/2006/main">
              <a:ext uri="{FF2B5EF4-FFF2-40B4-BE49-F238E27FC236}">
                <a16:creationId xmlns:a16="http://schemas.microsoft.com/office/drawing/2014/main" id="{38F96B69-B0D7-4021-AE77-97EAF389085A}"/>
              </a:ext>
            </a:extLst>
          </p:cNvPr>
          <p:cNvSpPr>
            <a:spLocks xmlns:a="http://schemas.openxmlformats.org/drawingml/2006/main" noGrp="1"/>
          </p:cNvSpPr>
          <p:nvPr/>
        </p:nvSpPr>
        <p:spPr>
          <a:xfrm xmlns:a="http://schemas.openxmlformats.org/drawingml/2006/main">
            <a:off x="7616952" y="4379976"/>
            <a:ext cx="370332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SD-WAN/SASE substitution reduces standalone router pricing power, even as total router revenue grows with SP and AI-related capacity.</a:t>
            </a:r>
            <a:endParaRPr sz="800">
              <a:latin typeface="Arial"/>
              <a:ea typeface="Arial"/>
              <a:cs typeface="Arial"/>
            </a:endParaRPr>
          </a:p>
        </p:txBody>
      </p:sp>
      <p:sp>
        <p:nvSpPr>
          <p:cNvPr id="27" name="Shape 24">
            <a:extLst xmlns:a="http://schemas.openxmlformats.org/drawingml/2006/main">
              <a:ext uri="{FF2B5EF4-FFF2-40B4-BE49-F238E27FC236}">
                <a16:creationId xmlns:a16="http://schemas.microsoft.com/office/drawing/2014/main" id="{0960D1ED-C59A-4AF9-92A7-9D425F0D77D0}"/>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8" name="Shape 25">
            <a:extLst xmlns:a="http://schemas.openxmlformats.org/drawingml/2006/main">
              <a:ext uri="{FF2B5EF4-FFF2-40B4-BE49-F238E27FC236}">
                <a16:creationId xmlns:a16="http://schemas.microsoft.com/office/drawing/2014/main" id="{5A6C2E66-83AF-46A8-AEB1-07C0D39E57AD}"/>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9" name="Text 26">
            <a:extLst xmlns:a="http://schemas.openxmlformats.org/drawingml/2006/main">
              <a:ext uri="{FF2B5EF4-FFF2-40B4-BE49-F238E27FC236}">
                <a16:creationId xmlns:a16="http://schemas.microsoft.com/office/drawing/2014/main" id="{F8781561-9499-4657-B0A6-3A0090CE8581}"/>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30" name="Text 27">
            <a:extLst xmlns:a="http://schemas.openxmlformats.org/drawingml/2006/main">
              <a:ext uri="{FF2B5EF4-FFF2-40B4-BE49-F238E27FC236}">
                <a16:creationId xmlns:a16="http://schemas.microsoft.com/office/drawing/2014/main" id="{22A9C6AE-1B54-4075-9921-A3BAE089886D}"/>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The pricing risk for a Fortune 500 refresh is concentrated in campus switch hardware and bundled software/support attach, while older WLAN and standalone router hardware become more negotiable.</a:t>
            </a:r>
            <a:endParaRPr sz="1000">
              <a:latin typeface="Arial"/>
              <a:ea typeface="Arial"/>
              <a:cs typeface="Arial"/>
            </a:endParaRPr>
          </a:p>
        </p:txBody>
      </p:sp>
      <p:sp>
        <p:nvSpPr>
          <p:cNvPr id="31" name="Text 28">
            <a:extLst xmlns:a="http://schemas.openxmlformats.org/drawingml/2006/main">
              <a:ext uri="{FF2B5EF4-FFF2-40B4-BE49-F238E27FC236}">
                <a16:creationId xmlns:a16="http://schemas.microsoft.com/office/drawing/2014/main" id="{016179C7-75C9-4296-A80C-F26F7A52FB11}"/>
              </a:ext>
            </a:extLst>
          </p:cNvPr>
          <p:cNvSpPr>
            <a:spLocks xmlns:a="http://schemas.openxmlformats.org/drawingml/2006/main" noGrp="1"/>
          </p:cNvSpPr>
          <p:nvPr/>
        </p:nvSpPr>
        <p:spPr>
          <a:xfrm xmlns:a="http://schemas.openxmlformats.org/drawingml/2006/main">
            <a:off x="438912" y="6291072"/>
            <a:ext cx="4572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32" name="Text 29">
            <a:hlinkClick xmlns:r="http://schemas.openxmlformats.org/officeDocument/2006/relationships" xmlns:a="http://schemas.openxmlformats.org/drawingml/2006/main" r:id="Rd4b4432c40994169"/>
            <a:extLst xmlns:a="http://schemas.openxmlformats.org/drawingml/2006/main">
              <a:ext uri="{FF2B5EF4-FFF2-40B4-BE49-F238E27FC236}">
                <a16:creationId xmlns:a16="http://schemas.microsoft.com/office/drawing/2014/main" id="{617D2A4A-8A79-44EB-A7E8-2927D6DC54DA}"/>
              </a:ext>
            </a:extLst>
          </p:cNvPr>
          <p:cNvSpPr>
            <a:spLocks xmlns:a="http://schemas.openxmlformats.org/drawingml/2006/main" noGrp="1"/>
          </p:cNvSpPr>
          <p:nvPr/>
        </p:nvSpPr>
        <p:spPr>
          <a:xfrm xmlns:a="http://schemas.openxmlformats.org/drawingml/2006/main">
            <a:off x="896112" y="6291072"/>
            <a:ext cx="19659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2b5ced9bfc0b41f7"/>
              </a:rPr>
              <a:t>Dell’Oro Campus Switch Price Outlook</a:t>
            </a:r>
            <a:endParaRPr sz="600" i="1">
              <a:latin typeface="Arial"/>
              <a:ea typeface="Arial"/>
              <a:cs typeface="Arial"/>
            </a:endParaRPr>
          </a:p>
        </p:txBody>
      </p:sp>
      <p:sp>
        <p:nvSpPr>
          <p:cNvPr id="33" name="Text 30">
            <a:extLst xmlns:a="http://schemas.openxmlformats.org/drawingml/2006/main">
              <a:ext uri="{FF2B5EF4-FFF2-40B4-BE49-F238E27FC236}">
                <a16:creationId xmlns:a16="http://schemas.microsoft.com/office/drawing/2014/main" id="{ED4CA454-E0DE-4560-893A-7D1025011894}"/>
              </a:ext>
            </a:extLst>
          </p:cNvPr>
          <p:cNvSpPr>
            <a:spLocks xmlns:a="http://schemas.openxmlformats.org/drawingml/2006/main" noGrp="1"/>
          </p:cNvSpPr>
          <p:nvPr/>
        </p:nvSpPr>
        <p:spPr>
          <a:xfrm xmlns:a="http://schemas.openxmlformats.org/drawingml/2006/main">
            <a:off x="289864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34" name="Text 31">
            <a:hlinkClick xmlns:r="http://schemas.openxmlformats.org/officeDocument/2006/relationships" xmlns:a="http://schemas.openxmlformats.org/drawingml/2006/main" r:id="Re12649e6f6c1406e"/>
            <a:extLst xmlns:a="http://schemas.openxmlformats.org/drawingml/2006/main">
              <a:ext uri="{FF2B5EF4-FFF2-40B4-BE49-F238E27FC236}">
                <a16:creationId xmlns:a16="http://schemas.microsoft.com/office/drawing/2014/main" id="{A8118A40-85C0-4FA0-ACF3-44292259BA07}"/>
              </a:ext>
            </a:extLst>
          </p:cNvPr>
          <p:cNvSpPr>
            <a:spLocks xmlns:a="http://schemas.openxmlformats.org/drawingml/2006/main" noGrp="1"/>
          </p:cNvSpPr>
          <p:nvPr/>
        </p:nvSpPr>
        <p:spPr>
          <a:xfrm xmlns:a="http://schemas.openxmlformats.org/drawingml/2006/main">
            <a:off x="2980944" y="6291072"/>
            <a:ext cx="17373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653cc11da3114620"/>
              </a:rPr>
              <a:t>IDC Switch &amp; Router Tracker, 1Q26</a:t>
            </a:r>
            <a:endParaRPr sz="600" i="1">
              <a:latin typeface="Arial"/>
              <a:ea typeface="Arial"/>
              <a:cs typeface="Arial"/>
            </a:endParaRPr>
          </a:p>
        </p:txBody>
      </p:sp>
      <p:sp>
        <p:nvSpPr>
          <p:cNvPr id="35" name="Text 32">
            <a:extLst xmlns:a="http://schemas.openxmlformats.org/drawingml/2006/main">
              <a:ext uri="{FF2B5EF4-FFF2-40B4-BE49-F238E27FC236}">
                <a16:creationId xmlns:a16="http://schemas.microsoft.com/office/drawing/2014/main" id="{9A7FCA77-6E38-456C-99D2-C26CC7B054A3}"/>
              </a:ext>
            </a:extLst>
          </p:cNvPr>
          <p:cNvSpPr>
            <a:spLocks xmlns:a="http://schemas.openxmlformats.org/drawingml/2006/main" noGrp="1"/>
          </p:cNvSpPr>
          <p:nvPr/>
        </p:nvSpPr>
        <p:spPr>
          <a:xfrm xmlns:a="http://schemas.openxmlformats.org/drawingml/2006/main">
            <a:off x="475488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36" name="Text 33">
            <a:hlinkClick xmlns:r="http://schemas.openxmlformats.org/officeDocument/2006/relationships" xmlns:a="http://schemas.openxmlformats.org/drawingml/2006/main" r:id="R564f0723d6014a98"/>
            <a:extLst xmlns:a="http://schemas.openxmlformats.org/drawingml/2006/main">
              <a:ext uri="{FF2B5EF4-FFF2-40B4-BE49-F238E27FC236}">
                <a16:creationId xmlns:a16="http://schemas.microsoft.com/office/drawing/2014/main" id="{DF1C3FD2-BDCA-41FC-AD64-FAFB23C4A15A}"/>
              </a:ext>
            </a:extLst>
          </p:cNvPr>
          <p:cNvSpPr>
            <a:spLocks xmlns:a="http://schemas.openxmlformats.org/drawingml/2006/main" noGrp="1"/>
          </p:cNvSpPr>
          <p:nvPr/>
        </p:nvSpPr>
        <p:spPr>
          <a:xfrm xmlns:a="http://schemas.openxmlformats.org/drawingml/2006/main">
            <a:off x="4837176" y="6291072"/>
            <a:ext cx="13716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e5edf364abb44c73"/>
              </a:rPr>
              <a:t>IDC WLAN Tracker, 1Q26</a:t>
            </a:r>
            <a:endParaRPr sz="600" i="1">
              <a:latin typeface="Arial"/>
              <a:ea typeface="Arial"/>
              <a:cs typeface="Arial"/>
            </a:endParaRPr>
          </a:p>
        </p:txBody>
      </p:sp>
      <p:sp>
        <p:nvSpPr>
          <p:cNvPr id="37" name="Text 34">
            <a:extLst xmlns:a="http://schemas.openxmlformats.org/drawingml/2006/main">
              <a:ext uri="{FF2B5EF4-FFF2-40B4-BE49-F238E27FC236}">
                <a16:creationId xmlns:a16="http://schemas.microsoft.com/office/drawing/2014/main" id="{496DCA32-512F-40B7-A442-5359FE9E27EA}"/>
              </a:ext>
            </a:extLst>
          </p:cNvPr>
          <p:cNvSpPr>
            <a:spLocks xmlns:a="http://schemas.openxmlformats.org/drawingml/2006/main" noGrp="1"/>
          </p:cNvSpPr>
          <p:nvPr/>
        </p:nvSpPr>
        <p:spPr>
          <a:xfrm xmlns:a="http://schemas.openxmlformats.org/drawingml/2006/main">
            <a:off x="624535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38" name="Text 35">
            <a:hlinkClick xmlns:r="http://schemas.openxmlformats.org/officeDocument/2006/relationships" xmlns:a="http://schemas.openxmlformats.org/drawingml/2006/main" r:id="R62f71b7a737a4677"/>
            <a:extLst xmlns:a="http://schemas.openxmlformats.org/drawingml/2006/main">
              <a:ext uri="{FF2B5EF4-FFF2-40B4-BE49-F238E27FC236}">
                <a16:creationId xmlns:a16="http://schemas.microsoft.com/office/drawing/2014/main" id="{FA01983C-87CD-4AE1-A276-7511F10BDC1F}"/>
              </a:ext>
            </a:extLst>
          </p:cNvPr>
          <p:cNvSpPr>
            <a:spLocks xmlns:a="http://schemas.openxmlformats.org/drawingml/2006/main" noGrp="1"/>
          </p:cNvSpPr>
          <p:nvPr/>
        </p:nvSpPr>
        <p:spPr>
          <a:xfrm xmlns:a="http://schemas.openxmlformats.org/drawingml/2006/main">
            <a:off x="6327648" y="6291072"/>
            <a:ext cx="12344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24e4be2227ce4873"/>
              </a:rPr>
              <a:t>Dell’Oro SASE 1Q26</a:t>
            </a:r>
            <a:endParaRPr sz="600" i="1">
              <a:latin typeface="Arial"/>
              <a:ea typeface="Arial"/>
              <a:cs typeface="Arial"/>
            </a:endParaRPr>
          </a:p>
        </p:txBody>
      </p:sp>
      <p:sp>
        <p:nvSpPr>
          <p:cNvPr id="39" name="Shape 36">
            <a:extLst xmlns:a="http://schemas.openxmlformats.org/drawingml/2006/main">
              <a:ext uri="{FF2B5EF4-FFF2-40B4-BE49-F238E27FC236}">
                <a16:creationId xmlns:a16="http://schemas.microsoft.com/office/drawing/2014/main" id="{45A423A2-06D9-44AF-98CE-62D54D9E4E29}"/>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40" name="Text 37">
            <a:extLst xmlns:a="http://schemas.openxmlformats.org/drawingml/2006/main">
              <a:ext uri="{FF2B5EF4-FFF2-40B4-BE49-F238E27FC236}">
                <a16:creationId xmlns:a16="http://schemas.microsoft.com/office/drawing/2014/main" id="{3A40D064-079A-4CC4-955E-4E870C4D877F}"/>
              </a:ext>
            </a:extLst>
          </p:cNvPr>
          <p:cNvSpPr>
            <a:spLocks xmlns:a="http://schemas.openxmlformats.org/drawingml/2006/main" noGrp="1"/>
          </p:cNvSpPr>
          <p:nvPr/>
        </p:nvSpPr>
        <p:spPr>
          <a:xfrm xmlns:a="http://schemas.openxmlformats.org/drawingml/2006/main">
            <a:off x="438912" y="6537960"/>
            <a:ext cx="51206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41" name="Text 38">
            <a:extLst xmlns:a="http://schemas.openxmlformats.org/drawingml/2006/main">
              <a:ext uri="{FF2B5EF4-FFF2-40B4-BE49-F238E27FC236}">
                <a16:creationId xmlns:a16="http://schemas.microsoft.com/office/drawing/2014/main" id="{E512787E-1169-40D8-94D1-59286820AC30}"/>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14</a:t>
            </a:r>
            <a:endParaRPr sz="800">
              <a:latin typeface="Arial"/>
              <a:ea typeface="Arial"/>
              <a:cs typeface="Arial"/>
            </a:endParaRPr>
          </a:p>
        </p:txBody>
      </p:sp>
      <p:sp>
        <p:nvSpPr>
          <p:cNvPr id="43" name="SCULTRA Top Bar">
            <a:extLst xmlns:a="http://schemas.openxmlformats.org/drawingml/2006/main">
              <a:ext uri="{FF2B5EF4-FFF2-40B4-BE49-F238E27FC236}">
                <a16:creationId xmlns:a16="http://schemas.microsoft.com/office/drawing/2014/main" id="{EC20A9AC-33C8-4730-B1D7-AE28DA6DE6E4}"/>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44" name="SCULTRA Footer Field">
            <a:extLst xmlns:a="http://schemas.openxmlformats.org/drawingml/2006/main">
              <a:ext uri="{FF2B5EF4-FFF2-40B4-BE49-F238E27FC236}">
                <a16:creationId xmlns:a16="http://schemas.microsoft.com/office/drawing/2014/main" id="{F6253FA5-D0E1-4641-93ED-7A9019C4B88E}"/>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45" name="">
            <a:extLst xmlns:a="http://schemas.openxmlformats.org/drawingml/2006/main">
              <a:ext uri="{FF2B5EF4-FFF2-40B4-BE49-F238E27FC236}">
                <a16:creationId xmlns:a16="http://schemas.microsoft.com/office/drawing/2014/main" id="{80ED0C9B-B7AB-4CFC-B89D-185F4F0F241B}"/>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46" name="">
            <a:extLst xmlns:a="http://schemas.openxmlformats.org/drawingml/2006/main">
              <a:ext uri="{FF2B5EF4-FFF2-40B4-BE49-F238E27FC236}">
                <a16:creationId xmlns:a16="http://schemas.microsoft.com/office/drawing/2014/main" id="{55E302FB-9DA8-4A2F-907F-3A0ACB006E80}"/>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47" name="">
            <a:extLst xmlns:a="http://schemas.openxmlformats.org/drawingml/2006/main">
              <a:ext uri="{FF2B5EF4-FFF2-40B4-BE49-F238E27FC236}">
                <a16:creationId xmlns:a16="http://schemas.microsoft.com/office/drawing/2014/main" id="{B6540BEA-C399-46A5-855D-4F99D3679E11}"/>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48" name="">
            <a:extLst xmlns:a="http://schemas.openxmlformats.org/drawingml/2006/main">
              <a:ext uri="{FF2B5EF4-FFF2-40B4-BE49-F238E27FC236}">
                <a16:creationId xmlns:a16="http://schemas.microsoft.com/office/drawing/2014/main" id="{DCFEBFC6-23C9-4693-9525-E89E3AC2EBC9}"/>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14</a:t>
            </a:r>
          </a:p>
        </p:txBody>
      </p:sp>
    </p:spTree>
    <p:extLst>
      <p:ext uri="{BB962C8B-B14F-4D97-AF65-F5344CB8AC3E}">
        <p14:creationId xmlns:p14="http://schemas.microsoft.com/office/powerpoint/2010/main" val="2251775899"/>
      </p:ext>
    </p:extLst>
  </p:cSld>
</p:sld>
</file>

<file path=ppt/slides/slide15.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EA52A82-10A8-4A61-8995-84BAD1659B54}"/>
              </a:ext>
            </a:extLst>
          </p:cNvPr>
          <p:cNvSpPr>
            <a:spLocks xmlns:a="http://schemas.openxmlformats.org/drawingml/2006/main" noGrp="1"/>
          </p:cNvSpPr>
          <p:nvPr/>
        </p:nvSpPr>
        <p:spPr>
          <a:xfrm xmlns:a="http://schemas.openxmlformats.org/drawingml/2006/main">
            <a:off x="438912" y="274320"/>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A2. Five-Year TCO Is Split Between Upfront Hardware and Recurring Software/Support</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7C1F3559-9A81-4604-8BC7-AFE951C09758}"/>
              </a:ext>
            </a:extLst>
          </p:cNvPr>
          <p:cNvSpPr>
            <a:spLocks xmlns:a="http://schemas.openxmlformats.org/drawingml/2006/main" noGrp="1"/>
          </p:cNvSpPr>
          <p:nvPr/>
        </p:nvSpPr>
        <p:spPr>
          <a:xfrm xmlns:a="http://schemas.openxmlformats.org/drawingml/2006/main">
            <a:off x="438912" y="612648"/>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For a standardized global WAN and campus refresh, equipment is still the largest one-time bucket, but lifecycle spend also depends on subscriptions, support tiers and implementation effort.</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80C39B59-7887-400D-8778-8D5C7B65A10B}"/>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B75FDA13-2CC7-4B62-9C31-45325DC55C0F}"/>
              </a:ext>
            </a:extLst>
          </p:cNvPr>
          <p:cNvSpPr>
            <a:spLocks xmlns:a="http://schemas.openxmlformats.org/drawingml/2006/main" noGrp="1"/>
          </p:cNvSpPr>
          <p:nvPr/>
        </p:nvSpPr>
        <p:spPr>
          <a:xfrm xmlns:a="http://schemas.openxmlformats.org/drawingml/2006/main">
            <a:off x="475488" y="1078992"/>
            <a:ext cx="51206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Illustrative five-year TCO split for a global campus and WAN refresh</a:t>
            </a:r>
            <a:endParaRPr sz="1000">
              <a:latin typeface="Arial"/>
              <a:ea typeface="Arial"/>
              <a:cs typeface="Arial"/>
            </a:endParaRPr>
          </a:p>
        </p:txBody>
      </p:sp>
      <p:graphicFrame>
        <p:nvGraphicFramePr>
          <p:cNvPr id="84" name="Chart 0"/>
          <p:cNvGraphicFramePr/>
          <p:nvPr/>
        </p:nvGraphicFramePr>
        <p:xfrm>
          <a:off xmlns:a="http://schemas.openxmlformats.org/drawingml/2006/main" x="475488" y="1417320"/>
          <a:ext xmlns:a="http://schemas.openxmlformats.org/drawingml/2006/main" cx="5074920" cy="3337560"/>
        </p:xfrm>
        <a:graphic xmlns:a="http://schemas.openxmlformats.org/drawingml/2006/main">
          <a:graphicData uri="http://schemas.openxmlformats.org/drawingml/2006/chart">
            <c:chart xmlns:r="http://schemas.openxmlformats.org/officeDocument/2006/relationships" xmlns:c="http://schemas.openxmlformats.org/drawingml/2006/chart" r:id="R65be18cbfa2d4166"/>
          </a:graphicData>
        </a:graphic>
      </p:graphicFrame>
      <p:sp>
        <p:nvSpPr>
          <p:cNvPr id="7" name="Text 4">
            <a:extLst xmlns:a="http://schemas.openxmlformats.org/drawingml/2006/main">
              <a:ext uri="{FF2B5EF4-FFF2-40B4-BE49-F238E27FC236}">
                <a16:creationId xmlns:a16="http://schemas.microsoft.com/office/drawing/2014/main" id="{90C869DE-15D4-42F0-B6A8-949594A6CBD8}"/>
              </a:ext>
            </a:extLst>
          </p:cNvPr>
          <p:cNvSpPr>
            <a:spLocks xmlns:a="http://schemas.openxmlformats.org/drawingml/2006/main" noGrp="1"/>
          </p:cNvSpPr>
          <p:nvPr/>
        </p:nvSpPr>
        <p:spPr>
          <a:xfrm xmlns:a="http://schemas.openxmlformats.org/drawingml/2006/main">
            <a:off x="512064" y="4919472"/>
            <a:ext cx="512064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a:solidFill>
                  <a:srgbClr val="7B8184"/>
                </a:solidFill>
                <a:latin typeface="Arial"/>
                <a:ea typeface="Arial"/>
                <a:cs typeface="Arial"/>
              </a:rPr>
              <a:t>Assumption-based model for a Fortune 500 refresh; values should be replaced with bill-of-materials, contract and site-rollout data.</a:t>
            </a:r>
            <a:endParaRPr sz="800">
              <a:latin typeface="Arial"/>
              <a:ea typeface="Arial"/>
              <a:cs typeface="Arial"/>
            </a:endParaRPr>
          </a:p>
        </p:txBody>
      </p:sp>
      <p:sp>
        <p:nvSpPr>
          <p:cNvPr id="8" name="Text 5">
            <a:extLst xmlns:a="http://schemas.openxmlformats.org/drawingml/2006/main">
              <a:ext uri="{FF2B5EF4-FFF2-40B4-BE49-F238E27FC236}">
                <a16:creationId xmlns:a16="http://schemas.microsoft.com/office/drawing/2014/main" id="{EE88AAAC-EB60-446D-88B2-CBBB036C50E4}"/>
              </a:ext>
            </a:extLst>
          </p:cNvPr>
          <p:cNvSpPr>
            <a:spLocks xmlns:a="http://schemas.openxmlformats.org/drawingml/2006/main" noGrp="1"/>
          </p:cNvSpPr>
          <p:nvPr/>
        </p:nvSpPr>
        <p:spPr>
          <a:xfrm xmlns:a="http://schemas.openxmlformats.org/drawingml/2006/main">
            <a:off x="6053328" y="1078992"/>
            <a:ext cx="43891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Cost bucket definition and primary costing basis</a:t>
            </a:r>
            <a:endParaRPr sz="1000">
              <a:latin typeface="Arial"/>
              <a:ea typeface="Arial"/>
              <a:cs typeface="Arial"/>
            </a:endParaRPr>
          </a:p>
        </p:txBody>
      </p:sp>
      <p:sp>
        <p:nvSpPr>
          <p:cNvPr id="9" name="Shape 6">
            <a:extLst xmlns:a="http://schemas.openxmlformats.org/drawingml/2006/main">
              <a:ext uri="{FF2B5EF4-FFF2-40B4-BE49-F238E27FC236}">
                <a16:creationId xmlns:a16="http://schemas.microsoft.com/office/drawing/2014/main" id="{3BA9FF55-A1C0-4128-9935-5B76CFAFD81B}"/>
              </a:ext>
            </a:extLst>
          </p:cNvPr>
          <p:cNvSpPr>
            <a:spLocks xmlns:a="http://schemas.openxmlformats.org/drawingml/2006/main" noGrp="1"/>
          </p:cNvSpPr>
          <p:nvPr/>
        </p:nvSpPr>
        <p:spPr>
          <a:xfrm xmlns:a="http://schemas.openxmlformats.org/drawingml/2006/main">
            <a:off x="6053328" y="1389888"/>
            <a:ext cx="1417320"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 name="Text 7">
            <a:extLst xmlns:a="http://schemas.openxmlformats.org/drawingml/2006/main">
              <a:ext uri="{FF2B5EF4-FFF2-40B4-BE49-F238E27FC236}">
                <a16:creationId xmlns:a16="http://schemas.microsoft.com/office/drawing/2014/main" id="{80B082F0-6204-4880-9C29-4FF00029EA1A}"/>
              </a:ext>
            </a:extLst>
          </p:cNvPr>
          <p:cNvSpPr>
            <a:spLocks xmlns:a="http://schemas.openxmlformats.org/drawingml/2006/main" noGrp="1"/>
          </p:cNvSpPr>
          <p:nvPr/>
        </p:nvSpPr>
        <p:spPr>
          <a:xfrm xmlns:a="http://schemas.openxmlformats.org/drawingml/2006/main">
            <a:off x="6126480" y="1453896"/>
            <a:ext cx="1271016"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Bucket</a:t>
            </a:r>
            <a:endParaRPr sz="800">
              <a:latin typeface="Arial"/>
              <a:ea typeface="Arial"/>
              <a:cs typeface="Arial"/>
            </a:endParaRPr>
          </a:p>
        </p:txBody>
      </p:sp>
      <p:sp>
        <p:nvSpPr>
          <p:cNvPr id="11" name="Shape 8">
            <a:extLst xmlns:a="http://schemas.openxmlformats.org/drawingml/2006/main">
              <a:ext uri="{FF2B5EF4-FFF2-40B4-BE49-F238E27FC236}">
                <a16:creationId xmlns:a16="http://schemas.microsoft.com/office/drawing/2014/main" id="{EB25FE1E-0C41-4494-B274-CB0E835835F4}"/>
              </a:ext>
            </a:extLst>
          </p:cNvPr>
          <p:cNvSpPr>
            <a:spLocks xmlns:a="http://schemas.openxmlformats.org/drawingml/2006/main" noGrp="1"/>
          </p:cNvSpPr>
          <p:nvPr/>
        </p:nvSpPr>
        <p:spPr>
          <a:xfrm xmlns:a="http://schemas.openxmlformats.org/drawingml/2006/main">
            <a:off x="7470648" y="1389888"/>
            <a:ext cx="2788920"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2" name="Text 9">
            <a:extLst xmlns:a="http://schemas.openxmlformats.org/drawingml/2006/main">
              <a:ext uri="{FF2B5EF4-FFF2-40B4-BE49-F238E27FC236}">
                <a16:creationId xmlns:a16="http://schemas.microsoft.com/office/drawing/2014/main" id="{B210FCDF-7216-4404-B6AD-846F2E292A12}"/>
              </a:ext>
            </a:extLst>
          </p:cNvPr>
          <p:cNvSpPr>
            <a:spLocks xmlns:a="http://schemas.openxmlformats.org/drawingml/2006/main" noGrp="1"/>
          </p:cNvSpPr>
          <p:nvPr/>
        </p:nvSpPr>
        <p:spPr>
          <a:xfrm xmlns:a="http://schemas.openxmlformats.org/drawingml/2006/main">
            <a:off x="7543800" y="1453896"/>
            <a:ext cx="2642616"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Typical Inclusions</a:t>
            </a:r>
            <a:endParaRPr sz="800">
              <a:latin typeface="Arial"/>
              <a:ea typeface="Arial"/>
              <a:cs typeface="Arial"/>
            </a:endParaRPr>
          </a:p>
        </p:txBody>
      </p:sp>
      <p:sp>
        <p:nvSpPr>
          <p:cNvPr id="13" name="Shape 10">
            <a:extLst xmlns:a="http://schemas.openxmlformats.org/drawingml/2006/main">
              <a:ext uri="{FF2B5EF4-FFF2-40B4-BE49-F238E27FC236}">
                <a16:creationId xmlns:a16="http://schemas.microsoft.com/office/drawing/2014/main" id="{F88B11B3-C14F-49C8-A313-AF79EC64E3E8}"/>
              </a:ext>
            </a:extLst>
          </p:cNvPr>
          <p:cNvSpPr>
            <a:spLocks xmlns:a="http://schemas.openxmlformats.org/drawingml/2006/main" noGrp="1"/>
          </p:cNvSpPr>
          <p:nvPr/>
        </p:nvSpPr>
        <p:spPr>
          <a:xfrm xmlns:a="http://schemas.openxmlformats.org/drawingml/2006/main">
            <a:off x="10259568" y="1389888"/>
            <a:ext cx="1810512"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4" name="Text 11">
            <a:extLst xmlns:a="http://schemas.openxmlformats.org/drawingml/2006/main">
              <a:ext uri="{FF2B5EF4-FFF2-40B4-BE49-F238E27FC236}">
                <a16:creationId xmlns:a16="http://schemas.microsoft.com/office/drawing/2014/main" id="{FF34F00A-E441-43AE-8702-21FEDA5D24C0}"/>
              </a:ext>
            </a:extLst>
          </p:cNvPr>
          <p:cNvSpPr>
            <a:spLocks xmlns:a="http://schemas.openxmlformats.org/drawingml/2006/main" noGrp="1"/>
          </p:cNvSpPr>
          <p:nvPr/>
        </p:nvSpPr>
        <p:spPr>
          <a:xfrm xmlns:a="http://schemas.openxmlformats.org/drawingml/2006/main">
            <a:off x="10332720" y="1453896"/>
            <a:ext cx="1664208"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Primary Basis</a:t>
            </a:r>
            <a:endParaRPr sz="800">
              <a:latin typeface="Arial"/>
              <a:ea typeface="Arial"/>
              <a:cs typeface="Arial"/>
            </a:endParaRPr>
          </a:p>
        </p:txBody>
      </p:sp>
      <p:sp>
        <p:nvSpPr>
          <p:cNvPr id="15" name="Shape 12">
            <a:extLst xmlns:a="http://schemas.openxmlformats.org/drawingml/2006/main">
              <a:ext uri="{FF2B5EF4-FFF2-40B4-BE49-F238E27FC236}">
                <a16:creationId xmlns:a16="http://schemas.microsoft.com/office/drawing/2014/main" id="{63ED5268-882E-44E0-8015-4085394BCA10}"/>
              </a:ext>
            </a:extLst>
          </p:cNvPr>
          <p:cNvSpPr>
            <a:spLocks xmlns:a="http://schemas.openxmlformats.org/drawingml/2006/main" noGrp="1"/>
          </p:cNvSpPr>
          <p:nvPr/>
        </p:nvSpPr>
        <p:spPr>
          <a:xfrm xmlns:a="http://schemas.openxmlformats.org/drawingml/2006/main">
            <a:off x="6053328" y="1691640"/>
            <a:ext cx="14173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6" name="Text 13">
            <a:extLst xmlns:a="http://schemas.openxmlformats.org/drawingml/2006/main">
              <a:ext uri="{FF2B5EF4-FFF2-40B4-BE49-F238E27FC236}">
                <a16:creationId xmlns:a16="http://schemas.microsoft.com/office/drawing/2014/main" id="{DBE9544B-ACA3-457A-AFD9-587DEE4D7407}"/>
              </a:ext>
            </a:extLst>
          </p:cNvPr>
          <p:cNvSpPr>
            <a:spLocks xmlns:a="http://schemas.openxmlformats.org/drawingml/2006/main" noGrp="1"/>
          </p:cNvSpPr>
          <p:nvPr/>
        </p:nvSpPr>
        <p:spPr>
          <a:xfrm xmlns:a="http://schemas.openxmlformats.org/drawingml/2006/main">
            <a:off x="6126480" y="1764792"/>
            <a:ext cx="1271016"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Equipment</a:t>
            </a:r>
            <a:endParaRPr sz="800">
              <a:latin typeface="Arial"/>
              <a:ea typeface="Arial"/>
              <a:cs typeface="Arial"/>
            </a:endParaRPr>
          </a:p>
        </p:txBody>
      </p:sp>
      <p:sp>
        <p:nvSpPr>
          <p:cNvPr id="17" name="Shape 14">
            <a:extLst xmlns:a="http://schemas.openxmlformats.org/drawingml/2006/main">
              <a:ext uri="{FF2B5EF4-FFF2-40B4-BE49-F238E27FC236}">
                <a16:creationId xmlns:a16="http://schemas.microsoft.com/office/drawing/2014/main" id="{FE2D5379-FEF6-4B56-924C-8C646B63464F}"/>
              </a:ext>
            </a:extLst>
          </p:cNvPr>
          <p:cNvSpPr>
            <a:spLocks xmlns:a="http://schemas.openxmlformats.org/drawingml/2006/main" noGrp="1"/>
          </p:cNvSpPr>
          <p:nvPr/>
        </p:nvSpPr>
        <p:spPr>
          <a:xfrm xmlns:a="http://schemas.openxmlformats.org/drawingml/2006/main">
            <a:off x="7470648" y="1691640"/>
            <a:ext cx="27889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8" name="Text 15">
            <a:extLst xmlns:a="http://schemas.openxmlformats.org/drawingml/2006/main">
              <a:ext uri="{FF2B5EF4-FFF2-40B4-BE49-F238E27FC236}">
                <a16:creationId xmlns:a16="http://schemas.microsoft.com/office/drawing/2014/main" id="{229A9898-A3E7-43F3-9640-4968025BB6F6}"/>
              </a:ext>
            </a:extLst>
          </p:cNvPr>
          <p:cNvSpPr>
            <a:spLocks xmlns:a="http://schemas.openxmlformats.org/drawingml/2006/main" noGrp="1"/>
          </p:cNvSpPr>
          <p:nvPr/>
        </p:nvSpPr>
        <p:spPr>
          <a:xfrm xmlns:a="http://schemas.openxmlformats.org/drawingml/2006/main">
            <a:off x="7543800" y="1764792"/>
            <a:ext cx="2642616"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Routers, switches, WLAN APs, optics, power supplies, spares and controllers where applicable.</a:t>
            </a:r>
            <a:endParaRPr sz="800">
              <a:latin typeface="Arial"/>
              <a:ea typeface="Arial"/>
              <a:cs typeface="Arial"/>
            </a:endParaRPr>
          </a:p>
        </p:txBody>
      </p:sp>
      <p:sp>
        <p:nvSpPr>
          <p:cNvPr id="19" name="Shape 16">
            <a:extLst xmlns:a="http://schemas.openxmlformats.org/drawingml/2006/main">
              <a:ext uri="{FF2B5EF4-FFF2-40B4-BE49-F238E27FC236}">
                <a16:creationId xmlns:a16="http://schemas.microsoft.com/office/drawing/2014/main" id="{019E2657-A5D6-4E5D-87DA-385B9CF7C17A}"/>
              </a:ext>
            </a:extLst>
          </p:cNvPr>
          <p:cNvSpPr>
            <a:spLocks xmlns:a="http://schemas.openxmlformats.org/drawingml/2006/main" noGrp="1"/>
          </p:cNvSpPr>
          <p:nvPr/>
        </p:nvSpPr>
        <p:spPr>
          <a:xfrm xmlns:a="http://schemas.openxmlformats.org/drawingml/2006/main">
            <a:off x="10259568" y="1691640"/>
            <a:ext cx="1810512"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0" name="Text 17">
            <a:extLst xmlns:a="http://schemas.openxmlformats.org/drawingml/2006/main">
              <a:ext uri="{FF2B5EF4-FFF2-40B4-BE49-F238E27FC236}">
                <a16:creationId xmlns:a16="http://schemas.microsoft.com/office/drawing/2014/main" id="{44A56B26-5F4A-42B7-8861-99F58E9F41CB}"/>
              </a:ext>
            </a:extLst>
          </p:cNvPr>
          <p:cNvSpPr>
            <a:spLocks xmlns:a="http://schemas.openxmlformats.org/drawingml/2006/main" noGrp="1"/>
          </p:cNvSpPr>
          <p:nvPr/>
        </p:nvSpPr>
        <p:spPr>
          <a:xfrm xmlns:a="http://schemas.openxmlformats.org/drawingml/2006/main">
            <a:off x="10332720" y="1764792"/>
            <a:ext cx="166420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Device count, port speed, PoE and redundancy</a:t>
            </a:r>
            <a:endParaRPr sz="800">
              <a:latin typeface="Arial"/>
              <a:ea typeface="Arial"/>
              <a:cs typeface="Arial"/>
            </a:endParaRPr>
          </a:p>
        </p:txBody>
      </p:sp>
      <p:sp>
        <p:nvSpPr>
          <p:cNvPr id="21" name="Shape 18">
            <a:extLst xmlns:a="http://schemas.openxmlformats.org/drawingml/2006/main">
              <a:ext uri="{FF2B5EF4-FFF2-40B4-BE49-F238E27FC236}">
                <a16:creationId xmlns:a16="http://schemas.microsoft.com/office/drawing/2014/main" id="{67026AD9-369C-4E1A-9674-CA19BECEC758}"/>
              </a:ext>
            </a:extLst>
          </p:cNvPr>
          <p:cNvSpPr>
            <a:spLocks xmlns:a="http://schemas.openxmlformats.org/drawingml/2006/main" noGrp="1"/>
          </p:cNvSpPr>
          <p:nvPr/>
        </p:nvSpPr>
        <p:spPr>
          <a:xfrm xmlns:a="http://schemas.openxmlformats.org/drawingml/2006/main">
            <a:off x="6053328" y="2203704"/>
            <a:ext cx="14173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2" name="Text 19">
            <a:extLst xmlns:a="http://schemas.openxmlformats.org/drawingml/2006/main">
              <a:ext uri="{FF2B5EF4-FFF2-40B4-BE49-F238E27FC236}">
                <a16:creationId xmlns:a16="http://schemas.microsoft.com/office/drawing/2014/main" id="{AA6577CF-0292-42B3-9B9C-05E72DFFC4DE}"/>
              </a:ext>
            </a:extLst>
          </p:cNvPr>
          <p:cNvSpPr>
            <a:spLocks xmlns:a="http://schemas.openxmlformats.org/drawingml/2006/main" noGrp="1"/>
          </p:cNvSpPr>
          <p:nvPr/>
        </p:nvSpPr>
        <p:spPr>
          <a:xfrm xmlns:a="http://schemas.openxmlformats.org/drawingml/2006/main">
            <a:off x="6126480" y="2276856"/>
            <a:ext cx="1271016"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Licensing</a:t>
            </a:r>
            <a:endParaRPr sz="800">
              <a:latin typeface="Arial"/>
              <a:ea typeface="Arial"/>
              <a:cs typeface="Arial"/>
            </a:endParaRPr>
          </a:p>
        </p:txBody>
      </p:sp>
      <p:sp>
        <p:nvSpPr>
          <p:cNvPr id="23" name="Shape 20">
            <a:extLst xmlns:a="http://schemas.openxmlformats.org/drawingml/2006/main">
              <a:ext uri="{FF2B5EF4-FFF2-40B4-BE49-F238E27FC236}">
                <a16:creationId xmlns:a16="http://schemas.microsoft.com/office/drawing/2014/main" id="{595D9740-F038-40F2-98F6-1DF3C30C1854}"/>
              </a:ext>
            </a:extLst>
          </p:cNvPr>
          <p:cNvSpPr>
            <a:spLocks xmlns:a="http://schemas.openxmlformats.org/drawingml/2006/main" noGrp="1"/>
          </p:cNvSpPr>
          <p:nvPr/>
        </p:nvSpPr>
        <p:spPr>
          <a:xfrm xmlns:a="http://schemas.openxmlformats.org/drawingml/2006/main">
            <a:off x="7470648" y="2203704"/>
            <a:ext cx="27889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4" name="Text 21">
            <a:extLst xmlns:a="http://schemas.openxmlformats.org/drawingml/2006/main">
              <a:ext uri="{FF2B5EF4-FFF2-40B4-BE49-F238E27FC236}">
                <a16:creationId xmlns:a16="http://schemas.microsoft.com/office/drawing/2014/main" id="{BB00C74C-52B8-4D3C-8F48-E1E529B42FC3}"/>
              </a:ext>
            </a:extLst>
          </p:cNvPr>
          <p:cNvSpPr>
            <a:spLocks xmlns:a="http://schemas.openxmlformats.org/drawingml/2006/main" noGrp="1"/>
          </p:cNvSpPr>
          <p:nvPr/>
        </p:nvSpPr>
        <p:spPr>
          <a:xfrm xmlns:a="http://schemas.openxmlformats.org/drawingml/2006/main">
            <a:off x="7543800" y="2276856"/>
            <a:ext cx="2642616"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Cloud management, SD-WAN, analytics, AIOps, NAC/security and feature-tier subscriptions.</a:t>
            </a:r>
            <a:endParaRPr sz="800">
              <a:latin typeface="Arial"/>
              <a:ea typeface="Arial"/>
              <a:cs typeface="Arial"/>
            </a:endParaRPr>
          </a:p>
        </p:txBody>
      </p:sp>
      <p:sp>
        <p:nvSpPr>
          <p:cNvPr id="25" name="Shape 22">
            <a:extLst xmlns:a="http://schemas.openxmlformats.org/drawingml/2006/main">
              <a:ext uri="{FF2B5EF4-FFF2-40B4-BE49-F238E27FC236}">
                <a16:creationId xmlns:a16="http://schemas.microsoft.com/office/drawing/2014/main" id="{408FB0C8-E91B-4D17-8812-3985B8DA0B7B}"/>
              </a:ext>
            </a:extLst>
          </p:cNvPr>
          <p:cNvSpPr>
            <a:spLocks xmlns:a="http://schemas.openxmlformats.org/drawingml/2006/main" noGrp="1"/>
          </p:cNvSpPr>
          <p:nvPr/>
        </p:nvSpPr>
        <p:spPr>
          <a:xfrm xmlns:a="http://schemas.openxmlformats.org/drawingml/2006/main">
            <a:off x="10259568" y="2203704"/>
            <a:ext cx="1810512"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6" name="Text 23">
            <a:extLst xmlns:a="http://schemas.openxmlformats.org/drawingml/2006/main">
              <a:ext uri="{FF2B5EF4-FFF2-40B4-BE49-F238E27FC236}">
                <a16:creationId xmlns:a16="http://schemas.microsoft.com/office/drawing/2014/main" id="{7366E180-CEFB-4BB5-88CC-90FEAB13FA6E}"/>
              </a:ext>
            </a:extLst>
          </p:cNvPr>
          <p:cNvSpPr>
            <a:spLocks xmlns:a="http://schemas.openxmlformats.org/drawingml/2006/main" noGrp="1"/>
          </p:cNvSpPr>
          <p:nvPr/>
        </p:nvSpPr>
        <p:spPr>
          <a:xfrm xmlns:a="http://schemas.openxmlformats.org/drawingml/2006/main">
            <a:off x="10332720" y="2276856"/>
            <a:ext cx="166420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Term, tier, device count and renewal structure</a:t>
            </a:r>
            <a:endParaRPr sz="800">
              <a:latin typeface="Arial"/>
              <a:ea typeface="Arial"/>
              <a:cs typeface="Arial"/>
            </a:endParaRPr>
          </a:p>
        </p:txBody>
      </p:sp>
      <p:sp>
        <p:nvSpPr>
          <p:cNvPr id="27" name="Shape 24">
            <a:extLst xmlns:a="http://schemas.openxmlformats.org/drawingml/2006/main">
              <a:ext uri="{FF2B5EF4-FFF2-40B4-BE49-F238E27FC236}">
                <a16:creationId xmlns:a16="http://schemas.microsoft.com/office/drawing/2014/main" id="{500FCDA3-A70C-44E4-9481-6C8FA39C0B4C}"/>
              </a:ext>
            </a:extLst>
          </p:cNvPr>
          <p:cNvSpPr>
            <a:spLocks xmlns:a="http://schemas.openxmlformats.org/drawingml/2006/main" noGrp="1"/>
          </p:cNvSpPr>
          <p:nvPr/>
        </p:nvSpPr>
        <p:spPr>
          <a:xfrm xmlns:a="http://schemas.openxmlformats.org/drawingml/2006/main">
            <a:off x="6053328" y="2715768"/>
            <a:ext cx="14173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8" name="Text 25">
            <a:extLst xmlns:a="http://schemas.openxmlformats.org/drawingml/2006/main">
              <a:ext uri="{FF2B5EF4-FFF2-40B4-BE49-F238E27FC236}">
                <a16:creationId xmlns:a16="http://schemas.microsoft.com/office/drawing/2014/main" id="{FC063F71-2D64-4226-A677-526AFDFE5696}"/>
              </a:ext>
            </a:extLst>
          </p:cNvPr>
          <p:cNvSpPr>
            <a:spLocks xmlns:a="http://schemas.openxmlformats.org/drawingml/2006/main" noGrp="1"/>
          </p:cNvSpPr>
          <p:nvPr/>
        </p:nvSpPr>
        <p:spPr>
          <a:xfrm xmlns:a="http://schemas.openxmlformats.org/drawingml/2006/main">
            <a:off x="6126480" y="2788920"/>
            <a:ext cx="1271016"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Support</a:t>
            </a:r>
            <a:endParaRPr sz="800">
              <a:latin typeface="Arial"/>
              <a:ea typeface="Arial"/>
              <a:cs typeface="Arial"/>
            </a:endParaRPr>
          </a:p>
        </p:txBody>
      </p:sp>
      <p:sp>
        <p:nvSpPr>
          <p:cNvPr id="29" name="Shape 26">
            <a:extLst xmlns:a="http://schemas.openxmlformats.org/drawingml/2006/main">
              <a:ext uri="{FF2B5EF4-FFF2-40B4-BE49-F238E27FC236}">
                <a16:creationId xmlns:a16="http://schemas.microsoft.com/office/drawing/2014/main" id="{45C2ADE3-99FE-4A40-A606-2581DBDB3D46}"/>
              </a:ext>
            </a:extLst>
          </p:cNvPr>
          <p:cNvSpPr>
            <a:spLocks xmlns:a="http://schemas.openxmlformats.org/drawingml/2006/main" noGrp="1"/>
          </p:cNvSpPr>
          <p:nvPr/>
        </p:nvSpPr>
        <p:spPr>
          <a:xfrm xmlns:a="http://schemas.openxmlformats.org/drawingml/2006/main">
            <a:off x="7470648" y="2715768"/>
            <a:ext cx="27889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0" name="Text 27">
            <a:extLst xmlns:a="http://schemas.openxmlformats.org/drawingml/2006/main">
              <a:ext uri="{FF2B5EF4-FFF2-40B4-BE49-F238E27FC236}">
                <a16:creationId xmlns:a16="http://schemas.microsoft.com/office/drawing/2014/main" id="{BC571512-6F2C-4993-B06B-7C2A4AD2133E}"/>
              </a:ext>
            </a:extLst>
          </p:cNvPr>
          <p:cNvSpPr>
            <a:spLocks xmlns:a="http://schemas.openxmlformats.org/drawingml/2006/main" noGrp="1"/>
          </p:cNvSpPr>
          <p:nvPr/>
        </p:nvSpPr>
        <p:spPr>
          <a:xfrm xmlns:a="http://schemas.openxmlformats.org/drawingml/2006/main">
            <a:off x="7543800" y="2788920"/>
            <a:ext cx="2642616"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TAC, software updates, RMA, onsite support, replacement SLA and managed support add-ons.</a:t>
            </a:r>
            <a:endParaRPr sz="800">
              <a:latin typeface="Arial"/>
              <a:ea typeface="Arial"/>
              <a:cs typeface="Arial"/>
            </a:endParaRPr>
          </a:p>
        </p:txBody>
      </p:sp>
      <p:sp>
        <p:nvSpPr>
          <p:cNvPr id="31" name="Shape 28">
            <a:extLst xmlns:a="http://schemas.openxmlformats.org/drawingml/2006/main">
              <a:ext uri="{FF2B5EF4-FFF2-40B4-BE49-F238E27FC236}">
                <a16:creationId xmlns:a16="http://schemas.microsoft.com/office/drawing/2014/main" id="{25070A72-1FA5-4438-B2C4-0C2CC2A5C8AE}"/>
              </a:ext>
            </a:extLst>
          </p:cNvPr>
          <p:cNvSpPr>
            <a:spLocks xmlns:a="http://schemas.openxmlformats.org/drawingml/2006/main" noGrp="1"/>
          </p:cNvSpPr>
          <p:nvPr/>
        </p:nvSpPr>
        <p:spPr>
          <a:xfrm xmlns:a="http://schemas.openxmlformats.org/drawingml/2006/main">
            <a:off x="10259568" y="2715768"/>
            <a:ext cx="1810512"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2" name="Text 29">
            <a:extLst xmlns:a="http://schemas.openxmlformats.org/drawingml/2006/main">
              <a:ext uri="{FF2B5EF4-FFF2-40B4-BE49-F238E27FC236}">
                <a16:creationId xmlns:a16="http://schemas.microsoft.com/office/drawing/2014/main" id="{BC5F07E3-4CA2-4D81-80ED-B4442088CA83}"/>
              </a:ext>
            </a:extLst>
          </p:cNvPr>
          <p:cNvSpPr>
            <a:spLocks xmlns:a="http://schemas.openxmlformats.org/drawingml/2006/main" noGrp="1"/>
          </p:cNvSpPr>
          <p:nvPr/>
        </p:nvSpPr>
        <p:spPr>
          <a:xfrm xmlns:a="http://schemas.openxmlformats.org/drawingml/2006/main">
            <a:off x="10332720" y="2788920"/>
            <a:ext cx="166420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Coverage level, geography and criticality</a:t>
            </a:r>
            <a:endParaRPr sz="800">
              <a:latin typeface="Arial"/>
              <a:ea typeface="Arial"/>
              <a:cs typeface="Arial"/>
            </a:endParaRPr>
          </a:p>
        </p:txBody>
      </p:sp>
      <p:sp>
        <p:nvSpPr>
          <p:cNvPr id="33" name="Shape 30">
            <a:extLst xmlns:a="http://schemas.openxmlformats.org/drawingml/2006/main">
              <a:ext uri="{FF2B5EF4-FFF2-40B4-BE49-F238E27FC236}">
                <a16:creationId xmlns:a16="http://schemas.microsoft.com/office/drawing/2014/main" id="{9164F85E-EA9F-4C44-B1BB-678CAE08081C}"/>
              </a:ext>
            </a:extLst>
          </p:cNvPr>
          <p:cNvSpPr>
            <a:spLocks xmlns:a="http://schemas.openxmlformats.org/drawingml/2006/main" noGrp="1"/>
          </p:cNvSpPr>
          <p:nvPr/>
        </p:nvSpPr>
        <p:spPr>
          <a:xfrm xmlns:a="http://schemas.openxmlformats.org/drawingml/2006/main">
            <a:off x="6053328" y="3227832"/>
            <a:ext cx="14173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4" name="Text 31">
            <a:extLst xmlns:a="http://schemas.openxmlformats.org/drawingml/2006/main">
              <a:ext uri="{FF2B5EF4-FFF2-40B4-BE49-F238E27FC236}">
                <a16:creationId xmlns:a16="http://schemas.microsoft.com/office/drawing/2014/main" id="{A3CDC608-A298-484C-8CE3-F2F0D355362A}"/>
              </a:ext>
            </a:extLst>
          </p:cNvPr>
          <p:cNvSpPr>
            <a:spLocks xmlns:a="http://schemas.openxmlformats.org/drawingml/2006/main" noGrp="1"/>
          </p:cNvSpPr>
          <p:nvPr/>
        </p:nvSpPr>
        <p:spPr>
          <a:xfrm xmlns:a="http://schemas.openxmlformats.org/drawingml/2006/main">
            <a:off x="6126480" y="3300984"/>
            <a:ext cx="1271016"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Implementation</a:t>
            </a:r>
            <a:endParaRPr sz="800">
              <a:latin typeface="Arial"/>
              <a:ea typeface="Arial"/>
              <a:cs typeface="Arial"/>
            </a:endParaRPr>
          </a:p>
        </p:txBody>
      </p:sp>
      <p:sp>
        <p:nvSpPr>
          <p:cNvPr id="35" name="Shape 32">
            <a:extLst xmlns:a="http://schemas.openxmlformats.org/drawingml/2006/main">
              <a:ext uri="{FF2B5EF4-FFF2-40B4-BE49-F238E27FC236}">
                <a16:creationId xmlns:a16="http://schemas.microsoft.com/office/drawing/2014/main" id="{58D2FD9B-9803-408A-A827-335F91AF62E4}"/>
              </a:ext>
            </a:extLst>
          </p:cNvPr>
          <p:cNvSpPr>
            <a:spLocks xmlns:a="http://schemas.openxmlformats.org/drawingml/2006/main" noGrp="1"/>
          </p:cNvSpPr>
          <p:nvPr/>
        </p:nvSpPr>
        <p:spPr>
          <a:xfrm xmlns:a="http://schemas.openxmlformats.org/drawingml/2006/main">
            <a:off x="7470648" y="3227832"/>
            <a:ext cx="27889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6" name="Text 33">
            <a:extLst xmlns:a="http://schemas.openxmlformats.org/drawingml/2006/main">
              <a:ext uri="{FF2B5EF4-FFF2-40B4-BE49-F238E27FC236}">
                <a16:creationId xmlns:a16="http://schemas.microsoft.com/office/drawing/2014/main" id="{70818640-5CC4-4FF8-BDD6-63F803CDF563}"/>
              </a:ext>
            </a:extLst>
          </p:cNvPr>
          <p:cNvSpPr>
            <a:spLocks xmlns:a="http://schemas.openxmlformats.org/drawingml/2006/main" noGrp="1"/>
          </p:cNvSpPr>
          <p:nvPr/>
        </p:nvSpPr>
        <p:spPr>
          <a:xfrm xmlns:a="http://schemas.openxmlformats.org/drawingml/2006/main">
            <a:off x="7543800" y="3300984"/>
            <a:ext cx="2642616"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Architecture, site survey, staging, migration, testing, cabling remediation and PMO.</a:t>
            </a:r>
            <a:endParaRPr sz="800">
              <a:latin typeface="Arial"/>
              <a:ea typeface="Arial"/>
              <a:cs typeface="Arial"/>
            </a:endParaRPr>
          </a:p>
        </p:txBody>
      </p:sp>
      <p:sp>
        <p:nvSpPr>
          <p:cNvPr id="37" name="Shape 34">
            <a:extLst xmlns:a="http://schemas.openxmlformats.org/drawingml/2006/main">
              <a:ext uri="{FF2B5EF4-FFF2-40B4-BE49-F238E27FC236}">
                <a16:creationId xmlns:a16="http://schemas.microsoft.com/office/drawing/2014/main" id="{83D67668-44B2-42B5-A6F6-402D509CD7DC}"/>
              </a:ext>
            </a:extLst>
          </p:cNvPr>
          <p:cNvSpPr>
            <a:spLocks xmlns:a="http://schemas.openxmlformats.org/drawingml/2006/main" noGrp="1"/>
          </p:cNvSpPr>
          <p:nvPr/>
        </p:nvSpPr>
        <p:spPr>
          <a:xfrm xmlns:a="http://schemas.openxmlformats.org/drawingml/2006/main">
            <a:off x="10259568" y="3227832"/>
            <a:ext cx="1810512"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8" name="Text 35">
            <a:extLst xmlns:a="http://schemas.openxmlformats.org/drawingml/2006/main">
              <a:ext uri="{FF2B5EF4-FFF2-40B4-BE49-F238E27FC236}">
                <a16:creationId xmlns:a16="http://schemas.microsoft.com/office/drawing/2014/main" id="{05B21FEE-2381-4273-A76C-519ACB64BC8A}"/>
              </a:ext>
            </a:extLst>
          </p:cNvPr>
          <p:cNvSpPr>
            <a:spLocks xmlns:a="http://schemas.openxmlformats.org/drawingml/2006/main" noGrp="1"/>
          </p:cNvSpPr>
          <p:nvPr/>
        </p:nvSpPr>
        <p:spPr>
          <a:xfrm xmlns:a="http://schemas.openxmlformats.org/drawingml/2006/main">
            <a:off x="10332720" y="3300984"/>
            <a:ext cx="166420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Site complexity, labor rate and change windows</a:t>
            </a:r>
            <a:endParaRPr sz="800">
              <a:latin typeface="Arial"/>
              <a:ea typeface="Arial"/>
              <a:cs typeface="Arial"/>
            </a:endParaRPr>
          </a:p>
        </p:txBody>
      </p:sp>
      <p:sp>
        <p:nvSpPr>
          <p:cNvPr id="39" name="Shape 36">
            <a:extLst xmlns:a="http://schemas.openxmlformats.org/drawingml/2006/main">
              <a:ext uri="{FF2B5EF4-FFF2-40B4-BE49-F238E27FC236}">
                <a16:creationId xmlns:a16="http://schemas.microsoft.com/office/drawing/2014/main" id="{5AE6CD27-7B4D-4853-9DEE-4559DF416987}"/>
              </a:ext>
            </a:extLst>
          </p:cNvPr>
          <p:cNvSpPr>
            <a:spLocks xmlns:a="http://schemas.openxmlformats.org/drawingml/2006/main" noGrp="1"/>
          </p:cNvSpPr>
          <p:nvPr/>
        </p:nvSpPr>
        <p:spPr>
          <a:xfrm xmlns:a="http://schemas.openxmlformats.org/drawingml/2006/main">
            <a:off x="6053328" y="3739896"/>
            <a:ext cx="14173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0" name="Text 37">
            <a:extLst xmlns:a="http://schemas.openxmlformats.org/drawingml/2006/main">
              <a:ext uri="{FF2B5EF4-FFF2-40B4-BE49-F238E27FC236}">
                <a16:creationId xmlns:a16="http://schemas.microsoft.com/office/drawing/2014/main" id="{CA805054-7792-4CE2-A782-1AC4C19E5390}"/>
              </a:ext>
            </a:extLst>
          </p:cNvPr>
          <p:cNvSpPr>
            <a:spLocks xmlns:a="http://schemas.openxmlformats.org/drawingml/2006/main" noGrp="1"/>
          </p:cNvSpPr>
          <p:nvPr/>
        </p:nvSpPr>
        <p:spPr>
          <a:xfrm xmlns:a="http://schemas.openxmlformats.org/drawingml/2006/main">
            <a:off x="6126480" y="3813048"/>
            <a:ext cx="1271016"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Logistics &amp; Other</a:t>
            </a:r>
            <a:endParaRPr sz="800">
              <a:latin typeface="Arial"/>
              <a:ea typeface="Arial"/>
              <a:cs typeface="Arial"/>
            </a:endParaRPr>
          </a:p>
        </p:txBody>
      </p:sp>
      <p:sp>
        <p:nvSpPr>
          <p:cNvPr id="41" name="Shape 38">
            <a:extLst xmlns:a="http://schemas.openxmlformats.org/drawingml/2006/main">
              <a:ext uri="{FF2B5EF4-FFF2-40B4-BE49-F238E27FC236}">
                <a16:creationId xmlns:a16="http://schemas.microsoft.com/office/drawing/2014/main" id="{9DEF8BA5-4166-4D47-8C9D-8C06829A4FCF}"/>
              </a:ext>
            </a:extLst>
          </p:cNvPr>
          <p:cNvSpPr>
            <a:spLocks xmlns:a="http://schemas.openxmlformats.org/drawingml/2006/main" noGrp="1"/>
          </p:cNvSpPr>
          <p:nvPr/>
        </p:nvSpPr>
        <p:spPr>
          <a:xfrm xmlns:a="http://schemas.openxmlformats.org/drawingml/2006/main">
            <a:off x="7470648" y="3739896"/>
            <a:ext cx="27889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2" name="Text 39">
            <a:extLst xmlns:a="http://schemas.openxmlformats.org/drawingml/2006/main">
              <a:ext uri="{FF2B5EF4-FFF2-40B4-BE49-F238E27FC236}">
                <a16:creationId xmlns:a16="http://schemas.microsoft.com/office/drawing/2014/main" id="{68807818-5735-4E8D-B619-853B7D1A8759}"/>
              </a:ext>
            </a:extLst>
          </p:cNvPr>
          <p:cNvSpPr>
            <a:spLocks xmlns:a="http://schemas.openxmlformats.org/drawingml/2006/main" noGrp="1"/>
          </p:cNvSpPr>
          <p:nvPr/>
        </p:nvSpPr>
        <p:spPr>
          <a:xfrm xmlns:a="http://schemas.openxmlformats.org/drawingml/2006/main">
            <a:off x="7543800" y="3813048"/>
            <a:ext cx="2642616"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Freight, customs, local taxes, warehousing, asset disposal and buffer inventory.</a:t>
            </a:r>
            <a:endParaRPr sz="800">
              <a:latin typeface="Arial"/>
              <a:ea typeface="Arial"/>
              <a:cs typeface="Arial"/>
            </a:endParaRPr>
          </a:p>
        </p:txBody>
      </p:sp>
      <p:sp>
        <p:nvSpPr>
          <p:cNvPr id="43" name="Shape 40">
            <a:extLst xmlns:a="http://schemas.openxmlformats.org/drawingml/2006/main">
              <a:ext uri="{FF2B5EF4-FFF2-40B4-BE49-F238E27FC236}">
                <a16:creationId xmlns:a16="http://schemas.microsoft.com/office/drawing/2014/main" id="{0D316210-6A09-4C67-B27F-366F03869C0E}"/>
              </a:ext>
            </a:extLst>
          </p:cNvPr>
          <p:cNvSpPr>
            <a:spLocks xmlns:a="http://schemas.openxmlformats.org/drawingml/2006/main" noGrp="1"/>
          </p:cNvSpPr>
          <p:nvPr/>
        </p:nvSpPr>
        <p:spPr>
          <a:xfrm xmlns:a="http://schemas.openxmlformats.org/drawingml/2006/main">
            <a:off x="10259568" y="3739896"/>
            <a:ext cx="1810512"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4" name="Text 41">
            <a:extLst xmlns:a="http://schemas.openxmlformats.org/drawingml/2006/main">
              <a:ext uri="{FF2B5EF4-FFF2-40B4-BE49-F238E27FC236}">
                <a16:creationId xmlns:a16="http://schemas.microsoft.com/office/drawing/2014/main" id="{7702A1B5-59B6-4DEA-BEFF-41708BBD69D1}"/>
              </a:ext>
            </a:extLst>
          </p:cNvPr>
          <p:cNvSpPr>
            <a:spLocks xmlns:a="http://schemas.openxmlformats.org/drawingml/2006/main" noGrp="1"/>
          </p:cNvSpPr>
          <p:nvPr/>
        </p:nvSpPr>
        <p:spPr>
          <a:xfrm xmlns:a="http://schemas.openxmlformats.org/drawingml/2006/main">
            <a:off x="10332720" y="3813048"/>
            <a:ext cx="166420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Country mix, lead time and local duties</a:t>
            </a:r>
            <a:endParaRPr sz="800">
              <a:latin typeface="Arial"/>
              <a:ea typeface="Arial"/>
              <a:cs typeface="Arial"/>
            </a:endParaRPr>
          </a:p>
        </p:txBody>
      </p:sp>
      <p:sp>
        <p:nvSpPr>
          <p:cNvPr id="45" name="Shape 42">
            <a:extLst xmlns:a="http://schemas.openxmlformats.org/drawingml/2006/main">
              <a:ext uri="{FF2B5EF4-FFF2-40B4-BE49-F238E27FC236}">
                <a16:creationId xmlns:a16="http://schemas.microsoft.com/office/drawing/2014/main" id="{CF83C925-464C-469C-A67E-9D19FD19B005}"/>
              </a:ext>
            </a:extLst>
          </p:cNvPr>
          <p:cNvSpPr>
            <a:spLocks xmlns:a="http://schemas.openxmlformats.org/drawingml/2006/main" noGrp="1"/>
          </p:cNvSpPr>
          <p:nvPr/>
        </p:nvSpPr>
        <p:spPr>
          <a:xfrm xmlns:a="http://schemas.openxmlformats.org/drawingml/2006/main">
            <a:off x="6053328" y="4270248"/>
            <a:ext cx="1810512" cy="713232"/>
          </a:xfrm>
          <a:prstGeom xmlns:a="http://schemas.openxmlformats.org/drawingml/2006/main" prst="rect">
            <a:avLst/>
          </a:prstGeom>
          <a:solidFill xmlns:a="http://schemas.openxmlformats.org/drawingml/2006/main">
            <a:srgbClr val="F3F6F8"/>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6" name="Text 43">
            <a:extLst xmlns:a="http://schemas.openxmlformats.org/drawingml/2006/main">
              <a:ext uri="{FF2B5EF4-FFF2-40B4-BE49-F238E27FC236}">
                <a16:creationId xmlns:a16="http://schemas.microsoft.com/office/drawing/2014/main" id="{E7B661C1-EB25-45CA-AA17-3552585FBA8E}"/>
              </a:ext>
            </a:extLst>
          </p:cNvPr>
          <p:cNvSpPr>
            <a:spLocks xmlns:a="http://schemas.openxmlformats.org/drawingml/2006/main" noGrp="1"/>
          </p:cNvSpPr>
          <p:nvPr/>
        </p:nvSpPr>
        <p:spPr>
          <a:xfrm xmlns:a="http://schemas.openxmlformats.org/drawingml/2006/main">
            <a:off x="6144768" y="4361688"/>
            <a:ext cx="1627632" cy="10058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Quote Risk</a:t>
            </a:r>
            <a:endParaRPr sz="800">
              <a:latin typeface="Arial"/>
              <a:ea typeface="Arial"/>
              <a:cs typeface="Arial"/>
            </a:endParaRPr>
          </a:p>
        </p:txBody>
      </p:sp>
      <p:sp>
        <p:nvSpPr>
          <p:cNvPr id="47" name="Text 44">
            <a:extLst xmlns:a="http://schemas.openxmlformats.org/drawingml/2006/main">
              <a:ext uri="{FF2B5EF4-FFF2-40B4-BE49-F238E27FC236}">
                <a16:creationId xmlns:a16="http://schemas.microsoft.com/office/drawing/2014/main" id="{607E38B8-BC27-4C77-AA2E-A401C4A854CC}"/>
              </a:ext>
            </a:extLst>
          </p:cNvPr>
          <p:cNvSpPr>
            <a:spLocks xmlns:a="http://schemas.openxmlformats.org/drawingml/2006/main" noGrp="1"/>
          </p:cNvSpPr>
          <p:nvPr/>
        </p:nvSpPr>
        <p:spPr>
          <a:xfrm xmlns:a="http://schemas.openxmlformats.org/drawingml/2006/main">
            <a:off x="6144768" y="4562856"/>
            <a:ext cx="162763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b="1">
                <a:solidFill>
                  <a:srgbClr val="B42318"/>
                </a:solidFill>
                <a:latin typeface="Arial"/>
                <a:ea typeface="Arial"/>
                <a:cs typeface="Arial"/>
              </a:rPr>
              <a:t>High</a:t>
            </a:r>
            <a:endParaRPr sz="1150">
              <a:latin typeface="Arial"/>
              <a:ea typeface="Arial"/>
              <a:cs typeface="Arial"/>
            </a:endParaRPr>
          </a:p>
        </p:txBody>
      </p:sp>
      <p:sp>
        <p:nvSpPr>
          <p:cNvPr id="48" name="Text 45">
            <a:extLst xmlns:a="http://schemas.openxmlformats.org/drawingml/2006/main">
              <a:ext uri="{FF2B5EF4-FFF2-40B4-BE49-F238E27FC236}">
                <a16:creationId xmlns:a16="http://schemas.microsoft.com/office/drawing/2014/main" id="{0324B4F7-2A50-473B-9BA2-302C328A95B5}"/>
              </a:ext>
            </a:extLst>
          </p:cNvPr>
          <p:cNvSpPr>
            <a:spLocks xmlns:a="http://schemas.openxmlformats.org/drawingml/2006/main" noGrp="1"/>
          </p:cNvSpPr>
          <p:nvPr/>
        </p:nvSpPr>
        <p:spPr>
          <a:xfrm xmlns:a="http://schemas.openxmlformats.org/drawingml/2006/main">
            <a:off x="6144768" y="4791456"/>
            <a:ext cx="162763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7B8184"/>
                </a:solidFill>
                <a:latin typeface="Arial"/>
                <a:ea typeface="Arial"/>
                <a:cs typeface="Arial"/>
              </a:rPr>
              <a:t>One-time quote might miss renewal exposure</a:t>
            </a:r>
            <a:endParaRPr sz="800">
              <a:latin typeface="Arial"/>
              <a:ea typeface="Arial"/>
              <a:cs typeface="Arial"/>
            </a:endParaRPr>
          </a:p>
        </p:txBody>
      </p:sp>
      <p:sp>
        <p:nvSpPr>
          <p:cNvPr id="49" name="Shape 46">
            <a:extLst xmlns:a="http://schemas.openxmlformats.org/drawingml/2006/main">
              <a:ext uri="{FF2B5EF4-FFF2-40B4-BE49-F238E27FC236}">
                <a16:creationId xmlns:a16="http://schemas.microsoft.com/office/drawing/2014/main" id="{4B5CBDC1-DC9D-493B-BFD5-39504451DE24}"/>
              </a:ext>
            </a:extLst>
          </p:cNvPr>
          <p:cNvSpPr>
            <a:spLocks xmlns:a="http://schemas.openxmlformats.org/drawingml/2006/main" noGrp="1"/>
          </p:cNvSpPr>
          <p:nvPr/>
        </p:nvSpPr>
        <p:spPr>
          <a:xfrm xmlns:a="http://schemas.openxmlformats.org/drawingml/2006/main">
            <a:off x="8138160" y="4270248"/>
            <a:ext cx="1810512" cy="713232"/>
          </a:xfrm>
          <a:prstGeom xmlns:a="http://schemas.openxmlformats.org/drawingml/2006/main" prst="rect">
            <a:avLst/>
          </a:prstGeom>
          <a:solidFill xmlns:a="http://schemas.openxmlformats.org/drawingml/2006/main">
            <a:srgbClr val="F3F6F8"/>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0" name="Text 47">
            <a:extLst xmlns:a="http://schemas.openxmlformats.org/drawingml/2006/main">
              <a:ext uri="{FF2B5EF4-FFF2-40B4-BE49-F238E27FC236}">
                <a16:creationId xmlns:a16="http://schemas.microsoft.com/office/drawing/2014/main" id="{48A48C32-A302-452C-861A-25E1495FBE3B}"/>
              </a:ext>
            </a:extLst>
          </p:cNvPr>
          <p:cNvSpPr>
            <a:spLocks xmlns:a="http://schemas.openxmlformats.org/drawingml/2006/main" noGrp="1"/>
          </p:cNvSpPr>
          <p:nvPr/>
        </p:nvSpPr>
        <p:spPr>
          <a:xfrm xmlns:a="http://schemas.openxmlformats.org/drawingml/2006/main">
            <a:off x="8229600" y="4361688"/>
            <a:ext cx="1627632" cy="10058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Normalize to</a:t>
            </a:r>
            <a:endParaRPr sz="800">
              <a:latin typeface="Arial"/>
              <a:ea typeface="Arial"/>
              <a:cs typeface="Arial"/>
            </a:endParaRPr>
          </a:p>
        </p:txBody>
      </p:sp>
      <p:sp>
        <p:nvSpPr>
          <p:cNvPr id="51" name="Text 48">
            <a:extLst xmlns:a="http://schemas.openxmlformats.org/drawingml/2006/main">
              <a:ext uri="{FF2B5EF4-FFF2-40B4-BE49-F238E27FC236}">
                <a16:creationId xmlns:a16="http://schemas.microsoft.com/office/drawing/2014/main" id="{70547D5B-E2AE-4B57-8227-E3E57B3C14CE}"/>
              </a:ext>
            </a:extLst>
          </p:cNvPr>
          <p:cNvSpPr>
            <a:spLocks xmlns:a="http://schemas.openxmlformats.org/drawingml/2006/main" noGrp="1"/>
          </p:cNvSpPr>
          <p:nvPr/>
        </p:nvSpPr>
        <p:spPr>
          <a:xfrm xmlns:a="http://schemas.openxmlformats.org/drawingml/2006/main">
            <a:off x="8229600" y="4562856"/>
            <a:ext cx="162763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b="1">
                <a:solidFill>
                  <a:srgbClr val="B66E47"/>
                </a:solidFill>
                <a:latin typeface="Arial"/>
                <a:ea typeface="Arial"/>
                <a:cs typeface="Arial"/>
              </a:rPr>
              <a:t>5 Years</a:t>
            </a:r>
            <a:endParaRPr sz="1150">
              <a:latin typeface="Arial"/>
              <a:ea typeface="Arial"/>
              <a:cs typeface="Arial"/>
            </a:endParaRPr>
          </a:p>
        </p:txBody>
      </p:sp>
      <p:sp>
        <p:nvSpPr>
          <p:cNvPr id="52" name="Text 49">
            <a:extLst xmlns:a="http://schemas.openxmlformats.org/drawingml/2006/main">
              <a:ext uri="{FF2B5EF4-FFF2-40B4-BE49-F238E27FC236}">
                <a16:creationId xmlns:a16="http://schemas.microsoft.com/office/drawing/2014/main" id="{2446CB64-154D-4800-9671-8ABFEDC8CA8B}"/>
              </a:ext>
            </a:extLst>
          </p:cNvPr>
          <p:cNvSpPr>
            <a:spLocks xmlns:a="http://schemas.openxmlformats.org/drawingml/2006/main" noGrp="1"/>
          </p:cNvSpPr>
          <p:nvPr/>
        </p:nvSpPr>
        <p:spPr>
          <a:xfrm xmlns:a="http://schemas.openxmlformats.org/drawingml/2006/main">
            <a:off x="8229600" y="4791456"/>
            <a:ext cx="162763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7B8184"/>
                </a:solidFill>
                <a:latin typeface="Arial"/>
                <a:ea typeface="Arial"/>
                <a:cs typeface="Arial"/>
              </a:rPr>
              <a:t>Same term, SLA and implementation scope</a:t>
            </a:r>
            <a:endParaRPr sz="800">
              <a:latin typeface="Arial"/>
              <a:ea typeface="Arial"/>
              <a:cs typeface="Arial"/>
            </a:endParaRPr>
          </a:p>
        </p:txBody>
      </p:sp>
      <p:sp>
        <p:nvSpPr>
          <p:cNvPr id="53" name="Shape 50">
            <a:extLst xmlns:a="http://schemas.openxmlformats.org/drawingml/2006/main">
              <a:ext uri="{FF2B5EF4-FFF2-40B4-BE49-F238E27FC236}">
                <a16:creationId xmlns:a16="http://schemas.microsoft.com/office/drawing/2014/main" id="{81A3D45E-6EBD-40B9-8D78-18B536A7170F}"/>
              </a:ext>
            </a:extLst>
          </p:cNvPr>
          <p:cNvSpPr>
            <a:spLocks xmlns:a="http://schemas.openxmlformats.org/drawingml/2006/main" noGrp="1"/>
          </p:cNvSpPr>
          <p:nvPr/>
        </p:nvSpPr>
        <p:spPr>
          <a:xfrm xmlns:a="http://schemas.openxmlformats.org/drawingml/2006/main">
            <a:off x="10222992" y="4270248"/>
            <a:ext cx="1325880" cy="713232"/>
          </a:xfrm>
          <a:prstGeom xmlns:a="http://schemas.openxmlformats.org/drawingml/2006/main" prst="rect">
            <a:avLst/>
          </a:prstGeom>
          <a:solidFill xmlns:a="http://schemas.openxmlformats.org/drawingml/2006/main">
            <a:srgbClr val="F3F6F8"/>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4" name="Text 51">
            <a:extLst xmlns:a="http://schemas.openxmlformats.org/drawingml/2006/main">
              <a:ext uri="{FF2B5EF4-FFF2-40B4-BE49-F238E27FC236}">
                <a16:creationId xmlns:a16="http://schemas.microsoft.com/office/drawing/2014/main" id="{D96E6873-1CAF-44D5-876A-1E917F22CA9E}"/>
              </a:ext>
            </a:extLst>
          </p:cNvPr>
          <p:cNvSpPr>
            <a:spLocks xmlns:a="http://schemas.openxmlformats.org/drawingml/2006/main" noGrp="1"/>
          </p:cNvSpPr>
          <p:nvPr/>
        </p:nvSpPr>
        <p:spPr>
          <a:xfrm xmlns:a="http://schemas.openxmlformats.org/drawingml/2006/main">
            <a:off x="10314432" y="4361688"/>
            <a:ext cx="1143000" cy="10058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Target View</a:t>
            </a:r>
            <a:endParaRPr sz="800">
              <a:latin typeface="Arial"/>
              <a:ea typeface="Arial"/>
              <a:cs typeface="Arial"/>
            </a:endParaRPr>
          </a:p>
        </p:txBody>
      </p:sp>
      <p:sp>
        <p:nvSpPr>
          <p:cNvPr id="55" name="Text 52">
            <a:extLst xmlns:a="http://schemas.openxmlformats.org/drawingml/2006/main">
              <a:ext uri="{FF2B5EF4-FFF2-40B4-BE49-F238E27FC236}">
                <a16:creationId xmlns:a16="http://schemas.microsoft.com/office/drawing/2014/main" id="{5D226F51-41FA-4EB0-A1FB-E8C743B3CF9A}"/>
              </a:ext>
            </a:extLst>
          </p:cNvPr>
          <p:cNvSpPr>
            <a:spLocks xmlns:a="http://schemas.openxmlformats.org/drawingml/2006/main" noGrp="1"/>
          </p:cNvSpPr>
          <p:nvPr/>
        </p:nvSpPr>
        <p:spPr>
          <a:xfrm xmlns:a="http://schemas.openxmlformats.org/drawingml/2006/main">
            <a:off x="10314432" y="4562856"/>
            <a:ext cx="114300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b="1">
                <a:solidFill>
                  <a:srgbClr val="778B7A"/>
                </a:solidFill>
                <a:latin typeface="Arial"/>
                <a:ea typeface="Arial"/>
                <a:cs typeface="Arial"/>
              </a:rPr>
              <a:t>Net TCO</a:t>
            </a:r>
            <a:endParaRPr sz="1150">
              <a:latin typeface="Arial"/>
              <a:ea typeface="Arial"/>
              <a:cs typeface="Arial"/>
            </a:endParaRPr>
          </a:p>
        </p:txBody>
      </p:sp>
      <p:sp>
        <p:nvSpPr>
          <p:cNvPr id="56" name="Text 53">
            <a:extLst xmlns:a="http://schemas.openxmlformats.org/drawingml/2006/main">
              <a:ext uri="{FF2B5EF4-FFF2-40B4-BE49-F238E27FC236}">
                <a16:creationId xmlns:a16="http://schemas.microsoft.com/office/drawing/2014/main" id="{3EA45A0E-EA9F-472D-8D82-ACB8D9EA0C03}"/>
              </a:ext>
            </a:extLst>
          </p:cNvPr>
          <p:cNvSpPr>
            <a:spLocks xmlns:a="http://schemas.openxmlformats.org/drawingml/2006/main" noGrp="1"/>
          </p:cNvSpPr>
          <p:nvPr/>
        </p:nvSpPr>
        <p:spPr>
          <a:xfrm xmlns:a="http://schemas.openxmlformats.org/drawingml/2006/main">
            <a:off x="10314432" y="4791456"/>
            <a:ext cx="114300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7B8184"/>
                </a:solidFill>
                <a:latin typeface="Arial"/>
                <a:ea typeface="Arial"/>
                <a:cs typeface="Arial"/>
              </a:rPr>
              <a:t>Not just unit price</a:t>
            </a:r>
            <a:endParaRPr sz="800">
              <a:latin typeface="Arial"/>
              <a:ea typeface="Arial"/>
              <a:cs typeface="Arial"/>
            </a:endParaRPr>
          </a:p>
        </p:txBody>
      </p:sp>
      <p:sp>
        <p:nvSpPr>
          <p:cNvPr id="57" name="Shape 54">
            <a:extLst xmlns:a="http://schemas.openxmlformats.org/drawingml/2006/main">
              <a:ext uri="{FF2B5EF4-FFF2-40B4-BE49-F238E27FC236}">
                <a16:creationId xmlns:a16="http://schemas.microsoft.com/office/drawing/2014/main" id="{B9D032BA-5966-4AB6-8DBE-DD729760B5A1}"/>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8" name="Shape 55">
            <a:extLst xmlns:a="http://schemas.openxmlformats.org/drawingml/2006/main">
              <a:ext uri="{FF2B5EF4-FFF2-40B4-BE49-F238E27FC236}">
                <a16:creationId xmlns:a16="http://schemas.microsoft.com/office/drawing/2014/main" id="{BAC1917A-8EA8-4477-9893-E01C67E20260}"/>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9" name="Text 56">
            <a:extLst xmlns:a="http://schemas.openxmlformats.org/drawingml/2006/main">
              <a:ext uri="{FF2B5EF4-FFF2-40B4-BE49-F238E27FC236}">
                <a16:creationId xmlns:a16="http://schemas.microsoft.com/office/drawing/2014/main" id="{E530914D-90D4-4A26-88BA-EE38D036D129}"/>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60" name="Text 57">
            <a:extLst xmlns:a="http://schemas.openxmlformats.org/drawingml/2006/main">
              <a:ext uri="{FF2B5EF4-FFF2-40B4-BE49-F238E27FC236}">
                <a16:creationId xmlns:a16="http://schemas.microsoft.com/office/drawing/2014/main" id="{C6AF93BD-7F55-43DF-839F-B21541AB88DA}"/>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A hardware-only comparison is incomplete because license term, support SLA and implementation scope can shift the five-year cost curve even when OEM unit pricing looks similar.</a:t>
            </a:r>
            <a:endParaRPr sz="1000">
              <a:latin typeface="Arial"/>
              <a:ea typeface="Arial"/>
              <a:cs typeface="Arial"/>
            </a:endParaRPr>
          </a:p>
        </p:txBody>
      </p:sp>
      <p:sp>
        <p:nvSpPr>
          <p:cNvPr id="61" name="Text 58">
            <a:extLst xmlns:a="http://schemas.openxmlformats.org/drawingml/2006/main">
              <a:ext uri="{FF2B5EF4-FFF2-40B4-BE49-F238E27FC236}">
                <a16:creationId xmlns:a16="http://schemas.microsoft.com/office/drawing/2014/main" id="{D0E3EBFC-9A64-4DC1-AB83-F14860CB9023}"/>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62" name="Text 59">
            <a:hlinkClick xmlns:r="http://schemas.openxmlformats.org/officeDocument/2006/relationships" xmlns:a="http://schemas.openxmlformats.org/drawingml/2006/main" r:id="Rd27546e2dbea4bc8"/>
            <a:extLst xmlns:a="http://schemas.openxmlformats.org/drawingml/2006/main">
              <a:ext uri="{FF2B5EF4-FFF2-40B4-BE49-F238E27FC236}">
                <a16:creationId xmlns:a16="http://schemas.microsoft.com/office/drawing/2014/main" id="{E3241F6A-7E89-4614-A139-82F0B5165B6C}"/>
              </a:ext>
            </a:extLst>
          </p:cNvPr>
          <p:cNvSpPr>
            <a:spLocks xmlns:a="http://schemas.openxmlformats.org/drawingml/2006/main" noGrp="1"/>
          </p:cNvSpPr>
          <p:nvPr/>
        </p:nvSpPr>
        <p:spPr>
          <a:xfrm xmlns:a="http://schemas.openxmlformats.org/drawingml/2006/main">
            <a:off x="896112" y="6291072"/>
            <a:ext cx="17830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4e712f47682f4709"/>
              </a:rPr>
              <a:t>Cisco Catalyst 9300 Ordering Guide</a:t>
            </a:r>
            <a:endParaRPr sz="600" i="1">
              <a:latin typeface="Arial"/>
              <a:ea typeface="Arial"/>
              <a:cs typeface="Arial"/>
            </a:endParaRPr>
          </a:p>
        </p:txBody>
      </p:sp>
      <p:sp>
        <p:nvSpPr>
          <p:cNvPr id="63" name="Text 60">
            <a:extLst xmlns:a="http://schemas.openxmlformats.org/drawingml/2006/main">
              <a:ext uri="{FF2B5EF4-FFF2-40B4-BE49-F238E27FC236}">
                <a16:creationId xmlns:a16="http://schemas.microsoft.com/office/drawing/2014/main" id="{51E2F213-41A9-48F2-9538-4A4CFF9AE096}"/>
              </a:ext>
            </a:extLst>
          </p:cNvPr>
          <p:cNvSpPr>
            <a:spLocks xmlns:a="http://schemas.openxmlformats.org/drawingml/2006/main" noGrp="1"/>
          </p:cNvSpPr>
          <p:nvPr/>
        </p:nvSpPr>
        <p:spPr>
          <a:xfrm xmlns:a="http://schemas.openxmlformats.org/drawingml/2006/main">
            <a:off x="271576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64" name="Text 61">
            <a:hlinkClick xmlns:r="http://schemas.openxmlformats.org/officeDocument/2006/relationships" xmlns:a="http://schemas.openxmlformats.org/drawingml/2006/main" r:id="Rb3f425ecf8d644c1"/>
            <a:extLst xmlns:a="http://schemas.openxmlformats.org/drawingml/2006/main">
              <a:ext uri="{FF2B5EF4-FFF2-40B4-BE49-F238E27FC236}">
                <a16:creationId xmlns:a16="http://schemas.microsoft.com/office/drawing/2014/main" id="{6F8254B3-2A03-4B40-8E9C-9E37C86028AD}"/>
              </a:ext>
            </a:extLst>
          </p:cNvPr>
          <p:cNvSpPr>
            <a:spLocks xmlns:a="http://schemas.openxmlformats.org/drawingml/2006/main" noGrp="1"/>
          </p:cNvSpPr>
          <p:nvPr/>
        </p:nvSpPr>
        <p:spPr>
          <a:xfrm xmlns:a="http://schemas.openxmlformats.org/drawingml/2006/main">
            <a:off x="2798064" y="6291072"/>
            <a:ext cx="16002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edfcb09219eb46ee"/>
              </a:rPr>
              <a:t>Cisco Networking Subscription</a:t>
            </a:r>
            <a:endParaRPr sz="600" i="1">
              <a:latin typeface="Arial"/>
              <a:ea typeface="Arial"/>
              <a:cs typeface="Arial"/>
            </a:endParaRPr>
          </a:p>
        </p:txBody>
      </p:sp>
      <p:sp>
        <p:nvSpPr>
          <p:cNvPr id="65" name="Text 62">
            <a:extLst xmlns:a="http://schemas.openxmlformats.org/drawingml/2006/main">
              <a:ext uri="{FF2B5EF4-FFF2-40B4-BE49-F238E27FC236}">
                <a16:creationId xmlns:a16="http://schemas.microsoft.com/office/drawing/2014/main" id="{A0F4265A-FD45-4CA9-B87C-AD5F866EFDC6}"/>
              </a:ext>
            </a:extLst>
          </p:cNvPr>
          <p:cNvSpPr>
            <a:spLocks xmlns:a="http://schemas.openxmlformats.org/drawingml/2006/main" noGrp="1"/>
          </p:cNvSpPr>
          <p:nvPr/>
        </p:nvSpPr>
        <p:spPr>
          <a:xfrm xmlns:a="http://schemas.openxmlformats.org/drawingml/2006/main">
            <a:off x="443484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66" name="Text 63">
            <a:hlinkClick xmlns:r="http://schemas.openxmlformats.org/officeDocument/2006/relationships" xmlns:a="http://schemas.openxmlformats.org/drawingml/2006/main" r:id="R4ea24ae063ea462c"/>
            <a:extLst xmlns:a="http://schemas.openxmlformats.org/drawingml/2006/main">
              <a:ext uri="{FF2B5EF4-FFF2-40B4-BE49-F238E27FC236}">
                <a16:creationId xmlns:a16="http://schemas.microsoft.com/office/drawing/2014/main" id="{F2E8F885-7E54-41BE-B990-285BFF9B3B15}"/>
              </a:ext>
            </a:extLst>
          </p:cNvPr>
          <p:cNvSpPr>
            <a:spLocks xmlns:a="http://schemas.openxmlformats.org/drawingml/2006/main" noGrp="1"/>
          </p:cNvSpPr>
          <p:nvPr/>
        </p:nvSpPr>
        <p:spPr>
          <a:xfrm xmlns:a="http://schemas.openxmlformats.org/drawingml/2006/main">
            <a:off x="4517136" y="6291072"/>
            <a:ext cx="20574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6e2892696e11460a"/>
              </a:rPr>
              <a:t>HPE GreenLake for Networking QuickSpecs</a:t>
            </a:r>
            <a:endParaRPr sz="600" i="1">
              <a:latin typeface="Arial"/>
              <a:ea typeface="Arial"/>
              <a:cs typeface="Arial"/>
            </a:endParaRPr>
          </a:p>
        </p:txBody>
      </p:sp>
      <p:sp>
        <p:nvSpPr>
          <p:cNvPr id="67" name="Text 64">
            <a:extLst xmlns:a="http://schemas.openxmlformats.org/drawingml/2006/main">
              <a:ext uri="{FF2B5EF4-FFF2-40B4-BE49-F238E27FC236}">
                <a16:creationId xmlns:a16="http://schemas.microsoft.com/office/drawing/2014/main" id="{B9418291-C9E4-4831-B75F-851C25EB472D}"/>
              </a:ext>
            </a:extLst>
          </p:cNvPr>
          <p:cNvSpPr>
            <a:spLocks xmlns:a="http://schemas.openxmlformats.org/drawingml/2006/main" noGrp="1"/>
          </p:cNvSpPr>
          <p:nvPr/>
        </p:nvSpPr>
        <p:spPr>
          <a:xfrm xmlns:a="http://schemas.openxmlformats.org/drawingml/2006/main">
            <a:off x="661111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68" name="Text 65">
            <a:hlinkClick xmlns:r="http://schemas.openxmlformats.org/officeDocument/2006/relationships" xmlns:a="http://schemas.openxmlformats.org/drawingml/2006/main" r:id="Rf7c7d6b74dae4891"/>
            <a:extLst xmlns:a="http://schemas.openxmlformats.org/drawingml/2006/main">
              <a:ext uri="{FF2B5EF4-FFF2-40B4-BE49-F238E27FC236}">
                <a16:creationId xmlns:a16="http://schemas.microsoft.com/office/drawing/2014/main" id="{2EAB5C42-EB02-4063-B47B-D970E4EC4F3D}"/>
              </a:ext>
            </a:extLst>
          </p:cNvPr>
          <p:cNvSpPr>
            <a:spLocks xmlns:a="http://schemas.openxmlformats.org/drawingml/2006/main" noGrp="1"/>
          </p:cNvSpPr>
          <p:nvPr/>
        </p:nvSpPr>
        <p:spPr>
          <a:xfrm xmlns:a="http://schemas.openxmlformats.org/drawingml/2006/main">
            <a:off x="6693408" y="6291072"/>
            <a:ext cx="11430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7b14133c128d4d82"/>
              </a:rPr>
              <a:t>Cisco Meraki Licensing</a:t>
            </a:r>
            <a:endParaRPr sz="600" i="1">
              <a:latin typeface="Arial"/>
              <a:ea typeface="Arial"/>
              <a:cs typeface="Arial"/>
            </a:endParaRPr>
          </a:p>
        </p:txBody>
      </p:sp>
      <p:sp>
        <p:nvSpPr>
          <p:cNvPr id="69" name="Shape 66">
            <a:extLst xmlns:a="http://schemas.openxmlformats.org/drawingml/2006/main">
              <a:ext uri="{FF2B5EF4-FFF2-40B4-BE49-F238E27FC236}">
                <a16:creationId xmlns:a16="http://schemas.microsoft.com/office/drawing/2014/main" id="{A58B4ECE-7D09-4C97-9280-510BA92654E0}"/>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70" name="Text 67">
            <a:extLst xmlns:a="http://schemas.openxmlformats.org/drawingml/2006/main">
              <a:ext uri="{FF2B5EF4-FFF2-40B4-BE49-F238E27FC236}">
                <a16:creationId xmlns:a16="http://schemas.microsoft.com/office/drawing/2014/main" id="{7F8A4C03-E412-433B-9C87-388154F42964}"/>
              </a:ext>
            </a:extLst>
          </p:cNvPr>
          <p:cNvSpPr>
            <a:spLocks xmlns:a="http://schemas.openxmlformats.org/drawingml/2006/main" noGrp="1"/>
          </p:cNvSpPr>
          <p:nvPr/>
        </p:nvSpPr>
        <p:spPr>
          <a:xfrm xmlns:a="http://schemas.openxmlformats.org/drawingml/2006/main">
            <a:off x="438912" y="6537960"/>
            <a:ext cx="53035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71" name="Text 68">
            <a:extLst xmlns:a="http://schemas.openxmlformats.org/drawingml/2006/main">
              <a:ext uri="{FF2B5EF4-FFF2-40B4-BE49-F238E27FC236}">
                <a16:creationId xmlns:a16="http://schemas.microsoft.com/office/drawing/2014/main" id="{53914104-55E0-4D87-82B8-A8B888D3C376}"/>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15</a:t>
            </a:r>
            <a:endParaRPr sz="800">
              <a:latin typeface="Arial"/>
              <a:ea typeface="Arial"/>
              <a:cs typeface="Arial"/>
            </a:endParaRPr>
          </a:p>
        </p:txBody>
      </p:sp>
      <p:sp>
        <p:nvSpPr>
          <p:cNvPr id="73" name="SCULTRA Top Bar">
            <a:extLst xmlns:a="http://schemas.openxmlformats.org/drawingml/2006/main">
              <a:ext uri="{FF2B5EF4-FFF2-40B4-BE49-F238E27FC236}">
                <a16:creationId xmlns:a16="http://schemas.microsoft.com/office/drawing/2014/main" id="{7B247719-B5B5-418D-B607-A78BE95558B6}"/>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74" name="SCULTRA Footer Field">
            <a:extLst xmlns:a="http://schemas.openxmlformats.org/drawingml/2006/main">
              <a:ext uri="{FF2B5EF4-FFF2-40B4-BE49-F238E27FC236}">
                <a16:creationId xmlns:a16="http://schemas.microsoft.com/office/drawing/2014/main" id="{6AB2DA38-BAC7-4BB2-A7A2-5BA72A827D64}"/>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75" name="">
            <a:extLst xmlns:a="http://schemas.openxmlformats.org/drawingml/2006/main">
              <a:ext uri="{FF2B5EF4-FFF2-40B4-BE49-F238E27FC236}">
                <a16:creationId xmlns:a16="http://schemas.microsoft.com/office/drawing/2014/main" id="{A518D7BA-239E-41E3-9BFD-ACB220CC4F46}"/>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76" name="">
            <a:extLst xmlns:a="http://schemas.openxmlformats.org/drawingml/2006/main">
              <a:ext uri="{FF2B5EF4-FFF2-40B4-BE49-F238E27FC236}">
                <a16:creationId xmlns:a16="http://schemas.microsoft.com/office/drawing/2014/main" id="{3034983E-C003-49CA-A8E4-EE183DB97C91}"/>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77" name="">
            <a:extLst xmlns:a="http://schemas.openxmlformats.org/drawingml/2006/main">
              <a:ext uri="{FF2B5EF4-FFF2-40B4-BE49-F238E27FC236}">
                <a16:creationId xmlns:a16="http://schemas.microsoft.com/office/drawing/2014/main" id="{F8DC333C-99D4-46C9-A240-2D07D7BA4892}"/>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78" name="">
            <a:extLst xmlns:a="http://schemas.openxmlformats.org/drawingml/2006/main">
              <a:ext uri="{FF2B5EF4-FFF2-40B4-BE49-F238E27FC236}">
                <a16:creationId xmlns:a16="http://schemas.microsoft.com/office/drawing/2014/main" id="{3D84060F-EFF3-44AC-88C2-E719453E3788}"/>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15</a:t>
            </a:r>
          </a:p>
        </p:txBody>
      </p:sp>
    </p:spTree>
    <p:extLst>
      <p:ext uri="{BB962C8B-B14F-4D97-AF65-F5344CB8AC3E}">
        <p14:creationId xmlns:p14="http://schemas.microsoft.com/office/powerpoint/2010/main" val="2283315193"/>
      </p:ext>
    </p:extLst>
  </p:cSld>
</p:sld>
</file>

<file path=ppt/slides/slide16.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6D19EEC8-3117-4BA3-A70E-4753EEDE0F1F}"/>
              </a:ext>
            </a:extLst>
          </p:cNvPr>
          <p:cNvSpPr>
            <a:spLocks xmlns:a="http://schemas.openxmlformats.org/drawingml/2006/main" noGrp="1"/>
          </p:cNvSpPr>
          <p:nvPr/>
        </p:nvSpPr>
        <p:spPr>
          <a:xfrm xmlns:a="http://schemas.openxmlformats.org/drawingml/2006/main">
            <a:off x="438912" y="274320"/>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A2. Cost Drivers Are Shifting from Device Count to Capability, Power and Management Tier</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6D82FB24-4EC7-4CE2-80D1-769ED692C196}"/>
              </a:ext>
            </a:extLst>
          </p:cNvPr>
          <p:cNvSpPr>
            <a:spLocks xmlns:a="http://schemas.openxmlformats.org/drawingml/2006/main" noGrp="1"/>
          </p:cNvSpPr>
          <p:nvPr/>
        </p:nvSpPr>
        <p:spPr>
          <a:xfrm xmlns:a="http://schemas.openxmlformats.org/drawingml/2006/main">
            <a:off x="438912" y="612648"/>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The refresh premium is created by multi-gig switching, higher PoE budgets, Wi-Fi 7 uplinks, advanced software tiers, higher support SLAs and phased deployment complexity.</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69454F37-C2AB-4E29-A0CB-EB5D9745A736}"/>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84F0C053-0A05-45C1-BEC3-121DE93EA4A5}"/>
              </a:ext>
            </a:extLst>
          </p:cNvPr>
          <p:cNvSpPr>
            <a:spLocks xmlns:a="http://schemas.openxmlformats.org/drawingml/2006/main" noGrp="1"/>
          </p:cNvSpPr>
          <p:nvPr/>
        </p:nvSpPr>
        <p:spPr>
          <a:xfrm xmlns:a="http://schemas.openxmlformats.org/drawingml/2006/main">
            <a:off x="475488" y="1078992"/>
            <a:ext cx="566928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Relative impact on total solution cost versus a base 1G / PoE+ access design</a:t>
            </a:r>
            <a:endParaRPr sz="1000">
              <a:latin typeface="Arial"/>
              <a:ea typeface="Arial"/>
              <a:cs typeface="Arial"/>
            </a:endParaRPr>
          </a:p>
        </p:txBody>
      </p:sp>
      <p:graphicFrame>
        <p:nvGraphicFramePr>
          <p:cNvPr id="76" name="Chart 0"/>
          <p:cNvGraphicFramePr/>
          <p:nvPr/>
        </p:nvGraphicFramePr>
        <p:xfrm>
          <a:off xmlns:a="http://schemas.openxmlformats.org/drawingml/2006/main" x="475488" y="1417320"/>
          <a:ext xmlns:a="http://schemas.openxmlformats.org/drawingml/2006/main" cx="5577840" cy="3520440"/>
        </p:xfrm>
        <a:graphic xmlns:a="http://schemas.openxmlformats.org/drawingml/2006/main">
          <a:graphicData uri="http://schemas.openxmlformats.org/drawingml/2006/chart">
            <c:chart xmlns:r="http://schemas.openxmlformats.org/officeDocument/2006/relationships" xmlns:c="http://schemas.openxmlformats.org/drawingml/2006/chart" r:id="Rc1e168e1153c447c"/>
          </a:graphicData>
        </a:graphic>
      </p:graphicFrame>
      <p:sp>
        <p:nvSpPr>
          <p:cNvPr id="7" name="Text 4">
            <a:extLst xmlns:a="http://schemas.openxmlformats.org/drawingml/2006/main">
              <a:ext uri="{FF2B5EF4-FFF2-40B4-BE49-F238E27FC236}">
                <a16:creationId xmlns:a16="http://schemas.microsoft.com/office/drawing/2014/main" id="{87AA2229-0DED-4C0E-9869-955273CAED29}"/>
              </a:ext>
            </a:extLst>
          </p:cNvPr>
          <p:cNvSpPr>
            <a:spLocks xmlns:a="http://schemas.openxmlformats.org/drawingml/2006/main" noGrp="1"/>
          </p:cNvSpPr>
          <p:nvPr/>
        </p:nvSpPr>
        <p:spPr>
          <a:xfrm xmlns:a="http://schemas.openxmlformats.org/drawingml/2006/main">
            <a:off x="530352" y="5056632"/>
            <a:ext cx="548640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a:solidFill>
                  <a:srgbClr val="7B8184"/>
                </a:solidFill>
                <a:latin typeface="Arial"/>
                <a:ea typeface="Arial"/>
                <a:cs typeface="Arial"/>
              </a:rPr>
              <a:t>Index points are directional and based on common enterprise design deltas; actual impact depends on port mix, site count and vendor quote structure.</a:t>
            </a:r>
            <a:endParaRPr sz="800">
              <a:latin typeface="Arial"/>
              <a:ea typeface="Arial"/>
              <a:cs typeface="Arial"/>
            </a:endParaRPr>
          </a:p>
        </p:txBody>
      </p:sp>
      <p:sp>
        <p:nvSpPr>
          <p:cNvPr id="8" name="Text 5">
            <a:extLst xmlns:a="http://schemas.openxmlformats.org/drawingml/2006/main">
              <a:ext uri="{FF2B5EF4-FFF2-40B4-BE49-F238E27FC236}">
                <a16:creationId xmlns:a16="http://schemas.microsoft.com/office/drawing/2014/main" id="{AFECD996-488D-4B88-96AE-0B1CDC537C2A}"/>
              </a:ext>
            </a:extLst>
          </p:cNvPr>
          <p:cNvSpPr>
            <a:spLocks xmlns:a="http://schemas.openxmlformats.org/drawingml/2006/main" noGrp="1"/>
          </p:cNvSpPr>
          <p:nvPr/>
        </p:nvSpPr>
        <p:spPr>
          <a:xfrm xmlns:a="http://schemas.openxmlformats.org/drawingml/2006/main">
            <a:off x="6400800" y="1078992"/>
            <a:ext cx="429768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What each driver changes in the bill of materials</a:t>
            </a:r>
            <a:endParaRPr sz="1000">
              <a:latin typeface="Arial"/>
              <a:ea typeface="Arial"/>
              <a:cs typeface="Arial"/>
            </a:endParaRPr>
          </a:p>
        </p:txBody>
      </p:sp>
      <p:sp>
        <p:nvSpPr>
          <p:cNvPr id="9" name="Shape 6">
            <a:extLst xmlns:a="http://schemas.openxmlformats.org/drawingml/2006/main">
              <a:ext uri="{FF2B5EF4-FFF2-40B4-BE49-F238E27FC236}">
                <a16:creationId xmlns:a16="http://schemas.microsoft.com/office/drawing/2014/main" id="{334CA83A-F4C5-43DB-9D20-517135E44EB4}"/>
              </a:ext>
            </a:extLst>
          </p:cNvPr>
          <p:cNvSpPr>
            <a:spLocks xmlns:a="http://schemas.openxmlformats.org/drawingml/2006/main" noGrp="1"/>
          </p:cNvSpPr>
          <p:nvPr/>
        </p:nvSpPr>
        <p:spPr>
          <a:xfrm xmlns:a="http://schemas.openxmlformats.org/drawingml/2006/main">
            <a:off x="6400800" y="1389888"/>
            <a:ext cx="1481328"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 name="Text 7">
            <a:extLst xmlns:a="http://schemas.openxmlformats.org/drawingml/2006/main">
              <a:ext uri="{FF2B5EF4-FFF2-40B4-BE49-F238E27FC236}">
                <a16:creationId xmlns:a16="http://schemas.microsoft.com/office/drawing/2014/main" id="{4A556C81-C6E4-41C7-BB49-9BE1793DE020}"/>
              </a:ext>
            </a:extLst>
          </p:cNvPr>
          <p:cNvSpPr>
            <a:spLocks xmlns:a="http://schemas.openxmlformats.org/drawingml/2006/main" noGrp="1"/>
          </p:cNvSpPr>
          <p:nvPr/>
        </p:nvSpPr>
        <p:spPr>
          <a:xfrm xmlns:a="http://schemas.openxmlformats.org/drawingml/2006/main">
            <a:off x="6473952" y="1453896"/>
            <a:ext cx="1335024"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Driver</a:t>
            </a:r>
            <a:endParaRPr sz="800">
              <a:latin typeface="Arial"/>
              <a:ea typeface="Arial"/>
              <a:cs typeface="Arial"/>
            </a:endParaRPr>
          </a:p>
        </p:txBody>
      </p:sp>
      <p:sp>
        <p:nvSpPr>
          <p:cNvPr id="11" name="Shape 8">
            <a:extLst xmlns:a="http://schemas.openxmlformats.org/drawingml/2006/main">
              <a:ext uri="{FF2B5EF4-FFF2-40B4-BE49-F238E27FC236}">
                <a16:creationId xmlns:a16="http://schemas.microsoft.com/office/drawing/2014/main" id="{57A3AA32-BEA3-49EF-A5DB-50BABCC8C3EB}"/>
              </a:ext>
            </a:extLst>
          </p:cNvPr>
          <p:cNvSpPr>
            <a:spLocks xmlns:a="http://schemas.openxmlformats.org/drawingml/2006/main" noGrp="1"/>
          </p:cNvSpPr>
          <p:nvPr/>
        </p:nvSpPr>
        <p:spPr>
          <a:xfrm xmlns:a="http://schemas.openxmlformats.org/drawingml/2006/main">
            <a:off x="7882128" y="1389888"/>
            <a:ext cx="2084832"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2" name="Text 9">
            <a:extLst xmlns:a="http://schemas.openxmlformats.org/drawingml/2006/main">
              <a:ext uri="{FF2B5EF4-FFF2-40B4-BE49-F238E27FC236}">
                <a16:creationId xmlns:a16="http://schemas.microsoft.com/office/drawing/2014/main" id="{933EEC3E-481F-4948-A665-50427CFE19C5}"/>
              </a:ext>
            </a:extLst>
          </p:cNvPr>
          <p:cNvSpPr>
            <a:spLocks xmlns:a="http://schemas.openxmlformats.org/drawingml/2006/main" noGrp="1"/>
          </p:cNvSpPr>
          <p:nvPr/>
        </p:nvSpPr>
        <p:spPr>
          <a:xfrm xmlns:a="http://schemas.openxmlformats.org/drawingml/2006/main">
            <a:off x="7955280" y="1453896"/>
            <a:ext cx="1938528"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Technical Trigger</a:t>
            </a:r>
            <a:endParaRPr sz="800">
              <a:latin typeface="Arial"/>
              <a:ea typeface="Arial"/>
              <a:cs typeface="Arial"/>
            </a:endParaRPr>
          </a:p>
        </p:txBody>
      </p:sp>
      <p:sp>
        <p:nvSpPr>
          <p:cNvPr id="13" name="Shape 10">
            <a:extLst xmlns:a="http://schemas.openxmlformats.org/drawingml/2006/main">
              <a:ext uri="{FF2B5EF4-FFF2-40B4-BE49-F238E27FC236}">
                <a16:creationId xmlns:a16="http://schemas.microsoft.com/office/drawing/2014/main" id="{29B54943-F3CC-4F6C-BE9C-90E7D14C7201}"/>
              </a:ext>
            </a:extLst>
          </p:cNvPr>
          <p:cNvSpPr>
            <a:spLocks xmlns:a="http://schemas.openxmlformats.org/drawingml/2006/main" noGrp="1"/>
          </p:cNvSpPr>
          <p:nvPr/>
        </p:nvSpPr>
        <p:spPr>
          <a:xfrm xmlns:a="http://schemas.openxmlformats.org/drawingml/2006/main">
            <a:off x="9966960" y="1389888"/>
            <a:ext cx="1600200"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4" name="Text 11">
            <a:extLst xmlns:a="http://schemas.openxmlformats.org/drawingml/2006/main">
              <a:ext uri="{FF2B5EF4-FFF2-40B4-BE49-F238E27FC236}">
                <a16:creationId xmlns:a16="http://schemas.microsoft.com/office/drawing/2014/main" id="{5350DF99-88CE-4DCF-AE62-80A67436B297}"/>
              </a:ext>
            </a:extLst>
          </p:cNvPr>
          <p:cNvSpPr>
            <a:spLocks xmlns:a="http://schemas.openxmlformats.org/drawingml/2006/main" noGrp="1"/>
          </p:cNvSpPr>
          <p:nvPr/>
        </p:nvSpPr>
        <p:spPr>
          <a:xfrm xmlns:a="http://schemas.openxmlformats.org/drawingml/2006/main">
            <a:off x="10040112" y="1453896"/>
            <a:ext cx="1453896"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Cost Effect</a:t>
            </a:r>
            <a:endParaRPr sz="800">
              <a:latin typeface="Arial"/>
              <a:ea typeface="Arial"/>
              <a:cs typeface="Arial"/>
            </a:endParaRPr>
          </a:p>
        </p:txBody>
      </p:sp>
      <p:sp>
        <p:nvSpPr>
          <p:cNvPr id="15" name="Shape 12">
            <a:extLst xmlns:a="http://schemas.openxmlformats.org/drawingml/2006/main">
              <a:ext uri="{FF2B5EF4-FFF2-40B4-BE49-F238E27FC236}">
                <a16:creationId xmlns:a16="http://schemas.microsoft.com/office/drawing/2014/main" id="{81919054-4C9B-4821-B4A5-BB2989C21FD7}"/>
              </a:ext>
            </a:extLst>
          </p:cNvPr>
          <p:cNvSpPr>
            <a:spLocks xmlns:a="http://schemas.openxmlformats.org/drawingml/2006/main" noGrp="1"/>
          </p:cNvSpPr>
          <p:nvPr/>
        </p:nvSpPr>
        <p:spPr>
          <a:xfrm xmlns:a="http://schemas.openxmlformats.org/drawingml/2006/main">
            <a:off x="6400800" y="1691640"/>
            <a:ext cx="1481328"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6" name="Text 13">
            <a:extLst xmlns:a="http://schemas.openxmlformats.org/drawingml/2006/main">
              <a:ext uri="{FF2B5EF4-FFF2-40B4-BE49-F238E27FC236}">
                <a16:creationId xmlns:a16="http://schemas.microsoft.com/office/drawing/2014/main" id="{704C09C6-4ED1-43E8-B523-DDA8AAC44C97}"/>
              </a:ext>
            </a:extLst>
          </p:cNvPr>
          <p:cNvSpPr>
            <a:spLocks xmlns:a="http://schemas.openxmlformats.org/drawingml/2006/main" noGrp="1"/>
          </p:cNvSpPr>
          <p:nvPr/>
        </p:nvSpPr>
        <p:spPr>
          <a:xfrm xmlns:a="http://schemas.openxmlformats.org/drawingml/2006/main">
            <a:off x="6473952" y="1764792"/>
            <a:ext cx="1335024"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mGig / PoE</a:t>
            </a:r>
            <a:endParaRPr sz="800">
              <a:latin typeface="Arial"/>
              <a:ea typeface="Arial"/>
              <a:cs typeface="Arial"/>
            </a:endParaRPr>
          </a:p>
        </p:txBody>
      </p:sp>
      <p:sp>
        <p:nvSpPr>
          <p:cNvPr id="17" name="Shape 14">
            <a:extLst xmlns:a="http://schemas.openxmlformats.org/drawingml/2006/main">
              <a:ext uri="{FF2B5EF4-FFF2-40B4-BE49-F238E27FC236}">
                <a16:creationId xmlns:a16="http://schemas.microsoft.com/office/drawing/2014/main" id="{66036916-E705-4386-9FED-26E9C3DE1B8D}"/>
              </a:ext>
            </a:extLst>
          </p:cNvPr>
          <p:cNvSpPr>
            <a:spLocks xmlns:a="http://schemas.openxmlformats.org/drawingml/2006/main" noGrp="1"/>
          </p:cNvSpPr>
          <p:nvPr/>
        </p:nvSpPr>
        <p:spPr>
          <a:xfrm xmlns:a="http://schemas.openxmlformats.org/drawingml/2006/main">
            <a:off x="7882128" y="1691640"/>
            <a:ext cx="2084832"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8" name="Text 15">
            <a:extLst xmlns:a="http://schemas.openxmlformats.org/drawingml/2006/main">
              <a:ext uri="{FF2B5EF4-FFF2-40B4-BE49-F238E27FC236}">
                <a16:creationId xmlns:a16="http://schemas.microsoft.com/office/drawing/2014/main" id="{260318E4-B28B-497A-8897-AE3D413060B0}"/>
              </a:ext>
            </a:extLst>
          </p:cNvPr>
          <p:cNvSpPr>
            <a:spLocks xmlns:a="http://schemas.openxmlformats.org/drawingml/2006/main" noGrp="1"/>
          </p:cNvSpPr>
          <p:nvPr/>
        </p:nvSpPr>
        <p:spPr>
          <a:xfrm xmlns:a="http://schemas.openxmlformats.org/drawingml/2006/main">
            <a:off x="7955280" y="1764792"/>
            <a:ext cx="1938528"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2.5/5/10G downlinks and 60–90W power for APs, cameras and IoT.</a:t>
            </a:r>
            <a:endParaRPr sz="800">
              <a:latin typeface="Arial"/>
              <a:ea typeface="Arial"/>
              <a:cs typeface="Arial"/>
            </a:endParaRPr>
          </a:p>
        </p:txBody>
      </p:sp>
      <p:sp>
        <p:nvSpPr>
          <p:cNvPr id="19" name="Shape 16">
            <a:extLst xmlns:a="http://schemas.openxmlformats.org/drawingml/2006/main">
              <a:ext uri="{FF2B5EF4-FFF2-40B4-BE49-F238E27FC236}">
                <a16:creationId xmlns:a16="http://schemas.microsoft.com/office/drawing/2014/main" id="{209FC833-CAD1-4135-B738-0034A1E4B6D6}"/>
              </a:ext>
            </a:extLst>
          </p:cNvPr>
          <p:cNvSpPr>
            <a:spLocks xmlns:a="http://schemas.openxmlformats.org/drawingml/2006/main" noGrp="1"/>
          </p:cNvSpPr>
          <p:nvPr/>
        </p:nvSpPr>
        <p:spPr>
          <a:xfrm xmlns:a="http://schemas.openxmlformats.org/drawingml/2006/main">
            <a:off x="9966960" y="1691640"/>
            <a:ext cx="1600200"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0" name="Text 17">
            <a:extLst xmlns:a="http://schemas.openxmlformats.org/drawingml/2006/main">
              <a:ext uri="{FF2B5EF4-FFF2-40B4-BE49-F238E27FC236}">
                <a16:creationId xmlns:a16="http://schemas.microsoft.com/office/drawing/2014/main" id="{02157663-4D77-41DB-965E-A9E38BD5B12B}"/>
              </a:ext>
            </a:extLst>
          </p:cNvPr>
          <p:cNvSpPr>
            <a:spLocks xmlns:a="http://schemas.openxmlformats.org/drawingml/2006/main" noGrp="1"/>
          </p:cNvSpPr>
          <p:nvPr/>
        </p:nvSpPr>
        <p:spPr>
          <a:xfrm xmlns:a="http://schemas.openxmlformats.org/drawingml/2006/main">
            <a:off x="10040112" y="1764792"/>
            <a:ext cx="1453896"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Higher switch SKU, power supply and cooling cost</a:t>
            </a:r>
            <a:endParaRPr sz="800">
              <a:latin typeface="Arial"/>
              <a:ea typeface="Arial"/>
              <a:cs typeface="Arial"/>
            </a:endParaRPr>
          </a:p>
        </p:txBody>
      </p:sp>
      <p:sp>
        <p:nvSpPr>
          <p:cNvPr id="21" name="Shape 18">
            <a:extLst xmlns:a="http://schemas.openxmlformats.org/drawingml/2006/main">
              <a:ext uri="{FF2B5EF4-FFF2-40B4-BE49-F238E27FC236}">
                <a16:creationId xmlns:a16="http://schemas.microsoft.com/office/drawing/2014/main" id="{C44E9CED-19A7-43F3-91B3-BECC8D31E4EF}"/>
              </a:ext>
            </a:extLst>
          </p:cNvPr>
          <p:cNvSpPr>
            <a:spLocks xmlns:a="http://schemas.openxmlformats.org/drawingml/2006/main" noGrp="1"/>
          </p:cNvSpPr>
          <p:nvPr/>
        </p:nvSpPr>
        <p:spPr>
          <a:xfrm xmlns:a="http://schemas.openxmlformats.org/drawingml/2006/main">
            <a:off x="6400800" y="2258568"/>
            <a:ext cx="1481328"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2" name="Text 19">
            <a:extLst xmlns:a="http://schemas.openxmlformats.org/drawingml/2006/main">
              <a:ext uri="{FF2B5EF4-FFF2-40B4-BE49-F238E27FC236}">
                <a16:creationId xmlns:a16="http://schemas.microsoft.com/office/drawing/2014/main" id="{D6280BF4-CBD2-4200-B5C2-5DEA773F3D58}"/>
              </a:ext>
            </a:extLst>
          </p:cNvPr>
          <p:cNvSpPr>
            <a:spLocks xmlns:a="http://schemas.openxmlformats.org/drawingml/2006/main" noGrp="1"/>
          </p:cNvSpPr>
          <p:nvPr/>
        </p:nvSpPr>
        <p:spPr>
          <a:xfrm xmlns:a="http://schemas.openxmlformats.org/drawingml/2006/main">
            <a:off x="6473952" y="2331720"/>
            <a:ext cx="1335024"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Wi-Fi 7</a:t>
            </a:r>
            <a:endParaRPr sz="800">
              <a:latin typeface="Arial"/>
              <a:ea typeface="Arial"/>
              <a:cs typeface="Arial"/>
            </a:endParaRPr>
          </a:p>
        </p:txBody>
      </p:sp>
      <p:sp>
        <p:nvSpPr>
          <p:cNvPr id="23" name="Shape 20">
            <a:extLst xmlns:a="http://schemas.openxmlformats.org/drawingml/2006/main">
              <a:ext uri="{FF2B5EF4-FFF2-40B4-BE49-F238E27FC236}">
                <a16:creationId xmlns:a16="http://schemas.microsoft.com/office/drawing/2014/main" id="{2A3456CD-A9BD-46BB-A360-4D998C90929A}"/>
              </a:ext>
            </a:extLst>
          </p:cNvPr>
          <p:cNvSpPr>
            <a:spLocks xmlns:a="http://schemas.openxmlformats.org/drawingml/2006/main" noGrp="1"/>
          </p:cNvSpPr>
          <p:nvPr/>
        </p:nvSpPr>
        <p:spPr>
          <a:xfrm xmlns:a="http://schemas.openxmlformats.org/drawingml/2006/main">
            <a:off x="7882128" y="2258568"/>
            <a:ext cx="2084832"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4" name="Text 21">
            <a:extLst xmlns:a="http://schemas.openxmlformats.org/drawingml/2006/main">
              <a:ext uri="{FF2B5EF4-FFF2-40B4-BE49-F238E27FC236}">
                <a16:creationId xmlns:a16="http://schemas.microsoft.com/office/drawing/2014/main" id="{A8EA43A3-6A3A-42E2-BDEE-7A0071ECACF3}"/>
              </a:ext>
            </a:extLst>
          </p:cNvPr>
          <p:cNvSpPr>
            <a:spLocks xmlns:a="http://schemas.openxmlformats.org/drawingml/2006/main" noGrp="1"/>
          </p:cNvSpPr>
          <p:nvPr/>
        </p:nvSpPr>
        <p:spPr>
          <a:xfrm xmlns:a="http://schemas.openxmlformats.org/drawingml/2006/main">
            <a:off x="7955280" y="2331720"/>
            <a:ext cx="1938528"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6GHz, higher throughput and lower latency increase AP and uplink requirements.</a:t>
            </a:r>
            <a:endParaRPr sz="800">
              <a:latin typeface="Arial"/>
              <a:ea typeface="Arial"/>
              <a:cs typeface="Arial"/>
            </a:endParaRPr>
          </a:p>
        </p:txBody>
      </p:sp>
      <p:sp>
        <p:nvSpPr>
          <p:cNvPr id="25" name="Shape 22">
            <a:extLst xmlns:a="http://schemas.openxmlformats.org/drawingml/2006/main">
              <a:ext uri="{FF2B5EF4-FFF2-40B4-BE49-F238E27FC236}">
                <a16:creationId xmlns:a16="http://schemas.microsoft.com/office/drawing/2014/main" id="{AE6C6CCB-77B2-4F45-A243-B037B26194C2}"/>
              </a:ext>
            </a:extLst>
          </p:cNvPr>
          <p:cNvSpPr>
            <a:spLocks xmlns:a="http://schemas.openxmlformats.org/drawingml/2006/main" noGrp="1"/>
          </p:cNvSpPr>
          <p:nvPr/>
        </p:nvSpPr>
        <p:spPr>
          <a:xfrm xmlns:a="http://schemas.openxmlformats.org/drawingml/2006/main">
            <a:off x="9966960" y="2258568"/>
            <a:ext cx="1600200"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6" name="Text 23">
            <a:extLst xmlns:a="http://schemas.openxmlformats.org/drawingml/2006/main">
              <a:ext uri="{FF2B5EF4-FFF2-40B4-BE49-F238E27FC236}">
                <a16:creationId xmlns:a16="http://schemas.microsoft.com/office/drawing/2014/main" id="{2DF0D79A-404C-4DAC-960A-41164252E781}"/>
              </a:ext>
            </a:extLst>
          </p:cNvPr>
          <p:cNvSpPr>
            <a:spLocks xmlns:a="http://schemas.openxmlformats.org/drawingml/2006/main" noGrp="1"/>
          </p:cNvSpPr>
          <p:nvPr/>
        </p:nvSpPr>
        <p:spPr>
          <a:xfrm xmlns:a="http://schemas.openxmlformats.org/drawingml/2006/main">
            <a:off x="10040112" y="2331720"/>
            <a:ext cx="1453896"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AP refresh plus switch and cabling pull-through</a:t>
            </a:r>
            <a:endParaRPr sz="800">
              <a:latin typeface="Arial"/>
              <a:ea typeface="Arial"/>
              <a:cs typeface="Arial"/>
            </a:endParaRPr>
          </a:p>
        </p:txBody>
      </p:sp>
      <p:sp>
        <p:nvSpPr>
          <p:cNvPr id="27" name="Shape 24">
            <a:extLst xmlns:a="http://schemas.openxmlformats.org/drawingml/2006/main">
              <a:ext uri="{FF2B5EF4-FFF2-40B4-BE49-F238E27FC236}">
                <a16:creationId xmlns:a16="http://schemas.microsoft.com/office/drawing/2014/main" id="{7B30D7E5-22B8-4000-8AF3-6FD8F2C93BCD}"/>
              </a:ext>
            </a:extLst>
          </p:cNvPr>
          <p:cNvSpPr>
            <a:spLocks xmlns:a="http://schemas.openxmlformats.org/drawingml/2006/main" noGrp="1"/>
          </p:cNvSpPr>
          <p:nvPr/>
        </p:nvSpPr>
        <p:spPr>
          <a:xfrm xmlns:a="http://schemas.openxmlformats.org/drawingml/2006/main">
            <a:off x="6400800" y="2825496"/>
            <a:ext cx="1481328"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8" name="Text 25">
            <a:extLst xmlns:a="http://schemas.openxmlformats.org/drawingml/2006/main">
              <a:ext uri="{FF2B5EF4-FFF2-40B4-BE49-F238E27FC236}">
                <a16:creationId xmlns:a16="http://schemas.microsoft.com/office/drawing/2014/main" id="{C2899748-E7AD-463E-BDA2-29554FC9BE39}"/>
              </a:ext>
            </a:extLst>
          </p:cNvPr>
          <p:cNvSpPr>
            <a:spLocks xmlns:a="http://schemas.openxmlformats.org/drawingml/2006/main" noGrp="1"/>
          </p:cNvSpPr>
          <p:nvPr/>
        </p:nvSpPr>
        <p:spPr>
          <a:xfrm xmlns:a="http://schemas.openxmlformats.org/drawingml/2006/main">
            <a:off x="6473952" y="2898648"/>
            <a:ext cx="1335024"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Software Tier</a:t>
            </a:r>
            <a:endParaRPr sz="800">
              <a:latin typeface="Arial"/>
              <a:ea typeface="Arial"/>
              <a:cs typeface="Arial"/>
            </a:endParaRPr>
          </a:p>
        </p:txBody>
      </p:sp>
      <p:sp>
        <p:nvSpPr>
          <p:cNvPr id="29" name="Shape 26">
            <a:extLst xmlns:a="http://schemas.openxmlformats.org/drawingml/2006/main">
              <a:ext uri="{FF2B5EF4-FFF2-40B4-BE49-F238E27FC236}">
                <a16:creationId xmlns:a16="http://schemas.microsoft.com/office/drawing/2014/main" id="{809EDADB-ED68-4EB6-B1D9-FBE5B855FB49}"/>
              </a:ext>
            </a:extLst>
          </p:cNvPr>
          <p:cNvSpPr>
            <a:spLocks xmlns:a="http://schemas.openxmlformats.org/drawingml/2006/main" noGrp="1"/>
          </p:cNvSpPr>
          <p:nvPr/>
        </p:nvSpPr>
        <p:spPr>
          <a:xfrm xmlns:a="http://schemas.openxmlformats.org/drawingml/2006/main">
            <a:off x="7882128" y="2825496"/>
            <a:ext cx="2084832"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0" name="Text 27">
            <a:extLst xmlns:a="http://schemas.openxmlformats.org/drawingml/2006/main">
              <a:ext uri="{FF2B5EF4-FFF2-40B4-BE49-F238E27FC236}">
                <a16:creationId xmlns:a16="http://schemas.microsoft.com/office/drawing/2014/main" id="{FA1F0034-34FD-4FD4-BF59-7E754925D2FC}"/>
              </a:ext>
            </a:extLst>
          </p:cNvPr>
          <p:cNvSpPr>
            <a:spLocks xmlns:a="http://schemas.openxmlformats.org/drawingml/2006/main" noGrp="1"/>
          </p:cNvSpPr>
          <p:nvPr/>
        </p:nvSpPr>
        <p:spPr>
          <a:xfrm xmlns:a="http://schemas.openxmlformats.org/drawingml/2006/main">
            <a:off x="7955280" y="2898648"/>
            <a:ext cx="1938528"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AIOps, assurance, NAC, telemetry and SD-WAN policies move value into software.</a:t>
            </a:r>
            <a:endParaRPr sz="800">
              <a:latin typeface="Arial"/>
              <a:ea typeface="Arial"/>
              <a:cs typeface="Arial"/>
            </a:endParaRPr>
          </a:p>
        </p:txBody>
      </p:sp>
      <p:sp>
        <p:nvSpPr>
          <p:cNvPr id="31" name="Shape 28">
            <a:extLst xmlns:a="http://schemas.openxmlformats.org/drawingml/2006/main">
              <a:ext uri="{FF2B5EF4-FFF2-40B4-BE49-F238E27FC236}">
                <a16:creationId xmlns:a16="http://schemas.microsoft.com/office/drawing/2014/main" id="{254F9D86-4D24-402D-8A8B-DEA31056668A}"/>
              </a:ext>
            </a:extLst>
          </p:cNvPr>
          <p:cNvSpPr>
            <a:spLocks xmlns:a="http://schemas.openxmlformats.org/drawingml/2006/main" noGrp="1"/>
          </p:cNvSpPr>
          <p:nvPr/>
        </p:nvSpPr>
        <p:spPr>
          <a:xfrm xmlns:a="http://schemas.openxmlformats.org/drawingml/2006/main">
            <a:off x="9966960" y="2825496"/>
            <a:ext cx="1600200"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2" name="Text 29">
            <a:extLst xmlns:a="http://schemas.openxmlformats.org/drawingml/2006/main">
              <a:ext uri="{FF2B5EF4-FFF2-40B4-BE49-F238E27FC236}">
                <a16:creationId xmlns:a16="http://schemas.microsoft.com/office/drawing/2014/main" id="{7B18721E-E01B-4F6F-AEF0-840A2791242D}"/>
              </a:ext>
            </a:extLst>
          </p:cNvPr>
          <p:cNvSpPr>
            <a:spLocks xmlns:a="http://schemas.openxmlformats.org/drawingml/2006/main" noGrp="1"/>
          </p:cNvSpPr>
          <p:nvPr/>
        </p:nvSpPr>
        <p:spPr>
          <a:xfrm xmlns:a="http://schemas.openxmlformats.org/drawingml/2006/main">
            <a:off x="10040112" y="2898648"/>
            <a:ext cx="1453896"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Recurring license and renewal exposure</a:t>
            </a:r>
            <a:endParaRPr sz="800">
              <a:latin typeface="Arial"/>
              <a:ea typeface="Arial"/>
              <a:cs typeface="Arial"/>
            </a:endParaRPr>
          </a:p>
        </p:txBody>
      </p:sp>
      <p:sp>
        <p:nvSpPr>
          <p:cNvPr id="33" name="Shape 30">
            <a:extLst xmlns:a="http://schemas.openxmlformats.org/drawingml/2006/main">
              <a:ext uri="{FF2B5EF4-FFF2-40B4-BE49-F238E27FC236}">
                <a16:creationId xmlns:a16="http://schemas.microsoft.com/office/drawing/2014/main" id="{EC3956C6-F3CD-4DDB-B394-065285745F3F}"/>
              </a:ext>
            </a:extLst>
          </p:cNvPr>
          <p:cNvSpPr>
            <a:spLocks xmlns:a="http://schemas.openxmlformats.org/drawingml/2006/main" noGrp="1"/>
          </p:cNvSpPr>
          <p:nvPr/>
        </p:nvSpPr>
        <p:spPr>
          <a:xfrm xmlns:a="http://schemas.openxmlformats.org/drawingml/2006/main">
            <a:off x="6400800" y="3392424"/>
            <a:ext cx="1481328"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4" name="Text 31">
            <a:extLst xmlns:a="http://schemas.openxmlformats.org/drawingml/2006/main">
              <a:ext uri="{FF2B5EF4-FFF2-40B4-BE49-F238E27FC236}">
                <a16:creationId xmlns:a16="http://schemas.microsoft.com/office/drawing/2014/main" id="{9360C69F-6CB7-41D2-BE57-184ABA15A048}"/>
              </a:ext>
            </a:extLst>
          </p:cNvPr>
          <p:cNvSpPr>
            <a:spLocks xmlns:a="http://schemas.openxmlformats.org/drawingml/2006/main" noGrp="1"/>
          </p:cNvSpPr>
          <p:nvPr/>
        </p:nvSpPr>
        <p:spPr>
          <a:xfrm xmlns:a="http://schemas.openxmlformats.org/drawingml/2006/main">
            <a:off x="6473952" y="3465576"/>
            <a:ext cx="1335024"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Support SLA</a:t>
            </a:r>
            <a:endParaRPr sz="800">
              <a:latin typeface="Arial"/>
              <a:ea typeface="Arial"/>
              <a:cs typeface="Arial"/>
            </a:endParaRPr>
          </a:p>
        </p:txBody>
      </p:sp>
      <p:sp>
        <p:nvSpPr>
          <p:cNvPr id="35" name="Shape 32">
            <a:extLst xmlns:a="http://schemas.openxmlformats.org/drawingml/2006/main">
              <a:ext uri="{FF2B5EF4-FFF2-40B4-BE49-F238E27FC236}">
                <a16:creationId xmlns:a16="http://schemas.microsoft.com/office/drawing/2014/main" id="{C3624E43-43D4-4DAD-9195-40CCF2AD4FFB}"/>
              </a:ext>
            </a:extLst>
          </p:cNvPr>
          <p:cNvSpPr>
            <a:spLocks xmlns:a="http://schemas.openxmlformats.org/drawingml/2006/main" noGrp="1"/>
          </p:cNvSpPr>
          <p:nvPr/>
        </p:nvSpPr>
        <p:spPr>
          <a:xfrm xmlns:a="http://schemas.openxmlformats.org/drawingml/2006/main">
            <a:off x="7882128" y="3392424"/>
            <a:ext cx="2084832"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6" name="Text 33">
            <a:extLst xmlns:a="http://schemas.openxmlformats.org/drawingml/2006/main">
              <a:ext uri="{FF2B5EF4-FFF2-40B4-BE49-F238E27FC236}">
                <a16:creationId xmlns:a16="http://schemas.microsoft.com/office/drawing/2014/main" id="{55A90649-4A33-413C-8614-DC017F8D53AE}"/>
              </a:ext>
            </a:extLst>
          </p:cNvPr>
          <p:cNvSpPr>
            <a:spLocks xmlns:a="http://schemas.openxmlformats.org/drawingml/2006/main" noGrp="1"/>
          </p:cNvSpPr>
          <p:nvPr/>
        </p:nvSpPr>
        <p:spPr>
          <a:xfrm xmlns:a="http://schemas.openxmlformats.org/drawingml/2006/main">
            <a:off x="7955280" y="3465576"/>
            <a:ext cx="1938528"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Four-hour / onsite coverage requires local depot and field engineering.</a:t>
            </a:r>
            <a:endParaRPr sz="800">
              <a:latin typeface="Arial"/>
              <a:ea typeface="Arial"/>
              <a:cs typeface="Arial"/>
            </a:endParaRPr>
          </a:p>
        </p:txBody>
      </p:sp>
      <p:sp>
        <p:nvSpPr>
          <p:cNvPr id="37" name="Shape 34">
            <a:extLst xmlns:a="http://schemas.openxmlformats.org/drawingml/2006/main">
              <a:ext uri="{FF2B5EF4-FFF2-40B4-BE49-F238E27FC236}">
                <a16:creationId xmlns:a16="http://schemas.microsoft.com/office/drawing/2014/main" id="{E4B821C6-F61A-4DAA-9745-1D53626657FE}"/>
              </a:ext>
            </a:extLst>
          </p:cNvPr>
          <p:cNvSpPr>
            <a:spLocks xmlns:a="http://schemas.openxmlformats.org/drawingml/2006/main" noGrp="1"/>
          </p:cNvSpPr>
          <p:nvPr/>
        </p:nvSpPr>
        <p:spPr>
          <a:xfrm xmlns:a="http://schemas.openxmlformats.org/drawingml/2006/main">
            <a:off x="9966960" y="3392424"/>
            <a:ext cx="1600200"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8" name="Text 35">
            <a:extLst xmlns:a="http://schemas.openxmlformats.org/drawingml/2006/main">
              <a:ext uri="{FF2B5EF4-FFF2-40B4-BE49-F238E27FC236}">
                <a16:creationId xmlns:a16="http://schemas.microsoft.com/office/drawing/2014/main" id="{E1E77122-3931-4104-B57A-656C550C7F13}"/>
              </a:ext>
            </a:extLst>
          </p:cNvPr>
          <p:cNvSpPr>
            <a:spLocks xmlns:a="http://schemas.openxmlformats.org/drawingml/2006/main" noGrp="1"/>
          </p:cNvSpPr>
          <p:nvPr/>
        </p:nvSpPr>
        <p:spPr>
          <a:xfrm xmlns:a="http://schemas.openxmlformats.org/drawingml/2006/main">
            <a:off x="10040112" y="3465576"/>
            <a:ext cx="1453896"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Higher support uplift for critical sites</a:t>
            </a:r>
            <a:endParaRPr sz="800">
              <a:latin typeface="Arial"/>
              <a:ea typeface="Arial"/>
              <a:cs typeface="Arial"/>
            </a:endParaRPr>
          </a:p>
        </p:txBody>
      </p:sp>
      <p:sp>
        <p:nvSpPr>
          <p:cNvPr id="39" name="Shape 36">
            <a:extLst xmlns:a="http://schemas.openxmlformats.org/drawingml/2006/main">
              <a:ext uri="{FF2B5EF4-FFF2-40B4-BE49-F238E27FC236}">
                <a16:creationId xmlns:a16="http://schemas.microsoft.com/office/drawing/2014/main" id="{7FDC5470-E20C-454E-AD04-A62320360FE2}"/>
              </a:ext>
            </a:extLst>
          </p:cNvPr>
          <p:cNvSpPr>
            <a:spLocks xmlns:a="http://schemas.openxmlformats.org/drawingml/2006/main" noGrp="1"/>
          </p:cNvSpPr>
          <p:nvPr/>
        </p:nvSpPr>
        <p:spPr>
          <a:xfrm xmlns:a="http://schemas.openxmlformats.org/drawingml/2006/main">
            <a:off x="6400800" y="3959352"/>
            <a:ext cx="1481328"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0" name="Text 37">
            <a:extLst xmlns:a="http://schemas.openxmlformats.org/drawingml/2006/main">
              <a:ext uri="{FF2B5EF4-FFF2-40B4-BE49-F238E27FC236}">
                <a16:creationId xmlns:a16="http://schemas.microsoft.com/office/drawing/2014/main" id="{50747347-7BBF-4129-BEF4-7DFC3474CBA1}"/>
              </a:ext>
            </a:extLst>
          </p:cNvPr>
          <p:cNvSpPr>
            <a:spLocks xmlns:a="http://schemas.openxmlformats.org/drawingml/2006/main" noGrp="1"/>
          </p:cNvSpPr>
          <p:nvPr/>
        </p:nvSpPr>
        <p:spPr>
          <a:xfrm xmlns:a="http://schemas.openxmlformats.org/drawingml/2006/main">
            <a:off x="6473952" y="4032504"/>
            <a:ext cx="1335024"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Implementation</a:t>
            </a:r>
            <a:endParaRPr sz="800">
              <a:latin typeface="Arial"/>
              <a:ea typeface="Arial"/>
              <a:cs typeface="Arial"/>
            </a:endParaRPr>
          </a:p>
        </p:txBody>
      </p:sp>
      <p:sp>
        <p:nvSpPr>
          <p:cNvPr id="41" name="Shape 38">
            <a:extLst xmlns:a="http://schemas.openxmlformats.org/drawingml/2006/main">
              <a:ext uri="{FF2B5EF4-FFF2-40B4-BE49-F238E27FC236}">
                <a16:creationId xmlns:a16="http://schemas.microsoft.com/office/drawing/2014/main" id="{251E4419-D4A2-4647-94C7-724B363FB57A}"/>
              </a:ext>
            </a:extLst>
          </p:cNvPr>
          <p:cNvSpPr>
            <a:spLocks xmlns:a="http://schemas.openxmlformats.org/drawingml/2006/main" noGrp="1"/>
          </p:cNvSpPr>
          <p:nvPr/>
        </p:nvSpPr>
        <p:spPr>
          <a:xfrm xmlns:a="http://schemas.openxmlformats.org/drawingml/2006/main">
            <a:off x="7882128" y="3959352"/>
            <a:ext cx="2084832"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2" name="Text 39">
            <a:extLst xmlns:a="http://schemas.openxmlformats.org/drawingml/2006/main">
              <a:ext uri="{FF2B5EF4-FFF2-40B4-BE49-F238E27FC236}">
                <a16:creationId xmlns:a16="http://schemas.microsoft.com/office/drawing/2014/main" id="{8FC91FA9-6E47-4530-BB52-119C430A4E85}"/>
              </a:ext>
            </a:extLst>
          </p:cNvPr>
          <p:cNvSpPr>
            <a:spLocks xmlns:a="http://schemas.openxmlformats.org/drawingml/2006/main" noGrp="1"/>
          </p:cNvSpPr>
          <p:nvPr/>
        </p:nvSpPr>
        <p:spPr>
          <a:xfrm xmlns:a="http://schemas.openxmlformats.org/drawingml/2006/main">
            <a:off x="7955280" y="4032504"/>
            <a:ext cx="1938528"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Multi-country rollout, after-hours migration and legacy cleanup.</a:t>
            </a:r>
            <a:endParaRPr sz="800">
              <a:latin typeface="Arial"/>
              <a:ea typeface="Arial"/>
              <a:cs typeface="Arial"/>
            </a:endParaRPr>
          </a:p>
        </p:txBody>
      </p:sp>
      <p:sp>
        <p:nvSpPr>
          <p:cNvPr id="43" name="Shape 40">
            <a:extLst xmlns:a="http://schemas.openxmlformats.org/drawingml/2006/main">
              <a:ext uri="{FF2B5EF4-FFF2-40B4-BE49-F238E27FC236}">
                <a16:creationId xmlns:a16="http://schemas.microsoft.com/office/drawing/2014/main" id="{3A034F31-B66E-49C7-B632-B94D85306169}"/>
              </a:ext>
            </a:extLst>
          </p:cNvPr>
          <p:cNvSpPr>
            <a:spLocks xmlns:a="http://schemas.openxmlformats.org/drawingml/2006/main" noGrp="1"/>
          </p:cNvSpPr>
          <p:nvPr/>
        </p:nvSpPr>
        <p:spPr>
          <a:xfrm xmlns:a="http://schemas.openxmlformats.org/drawingml/2006/main">
            <a:off x="9966960" y="3959352"/>
            <a:ext cx="1600200"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4" name="Text 41">
            <a:extLst xmlns:a="http://schemas.openxmlformats.org/drawingml/2006/main">
              <a:ext uri="{FF2B5EF4-FFF2-40B4-BE49-F238E27FC236}">
                <a16:creationId xmlns:a16="http://schemas.microsoft.com/office/drawing/2014/main" id="{5BFA9D70-8538-43D6-A7A3-21497B7FB919}"/>
              </a:ext>
            </a:extLst>
          </p:cNvPr>
          <p:cNvSpPr>
            <a:spLocks xmlns:a="http://schemas.openxmlformats.org/drawingml/2006/main" noGrp="1"/>
          </p:cNvSpPr>
          <p:nvPr/>
        </p:nvSpPr>
        <p:spPr>
          <a:xfrm xmlns:a="http://schemas.openxmlformats.org/drawingml/2006/main">
            <a:off x="10040112" y="4032504"/>
            <a:ext cx="1453896"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Professional services and travel variance</a:t>
            </a:r>
            <a:endParaRPr sz="800">
              <a:latin typeface="Arial"/>
              <a:ea typeface="Arial"/>
              <a:cs typeface="Arial"/>
            </a:endParaRPr>
          </a:p>
        </p:txBody>
      </p:sp>
      <p:sp>
        <p:nvSpPr>
          <p:cNvPr id="45" name="Shape 42">
            <a:extLst xmlns:a="http://schemas.openxmlformats.org/drawingml/2006/main">
              <a:ext uri="{FF2B5EF4-FFF2-40B4-BE49-F238E27FC236}">
                <a16:creationId xmlns:a16="http://schemas.microsoft.com/office/drawing/2014/main" id="{6515C4D4-F84F-4753-886E-806CB32C71F5}"/>
              </a:ext>
            </a:extLst>
          </p:cNvPr>
          <p:cNvSpPr>
            <a:spLocks xmlns:a="http://schemas.openxmlformats.org/drawingml/2006/main" noGrp="1"/>
          </p:cNvSpPr>
          <p:nvPr/>
        </p:nvSpPr>
        <p:spPr>
          <a:xfrm xmlns:a="http://schemas.openxmlformats.org/drawingml/2006/main">
            <a:off x="6400800" y="4575884"/>
            <a:ext cx="1965960" cy="201168"/>
          </a:xfrm>
          <a:prstGeom xmlns:a="http://schemas.openxmlformats.org/drawingml/2006/main" prst="rect">
            <a:avLst/>
          </a:prstGeom>
          <a:solidFill xmlns:a="http://schemas.openxmlformats.org/drawingml/2006/main">
            <a:srgbClr val="0A2E4D"/>
          </a:solidFill>
          <a:ln xmlns:a="http://schemas.openxmlformats.org/drawingml/2006/main" w="12700">
            <a:solidFill>
              <a:srgbClr val="0A2E4D"/>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6" name="Text 43">
            <a:extLst xmlns:a="http://schemas.openxmlformats.org/drawingml/2006/main">
              <a:ext uri="{FF2B5EF4-FFF2-40B4-BE49-F238E27FC236}">
                <a16:creationId xmlns:a16="http://schemas.microsoft.com/office/drawing/2014/main" id="{4767BC1B-27E7-4D41-A4B6-1F81EB2EBF2C}"/>
              </a:ext>
            </a:extLst>
          </p:cNvPr>
          <p:cNvSpPr>
            <a:spLocks xmlns:a="http://schemas.openxmlformats.org/drawingml/2006/main" noGrp="1"/>
          </p:cNvSpPr>
          <p:nvPr/>
        </p:nvSpPr>
        <p:spPr>
          <a:xfrm xmlns:a="http://schemas.openxmlformats.org/drawingml/2006/main">
            <a:off x="6464808" y="4644464"/>
            <a:ext cx="1837944"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External price pressure to monitor</a:t>
            </a:r>
            <a:endParaRPr sz="800">
              <a:latin typeface="Arial"/>
              <a:ea typeface="Arial"/>
              <a:cs typeface="Arial"/>
            </a:endParaRPr>
          </a:p>
        </p:txBody>
      </p:sp>
      <p:sp>
        <p:nvSpPr>
          <p:cNvPr id="47" name="Shape 44">
            <a:extLst xmlns:a="http://schemas.openxmlformats.org/drawingml/2006/main">
              <a:ext uri="{FF2B5EF4-FFF2-40B4-BE49-F238E27FC236}">
                <a16:creationId xmlns:a16="http://schemas.microsoft.com/office/drawing/2014/main" id="{D129AA04-6358-4623-9F08-3056BB165629}"/>
              </a:ext>
            </a:extLst>
          </p:cNvPr>
          <p:cNvSpPr>
            <a:spLocks xmlns:a="http://schemas.openxmlformats.org/drawingml/2006/main" noGrp="1"/>
          </p:cNvSpPr>
          <p:nvPr/>
        </p:nvSpPr>
        <p:spPr>
          <a:xfrm xmlns:a="http://schemas.openxmlformats.org/drawingml/2006/main">
            <a:off x="6400800" y="4800600"/>
            <a:ext cx="5166360" cy="438912"/>
          </a:xfrm>
          <a:prstGeom xmlns:a="http://schemas.openxmlformats.org/drawingml/2006/main" prst="rect">
            <a:avLst/>
          </a:prstGeom>
          <a:solidFill xmlns:a="http://schemas.openxmlformats.org/drawingml/2006/main">
            <a:srgbClr val="F3E7D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8" name="Text 45">
            <a:extLst xmlns:a="http://schemas.openxmlformats.org/drawingml/2006/main">
              <a:ext uri="{FF2B5EF4-FFF2-40B4-BE49-F238E27FC236}">
                <a16:creationId xmlns:a16="http://schemas.microsoft.com/office/drawing/2014/main" id="{E1E65EB0-DCA3-47E0-A3C2-0C50DDFCDA9C}"/>
              </a:ext>
            </a:extLst>
          </p:cNvPr>
          <p:cNvSpPr>
            <a:spLocks xmlns:a="http://schemas.openxmlformats.org/drawingml/2006/main" noGrp="1"/>
          </p:cNvSpPr>
          <p:nvPr/>
        </p:nvSpPr>
        <p:spPr>
          <a:xfrm xmlns:a="http://schemas.openxmlformats.org/drawingml/2006/main">
            <a:off x="6528816" y="4919472"/>
            <a:ext cx="4919472" cy="1554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Dell’Oro expects campus switch pricing pressure in 2026 as AI infrastructure demand strains component supply; this makes price-protection language more important during a multi-year refresh.</a:t>
            </a:r>
            <a:endParaRPr sz="800">
              <a:latin typeface="Arial"/>
              <a:ea typeface="Arial"/>
              <a:cs typeface="Arial"/>
            </a:endParaRPr>
          </a:p>
        </p:txBody>
      </p:sp>
      <p:sp>
        <p:nvSpPr>
          <p:cNvPr id="49" name="Shape 46">
            <a:extLst xmlns:a="http://schemas.openxmlformats.org/drawingml/2006/main">
              <a:ext uri="{FF2B5EF4-FFF2-40B4-BE49-F238E27FC236}">
                <a16:creationId xmlns:a16="http://schemas.microsoft.com/office/drawing/2014/main" id="{00699025-DDDE-4A5E-B3AD-4AC5BB01C60C}"/>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0" name="Shape 47">
            <a:extLst xmlns:a="http://schemas.openxmlformats.org/drawingml/2006/main">
              <a:ext uri="{FF2B5EF4-FFF2-40B4-BE49-F238E27FC236}">
                <a16:creationId xmlns:a16="http://schemas.microsoft.com/office/drawing/2014/main" id="{025343DB-D044-4469-880F-867F5B85B5D0}"/>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1" name="Text 48">
            <a:extLst xmlns:a="http://schemas.openxmlformats.org/drawingml/2006/main">
              <a:ext uri="{FF2B5EF4-FFF2-40B4-BE49-F238E27FC236}">
                <a16:creationId xmlns:a16="http://schemas.microsoft.com/office/drawing/2014/main" id="{E6DB80D6-C083-422D-A575-05FBAF15994A}"/>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52" name="Text 49">
            <a:extLst xmlns:a="http://schemas.openxmlformats.org/drawingml/2006/main">
              <a:ext uri="{FF2B5EF4-FFF2-40B4-BE49-F238E27FC236}">
                <a16:creationId xmlns:a16="http://schemas.microsoft.com/office/drawing/2014/main" id="{9EBEE99E-FBE8-4125-809B-B8D935F41CC9}"/>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The cost conversation should move from “number of devices” to “capability per device,” because feature tier, power draw and cloud management can materially change lifecycle cost.</a:t>
            </a:r>
            <a:endParaRPr sz="1000">
              <a:latin typeface="Arial"/>
              <a:ea typeface="Arial"/>
              <a:cs typeface="Arial"/>
            </a:endParaRPr>
          </a:p>
        </p:txBody>
      </p:sp>
      <p:sp>
        <p:nvSpPr>
          <p:cNvPr id="53" name="Text 50">
            <a:extLst xmlns:a="http://schemas.openxmlformats.org/drawingml/2006/main">
              <a:ext uri="{FF2B5EF4-FFF2-40B4-BE49-F238E27FC236}">
                <a16:creationId xmlns:a16="http://schemas.microsoft.com/office/drawing/2014/main" id="{6EE406F8-FDFC-4C8F-90CA-5D71291BE72B}"/>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54" name="Text 51">
            <a:hlinkClick xmlns:r="http://schemas.openxmlformats.org/officeDocument/2006/relationships" xmlns:a="http://schemas.openxmlformats.org/drawingml/2006/main" r:id="R42d73959f3d14b08"/>
            <a:extLst xmlns:a="http://schemas.openxmlformats.org/drawingml/2006/main">
              <a:ext uri="{FF2B5EF4-FFF2-40B4-BE49-F238E27FC236}">
                <a16:creationId xmlns:a16="http://schemas.microsoft.com/office/drawing/2014/main" id="{1481CA3B-4E91-467F-83D8-02344006142D}"/>
              </a:ext>
            </a:extLst>
          </p:cNvPr>
          <p:cNvSpPr>
            <a:spLocks xmlns:a="http://schemas.openxmlformats.org/drawingml/2006/main" noGrp="1"/>
          </p:cNvSpPr>
          <p:nvPr/>
        </p:nvSpPr>
        <p:spPr>
          <a:xfrm xmlns:a="http://schemas.openxmlformats.org/drawingml/2006/main">
            <a:off x="896112" y="6291072"/>
            <a:ext cx="17830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23e5c41f0fe648c9"/>
              </a:rPr>
              <a:t>Dell’Oro Campus Switch Price Outlook</a:t>
            </a:r>
            <a:endParaRPr sz="600" i="1">
              <a:latin typeface="Arial"/>
              <a:ea typeface="Arial"/>
              <a:cs typeface="Arial"/>
            </a:endParaRPr>
          </a:p>
        </p:txBody>
      </p:sp>
      <p:sp>
        <p:nvSpPr>
          <p:cNvPr id="55" name="Text 52">
            <a:extLst xmlns:a="http://schemas.openxmlformats.org/drawingml/2006/main">
              <a:ext uri="{FF2B5EF4-FFF2-40B4-BE49-F238E27FC236}">
                <a16:creationId xmlns:a16="http://schemas.microsoft.com/office/drawing/2014/main" id="{4B4B62DC-19BF-479F-AD8F-8C808768D552}"/>
              </a:ext>
            </a:extLst>
          </p:cNvPr>
          <p:cNvSpPr>
            <a:spLocks xmlns:a="http://schemas.openxmlformats.org/drawingml/2006/main" noGrp="1"/>
          </p:cNvSpPr>
          <p:nvPr/>
        </p:nvSpPr>
        <p:spPr>
          <a:xfrm xmlns:a="http://schemas.openxmlformats.org/drawingml/2006/main">
            <a:off x="271576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56" name="Text 53">
            <a:hlinkClick xmlns:r="http://schemas.openxmlformats.org/officeDocument/2006/relationships" xmlns:a="http://schemas.openxmlformats.org/drawingml/2006/main" r:id="Re0efe3aca20f4441"/>
            <a:extLst xmlns:a="http://schemas.openxmlformats.org/drawingml/2006/main">
              <a:ext uri="{FF2B5EF4-FFF2-40B4-BE49-F238E27FC236}">
                <a16:creationId xmlns:a16="http://schemas.microsoft.com/office/drawing/2014/main" id="{052D7E1C-4F80-42F2-A096-5F3408387277}"/>
              </a:ext>
            </a:extLst>
          </p:cNvPr>
          <p:cNvSpPr>
            <a:spLocks xmlns:a="http://schemas.openxmlformats.org/drawingml/2006/main" noGrp="1"/>
          </p:cNvSpPr>
          <p:nvPr/>
        </p:nvSpPr>
        <p:spPr>
          <a:xfrm xmlns:a="http://schemas.openxmlformats.org/drawingml/2006/main">
            <a:off x="2798064" y="6291072"/>
            <a:ext cx="15544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df3d4c4de2d544bd"/>
              </a:rPr>
              <a:t>Cisco Catalyst 9300 Data Sheet</a:t>
            </a:r>
            <a:endParaRPr sz="600" i="1">
              <a:latin typeface="Arial"/>
              <a:ea typeface="Arial"/>
              <a:cs typeface="Arial"/>
            </a:endParaRPr>
          </a:p>
        </p:txBody>
      </p:sp>
      <p:sp>
        <p:nvSpPr>
          <p:cNvPr id="57" name="Text 54">
            <a:extLst xmlns:a="http://schemas.openxmlformats.org/drawingml/2006/main">
              <a:ext uri="{FF2B5EF4-FFF2-40B4-BE49-F238E27FC236}">
                <a16:creationId xmlns:a16="http://schemas.microsoft.com/office/drawing/2014/main" id="{F6F2974F-9EA6-4DE6-BA6A-339B5F426C28}"/>
              </a:ext>
            </a:extLst>
          </p:cNvPr>
          <p:cNvSpPr>
            <a:spLocks xmlns:a="http://schemas.openxmlformats.org/drawingml/2006/main" noGrp="1"/>
          </p:cNvSpPr>
          <p:nvPr/>
        </p:nvSpPr>
        <p:spPr>
          <a:xfrm xmlns:a="http://schemas.openxmlformats.org/drawingml/2006/main">
            <a:off x="438912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58" name="Text 55">
            <a:hlinkClick xmlns:r="http://schemas.openxmlformats.org/officeDocument/2006/relationships" xmlns:a="http://schemas.openxmlformats.org/drawingml/2006/main" r:id="R82379cedc7034b5b"/>
            <a:extLst xmlns:a="http://schemas.openxmlformats.org/drawingml/2006/main">
              <a:ext uri="{FF2B5EF4-FFF2-40B4-BE49-F238E27FC236}">
                <a16:creationId xmlns:a16="http://schemas.microsoft.com/office/drawing/2014/main" id="{5B8AE386-3EF3-49F3-A10C-6E56548290D7}"/>
              </a:ext>
            </a:extLst>
          </p:cNvPr>
          <p:cNvSpPr>
            <a:spLocks xmlns:a="http://schemas.openxmlformats.org/drawingml/2006/main" noGrp="1"/>
          </p:cNvSpPr>
          <p:nvPr/>
        </p:nvSpPr>
        <p:spPr>
          <a:xfrm xmlns:a="http://schemas.openxmlformats.org/drawingml/2006/main">
            <a:off x="4471416" y="6291072"/>
            <a:ext cx="11430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43c3b17126b14026"/>
              </a:rPr>
              <a:t>Extreme 5520 Switches</a:t>
            </a:r>
            <a:endParaRPr sz="600" i="1">
              <a:latin typeface="Arial"/>
              <a:ea typeface="Arial"/>
              <a:cs typeface="Arial"/>
            </a:endParaRPr>
          </a:p>
        </p:txBody>
      </p:sp>
      <p:sp>
        <p:nvSpPr>
          <p:cNvPr id="59" name="Text 56">
            <a:extLst xmlns:a="http://schemas.openxmlformats.org/drawingml/2006/main">
              <a:ext uri="{FF2B5EF4-FFF2-40B4-BE49-F238E27FC236}">
                <a16:creationId xmlns:a16="http://schemas.microsoft.com/office/drawing/2014/main" id="{AB2E6FF9-5169-4EAE-B96A-FC87B13C3D5B}"/>
              </a:ext>
            </a:extLst>
          </p:cNvPr>
          <p:cNvSpPr>
            <a:spLocks xmlns:a="http://schemas.openxmlformats.org/drawingml/2006/main" noGrp="1"/>
          </p:cNvSpPr>
          <p:nvPr/>
        </p:nvSpPr>
        <p:spPr>
          <a:xfrm xmlns:a="http://schemas.openxmlformats.org/drawingml/2006/main">
            <a:off x="565099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60" name="Text 57">
            <a:hlinkClick xmlns:r="http://schemas.openxmlformats.org/officeDocument/2006/relationships" xmlns:a="http://schemas.openxmlformats.org/drawingml/2006/main" r:id="R56bad644e338410a"/>
            <a:extLst xmlns:a="http://schemas.openxmlformats.org/drawingml/2006/main">
              <a:ext uri="{FF2B5EF4-FFF2-40B4-BE49-F238E27FC236}">
                <a16:creationId xmlns:a16="http://schemas.microsoft.com/office/drawing/2014/main" id="{26558873-3CC7-4992-BA33-77C2D5800716}"/>
              </a:ext>
            </a:extLst>
          </p:cNvPr>
          <p:cNvSpPr>
            <a:spLocks xmlns:a="http://schemas.openxmlformats.org/drawingml/2006/main" noGrp="1"/>
          </p:cNvSpPr>
          <p:nvPr/>
        </p:nvSpPr>
        <p:spPr>
          <a:xfrm xmlns:a="http://schemas.openxmlformats.org/drawingml/2006/main">
            <a:off x="5733288" y="6291072"/>
            <a:ext cx="18745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a56bf799af7f4f41"/>
              </a:rPr>
              <a:t>Extreme Wi-Fi 7 AP5020 / 4000 Series</a:t>
            </a:r>
            <a:endParaRPr sz="600" i="1">
              <a:latin typeface="Arial"/>
              <a:ea typeface="Arial"/>
              <a:cs typeface="Arial"/>
            </a:endParaRPr>
          </a:p>
        </p:txBody>
      </p:sp>
      <p:sp>
        <p:nvSpPr>
          <p:cNvPr id="61" name="Shape 58">
            <a:extLst xmlns:a="http://schemas.openxmlformats.org/drawingml/2006/main">
              <a:ext uri="{FF2B5EF4-FFF2-40B4-BE49-F238E27FC236}">
                <a16:creationId xmlns:a16="http://schemas.microsoft.com/office/drawing/2014/main" id="{BF2B9FAA-20B0-47BA-B399-B73D499667DD}"/>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62" name="Text 59">
            <a:extLst xmlns:a="http://schemas.openxmlformats.org/drawingml/2006/main">
              <a:ext uri="{FF2B5EF4-FFF2-40B4-BE49-F238E27FC236}">
                <a16:creationId xmlns:a16="http://schemas.microsoft.com/office/drawing/2014/main" id="{1CFB38D8-7879-4918-8531-BF76A6C60D93}"/>
              </a:ext>
            </a:extLst>
          </p:cNvPr>
          <p:cNvSpPr>
            <a:spLocks xmlns:a="http://schemas.openxmlformats.org/drawingml/2006/main" noGrp="1"/>
          </p:cNvSpPr>
          <p:nvPr/>
        </p:nvSpPr>
        <p:spPr>
          <a:xfrm xmlns:a="http://schemas.openxmlformats.org/drawingml/2006/main">
            <a:off x="438912" y="6537960"/>
            <a:ext cx="53035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63" name="Text 60">
            <a:extLst xmlns:a="http://schemas.openxmlformats.org/drawingml/2006/main">
              <a:ext uri="{FF2B5EF4-FFF2-40B4-BE49-F238E27FC236}">
                <a16:creationId xmlns:a16="http://schemas.microsoft.com/office/drawing/2014/main" id="{55B87601-78E5-46EA-996C-6ACF9A7A4D43}"/>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16</a:t>
            </a:r>
            <a:endParaRPr sz="800">
              <a:latin typeface="Arial"/>
              <a:ea typeface="Arial"/>
              <a:cs typeface="Arial"/>
            </a:endParaRPr>
          </a:p>
        </p:txBody>
      </p:sp>
      <p:sp>
        <p:nvSpPr>
          <p:cNvPr id="65" name="SCULTRA Top Bar">
            <a:extLst xmlns:a="http://schemas.openxmlformats.org/drawingml/2006/main">
              <a:ext uri="{FF2B5EF4-FFF2-40B4-BE49-F238E27FC236}">
                <a16:creationId xmlns:a16="http://schemas.microsoft.com/office/drawing/2014/main" id="{1FB86DDB-8312-4A43-983D-6D40A1F48FB5}"/>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66" name="SCULTRA Footer Field">
            <a:extLst xmlns:a="http://schemas.openxmlformats.org/drawingml/2006/main">
              <a:ext uri="{FF2B5EF4-FFF2-40B4-BE49-F238E27FC236}">
                <a16:creationId xmlns:a16="http://schemas.microsoft.com/office/drawing/2014/main" id="{6D9A7C84-A952-4BCE-94BB-87202B7C606F}"/>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67" name="">
            <a:extLst xmlns:a="http://schemas.openxmlformats.org/drawingml/2006/main">
              <a:ext uri="{FF2B5EF4-FFF2-40B4-BE49-F238E27FC236}">
                <a16:creationId xmlns:a16="http://schemas.microsoft.com/office/drawing/2014/main" id="{2BA6BD38-7B10-4D8C-B532-7108FC81ED7F}"/>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68" name="">
            <a:extLst xmlns:a="http://schemas.openxmlformats.org/drawingml/2006/main">
              <a:ext uri="{FF2B5EF4-FFF2-40B4-BE49-F238E27FC236}">
                <a16:creationId xmlns:a16="http://schemas.microsoft.com/office/drawing/2014/main" id="{1A8E833C-A9B4-4E36-9A3C-C9E8647718CF}"/>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69" name="">
            <a:extLst xmlns:a="http://schemas.openxmlformats.org/drawingml/2006/main">
              <a:ext uri="{FF2B5EF4-FFF2-40B4-BE49-F238E27FC236}">
                <a16:creationId xmlns:a16="http://schemas.microsoft.com/office/drawing/2014/main" id="{54D4FAFC-9FD6-4691-BAED-4F751076DEA6}"/>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70" name="">
            <a:extLst xmlns:a="http://schemas.openxmlformats.org/drawingml/2006/main">
              <a:ext uri="{FF2B5EF4-FFF2-40B4-BE49-F238E27FC236}">
                <a16:creationId xmlns:a16="http://schemas.microsoft.com/office/drawing/2014/main" id="{1672279A-9CC7-4F04-8980-629D4FC122FE}"/>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16</a:t>
            </a:r>
          </a:p>
        </p:txBody>
      </p:sp>
    </p:spTree>
    <p:extLst>
      <p:ext uri="{BB962C8B-B14F-4D97-AF65-F5344CB8AC3E}">
        <p14:creationId xmlns:p14="http://schemas.microsoft.com/office/powerpoint/2010/main" val="3752964095"/>
      </p:ext>
    </p:extLst>
  </p:cSld>
</p:sld>
</file>

<file path=ppt/slides/slide17.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BD0CF981-2139-4A33-925C-9FA5CC5F5A55}"/>
              </a:ext>
            </a:extLst>
          </p:cNvPr>
          <p:cNvSpPr>
            <a:spLocks xmlns:a="http://schemas.openxmlformats.org/drawingml/2006/main" noGrp="1"/>
          </p:cNvSpPr>
          <p:nvPr/>
        </p:nvSpPr>
        <p:spPr>
          <a:xfrm xmlns:a="http://schemas.openxmlformats.org/drawingml/2006/main">
            <a:off x="438912" y="274320"/>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A2. Licensing and Support Are the Core Recurring Cost Pools to Normalize</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B4888AA1-83FF-4F06-81B1-6D22DFBE36DC}"/>
              </a:ext>
            </a:extLst>
          </p:cNvPr>
          <p:cNvSpPr>
            <a:spLocks xmlns:a="http://schemas.openxmlformats.org/drawingml/2006/main" noGrp="1"/>
          </p:cNvSpPr>
          <p:nvPr/>
        </p:nvSpPr>
        <p:spPr>
          <a:xfrm xmlns:a="http://schemas.openxmlformats.org/drawingml/2006/main">
            <a:off x="438912" y="612648"/>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Licenses differ by feature tier, term length and co-termination rules, while support cost changes materially with replacement window, onsite coverage and multi-vendor scope.</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8A7E3D58-EF99-4616-838A-39D991AFC360}"/>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66DF25E8-0AD7-4B61-9162-6B4E6504F219}"/>
              </a:ext>
            </a:extLst>
          </p:cNvPr>
          <p:cNvSpPr>
            <a:spLocks xmlns:a="http://schemas.openxmlformats.org/drawingml/2006/main" noGrp="1"/>
          </p:cNvSpPr>
          <p:nvPr/>
        </p:nvSpPr>
        <p:spPr>
          <a:xfrm xmlns:a="http://schemas.openxmlformats.org/drawingml/2006/main">
            <a:off x="475488" y="1078992"/>
            <a:ext cx="539496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Illustrative cost behavior by technology family over a five-year lifecycle</a:t>
            </a:r>
            <a:endParaRPr sz="1000">
              <a:latin typeface="Arial"/>
              <a:ea typeface="Arial"/>
              <a:cs typeface="Arial"/>
            </a:endParaRPr>
          </a:p>
        </p:txBody>
      </p:sp>
      <p:graphicFrame>
        <p:nvGraphicFramePr>
          <p:cNvPr id="60" name="Chart 0"/>
          <p:cNvGraphicFramePr/>
          <p:nvPr/>
        </p:nvGraphicFramePr>
        <p:xfrm>
          <a:off xmlns:a="http://schemas.openxmlformats.org/drawingml/2006/main" x="475488" y="1417320"/>
          <a:ext xmlns:a="http://schemas.openxmlformats.org/drawingml/2006/main" cx="5897880" cy="3383280"/>
        </p:xfrm>
        <a:graphic xmlns:a="http://schemas.openxmlformats.org/drawingml/2006/main">
          <a:graphicData uri="http://schemas.openxmlformats.org/drawingml/2006/chart">
            <c:chart xmlns:r="http://schemas.openxmlformats.org/officeDocument/2006/relationships" xmlns:c="http://schemas.openxmlformats.org/drawingml/2006/chart" r:id="R65d5c74db8c64fb7"/>
          </a:graphicData>
        </a:graphic>
      </p:graphicFrame>
      <p:sp>
        <p:nvSpPr>
          <p:cNvPr id="7" name="Text 4">
            <a:extLst xmlns:a="http://schemas.openxmlformats.org/drawingml/2006/main">
              <a:ext uri="{FF2B5EF4-FFF2-40B4-BE49-F238E27FC236}">
                <a16:creationId xmlns:a16="http://schemas.microsoft.com/office/drawing/2014/main" id="{96234E49-D841-4204-9FCA-DC0149B13524}"/>
              </a:ext>
            </a:extLst>
          </p:cNvPr>
          <p:cNvSpPr>
            <a:spLocks xmlns:a="http://schemas.openxmlformats.org/drawingml/2006/main" noGrp="1"/>
          </p:cNvSpPr>
          <p:nvPr/>
        </p:nvSpPr>
        <p:spPr>
          <a:xfrm xmlns:a="http://schemas.openxmlformats.org/drawingml/2006/main">
            <a:off x="512064" y="4956048"/>
            <a:ext cx="56692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a:solidFill>
                  <a:srgbClr val="7B8184"/>
                </a:solidFill>
                <a:latin typeface="Arial"/>
                <a:ea typeface="Arial"/>
                <a:cs typeface="Arial"/>
              </a:rPr>
              <a:t>Shares are illustrative; use final vendor quotes to separate hardware discount, software discount, renewal uplift and support uplift.</a:t>
            </a:r>
            <a:endParaRPr sz="800">
              <a:latin typeface="Arial"/>
              <a:ea typeface="Arial"/>
              <a:cs typeface="Arial"/>
            </a:endParaRPr>
          </a:p>
        </p:txBody>
      </p:sp>
      <p:sp>
        <p:nvSpPr>
          <p:cNvPr id="8" name="Text 5">
            <a:extLst xmlns:a="http://schemas.openxmlformats.org/drawingml/2006/main">
              <a:ext uri="{FF2B5EF4-FFF2-40B4-BE49-F238E27FC236}">
                <a16:creationId xmlns:a16="http://schemas.microsoft.com/office/drawing/2014/main" id="{09C7C6C7-B28C-4F2A-9170-5E5BACFBD223}"/>
              </a:ext>
            </a:extLst>
          </p:cNvPr>
          <p:cNvSpPr>
            <a:spLocks xmlns:a="http://schemas.openxmlformats.org/drawingml/2006/main" noGrp="1"/>
          </p:cNvSpPr>
          <p:nvPr/>
        </p:nvSpPr>
        <p:spPr>
          <a:xfrm xmlns:a="http://schemas.openxmlformats.org/drawingml/2006/main">
            <a:off x="6693408" y="1078992"/>
            <a:ext cx="42062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Normalization checklist for comparable vendor quotes</a:t>
            </a:r>
            <a:endParaRPr sz="1000">
              <a:latin typeface="Arial"/>
              <a:ea typeface="Arial"/>
              <a:cs typeface="Arial"/>
            </a:endParaRPr>
          </a:p>
        </p:txBody>
      </p:sp>
      <p:sp>
        <p:nvSpPr>
          <p:cNvPr id="9" name="Shape 6">
            <a:extLst xmlns:a="http://schemas.openxmlformats.org/drawingml/2006/main">
              <a:ext uri="{FF2B5EF4-FFF2-40B4-BE49-F238E27FC236}">
                <a16:creationId xmlns:a16="http://schemas.microsoft.com/office/drawing/2014/main" id="{171B4E47-1824-4038-A9FF-51D1B1078B07}"/>
              </a:ext>
            </a:extLst>
          </p:cNvPr>
          <p:cNvSpPr>
            <a:spLocks xmlns:a="http://schemas.openxmlformats.org/drawingml/2006/main" noGrp="1"/>
          </p:cNvSpPr>
          <p:nvPr/>
        </p:nvSpPr>
        <p:spPr>
          <a:xfrm xmlns:a="http://schemas.openxmlformats.org/drawingml/2006/main">
            <a:off x="6693408" y="1389888"/>
            <a:ext cx="4846320" cy="576072"/>
          </a:xfrm>
          <a:prstGeom xmlns:a="http://schemas.openxmlformats.org/drawingml/2006/main" prst="rect">
            <a:avLst/>
          </a:prstGeom>
          <a:solidFill xmlns:a="http://schemas.openxmlformats.org/drawingml/2006/main">
            <a:srgbClr val="F3F6F8"/>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10" name="Shape 7">
            <a:extLst xmlns:a="http://schemas.openxmlformats.org/drawingml/2006/main">
              <a:ext uri="{FF2B5EF4-FFF2-40B4-BE49-F238E27FC236}">
                <a16:creationId xmlns:a16="http://schemas.microsoft.com/office/drawing/2014/main" id="{089CC14F-E32D-450C-8FC6-7EE62421AE26}"/>
              </a:ext>
            </a:extLst>
          </p:cNvPr>
          <p:cNvSpPr>
            <a:spLocks xmlns:a="http://schemas.openxmlformats.org/drawingml/2006/main" noGrp="1"/>
          </p:cNvSpPr>
          <p:nvPr/>
        </p:nvSpPr>
        <p:spPr>
          <a:xfrm xmlns:a="http://schemas.openxmlformats.org/drawingml/2006/main">
            <a:off x="6693408" y="1389888"/>
            <a:ext cx="1298448" cy="57607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11" name="Text 8">
            <a:extLst xmlns:a="http://schemas.openxmlformats.org/drawingml/2006/main">
              <a:ext uri="{FF2B5EF4-FFF2-40B4-BE49-F238E27FC236}">
                <a16:creationId xmlns:a16="http://schemas.microsoft.com/office/drawing/2014/main" id="{03DFB4D6-379B-49A7-AD5C-6377274F2995}"/>
              </a:ext>
            </a:extLst>
          </p:cNvPr>
          <p:cNvSpPr>
            <a:spLocks xmlns:a="http://schemas.openxmlformats.org/drawingml/2006/main" noGrp="1"/>
          </p:cNvSpPr>
          <p:nvPr/>
        </p:nvSpPr>
        <p:spPr>
          <a:xfrm xmlns:a="http://schemas.openxmlformats.org/drawingml/2006/main">
            <a:off x="6793992" y="1581912"/>
            <a:ext cx="109728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License metric</a:t>
            </a:r>
            <a:endParaRPr sz="800">
              <a:latin typeface="Arial"/>
              <a:ea typeface="Arial"/>
              <a:cs typeface="Arial"/>
            </a:endParaRPr>
          </a:p>
        </p:txBody>
      </p:sp>
      <p:sp>
        <p:nvSpPr>
          <p:cNvPr id="12" name="Text 9">
            <a:extLst xmlns:a="http://schemas.openxmlformats.org/drawingml/2006/main">
              <a:ext uri="{FF2B5EF4-FFF2-40B4-BE49-F238E27FC236}">
                <a16:creationId xmlns:a16="http://schemas.microsoft.com/office/drawing/2014/main" id="{C5860298-C825-473A-BCCD-95477668130C}"/>
              </a:ext>
            </a:extLst>
          </p:cNvPr>
          <p:cNvSpPr>
            <a:spLocks xmlns:a="http://schemas.openxmlformats.org/drawingml/2006/main" noGrp="1"/>
          </p:cNvSpPr>
          <p:nvPr/>
        </p:nvSpPr>
        <p:spPr>
          <a:xfrm xmlns:a="http://schemas.openxmlformats.org/drawingml/2006/main">
            <a:off x="8119872" y="1527048"/>
            <a:ext cx="3246120"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Per device, per AP, per switch, per throughput, per site or subscription bundle.</a:t>
            </a:r>
            <a:endParaRPr sz="800">
              <a:latin typeface="Arial"/>
              <a:ea typeface="Arial"/>
              <a:cs typeface="Arial"/>
            </a:endParaRPr>
          </a:p>
        </p:txBody>
      </p:sp>
      <p:sp>
        <p:nvSpPr>
          <p:cNvPr id="13" name="Shape 10">
            <a:extLst xmlns:a="http://schemas.openxmlformats.org/drawingml/2006/main">
              <a:ext uri="{FF2B5EF4-FFF2-40B4-BE49-F238E27FC236}">
                <a16:creationId xmlns:a16="http://schemas.microsoft.com/office/drawing/2014/main" id="{79CF8920-62B0-49AF-B769-ED67D3E05C39}"/>
              </a:ext>
            </a:extLst>
          </p:cNvPr>
          <p:cNvSpPr>
            <a:spLocks xmlns:a="http://schemas.openxmlformats.org/drawingml/2006/main" noGrp="1"/>
          </p:cNvSpPr>
          <p:nvPr/>
        </p:nvSpPr>
        <p:spPr>
          <a:xfrm xmlns:a="http://schemas.openxmlformats.org/drawingml/2006/main">
            <a:off x="6693408" y="2057400"/>
            <a:ext cx="4846320" cy="576072"/>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14" name="Shape 11">
            <a:extLst xmlns:a="http://schemas.openxmlformats.org/drawingml/2006/main">
              <a:ext uri="{FF2B5EF4-FFF2-40B4-BE49-F238E27FC236}">
                <a16:creationId xmlns:a16="http://schemas.microsoft.com/office/drawing/2014/main" id="{8C5975C6-B20C-4E67-8A83-26E63301BA79}"/>
              </a:ext>
            </a:extLst>
          </p:cNvPr>
          <p:cNvSpPr>
            <a:spLocks xmlns:a="http://schemas.openxmlformats.org/drawingml/2006/main" noGrp="1"/>
          </p:cNvSpPr>
          <p:nvPr/>
        </p:nvSpPr>
        <p:spPr>
          <a:xfrm xmlns:a="http://schemas.openxmlformats.org/drawingml/2006/main">
            <a:off x="6693408" y="2057400"/>
            <a:ext cx="1298448" cy="57607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15" name="Text 12">
            <a:extLst xmlns:a="http://schemas.openxmlformats.org/drawingml/2006/main">
              <a:ext uri="{FF2B5EF4-FFF2-40B4-BE49-F238E27FC236}">
                <a16:creationId xmlns:a16="http://schemas.microsoft.com/office/drawing/2014/main" id="{7259CEC9-B0CE-4847-AC70-71C2226C864D}"/>
              </a:ext>
            </a:extLst>
          </p:cNvPr>
          <p:cNvSpPr>
            <a:spLocks xmlns:a="http://schemas.openxmlformats.org/drawingml/2006/main" noGrp="1"/>
          </p:cNvSpPr>
          <p:nvPr/>
        </p:nvSpPr>
        <p:spPr>
          <a:xfrm xmlns:a="http://schemas.openxmlformats.org/drawingml/2006/main">
            <a:off x="6793992" y="2249424"/>
            <a:ext cx="109728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Term and renewal</a:t>
            </a:r>
            <a:endParaRPr sz="800">
              <a:latin typeface="Arial"/>
              <a:ea typeface="Arial"/>
              <a:cs typeface="Arial"/>
            </a:endParaRPr>
          </a:p>
        </p:txBody>
      </p:sp>
      <p:sp>
        <p:nvSpPr>
          <p:cNvPr id="16" name="Text 13">
            <a:extLst xmlns:a="http://schemas.openxmlformats.org/drawingml/2006/main">
              <a:ext uri="{FF2B5EF4-FFF2-40B4-BE49-F238E27FC236}">
                <a16:creationId xmlns:a16="http://schemas.microsoft.com/office/drawing/2014/main" id="{A6B4418B-1EA0-461A-A7D7-CC282AE5F3E0}"/>
              </a:ext>
            </a:extLst>
          </p:cNvPr>
          <p:cNvSpPr>
            <a:spLocks xmlns:a="http://schemas.openxmlformats.org/drawingml/2006/main" noGrp="1"/>
          </p:cNvSpPr>
          <p:nvPr/>
        </p:nvSpPr>
        <p:spPr>
          <a:xfrm xmlns:a="http://schemas.openxmlformats.org/drawingml/2006/main">
            <a:off x="8119872" y="2194560"/>
            <a:ext cx="3246120"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1/3/5/7/10-year terms, co-termination, renewal uplift and true-up mechanism.</a:t>
            </a:r>
            <a:endParaRPr sz="800">
              <a:latin typeface="Arial"/>
              <a:ea typeface="Arial"/>
              <a:cs typeface="Arial"/>
            </a:endParaRPr>
          </a:p>
        </p:txBody>
      </p:sp>
      <p:sp>
        <p:nvSpPr>
          <p:cNvPr id="17" name="Shape 14">
            <a:extLst xmlns:a="http://schemas.openxmlformats.org/drawingml/2006/main">
              <a:ext uri="{FF2B5EF4-FFF2-40B4-BE49-F238E27FC236}">
                <a16:creationId xmlns:a16="http://schemas.microsoft.com/office/drawing/2014/main" id="{B1F70D90-6D8E-42F3-8D28-D7946F0DD5AB}"/>
              </a:ext>
            </a:extLst>
          </p:cNvPr>
          <p:cNvSpPr>
            <a:spLocks xmlns:a="http://schemas.openxmlformats.org/drawingml/2006/main" noGrp="1"/>
          </p:cNvSpPr>
          <p:nvPr/>
        </p:nvSpPr>
        <p:spPr>
          <a:xfrm xmlns:a="http://schemas.openxmlformats.org/drawingml/2006/main">
            <a:off x="6693408" y="2724912"/>
            <a:ext cx="4846320" cy="576072"/>
          </a:xfrm>
          <a:prstGeom xmlns:a="http://schemas.openxmlformats.org/drawingml/2006/main" prst="rect">
            <a:avLst/>
          </a:prstGeom>
          <a:solidFill xmlns:a="http://schemas.openxmlformats.org/drawingml/2006/main">
            <a:srgbClr val="F3F6F8"/>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18" name="Shape 15">
            <a:extLst xmlns:a="http://schemas.openxmlformats.org/drawingml/2006/main">
              <a:ext uri="{FF2B5EF4-FFF2-40B4-BE49-F238E27FC236}">
                <a16:creationId xmlns:a16="http://schemas.microsoft.com/office/drawing/2014/main" id="{CBBDD076-4986-4095-A03E-F24771C69AF6}"/>
              </a:ext>
            </a:extLst>
          </p:cNvPr>
          <p:cNvSpPr>
            <a:spLocks xmlns:a="http://schemas.openxmlformats.org/drawingml/2006/main" noGrp="1"/>
          </p:cNvSpPr>
          <p:nvPr/>
        </p:nvSpPr>
        <p:spPr>
          <a:xfrm xmlns:a="http://schemas.openxmlformats.org/drawingml/2006/main">
            <a:off x="6693408" y="2724912"/>
            <a:ext cx="1298448" cy="57607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19" name="Text 16">
            <a:extLst xmlns:a="http://schemas.openxmlformats.org/drawingml/2006/main">
              <a:ext uri="{FF2B5EF4-FFF2-40B4-BE49-F238E27FC236}">
                <a16:creationId xmlns:a16="http://schemas.microsoft.com/office/drawing/2014/main" id="{BBDA8797-F349-4C02-BC14-B0B13652E035}"/>
              </a:ext>
            </a:extLst>
          </p:cNvPr>
          <p:cNvSpPr>
            <a:spLocks xmlns:a="http://schemas.openxmlformats.org/drawingml/2006/main" noGrp="1"/>
          </p:cNvSpPr>
          <p:nvPr/>
        </p:nvSpPr>
        <p:spPr>
          <a:xfrm xmlns:a="http://schemas.openxmlformats.org/drawingml/2006/main">
            <a:off x="6793992" y="2916936"/>
            <a:ext cx="109728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Feature tier</a:t>
            </a:r>
            <a:endParaRPr sz="800">
              <a:latin typeface="Arial"/>
              <a:ea typeface="Arial"/>
              <a:cs typeface="Arial"/>
            </a:endParaRPr>
          </a:p>
        </p:txBody>
      </p:sp>
      <p:sp>
        <p:nvSpPr>
          <p:cNvPr id="20" name="Text 17">
            <a:extLst xmlns:a="http://schemas.openxmlformats.org/drawingml/2006/main">
              <a:ext uri="{FF2B5EF4-FFF2-40B4-BE49-F238E27FC236}">
                <a16:creationId xmlns:a16="http://schemas.microsoft.com/office/drawing/2014/main" id="{1B07A39E-AF02-4806-B7F7-9F3E07117107}"/>
              </a:ext>
            </a:extLst>
          </p:cNvPr>
          <p:cNvSpPr>
            <a:spLocks xmlns:a="http://schemas.openxmlformats.org/drawingml/2006/main" noGrp="1"/>
          </p:cNvSpPr>
          <p:nvPr/>
        </p:nvSpPr>
        <p:spPr>
          <a:xfrm xmlns:a="http://schemas.openxmlformats.org/drawingml/2006/main">
            <a:off x="8119872" y="2862072"/>
            <a:ext cx="3246120"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Essentials vs Advantage / Advanced, AIOps, security, SD-WAN and assurance entitlements.</a:t>
            </a:r>
            <a:endParaRPr sz="800">
              <a:latin typeface="Arial"/>
              <a:ea typeface="Arial"/>
              <a:cs typeface="Arial"/>
            </a:endParaRPr>
          </a:p>
        </p:txBody>
      </p:sp>
      <p:sp>
        <p:nvSpPr>
          <p:cNvPr id="21" name="Shape 18">
            <a:extLst xmlns:a="http://schemas.openxmlformats.org/drawingml/2006/main">
              <a:ext uri="{FF2B5EF4-FFF2-40B4-BE49-F238E27FC236}">
                <a16:creationId xmlns:a16="http://schemas.microsoft.com/office/drawing/2014/main" id="{82272865-0BB5-4FDA-BC4B-2C82F58BF0C4}"/>
              </a:ext>
            </a:extLst>
          </p:cNvPr>
          <p:cNvSpPr>
            <a:spLocks xmlns:a="http://schemas.openxmlformats.org/drawingml/2006/main" noGrp="1"/>
          </p:cNvSpPr>
          <p:nvPr/>
        </p:nvSpPr>
        <p:spPr>
          <a:xfrm xmlns:a="http://schemas.openxmlformats.org/drawingml/2006/main">
            <a:off x="6693408" y="3392424"/>
            <a:ext cx="4846320" cy="576072"/>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22" name="Shape 19">
            <a:extLst xmlns:a="http://schemas.openxmlformats.org/drawingml/2006/main">
              <a:ext uri="{FF2B5EF4-FFF2-40B4-BE49-F238E27FC236}">
                <a16:creationId xmlns:a16="http://schemas.microsoft.com/office/drawing/2014/main" id="{6AEF4DD9-BFDC-476B-A515-888E09C5799A}"/>
              </a:ext>
            </a:extLst>
          </p:cNvPr>
          <p:cNvSpPr>
            <a:spLocks xmlns:a="http://schemas.openxmlformats.org/drawingml/2006/main" noGrp="1"/>
          </p:cNvSpPr>
          <p:nvPr/>
        </p:nvSpPr>
        <p:spPr>
          <a:xfrm xmlns:a="http://schemas.openxmlformats.org/drawingml/2006/main">
            <a:off x="6693408" y="3392424"/>
            <a:ext cx="1298448" cy="57607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23" name="Text 20">
            <a:extLst xmlns:a="http://schemas.openxmlformats.org/drawingml/2006/main">
              <a:ext uri="{FF2B5EF4-FFF2-40B4-BE49-F238E27FC236}">
                <a16:creationId xmlns:a16="http://schemas.microsoft.com/office/drawing/2014/main" id="{4EFE4A2D-6DB8-4A58-8531-9DD50D96F027}"/>
              </a:ext>
            </a:extLst>
          </p:cNvPr>
          <p:cNvSpPr>
            <a:spLocks xmlns:a="http://schemas.openxmlformats.org/drawingml/2006/main" noGrp="1"/>
          </p:cNvSpPr>
          <p:nvPr/>
        </p:nvSpPr>
        <p:spPr>
          <a:xfrm xmlns:a="http://schemas.openxmlformats.org/drawingml/2006/main">
            <a:off x="6793992" y="3584448"/>
            <a:ext cx="109728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Support SLA</a:t>
            </a:r>
            <a:endParaRPr sz="800">
              <a:latin typeface="Arial"/>
              <a:ea typeface="Arial"/>
              <a:cs typeface="Arial"/>
            </a:endParaRPr>
          </a:p>
        </p:txBody>
      </p:sp>
      <p:sp>
        <p:nvSpPr>
          <p:cNvPr id="24" name="Text 21">
            <a:extLst xmlns:a="http://schemas.openxmlformats.org/drawingml/2006/main">
              <a:ext uri="{FF2B5EF4-FFF2-40B4-BE49-F238E27FC236}">
                <a16:creationId xmlns:a16="http://schemas.microsoft.com/office/drawing/2014/main" id="{F8519FA3-D8F8-49F9-8D36-38EABF86AAEA}"/>
              </a:ext>
            </a:extLst>
          </p:cNvPr>
          <p:cNvSpPr>
            <a:spLocks xmlns:a="http://schemas.openxmlformats.org/drawingml/2006/main" noGrp="1"/>
          </p:cNvSpPr>
          <p:nvPr/>
        </p:nvSpPr>
        <p:spPr>
          <a:xfrm xmlns:a="http://schemas.openxmlformats.org/drawingml/2006/main">
            <a:off x="8119872" y="3529584"/>
            <a:ext cx="3246120"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8x5 next business day versus 24x7x4, onsite engineering and depot geography.</a:t>
            </a:r>
            <a:endParaRPr sz="800">
              <a:latin typeface="Arial"/>
              <a:ea typeface="Arial"/>
              <a:cs typeface="Arial"/>
            </a:endParaRPr>
          </a:p>
        </p:txBody>
      </p:sp>
      <p:sp>
        <p:nvSpPr>
          <p:cNvPr id="25" name="Shape 22">
            <a:extLst xmlns:a="http://schemas.openxmlformats.org/drawingml/2006/main">
              <a:ext uri="{FF2B5EF4-FFF2-40B4-BE49-F238E27FC236}">
                <a16:creationId xmlns:a16="http://schemas.microsoft.com/office/drawing/2014/main" id="{8BA46064-64DF-45B5-82F3-C84375D06D92}"/>
              </a:ext>
            </a:extLst>
          </p:cNvPr>
          <p:cNvSpPr>
            <a:spLocks xmlns:a="http://schemas.openxmlformats.org/drawingml/2006/main" noGrp="1"/>
          </p:cNvSpPr>
          <p:nvPr/>
        </p:nvSpPr>
        <p:spPr>
          <a:xfrm xmlns:a="http://schemas.openxmlformats.org/drawingml/2006/main">
            <a:off x="6693408" y="4059936"/>
            <a:ext cx="4846320" cy="576072"/>
          </a:xfrm>
          <a:prstGeom xmlns:a="http://schemas.openxmlformats.org/drawingml/2006/main" prst="rect">
            <a:avLst/>
          </a:prstGeom>
          <a:solidFill xmlns:a="http://schemas.openxmlformats.org/drawingml/2006/main">
            <a:srgbClr val="F3F6F8"/>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26" name="Shape 23">
            <a:extLst xmlns:a="http://schemas.openxmlformats.org/drawingml/2006/main">
              <a:ext uri="{FF2B5EF4-FFF2-40B4-BE49-F238E27FC236}">
                <a16:creationId xmlns:a16="http://schemas.microsoft.com/office/drawing/2014/main" id="{1049CE47-C81C-4335-89EA-2F18D3DAE979}"/>
              </a:ext>
            </a:extLst>
          </p:cNvPr>
          <p:cNvSpPr>
            <a:spLocks xmlns:a="http://schemas.openxmlformats.org/drawingml/2006/main" noGrp="1"/>
          </p:cNvSpPr>
          <p:nvPr/>
        </p:nvSpPr>
        <p:spPr>
          <a:xfrm xmlns:a="http://schemas.openxmlformats.org/drawingml/2006/main">
            <a:off x="6693408" y="4059936"/>
            <a:ext cx="1298448" cy="57607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27" name="Text 24">
            <a:extLst xmlns:a="http://schemas.openxmlformats.org/drawingml/2006/main">
              <a:ext uri="{FF2B5EF4-FFF2-40B4-BE49-F238E27FC236}">
                <a16:creationId xmlns:a16="http://schemas.microsoft.com/office/drawing/2014/main" id="{28469DEF-E76E-4AD0-8B68-13621AB7230C}"/>
              </a:ext>
            </a:extLst>
          </p:cNvPr>
          <p:cNvSpPr>
            <a:spLocks xmlns:a="http://schemas.openxmlformats.org/drawingml/2006/main" noGrp="1"/>
          </p:cNvSpPr>
          <p:nvPr/>
        </p:nvSpPr>
        <p:spPr>
          <a:xfrm xmlns:a="http://schemas.openxmlformats.org/drawingml/2006/main">
            <a:off x="6793992" y="4251960"/>
            <a:ext cx="109728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Operational scope</a:t>
            </a:r>
            <a:endParaRPr sz="800">
              <a:latin typeface="Arial"/>
              <a:ea typeface="Arial"/>
              <a:cs typeface="Arial"/>
            </a:endParaRPr>
          </a:p>
        </p:txBody>
      </p:sp>
      <p:sp>
        <p:nvSpPr>
          <p:cNvPr id="28" name="Text 25">
            <a:extLst xmlns:a="http://schemas.openxmlformats.org/drawingml/2006/main">
              <a:ext uri="{FF2B5EF4-FFF2-40B4-BE49-F238E27FC236}">
                <a16:creationId xmlns:a16="http://schemas.microsoft.com/office/drawing/2014/main" id="{2D891FCD-C8B2-4314-B5A7-8DC2D0A04DA7}"/>
              </a:ext>
            </a:extLst>
          </p:cNvPr>
          <p:cNvSpPr>
            <a:spLocks xmlns:a="http://schemas.openxmlformats.org/drawingml/2006/main" noGrp="1"/>
          </p:cNvSpPr>
          <p:nvPr/>
        </p:nvSpPr>
        <p:spPr>
          <a:xfrm xmlns:a="http://schemas.openxmlformats.org/drawingml/2006/main">
            <a:off x="8119872" y="4197096"/>
            <a:ext cx="3246120"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Self-managed, co-managed, fully managed service or NaaS bundled delivery.</a:t>
            </a:r>
            <a:endParaRPr sz="800">
              <a:latin typeface="Arial"/>
              <a:ea typeface="Arial"/>
              <a:cs typeface="Arial"/>
            </a:endParaRPr>
          </a:p>
        </p:txBody>
      </p:sp>
      <p:sp>
        <p:nvSpPr>
          <p:cNvPr id="29" name="Shape 26">
            <a:extLst xmlns:a="http://schemas.openxmlformats.org/drawingml/2006/main">
              <a:ext uri="{FF2B5EF4-FFF2-40B4-BE49-F238E27FC236}">
                <a16:creationId xmlns:a16="http://schemas.microsoft.com/office/drawing/2014/main" id="{409FA969-EA14-4DBB-AC32-AB9E80DECC12}"/>
              </a:ext>
            </a:extLst>
          </p:cNvPr>
          <p:cNvSpPr>
            <a:spLocks xmlns:a="http://schemas.openxmlformats.org/drawingml/2006/main" noGrp="1"/>
          </p:cNvSpPr>
          <p:nvPr/>
        </p:nvSpPr>
        <p:spPr>
          <a:xfrm xmlns:a="http://schemas.openxmlformats.org/drawingml/2006/main">
            <a:off x="6693408" y="4800600"/>
            <a:ext cx="4846320" cy="411480"/>
          </a:xfrm>
          <a:prstGeom xmlns:a="http://schemas.openxmlformats.org/drawingml/2006/main" prst="rect">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30" name="Text 27">
            <a:extLst xmlns:a="http://schemas.openxmlformats.org/drawingml/2006/main">
              <a:ext uri="{FF2B5EF4-FFF2-40B4-BE49-F238E27FC236}">
                <a16:creationId xmlns:a16="http://schemas.microsoft.com/office/drawing/2014/main" id="{79106993-7512-494D-B8B4-C70405296EF1}"/>
              </a:ext>
            </a:extLst>
          </p:cNvPr>
          <p:cNvSpPr>
            <a:spLocks xmlns:a="http://schemas.openxmlformats.org/drawingml/2006/main" noGrp="1"/>
          </p:cNvSpPr>
          <p:nvPr/>
        </p:nvSpPr>
        <p:spPr>
          <a:xfrm xmlns:a="http://schemas.openxmlformats.org/drawingml/2006/main">
            <a:off x="6830568" y="4928616"/>
            <a:ext cx="45720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Quote files should include separate line items for hardware, software, support, implementation and renewals; bundled discounts should not hide renewal obligations.</a:t>
            </a:r>
            <a:endParaRPr sz="800">
              <a:latin typeface="Arial"/>
              <a:ea typeface="Arial"/>
              <a:cs typeface="Arial"/>
            </a:endParaRPr>
          </a:p>
        </p:txBody>
      </p:sp>
      <p:sp>
        <p:nvSpPr>
          <p:cNvPr id="31" name="Shape 28">
            <a:extLst xmlns:a="http://schemas.openxmlformats.org/drawingml/2006/main">
              <a:ext uri="{FF2B5EF4-FFF2-40B4-BE49-F238E27FC236}">
                <a16:creationId xmlns:a16="http://schemas.microsoft.com/office/drawing/2014/main" id="{24D604B5-4B8A-4CDB-AC06-DE462DFB94E2}"/>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2" name="Shape 29">
            <a:extLst xmlns:a="http://schemas.openxmlformats.org/drawingml/2006/main">
              <a:ext uri="{FF2B5EF4-FFF2-40B4-BE49-F238E27FC236}">
                <a16:creationId xmlns:a16="http://schemas.microsoft.com/office/drawing/2014/main" id="{35D23E98-D658-4614-BA44-F479A3F0292C}"/>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3" name="Text 30">
            <a:extLst xmlns:a="http://schemas.openxmlformats.org/drawingml/2006/main">
              <a:ext uri="{FF2B5EF4-FFF2-40B4-BE49-F238E27FC236}">
                <a16:creationId xmlns:a16="http://schemas.microsoft.com/office/drawing/2014/main" id="{6A72748D-F410-4AEA-BD69-17B644A0498F}"/>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34" name="Text 31">
            <a:extLst xmlns:a="http://schemas.openxmlformats.org/drawingml/2006/main">
              <a:ext uri="{FF2B5EF4-FFF2-40B4-BE49-F238E27FC236}">
                <a16:creationId xmlns:a16="http://schemas.microsoft.com/office/drawing/2014/main" id="{9931791E-2546-4D72-AE73-46FAB7DF1D29}"/>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The main comparability risk is that vendors structure value differently, so lifecycle cost should be normalized at license, support and renewal level before unit prices are compared.</a:t>
            </a:r>
            <a:endParaRPr sz="1000">
              <a:latin typeface="Arial"/>
              <a:ea typeface="Arial"/>
              <a:cs typeface="Arial"/>
            </a:endParaRPr>
          </a:p>
        </p:txBody>
      </p:sp>
      <p:sp>
        <p:nvSpPr>
          <p:cNvPr id="35" name="Text 32">
            <a:extLst xmlns:a="http://schemas.openxmlformats.org/drawingml/2006/main">
              <a:ext uri="{FF2B5EF4-FFF2-40B4-BE49-F238E27FC236}">
                <a16:creationId xmlns:a16="http://schemas.microsoft.com/office/drawing/2014/main" id="{3DC4C490-C711-48CD-86AA-F8361D4957EA}"/>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36" name="Text 33">
            <a:hlinkClick xmlns:r="http://schemas.openxmlformats.org/officeDocument/2006/relationships" xmlns:a="http://schemas.openxmlformats.org/drawingml/2006/main" r:id="R1cce0d342450454e"/>
            <a:extLst xmlns:a="http://schemas.openxmlformats.org/drawingml/2006/main">
              <a:ext uri="{FF2B5EF4-FFF2-40B4-BE49-F238E27FC236}">
                <a16:creationId xmlns:a16="http://schemas.microsoft.com/office/drawing/2014/main" id="{3C4F4324-7ACB-474C-8312-137BBD67D751}"/>
              </a:ext>
            </a:extLst>
          </p:cNvPr>
          <p:cNvSpPr>
            <a:spLocks xmlns:a="http://schemas.openxmlformats.org/drawingml/2006/main" noGrp="1"/>
          </p:cNvSpPr>
          <p:nvPr/>
        </p:nvSpPr>
        <p:spPr>
          <a:xfrm xmlns:a="http://schemas.openxmlformats.org/drawingml/2006/main">
            <a:off x="896112" y="6291072"/>
            <a:ext cx="15544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9fb1f79127fe452b"/>
              </a:rPr>
              <a:t>Cisco Networking Subscription</a:t>
            </a:r>
            <a:endParaRPr sz="600" i="1">
              <a:latin typeface="Arial"/>
              <a:ea typeface="Arial"/>
              <a:cs typeface="Arial"/>
            </a:endParaRPr>
          </a:p>
        </p:txBody>
      </p:sp>
      <p:sp>
        <p:nvSpPr>
          <p:cNvPr id="37" name="Text 34">
            <a:extLst xmlns:a="http://schemas.openxmlformats.org/drawingml/2006/main">
              <a:ext uri="{FF2B5EF4-FFF2-40B4-BE49-F238E27FC236}">
                <a16:creationId xmlns:a16="http://schemas.microsoft.com/office/drawing/2014/main" id="{67D49F17-BAC2-487B-89B4-D761A95BF61B}"/>
              </a:ext>
            </a:extLst>
          </p:cNvPr>
          <p:cNvSpPr>
            <a:spLocks xmlns:a="http://schemas.openxmlformats.org/drawingml/2006/main" noGrp="1"/>
          </p:cNvSpPr>
          <p:nvPr/>
        </p:nvSpPr>
        <p:spPr>
          <a:xfrm xmlns:a="http://schemas.openxmlformats.org/drawingml/2006/main">
            <a:off x="248716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38" name="Text 35">
            <a:hlinkClick xmlns:r="http://schemas.openxmlformats.org/officeDocument/2006/relationships" xmlns:a="http://schemas.openxmlformats.org/drawingml/2006/main" r:id="Re58b9bd4456d4bc8"/>
            <a:extLst xmlns:a="http://schemas.openxmlformats.org/drawingml/2006/main">
              <a:ext uri="{FF2B5EF4-FFF2-40B4-BE49-F238E27FC236}">
                <a16:creationId xmlns:a16="http://schemas.microsoft.com/office/drawing/2014/main" id="{C133D2FF-F8BA-4717-AA84-B924825C396E}"/>
              </a:ext>
            </a:extLst>
          </p:cNvPr>
          <p:cNvSpPr>
            <a:spLocks xmlns:a="http://schemas.openxmlformats.org/drawingml/2006/main" noGrp="1"/>
          </p:cNvSpPr>
          <p:nvPr/>
        </p:nvSpPr>
        <p:spPr>
          <a:xfrm xmlns:a="http://schemas.openxmlformats.org/drawingml/2006/main">
            <a:off x="2569464" y="6291072"/>
            <a:ext cx="11430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6101b7bfdded47c3"/>
              </a:rPr>
              <a:t>Cisco Meraki Licensing</a:t>
            </a:r>
            <a:endParaRPr sz="600" i="1">
              <a:latin typeface="Arial"/>
              <a:ea typeface="Arial"/>
              <a:cs typeface="Arial"/>
            </a:endParaRPr>
          </a:p>
        </p:txBody>
      </p:sp>
      <p:sp>
        <p:nvSpPr>
          <p:cNvPr id="39" name="Text 36">
            <a:extLst xmlns:a="http://schemas.openxmlformats.org/drawingml/2006/main">
              <a:ext uri="{FF2B5EF4-FFF2-40B4-BE49-F238E27FC236}">
                <a16:creationId xmlns:a16="http://schemas.microsoft.com/office/drawing/2014/main" id="{9B1166C0-8A9B-459A-8927-08590613BD8F}"/>
              </a:ext>
            </a:extLst>
          </p:cNvPr>
          <p:cNvSpPr>
            <a:spLocks xmlns:a="http://schemas.openxmlformats.org/drawingml/2006/main" noGrp="1"/>
          </p:cNvSpPr>
          <p:nvPr/>
        </p:nvSpPr>
        <p:spPr>
          <a:xfrm xmlns:a="http://schemas.openxmlformats.org/drawingml/2006/main">
            <a:off x="374904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40" name="Text 37">
            <a:hlinkClick xmlns:r="http://schemas.openxmlformats.org/officeDocument/2006/relationships" xmlns:a="http://schemas.openxmlformats.org/drawingml/2006/main" r:id="R3b9bffb66958459b"/>
            <a:extLst xmlns:a="http://schemas.openxmlformats.org/drawingml/2006/main">
              <a:ext uri="{FF2B5EF4-FFF2-40B4-BE49-F238E27FC236}">
                <a16:creationId xmlns:a16="http://schemas.microsoft.com/office/drawing/2014/main" id="{50F30A67-6EFA-426C-B880-19E57BD36BBF}"/>
              </a:ext>
            </a:extLst>
          </p:cNvPr>
          <p:cNvSpPr>
            <a:spLocks xmlns:a="http://schemas.openxmlformats.org/drawingml/2006/main" noGrp="1"/>
          </p:cNvSpPr>
          <p:nvPr/>
        </p:nvSpPr>
        <p:spPr>
          <a:xfrm xmlns:a="http://schemas.openxmlformats.org/drawingml/2006/main">
            <a:off x="3831336" y="6291072"/>
            <a:ext cx="15544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79b1dc5631624ed8"/>
              </a:rPr>
              <a:t>Juniper Mist Subscriptions FAQ</a:t>
            </a:r>
            <a:endParaRPr sz="600" i="1">
              <a:latin typeface="Arial"/>
              <a:ea typeface="Arial"/>
              <a:cs typeface="Arial"/>
            </a:endParaRPr>
          </a:p>
        </p:txBody>
      </p:sp>
      <p:sp>
        <p:nvSpPr>
          <p:cNvPr id="41" name="Text 38">
            <a:extLst xmlns:a="http://schemas.openxmlformats.org/drawingml/2006/main">
              <a:ext uri="{FF2B5EF4-FFF2-40B4-BE49-F238E27FC236}">
                <a16:creationId xmlns:a16="http://schemas.microsoft.com/office/drawing/2014/main" id="{D8319EB7-3E2F-4FCB-9EF8-E3524DCD28D9}"/>
              </a:ext>
            </a:extLst>
          </p:cNvPr>
          <p:cNvSpPr>
            <a:spLocks xmlns:a="http://schemas.openxmlformats.org/drawingml/2006/main" noGrp="1"/>
          </p:cNvSpPr>
          <p:nvPr/>
        </p:nvSpPr>
        <p:spPr>
          <a:xfrm xmlns:a="http://schemas.openxmlformats.org/drawingml/2006/main">
            <a:off x="542239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42" name="Text 39">
            <a:hlinkClick xmlns:r="http://schemas.openxmlformats.org/officeDocument/2006/relationships" xmlns:a="http://schemas.openxmlformats.org/drawingml/2006/main" r:id="Re05b1e67a9c44491"/>
            <a:extLst xmlns:a="http://schemas.openxmlformats.org/drawingml/2006/main">
              <a:ext uri="{FF2B5EF4-FFF2-40B4-BE49-F238E27FC236}">
                <a16:creationId xmlns:a16="http://schemas.microsoft.com/office/drawing/2014/main" id="{B3ED777A-48D1-4056-8111-1D737518F3A9}"/>
              </a:ext>
            </a:extLst>
          </p:cNvPr>
          <p:cNvSpPr>
            <a:spLocks xmlns:a="http://schemas.openxmlformats.org/drawingml/2006/main" noGrp="1"/>
          </p:cNvSpPr>
          <p:nvPr/>
        </p:nvSpPr>
        <p:spPr>
          <a:xfrm xmlns:a="http://schemas.openxmlformats.org/drawingml/2006/main">
            <a:off x="5504688" y="6291072"/>
            <a:ext cx="14173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810f4b3eb7854b2a"/>
              </a:rPr>
              <a:t>Cisco Support / SmartNet Tiers</a:t>
            </a:r>
            <a:endParaRPr sz="600" i="1">
              <a:latin typeface="Arial"/>
              <a:ea typeface="Arial"/>
              <a:cs typeface="Arial"/>
            </a:endParaRPr>
          </a:p>
        </p:txBody>
      </p:sp>
      <p:sp>
        <p:nvSpPr>
          <p:cNvPr id="43" name="Text 40">
            <a:extLst xmlns:a="http://schemas.openxmlformats.org/drawingml/2006/main">
              <a:ext uri="{FF2B5EF4-FFF2-40B4-BE49-F238E27FC236}">
                <a16:creationId xmlns:a16="http://schemas.microsoft.com/office/drawing/2014/main" id="{4AF1BEA1-3C9A-42EB-B69D-5810BED9763F}"/>
              </a:ext>
            </a:extLst>
          </p:cNvPr>
          <p:cNvSpPr>
            <a:spLocks xmlns:a="http://schemas.openxmlformats.org/drawingml/2006/main" noGrp="1"/>
          </p:cNvSpPr>
          <p:nvPr/>
        </p:nvSpPr>
        <p:spPr>
          <a:xfrm xmlns:a="http://schemas.openxmlformats.org/drawingml/2006/main">
            <a:off x="695858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44" name="Text 41">
            <a:hlinkClick xmlns:r="http://schemas.openxmlformats.org/officeDocument/2006/relationships" xmlns:a="http://schemas.openxmlformats.org/drawingml/2006/main" r:id="R98ae15814eee47a2"/>
            <a:extLst xmlns:a="http://schemas.openxmlformats.org/drawingml/2006/main">
              <a:ext uri="{FF2B5EF4-FFF2-40B4-BE49-F238E27FC236}">
                <a16:creationId xmlns:a16="http://schemas.microsoft.com/office/drawing/2014/main" id="{5DC2E6F4-16F4-42B9-BBBC-1C703BAF3B55}"/>
              </a:ext>
            </a:extLst>
          </p:cNvPr>
          <p:cNvSpPr>
            <a:spLocks xmlns:a="http://schemas.openxmlformats.org/drawingml/2006/main" noGrp="1"/>
          </p:cNvSpPr>
          <p:nvPr/>
        </p:nvSpPr>
        <p:spPr>
          <a:xfrm xmlns:a="http://schemas.openxmlformats.org/drawingml/2006/main">
            <a:off x="7040880" y="6291072"/>
            <a:ext cx="14173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f64f1e15c4d84148"/>
              </a:rPr>
              <a:t>HPE GreenLake QuickSpecs</a:t>
            </a:r>
            <a:endParaRPr sz="600" i="1">
              <a:latin typeface="Arial"/>
              <a:ea typeface="Arial"/>
              <a:cs typeface="Arial"/>
            </a:endParaRPr>
          </a:p>
        </p:txBody>
      </p:sp>
      <p:sp>
        <p:nvSpPr>
          <p:cNvPr id="45" name="Shape 42">
            <a:extLst xmlns:a="http://schemas.openxmlformats.org/drawingml/2006/main">
              <a:ext uri="{FF2B5EF4-FFF2-40B4-BE49-F238E27FC236}">
                <a16:creationId xmlns:a16="http://schemas.microsoft.com/office/drawing/2014/main" id="{70C7E463-989D-4298-A3AE-C09001F2C950}"/>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46" name="Text 43">
            <a:extLst xmlns:a="http://schemas.openxmlformats.org/drawingml/2006/main">
              <a:ext uri="{FF2B5EF4-FFF2-40B4-BE49-F238E27FC236}">
                <a16:creationId xmlns:a16="http://schemas.microsoft.com/office/drawing/2014/main" id="{AF2C0DFE-7B5A-4C3A-95B1-1F29C52B29A4}"/>
              </a:ext>
            </a:extLst>
          </p:cNvPr>
          <p:cNvSpPr>
            <a:spLocks xmlns:a="http://schemas.openxmlformats.org/drawingml/2006/main" noGrp="1"/>
          </p:cNvSpPr>
          <p:nvPr/>
        </p:nvSpPr>
        <p:spPr>
          <a:xfrm xmlns:a="http://schemas.openxmlformats.org/drawingml/2006/main">
            <a:off x="438912" y="6537960"/>
            <a:ext cx="53035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47" name="Text 44">
            <a:extLst xmlns:a="http://schemas.openxmlformats.org/drawingml/2006/main">
              <a:ext uri="{FF2B5EF4-FFF2-40B4-BE49-F238E27FC236}">
                <a16:creationId xmlns:a16="http://schemas.microsoft.com/office/drawing/2014/main" id="{BA75BACB-E8AD-4D7B-ABB9-ADB13EA229EB}"/>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17</a:t>
            </a:r>
            <a:endParaRPr sz="800">
              <a:latin typeface="Arial"/>
              <a:ea typeface="Arial"/>
              <a:cs typeface="Arial"/>
            </a:endParaRPr>
          </a:p>
        </p:txBody>
      </p:sp>
      <p:sp>
        <p:nvSpPr>
          <p:cNvPr id="49" name="SCULTRA Top Bar">
            <a:extLst xmlns:a="http://schemas.openxmlformats.org/drawingml/2006/main">
              <a:ext uri="{FF2B5EF4-FFF2-40B4-BE49-F238E27FC236}">
                <a16:creationId xmlns:a16="http://schemas.microsoft.com/office/drawing/2014/main" id="{0A179542-0871-41B8-8563-8017736179B9}"/>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50" name="SCULTRA Footer Field">
            <a:extLst xmlns:a="http://schemas.openxmlformats.org/drawingml/2006/main">
              <a:ext uri="{FF2B5EF4-FFF2-40B4-BE49-F238E27FC236}">
                <a16:creationId xmlns:a16="http://schemas.microsoft.com/office/drawing/2014/main" id="{BAF9C31E-1787-4B98-B214-246945F0BE23}"/>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51" name="">
            <a:extLst xmlns:a="http://schemas.openxmlformats.org/drawingml/2006/main">
              <a:ext uri="{FF2B5EF4-FFF2-40B4-BE49-F238E27FC236}">
                <a16:creationId xmlns:a16="http://schemas.microsoft.com/office/drawing/2014/main" id="{D9C0A394-F9DC-46D5-A2F6-A21D732CF640}"/>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52" name="">
            <a:extLst xmlns:a="http://schemas.openxmlformats.org/drawingml/2006/main">
              <a:ext uri="{FF2B5EF4-FFF2-40B4-BE49-F238E27FC236}">
                <a16:creationId xmlns:a16="http://schemas.microsoft.com/office/drawing/2014/main" id="{48618F64-F677-4EE4-8DFF-3EA084BD4D51}"/>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53" name="">
            <a:extLst xmlns:a="http://schemas.openxmlformats.org/drawingml/2006/main">
              <a:ext uri="{FF2B5EF4-FFF2-40B4-BE49-F238E27FC236}">
                <a16:creationId xmlns:a16="http://schemas.microsoft.com/office/drawing/2014/main" id="{F22C28C2-94BF-42BE-B608-EA77F481DF60}"/>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54" name="">
            <a:extLst xmlns:a="http://schemas.openxmlformats.org/drawingml/2006/main">
              <a:ext uri="{FF2B5EF4-FFF2-40B4-BE49-F238E27FC236}">
                <a16:creationId xmlns:a16="http://schemas.microsoft.com/office/drawing/2014/main" id="{301C804B-01DE-4505-890A-688C4DBBA4C1}"/>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17</a:t>
            </a:r>
          </a:p>
        </p:txBody>
      </p:sp>
    </p:spTree>
    <p:extLst>
      <p:ext uri="{BB962C8B-B14F-4D97-AF65-F5344CB8AC3E}">
        <p14:creationId xmlns:p14="http://schemas.microsoft.com/office/powerpoint/2010/main" val="1730377903"/>
      </p:ext>
    </p:extLst>
  </p:cSld>
</p:sld>
</file>

<file path=ppt/slides/slide18.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47AB9A9-2F68-4E15-A75A-FBA69CF9B889}"/>
              </a:ext>
            </a:extLst>
          </p:cNvPr>
          <p:cNvSpPr>
            <a:spLocks xmlns:a="http://schemas.openxmlformats.org/drawingml/2006/main" noGrp="1"/>
          </p:cNvSpPr>
          <p:nvPr/>
        </p:nvSpPr>
        <p:spPr>
          <a:xfrm xmlns:a="http://schemas.openxmlformats.org/drawingml/2006/main">
            <a:off x="438912" y="274320"/>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A2. Negotiation Levers Need to Be Applied by Cost Bucket, Not Only to Unit Price</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146303D6-67C6-49F5-B89A-144A4CFD7BF7}"/>
              </a:ext>
            </a:extLst>
          </p:cNvPr>
          <p:cNvSpPr>
            <a:spLocks xmlns:a="http://schemas.openxmlformats.org/drawingml/2006/main" noGrp="1"/>
          </p:cNvSpPr>
          <p:nvPr/>
        </p:nvSpPr>
        <p:spPr>
          <a:xfrm xmlns:a="http://schemas.openxmlformats.org/drawingml/2006/main">
            <a:off x="438912" y="612648"/>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The most relevant levers are SKU standardization, multi-year co-termed licensing, support-tier segmentation, price protection and transparent implementation scope.</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ED0DC062-D84B-46CA-899B-05D4599FC3AD}"/>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D22854B5-5672-4D3B-8003-EE7BAB9B379D}"/>
              </a:ext>
            </a:extLst>
          </p:cNvPr>
          <p:cNvSpPr>
            <a:spLocks xmlns:a="http://schemas.openxmlformats.org/drawingml/2006/main" noGrp="1"/>
          </p:cNvSpPr>
          <p:nvPr/>
        </p:nvSpPr>
        <p:spPr>
          <a:xfrm xmlns:a="http://schemas.openxmlformats.org/drawingml/2006/main">
            <a:off x="475488" y="1078992"/>
            <a:ext cx="42062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Negotiation lever heat map by cost bucket</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5837AC72-E619-4CE9-AF23-00A5D7072FD0}"/>
              </a:ext>
            </a:extLst>
          </p:cNvPr>
          <p:cNvSpPr>
            <a:spLocks xmlns:a="http://schemas.openxmlformats.org/drawingml/2006/main" noGrp="1"/>
          </p:cNvSpPr>
          <p:nvPr/>
        </p:nvSpPr>
        <p:spPr>
          <a:xfrm xmlns:a="http://schemas.openxmlformats.org/drawingml/2006/main">
            <a:off x="475488" y="1389888"/>
            <a:ext cx="1225296" cy="420624"/>
          </a:xfrm>
          <a:prstGeom xmlns:a="http://schemas.openxmlformats.org/drawingml/2006/main" prst="rect">
            <a:avLst/>
          </a:prstGeom>
          <a:solidFill xmlns:a="http://schemas.openxmlformats.org/drawingml/2006/main">
            <a:srgbClr val="0A2E4D"/>
          </a:solidFill>
          <a:ln xmlns:a="http://schemas.openxmlformats.org/drawingml/2006/main" w="12700">
            <a:solidFill>
              <a:srgbClr val="0A2E4D"/>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 name="Text 5">
            <a:extLst xmlns:a="http://schemas.openxmlformats.org/drawingml/2006/main">
              <a:ext uri="{FF2B5EF4-FFF2-40B4-BE49-F238E27FC236}">
                <a16:creationId xmlns:a16="http://schemas.microsoft.com/office/drawing/2014/main" id="{7106936D-4BFA-4A3F-A931-A99D67F9037F}"/>
              </a:ext>
            </a:extLst>
          </p:cNvPr>
          <p:cNvSpPr>
            <a:spLocks xmlns:a="http://schemas.openxmlformats.org/drawingml/2006/main" noGrp="1"/>
          </p:cNvSpPr>
          <p:nvPr/>
        </p:nvSpPr>
        <p:spPr>
          <a:xfrm xmlns:a="http://schemas.openxmlformats.org/drawingml/2006/main">
            <a:off x="548640" y="1453896"/>
            <a:ext cx="1078992"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Cost Bucket</a:t>
            </a:r>
            <a:endParaRPr sz="800">
              <a:latin typeface="Arial"/>
              <a:ea typeface="Arial"/>
              <a:cs typeface="Arial"/>
            </a:endParaRPr>
          </a:p>
        </p:txBody>
      </p:sp>
      <p:sp>
        <p:nvSpPr>
          <p:cNvPr id="8" name="Shape 6">
            <a:extLst xmlns:a="http://schemas.openxmlformats.org/drawingml/2006/main">
              <a:ext uri="{FF2B5EF4-FFF2-40B4-BE49-F238E27FC236}">
                <a16:creationId xmlns:a16="http://schemas.microsoft.com/office/drawing/2014/main" id="{4AFFEEEC-1414-456C-912E-534BBF62AF68}"/>
              </a:ext>
            </a:extLst>
          </p:cNvPr>
          <p:cNvSpPr>
            <a:spLocks xmlns:a="http://schemas.openxmlformats.org/drawingml/2006/main" noGrp="1"/>
          </p:cNvSpPr>
          <p:nvPr/>
        </p:nvSpPr>
        <p:spPr>
          <a:xfrm xmlns:a="http://schemas.openxmlformats.org/drawingml/2006/main">
            <a:off x="1700784" y="1389888"/>
            <a:ext cx="1490472" cy="42062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 name="Text 7">
            <a:extLst xmlns:a="http://schemas.openxmlformats.org/drawingml/2006/main">
              <a:ext uri="{FF2B5EF4-FFF2-40B4-BE49-F238E27FC236}">
                <a16:creationId xmlns:a16="http://schemas.microsoft.com/office/drawing/2014/main" id="{955667E3-D725-4BFB-A408-769CCF2ACD1B}"/>
              </a:ext>
            </a:extLst>
          </p:cNvPr>
          <p:cNvSpPr>
            <a:spLocks xmlns:a="http://schemas.openxmlformats.org/drawingml/2006/main" noGrp="1"/>
          </p:cNvSpPr>
          <p:nvPr/>
        </p:nvSpPr>
        <p:spPr>
          <a:xfrm xmlns:a="http://schemas.openxmlformats.org/drawingml/2006/main">
            <a:off x="1773936" y="1453896"/>
            <a:ext cx="1344168"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Volume / SKU Standardization</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B50AD4A5-EBD1-44AD-BB9A-05FEAD510FE7}"/>
              </a:ext>
            </a:extLst>
          </p:cNvPr>
          <p:cNvSpPr>
            <a:spLocks xmlns:a="http://schemas.openxmlformats.org/drawingml/2006/main" noGrp="1"/>
          </p:cNvSpPr>
          <p:nvPr/>
        </p:nvSpPr>
        <p:spPr>
          <a:xfrm xmlns:a="http://schemas.openxmlformats.org/drawingml/2006/main">
            <a:off x="3191256" y="1389888"/>
            <a:ext cx="1490472" cy="42062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1" name="Text 9">
            <a:extLst xmlns:a="http://schemas.openxmlformats.org/drawingml/2006/main">
              <a:ext uri="{FF2B5EF4-FFF2-40B4-BE49-F238E27FC236}">
                <a16:creationId xmlns:a16="http://schemas.microsoft.com/office/drawing/2014/main" id="{8AAB607B-0887-4857-B4E7-9C97B6B247DB}"/>
              </a:ext>
            </a:extLst>
          </p:cNvPr>
          <p:cNvSpPr>
            <a:spLocks xmlns:a="http://schemas.openxmlformats.org/drawingml/2006/main" noGrp="1"/>
          </p:cNvSpPr>
          <p:nvPr/>
        </p:nvSpPr>
        <p:spPr>
          <a:xfrm xmlns:a="http://schemas.openxmlformats.org/drawingml/2006/main">
            <a:off x="3264408" y="1453896"/>
            <a:ext cx="1344168"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Multi-Year Co-Term</a:t>
            </a:r>
            <a:endParaRPr sz="800">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A23BFD43-1D66-46F6-9736-8336843B6190}"/>
              </a:ext>
            </a:extLst>
          </p:cNvPr>
          <p:cNvSpPr>
            <a:spLocks xmlns:a="http://schemas.openxmlformats.org/drawingml/2006/main" noGrp="1"/>
          </p:cNvSpPr>
          <p:nvPr/>
        </p:nvSpPr>
        <p:spPr>
          <a:xfrm xmlns:a="http://schemas.openxmlformats.org/drawingml/2006/main">
            <a:off x="4681728" y="1389888"/>
            <a:ext cx="1490472" cy="42062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3" name="Text 11">
            <a:extLst xmlns:a="http://schemas.openxmlformats.org/drawingml/2006/main">
              <a:ext uri="{FF2B5EF4-FFF2-40B4-BE49-F238E27FC236}">
                <a16:creationId xmlns:a16="http://schemas.microsoft.com/office/drawing/2014/main" id="{B8F9BACA-EA1F-4609-8898-7FCCD0949459}"/>
              </a:ext>
            </a:extLst>
          </p:cNvPr>
          <p:cNvSpPr>
            <a:spLocks xmlns:a="http://schemas.openxmlformats.org/drawingml/2006/main" noGrp="1"/>
          </p:cNvSpPr>
          <p:nvPr/>
        </p:nvSpPr>
        <p:spPr>
          <a:xfrm xmlns:a="http://schemas.openxmlformats.org/drawingml/2006/main">
            <a:off x="4754880" y="1453896"/>
            <a:ext cx="1344168"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Price Protection</a:t>
            </a:r>
            <a:endParaRPr sz="800">
              <a:latin typeface="Arial"/>
              <a:ea typeface="Arial"/>
              <a:cs typeface="Arial"/>
            </a:endParaRPr>
          </a:p>
        </p:txBody>
      </p:sp>
      <p:sp>
        <p:nvSpPr>
          <p:cNvPr id="14" name="Shape 12">
            <a:extLst xmlns:a="http://schemas.openxmlformats.org/drawingml/2006/main">
              <a:ext uri="{FF2B5EF4-FFF2-40B4-BE49-F238E27FC236}">
                <a16:creationId xmlns:a16="http://schemas.microsoft.com/office/drawing/2014/main" id="{FC163E3C-1E70-4EC1-A926-0104E0B8B0B5}"/>
              </a:ext>
            </a:extLst>
          </p:cNvPr>
          <p:cNvSpPr>
            <a:spLocks xmlns:a="http://schemas.openxmlformats.org/drawingml/2006/main" noGrp="1"/>
          </p:cNvSpPr>
          <p:nvPr/>
        </p:nvSpPr>
        <p:spPr>
          <a:xfrm xmlns:a="http://schemas.openxmlformats.org/drawingml/2006/main">
            <a:off x="6172200" y="1389888"/>
            <a:ext cx="1490472" cy="42062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5" name="Text 13">
            <a:extLst xmlns:a="http://schemas.openxmlformats.org/drawingml/2006/main">
              <a:ext uri="{FF2B5EF4-FFF2-40B4-BE49-F238E27FC236}">
                <a16:creationId xmlns:a16="http://schemas.microsoft.com/office/drawing/2014/main" id="{206D63AC-516B-48F5-8B27-97B6CB6BD5EA}"/>
              </a:ext>
            </a:extLst>
          </p:cNvPr>
          <p:cNvSpPr>
            <a:spLocks xmlns:a="http://schemas.openxmlformats.org/drawingml/2006/main" noGrp="1"/>
          </p:cNvSpPr>
          <p:nvPr/>
        </p:nvSpPr>
        <p:spPr>
          <a:xfrm xmlns:a="http://schemas.openxmlformats.org/drawingml/2006/main">
            <a:off x="6245352" y="1453896"/>
            <a:ext cx="1344168"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Support Tiering</a:t>
            </a:r>
            <a:endParaRPr sz="800">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DCF079D5-6AB6-42FB-9F55-A7A45CC5D2CF}"/>
              </a:ext>
            </a:extLst>
          </p:cNvPr>
          <p:cNvSpPr>
            <a:spLocks xmlns:a="http://schemas.openxmlformats.org/drawingml/2006/main" noGrp="1"/>
          </p:cNvSpPr>
          <p:nvPr/>
        </p:nvSpPr>
        <p:spPr>
          <a:xfrm xmlns:a="http://schemas.openxmlformats.org/drawingml/2006/main">
            <a:off x="7662672" y="1389888"/>
            <a:ext cx="1490472" cy="42062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7" name="Text 15">
            <a:extLst xmlns:a="http://schemas.openxmlformats.org/drawingml/2006/main">
              <a:ext uri="{FF2B5EF4-FFF2-40B4-BE49-F238E27FC236}">
                <a16:creationId xmlns:a16="http://schemas.microsoft.com/office/drawing/2014/main" id="{BC4D7C59-8270-43C0-9396-7D0AB9F66DCC}"/>
              </a:ext>
            </a:extLst>
          </p:cNvPr>
          <p:cNvSpPr>
            <a:spLocks xmlns:a="http://schemas.openxmlformats.org/drawingml/2006/main" noGrp="1"/>
          </p:cNvSpPr>
          <p:nvPr/>
        </p:nvSpPr>
        <p:spPr>
          <a:xfrm xmlns:a="http://schemas.openxmlformats.org/drawingml/2006/main">
            <a:off x="7735824" y="1453896"/>
            <a:ext cx="1344168"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Implementation Scope</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4B799F43-928B-455B-9E05-D911AF5FF722}"/>
              </a:ext>
            </a:extLst>
          </p:cNvPr>
          <p:cNvSpPr>
            <a:spLocks xmlns:a="http://schemas.openxmlformats.org/drawingml/2006/main" noGrp="1"/>
          </p:cNvSpPr>
          <p:nvPr/>
        </p:nvSpPr>
        <p:spPr>
          <a:xfrm xmlns:a="http://schemas.openxmlformats.org/drawingml/2006/main">
            <a:off x="9153144" y="1389888"/>
            <a:ext cx="1490472" cy="42062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9" name="Text 17">
            <a:extLst xmlns:a="http://schemas.openxmlformats.org/drawingml/2006/main">
              <a:ext uri="{FF2B5EF4-FFF2-40B4-BE49-F238E27FC236}">
                <a16:creationId xmlns:a16="http://schemas.microsoft.com/office/drawing/2014/main" id="{568700BC-AFFC-46FC-988D-3372D31013AB}"/>
              </a:ext>
            </a:extLst>
          </p:cNvPr>
          <p:cNvSpPr>
            <a:spLocks xmlns:a="http://schemas.openxmlformats.org/drawingml/2006/main" noGrp="1"/>
          </p:cNvSpPr>
          <p:nvPr/>
        </p:nvSpPr>
        <p:spPr>
          <a:xfrm xmlns:a="http://schemas.openxmlformats.org/drawingml/2006/main">
            <a:off x="9226296" y="1453896"/>
            <a:ext cx="1344168"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Trade-In / Refresh Credit</a:t>
            </a:r>
            <a:endParaRPr sz="800">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305A4E96-A21D-41AD-86EB-4AC2A8FB54DE}"/>
              </a:ext>
            </a:extLst>
          </p:cNvPr>
          <p:cNvSpPr>
            <a:spLocks xmlns:a="http://schemas.openxmlformats.org/drawingml/2006/main" noGrp="1"/>
          </p:cNvSpPr>
          <p:nvPr/>
        </p:nvSpPr>
        <p:spPr>
          <a:xfrm xmlns:a="http://schemas.openxmlformats.org/drawingml/2006/main">
            <a:off x="475488" y="1810512"/>
            <a:ext cx="1225296" cy="438912"/>
          </a:xfrm>
          <a:prstGeom xmlns:a="http://schemas.openxmlformats.org/drawingml/2006/main" prst="rect">
            <a:avLst/>
          </a:prstGeom>
          <a:solidFill xmlns:a="http://schemas.openxmlformats.org/drawingml/2006/main">
            <a:srgbClr val="F3F6F8"/>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1" name="Text 19">
            <a:extLst xmlns:a="http://schemas.openxmlformats.org/drawingml/2006/main">
              <a:ext uri="{FF2B5EF4-FFF2-40B4-BE49-F238E27FC236}">
                <a16:creationId xmlns:a16="http://schemas.microsoft.com/office/drawing/2014/main" id="{454C53F2-5BE5-4CE0-A8FA-763CBD43D744}"/>
              </a:ext>
            </a:extLst>
          </p:cNvPr>
          <p:cNvSpPr>
            <a:spLocks xmlns:a="http://schemas.openxmlformats.org/drawingml/2006/main" noGrp="1"/>
          </p:cNvSpPr>
          <p:nvPr/>
        </p:nvSpPr>
        <p:spPr>
          <a:xfrm xmlns:a="http://schemas.openxmlformats.org/drawingml/2006/main">
            <a:off x="548640" y="1883664"/>
            <a:ext cx="1078992"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Equipment</a:t>
            </a:r>
            <a:endParaRPr sz="800">
              <a:latin typeface="Arial"/>
              <a:ea typeface="Arial"/>
              <a:cs typeface="Arial"/>
            </a:endParaRPr>
          </a:p>
        </p:txBody>
      </p:sp>
      <p:sp>
        <p:nvSpPr>
          <p:cNvPr id="22" name="Shape 20">
            <a:extLst xmlns:a="http://schemas.openxmlformats.org/drawingml/2006/main">
              <a:ext uri="{FF2B5EF4-FFF2-40B4-BE49-F238E27FC236}">
                <a16:creationId xmlns:a16="http://schemas.microsoft.com/office/drawing/2014/main" id="{0B2E8B7F-4C02-4A5B-9040-2628DE3B0990}"/>
              </a:ext>
            </a:extLst>
          </p:cNvPr>
          <p:cNvSpPr>
            <a:spLocks xmlns:a="http://schemas.openxmlformats.org/drawingml/2006/main" noGrp="1"/>
          </p:cNvSpPr>
          <p:nvPr/>
        </p:nvSpPr>
        <p:spPr>
          <a:xfrm xmlns:a="http://schemas.openxmlformats.org/drawingml/2006/main">
            <a:off x="1700784" y="1810512"/>
            <a:ext cx="1490472" cy="438912"/>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3" name="Text 21">
            <a:extLst xmlns:a="http://schemas.openxmlformats.org/drawingml/2006/main">
              <a:ext uri="{FF2B5EF4-FFF2-40B4-BE49-F238E27FC236}">
                <a16:creationId xmlns:a16="http://schemas.microsoft.com/office/drawing/2014/main" id="{05A988DD-FFCF-4C09-9E4C-6BE08A102BE8}"/>
              </a:ext>
            </a:extLst>
          </p:cNvPr>
          <p:cNvSpPr>
            <a:spLocks xmlns:a="http://schemas.openxmlformats.org/drawingml/2006/main" noGrp="1"/>
          </p:cNvSpPr>
          <p:nvPr/>
        </p:nvSpPr>
        <p:spPr>
          <a:xfrm xmlns:a="http://schemas.openxmlformats.org/drawingml/2006/main">
            <a:off x="1700784" y="1965960"/>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24" name="Shape 22">
            <a:extLst xmlns:a="http://schemas.openxmlformats.org/drawingml/2006/main">
              <a:ext uri="{FF2B5EF4-FFF2-40B4-BE49-F238E27FC236}">
                <a16:creationId xmlns:a16="http://schemas.microsoft.com/office/drawing/2014/main" id="{932E72D8-F185-4DB0-9A10-72142B81FC7B}"/>
              </a:ext>
            </a:extLst>
          </p:cNvPr>
          <p:cNvSpPr>
            <a:spLocks xmlns:a="http://schemas.openxmlformats.org/drawingml/2006/main" noGrp="1"/>
          </p:cNvSpPr>
          <p:nvPr/>
        </p:nvSpPr>
        <p:spPr>
          <a:xfrm xmlns:a="http://schemas.openxmlformats.org/drawingml/2006/main">
            <a:off x="3191256" y="1810512"/>
            <a:ext cx="1490472" cy="438912"/>
          </a:xfrm>
          <a:prstGeom xmlns:a="http://schemas.openxmlformats.org/drawingml/2006/main" prst="rect">
            <a:avLst/>
          </a:prstGeom>
          <a:solidFill xmlns:a="http://schemas.openxmlformats.org/drawingml/2006/main">
            <a:srgbClr val="FFF4E5"/>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5" name="Text 23">
            <a:extLst xmlns:a="http://schemas.openxmlformats.org/drawingml/2006/main">
              <a:ext uri="{FF2B5EF4-FFF2-40B4-BE49-F238E27FC236}">
                <a16:creationId xmlns:a16="http://schemas.microsoft.com/office/drawing/2014/main" id="{22E09780-C3A5-4DC6-92F5-72887AA2780C}"/>
              </a:ext>
            </a:extLst>
          </p:cNvPr>
          <p:cNvSpPr>
            <a:spLocks xmlns:a="http://schemas.openxmlformats.org/drawingml/2006/main" noGrp="1"/>
          </p:cNvSpPr>
          <p:nvPr/>
        </p:nvSpPr>
        <p:spPr>
          <a:xfrm xmlns:a="http://schemas.openxmlformats.org/drawingml/2006/main">
            <a:off x="3191256" y="1965960"/>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a:t>
            </a:r>
            <a:endParaRPr sz="8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50389355-DAA4-467A-ABDB-673DF8D2BEDB}"/>
              </a:ext>
            </a:extLst>
          </p:cNvPr>
          <p:cNvSpPr>
            <a:spLocks xmlns:a="http://schemas.openxmlformats.org/drawingml/2006/main" noGrp="1"/>
          </p:cNvSpPr>
          <p:nvPr/>
        </p:nvSpPr>
        <p:spPr>
          <a:xfrm xmlns:a="http://schemas.openxmlformats.org/drawingml/2006/main">
            <a:off x="4681728" y="1810512"/>
            <a:ext cx="1490472" cy="438912"/>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7" name="Text 25">
            <a:extLst xmlns:a="http://schemas.openxmlformats.org/drawingml/2006/main">
              <a:ext uri="{FF2B5EF4-FFF2-40B4-BE49-F238E27FC236}">
                <a16:creationId xmlns:a16="http://schemas.microsoft.com/office/drawing/2014/main" id="{8DA0EE20-5CF6-4E0F-996B-B8B598BEC532}"/>
              </a:ext>
            </a:extLst>
          </p:cNvPr>
          <p:cNvSpPr>
            <a:spLocks xmlns:a="http://schemas.openxmlformats.org/drawingml/2006/main" noGrp="1"/>
          </p:cNvSpPr>
          <p:nvPr/>
        </p:nvSpPr>
        <p:spPr>
          <a:xfrm xmlns:a="http://schemas.openxmlformats.org/drawingml/2006/main">
            <a:off x="4681728" y="1965960"/>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D640D05C-36CE-4440-AC27-7237912DE7CE}"/>
              </a:ext>
            </a:extLst>
          </p:cNvPr>
          <p:cNvSpPr>
            <a:spLocks xmlns:a="http://schemas.openxmlformats.org/drawingml/2006/main" noGrp="1"/>
          </p:cNvSpPr>
          <p:nvPr/>
        </p:nvSpPr>
        <p:spPr>
          <a:xfrm xmlns:a="http://schemas.openxmlformats.org/drawingml/2006/main">
            <a:off x="6172200" y="1810512"/>
            <a:ext cx="1490472"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9" name="Text 27">
            <a:extLst xmlns:a="http://schemas.openxmlformats.org/drawingml/2006/main">
              <a:ext uri="{FF2B5EF4-FFF2-40B4-BE49-F238E27FC236}">
                <a16:creationId xmlns:a16="http://schemas.microsoft.com/office/drawing/2014/main" id="{67D68B83-1482-4A6D-9043-34DBAFC08FA4}"/>
              </a:ext>
            </a:extLst>
          </p:cNvPr>
          <p:cNvSpPr>
            <a:spLocks xmlns:a="http://schemas.openxmlformats.org/drawingml/2006/main" noGrp="1"/>
          </p:cNvSpPr>
          <p:nvPr/>
        </p:nvSpPr>
        <p:spPr>
          <a:xfrm xmlns:a="http://schemas.openxmlformats.org/drawingml/2006/main">
            <a:off x="6172200" y="1965960"/>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7B8184"/>
                </a:solidFill>
                <a:latin typeface="Arial"/>
                <a:ea typeface="Arial"/>
                <a:cs typeface="Arial"/>
              </a:rPr>
              <a:t>Low</a:t>
            </a:r>
            <a:endParaRPr sz="8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9C77FFB0-0081-4E02-8E92-2CFADFFBC6BD}"/>
              </a:ext>
            </a:extLst>
          </p:cNvPr>
          <p:cNvSpPr>
            <a:spLocks xmlns:a="http://schemas.openxmlformats.org/drawingml/2006/main" noGrp="1"/>
          </p:cNvSpPr>
          <p:nvPr/>
        </p:nvSpPr>
        <p:spPr>
          <a:xfrm xmlns:a="http://schemas.openxmlformats.org/drawingml/2006/main">
            <a:off x="7662672" y="1810512"/>
            <a:ext cx="1490472" cy="438912"/>
          </a:xfrm>
          <a:prstGeom xmlns:a="http://schemas.openxmlformats.org/drawingml/2006/main" prst="rect">
            <a:avLst/>
          </a:prstGeom>
          <a:solidFill xmlns:a="http://schemas.openxmlformats.org/drawingml/2006/main">
            <a:srgbClr val="FFF4E5"/>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1" name="Text 29">
            <a:extLst xmlns:a="http://schemas.openxmlformats.org/drawingml/2006/main">
              <a:ext uri="{FF2B5EF4-FFF2-40B4-BE49-F238E27FC236}">
                <a16:creationId xmlns:a16="http://schemas.microsoft.com/office/drawing/2014/main" id="{38356D64-7EFC-4EE3-AA0A-DF68F52F514A}"/>
              </a:ext>
            </a:extLst>
          </p:cNvPr>
          <p:cNvSpPr>
            <a:spLocks xmlns:a="http://schemas.openxmlformats.org/drawingml/2006/main" noGrp="1"/>
          </p:cNvSpPr>
          <p:nvPr/>
        </p:nvSpPr>
        <p:spPr>
          <a:xfrm xmlns:a="http://schemas.openxmlformats.org/drawingml/2006/main">
            <a:off x="7662672" y="1965960"/>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a:t>
            </a:r>
            <a:endParaRPr sz="800">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0BCCA109-3687-4C87-A7FF-8980EB7BD0CE}"/>
              </a:ext>
            </a:extLst>
          </p:cNvPr>
          <p:cNvSpPr>
            <a:spLocks xmlns:a="http://schemas.openxmlformats.org/drawingml/2006/main" noGrp="1"/>
          </p:cNvSpPr>
          <p:nvPr/>
        </p:nvSpPr>
        <p:spPr>
          <a:xfrm xmlns:a="http://schemas.openxmlformats.org/drawingml/2006/main">
            <a:off x="9153144" y="1810512"/>
            <a:ext cx="1490472" cy="438912"/>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3" name="Text 31">
            <a:extLst xmlns:a="http://schemas.openxmlformats.org/drawingml/2006/main">
              <a:ext uri="{FF2B5EF4-FFF2-40B4-BE49-F238E27FC236}">
                <a16:creationId xmlns:a16="http://schemas.microsoft.com/office/drawing/2014/main" id="{2AC35210-D5FA-4FA0-A744-13252BA55D4B}"/>
              </a:ext>
            </a:extLst>
          </p:cNvPr>
          <p:cNvSpPr>
            <a:spLocks xmlns:a="http://schemas.openxmlformats.org/drawingml/2006/main" noGrp="1"/>
          </p:cNvSpPr>
          <p:nvPr/>
        </p:nvSpPr>
        <p:spPr>
          <a:xfrm xmlns:a="http://schemas.openxmlformats.org/drawingml/2006/main">
            <a:off x="9153144" y="1965960"/>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E0213FED-2DE9-468E-9433-4BEBBD9B1818}"/>
              </a:ext>
            </a:extLst>
          </p:cNvPr>
          <p:cNvSpPr>
            <a:spLocks xmlns:a="http://schemas.openxmlformats.org/drawingml/2006/main" noGrp="1"/>
          </p:cNvSpPr>
          <p:nvPr/>
        </p:nvSpPr>
        <p:spPr>
          <a:xfrm xmlns:a="http://schemas.openxmlformats.org/drawingml/2006/main">
            <a:off x="475488" y="2249424"/>
            <a:ext cx="1225296" cy="438912"/>
          </a:xfrm>
          <a:prstGeom xmlns:a="http://schemas.openxmlformats.org/drawingml/2006/main" prst="rect">
            <a:avLst/>
          </a:prstGeom>
          <a:solidFill xmlns:a="http://schemas.openxmlformats.org/drawingml/2006/main">
            <a:srgbClr val="F3F6F8"/>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5" name="Text 33">
            <a:extLst xmlns:a="http://schemas.openxmlformats.org/drawingml/2006/main">
              <a:ext uri="{FF2B5EF4-FFF2-40B4-BE49-F238E27FC236}">
                <a16:creationId xmlns:a16="http://schemas.microsoft.com/office/drawing/2014/main" id="{98E35CB4-FA8C-4C88-94E0-51B2CD1CE029}"/>
              </a:ext>
            </a:extLst>
          </p:cNvPr>
          <p:cNvSpPr>
            <a:spLocks xmlns:a="http://schemas.openxmlformats.org/drawingml/2006/main" noGrp="1"/>
          </p:cNvSpPr>
          <p:nvPr/>
        </p:nvSpPr>
        <p:spPr>
          <a:xfrm xmlns:a="http://schemas.openxmlformats.org/drawingml/2006/main">
            <a:off x="548640" y="2322576"/>
            <a:ext cx="1078992"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Licensing</a:t>
            </a:r>
            <a:endParaRPr sz="8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60C3F7BD-DBEE-49C8-944C-AFA149BCD427}"/>
              </a:ext>
            </a:extLst>
          </p:cNvPr>
          <p:cNvSpPr>
            <a:spLocks xmlns:a="http://schemas.openxmlformats.org/drawingml/2006/main" noGrp="1"/>
          </p:cNvSpPr>
          <p:nvPr/>
        </p:nvSpPr>
        <p:spPr>
          <a:xfrm xmlns:a="http://schemas.openxmlformats.org/drawingml/2006/main">
            <a:off x="1700784" y="2249424"/>
            <a:ext cx="1490472" cy="438912"/>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7" name="Text 35">
            <a:extLst xmlns:a="http://schemas.openxmlformats.org/drawingml/2006/main">
              <a:ext uri="{FF2B5EF4-FFF2-40B4-BE49-F238E27FC236}">
                <a16:creationId xmlns:a16="http://schemas.microsoft.com/office/drawing/2014/main" id="{0A604CCE-968F-409A-A2AD-05F7721CB96E}"/>
              </a:ext>
            </a:extLst>
          </p:cNvPr>
          <p:cNvSpPr>
            <a:spLocks xmlns:a="http://schemas.openxmlformats.org/drawingml/2006/main" noGrp="1"/>
          </p:cNvSpPr>
          <p:nvPr/>
        </p:nvSpPr>
        <p:spPr>
          <a:xfrm xmlns:a="http://schemas.openxmlformats.org/drawingml/2006/main">
            <a:off x="1700784" y="2404872"/>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05D86FE2-6288-4125-AC4F-350A7383FB59}"/>
              </a:ext>
            </a:extLst>
          </p:cNvPr>
          <p:cNvSpPr>
            <a:spLocks xmlns:a="http://schemas.openxmlformats.org/drawingml/2006/main" noGrp="1"/>
          </p:cNvSpPr>
          <p:nvPr/>
        </p:nvSpPr>
        <p:spPr>
          <a:xfrm xmlns:a="http://schemas.openxmlformats.org/drawingml/2006/main">
            <a:off x="3191256" y="2249424"/>
            <a:ext cx="1490472" cy="438912"/>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9" name="Text 37">
            <a:extLst xmlns:a="http://schemas.openxmlformats.org/drawingml/2006/main">
              <a:ext uri="{FF2B5EF4-FFF2-40B4-BE49-F238E27FC236}">
                <a16:creationId xmlns:a16="http://schemas.microsoft.com/office/drawing/2014/main" id="{FCB01C1F-DD8E-478D-B27D-CA9753F70BED}"/>
              </a:ext>
            </a:extLst>
          </p:cNvPr>
          <p:cNvSpPr>
            <a:spLocks xmlns:a="http://schemas.openxmlformats.org/drawingml/2006/main" noGrp="1"/>
          </p:cNvSpPr>
          <p:nvPr/>
        </p:nvSpPr>
        <p:spPr>
          <a:xfrm xmlns:a="http://schemas.openxmlformats.org/drawingml/2006/main">
            <a:off x="3191256" y="2404872"/>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2B58F3F7-AE95-475D-AF31-B6379A74E62A}"/>
              </a:ext>
            </a:extLst>
          </p:cNvPr>
          <p:cNvSpPr>
            <a:spLocks xmlns:a="http://schemas.openxmlformats.org/drawingml/2006/main" noGrp="1"/>
          </p:cNvSpPr>
          <p:nvPr/>
        </p:nvSpPr>
        <p:spPr>
          <a:xfrm xmlns:a="http://schemas.openxmlformats.org/drawingml/2006/main">
            <a:off x="4681728" y="2249424"/>
            <a:ext cx="1490472" cy="438912"/>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1" name="Text 39">
            <a:extLst xmlns:a="http://schemas.openxmlformats.org/drawingml/2006/main">
              <a:ext uri="{FF2B5EF4-FFF2-40B4-BE49-F238E27FC236}">
                <a16:creationId xmlns:a16="http://schemas.microsoft.com/office/drawing/2014/main" id="{0F483AA2-2B18-4D01-B96C-D71225F6D3B7}"/>
              </a:ext>
            </a:extLst>
          </p:cNvPr>
          <p:cNvSpPr>
            <a:spLocks xmlns:a="http://schemas.openxmlformats.org/drawingml/2006/main" noGrp="1"/>
          </p:cNvSpPr>
          <p:nvPr/>
        </p:nvSpPr>
        <p:spPr>
          <a:xfrm xmlns:a="http://schemas.openxmlformats.org/drawingml/2006/main">
            <a:off x="4681728" y="2404872"/>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1DD4B983-F19D-4177-9D35-66F7BE3DB30C}"/>
              </a:ext>
            </a:extLst>
          </p:cNvPr>
          <p:cNvSpPr>
            <a:spLocks xmlns:a="http://schemas.openxmlformats.org/drawingml/2006/main" noGrp="1"/>
          </p:cNvSpPr>
          <p:nvPr/>
        </p:nvSpPr>
        <p:spPr>
          <a:xfrm xmlns:a="http://schemas.openxmlformats.org/drawingml/2006/main">
            <a:off x="6172200" y="2249424"/>
            <a:ext cx="1490472"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3" name="Text 41">
            <a:extLst xmlns:a="http://schemas.openxmlformats.org/drawingml/2006/main">
              <a:ext uri="{FF2B5EF4-FFF2-40B4-BE49-F238E27FC236}">
                <a16:creationId xmlns:a16="http://schemas.microsoft.com/office/drawing/2014/main" id="{D3099EEE-E327-4896-956C-A44E6147FA58}"/>
              </a:ext>
            </a:extLst>
          </p:cNvPr>
          <p:cNvSpPr>
            <a:spLocks xmlns:a="http://schemas.openxmlformats.org/drawingml/2006/main" noGrp="1"/>
          </p:cNvSpPr>
          <p:nvPr/>
        </p:nvSpPr>
        <p:spPr>
          <a:xfrm xmlns:a="http://schemas.openxmlformats.org/drawingml/2006/main">
            <a:off x="6172200" y="2404872"/>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7B8184"/>
                </a:solidFill>
                <a:latin typeface="Arial"/>
                <a:ea typeface="Arial"/>
                <a:cs typeface="Arial"/>
              </a:rPr>
              <a:t>Low</a:t>
            </a:r>
            <a:endParaRPr sz="800">
              <a:latin typeface="Arial"/>
              <a:ea typeface="Arial"/>
              <a:cs typeface="Arial"/>
            </a:endParaRPr>
          </a:p>
        </p:txBody>
      </p:sp>
      <p:sp>
        <p:nvSpPr>
          <p:cNvPr id="44" name="Shape 42">
            <a:extLst xmlns:a="http://schemas.openxmlformats.org/drawingml/2006/main">
              <a:ext uri="{FF2B5EF4-FFF2-40B4-BE49-F238E27FC236}">
                <a16:creationId xmlns:a16="http://schemas.microsoft.com/office/drawing/2014/main" id="{4462F91B-A926-4C64-9E97-9A238A0E87DB}"/>
              </a:ext>
            </a:extLst>
          </p:cNvPr>
          <p:cNvSpPr>
            <a:spLocks xmlns:a="http://schemas.openxmlformats.org/drawingml/2006/main" noGrp="1"/>
          </p:cNvSpPr>
          <p:nvPr/>
        </p:nvSpPr>
        <p:spPr>
          <a:xfrm xmlns:a="http://schemas.openxmlformats.org/drawingml/2006/main">
            <a:off x="7662672" y="2249424"/>
            <a:ext cx="1490472"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5" name="Text 43">
            <a:extLst xmlns:a="http://schemas.openxmlformats.org/drawingml/2006/main">
              <a:ext uri="{FF2B5EF4-FFF2-40B4-BE49-F238E27FC236}">
                <a16:creationId xmlns:a16="http://schemas.microsoft.com/office/drawing/2014/main" id="{CE1E69C4-D153-4884-B6A6-18E63968C690}"/>
              </a:ext>
            </a:extLst>
          </p:cNvPr>
          <p:cNvSpPr>
            <a:spLocks xmlns:a="http://schemas.openxmlformats.org/drawingml/2006/main" noGrp="1"/>
          </p:cNvSpPr>
          <p:nvPr/>
        </p:nvSpPr>
        <p:spPr>
          <a:xfrm xmlns:a="http://schemas.openxmlformats.org/drawingml/2006/main">
            <a:off x="7662672" y="2404872"/>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7B8184"/>
                </a:solidFill>
                <a:latin typeface="Arial"/>
                <a:ea typeface="Arial"/>
                <a:cs typeface="Arial"/>
              </a:rPr>
              <a:t>Low</a:t>
            </a:r>
            <a:endParaRPr sz="8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8E88B684-686E-4220-81AD-979DE0F21908}"/>
              </a:ext>
            </a:extLst>
          </p:cNvPr>
          <p:cNvSpPr>
            <a:spLocks xmlns:a="http://schemas.openxmlformats.org/drawingml/2006/main" noGrp="1"/>
          </p:cNvSpPr>
          <p:nvPr/>
        </p:nvSpPr>
        <p:spPr>
          <a:xfrm xmlns:a="http://schemas.openxmlformats.org/drawingml/2006/main">
            <a:off x="9153144" y="2249424"/>
            <a:ext cx="1490472" cy="438912"/>
          </a:xfrm>
          <a:prstGeom xmlns:a="http://schemas.openxmlformats.org/drawingml/2006/main" prst="rect">
            <a:avLst/>
          </a:prstGeom>
          <a:solidFill xmlns:a="http://schemas.openxmlformats.org/drawingml/2006/main">
            <a:srgbClr val="FFF4E5"/>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7" name="Text 45">
            <a:extLst xmlns:a="http://schemas.openxmlformats.org/drawingml/2006/main">
              <a:ext uri="{FF2B5EF4-FFF2-40B4-BE49-F238E27FC236}">
                <a16:creationId xmlns:a16="http://schemas.microsoft.com/office/drawing/2014/main" id="{5B994152-6FE1-40DE-A81B-F643E0A5291E}"/>
              </a:ext>
            </a:extLst>
          </p:cNvPr>
          <p:cNvSpPr>
            <a:spLocks xmlns:a="http://schemas.openxmlformats.org/drawingml/2006/main" noGrp="1"/>
          </p:cNvSpPr>
          <p:nvPr/>
        </p:nvSpPr>
        <p:spPr>
          <a:xfrm xmlns:a="http://schemas.openxmlformats.org/drawingml/2006/main">
            <a:off x="9153144" y="2404872"/>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a:t>
            </a: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42352A74-FD7C-477A-A09D-F9D5EA8725F3}"/>
              </a:ext>
            </a:extLst>
          </p:cNvPr>
          <p:cNvSpPr>
            <a:spLocks xmlns:a="http://schemas.openxmlformats.org/drawingml/2006/main" noGrp="1"/>
          </p:cNvSpPr>
          <p:nvPr/>
        </p:nvSpPr>
        <p:spPr>
          <a:xfrm xmlns:a="http://schemas.openxmlformats.org/drawingml/2006/main">
            <a:off x="475488" y="2688336"/>
            <a:ext cx="1225296" cy="438912"/>
          </a:xfrm>
          <a:prstGeom xmlns:a="http://schemas.openxmlformats.org/drawingml/2006/main" prst="rect">
            <a:avLst/>
          </a:prstGeom>
          <a:solidFill xmlns:a="http://schemas.openxmlformats.org/drawingml/2006/main">
            <a:srgbClr val="F3F6F8"/>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9" name="Text 47">
            <a:extLst xmlns:a="http://schemas.openxmlformats.org/drawingml/2006/main">
              <a:ext uri="{FF2B5EF4-FFF2-40B4-BE49-F238E27FC236}">
                <a16:creationId xmlns:a16="http://schemas.microsoft.com/office/drawing/2014/main" id="{7F0A3449-A790-43CC-BD6E-0280FADA87EE}"/>
              </a:ext>
            </a:extLst>
          </p:cNvPr>
          <p:cNvSpPr>
            <a:spLocks xmlns:a="http://schemas.openxmlformats.org/drawingml/2006/main" noGrp="1"/>
          </p:cNvSpPr>
          <p:nvPr/>
        </p:nvSpPr>
        <p:spPr>
          <a:xfrm xmlns:a="http://schemas.openxmlformats.org/drawingml/2006/main">
            <a:off x="548640" y="2761488"/>
            <a:ext cx="1078992"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Support</a:t>
            </a:r>
            <a:endParaRPr sz="80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0698494D-A3B3-4B2D-8F04-17ACC41714E0}"/>
              </a:ext>
            </a:extLst>
          </p:cNvPr>
          <p:cNvSpPr>
            <a:spLocks xmlns:a="http://schemas.openxmlformats.org/drawingml/2006/main" noGrp="1"/>
          </p:cNvSpPr>
          <p:nvPr/>
        </p:nvSpPr>
        <p:spPr>
          <a:xfrm xmlns:a="http://schemas.openxmlformats.org/drawingml/2006/main">
            <a:off x="1700784" y="2688336"/>
            <a:ext cx="1490472" cy="438912"/>
          </a:xfrm>
          <a:prstGeom xmlns:a="http://schemas.openxmlformats.org/drawingml/2006/main" prst="rect">
            <a:avLst/>
          </a:prstGeom>
          <a:solidFill xmlns:a="http://schemas.openxmlformats.org/drawingml/2006/main">
            <a:srgbClr val="FFF4E5"/>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1" name="Text 49">
            <a:extLst xmlns:a="http://schemas.openxmlformats.org/drawingml/2006/main">
              <a:ext uri="{FF2B5EF4-FFF2-40B4-BE49-F238E27FC236}">
                <a16:creationId xmlns:a16="http://schemas.microsoft.com/office/drawing/2014/main" id="{E39AD4FD-3B43-4E36-8B97-79421BB5AADF}"/>
              </a:ext>
            </a:extLst>
          </p:cNvPr>
          <p:cNvSpPr>
            <a:spLocks xmlns:a="http://schemas.openxmlformats.org/drawingml/2006/main" noGrp="1"/>
          </p:cNvSpPr>
          <p:nvPr/>
        </p:nvSpPr>
        <p:spPr>
          <a:xfrm xmlns:a="http://schemas.openxmlformats.org/drawingml/2006/main">
            <a:off x="1700784" y="2843784"/>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a:t>
            </a: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48E4A7E5-D867-4D2E-8FA4-C5F7AAB84261}"/>
              </a:ext>
            </a:extLst>
          </p:cNvPr>
          <p:cNvSpPr>
            <a:spLocks xmlns:a="http://schemas.openxmlformats.org/drawingml/2006/main" noGrp="1"/>
          </p:cNvSpPr>
          <p:nvPr/>
        </p:nvSpPr>
        <p:spPr>
          <a:xfrm xmlns:a="http://schemas.openxmlformats.org/drawingml/2006/main">
            <a:off x="3191256" y="2688336"/>
            <a:ext cx="1490472" cy="438912"/>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3" name="Text 51">
            <a:extLst xmlns:a="http://schemas.openxmlformats.org/drawingml/2006/main">
              <a:ext uri="{FF2B5EF4-FFF2-40B4-BE49-F238E27FC236}">
                <a16:creationId xmlns:a16="http://schemas.microsoft.com/office/drawing/2014/main" id="{47283DCC-EC1C-42F4-A824-8648083E08A5}"/>
              </a:ext>
            </a:extLst>
          </p:cNvPr>
          <p:cNvSpPr>
            <a:spLocks xmlns:a="http://schemas.openxmlformats.org/drawingml/2006/main" noGrp="1"/>
          </p:cNvSpPr>
          <p:nvPr/>
        </p:nvSpPr>
        <p:spPr>
          <a:xfrm xmlns:a="http://schemas.openxmlformats.org/drawingml/2006/main">
            <a:off x="3191256" y="2843784"/>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54" name="Shape 52">
            <a:extLst xmlns:a="http://schemas.openxmlformats.org/drawingml/2006/main">
              <a:ext uri="{FF2B5EF4-FFF2-40B4-BE49-F238E27FC236}">
                <a16:creationId xmlns:a16="http://schemas.microsoft.com/office/drawing/2014/main" id="{669F11CA-6938-47D8-BFB6-DE3AECAF452D}"/>
              </a:ext>
            </a:extLst>
          </p:cNvPr>
          <p:cNvSpPr>
            <a:spLocks xmlns:a="http://schemas.openxmlformats.org/drawingml/2006/main" noGrp="1"/>
          </p:cNvSpPr>
          <p:nvPr/>
        </p:nvSpPr>
        <p:spPr>
          <a:xfrm xmlns:a="http://schemas.openxmlformats.org/drawingml/2006/main">
            <a:off x="4681728" y="2688336"/>
            <a:ext cx="1490472" cy="438912"/>
          </a:xfrm>
          <a:prstGeom xmlns:a="http://schemas.openxmlformats.org/drawingml/2006/main" prst="rect">
            <a:avLst/>
          </a:prstGeom>
          <a:solidFill xmlns:a="http://schemas.openxmlformats.org/drawingml/2006/main">
            <a:srgbClr val="FFF4E5"/>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5" name="Text 53">
            <a:extLst xmlns:a="http://schemas.openxmlformats.org/drawingml/2006/main">
              <a:ext uri="{FF2B5EF4-FFF2-40B4-BE49-F238E27FC236}">
                <a16:creationId xmlns:a16="http://schemas.microsoft.com/office/drawing/2014/main" id="{1F992218-7E42-4F29-B7E4-5ACD6C8C83C0}"/>
              </a:ext>
            </a:extLst>
          </p:cNvPr>
          <p:cNvSpPr>
            <a:spLocks xmlns:a="http://schemas.openxmlformats.org/drawingml/2006/main" noGrp="1"/>
          </p:cNvSpPr>
          <p:nvPr/>
        </p:nvSpPr>
        <p:spPr>
          <a:xfrm xmlns:a="http://schemas.openxmlformats.org/drawingml/2006/main">
            <a:off x="4681728" y="2843784"/>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a:t>
            </a:r>
            <a:endParaRPr sz="800">
              <a:latin typeface="Arial"/>
              <a:ea typeface="Arial"/>
              <a:cs typeface="Arial"/>
            </a:endParaRPr>
          </a:p>
        </p:txBody>
      </p:sp>
      <p:sp>
        <p:nvSpPr>
          <p:cNvPr id="56" name="Shape 54">
            <a:extLst xmlns:a="http://schemas.openxmlformats.org/drawingml/2006/main">
              <a:ext uri="{FF2B5EF4-FFF2-40B4-BE49-F238E27FC236}">
                <a16:creationId xmlns:a16="http://schemas.microsoft.com/office/drawing/2014/main" id="{C26245FF-0CCD-46D9-8374-CF2A28A0AA26}"/>
              </a:ext>
            </a:extLst>
          </p:cNvPr>
          <p:cNvSpPr>
            <a:spLocks xmlns:a="http://schemas.openxmlformats.org/drawingml/2006/main" noGrp="1"/>
          </p:cNvSpPr>
          <p:nvPr/>
        </p:nvSpPr>
        <p:spPr>
          <a:xfrm xmlns:a="http://schemas.openxmlformats.org/drawingml/2006/main">
            <a:off x="6172200" y="2688336"/>
            <a:ext cx="1490472" cy="438912"/>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7" name="Text 55">
            <a:extLst xmlns:a="http://schemas.openxmlformats.org/drawingml/2006/main">
              <a:ext uri="{FF2B5EF4-FFF2-40B4-BE49-F238E27FC236}">
                <a16:creationId xmlns:a16="http://schemas.microsoft.com/office/drawing/2014/main" id="{FD80C142-100E-489E-B4BE-9C7B4AF2A5E2}"/>
              </a:ext>
            </a:extLst>
          </p:cNvPr>
          <p:cNvSpPr>
            <a:spLocks xmlns:a="http://schemas.openxmlformats.org/drawingml/2006/main" noGrp="1"/>
          </p:cNvSpPr>
          <p:nvPr/>
        </p:nvSpPr>
        <p:spPr>
          <a:xfrm xmlns:a="http://schemas.openxmlformats.org/drawingml/2006/main">
            <a:off x="6172200" y="2843784"/>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58" name="Shape 56">
            <a:extLst xmlns:a="http://schemas.openxmlformats.org/drawingml/2006/main">
              <a:ext uri="{FF2B5EF4-FFF2-40B4-BE49-F238E27FC236}">
                <a16:creationId xmlns:a16="http://schemas.microsoft.com/office/drawing/2014/main" id="{7903916D-E93A-43DE-BB75-8CD1B07E1267}"/>
              </a:ext>
            </a:extLst>
          </p:cNvPr>
          <p:cNvSpPr>
            <a:spLocks xmlns:a="http://schemas.openxmlformats.org/drawingml/2006/main" noGrp="1"/>
          </p:cNvSpPr>
          <p:nvPr/>
        </p:nvSpPr>
        <p:spPr>
          <a:xfrm xmlns:a="http://schemas.openxmlformats.org/drawingml/2006/main">
            <a:off x="7662672" y="2688336"/>
            <a:ext cx="1490472" cy="438912"/>
          </a:xfrm>
          <a:prstGeom xmlns:a="http://schemas.openxmlformats.org/drawingml/2006/main" prst="rect">
            <a:avLst/>
          </a:prstGeom>
          <a:solidFill xmlns:a="http://schemas.openxmlformats.org/drawingml/2006/main">
            <a:srgbClr val="FFF4E5"/>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9" name="Text 57">
            <a:extLst xmlns:a="http://schemas.openxmlformats.org/drawingml/2006/main">
              <a:ext uri="{FF2B5EF4-FFF2-40B4-BE49-F238E27FC236}">
                <a16:creationId xmlns:a16="http://schemas.microsoft.com/office/drawing/2014/main" id="{75A2D025-136B-40D9-A69A-47A9A00826FC}"/>
              </a:ext>
            </a:extLst>
          </p:cNvPr>
          <p:cNvSpPr>
            <a:spLocks xmlns:a="http://schemas.openxmlformats.org/drawingml/2006/main" noGrp="1"/>
          </p:cNvSpPr>
          <p:nvPr/>
        </p:nvSpPr>
        <p:spPr>
          <a:xfrm xmlns:a="http://schemas.openxmlformats.org/drawingml/2006/main">
            <a:off x="7662672" y="2843784"/>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a:t>
            </a:r>
            <a:endParaRPr sz="800">
              <a:latin typeface="Arial"/>
              <a:ea typeface="Arial"/>
              <a:cs typeface="Arial"/>
            </a:endParaRPr>
          </a:p>
        </p:txBody>
      </p:sp>
      <p:sp>
        <p:nvSpPr>
          <p:cNvPr id="60" name="Shape 58">
            <a:extLst xmlns:a="http://schemas.openxmlformats.org/drawingml/2006/main">
              <a:ext uri="{FF2B5EF4-FFF2-40B4-BE49-F238E27FC236}">
                <a16:creationId xmlns:a16="http://schemas.microsoft.com/office/drawing/2014/main" id="{474F929E-6207-4BA7-93AB-C73281F38AC2}"/>
              </a:ext>
            </a:extLst>
          </p:cNvPr>
          <p:cNvSpPr>
            <a:spLocks xmlns:a="http://schemas.openxmlformats.org/drawingml/2006/main" noGrp="1"/>
          </p:cNvSpPr>
          <p:nvPr/>
        </p:nvSpPr>
        <p:spPr>
          <a:xfrm xmlns:a="http://schemas.openxmlformats.org/drawingml/2006/main">
            <a:off x="9153144" y="2688336"/>
            <a:ext cx="1490472"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1" name="Text 59">
            <a:extLst xmlns:a="http://schemas.openxmlformats.org/drawingml/2006/main">
              <a:ext uri="{FF2B5EF4-FFF2-40B4-BE49-F238E27FC236}">
                <a16:creationId xmlns:a16="http://schemas.microsoft.com/office/drawing/2014/main" id="{7D1F5AB9-ACDB-48F6-A543-CF68C9EAEA09}"/>
              </a:ext>
            </a:extLst>
          </p:cNvPr>
          <p:cNvSpPr>
            <a:spLocks xmlns:a="http://schemas.openxmlformats.org/drawingml/2006/main" noGrp="1"/>
          </p:cNvSpPr>
          <p:nvPr/>
        </p:nvSpPr>
        <p:spPr>
          <a:xfrm xmlns:a="http://schemas.openxmlformats.org/drawingml/2006/main">
            <a:off x="9153144" y="2843784"/>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7B8184"/>
                </a:solidFill>
                <a:latin typeface="Arial"/>
                <a:ea typeface="Arial"/>
                <a:cs typeface="Arial"/>
              </a:rPr>
              <a:t>Low</a:t>
            </a:r>
            <a:endParaRPr sz="800">
              <a:latin typeface="Arial"/>
              <a:ea typeface="Arial"/>
              <a:cs typeface="Arial"/>
            </a:endParaRPr>
          </a:p>
        </p:txBody>
      </p:sp>
      <p:sp>
        <p:nvSpPr>
          <p:cNvPr id="62" name="Shape 60">
            <a:extLst xmlns:a="http://schemas.openxmlformats.org/drawingml/2006/main">
              <a:ext uri="{FF2B5EF4-FFF2-40B4-BE49-F238E27FC236}">
                <a16:creationId xmlns:a16="http://schemas.microsoft.com/office/drawing/2014/main" id="{B68974CD-8159-4D37-B376-7CC2E100E86D}"/>
              </a:ext>
            </a:extLst>
          </p:cNvPr>
          <p:cNvSpPr>
            <a:spLocks xmlns:a="http://schemas.openxmlformats.org/drawingml/2006/main" noGrp="1"/>
          </p:cNvSpPr>
          <p:nvPr/>
        </p:nvSpPr>
        <p:spPr>
          <a:xfrm xmlns:a="http://schemas.openxmlformats.org/drawingml/2006/main">
            <a:off x="475488" y="3127248"/>
            <a:ext cx="1225296" cy="438912"/>
          </a:xfrm>
          <a:prstGeom xmlns:a="http://schemas.openxmlformats.org/drawingml/2006/main" prst="rect">
            <a:avLst/>
          </a:prstGeom>
          <a:solidFill xmlns:a="http://schemas.openxmlformats.org/drawingml/2006/main">
            <a:srgbClr val="F3F6F8"/>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3" name="Text 61">
            <a:extLst xmlns:a="http://schemas.openxmlformats.org/drawingml/2006/main">
              <a:ext uri="{FF2B5EF4-FFF2-40B4-BE49-F238E27FC236}">
                <a16:creationId xmlns:a16="http://schemas.microsoft.com/office/drawing/2014/main" id="{211D3373-5682-48BB-A4EE-49A046B0207D}"/>
              </a:ext>
            </a:extLst>
          </p:cNvPr>
          <p:cNvSpPr>
            <a:spLocks xmlns:a="http://schemas.openxmlformats.org/drawingml/2006/main" noGrp="1"/>
          </p:cNvSpPr>
          <p:nvPr/>
        </p:nvSpPr>
        <p:spPr>
          <a:xfrm xmlns:a="http://schemas.openxmlformats.org/drawingml/2006/main">
            <a:off x="548640" y="3200400"/>
            <a:ext cx="1078992"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Implementation</a:t>
            </a:r>
            <a:endParaRPr sz="800">
              <a:latin typeface="Arial"/>
              <a:ea typeface="Arial"/>
              <a:cs typeface="Arial"/>
            </a:endParaRPr>
          </a:p>
        </p:txBody>
      </p:sp>
      <p:sp>
        <p:nvSpPr>
          <p:cNvPr id="64" name="Shape 62">
            <a:extLst xmlns:a="http://schemas.openxmlformats.org/drawingml/2006/main">
              <a:ext uri="{FF2B5EF4-FFF2-40B4-BE49-F238E27FC236}">
                <a16:creationId xmlns:a16="http://schemas.microsoft.com/office/drawing/2014/main" id="{630C1CEE-268F-4F2B-AC99-D17ED799BA19}"/>
              </a:ext>
            </a:extLst>
          </p:cNvPr>
          <p:cNvSpPr>
            <a:spLocks xmlns:a="http://schemas.openxmlformats.org/drawingml/2006/main" noGrp="1"/>
          </p:cNvSpPr>
          <p:nvPr/>
        </p:nvSpPr>
        <p:spPr>
          <a:xfrm xmlns:a="http://schemas.openxmlformats.org/drawingml/2006/main">
            <a:off x="1700784" y="3127248"/>
            <a:ext cx="1490472"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5" name="Text 63">
            <a:extLst xmlns:a="http://schemas.openxmlformats.org/drawingml/2006/main">
              <a:ext uri="{FF2B5EF4-FFF2-40B4-BE49-F238E27FC236}">
                <a16:creationId xmlns:a16="http://schemas.microsoft.com/office/drawing/2014/main" id="{5D2445A5-B59E-4E5F-9E17-41C2CC4BB8A5}"/>
              </a:ext>
            </a:extLst>
          </p:cNvPr>
          <p:cNvSpPr>
            <a:spLocks xmlns:a="http://schemas.openxmlformats.org/drawingml/2006/main" noGrp="1"/>
          </p:cNvSpPr>
          <p:nvPr/>
        </p:nvSpPr>
        <p:spPr>
          <a:xfrm xmlns:a="http://schemas.openxmlformats.org/drawingml/2006/main">
            <a:off x="1700784" y="3282696"/>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7B8184"/>
                </a:solidFill>
                <a:latin typeface="Arial"/>
                <a:ea typeface="Arial"/>
                <a:cs typeface="Arial"/>
              </a:rPr>
              <a:t>Low</a:t>
            </a:r>
            <a:endParaRPr sz="800">
              <a:latin typeface="Arial"/>
              <a:ea typeface="Arial"/>
              <a:cs typeface="Arial"/>
            </a:endParaRPr>
          </a:p>
        </p:txBody>
      </p:sp>
      <p:sp>
        <p:nvSpPr>
          <p:cNvPr id="66" name="Shape 64">
            <a:extLst xmlns:a="http://schemas.openxmlformats.org/drawingml/2006/main">
              <a:ext uri="{FF2B5EF4-FFF2-40B4-BE49-F238E27FC236}">
                <a16:creationId xmlns:a16="http://schemas.microsoft.com/office/drawing/2014/main" id="{4F69E3C8-23AA-4880-B75D-7FE02F8CC833}"/>
              </a:ext>
            </a:extLst>
          </p:cNvPr>
          <p:cNvSpPr>
            <a:spLocks xmlns:a="http://schemas.openxmlformats.org/drawingml/2006/main" noGrp="1"/>
          </p:cNvSpPr>
          <p:nvPr/>
        </p:nvSpPr>
        <p:spPr>
          <a:xfrm xmlns:a="http://schemas.openxmlformats.org/drawingml/2006/main">
            <a:off x="3191256" y="3127248"/>
            <a:ext cx="1490472"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7" name="Text 65">
            <a:extLst xmlns:a="http://schemas.openxmlformats.org/drawingml/2006/main">
              <a:ext uri="{FF2B5EF4-FFF2-40B4-BE49-F238E27FC236}">
                <a16:creationId xmlns:a16="http://schemas.microsoft.com/office/drawing/2014/main" id="{3535E729-635B-478F-A832-09C58436F57C}"/>
              </a:ext>
            </a:extLst>
          </p:cNvPr>
          <p:cNvSpPr>
            <a:spLocks xmlns:a="http://schemas.openxmlformats.org/drawingml/2006/main" noGrp="1"/>
          </p:cNvSpPr>
          <p:nvPr/>
        </p:nvSpPr>
        <p:spPr>
          <a:xfrm xmlns:a="http://schemas.openxmlformats.org/drawingml/2006/main">
            <a:off x="3191256" y="3282696"/>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7B8184"/>
                </a:solidFill>
                <a:latin typeface="Arial"/>
                <a:ea typeface="Arial"/>
                <a:cs typeface="Arial"/>
              </a:rPr>
              <a:t>Low</a:t>
            </a:r>
            <a:endParaRPr sz="800">
              <a:latin typeface="Arial"/>
              <a:ea typeface="Arial"/>
              <a:cs typeface="Arial"/>
            </a:endParaRPr>
          </a:p>
        </p:txBody>
      </p:sp>
      <p:sp>
        <p:nvSpPr>
          <p:cNvPr id="68" name="Shape 66">
            <a:extLst xmlns:a="http://schemas.openxmlformats.org/drawingml/2006/main">
              <a:ext uri="{FF2B5EF4-FFF2-40B4-BE49-F238E27FC236}">
                <a16:creationId xmlns:a16="http://schemas.microsoft.com/office/drawing/2014/main" id="{163E4E7B-C7B8-445B-93AE-60D83F105484}"/>
              </a:ext>
            </a:extLst>
          </p:cNvPr>
          <p:cNvSpPr>
            <a:spLocks xmlns:a="http://schemas.openxmlformats.org/drawingml/2006/main" noGrp="1"/>
          </p:cNvSpPr>
          <p:nvPr/>
        </p:nvSpPr>
        <p:spPr>
          <a:xfrm xmlns:a="http://schemas.openxmlformats.org/drawingml/2006/main">
            <a:off x="4681728" y="3127248"/>
            <a:ext cx="1490472"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9" name="Text 67">
            <a:extLst xmlns:a="http://schemas.openxmlformats.org/drawingml/2006/main">
              <a:ext uri="{FF2B5EF4-FFF2-40B4-BE49-F238E27FC236}">
                <a16:creationId xmlns:a16="http://schemas.microsoft.com/office/drawing/2014/main" id="{98F899BF-3045-4C97-BDC6-F45E57A7C79E}"/>
              </a:ext>
            </a:extLst>
          </p:cNvPr>
          <p:cNvSpPr>
            <a:spLocks xmlns:a="http://schemas.openxmlformats.org/drawingml/2006/main" noGrp="1"/>
          </p:cNvSpPr>
          <p:nvPr/>
        </p:nvSpPr>
        <p:spPr>
          <a:xfrm xmlns:a="http://schemas.openxmlformats.org/drawingml/2006/main">
            <a:off x="4681728" y="3282696"/>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7B8184"/>
                </a:solidFill>
                <a:latin typeface="Arial"/>
                <a:ea typeface="Arial"/>
                <a:cs typeface="Arial"/>
              </a:rPr>
              <a:t>Low</a:t>
            </a:r>
            <a:endParaRPr sz="800">
              <a:latin typeface="Arial"/>
              <a:ea typeface="Arial"/>
              <a:cs typeface="Arial"/>
            </a:endParaRPr>
          </a:p>
        </p:txBody>
      </p:sp>
      <p:sp>
        <p:nvSpPr>
          <p:cNvPr id="70" name="Shape 68">
            <a:extLst xmlns:a="http://schemas.openxmlformats.org/drawingml/2006/main">
              <a:ext uri="{FF2B5EF4-FFF2-40B4-BE49-F238E27FC236}">
                <a16:creationId xmlns:a16="http://schemas.microsoft.com/office/drawing/2014/main" id="{C01DC450-3377-4D62-A397-983A56E4603B}"/>
              </a:ext>
            </a:extLst>
          </p:cNvPr>
          <p:cNvSpPr>
            <a:spLocks xmlns:a="http://schemas.openxmlformats.org/drawingml/2006/main" noGrp="1"/>
          </p:cNvSpPr>
          <p:nvPr/>
        </p:nvSpPr>
        <p:spPr>
          <a:xfrm xmlns:a="http://schemas.openxmlformats.org/drawingml/2006/main">
            <a:off x="6172200" y="3127248"/>
            <a:ext cx="1490472" cy="438912"/>
          </a:xfrm>
          <a:prstGeom xmlns:a="http://schemas.openxmlformats.org/drawingml/2006/main" prst="rect">
            <a:avLst/>
          </a:prstGeom>
          <a:solidFill xmlns:a="http://schemas.openxmlformats.org/drawingml/2006/main">
            <a:srgbClr val="FFF4E5"/>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1" name="Text 69">
            <a:extLst xmlns:a="http://schemas.openxmlformats.org/drawingml/2006/main">
              <a:ext uri="{FF2B5EF4-FFF2-40B4-BE49-F238E27FC236}">
                <a16:creationId xmlns:a16="http://schemas.microsoft.com/office/drawing/2014/main" id="{3F04FD60-CC1D-4299-A833-75E08EB0197C}"/>
              </a:ext>
            </a:extLst>
          </p:cNvPr>
          <p:cNvSpPr>
            <a:spLocks xmlns:a="http://schemas.openxmlformats.org/drawingml/2006/main" noGrp="1"/>
          </p:cNvSpPr>
          <p:nvPr/>
        </p:nvSpPr>
        <p:spPr>
          <a:xfrm xmlns:a="http://schemas.openxmlformats.org/drawingml/2006/main">
            <a:off x="6172200" y="3282696"/>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a:t>
            </a:r>
            <a:endParaRPr sz="800">
              <a:latin typeface="Arial"/>
              <a:ea typeface="Arial"/>
              <a:cs typeface="Arial"/>
            </a:endParaRPr>
          </a:p>
        </p:txBody>
      </p:sp>
      <p:sp>
        <p:nvSpPr>
          <p:cNvPr id="72" name="Shape 70">
            <a:extLst xmlns:a="http://schemas.openxmlformats.org/drawingml/2006/main">
              <a:ext uri="{FF2B5EF4-FFF2-40B4-BE49-F238E27FC236}">
                <a16:creationId xmlns:a16="http://schemas.microsoft.com/office/drawing/2014/main" id="{61780626-81A2-4D78-9AE9-849C900B7549}"/>
              </a:ext>
            </a:extLst>
          </p:cNvPr>
          <p:cNvSpPr>
            <a:spLocks xmlns:a="http://schemas.openxmlformats.org/drawingml/2006/main" noGrp="1"/>
          </p:cNvSpPr>
          <p:nvPr/>
        </p:nvSpPr>
        <p:spPr>
          <a:xfrm xmlns:a="http://schemas.openxmlformats.org/drawingml/2006/main">
            <a:off x="7662672" y="3127248"/>
            <a:ext cx="1490472" cy="438912"/>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3" name="Text 71">
            <a:extLst xmlns:a="http://schemas.openxmlformats.org/drawingml/2006/main">
              <a:ext uri="{FF2B5EF4-FFF2-40B4-BE49-F238E27FC236}">
                <a16:creationId xmlns:a16="http://schemas.microsoft.com/office/drawing/2014/main" id="{85746D57-EFA6-44B5-8F3C-4CDDAF16B6A8}"/>
              </a:ext>
            </a:extLst>
          </p:cNvPr>
          <p:cNvSpPr>
            <a:spLocks xmlns:a="http://schemas.openxmlformats.org/drawingml/2006/main" noGrp="1"/>
          </p:cNvSpPr>
          <p:nvPr/>
        </p:nvSpPr>
        <p:spPr>
          <a:xfrm xmlns:a="http://schemas.openxmlformats.org/drawingml/2006/main">
            <a:off x="7662672" y="3282696"/>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74" name="Shape 72">
            <a:extLst xmlns:a="http://schemas.openxmlformats.org/drawingml/2006/main">
              <a:ext uri="{FF2B5EF4-FFF2-40B4-BE49-F238E27FC236}">
                <a16:creationId xmlns:a16="http://schemas.microsoft.com/office/drawing/2014/main" id="{FF092422-6FD8-4EF4-BB0D-37742049B9F5}"/>
              </a:ext>
            </a:extLst>
          </p:cNvPr>
          <p:cNvSpPr>
            <a:spLocks xmlns:a="http://schemas.openxmlformats.org/drawingml/2006/main" noGrp="1"/>
          </p:cNvSpPr>
          <p:nvPr/>
        </p:nvSpPr>
        <p:spPr>
          <a:xfrm xmlns:a="http://schemas.openxmlformats.org/drawingml/2006/main">
            <a:off x="9153144" y="3127248"/>
            <a:ext cx="1490472"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5" name="Text 73">
            <a:extLst xmlns:a="http://schemas.openxmlformats.org/drawingml/2006/main">
              <a:ext uri="{FF2B5EF4-FFF2-40B4-BE49-F238E27FC236}">
                <a16:creationId xmlns:a16="http://schemas.microsoft.com/office/drawing/2014/main" id="{8A53D697-CB16-469D-8391-DA16EEC671C4}"/>
              </a:ext>
            </a:extLst>
          </p:cNvPr>
          <p:cNvSpPr>
            <a:spLocks xmlns:a="http://schemas.openxmlformats.org/drawingml/2006/main" noGrp="1"/>
          </p:cNvSpPr>
          <p:nvPr/>
        </p:nvSpPr>
        <p:spPr>
          <a:xfrm xmlns:a="http://schemas.openxmlformats.org/drawingml/2006/main">
            <a:off x="9153144" y="3282696"/>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7B8184"/>
                </a:solidFill>
                <a:latin typeface="Arial"/>
                <a:ea typeface="Arial"/>
                <a:cs typeface="Arial"/>
              </a:rPr>
              <a:t>Low</a:t>
            </a:r>
            <a:endParaRPr sz="800">
              <a:latin typeface="Arial"/>
              <a:ea typeface="Arial"/>
              <a:cs typeface="Arial"/>
            </a:endParaRPr>
          </a:p>
        </p:txBody>
      </p:sp>
      <p:sp>
        <p:nvSpPr>
          <p:cNvPr id="76" name="Shape 74">
            <a:extLst xmlns:a="http://schemas.openxmlformats.org/drawingml/2006/main">
              <a:ext uri="{FF2B5EF4-FFF2-40B4-BE49-F238E27FC236}">
                <a16:creationId xmlns:a16="http://schemas.microsoft.com/office/drawing/2014/main" id="{5454B98E-EB1E-4C38-9EDE-3387215D6112}"/>
              </a:ext>
            </a:extLst>
          </p:cNvPr>
          <p:cNvSpPr>
            <a:spLocks xmlns:a="http://schemas.openxmlformats.org/drawingml/2006/main" noGrp="1"/>
          </p:cNvSpPr>
          <p:nvPr/>
        </p:nvSpPr>
        <p:spPr>
          <a:xfrm xmlns:a="http://schemas.openxmlformats.org/drawingml/2006/main">
            <a:off x="475488" y="3566160"/>
            <a:ext cx="1225296" cy="438912"/>
          </a:xfrm>
          <a:prstGeom xmlns:a="http://schemas.openxmlformats.org/drawingml/2006/main" prst="rect">
            <a:avLst/>
          </a:prstGeom>
          <a:solidFill xmlns:a="http://schemas.openxmlformats.org/drawingml/2006/main">
            <a:srgbClr val="F3F6F8"/>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7" name="Text 75">
            <a:extLst xmlns:a="http://schemas.openxmlformats.org/drawingml/2006/main">
              <a:ext uri="{FF2B5EF4-FFF2-40B4-BE49-F238E27FC236}">
                <a16:creationId xmlns:a16="http://schemas.microsoft.com/office/drawing/2014/main" id="{F6951D08-F327-4CA2-834D-7CFE5FE61A9F}"/>
              </a:ext>
            </a:extLst>
          </p:cNvPr>
          <p:cNvSpPr>
            <a:spLocks xmlns:a="http://schemas.openxmlformats.org/drawingml/2006/main" noGrp="1"/>
          </p:cNvSpPr>
          <p:nvPr/>
        </p:nvSpPr>
        <p:spPr>
          <a:xfrm xmlns:a="http://schemas.openxmlformats.org/drawingml/2006/main">
            <a:off x="548640" y="3639312"/>
            <a:ext cx="1078992"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Logistics &amp; Other</a:t>
            </a:r>
            <a:endParaRPr sz="800">
              <a:latin typeface="Arial"/>
              <a:ea typeface="Arial"/>
              <a:cs typeface="Arial"/>
            </a:endParaRPr>
          </a:p>
        </p:txBody>
      </p:sp>
      <p:sp>
        <p:nvSpPr>
          <p:cNvPr id="78" name="Shape 76">
            <a:extLst xmlns:a="http://schemas.openxmlformats.org/drawingml/2006/main">
              <a:ext uri="{FF2B5EF4-FFF2-40B4-BE49-F238E27FC236}">
                <a16:creationId xmlns:a16="http://schemas.microsoft.com/office/drawing/2014/main" id="{9DAB8C39-E7A6-4E37-AF96-FB391C30D877}"/>
              </a:ext>
            </a:extLst>
          </p:cNvPr>
          <p:cNvSpPr>
            <a:spLocks xmlns:a="http://schemas.openxmlformats.org/drawingml/2006/main" noGrp="1"/>
          </p:cNvSpPr>
          <p:nvPr/>
        </p:nvSpPr>
        <p:spPr>
          <a:xfrm xmlns:a="http://schemas.openxmlformats.org/drawingml/2006/main">
            <a:off x="1700784" y="3566160"/>
            <a:ext cx="1490472" cy="438912"/>
          </a:xfrm>
          <a:prstGeom xmlns:a="http://schemas.openxmlformats.org/drawingml/2006/main" prst="rect">
            <a:avLst/>
          </a:prstGeom>
          <a:solidFill xmlns:a="http://schemas.openxmlformats.org/drawingml/2006/main">
            <a:srgbClr val="FFF4E5"/>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9" name="Text 77">
            <a:extLst xmlns:a="http://schemas.openxmlformats.org/drawingml/2006/main">
              <a:ext uri="{FF2B5EF4-FFF2-40B4-BE49-F238E27FC236}">
                <a16:creationId xmlns:a16="http://schemas.microsoft.com/office/drawing/2014/main" id="{8BAE835C-9382-42EF-A9D0-D24BCA3B3CD9}"/>
              </a:ext>
            </a:extLst>
          </p:cNvPr>
          <p:cNvSpPr>
            <a:spLocks xmlns:a="http://schemas.openxmlformats.org/drawingml/2006/main" noGrp="1"/>
          </p:cNvSpPr>
          <p:nvPr/>
        </p:nvSpPr>
        <p:spPr>
          <a:xfrm xmlns:a="http://schemas.openxmlformats.org/drawingml/2006/main">
            <a:off x="1700784" y="3721608"/>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a:t>
            </a:r>
            <a:endParaRPr sz="800">
              <a:latin typeface="Arial"/>
              <a:ea typeface="Arial"/>
              <a:cs typeface="Arial"/>
            </a:endParaRPr>
          </a:p>
        </p:txBody>
      </p:sp>
      <p:sp>
        <p:nvSpPr>
          <p:cNvPr id="80" name="Shape 78">
            <a:extLst xmlns:a="http://schemas.openxmlformats.org/drawingml/2006/main">
              <a:ext uri="{FF2B5EF4-FFF2-40B4-BE49-F238E27FC236}">
                <a16:creationId xmlns:a16="http://schemas.microsoft.com/office/drawing/2014/main" id="{0735082F-5511-40FA-BAAB-F14D3770CB04}"/>
              </a:ext>
            </a:extLst>
          </p:cNvPr>
          <p:cNvSpPr>
            <a:spLocks xmlns:a="http://schemas.openxmlformats.org/drawingml/2006/main" noGrp="1"/>
          </p:cNvSpPr>
          <p:nvPr/>
        </p:nvSpPr>
        <p:spPr>
          <a:xfrm xmlns:a="http://schemas.openxmlformats.org/drawingml/2006/main">
            <a:off x="3191256" y="3566160"/>
            <a:ext cx="1490472"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1" name="Text 79">
            <a:extLst xmlns:a="http://schemas.openxmlformats.org/drawingml/2006/main">
              <a:ext uri="{FF2B5EF4-FFF2-40B4-BE49-F238E27FC236}">
                <a16:creationId xmlns:a16="http://schemas.microsoft.com/office/drawing/2014/main" id="{3DEAB62C-0669-4B87-A85C-D2A86643AED8}"/>
              </a:ext>
            </a:extLst>
          </p:cNvPr>
          <p:cNvSpPr>
            <a:spLocks xmlns:a="http://schemas.openxmlformats.org/drawingml/2006/main" noGrp="1"/>
          </p:cNvSpPr>
          <p:nvPr/>
        </p:nvSpPr>
        <p:spPr>
          <a:xfrm xmlns:a="http://schemas.openxmlformats.org/drawingml/2006/main">
            <a:off x="3191256" y="3721608"/>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7B8184"/>
                </a:solidFill>
                <a:latin typeface="Arial"/>
                <a:ea typeface="Arial"/>
                <a:cs typeface="Arial"/>
              </a:rPr>
              <a:t>Low</a:t>
            </a:r>
            <a:endParaRPr sz="800">
              <a:latin typeface="Arial"/>
              <a:ea typeface="Arial"/>
              <a:cs typeface="Arial"/>
            </a:endParaRPr>
          </a:p>
        </p:txBody>
      </p:sp>
      <p:sp>
        <p:nvSpPr>
          <p:cNvPr id="82" name="Shape 80">
            <a:extLst xmlns:a="http://schemas.openxmlformats.org/drawingml/2006/main">
              <a:ext uri="{FF2B5EF4-FFF2-40B4-BE49-F238E27FC236}">
                <a16:creationId xmlns:a16="http://schemas.microsoft.com/office/drawing/2014/main" id="{2C6E2C16-4198-4F03-91A1-428222525299}"/>
              </a:ext>
            </a:extLst>
          </p:cNvPr>
          <p:cNvSpPr>
            <a:spLocks xmlns:a="http://schemas.openxmlformats.org/drawingml/2006/main" noGrp="1"/>
          </p:cNvSpPr>
          <p:nvPr/>
        </p:nvSpPr>
        <p:spPr>
          <a:xfrm xmlns:a="http://schemas.openxmlformats.org/drawingml/2006/main">
            <a:off x="4681728" y="3566160"/>
            <a:ext cx="1490472" cy="438912"/>
          </a:xfrm>
          <a:prstGeom xmlns:a="http://schemas.openxmlformats.org/drawingml/2006/main" prst="rect">
            <a:avLst/>
          </a:prstGeom>
          <a:solidFill xmlns:a="http://schemas.openxmlformats.org/drawingml/2006/main">
            <a:srgbClr val="FFF4E5"/>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3" name="Text 81">
            <a:extLst xmlns:a="http://schemas.openxmlformats.org/drawingml/2006/main">
              <a:ext uri="{FF2B5EF4-FFF2-40B4-BE49-F238E27FC236}">
                <a16:creationId xmlns:a16="http://schemas.microsoft.com/office/drawing/2014/main" id="{1A39BB1B-1194-4F1E-B5BD-5E6C2DAB656D}"/>
              </a:ext>
            </a:extLst>
          </p:cNvPr>
          <p:cNvSpPr>
            <a:spLocks xmlns:a="http://schemas.openxmlformats.org/drawingml/2006/main" noGrp="1"/>
          </p:cNvSpPr>
          <p:nvPr/>
        </p:nvSpPr>
        <p:spPr>
          <a:xfrm xmlns:a="http://schemas.openxmlformats.org/drawingml/2006/main">
            <a:off x="4681728" y="3721608"/>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a:t>
            </a:r>
            <a:endParaRPr sz="800">
              <a:latin typeface="Arial"/>
              <a:ea typeface="Arial"/>
              <a:cs typeface="Arial"/>
            </a:endParaRPr>
          </a:p>
        </p:txBody>
      </p:sp>
      <p:sp>
        <p:nvSpPr>
          <p:cNvPr id="84" name="Shape 82">
            <a:extLst xmlns:a="http://schemas.openxmlformats.org/drawingml/2006/main">
              <a:ext uri="{FF2B5EF4-FFF2-40B4-BE49-F238E27FC236}">
                <a16:creationId xmlns:a16="http://schemas.microsoft.com/office/drawing/2014/main" id="{6535AC12-1533-4A71-90FF-EE51CE2AFFF0}"/>
              </a:ext>
            </a:extLst>
          </p:cNvPr>
          <p:cNvSpPr>
            <a:spLocks xmlns:a="http://schemas.openxmlformats.org/drawingml/2006/main" noGrp="1"/>
          </p:cNvSpPr>
          <p:nvPr/>
        </p:nvSpPr>
        <p:spPr>
          <a:xfrm xmlns:a="http://schemas.openxmlformats.org/drawingml/2006/main">
            <a:off x="6172200" y="3566160"/>
            <a:ext cx="1490472"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5" name="Text 83">
            <a:extLst xmlns:a="http://schemas.openxmlformats.org/drawingml/2006/main">
              <a:ext uri="{FF2B5EF4-FFF2-40B4-BE49-F238E27FC236}">
                <a16:creationId xmlns:a16="http://schemas.microsoft.com/office/drawing/2014/main" id="{EAB8434D-0415-434E-B111-21955234E270}"/>
              </a:ext>
            </a:extLst>
          </p:cNvPr>
          <p:cNvSpPr>
            <a:spLocks xmlns:a="http://schemas.openxmlformats.org/drawingml/2006/main" noGrp="1"/>
          </p:cNvSpPr>
          <p:nvPr/>
        </p:nvSpPr>
        <p:spPr>
          <a:xfrm xmlns:a="http://schemas.openxmlformats.org/drawingml/2006/main">
            <a:off x="6172200" y="3721608"/>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7B8184"/>
                </a:solidFill>
                <a:latin typeface="Arial"/>
                <a:ea typeface="Arial"/>
                <a:cs typeface="Arial"/>
              </a:rPr>
              <a:t>Low</a:t>
            </a:r>
            <a:endParaRPr sz="800">
              <a:latin typeface="Arial"/>
              <a:ea typeface="Arial"/>
              <a:cs typeface="Arial"/>
            </a:endParaRPr>
          </a:p>
        </p:txBody>
      </p:sp>
      <p:sp>
        <p:nvSpPr>
          <p:cNvPr id="86" name="Shape 84">
            <a:extLst xmlns:a="http://schemas.openxmlformats.org/drawingml/2006/main">
              <a:ext uri="{FF2B5EF4-FFF2-40B4-BE49-F238E27FC236}">
                <a16:creationId xmlns:a16="http://schemas.microsoft.com/office/drawing/2014/main" id="{A7AC4715-8D9B-45C5-A876-E27AED27705D}"/>
              </a:ext>
            </a:extLst>
          </p:cNvPr>
          <p:cNvSpPr>
            <a:spLocks xmlns:a="http://schemas.openxmlformats.org/drawingml/2006/main" noGrp="1"/>
          </p:cNvSpPr>
          <p:nvPr/>
        </p:nvSpPr>
        <p:spPr>
          <a:xfrm xmlns:a="http://schemas.openxmlformats.org/drawingml/2006/main">
            <a:off x="7662672" y="3566160"/>
            <a:ext cx="1490472" cy="438912"/>
          </a:xfrm>
          <a:prstGeom xmlns:a="http://schemas.openxmlformats.org/drawingml/2006/main" prst="rect">
            <a:avLst/>
          </a:prstGeom>
          <a:solidFill xmlns:a="http://schemas.openxmlformats.org/drawingml/2006/main">
            <a:srgbClr val="FFF4E5"/>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7" name="Text 85">
            <a:extLst xmlns:a="http://schemas.openxmlformats.org/drawingml/2006/main">
              <a:ext uri="{FF2B5EF4-FFF2-40B4-BE49-F238E27FC236}">
                <a16:creationId xmlns:a16="http://schemas.microsoft.com/office/drawing/2014/main" id="{AFE13657-E2BE-4425-95B4-C9ABD30A75E1}"/>
              </a:ext>
            </a:extLst>
          </p:cNvPr>
          <p:cNvSpPr>
            <a:spLocks xmlns:a="http://schemas.openxmlformats.org/drawingml/2006/main" noGrp="1"/>
          </p:cNvSpPr>
          <p:nvPr/>
        </p:nvSpPr>
        <p:spPr>
          <a:xfrm xmlns:a="http://schemas.openxmlformats.org/drawingml/2006/main">
            <a:off x="7662672" y="3721608"/>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a:t>
            </a:r>
            <a:endParaRPr sz="800">
              <a:latin typeface="Arial"/>
              <a:ea typeface="Arial"/>
              <a:cs typeface="Arial"/>
            </a:endParaRPr>
          </a:p>
        </p:txBody>
      </p:sp>
      <p:sp>
        <p:nvSpPr>
          <p:cNvPr id="88" name="Shape 86">
            <a:extLst xmlns:a="http://schemas.openxmlformats.org/drawingml/2006/main">
              <a:ext uri="{FF2B5EF4-FFF2-40B4-BE49-F238E27FC236}">
                <a16:creationId xmlns:a16="http://schemas.microsoft.com/office/drawing/2014/main" id="{C7C3DAEF-6C82-4621-8D61-94BD92CAAF2A}"/>
              </a:ext>
            </a:extLst>
          </p:cNvPr>
          <p:cNvSpPr>
            <a:spLocks xmlns:a="http://schemas.openxmlformats.org/drawingml/2006/main" noGrp="1"/>
          </p:cNvSpPr>
          <p:nvPr/>
        </p:nvSpPr>
        <p:spPr>
          <a:xfrm xmlns:a="http://schemas.openxmlformats.org/drawingml/2006/main">
            <a:off x="9153144" y="3566160"/>
            <a:ext cx="1490472"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9" name="Text 87">
            <a:extLst xmlns:a="http://schemas.openxmlformats.org/drawingml/2006/main">
              <a:ext uri="{FF2B5EF4-FFF2-40B4-BE49-F238E27FC236}">
                <a16:creationId xmlns:a16="http://schemas.microsoft.com/office/drawing/2014/main" id="{5E412507-E3E2-4C0B-881D-3F424C8F171C}"/>
              </a:ext>
            </a:extLst>
          </p:cNvPr>
          <p:cNvSpPr>
            <a:spLocks xmlns:a="http://schemas.openxmlformats.org/drawingml/2006/main" noGrp="1"/>
          </p:cNvSpPr>
          <p:nvPr/>
        </p:nvSpPr>
        <p:spPr>
          <a:xfrm xmlns:a="http://schemas.openxmlformats.org/drawingml/2006/main">
            <a:off x="9153144" y="3721608"/>
            <a:ext cx="149047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7B8184"/>
                </a:solidFill>
                <a:latin typeface="Arial"/>
                <a:ea typeface="Arial"/>
                <a:cs typeface="Arial"/>
              </a:rPr>
              <a:t>Low</a:t>
            </a:r>
            <a:endParaRPr sz="800">
              <a:latin typeface="Arial"/>
              <a:ea typeface="Arial"/>
              <a:cs typeface="Arial"/>
            </a:endParaRPr>
          </a:p>
        </p:txBody>
      </p:sp>
      <p:sp>
        <p:nvSpPr>
          <p:cNvPr id="90" name="Text 88">
            <a:extLst xmlns:a="http://schemas.openxmlformats.org/drawingml/2006/main">
              <a:ext uri="{FF2B5EF4-FFF2-40B4-BE49-F238E27FC236}">
                <a16:creationId xmlns:a16="http://schemas.microsoft.com/office/drawing/2014/main" id="{C7272BA9-86A2-4B04-87B2-2354706C383D}"/>
              </a:ext>
            </a:extLst>
          </p:cNvPr>
          <p:cNvSpPr>
            <a:spLocks xmlns:a="http://schemas.openxmlformats.org/drawingml/2006/main" noGrp="1"/>
          </p:cNvSpPr>
          <p:nvPr/>
        </p:nvSpPr>
        <p:spPr>
          <a:xfrm xmlns:a="http://schemas.openxmlformats.org/drawingml/2006/main">
            <a:off x="475488" y="4187952"/>
            <a:ext cx="42062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What to request in RFP and commercial schedules</a:t>
            </a:r>
            <a:endParaRPr sz="1000">
              <a:latin typeface="Arial"/>
              <a:ea typeface="Arial"/>
              <a:cs typeface="Arial"/>
            </a:endParaRPr>
          </a:p>
        </p:txBody>
      </p:sp>
      <p:sp>
        <p:nvSpPr>
          <p:cNvPr id="91" name="Shape 89">
            <a:extLst xmlns:a="http://schemas.openxmlformats.org/drawingml/2006/main">
              <a:ext uri="{FF2B5EF4-FFF2-40B4-BE49-F238E27FC236}">
                <a16:creationId xmlns:a16="http://schemas.microsoft.com/office/drawing/2014/main" id="{B202F4A2-4403-418C-B6E8-D1C53E80471A}"/>
              </a:ext>
            </a:extLst>
          </p:cNvPr>
          <p:cNvSpPr>
            <a:spLocks xmlns:a="http://schemas.openxmlformats.org/drawingml/2006/main" noGrp="1"/>
          </p:cNvSpPr>
          <p:nvPr/>
        </p:nvSpPr>
        <p:spPr>
          <a:xfrm xmlns:a="http://schemas.openxmlformats.org/drawingml/2006/main">
            <a:off x="475488" y="4462272"/>
            <a:ext cx="1783080" cy="27432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2" name="Text 90">
            <a:extLst xmlns:a="http://schemas.openxmlformats.org/drawingml/2006/main">
              <a:ext uri="{FF2B5EF4-FFF2-40B4-BE49-F238E27FC236}">
                <a16:creationId xmlns:a16="http://schemas.microsoft.com/office/drawing/2014/main" id="{7877FCDE-B732-4167-9C95-010D25A9AEC7}"/>
              </a:ext>
            </a:extLst>
          </p:cNvPr>
          <p:cNvSpPr>
            <a:spLocks xmlns:a="http://schemas.openxmlformats.org/drawingml/2006/main" noGrp="1"/>
          </p:cNvSpPr>
          <p:nvPr/>
        </p:nvSpPr>
        <p:spPr>
          <a:xfrm xmlns:a="http://schemas.openxmlformats.org/drawingml/2006/main">
            <a:off x="548640" y="4535424"/>
            <a:ext cx="1636776"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Line-item transparency</a:t>
            </a:r>
            <a:endParaRPr sz="800">
              <a:latin typeface="Arial"/>
              <a:ea typeface="Arial"/>
              <a:cs typeface="Arial"/>
            </a:endParaRPr>
          </a:p>
        </p:txBody>
      </p:sp>
      <p:sp>
        <p:nvSpPr>
          <p:cNvPr id="93" name="Shape 91">
            <a:extLst xmlns:a="http://schemas.openxmlformats.org/drawingml/2006/main">
              <a:ext uri="{FF2B5EF4-FFF2-40B4-BE49-F238E27FC236}">
                <a16:creationId xmlns:a16="http://schemas.microsoft.com/office/drawing/2014/main" id="{65DC0689-53A3-4904-9DD3-E07E4EC47880}"/>
              </a:ext>
            </a:extLst>
          </p:cNvPr>
          <p:cNvSpPr>
            <a:spLocks xmlns:a="http://schemas.openxmlformats.org/drawingml/2006/main" noGrp="1"/>
          </p:cNvSpPr>
          <p:nvPr/>
        </p:nvSpPr>
        <p:spPr>
          <a:xfrm xmlns:a="http://schemas.openxmlformats.org/drawingml/2006/main">
            <a:off x="2258568" y="4462272"/>
            <a:ext cx="5440680" cy="27432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4" name="Text 92">
            <a:extLst xmlns:a="http://schemas.openxmlformats.org/drawingml/2006/main">
              <a:ext uri="{FF2B5EF4-FFF2-40B4-BE49-F238E27FC236}">
                <a16:creationId xmlns:a16="http://schemas.microsoft.com/office/drawing/2014/main" id="{B6CA275D-212B-473F-96C3-8D32EA2ED106}"/>
              </a:ext>
            </a:extLst>
          </p:cNvPr>
          <p:cNvSpPr>
            <a:spLocks xmlns:a="http://schemas.openxmlformats.org/drawingml/2006/main" noGrp="1"/>
          </p:cNvSpPr>
          <p:nvPr/>
        </p:nvSpPr>
        <p:spPr>
          <a:xfrm xmlns:a="http://schemas.openxmlformats.org/drawingml/2006/main">
            <a:off x="2331720" y="4535424"/>
            <a:ext cx="5294376"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Separate hardware, subscription, support, professional services, logistics and renewal pricing.</a:t>
            </a:r>
            <a:endParaRPr sz="800">
              <a:latin typeface="Arial"/>
              <a:ea typeface="Arial"/>
              <a:cs typeface="Arial"/>
            </a:endParaRPr>
          </a:p>
        </p:txBody>
      </p:sp>
      <p:sp>
        <p:nvSpPr>
          <p:cNvPr id="95" name="Shape 93">
            <a:extLst xmlns:a="http://schemas.openxmlformats.org/drawingml/2006/main">
              <a:ext uri="{FF2B5EF4-FFF2-40B4-BE49-F238E27FC236}">
                <a16:creationId xmlns:a16="http://schemas.microsoft.com/office/drawing/2014/main" id="{4F074752-98AF-4DDC-BA89-057B1514B74F}"/>
              </a:ext>
            </a:extLst>
          </p:cNvPr>
          <p:cNvSpPr>
            <a:spLocks xmlns:a="http://schemas.openxmlformats.org/drawingml/2006/main" noGrp="1"/>
          </p:cNvSpPr>
          <p:nvPr/>
        </p:nvSpPr>
        <p:spPr>
          <a:xfrm xmlns:a="http://schemas.openxmlformats.org/drawingml/2006/main">
            <a:off x="475488" y="4736592"/>
            <a:ext cx="1783080" cy="27432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6" name="Text 94">
            <a:extLst xmlns:a="http://schemas.openxmlformats.org/drawingml/2006/main">
              <a:ext uri="{FF2B5EF4-FFF2-40B4-BE49-F238E27FC236}">
                <a16:creationId xmlns:a16="http://schemas.microsoft.com/office/drawing/2014/main" id="{68E83FAD-BA4C-418E-B010-00C05C62A552}"/>
              </a:ext>
            </a:extLst>
          </p:cNvPr>
          <p:cNvSpPr>
            <a:spLocks xmlns:a="http://schemas.openxmlformats.org/drawingml/2006/main" noGrp="1"/>
          </p:cNvSpPr>
          <p:nvPr/>
        </p:nvSpPr>
        <p:spPr>
          <a:xfrm xmlns:a="http://schemas.openxmlformats.org/drawingml/2006/main">
            <a:off x="548640" y="4809744"/>
            <a:ext cx="1636776"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Net-price waterfall</a:t>
            </a:r>
            <a:endParaRPr sz="800">
              <a:latin typeface="Arial"/>
              <a:ea typeface="Arial"/>
              <a:cs typeface="Arial"/>
            </a:endParaRPr>
          </a:p>
        </p:txBody>
      </p:sp>
      <p:sp>
        <p:nvSpPr>
          <p:cNvPr id="97" name="Shape 95">
            <a:extLst xmlns:a="http://schemas.openxmlformats.org/drawingml/2006/main">
              <a:ext uri="{FF2B5EF4-FFF2-40B4-BE49-F238E27FC236}">
                <a16:creationId xmlns:a16="http://schemas.microsoft.com/office/drawing/2014/main" id="{1D783CDF-C74F-45EF-8A4C-44D54F6ED1E5}"/>
              </a:ext>
            </a:extLst>
          </p:cNvPr>
          <p:cNvSpPr>
            <a:spLocks xmlns:a="http://schemas.openxmlformats.org/drawingml/2006/main" noGrp="1"/>
          </p:cNvSpPr>
          <p:nvPr/>
        </p:nvSpPr>
        <p:spPr>
          <a:xfrm xmlns:a="http://schemas.openxmlformats.org/drawingml/2006/main">
            <a:off x="2258568" y="4736592"/>
            <a:ext cx="5440680" cy="27432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8" name="Text 96">
            <a:extLst xmlns:a="http://schemas.openxmlformats.org/drawingml/2006/main">
              <a:ext uri="{FF2B5EF4-FFF2-40B4-BE49-F238E27FC236}">
                <a16:creationId xmlns:a16="http://schemas.microsoft.com/office/drawing/2014/main" id="{4C085DE2-E0E4-45E8-938F-0A585A1E895E}"/>
              </a:ext>
            </a:extLst>
          </p:cNvPr>
          <p:cNvSpPr>
            <a:spLocks xmlns:a="http://schemas.openxmlformats.org/drawingml/2006/main" noGrp="1"/>
          </p:cNvSpPr>
          <p:nvPr/>
        </p:nvSpPr>
        <p:spPr>
          <a:xfrm xmlns:a="http://schemas.openxmlformats.org/drawingml/2006/main">
            <a:off x="2331720" y="4809744"/>
            <a:ext cx="5294376"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List price, discount, rebate, channel margin and end-of-term renewal rate should be visible.</a:t>
            </a:r>
            <a:endParaRPr sz="800">
              <a:latin typeface="Arial"/>
              <a:ea typeface="Arial"/>
              <a:cs typeface="Arial"/>
            </a:endParaRPr>
          </a:p>
        </p:txBody>
      </p:sp>
      <p:sp>
        <p:nvSpPr>
          <p:cNvPr id="99" name="Shape 97">
            <a:extLst xmlns:a="http://schemas.openxmlformats.org/drawingml/2006/main">
              <a:ext uri="{FF2B5EF4-FFF2-40B4-BE49-F238E27FC236}">
                <a16:creationId xmlns:a16="http://schemas.microsoft.com/office/drawing/2014/main" id="{B70E228A-5FCD-4BE4-919A-C03A78ECF2D6}"/>
              </a:ext>
            </a:extLst>
          </p:cNvPr>
          <p:cNvSpPr>
            <a:spLocks xmlns:a="http://schemas.openxmlformats.org/drawingml/2006/main" noGrp="1"/>
          </p:cNvSpPr>
          <p:nvPr/>
        </p:nvSpPr>
        <p:spPr>
          <a:xfrm xmlns:a="http://schemas.openxmlformats.org/drawingml/2006/main">
            <a:off x="475488" y="5010912"/>
            <a:ext cx="1783080" cy="27432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0" name="Text 98">
            <a:extLst xmlns:a="http://schemas.openxmlformats.org/drawingml/2006/main">
              <a:ext uri="{FF2B5EF4-FFF2-40B4-BE49-F238E27FC236}">
                <a16:creationId xmlns:a16="http://schemas.microsoft.com/office/drawing/2014/main" id="{664E8016-FDB1-4575-B58E-019B2D7E4B5B}"/>
              </a:ext>
            </a:extLst>
          </p:cNvPr>
          <p:cNvSpPr>
            <a:spLocks xmlns:a="http://schemas.openxmlformats.org/drawingml/2006/main" noGrp="1"/>
          </p:cNvSpPr>
          <p:nvPr/>
        </p:nvSpPr>
        <p:spPr>
          <a:xfrm xmlns:a="http://schemas.openxmlformats.org/drawingml/2006/main">
            <a:off x="548640" y="5084064"/>
            <a:ext cx="1636776"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SLA segmentation</a:t>
            </a:r>
            <a:endParaRPr sz="800">
              <a:latin typeface="Arial"/>
              <a:ea typeface="Arial"/>
              <a:cs typeface="Arial"/>
            </a:endParaRPr>
          </a:p>
        </p:txBody>
      </p:sp>
      <p:sp>
        <p:nvSpPr>
          <p:cNvPr id="101" name="Shape 99">
            <a:extLst xmlns:a="http://schemas.openxmlformats.org/drawingml/2006/main">
              <a:ext uri="{FF2B5EF4-FFF2-40B4-BE49-F238E27FC236}">
                <a16:creationId xmlns:a16="http://schemas.microsoft.com/office/drawing/2014/main" id="{FD6753BA-DACC-4F6C-91B9-A11AB5C23208}"/>
              </a:ext>
            </a:extLst>
          </p:cNvPr>
          <p:cNvSpPr>
            <a:spLocks xmlns:a="http://schemas.openxmlformats.org/drawingml/2006/main" noGrp="1"/>
          </p:cNvSpPr>
          <p:nvPr/>
        </p:nvSpPr>
        <p:spPr>
          <a:xfrm xmlns:a="http://schemas.openxmlformats.org/drawingml/2006/main">
            <a:off x="2258568" y="5010912"/>
            <a:ext cx="5440680" cy="27432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2" name="Text 100">
            <a:extLst xmlns:a="http://schemas.openxmlformats.org/drawingml/2006/main">
              <a:ext uri="{FF2B5EF4-FFF2-40B4-BE49-F238E27FC236}">
                <a16:creationId xmlns:a16="http://schemas.microsoft.com/office/drawing/2014/main" id="{D31D1044-C9DD-4B19-B3A7-922EEBC4FD1C}"/>
              </a:ext>
            </a:extLst>
          </p:cNvPr>
          <p:cNvSpPr>
            <a:spLocks xmlns:a="http://schemas.openxmlformats.org/drawingml/2006/main" noGrp="1"/>
          </p:cNvSpPr>
          <p:nvPr/>
        </p:nvSpPr>
        <p:spPr>
          <a:xfrm xmlns:a="http://schemas.openxmlformats.org/drawingml/2006/main">
            <a:off x="2331720" y="5084064"/>
            <a:ext cx="5294376"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Apply premium SLA only to critical sites; use NBD or pooled spares for lower-risk branches.</a:t>
            </a:r>
            <a:endParaRPr sz="800">
              <a:latin typeface="Arial"/>
              <a:ea typeface="Arial"/>
              <a:cs typeface="Arial"/>
            </a:endParaRPr>
          </a:p>
        </p:txBody>
      </p:sp>
      <p:sp>
        <p:nvSpPr>
          <p:cNvPr id="103" name="Shape 101">
            <a:extLst xmlns:a="http://schemas.openxmlformats.org/drawingml/2006/main">
              <a:ext uri="{FF2B5EF4-FFF2-40B4-BE49-F238E27FC236}">
                <a16:creationId xmlns:a16="http://schemas.microsoft.com/office/drawing/2014/main" id="{557986E0-C256-425B-98B5-6EEAD5F3878C}"/>
              </a:ext>
            </a:extLst>
          </p:cNvPr>
          <p:cNvSpPr>
            <a:spLocks xmlns:a="http://schemas.openxmlformats.org/drawingml/2006/main" noGrp="1"/>
          </p:cNvSpPr>
          <p:nvPr/>
        </p:nvSpPr>
        <p:spPr>
          <a:xfrm xmlns:a="http://schemas.openxmlformats.org/drawingml/2006/main">
            <a:off x="475488" y="5285232"/>
            <a:ext cx="1783080" cy="27432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4" name="Text 102">
            <a:extLst xmlns:a="http://schemas.openxmlformats.org/drawingml/2006/main">
              <a:ext uri="{FF2B5EF4-FFF2-40B4-BE49-F238E27FC236}">
                <a16:creationId xmlns:a16="http://schemas.microsoft.com/office/drawing/2014/main" id="{19DE6EEA-0129-4382-BF78-C5DA41E2CFC8}"/>
              </a:ext>
            </a:extLst>
          </p:cNvPr>
          <p:cNvSpPr>
            <a:spLocks xmlns:a="http://schemas.openxmlformats.org/drawingml/2006/main" noGrp="1"/>
          </p:cNvSpPr>
          <p:nvPr/>
        </p:nvSpPr>
        <p:spPr>
          <a:xfrm xmlns:a="http://schemas.openxmlformats.org/drawingml/2006/main">
            <a:off x="548640" y="5358384"/>
            <a:ext cx="1636776"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Commercial protections</a:t>
            </a:r>
            <a:endParaRPr sz="800">
              <a:latin typeface="Arial"/>
              <a:ea typeface="Arial"/>
              <a:cs typeface="Arial"/>
            </a:endParaRPr>
          </a:p>
        </p:txBody>
      </p:sp>
      <p:sp>
        <p:nvSpPr>
          <p:cNvPr id="105" name="Shape 103">
            <a:extLst xmlns:a="http://schemas.openxmlformats.org/drawingml/2006/main">
              <a:ext uri="{FF2B5EF4-FFF2-40B4-BE49-F238E27FC236}">
                <a16:creationId xmlns:a16="http://schemas.microsoft.com/office/drawing/2014/main" id="{F6E8D80F-8BF4-4F6D-9B44-0B19AF6AE7B7}"/>
              </a:ext>
            </a:extLst>
          </p:cNvPr>
          <p:cNvSpPr>
            <a:spLocks xmlns:a="http://schemas.openxmlformats.org/drawingml/2006/main" noGrp="1"/>
          </p:cNvSpPr>
          <p:nvPr/>
        </p:nvSpPr>
        <p:spPr>
          <a:xfrm xmlns:a="http://schemas.openxmlformats.org/drawingml/2006/main">
            <a:off x="2258568" y="5285232"/>
            <a:ext cx="5440680" cy="27432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6" name="Text 104">
            <a:extLst xmlns:a="http://schemas.openxmlformats.org/drawingml/2006/main">
              <a:ext uri="{FF2B5EF4-FFF2-40B4-BE49-F238E27FC236}">
                <a16:creationId xmlns:a16="http://schemas.microsoft.com/office/drawing/2014/main" id="{100F7421-A27C-4CDA-8FCE-1E6F30238F53}"/>
              </a:ext>
            </a:extLst>
          </p:cNvPr>
          <p:cNvSpPr>
            <a:spLocks xmlns:a="http://schemas.openxmlformats.org/drawingml/2006/main" noGrp="1"/>
          </p:cNvSpPr>
          <p:nvPr/>
        </p:nvSpPr>
        <p:spPr>
          <a:xfrm xmlns:a="http://schemas.openxmlformats.org/drawingml/2006/main">
            <a:off x="2331720" y="5358384"/>
            <a:ext cx="5294376"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Price hold, staged drawdown, renewal cap, substitution rules and backorder protection.</a:t>
            </a:r>
            <a:endParaRPr sz="800">
              <a:latin typeface="Arial"/>
              <a:ea typeface="Arial"/>
              <a:cs typeface="Arial"/>
            </a:endParaRPr>
          </a:p>
        </p:txBody>
      </p:sp>
      <p:sp>
        <p:nvSpPr>
          <p:cNvPr id="107" name="Shape 105">
            <a:extLst xmlns:a="http://schemas.openxmlformats.org/drawingml/2006/main">
              <a:ext uri="{FF2B5EF4-FFF2-40B4-BE49-F238E27FC236}">
                <a16:creationId xmlns:a16="http://schemas.microsoft.com/office/drawing/2014/main" id="{0CE54BB8-6365-49E4-871B-2DB58FCF924F}"/>
              </a:ext>
            </a:extLst>
          </p:cNvPr>
          <p:cNvSpPr>
            <a:spLocks xmlns:a="http://schemas.openxmlformats.org/drawingml/2006/main" noGrp="1"/>
          </p:cNvSpPr>
          <p:nvPr/>
        </p:nvSpPr>
        <p:spPr>
          <a:xfrm xmlns:a="http://schemas.openxmlformats.org/drawingml/2006/main">
            <a:off x="7973568" y="4462272"/>
            <a:ext cx="3611880" cy="100584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8" name="Shape 106">
            <a:extLst xmlns:a="http://schemas.openxmlformats.org/drawingml/2006/main">
              <a:ext uri="{FF2B5EF4-FFF2-40B4-BE49-F238E27FC236}">
                <a16:creationId xmlns:a16="http://schemas.microsoft.com/office/drawing/2014/main" id="{16D27ACA-B617-4D2C-A3FC-BC28B200A0F9}"/>
              </a:ext>
            </a:extLst>
          </p:cNvPr>
          <p:cNvSpPr>
            <a:spLocks xmlns:a="http://schemas.openxmlformats.org/drawingml/2006/main" noGrp="1"/>
          </p:cNvSpPr>
          <p:nvPr/>
        </p:nvSpPr>
        <p:spPr>
          <a:xfrm xmlns:a="http://schemas.openxmlformats.org/drawingml/2006/main">
            <a:off x="8156448" y="4608576"/>
            <a:ext cx="1554480" cy="201168"/>
          </a:xfrm>
          <a:prstGeom xmlns:a="http://schemas.openxmlformats.org/drawingml/2006/main" prst="rect">
            <a:avLst/>
          </a:prstGeom>
          <a:solidFill xmlns:a="http://schemas.openxmlformats.org/drawingml/2006/main">
            <a:srgbClr val="0A2E4D"/>
          </a:solidFill>
          <a:ln xmlns:a="http://schemas.openxmlformats.org/drawingml/2006/main" w="12700">
            <a:solidFill>
              <a:srgbClr val="0A2E4D"/>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9" name="Text 107">
            <a:extLst xmlns:a="http://schemas.openxmlformats.org/drawingml/2006/main">
              <a:ext uri="{FF2B5EF4-FFF2-40B4-BE49-F238E27FC236}">
                <a16:creationId xmlns:a16="http://schemas.microsoft.com/office/drawing/2014/main" id="{70E98DA0-AE8D-4861-BDE5-80C00E15B842}"/>
              </a:ext>
            </a:extLst>
          </p:cNvPr>
          <p:cNvSpPr>
            <a:spLocks xmlns:a="http://schemas.openxmlformats.org/drawingml/2006/main" noGrp="1"/>
          </p:cNvSpPr>
          <p:nvPr/>
        </p:nvSpPr>
        <p:spPr>
          <a:xfrm xmlns:a="http://schemas.openxmlformats.org/drawingml/2006/main">
            <a:off x="8273943" y="4609706"/>
            <a:ext cx="1426464" cy="17860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Procurement implication</a:t>
            </a:r>
            <a:endParaRPr sz="800">
              <a:latin typeface="Arial"/>
              <a:ea typeface="Arial"/>
              <a:cs typeface="Arial"/>
            </a:endParaRPr>
          </a:p>
        </p:txBody>
      </p:sp>
      <p:sp>
        <p:nvSpPr>
          <p:cNvPr id="110" name="Text 108">
            <a:extLst xmlns:a="http://schemas.openxmlformats.org/drawingml/2006/main">
              <a:ext uri="{FF2B5EF4-FFF2-40B4-BE49-F238E27FC236}">
                <a16:creationId xmlns:a16="http://schemas.microsoft.com/office/drawing/2014/main" id="{5F678097-C360-4304-8E63-50C2231A89E6}"/>
              </a:ext>
            </a:extLst>
          </p:cNvPr>
          <p:cNvSpPr>
            <a:spLocks xmlns:a="http://schemas.openxmlformats.org/drawingml/2006/main" noGrp="1"/>
          </p:cNvSpPr>
          <p:nvPr/>
        </p:nvSpPr>
        <p:spPr>
          <a:xfrm xmlns:a="http://schemas.openxmlformats.org/drawingml/2006/main">
            <a:off x="8193024" y="4901184"/>
            <a:ext cx="3090672"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The same OEM discount rate can produce different economics if one quote carries longer software commitments, higher support SLAs or bundled migration services.</a:t>
            </a:r>
            <a:endParaRPr sz="800">
              <a:latin typeface="Arial"/>
              <a:ea typeface="Arial"/>
              <a:cs typeface="Arial"/>
            </a:endParaRPr>
          </a:p>
        </p:txBody>
      </p:sp>
      <p:sp>
        <p:nvSpPr>
          <p:cNvPr id="111" name="Shape 109">
            <a:extLst xmlns:a="http://schemas.openxmlformats.org/drawingml/2006/main">
              <a:ext uri="{FF2B5EF4-FFF2-40B4-BE49-F238E27FC236}">
                <a16:creationId xmlns:a16="http://schemas.microsoft.com/office/drawing/2014/main" id="{EE0DE0DC-2709-4B6D-8732-BAEF4B0E7953}"/>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12" name="Shape 110">
            <a:extLst xmlns:a="http://schemas.openxmlformats.org/drawingml/2006/main">
              <a:ext uri="{FF2B5EF4-FFF2-40B4-BE49-F238E27FC236}">
                <a16:creationId xmlns:a16="http://schemas.microsoft.com/office/drawing/2014/main" id="{03584AA7-E3E9-4D71-87AF-C3BA9590A05D}"/>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13" name="Text 111">
            <a:extLst xmlns:a="http://schemas.openxmlformats.org/drawingml/2006/main">
              <a:ext uri="{FF2B5EF4-FFF2-40B4-BE49-F238E27FC236}">
                <a16:creationId xmlns:a16="http://schemas.microsoft.com/office/drawing/2014/main" id="{DFDF4D5A-9B3C-4AB4-98A3-3572FA32B58D}"/>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114" name="Text 112">
            <a:extLst xmlns:a="http://schemas.openxmlformats.org/drawingml/2006/main">
              <a:ext uri="{FF2B5EF4-FFF2-40B4-BE49-F238E27FC236}">
                <a16:creationId xmlns:a16="http://schemas.microsoft.com/office/drawing/2014/main" id="{A6BD83E4-E0C3-4E7E-BA5C-5DB65145C431}"/>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For sourcing, the strongest levers are likely to sit in the commercial structure around licenses, SLAs and rollout scope, not only in the negotiated device discount.</a:t>
            </a:r>
            <a:endParaRPr sz="1000">
              <a:latin typeface="Arial"/>
              <a:ea typeface="Arial"/>
              <a:cs typeface="Arial"/>
            </a:endParaRPr>
          </a:p>
        </p:txBody>
      </p:sp>
      <p:sp>
        <p:nvSpPr>
          <p:cNvPr id="115" name="Text 113">
            <a:extLst xmlns:a="http://schemas.openxmlformats.org/drawingml/2006/main">
              <a:ext uri="{FF2B5EF4-FFF2-40B4-BE49-F238E27FC236}">
                <a16:creationId xmlns:a16="http://schemas.microsoft.com/office/drawing/2014/main" id="{214E5CAC-8821-4F02-B536-5354657F6C08}"/>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116" name="Text 114">
            <a:hlinkClick xmlns:r="http://schemas.openxmlformats.org/officeDocument/2006/relationships" xmlns:a="http://schemas.openxmlformats.org/drawingml/2006/main" r:id="Rda9317ba867a41e4"/>
            <a:extLst xmlns:a="http://schemas.openxmlformats.org/drawingml/2006/main">
              <a:ext uri="{FF2B5EF4-FFF2-40B4-BE49-F238E27FC236}">
                <a16:creationId xmlns:a16="http://schemas.microsoft.com/office/drawing/2014/main" id="{FD601490-1117-4E06-999C-B1F5B183E4CF}"/>
              </a:ext>
            </a:extLst>
          </p:cNvPr>
          <p:cNvSpPr>
            <a:spLocks xmlns:a="http://schemas.openxmlformats.org/drawingml/2006/main" noGrp="1"/>
          </p:cNvSpPr>
          <p:nvPr/>
        </p:nvSpPr>
        <p:spPr>
          <a:xfrm xmlns:a="http://schemas.openxmlformats.org/drawingml/2006/main">
            <a:off x="896112" y="6291072"/>
            <a:ext cx="15544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ac355121a3b44dbe"/>
              </a:rPr>
              <a:t>Cisco Networking Subscription</a:t>
            </a:r>
            <a:endParaRPr sz="600" i="1">
              <a:latin typeface="Arial"/>
              <a:ea typeface="Arial"/>
              <a:cs typeface="Arial"/>
            </a:endParaRPr>
          </a:p>
        </p:txBody>
      </p:sp>
      <p:sp>
        <p:nvSpPr>
          <p:cNvPr id="117" name="Text 115">
            <a:extLst xmlns:a="http://schemas.openxmlformats.org/drawingml/2006/main">
              <a:ext uri="{FF2B5EF4-FFF2-40B4-BE49-F238E27FC236}">
                <a16:creationId xmlns:a16="http://schemas.microsoft.com/office/drawing/2014/main" id="{39D289C4-A3DA-4260-973A-DE6E92B29C17}"/>
              </a:ext>
            </a:extLst>
          </p:cNvPr>
          <p:cNvSpPr>
            <a:spLocks xmlns:a="http://schemas.openxmlformats.org/drawingml/2006/main" noGrp="1"/>
          </p:cNvSpPr>
          <p:nvPr/>
        </p:nvSpPr>
        <p:spPr>
          <a:xfrm xmlns:a="http://schemas.openxmlformats.org/drawingml/2006/main">
            <a:off x="248716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18" name="Text 116">
            <a:hlinkClick xmlns:r="http://schemas.openxmlformats.org/officeDocument/2006/relationships" xmlns:a="http://schemas.openxmlformats.org/drawingml/2006/main" r:id="R69c83ff3cd7f4c0d"/>
            <a:extLst xmlns:a="http://schemas.openxmlformats.org/drawingml/2006/main">
              <a:ext uri="{FF2B5EF4-FFF2-40B4-BE49-F238E27FC236}">
                <a16:creationId xmlns:a16="http://schemas.microsoft.com/office/drawing/2014/main" id="{8386A970-0133-49DE-A035-3FC36D95DF06}"/>
              </a:ext>
            </a:extLst>
          </p:cNvPr>
          <p:cNvSpPr>
            <a:spLocks xmlns:a="http://schemas.openxmlformats.org/drawingml/2006/main" noGrp="1"/>
          </p:cNvSpPr>
          <p:nvPr/>
        </p:nvSpPr>
        <p:spPr>
          <a:xfrm xmlns:a="http://schemas.openxmlformats.org/drawingml/2006/main">
            <a:off x="2569464" y="6291072"/>
            <a:ext cx="15544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5cc7e3e168374039"/>
              </a:rPr>
              <a:t>Cisco Meraki Co-Term Licensing</a:t>
            </a:r>
            <a:endParaRPr sz="600" i="1">
              <a:latin typeface="Arial"/>
              <a:ea typeface="Arial"/>
              <a:cs typeface="Arial"/>
            </a:endParaRPr>
          </a:p>
        </p:txBody>
      </p:sp>
      <p:sp>
        <p:nvSpPr>
          <p:cNvPr id="119" name="Text 117">
            <a:extLst xmlns:a="http://schemas.openxmlformats.org/drawingml/2006/main">
              <a:ext uri="{FF2B5EF4-FFF2-40B4-BE49-F238E27FC236}">
                <a16:creationId xmlns:a16="http://schemas.microsoft.com/office/drawing/2014/main" id="{04BF8167-C73A-4A44-9197-9E32CFD598CE}"/>
              </a:ext>
            </a:extLst>
          </p:cNvPr>
          <p:cNvSpPr>
            <a:spLocks xmlns:a="http://schemas.openxmlformats.org/drawingml/2006/main" noGrp="1"/>
          </p:cNvSpPr>
          <p:nvPr/>
        </p:nvSpPr>
        <p:spPr>
          <a:xfrm xmlns:a="http://schemas.openxmlformats.org/drawingml/2006/main">
            <a:off x="416052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20" name="Text 118">
            <a:hlinkClick xmlns:r="http://schemas.openxmlformats.org/officeDocument/2006/relationships" xmlns:a="http://schemas.openxmlformats.org/drawingml/2006/main" r:id="Reee459d36ce04e16"/>
            <a:extLst xmlns:a="http://schemas.openxmlformats.org/drawingml/2006/main">
              <a:ext uri="{FF2B5EF4-FFF2-40B4-BE49-F238E27FC236}">
                <a16:creationId xmlns:a16="http://schemas.microsoft.com/office/drawing/2014/main" id="{97DF7473-E2BC-4DAE-84A7-B9CC32ABC426}"/>
              </a:ext>
            </a:extLst>
          </p:cNvPr>
          <p:cNvSpPr>
            <a:spLocks xmlns:a="http://schemas.openxmlformats.org/drawingml/2006/main" noGrp="1"/>
          </p:cNvSpPr>
          <p:nvPr/>
        </p:nvSpPr>
        <p:spPr>
          <a:xfrm xmlns:a="http://schemas.openxmlformats.org/drawingml/2006/main">
            <a:off x="4242816" y="6291072"/>
            <a:ext cx="13716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c27648c5ce894fad"/>
              </a:rPr>
              <a:t>Cisco Support / SmartNet Tiers</a:t>
            </a:r>
            <a:endParaRPr sz="600" i="1">
              <a:latin typeface="Arial"/>
              <a:ea typeface="Arial"/>
              <a:cs typeface="Arial"/>
            </a:endParaRPr>
          </a:p>
        </p:txBody>
      </p:sp>
      <p:sp>
        <p:nvSpPr>
          <p:cNvPr id="121" name="Text 119">
            <a:extLst xmlns:a="http://schemas.openxmlformats.org/drawingml/2006/main">
              <a:ext uri="{FF2B5EF4-FFF2-40B4-BE49-F238E27FC236}">
                <a16:creationId xmlns:a16="http://schemas.microsoft.com/office/drawing/2014/main" id="{AAC07782-7D89-41EF-BE23-987E8AE1E47E}"/>
              </a:ext>
            </a:extLst>
          </p:cNvPr>
          <p:cNvSpPr>
            <a:spLocks xmlns:a="http://schemas.openxmlformats.org/drawingml/2006/main" noGrp="1"/>
          </p:cNvSpPr>
          <p:nvPr/>
        </p:nvSpPr>
        <p:spPr>
          <a:xfrm xmlns:a="http://schemas.openxmlformats.org/drawingml/2006/main">
            <a:off x="565099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22" name="Text 120">
            <a:hlinkClick xmlns:r="http://schemas.openxmlformats.org/officeDocument/2006/relationships" xmlns:a="http://schemas.openxmlformats.org/drawingml/2006/main" r:id="Rc07f7ea30deb4f44"/>
            <a:extLst xmlns:a="http://schemas.openxmlformats.org/drawingml/2006/main">
              <a:ext uri="{FF2B5EF4-FFF2-40B4-BE49-F238E27FC236}">
                <a16:creationId xmlns:a16="http://schemas.microsoft.com/office/drawing/2014/main" id="{0D08BFD6-99AF-4F77-A3AE-0836021851A1}"/>
              </a:ext>
            </a:extLst>
          </p:cNvPr>
          <p:cNvSpPr>
            <a:spLocks xmlns:a="http://schemas.openxmlformats.org/drawingml/2006/main" noGrp="1"/>
          </p:cNvSpPr>
          <p:nvPr/>
        </p:nvSpPr>
        <p:spPr>
          <a:xfrm xmlns:a="http://schemas.openxmlformats.org/drawingml/2006/main">
            <a:off x="5733288" y="6291072"/>
            <a:ext cx="16002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b4728d7181b3431a"/>
              </a:rPr>
              <a:t>HPE GreenLake for Networking</a:t>
            </a:r>
            <a:endParaRPr sz="600" i="1">
              <a:latin typeface="Arial"/>
              <a:ea typeface="Arial"/>
              <a:cs typeface="Arial"/>
            </a:endParaRPr>
          </a:p>
        </p:txBody>
      </p:sp>
      <p:sp>
        <p:nvSpPr>
          <p:cNvPr id="123" name="Text 121">
            <a:extLst xmlns:a="http://schemas.openxmlformats.org/drawingml/2006/main">
              <a:ext uri="{FF2B5EF4-FFF2-40B4-BE49-F238E27FC236}">
                <a16:creationId xmlns:a16="http://schemas.microsoft.com/office/drawing/2014/main" id="{9D0493E6-BFAE-48FA-8B6A-DA0D19C379FE}"/>
              </a:ext>
            </a:extLst>
          </p:cNvPr>
          <p:cNvSpPr>
            <a:spLocks xmlns:a="http://schemas.openxmlformats.org/drawingml/2006/main" noGrp="1"/>
          </p:cNvSpPr>
          <p:nvPr/>
        </p:nvSpPr>
        <p:spPr>
          <a:xfrm xmlns:a="http://schemas.openxmlformats.org/drawingml/2006/main">
            <a:off x="737006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24" name="Text 122">
            <a:hlinkClick xmlns:r="http://schemas.openxmlformats.org/officeDocument/2006/relationships" xmlns:a="http://schemas.openxmlformats.org/drawingml/2006/main" r:id="Rd10ad728a1e049b2"/>
            <a:extLst xmlns:a="http://schemas.openxmlformats.org/drawingml/2006/main">
              <a:ext uri="{FF2B5EF4-FFF2-40B4-BE49-F238E27FC236}">
                <a16:creationId xmlns:a16="http://schemas.microsoft.com/office/drawing/2014/main" id="{70431126-0939-496B-A17F-A45ACE7EEE38}"/>
              </a:ext>
            </a:extLst>
          </p:cNvPr>
          <p:cNvSpPr>
            <a:spLocks xmlns:a="http://schemas.openxmlformats.org/drawingml/2006/main" noGrp="1"/>
          </p:cNvSpPr>
          <p:nvPr/>
        </p:nvSpPr>
        <p:spPr>
          <a:xfrm xmlns:a="http://schemas.openxmlformats.org/drawingml/2006/main">
            <a:off x="7452360" y="6291072"/>
            <a:ext cx="15087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b8e8f92fd6eb4117"/>
              </a:rPr>
              <a:t>Dell’Oro Campus Price Outlook</a:t>
            </a:r>
            <a:endParaRPr sz="600" i="1">
              <a:latin typeface="Arial"/>
              <a:ea typeface="Arial"/>
              <a:cs typeface="Arial"/>
            </a:endParaRPr>
          </a:p>
        </p:txBody>
      </p:sp>
      <p:sp>
        <p:nvSpPr>
          <p:cNvPr id="125" name="Shape 123">
            <a:extLst xmlns:a="http://schemas.openxmlformats.org/drawingml/2006/main">
              <a:ext uri="{FF2B5EF4-FFF2-40B4-BE49-F238E27FC236}">
                <a16:creationId xmlns:a16="http://schemas.microsoft.com/office/drawing/2014/main" id="{144A75FC-DD37-44F9-9939-2447E6C3C667}"/>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26" name="Text 124">
            <a:extLst xmlns:a="http://schemas.openxmlformats.org/drawingml/2006/main">
              <a:ext uri="{FF2B5EF4-FFF2-40B4-BE49-F238E27FC236}">
                <a16:creationId xmlns:a16="http://schemas.microsoft.com/office/drawing/2014/main" id="{9B813D50-3719-4B4A-AA9C-E2BD5989479F}"/>
              </a:ext>
            </a:extLst>
          </p:cNvPr>
          <p:cNvSpPr>
            <a:spLocks xmlns:a="http://schemas.openxmlformats.org/drawingml/2006/main" noGrp="1"/>
          </p:cNvSpPr>
          <p:nvPr/>
        </p:nvSpPr>
        <p:spPr>
          <a:xfrm xmlns:a="http://schemas.openxmlformats.org/drawingml/2006/main">
            <a:off x="438912" y="6537960"/>
            <a:ext cx="53035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127" name="Text 125">
            <a:extLst xmlns:a="http://schemas.openxmlformats.org/drawingml/2006/main">
              <a:ext uri="{FF2B5EF4-FFF2-40B4-BE49-F238E27FC236}">
                <a16:creationId xmlns:a16="http://schemas.microsoft.com/office/drawing/2014/main" id="{CF18F410-ED20-4B9D-A95E-0F5C525F034D}"/>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18</a:t>
            </a:r>
            <a:endParaRPr sz="800">
              <a:latin typeface="Arial"/>
              <a:ea typeface="Arial"/>
              <a:cs typeface="Arial"/>
            </a:endParaRPr>
          </a:p>
        </p:txBody>
      </p:sp>
      <p:sp>
        <p:nvSpPr>
          <p:cNvPr id="128" name="SCULTRA Top Bar">
            <a:extLst xmlns:a="http://schemas.openxmlformats.org/drawingml/2006/main">
              <a:ext uri="{FF2B5EF4-FFF2-40B4-BE49-F238E27FC236}">
                <a16:creationId xmlns:a16="http://schemas.microsoft.com/office/drawing/2014/main" id="{2603CCD0-3A3A-4DB9-A65B-6E38446CB1CF}"/>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29" name="SCULTRA Footer Field">
            <a:extLst xmlns:a="http://schemas.openxmlformats.org/drawingml/2006/main">
              <a:ext uri="{FF2B5EF4-FFF2-40B4-BE49-F238E27FC236}">
                <a16:creationId xmlns:a16="http://schemas.microsoft.com/office/drawing/2014/main" id="{8307DF21-D618-4A4A-8807-936E15C60357}"/>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130" name="">
            <a:extLst xmlns:a="http://schemas.openxmlformats.org/drawingml/2006/main">
              <a:ext uri="{FF2B5EF4-FFF2-40B4-BE49-F238E27FC236}">
                <a16:creationId xmlns:a16="http://schemas.microsoft.com/office/drawing/2014/main" id="{B24B4259-8CFD-40E1-B93A-2175BE8EC2F0}"/>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31" name="">
            <a:extLst xmlns:a="http://schemas.openxmlformats.org/drawingml/2006/main">
              <a:ext uri="{FF2B5EF4-FFF2-40B4-BE49-F238E27FC236}">
                <a16:creationId xmlns:a16="http://schemas.microsoft.com/office/drawing/2014/main" id="{75F7A9E7-BED1-417B-B579-0944A31D2226}"/>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32" name="">
            <a:extLst xmlns:a="http://schemas.openxmlformats.org/drawingml/2006/main">
              <a:ext uri="{FF2B5EF4-FFF2-40B4-BE49-F238E27FC236}">
                <a16:creationId xmlns:a16="http://schemas.microsoft.com/office/drawing/2014/main" id="{D2EA4E2D-8462-4B87-889B-AB59AE70A7E5}"/>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33" name="">
            <a:extLst xmlns:a="http://schemas.openxmlformats.org/drawingml/2006/main">
              <a:ext uri="{FF2B5EF4-FFF2-40B4-BE49-F238E27FC236}">
                <a16:creationId xmlns:a16="http://schemas.microsoft.com/office/drawing/2014/main" id="{97AC817B-9E09-4DD1-AFF7-8F003C51BDB3}"/>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18</a:t>
            </a:r>
          </a:p>
        </p:txBody>
      </p:sp>
    </p:spTree>
    <p:extLst>
      <p:ext uri="{BB962C8B-B14F-4D97-AF65-F5344CB8AC3E}">
        <p14:creationId xmlns:p14="http://schemas.microsoft.com/office/powerpoint/2010/main" val="475741640"/>
      </p:ext>
    </p:extLst>
  </p:cSld>
</p:sld>
</file>

<file path=ppt/slides/slide19.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9D554380-49E0-428B-A48C-976DEC2CBC7A}"/>
              </a:ext>
            </a:extLst>
          </p:cNvPr>
          <p:cNvSpPr>
            <a:spLocks xmlns:a="http://schemas.openxmlformats.org/drawingml/2006/main" noGrp="1"/>
          </p:cNvSpPr>
          <p:nvPr/>
        </p:nvSpPr>
        <p:spPr>
          <a:xfrm xmlns:a="http://schemas.openxmlformats.org/drawingml/2006/main">
            <a:off x="438912" y="274320"/>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A2. Three-Year Pricing Scenarios Should Separate Market Inflation from Client-Controlled Levers</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BCDFC3EB-3C41-4A66-8058-1582013FD030}"/>
              </a:ext>
            </a:extLst>
          </p:cNvPr>
          <p:cNvSpPr>
            <a:spLocks xmlns:a="http://schemas.openxmlformats.org/drawingml/2006/main" noGrp="1"/>
          </p:cNvSpPr>
          <p:nvPr/>
        </p:nvSpPr>
        <p:spPr>
          <a:xfrm xmlns:a="http://schemas.openxmlformats.org/drawingml/2006/main">
            <a:off x="438912" y="612648"/>
            <a:ext cx="112471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Campus hardware may face selective price pressure from AI-related component demand, while WLAN AP and software economics will depend on feature maturity, contract term and renewal controls.</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4F6BE382-7275-4474-A41D-7B1572E4BF9C}"/>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5E89100F-8117-49EA-9813-DA446C88128F}"/>
              </a:ext>
            </a:extLst>
          </p:cNvPr>
          <p:cNvSpPr>
            <a:spLocks xmlns:a="http://schemas.openxmlformats.org/drawingml/2006/main" noGrp="1"/>
          </p:cNvSpPr>
          <p:nvPr/>
        </p:nvSpPr>
        <p:spPr>
          <a:xfrm xmlns:a="http://schemas.openxmlformats.org/drawingml/2006/main">
            <a:off x="475488" y="1078992"/>
            <a:ext cx="51206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Illustrative price-index scenarios, 2026–2028 (2026 = 100)</a:t>
            </a:r>
            <a:endParaRPr sz="1000">
              <a:latin typeface="Arial"/>
              <a:ea typeface="Arial"/>
              <a:cs typeface="Arial"/>
            </a:endParaRPr>
          </a:p>
        </p:txBody>
      </p:sp>
      <p:graphicFrame>
        <p:nvGraphicFramePr>
          <p:cNvPr id="54" name="Chart 0"/>
          <p:cNvGraphicFramePr/>
          <p:nvPr/>
        </p:nvGraphicFramePr>
        <p:xfrm>
          <a:off xmlns:a="http://schemas.openxmlformats.org/drawingml/2006/main" x="475488" y="1408176"/>
          <a:ext xmlns:a="http://schemas.openxmlformats.org/drawingml/2006/main" cx="5897880" cy="3383280"/>
        </p:xfrm>
        <a:graphic xmlns:a="http://schemas.openxmlformats.org/drawingml/2006/main">
          <a:graphicData uri="http://schemas.openxmlformats.org/drawingml/2006/chart">
            <c:chart xmlns:r="http://schemas.openxmlformats.org/officeDocument/2006/relationships" xmlns:c="http://schemas.openxmlformats.org/drawingml/2006/chart" r:id="Rb24870d5c3e44571"/>
          </a:graphicData>
        </a:graphic>
      </p:graphicFrame>
      <p:sp>
        <p:nvSpPr>
          <p:cNvPr id="7" name="Text 4">
            <a:extLst xmlns:a="http://schemas.openxmlformats.org/drawingml/2006/main">
              <a:ext uri="{FF2B5EF4-FFF2-40B4-BE49-F238E27FC236}">
                <a16:creationId xmlns:a16="http://schemas.microsoft.com/office/drawing/2014/main" id="{04F642EE-DD3B-4C79-B380-9DD61B3EC0F9}"/>
              </a:ext>
            </a:extLst>
          </p:cNvPr>
          <p:cNvSpPr>
            <a:spLocks xmlns:a="http://schemas.openxmlformats.org/drawingml/2006/main" noGrp="1"/>
          </p:cNvSpPr>
          <p:nvPr/>
        </p:nvSpPr>
        <p:spPr>
          <a:xfrm xmlns:a="http://schemas.openxmlformats.org/drawingml/2006/main">
            <a:off x="512064" y="4956048"/>
            <a:ext cx="576072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a:solidFill>
                  <a:srgbClr val="7B8184"/>
                </a:solidFill>
                <a:latin typeface="Arial"/>
                <a:ea typeface="Arial"/>
                <a:cs typeface="Arial"/>
              </a:rPr>
              <a:t>Scenario model, not a market forecast: equipment indices reflect public market signals and assumed technology maturity; client net price can diverge materially from list price.</a:t>
            </a:r>
            <a:endParaRPr sz="800">
              <a:latin typeface="Arial"/>
              <a:ea typeface="Arial"/>
              <a:cs typeface="Arial"/>
            </a:endParaRPr>
          </a:p>
        </p:txBody>
      </p:sp>
      <p:sp>
        <p:nvSpPr>
          <p:cNvPr id="8" name="Text 5">
            <a:extLst xmlns:a="http://schemas.openxmlformats.org/drawingml/2006/main">
              <a:ext uri="{FF2B5EF4-FFF2-40B4-BE49-F238E27FC236}">
                <a16:creationId xmlns:a16="http://schemas.microsoft.com/office/drawing/2014/main" id="{35D7C017-2035-421D-8CB8-0351052EC9E3}"/>
              </a:ext>
            </a:extLst>
          </p:cNvPr>
          <p:cNvSpPr>
            <a:spLocks xmlns:a="http://schemas.openxmlformats.org/drawingml/2006/main" noGrp="1"/>
          </p:cNvSpPr>
          <p:nvPr/>
        </p:nvSpPr>
        <p:spPr>
          <a:xfrm xmlns:a="http://schemas.openxmlformats.org/drawingml/2006/main">
            <a:off x="6656832" y="1078992"/>
            <a:ext cx="43891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Client-controlled levers to test in price scenarios</a:t>
            </a:r>
            <a:endParaRPr sz="1000">
              <a:latin typeface="Arial"/>
              <a:ea typeface="Arial"/>
              <a:cs typeface="Arial"/>
            </a:endParaRPr>
          </a:p>
        </p:txBody>
      </p:sp>
      <p:sp>
        <p:nvSpPr>
          <p:cNvPr id="9" name="Shape 6">
            <a:extLst xmlns:a="http://schemas.openxmlformats.org/drawingml/2006/main">
              <a:ext uri="{FF2B5EF4-FFF2-40B4-BE49-F238E27FC236}">
                <a16:creationId xmlns:a16="http://schemas.microsoft.com/office/drawing/2014/main" id="{2E61F4C8-A7F8-4026-A989-F726F3816010}"/>
              </a:ext>
            </a:extLst>
          </p:cNvPr>
          <p:cNvSpPr>
            <a:spLocks xmlns:a="http://schemas.openxmlformats.org/drawingml/2006/main" noGrp="1"/>
          </p:cNvSpPr>
          <p:nvPr/>
        </p:nvSpPr>
        <p:spPr>
          <a:xfrm xmlns:a="http://schemas.openxmlformats.org/drawingml/2006/main">
            <a:off x="6656832" y="1417320"/>
            <a:ext cx="4892040" cy="768096"/>
          </a:xfrm>
          <a:prstGeom xmlns:a="http://schemas.openxmlformats.org/drawingml/2006/main" prst="rect">
            <a:avLst/>
          </a:prstGeom>
          <a:solidFill xmlns:a="http://schemas.openxmlformats.org/drawingml/2006/main">
            <a:srgbClr val="F3F6F8"/>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 name="Text 7">
            <a:extLst xmlns:a="http://schemas.openxmlformats.org/drawingml/2006/main">
              <a:ext uri="{FF2B5EF4-FFF2-40B4-BE49-F238E27FC236}">
                <a16:creationId xmlns:a16="http://schemas.microsoft.com/office/drawing/2014/main" id="{05667206-1C0E-46A3-8FD2-B1F9329BCB72}"/>
              </a:ext>
            </a:extLst>
          </p:cNvPr>
          <p:cNvSpPr>
            <a:spLocks xmlns:a="http://schemas.openxmlformats.org/drawingml/2006/main" noGrp="1"/>
          </p:cNvSpPr>
          <p:nvPr/>
        </p:nvSpPr>
        <p:spPr>
          <a:xfrm xmlns:a="http://schemas.openxmlformats.org/drawingml/2006/main">
            <a:off x="6812280" y="1554480"/>
            <a:ext cx="16002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Base Case</a:t>
            </a:r>
            <a:endParaRPr sz="800">
              <a:latin typeface="Arial"/>
              <a:ea typeface="Arial"/>
              <a:cs typeface="Arial"/>
            </a:endParaRPr>
          </a:p>
        </p:txBody>
      </p:sp>
      <p:sp>
        <p:nvSpPr>
          <p:cNvPr id="11" name="Text 8">
            <a:extLst xmlns:a="http://schemas.openxmlformats.org/drawingml/2006/main">
              <a:ext uri="{FF2B5EF4-FFF2-40B4-BE49-F238E27FC236}">
                <a16:creationId xmlns:a16="http://schemas.microsoft.com/office/drawing/2014/main" id="{40DC8129-29CF-4183-B7F5-C73972DF34E8}"/>
              </a:ext>
            </a:extLst>
          </p:cNvPr>
          <p:cNvSpPr>
            <a:spLocks xmlns:a="http://schemas.openxmlformats.org/drawingml/2006/main" noGrp="1"/>
          </p:cNvSpPr>
          <p:nvPr/>
        </p:nvSpPr>
        <p:spPr>
          <a:xfrm xmlns:a="http://schemas.openxmlformats.org/drawingml/2006/main">
            <a:off x="8522208" y="1527048"/>
            <a:ext cx="2743200"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Use market list-price pressure and current contract terms as the reference scenario.</a:t>
            </a:r>
            <a:endParaRPr sz="800">
              <a:latin typeface="Arial"/>
              <a:ea typeface="Arial"/>
              <a:cs typeface="Arial"/>
            </a:endParaRPr>
          </a:p>
        </p:txBody>
      </p:sp>
      <p:sp>
        <p:nvSpPr>
          <p:cNvPr id="12" name="Shape 9">
            <a:extLst xmlns:a="http://schemas.openxmlformats.org/drawingml/2006/main">
              <a:ext uri="{FF2B5EF4-FFF2-40B4-BE49-F238E27FC236}">
                <a16:creationId xmlns:a16="http://schemas.microsoft.com/office/drawing/2014/main" id="{3E6740FA-77B6-45C1-B6CA-E6A86BDD0ED5}"/>
              </a:ext>
            </a:extLst>
          </p:cNvPr>
          <p:cNvSpPr>
            <a:spLocks xmlns:a="http://schemas.openxmlformats.org/drawingml/2006/main" noGrp="1"/>
          </p:cNvSpPr>
          <p:nvPr/>
        </p:nvSpPr>
        <p:spPr>
          <a:xfrm xmlns:a="http://schemas.openxmlformats.org/drawingml/2006/main">
            <a:off x="6656832" y="2368296"/>
            <a:ext cx="4892040" cy="768096"/>
          </a:xfrm>
          <a:prstGeom xmlns:a="http://schemas.openxmlformats.org/drawingml/2006/main" prst="rect">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3" name="Text 10">
            <a:extLst xmlns:a="http://schemas.openxmlformats.org/drawingml/2006/main">
              <a:ext uri="{FF2B5EF4-FFF2-40B4-BE49-F238E27FC236}">
                <a16:creationId xmlns:a16="http://schemas.microsoft.com/office/drawing/2014/main" id="{685213A4-4B89-43CA-BC64-5F58CAE4E29C}"/>
              </a:ext>
            </a:extLst>
          </p:cNvPr>
          <p:cNvSpPr>
            <a:spLocks xmlns:a="http://schemas.openxmlformats.org/drawingml/2006/main" noGrp="1"/>
          </p:cNvSpPr>
          <p:nvPr/>
        </p:nvSpPr>
        <p:spPr>
          <a:xfrm xmlns:a="http://schemas.openxmlformats.org/drawingml/2006/main">
            <a:off x="6812280" y="2505456"/>
            <a:ext cx="16002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Optimized Commercial Case</a:t>
            </a:r>
            <a:endParaRPr sz="800">
              <a:latin typeface="Arial"/>
              <a:ea typeface="Arial"/>
              <a:cs typeface="Arial"/>
            </a:endParaRPr>
          </a:p>
        </p:txBody>
      </p:sp>
      <p:sp>
        <p:nvSpPr>
          <p:cNvPr id="14" name="Text 11">
            <a:extLst xmlns:a="http://schemas.openxmlformats.org/drawingml/2006/main">
              <a:ext uri="{FF2B5EF4-FFF2-40B4-BE49-F238E27FC236}">
                <a16:creationId xmlns:a16="http://schemas.microsoft.com/office/drawing/2014/main" id="{5917F420-DF63-44D9-BB1C-4B955FAA8A29}"/>
              </a:ext>
            </a:extLst>
          </p:cNvPr>
          <p:cNvSpPr>
            <a:spLocks xmlns:a="http://schemas.openxmlformats.org/drawingml/2006/main" noGrp="1"/>
          </p:cNvSpPr>
          <p:nvPr/>
        </p:nvSpPr>
        <p:spPr>
          <a:xfrm xmlns:a="http://schemas.openxmlformats.org/drawingml/2006/main">
            <a:off x="8522208" y="2478024"/>
            <a:ext cx="2743200"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Model volume aggregation, price protection, co-termed licenses and SLA segmentation.</a:t>
            </a:r>
            <a:endParaRPr sz="800">
              <a:latin typeface="Arial"/>
              <a:ea typeface="Arial"/>
              <a:cs typeface="Arial"/>
            </a:endParaRPr>
          </a:p>
        </p:txBody>
      </p:sp>
      <p:sp>
        <p:nvSpPr>
          <p:cNvPr id="15" name="Shape 12">
            <a:extLst xmlns:a="http://schemas.openxmlformats.org/drawingml/2006/main">
              <a:ext uri="{FF2B5EF4-FFF2-40B4-BE49-F238E27FC236}">
                <a16:creationId xmlns:a16="http://schemas.microsoft.com/office/drawing/2014/main" id="{870474E8-12A5-4435-B49D-A8B52336F506}"/>
              </a:ext>
            </a:extLst>
          </p:cNvPr>
          <p:cNvSpPr>
            <a:spLocks xmlns:a="http://schemas.openxmlformats.org/drawingml/2006/main" noGrp="1"/>
          </p:cNvSpPr>
          <p:nvPr/>
        </p:nvSpPr>
        <p:spPr>
          <a:xfrm xmlns:a="http://schemas.openxmlformats.org/drawingml/2006/main">
            <a:off x="6656832" y="3319272"/>
            <a:ext cx="4892040" cy="768096"/>
          </a:xfrm>
          <a:prstGeom xmlns:a="http://schemas.openxmlformats.org/drawingml/2006/main" prst="rect">
            <a:avLst/>
          </a:prstGeom>
          <a:solidFill xmlns:a="http://schemas.openxmlformats.org/drawingml/2006/main">
            <a:srgbClr val="FCEDED"/>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6" name="Text 13">
            <a:extLst xmlns:a="http://schemas.openxmlformats.org/drawingml/2006/main">
              <a:ext uri="{FF2B5EF4-FFF2-40B4-BE49-F238E27FC236}">
                <a16:creationId xmlns:a16="http://schemas.microsoft.com/office/drawing/2014/main" id="{0753FB46-5D81-4A23-B9E7-394909B8D0C9}"/>
              </a:ext>
            </a:extLst>
          </p:cNvPr>
          <p:cNvSpPr>
            <a:spLocks xmlns:a="http://schemas.openxmlformats.org/drawingml/2006/main" noGrp="1"/>
          </p:cNvSpPr>
          <p:nvPr/>
        </p:nvSpPr>
        <p:spPr>
          <a:xfrm xmlns:a="http://schemas.openxmlformats.org/drawingml/2006/main">
            <a:off x="6812280" y="3456432"/>
            <a:ext cx="16002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42318"/>
                </a:solidFill>
                <a:latin typeface="Arial"/>
                <a:ea typeface="Arial"/>
                <a:cs typeface="Arial"/>
              </a:rPr>
              <a:t>High-Risk Case</a:t>
            </a:r>
            <a:endParaRPr sz="800">
              <a:latin typeface="Arial"/>
              <a:ea typeface="Arial"/>
              <a:cs typeface="Arial"/>
            </a:endParaRPr>
          </a:p>
        </p:txBody>
      </p:sp>
      <p:sp>
        <p:nvSpPr>
          <p:cNvPr id="17" name="Text 14">
            <a:extLst xmlns:a="http://schemas.openxmlformats.org/drawingml/2006/main">
              <a:ext uri="{FF2B5EF4-FFF2-40B4-BE49-F238E27FC236}">
                <a16:creationId xmlns:a16="http://schemas.microsoft.com/office/drawing/2014/main" id="{65A8AC4E-D9D9-4B00-9A23-AB8923B32A0D}"/>
              </a:ext>
            </a:extLst>
          </p:cNvPr>
          <p:cNvSpPr>
            <a:spLocks xmlns:a="http://schemas.openxmlformats.org/drawingml/2006/main" noGrp="1"/>
          </p:cNvSpPr>
          <p:nvPr/>
        </p:nvSpPr>
        <p:spPr>
          <a:xfrm xmlns:a="http://schemas.openxmlformats.org/drawingml/2006/main">
            <a:off x="8522208" y="3429000"/>
            <a:ext cx="2743200" cy="23774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Model delayed deployment, country-by-country purchases, premium support everywhere and renewal uplift.</a:t>
            </a:r>
            <a:endParaRPr sz="800">
              <a:latin typeface="Arial"/>
              <a:ea typeface="Arial"/>
              <a:cs typeface="Arial"/>
            </a:endParaRPr>
          </a:p>
        </p:txBody>
      </p:sp>
      <p:sp>
        <p:nvSpPr>
          <p:cNvPr id="18" name="Text 15">
            <a:extLst xmlns:a="http://schemas.openxmlformats.org/drawingml/2006/main">
              <a:ext uri="{FF2B5EF4-FFF2-40B4-BE49-F238E27FC236}">
                <a16:creationId xmlns:a16="http://schemas.microsoft.com/office/drawing/2014/main" id="{108E13AF-21D1-462D-AC23-B207008D574A}"/>
              </a:ext>
            </a:extLst>
          </p:cNvPr>
          <p:cNvSpPr>
            <a:spLocks xmlns:a="http://schemas.openxmlformats.org/drawingml/2006/main" noGrp="1"/>
          </p:cNvSpPr>
          <p:nvPr/>
        </p:nvSpPr>
        <p:spPr>
          <a:xfrm xmlns:a="http://schemas.openxmlformats.org/drawingml/2006/main">
            <a:off x="6656832" y="4361688"/>
            <a:ext cx="36576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Pricing outputs to request from bidders</a:t>
            </a:r>
            <a:endParaRPr sz="1000">
              <a:latin typeface="Arial"/>
              <a:ea typeface="Arial"/>
              <a:cs typeface="Arial"/>
            </a:endParaRPr>
          </a:p>
        </p:txBody>
      </p:sp>
      <p:sp>
        <p:nvSpPr>
          <p:cNvPr id="19" name="Shape 16">
            <a:extLst xmlns:a="http://schemas.openxmlformats.org/drawingml/2006/main">
              <a:ext uri="{FF2B5EF4-FFF2-40B4-BE49-F238E27FC236}">
                <a16:creationId xmlns:a16="http://schemas.microsoft.com/office/drawing/2014/main" id="{5E07E92D-7511-439E-9B16-5E5B5816ADE2}"/>
              </a:ext>
            </a:extLst>
          </p:cNvPr>
          <p:cNvSpPr>
            <a:spLocks xmlns:a="http://schemas.openxmlformats.org/drawingml/2006/main" noGrp="1"/>
          </p:cNvSpPr>
          <p:nvPr/>
        </p:nvSpPr>
        <p:spPr>
          <a:xfrm xmlns:a="http://schemas.openxmlformats.org/drawingml/2006/main">
            <a:off x="6729984" y="4654296"/>
            <a:ext cx="64008" cy="64008"/>
          </a:xfrm>
          <a:prstGeom xmlns:a="http://schemas.openxmlformats.org/drawingml/2006/main" prst="ellipse">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0" name="Text 17">
            <a:extLst xmlns:a="http://schemas.openxmlformats.org/drawingml/2006/main">
              <a:ext uri="{FF2B5EF4-FFF2-40B4-BE49-F238E27FC236}">
                <a16:creationId xmlns:a16="http://schemas.microsoft.com/office/drawing/2014/main" id="{75B2AAD3-587F-4388-8B9B-8A22B09CEC63}"/>
              </a:ext>
            </a:extLst>
          </p:cNvPr>
          <p:cNvSpPr>
            <a:spLocks xmlns:a="http://schemas.openxmlformats.org/drawingml/2006/main" noGrp="1"/>
          </p:cNvSpPr>
          <p:nvPr/>
        </p:nvSpPr>
        <p:spPr>
          <a:xfrm xmlns:a="http://schemas.openxmlformats.org/drawingml/2006/main">
            <a:off x="6894576" y="4626864"/>
            <a:ext cx="434340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5-year net TCO by country and site type</a:t>
            </a:r>
            <a:endParaRPr sz="800">
              <a:latin typeface="Arial"/>
              <a:ea typeface="Arial"/>
              <a:cs typeface="Arial"/>
            </a:endParaRPr>
          </a:p>
        </p:txBody>
      </p:sp>
      <p:sp>
        <p:nvSpPr>
          <p:cNvPr id="21" name="Shape 18">
            <a:extLst xmlns:a="http://schemas.openxmlformats.org/drawingml/2006/main">
              <a:ext uri="{FF2B5EF4-FFF2-40B4-BE49-F238E27FC236}">
                <a16:creationId xmlns:a16="http://schemas.microsoft.com/office/drawing/2014/main" id="{95014A51-613E-427E-98F5-2117D3E54803}"/>
              </a:ext>
            </a:extLst>
          </p:cNvPr>
          <p:cNvSpPr>
            <a:spLocks xmlns:a="http://schemas.openxmlformats.org/drawingml/2006/main" noGrp="1"/>
          </p:cNvSpPr>
          <p:nvPr/>
        </p:nvSpPr>
        <p:spPr>
          <a:xfrm xmlns:a="http://schemas.openxmlformats.org/drawingml/2006/main">
            <a:off x="6729984" y="4882896"/>
            <a:ext cx="64008" cy="64008"/>
          </a:xfrm>
          <a:prstGeom xmlns:a="http://schemas.openxmlformats.org/drawingml/2006/main" prst="ellipse">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2" name="Text 19">
            <a:extLst xmlns:a="http://schemas.openxmlformats.org/drawingml/2006/main">
              <a:ext uri="{FF2B5EF4-FFF2-40B4-BE49-F238E27FC236}">
                <a16:creationId xmlns:a16="http://schemas.microsoft.com/office/drawing/2014/main" id="{E79FA001-0411-454A-9BB3-1C6349F5C801}"/>
              </a:ext>
            </a:extLst>
          </p:cNvPr>
          <p:cNvSpPr>
            <a:spLocks xmlns:a="http://schemas.openxmlformats.org/drawingml/2006/main" noGrp="1"/>
          </p:cNvSpPr>
          <p:nvPr/>
        </p:nvSpPr>
        <p:spPr>
          <a:xfrm xmlns:a="http://schemas.openxmlformats.org/drawingml/2006/main">
            <a:off x="6894576" y="4855464"/>
            <a:ext cx="434340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Annual renewal schedule and renewal cap</a:t>
            </a:r>
            <a:endParaRPr sz="800">
              <a:latin typeface="Arial"/>
              <a:ea typeface="Arial"/>
              <a:cs typeface="Arial"/>
            </a:endParaRPr>
          </a:p>
        </p:txBody>
      </p:sp>
      <p:sp>
        <p:nvSpPr>
          <p:cNvPr id="23" name="Shape 20">
            <a:extLst xmlns:a="http://schemas.openxmlformats.org/drawingml/2006/main">
              <a:ext uri="{FF2B5EF4-FFF2-40B4-BE49-F238E27FC236}">
                <a16:creationId xmlns:a16="http://schemas.microsoft.com/office/drawing/2014/main" id="{B57D2612-16AD-4ED3-A6AF-D3F882774E2B}"/>
              </a:ext>
            </a:extLst>
          </p:cNvPr>
          <p:cNvSpPr>
            <a:spLocks xmlns:a="http://schemas.openxmlformats.org/drawingml/2006/main" noGrp="1"/>
          </p:cNvSpPr>
          <p:nvPr/>
        </p:nvSpPr>
        <p:spPr>
          <a:xfrm xmlns:a="http://schemas.openxmlformats.org/drawingml/2006/main">
            <a:off x="6729984" y="5111496"/>
            <a:ext cx="64008" cy="64008"/>
          </a:xfrm>
          <a:prstGeom xmlns:a="http://schemas.openxmlformats.org/drawingml/2006/main" prst="ellipse">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4" name="Text 21">
            <a:extLst xmlns:a="http://schemas.openxmlformats.org/drawingml/2006/main">
              <a:ext uri="{FF2B5EF4-FFF2-40B4-BE49-F238E27FC236}">
                <a16:creationId xmlns:a16="http://schemas.microsoft.com/office/drawing/2014/main" id="{67582E53-6798-4625-8E1E-6D10196A5C87}"/>
              </a:ext>
            </a:extLst>
          </p:cNvPr>
          <p:cNvSpPr>
            <a:spLocks xmlns:a="http://schemas.openxmlformats.org/drawingml/2006/main" noGrp="1"/>
          </p:cNvSpPr>
          <p:nvPr/>
        </p:nvSpPr>
        <p:spPr>
          <a:xfrm xmlns:a="http://schemas.openxmlformats.org/drawingml/2006/main">
            <a:off x="6894576" y="5084064"/>
            <a:ext cx="434340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Device substitution and backorder rules</a:t>
            </a:r>
            <a:endParaRPr sz="800">
              <a:latin typeface="Arial"/>
              <a:ea typeface="Arial"/>
              <a:cs typeface="Arial"/>
            </a:endParaRPr>
          </a:p>
        </p:txBody>
      </p:sp>
      <p:sp>
        <p:nvSpPr>
          <p:cNvPr id="25" name="Shape 22">
            <a:extLst xmlns:a="http://schemas.openxmlformats.org/drawingml/2006/main">
              <a:ext uri="{FF2B5EF4-FFF2-40B4-BE49-F238E27FC236}">
                <a16:creationId xmlns:a16="http://schemas.microsoft.com/office/drawing/2014/main" id="{ECC28AA3-47E1-4FC0-A0BD-3608875C0DF9}"/>
              </a:ext>
            </a:extLst>
          </p:cNvPr>
          <p:cNvSpPr>
            <a:spLocks xmlns:a="http://schemas.openxmlformats.org/drawingml/2006/main" noGrp="1"/>
          </p:cNvSpPr>
          <p:nvPr/>
        </p:nvSpPr>
        <p:spPr>
          <a:xfrm xmlns:a="http://schemas.openxmlformats.org/drawingml/2006/main">
            <a:off x="6729984" y="5340096"/>
            <a:ext cx="64008" cy="64008"/>
          </a:xfrm>
          <a:prstGeom xmlns:a="http://schemas.openxmlformats.org/drawingml/2006/main" prst="ellipse">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6" name="Text 23">
            <a:extLst xmlns:a="http://schemas.openxmlformats.org/drawingml/2006/main">
              <a:ext uri="{FF2B5EF4-FFF2-40B4-BE49-F238E27FC236}">
                <a16:creationId xmlns:a16="http://schemas.microsoft.com/office/drawing/2014/main" id="{9705085F-9DE9-42D9-BD05-8F39CDC4F6DF}"/>
              </a:ext>
            </a:extLst>
          </p:cNvPr>
          <p:cNvSpPr>
            <a:spLocks xmlns:a="http://schemas.openxmlformats.org/drawingml/2006/main" noGrp="1"/>
          </p:cNvSpPr>
          <p:nvPr/>
        </p:nvSpPr>
        <p:spPr>
          <a:xfrm xmlns:a="http://schemas.openxmlformats.org/drawingml/2006/main">
            <a:off x="6894576" y="5312664"/>
            <a:ext cx="434340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Minimum committed volume and drawdown rights</a:t>
            </a:r>
            <a:endParaRPr sz="800">
              <a:latin typeface="Arial"/>
              <a:ea typeface="Arial"/>
              <a:cs typeface="Arial"/>
            </a:endParaRPr>
          </a:p>
        </p:txBody>
      </p:sp>
      <p:sp>
        <p:nvSpPr>
          <p:cNvPr id="27" name="Shape 24">
            <a:extLst xmlns:a="http://schemas.openxmlformats.org/drawingml/2006/main">
              <a:ext uri="{FF2B5EF4-FFF2-40B4-BE49-F238E27FC236}">
                <a16:creationId xmlns:a16="http://schemas.microsoft.com/office/drawing/2014/main" id="{8F101DD2-C189-40D6-8F28-D4B4C98E08BD}"/>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8" name="Shape 25">
            <a:extLst xmlns:a="http://schemas.openxmlformats.org/drawingml/2006/main">
              <a:ext uri="{FF2B5EF4-FFF2-40B4-BE49-F238E27FC236}">
                <a16:creationId xmlns:a16="http://schemas.microsoft.com/office/drawing/2014/main" id="{7561CE95-F5EC-4395-8F9C-9773A72FA518}"/>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9" name="Text 26">
            <a:extLst xmlns:a="http://schemas.openxmlformats.org/drawingml/2006/main">
              <a:ext uri="{FF2B5EF4-FFF2-40B4-BE49-F238E27FC236}">
                <a16:creationId xmlns:a16="http://schemas.microsoft.com/office/drawing/2014/main" id="{EF82FA77-1176-4336-A3F9-3A0C72B4B420}"/>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30" name="Text 27">
            <a:extLst xmlns:a="http://schemas.openxmlformats.org/drawingml/2006/main">
              <a:ext uri="{FF2B5EF4-FFF2-40B4-BE49-F238E27FC236}">
                <a16:creationId xmlns:a16="http://schemas.microsoft.com/office/drawing/2014/main" id="{CBAF8BB6-73D1-4E7D-898C-B9FED439B60C}"/>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The three-year pricing view should show both market movement and procurement controllability, because negotiated protections can offset part of hardware inflation or renewal uplift.</a:t>
            </a:r>
            <a:endParaRPr sz="1000">
              <a:latin typeface="Arial"/>
              <a:ea typeface="Arial"/>
              <a:cs typeface="Arial"/>
            </a:endParaRPr>
          </a:p>
        </p:txBody>
      </p:sp>
      <p:sp>
        <p:nvSpPr>
          <p:cNvPr id="31" name="Text 28">
            <a:extLst xmlns:a="http://schemas.openxmlformats.org/drawingml/2006/main">
              <a:ext uri="{FF2B5EF4-FFF2-40B4-BE49-F238E27FC236}">
                <a16:creationId xmlns:a16="http://schemas.microsoft.com/office/drawing/2014/main" id="{3E099EFF-354D-48C4-9DAE-E137AC7D557D}"/>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32" name="Text 29">
            <a:hlinkClick xmlns:r="http://schemas.openxmlformats.org/officeDocument/2006/relationships" xmlns:a="http://schemas.openxmlformats.org/drawingml/2006/main" r:id="R401ac89812284c1a"/>
            <a:extLst xmlns:a="http://schemas.openxmlformats.org/drawingml/2006/main">
              <a:ext uri="{FF2B5EF4-FFF2-40B4-BE49-F238E27FC236}">
                <a16:creationId xmlns:a16="http://schemas.microsoft.com/office/drawing/2014/main" id="{AE5A798F-98FC-4C49-B6C6-35C75E233B7F}"/>
              </a:ext>
            </a:extLst>
          </p:cNvPr>
          <p:cNvSpPr>
            <a:spLocks xmlns:a="http://schemas.openxmlformats.org/drawingml/2006/main" noGrp="1"/>
          </p:cNvSpPr>
          <p:nvPr/>
        </p:nvSpPr>
        <p:spPr>
          <a:xfrm xmlns:a="http://schemas.openxmlformats.org/drawingml/2006/main">
            <a:off x="896112" y="6291072"/>
            <a:ext cx="1828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e233409f8c8f4cf8"/>
              </a:rPr>
              <a:t>Dell’Oro Campus Switch Price Outlook</a:t>
            </a:r>
            <a:endParaRPr sz="600" i="1">
              <a:latin typeface="Arial"/>
              <a:ea typeface="Arial"/>
              <a:cs typeface="Arial"/>
            </a:endParaRPr>
          </a:p>
        </p:txBody>
      </p:sp>
      <p:sp>
        <p:nvSpPr>
          <p:cNvPr id="33" name="Text 30">
            <a:extLst xmlns:a="http://schemas.openxmlformats.org/drawingml/2006/main">
              <a:ext uri="{FF2B5EF4-FFF2-40B4-BE49-F238E27FC236}">
                <a16:creationId xmlns:a16="http://schemas.microsoft.com/office/drawing/2014/main" id="{B475548C-97C5-413E-B2E9-E091A748699F}"/>
              </a:ext>
            </a:extLst>
          </p:cNvPr>
          <p:cNvSpPr>
            <a:spLocks xmlns:a="http://schemas.openxmlformats.org/drawingml/2006/main" noGrp="1"/>
          </p:cNvSpPr>
          <p:nvPr/>
        </p:nvSpPr>
        <p:spPr>
          <a:xfrm xmlns:a="http://schemas.openxmlformats.org/drawingml/2006/main">
            <a:off x="276148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34" name="Text 31">
            <a:hlinkClick xmlns:r="http://schemas.openxmlformats.org/officeDocument/2006/relationships" xmlns:a="http://schemas.openxmlformats.org/drawingml/2006/main" r:id="Rfaf311f7d638475b"/>
            <a:extLst xmlns:a="http://schemas.openxmlformats.org/drawingml/2006/main">
              <a:ext uri="{FF2B5EF4-FFF2-40B4-BE49-F238E27FC236}">
                <a16:creationId xmlns:a16="http://schemas.microsoft.com/office/drawing/2014/main" id="{9F4285D7-E03B-4376-ADBC-13838581389E}"/>
              </a:ext>
            </a:extLst>
          </p:cNvPr>
          <p:cNvSpPr>
            <a:spLocks xmlns:a="http://schemas.openxmlformats.org/drawingml/2006/main" noGrp="1"/>
          </p:cNvSpPr>
          <p:nvPr/>
        </p:nvSpPr>
        <p:spPr>
          <a:xfrm xmlns:a="http://schemas.openxmlformats.org/drawingml/2006/main">
            <a:off x="2843784" y="6291072"/>
            <a:ext cx="9144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8cc7c5022dc94eae"/>
              </a:rPr>
              <a:t>IDC WLAN 1Q26</a:t>
            </a:r>
            <a:endParaRPr sz="600" i="1">
              <a:latin typeface="Arial"/>
              <a:ea typeface="Arial"/>
              <a:cs typeface="Arial"/>
            </a:endParaRPr>
          </a:p>
        </p:txBody>
      </p:sp>
      <p:sp>
        <p:nvSpPr>
          <p:cNvPr id="35" name="Text 32">
            <a:extLst xmlns:a="http://schemas.openxmlformats.org/drawingml/2006/main">
              <a:ext uri="{FF2B5EF4-FFF2-40B4-BE49-F238E27FC236}">
                <a16:creationId xmlns:a16="http://schemas.microsoft.com/office/drawing/2014/main" id="{4FB9CA83-0C80-41A9-99BE-1058AB97470C}"/>
              </a:ext>
            </a:extLst>
          </p:cNvPr>
          <p:cNvSpPr>
            <a:spLocks xmlns:a="http://schemas.openxmlformats.org/drawingml/2006/main" noGrp="1"/>
          </p:cNvSpPr>
          <p:nvPr/>
        </p:nvSpPr>
        <p:spPr>
          <a:xfrm xmlns:a="http://schemas.openxmlformats.org/drawingml/2006/main">
            <a:off x="379476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36" name="Text 33">
            <a:hlinkClick xmlns:r="http://schemas.openxmlformats.org/officeDocument/2006/relationships" xmlns:a="http://schemas.openxmlformats.org/drawingml/2006/main" r:id="R59c6b7cc89574058"/>
            <a:extLst xmlns:a="http://schemas.openxmlformats.org/drawingml/2006/main">
              <a:ext uri="{FF2B5EF4-FFF2-40B4-BE49-F238E27FC236}">
                <a16:creationId xmlns:a16="http://schemas.microsoft.com/office/drawing/2014/main" id="{BAAB6130-A686-4E1B-9056-8C6B0306334D}"/>
              </a:ext>
            </a:extLst>
          </p:cNvPr>
          <p:cNvSpPr>
            <a:spLocks xmlns:a="http://schemas.openxmlformats.org/drawingml/2006/main" noGrp="1"/>
          </p:cNvSpPr>
          <p:nvPr/>
        </p:nvSpPr>
        <p:spPr>
          <a:xfrm xmlns:a="http://schemas.openxmlformats.org/drawingml/2006/main">
            <a:off x="3877056" y="6291072"/>
            <a:ext cx="1572768"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fe1da1df672043a6"/>
              </a:rPr>
              <a:t>Cisco Networking Subscription</a:t>
            </a:r>
            <a:endParaRPr sz="600" i="1">
              <a:latin typeface="Arial"/>
              <a:ea typeface="Arial"/>
              <a:cs typeface="Arial"/>
            </a:endParaRPr>
          </a:p>
        </p:txBody>
      </p:sp>
      <p:sp>
        <p:nvSpPr>
          <p:cNvPr id="37" name="Text 34">
            <a:extLst xmlns:a="http://schemas.openxmlformats.org/drawingml/2006/main">
              <a:ext uri="{FF2B5EF4-FFF2-40B4-BE49-F238E27FC236}">
                <a16:creationId xmlns:a16="http://schemas.microsoft.com/office/drawing/2014/main" id="{DE666661-50E5-4D91-B71E-FFF3EF1AAFB0}"/>
              </a:ext>
            </a:extLst>
          </p:cNvPr>
          <p:cNvSpPr>
            <a:spLocks xmlns:a="http://schemas.openxmlformats.org/drawingml/2006/main" noGrp="1"/>
          </p:cNvSpPr>
          <p:nvPr/>
        </p:nvSpPr>
        <p:spPr>
          <a:xfrm xmlns:a="http://schemas.openxmlformats.org/drawingml/2006/main">
            <a:off x="548640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38" name="Text 35">
            <a:hlinkClick xmlns:r="http://schemas.openxmlformats.org/officeDocument/2006/relationships" xmlns:a="http://schemas.openxmlformats.org/drawingml/2006/main" r:id="R5184635d2b6c49b3"/>
            <a:extLst xmlns:a="http://schemas.openxmlformats.org/drawingml/2006/main">
              <a:ext uri="{FF2B5EF4-FFF2-40B4-BE49-F238E27FC236}">
                <a16:creationId xmlns:a16="http://schemas.microsoft.com/office/drawing/2014/main" id="{4E33711E-D15B-4284-85E6-CA02B952B413}"/>
              </a:ext>
            </a:extLst>
          </p:cNvPr>
          <p:cNvSpPr>
            <a:spLocks xmlns:a="http://schemas.openxmlformats.org/drawingml/2006/main" noGrp="1"/>
          </p:cNvSpPr>
          <p:nvPr/>
        </p:nvSpPr>
        <p:spPr>
          <a:xfrm xmlns:a="http://schemas.openxmlformats.org/drawingml/2006/main">
            <a:off x="5568696" y="6291072"/>
            <a:ext cx="16002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0a4a93cfdca54234"/>
              </a:rPr>
              <a:t>HPE GreenLake for Networking</a:t>
            </a:r>
            <a:endParaRPr sz="600" i="1">
              <a:latin typeface="Arial"/>
              <a:ea typeface="Arial"/>
              <a:cs typeface="Arial"/>
            </a:endParaRPr>
          </a:p>
        </p:txBody>
      </p:sp>
      <p:sp>
        <p:nvSpPr>
          <p:cNvPr id="39" name="Shape 36">
            <a:extLst xmlns:a="http://schemas.openxmlformats.org/drawingml/2006/main">
              <a:ext uri="{FF2B5EF4-FFF2-40B4-BE49-F238E27FC236}">
                <a16:creationId xmlns:a16="http://schemas.microsoft.com/office/drawing/2014/main" id="{676AB193-ABDE-42FC-8456-5A031B759C29}"/>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40" name="Text 37">
            <a:extLst xmlns:a="http://schemas.openxmlformats.org/drawingml/2006/main">
              <a:ext uri="{FF2B5EF4-FFF2-40B4-BE49-F238E27FC236}">
                <a16:creationId xmlns:a16="http://schemas.microsoft.com/office/drawing/2014/main" id="{31E46C5D-C002-425D-8127-718A7B68400A}"/>
              </a:ext>
            </a:extLst>
          </p:cNvPr>
          <p:cNvSpPr>
            <a:spLocks xmlns:a="http://schemas.openxmlformats.org/drawingml/2006/main" noGrp="1"/>
          </p:cNvSpPr>
          <p:nvPr/>
        </p:nvSpPr>
        <p:spPr>
          <a:xfrm xmlns:a="http://schemas.openxmlformats.org/drawingml/2006/main">
            <a:off x="438912" y="6537960"/>
            <a:ext cx="53035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41" name="Text 38">
            <a:extLst xmlns:a="http://schemas.openxmlformats.org/drawingml/2006/main">
              <a:ext uri="{FF2B5EF4-FFF2-40B4-BE49-F238E27FC236}">
                <a16:creationId xmlns:a16="http://schemas.microsoft.com/office/drawing/2014/main" id="{83C85A31-4FF8-410B-BB55-B6D9C909B719}"/>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19</a:t>
            </a:r>
            <a:endParaRPr sz="800">
              <a:latin typeface="Arial"/>
              <a:ea typeface="Arial"/>
              <a:cs typeface="Arial"/>
            </a:endParaRPr>
          </a:p>
        </p:txBody>
      </p:sp>
      <p:sp>
        <p:nvSpPr>
          <p:cNvPr id="43" name="SCULTRA Top Bar">
            <a:extLst xmlns:a="http://schemas.openxmlformats.org/drawingml/2006/main">
              <a:ext uri="{FF2B5EF4-FFF2-40B4-BE49-F238E27FC236}">
                <a16:creationId xmlns:a16="http://schemas.microsoft.com/office/drawing/2014/main" id="{795D94AC-6BDA-4E94-B0C0-A1DFBB90817E}"/>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44" name="SCULTRA Footer Field">
            <a:extLst xmlns:a="http://schemas.openxmlformats.org/drawingml/2006/main">
              <a:ext uri="{FF2B5EF4-FFF2-40B4-BE49-F238E27FC236}">
                <a16:creationId xmlns:a16="http://schemas.microsoft.com/office/drawing/2014/main" id="{DB66E975-7BD2-4A3D-A2D9-61B25B0BA581}"/>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45" name="">
            <a:extLst xmlns:a="http://schemas.openxmlformats.org/drawingml/2006/main">
              <a:ext uri="{FF2B5EF4-FFF2-40B4-BE49-F238E27FC236}">
                <a16:creationId xmlns:a16="http://schemas.microsoft.com/office/drawing/2014/main" id="{369D22F8-4933-4BF2-AD84-74B69BE98E48}"/>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46" name="">
            <a:extLst xmlns:a="http://schemas.openxmlformats.org/drawingml/2006/main">
              <a:ext uri="{FF2B5EF4-FFF2-40B4-BE49-F238E27FC236}">
                <a16:creationId xmlns:a16="http://schemas.microsoft.com/office/drawing/2014/main" id="{4AA537E9-9178-4E77-9C3C-0F2154E7B0A7}"/>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47" name="">
            <a:extLst xmlns:a="http://schemas.openxmlformats.org/drawingml/2006/main">
              <a:ext uri="{FF2B5EF4-FFF2-40B4-BE49-F238E27FC236}">
                <a16:creationId xmlns:a16="http://schemas.microsoft.com/office/drawing/2014/main" id="{919977FF-5E47-4206-AF11-93297C6E47CA}"/>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48" name="">
            <a:extLst xmlns:a="http://schemas.openxmlformats.org/drawingml/2006/main">
              <a:ext uri="{FF2B5EF4-FFF2-40B4-BE49-F238E27FC236}">
                <a16:creationId xmlns:a16="http://schemas.microsoft.com/office/drawing/2014/main" id="{22509829-17F6-43E4-8132-C895AE3EE53D}"/>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19</a:t>
            </a:r>
          </a:p>
        </p:txBody>
      </p:sp>
    </p:spTree>
    <p:extLst>
      <p:ext uri="{BB962C8B-B14F-4D97-AF65-F5344CB8AC3E}">
        <p14:creationId xmlns:p14="http://schemas.microsoft.com/office/powerpoint/2010/main" val="3059618756"/>
      </p:ext>
    </p:extLst>
  </p:cSld>
</p:sld>
</file>

<file path=ppt/slides/slide2.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4B69495D-9B4F-4EF9-BDAB-15D244389792}"/>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Project Overview: Global Network Hardware Refresh and Sourcing Strategy</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D0A989BE-62DB-4CB6-B528-E147984F824B}"/>
              </a:ext>
            </a:extLst>
          </p:cNvPr>
          <p:cNvSpPr>
            <a:spLocks xmlns:a="http://schemas.openxmlformats.org/drawingml/2006/main" noGrp="1"/>
          </p:cNvSpPr>
          <p:nvPr/>
        </p:nvSpPr>
        <p:spPr>
          <a:xfrm xmlns:a="http://schemas.openxmlformats.org/drawingml/2006/main">
            <a:off x="420624" y="585723"/>
            <a:ext cx="112928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111416"/>
                </a:solidFill>
                <a:latin typeface="Arial"/>
                <a:ea typeface="Arial"/>
                <a:cs typeface="Arial"/>
              </a:rPr>
              <a:t>A Fortune 500 enterprise needs to standardize an aging WAN and campus estate while improving performance, security posture, support consistency and total cost of ownership.</a:t>
            </a:r>
            <a:endParaRPr sz="1100">
              <a:latin typeface="Arial"/>
              <a:ea typeface="Arial"/>
              <a:cs typeface="Arial"/>
            </a:endParaRPr>
          </a:p>
        </p:txBody>
      </p:sp>
      <p:sp>
        <p:nvSpPr>
          <p:cNvPr id="5" name="Text 3">
            <a:extLst xmlns:a="http://schemas.openxmlformats.org/drawingml/2006/main">
              <a:ext uri="{FF2B5EF4-FFF2-40B4-BE49-F238E27FC236}">
                <a16:creationId xmlns:a16="http://schemas.microsoft.com/office/drawing/2014/main" id="{B34694F3-1287-403B-BE17-1E76D2501C7A}"/>
              </a:ext>
            </a:extLst>
          </p:cNvPr>
          <p:cNvSpPr>
            <a:spLocks xmlns:a="http://schemas.openxmlformats.org/drawingml/2006/main" noGrp="1"/>
          </p:cNvSpPr>
          <p:nvPr/>
        </p:nvSpPr>
        <p:spPr>
          <a:xfrm xmlns:a="http://schemas.openxmlformats.org/drawingml/2006/main">
            <a:off x="411480" y="1322324"/>
            <a:ext cx="292608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b="1">
                <a:solidFill>
                  <a:srgbClr val="111416"/>
                </a:solidFill>
                <a:latin typeface="Arial"/>
                <a:ea typeface="Arial"/>
                <a:cs typeface="Arial"/>
              </a:rPr>
              <a:t>Problem to be solved</a:t>
            </a:r>
            <a:endParaRPr sz="11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C42E42CF-E8EA-423E-97C8-AD40FA54B12C}"/>
              </a:ext>
            </a:extLst>
          </p:cNvPr>
          <p:cNvSpPr>
            <a:spLocks xmlns:a="http://schemas.openxmlformats.org/drawingml/2006/main" noGrp="1"/>
          </p:cNvSpPr>
          <p:nvPr/>
        </p:nvSpPr>
        <p:spPr>
          <a:xfrm xmlns:a="http://schemas.openxmlformats.org/drawingml/2006/main">
            <a:off x="420624" y="1596644"/>
            <a:ext cx="2926080" cy="548640"/>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7" name="Shape 5">
            <a:extLst xmlns:a="http://schemas.openxmlformats.org/drawingml/2006/main">
              <a:ext uri="{FF2B5EF4-FFF2-40B4-BE49-F238E27FC236}">
                <a16:creationId xmlns:a16="http://schemas.microsoft.com/office/drawing/2014/main" id="{4E7C61CB-A2D2-4A43-B411-971EFC2AFFE4}"/>
              </a:ext>
            </a:extLst>
          </p:cNvPr>
          <p:cNvSpPr>
            <a:spLocks xmlns:a="http://schemas.openxmlformats.org/drawingml/2006/main" noGrp="1"/>
          </p:cNvSpPr>
          <p:nvPr/>
        </p:nvSpPr>
        <p:spPr>
          <a:xfrm xmlns:a="http://schemas.openxmlformats.org/drawingml/2006/main">
            <a:off x="420624" y="1596644"/>
            <a:ext cx="91440" cy="548640"/>
          </a:xfrm>
          <a:prstGeom xmlns:a="http://schemas.openxmlformats.org/drawingml/2006/main" prst="rect">
            <a:avLst/>
          </a:prstGeom>
          <a:solidFill xmlns:a="http://schemas.openxmlformats.org/drawingml/2006/main">
            <a:srgbClr val="B66E47"/>
          </a:solidFill>
          <a:ln xmlns:a="http://schemas.openxmlformats.org/drawingml/2006/main" w="12700">
            <a:solidFill>
              <a:srgbClr val="1F5D8C"/>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8" name="Text 6">
            <a:extLst xmlns:a="http://schemas.openxmlformats.org/drawingml/2006/main">
              <a:ext uri="{FF2B5EF4-FFF2-40B4-BE49-F238E27FC236}">
                <a16:creationId xmlns:a16="http://schemas.microsoft.com/office/drawing/2014/main" id="{23B8BB97-D312-48E7-8BAA-80231F0FFBCE}"/>
              </a:ext>
            </a:extLst>
          </p:cNvPr>
          <p:cNvSpPr>
            <a:spLocks xmlns:a="http://schemas.openxmlformats.org/drawingml/2006/main" noGrp="1"/>
          </p:cNvSpPr>
          <p:nvPr/>
        </p:nvSpPr>
        <p:spPr>
          <a:xfrm xmlns:a="http://schemas.openxmlformats.org/drawingml/2006/main">
            <a:off x="603504" y="1688084"/>
            <a:ext cx="74980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Aging Estate</a:t>
            </a:r>
            <a:endParaRPr sz="800">
              <a:latin typeface="Arial"/>
              <a:ea typeface="Arial"/>
              <a:cs typeface="Arial"/>
            </a:endParaRPr>
          </a:p>
        </p:txBody>
      </p:sp>
      <p:sp>
        <p:nvSpPr>
          <p:cNvPr id="9" name="Text 7">
            <a:extLst xmlns:a="http://schemas.openxmlformats.org/drawingml/2006/main">
              <a:ext uri="{FF2B5EF4-FFF2-40B4-BE49-F238E27FC236}">
                <a16:creationId xmlns:a16="http://schemas.microsoft.com/office/drawing/2014/main" id="{1D427880-6C52-436B-B084-9C944D7184DC}"/>
              </a:ext>
            </a:extLst>
          </p:cNvPr>
          <p:cNvSpPr>
            <a:spLocks xmlns:a="http://schemas.openxmlformats.org/drawingml/2006/main" noGrp="1"/>
          </p:cNvSpPr>
          <p:nvPr/>
        </p:nvSpPr>
        <p:spPr>
          <a:xfrm xmlns:a="http://schemas.openxmlformats.org/drawingml/2006/main">
            <a:off x="1389888" y="1665224"/>
            <a:ext cx="1810512" cy="4114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Legacy routers, switches and wireless APs increase failure and end-of-support risk.</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9BC1C077-8E3E-46C6-B604-4DB18AF659A8}"/>
              </a:ext>
            </a:extLst>
          </p:cNvPr>
          <p:cNvSpPr>
            <a:spLocks xmlns:a="http://schemas.openxmlformats.org/drawingml/2006/main" noGrp="1"/>
          </p:cNvSpPr>
          <p:nvPr/>
        </p:nvSpPr>
        <p:spPr>
          <a:xfrm xmlns:a="http://schemas.openxmlformats.org/drawingml/2006/main">
            <a:off x="420624" y="2236724"/>
            <a:ext cx="2926080" cy="548640"/>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11" name="Shape 9">
            <a:extLst xmlns:a="http://schemas.openxmlformats.org/drawingml/2006/main">
              <a:ext uri="{FF2B5EF4-FFF2-40B4-BE49-F238E27FC236}">
                <a16:creationId xmlns:a16="http://schemas.microsoft.com/office/drawing/2014/main" id="{393F704F-F68F-4077-B0D5-23B400BCCE81}"/>
              </a:ext>
            </a:extLst>
          </p:cNvPr>
          <p:cNvSpPr>
            <a:spLocks xmlns:a="http://schemas.openxmlformats.org/drawingml/2006/main" noGrp="1"/>
          </p:cNvSpPr>
          <p:nvPr/>
        </p:nvSpPr>
        <p:spPr>
          <a:xfrm xmlns:a="http://schemas.openxmlformats.org/drawingml/2006/main">
            <a:off x="420624" y="2236724"/>
            <a:ext cx="91440" cy="548640"/>
          </a:xfrm>
          <a:prstGeom xmlns:a="http://schemas.openxmlformats.org/drawingml/2006/main" prst="rect">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12" name="Text 10">
            <a:extLst xmlns:a="http://schemas.openxmlformats.org/drawingml/2006/main">
              <a:ext uri="{FF2B5EF4-FFF2-40B4-BE49-F238E27FC236}">
                <a16:creationId xmlns:a16="http://schemas.microsoft.com/office/drawing/2014/main" id="{0798308B-A135-4BCA-B43F-F4C21C79F669}"/>
              </a:ext>
            </a:extLst>
          </p:cNvPr>
          <p:cNvSpPr>
            <a:spLocks xmlns:a="http://schemas.openxmlformats.org/drawingml/2006/main" noGrp="1"/>
          </p:cNvSpPr>
          <p:nvPr/>
        </p:nvSpPr>
        <p:spPr>
          <a:xfrm xmlns:a="http://schemas.openxmlformats.org/drawingml/2006/main">
            <a:off x="603504" y="2328164"/>
            <a:ext cx="74980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Fragmentation</a:t>
            </a:r>
            <a:endParaRPr sz="800">
              <a:latin typeface="Arial"/>
              <a:ea typeface="Arial"/>
              <a:cs typeface="Arial"/>
            </a:endParaRPr>
          </a:p>
        </p:txBody>
      </p:sp>
      <p:sp>
        <p:nvSpPr>
          <p:cNvPr id="13" name="Text 11">
            <a:extLst xmlns:a="http://schemas.openxmlformats.org/drawingml/2006/main">
              <a:ext uri="{FF2B5EF4-FFF2-40B4-BE49-F238E27FC236}">
                <a16:creationId xmlns:a16="http://schemas.microsoft.com/office/drawing/2014/main" id="{5BBD32D1-FD35-49C7-AAC0-8AD34604843F}"/>
              </a:ext>
            </a:extLst>
          </p:cNvPr>
          <p:cNvSpPr>
            <a:spLocks xmlns:a="http://schemas.openxmlformats.org/drawingml/2006/main" noGrp="1"/>
          </p:cNvSpPr>
          <p:nvPr/>
        </p:nvSpPr>
        <p:spPr>
          <a:xfrm xmlns:a="http://schemas.openxmlformats.org/drawingml/2006/main">
            <a:off x="1389888" y="2305303"/>
            <a:ext cx="1810512" cy="4114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Multiple vendors and maintenance contracts reduce standardization and buying leverage.</a:t>
            </a:r>
            <a:endParaRPr sz="800">
              <a:latin typeface="Arial"/>
              <a:ea typeface="Arial"/>
              <a:cs typeface="Arial"/>
            </a:endParaRPr>
          </a:p>
        </p:txBody>
      </p:sp>
      <p:sp>
        <p:nvSpPr>
          <p:cNvPr id="14" name="Shape 12">
            <a:extLst xmlns:a="http://schemas.openxmlformats.org/drawingml/2006/main">
              <a:ext uri="{FF2B5EF4-FFF2-40B4-BE49-F238E27FC236}">
                <a16:creationId xmlns:a16="http://schemas.microsoft.com/office/drawing/2014/main" id="{D31EF91D-1EB6-47FD-A0CD-D84B6578F4D7}"/>
              </a:ext>
            </a:extLst>
          </p:cNvPr>
          <p:cNvSpPr>
            <a:spLocks xmlns:a="http://schemas.openxmlformats.org/drawingml/2006/main" noGrp="1"/>
          </p:cNvSpPr>
          <p:nvPr/>
        </p:nvSpPr>
        <p:spPr>
          <a:xfrm xmlns:a="http://schemas.openxmlformats.org/drawingml/2006/main">
            <a:off x="420624" y="2876804"/>
            <a:ext cx="2926080" cy="548640"/>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15" name="Shape 13">
            <a:extLst xmlns:a="http://schemas.openxmlformats.org/drawingml/2006/main">
              <a:ext uri="{FF2B5EF4-FFF2-40B4-BE49-F238E27FC236}">
                <a16:creationId xmlns:a16="http://schemas.microsoft.com/office/drawing/2014/main" id="{839914D2-E867-478D-BB4B-9D74CFBA2534}"/>
              </a:ext>
            </a:extLst>
          </p:cNvPr>
          <p:cNvSpPr>
            <a:spLocks xmlns:a="http://schemas.openxmlformats.org/drawingml/2006/main" noGrp="1"/>
          </p:cNvSpPr>
          <p:nvPr/>
        </p:nvSpPr>
        <p:spPr>
          <a:xfrm xmlns:a="http://schemas.openxmlformats.org/drawingml/2006/main">
            <a:off x="420624" y="2876804"/>
            <a:ext cx="91440" cy="548640"/>
          </a:xfrm>
          <a:prstGeom xmlns:a="http://schemas.openxmlformats.org/drawingml/2006/main" prst="rect">
            <a:avLst/>
          </a:prstGeom>
          <a:solidFill xmlns:a="http://schemas.openxmlformats.org/drawingml/2006/main">
            <a:srgbClr val="C69345"/>
          </a:solidFill>
          <a:ln xmlns:a="http://schemas.openxmlformats.org/drawingml/2006/main" w="12700">
            <a:solidFill>
              <a:srgbClr val="9A5B00"/>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16" name="Text 14">
            <a:extLst xmlns:a="http://schemas.openxmlformats.org/drawingml/2006/main">
              <a:ext uri="{FF2B5EF4-FFF2-40B4-BE49-F238E27FC236}">
                <a16:creationId xmlns:a16="http://schemas.microsoft.com/office/drawing/2014/main" id="{B6684900-AEFD-4A69-8F81-2CF56729880F}"/>
              </a:ext>
            </a:extLst>
          </p:cNvPr>
          <p:cNvSpPr>
            <a:spLocks xmlns:a="http://schemas.openxmlformats.org/drawingml/2006/main" noGrp="1"/>
          </p:cNvSpPr>
          <p:nvPr/>
        </p:nvSpPr>
        <p:spPr>
          <a:xfrm xmlns:a="http://schemas.openxmlformats.org/drawingml/2006/main">
            <a:off x="603504" y="2968244"/>
            <a:ext cx="74980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Operational Risk</a:t>
            </a:r>
            <a:endParaRPr sz="800">
              <a:latin typeface="Arial"/>
              <a:ea typeface="Arial"/>
              <a:cs typeface="Arial"/>
            </a:endParaRPr>
          </a:p>
        </p:txBody>
      </p:sp>
      <p:sp>
        <p:nvSpPr>
          <p:cNvPr id="17" name="Text 15">
            <a:extLst xmlns:a="http://schemas.openxmlformats.org/drawingml/2006/main">
              <a:ext uri="{FF2B5EF4-FFF2-40B4-BE49-F238E27FC236}">
                <a16:creationId xmlns:a16="http://schemas.microsoft.com/office/drawing/2014/main" id="{5E44E4F5-71DD-4AC4-AFAD-E5B72C176645}"/>
              </a:ext>
            </a:extLst>
          </p:cNvPr>
          <p:cNvSpPr>
            <a:spLocks xmlns:a="http://schemas.openxmlformats.org/drawingml/2006/main" noGrp="1"/>
          </p:cNvSpPr>
          <p:nvPr/>
        </p:nvSpPr>
        <p:spPr>
          <a:xfrm xmlns:a="http://schemas.openxmlformats.org/drawingml/2006/main">
            <a:off x="1389888" y="2945384"/>
            <a:ext cx="1810512" cy="4114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Performance issues, security vulnerabilities and inconsistent support create business disruption.</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09688E00-B3FF-460E-86F3-66CEF6D20E36}"/>
              </a:ext>
            </a:extLst>
          </p:cNvPr>
          <p:cNvSpPr>
            <a:spLocks xmlns:a="http://schemas.openxmlformats.org/drawingml/2006/main" noGrp="1"/>
          </p:cNvSpPr>
          <p:nvPr/>
        </p:nvSpPr>
        <p:spPr>
          <a:xfrm xmlns:a="http://schemas.openxmlformats.org/drawingml/2006/main">
            <a:off x="420624" y="3516884"/>
            <a:ext cx="2926080" cy="548640"/>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19" name="Shape 17">
            <a:extLst xmlns:a="http://schemas.openxmlformats.org/drawingml/2006/main">
              <a:ext uri="{FF2B5EF4-FFF2-40B4-BE49-F238E27FC236}">
                <a16:creationId xmlns:a16="http://schemas.microsoft.com/office/drawing/2014/main" id="{5330A172-4BD7-4737-9FE8-20994652D4A0}"/>
              </a:ext>
            </a:extLst>
          </p:cNvPr>
          <p:cNvSpPr>
            <a:spLocks xmlns:a="http://schemas.openxmlformats.org/drawingml/2006/main" noGrp="1"/>
          </p:cNvSpPr>
          <p:nvPr/>
        </p:nvSpPr>
        <p:spPr>
          <a:xfrm xmlns:a="http://schemas.openxmlformats.org/drawingml/2006/main">
            <a:off x="420624" y="3516884"/>
            <a:ext cx="91440" cy="548640"/>
          </a:xfrm>
          <a:prstGeom xmlns:a="http://schemas.openxmlformats.org/drawingml/2006/main" prst="rect">
            <a:avLst/>
          </a:prstGeom>
          <a:solidFill xmlns:a="http://schemas.openxmlformats.org/drawingml/2006/main">
            <a:srgbClr val="6B4E9B"/>
          </a:solidFill>
          <a:ln xmlns:a="http://schemas.openxmlformats.org/drawingml/2006/main" w="12700">
            <a:solidFill>
              <a:srgbClr val="6B4E9B"/>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20" name="Text 18">
            <a:extLst xmlns:a="http://schemas.openxmlformats.org/drawingml/2006/main">
              <a:ext uri="{FF2B5EF4-FFF2-40B4-BE49-F238E27FC236}">
                <a16:creationId xmlns:a16="http://schemas.microsoft.com/office/drawing/2014/main" id="{86D46716-EBD0-4A99-84EF-32D4D8329E2D}"/>
              </a:ext>
            </a:extLst>
          </p:cNvPr>
          <p:cNvSpPr>
            <a:spLocks xmlns:a="http://schemas.openxmlformats.org/drawingml/2006/main" noGrp="1"/>
          </p:cNvSpPr>
          <p:nvPr/>
        </p:nvSpPr>
        <p:spPr>
          <a:xfrm xmlns:a="http://schemas.openxmlformats.org/drawingml/2006/main">
            <a:off x="603504" y="3608324"/>
            <a:ext cx="74980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Cost Pressure</a:t>
            </a:r>
            <a:endParaRPr sz="800">
              <a:latin typeface="Arial"/>
              <a:ea typeface="Arial"/>
              <a:cs typeface="Arial"/>
            </a:endParaRPr>
          </a:p>
        </p:txBody>
      </p:sp>
      <p:sp>
        <p:nvSpPr>
          <p:cNvPr id="21" name="Text 19">
            <a:extLst xmlns:a="http://schemas.openxmlformats.org/drawingml/2006/main">
              <a:ext uri="{FF2B5EF4-FFF2-40B4-BE49-F238E27FC236}">
                <a16:creationId xmlns:a16="http://schemas.microsoft.com/office/drawing/2014/main" id="{DFF8095D-400E-4E9D-9FEB-0959782A5C51}"/>
              </a:ext>
            </a:extLst>
          </p:cNvPr>
          <p:cNvSpPr>
            <a:spLocks xmlns:a="http://schemas.openxmlformats.org/drawingml/2006/main" noGrp="1"/>
          </p:cNvSpPr>
          <p:nvPr/>
        </p:nvSpPr>
        <p:spPr>
          <a:xfrm xmlns:a="http://schemas.openxmlformats.org/drawingml/2006/main">
            <a:off x="1389888" y="3585464"/>
            <a:ext cx="1810512" cy="4114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Hardware refresh, software subscriptions, support tiers and implementation must be optimized together.</a:t>
            </a:r>
            <a:endParaRPr sz="800">
              <a:latin typeface="Arial"/>
              <a:ea typeface="Arial"/>
              <a:cs typeface="Arial"/>
            </a:endParaRPr>
          </a:p>
        </p:txBody>
      </p:sp>
      <p:sp>
        <p:nvSpPr>
          <p:cNvPr id="22" name="Shape 20">
            <a:extLst xmlns:a="http://schemas.openxmlformats.org/drawingml/2006/main">
              <a:ext uri="{FF2B5EF4-FFF2-40B4-BE49-F238E27FC236}">
                <a16:creationId xmlns:a16="http://schemas.microsoft.com/office/drawing/2014/main" id="{D2A2537F-AAB8-41B4-ADF0-4A4EBF5AC3D7}"/>
              </a:ext>
            </a:extLst>
          </p:cNvPr>
          <p:cNvSpPr>
            <a:spLocks xmlns:a="http://schemas.openxmlformats.org/drawingml/2006/main" noGrp="1"/>
          </p:cNvSpPr>
          <p:nvPr/>
        </p:nvSpPr>
        <p:spPr>
          <a:xfrm xmlns:a="http://schemas.openxmlformats.org/drawingml/2006/main">
            <a:off x="411480" y="5078476"/>
            <a:ext cx="2926080" cy="832104"/>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3" name="Text 21">
            <a:extLst xmlns:a="http://schemas.openxmlformats.org/drawingml/2006/main">
              <a:ext uri="{FF2B5EF4-FFF2-40B4-BE49-F238E27FC236}">
                <a16:creationId xmlns:a16="http://schemas.microsoft.com/office/drawing/2014/main" id="{7BED5FAF-33AC-4A7D-A9E4-B610DC2C1E3E}"/>
              </a:ext>
            </a:extLst>
          </p:cNvPr>
          <p:cNvSpPr>
            <a:spLocks xmlns:a="http://schemas.openxmlformats.org/drawingml/2006/main" noGrp="1"/>
          </p:cNvSpPr>
          <p:nvPr/>
        </p:nvSpPr>
        <p:spPr>
          <a:xfrm xmlns:a="http://schemas.openxmlformats.org/drawingml/2006/main">
            <a:off x="566928" y="5197348"/>
            <a:ext cx="868680" cy="5943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900" b="1">
                <a:solidFill>
                  <a:schemeClr val="accent6">
                    <a:lumMod val="50000"/>
                  </a:schemeClr>
                </a:solidFill>
                <a:latin typeface="Arial"/>
                <a:ea typeface="Arial"/>
                <a:cs typeface="Arial"/>
              </a:rPr>
              <a:t>CIO Objective</a:t>
            </a:r>
            <a:endParaRPr sz="900">
              <a:solidFill>
                <a:schemeClr val="accent6">
                  <a:lumMod val="50000"/>
                </a:schemeClr>
              </a:solidFill>
              <a:latin typeface="Arial"/>
              <a:ea typeface="Arial"/>
              <a:cs typeface="Arial"/>
            </a:endParaRPr>
          </a:p>
        </p:txBody>
      </p:sp>
      <p:sp>
        <p:nvSpPr>
          <p:cNvPr id="24" name="Text 22">
            <a:extLst xmlns:a="http://schemas.openxmlformats.org/drawingml/2006/main">
              <a:ext uri="{FF2B5EF4-FFF2-40B4-BE49-F238E27FC236}">
                <a16:creationId xmlns:a16="http://schemas.microsoft.com/office/drawing/2014/main" id="{B0270D48-4D8A-4AF7-9200-874360486933}"/>
              </a:ext>
            </a:extLst>
          </p:cNvPr>
          <p:cNvSpPr>
            <a:spLocks xmlns:a="http://schemas.openxmlformats.org/drawingml/2006/main" noGrp="1"/>
          </p:cNvSpPr>
          <p:nvPr/>
        </p:nvSpPr>
        <p:spPr>
          <a:xfrm xmlns:a="http://schemas.openxmlformats.org/drawingml/2006/main">
            <a:off x="1472184" y="5156200"/>
            <a:ext cx="1700783" cy="6766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Move toward a more software-defined, centrally managed network while optimizing TCO across North America and Europe.</a:t>
            </a:r>
            <a:endParaRPr sz="800">
              <a:latin typeface="Arial"/>
              <a:ea typeface="Arial"/>
              <a:cs typeface="Arial"/>
            </a:endParaRPr>
          </a:p>
        </p:txBody>
      </p:sp>
      <p:sp>
        <p:nvSpPr>
          <p:cNvPr id="25" name="Text 23">
            <a:extLst xmlns:a="http://schemas.openxmlformats.org/drawingml/2006/main">
              <a:ext uri="{FF2B5EF4-FFF2-40B4-BE49-F238E27FC236}">
                <a16:creationId xmlns:a16="http://schemas.microsoft.com/office/drawing/2014/main" id="{897532EA-6D27-4E8F-A51E-DF9872DE86F9}"/>
              </a:ext>
            </a:extLst>
          </p:cNvPr>
          <p:cNvSpPr>
            <a:spLocks xmlns:a="http://schemas.openxmlformats.org/drawingml/2006/main" noGrp="1"/>
          </p:cNvSpPr>
          <p:nvPr/>
        </p:nvSpPr>
        <p:spPr>
          <a:xfrm xmlns:a="http://schemas.openxmlformats.org/drawingml/2006/main">
            <a:off x="3634741" y="1303019"/>
            <a:ext cx="43891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b="1">
                <a:solidFill>
                  <a:srgbClr val="111416"/>
                </a:solidFill>
                <a:latin typeface="Arial"/>
                <a:ea typeface="Arial"/>
                <a:cs typeface="Arial"/>
              </a:rPr>
              <a:t>Study scope and workstreams</a:t>
            </a:r>
            <a:endParaRPr sz="11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F8EA7CC7-1F2B-466E-B529-F6D6F40AF1D0}"/>
              </a:ext>
            </a:extLst>
          </p:cNvPr>
          <p:cNvSpPr>
            <a:spLocks xmlns:a="http://schemas.openxmlformats.org/drawingml/2006/main" noGrp="1"/>
          </p:cNvSpPr>
          <p:nvPr/>
        </p:nvSpPr>
        <p:spPr>
          <a:xfrm xmlns:a="http://schemas.openxmlformats.org/drawingml/2006/main">
            <a:off x="3639312" y="1587500"/>
            <a:ext cx="868680" cy="36576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27" name="Text 25">
            <a:extLst xmlns:a="http://schemas.openxmlformats.org/drawingml/2006/main">
              <a:ext uri="{FF2B5EF4-FFF2-40B4-BE49-F238E27FC236}">
                <a16:creationId xmlns:a16="http://schemas.microsoft.com/office/drawing/2014/main" id="{10B237F4-755B-4586-AF9D-E7C96CD434BF}"/>
              </a:ext>
            </a:extLst>
          </p:cNvPr>
          <p:cNvSpPr>
            <a:spLocks xmlns:a="http://schemas.openxmlformats.org/drawingml/2006/main" noGrp="1"/>
          </p:cNvSpPr>
          <p:nvPr/>
        </p:nvSpPr>
        <p:spPr>
          <a:xfrm xmlns:a="http://schemas.openxmlformats.org/drawingml/2006/main">
            <a:off x="3694176" y="1633220"/>
            <a:ext cx="758952"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Scope Area</a:t>
            </a:r>
            <a:endParaRPr sz="80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F6AE9768-FE64-463C-B3B3-770AC3B39D6C}"/>
              </a:ext>
            </a:extLst>
          </p:cNvPr>
          <p:cNvSpPr>
            <a:spLocks xmlns:a="http://schemas.openxmlformats.org/drawingml/2006/main" noGrp="1"/>
          </p:cNvSpPr>
          <p:nvPr/>
        </p:nvSpPr>
        <p:spPr>
          <a:xfrm xmlns:a="http://schemas.openxmlformats.org/drawingml/2006/main">
            <a:off x="4507992" y="1587500"/>
            <a:ext cx="1417320" cy="36576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29" name="Text 27">
            <a:extLst xmlns:a="http://schemas.openxmlformats.org/drawingml/2006/main">
              <a:ext uri="{FF2B5EF4-FFF2-40B4-BE49-F238E27FC236}">
                <a16:creationId xmlns:a16="http://schemas.microsoft.com/office/drawing/2014/main" id="{1CCCFBE9-3240-48F4-8DAD-96BCA69134AD}"/>
              </a:ext>
            </a:extLst>
          </p:cNvPr>
          <p:cNvSpPr>
            <a:spLocks xmlns:a="http://schemas.openxmlformats.org/drawingml/2006/main" noGrp="1"/>
          </p:cNvSpPr>
          <p:nvPr/>
        </p:nvSpPr>
        <p:spPr>
          <a:xfrm xmlns:a="http://schemas.openxmlformats.org/drawingml/2006/main">
            <a:off x="4562856" y="1633220"/>
            <a:ext cx="1307592"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Coverage in This Study</a:t>
            </a:r>
            <a:endParaRPr sz="8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49CD0AE9-BDC2-492A-8985-FC028E38C418}"/>
              </a:ext>
            </a:extLst>
          </p:cNvPr>
          <p:cNvSpPr>
            <a:spLocks xmlns:a="http://schemas.openxmlformats.org/drawingml/2006/main" noGrp="1"/>
          </p:cNvSpPr>
          <p:nvPr/>
        </p:nvSpPr>
        <p:spPr>
          <a:xfrm xmlns:a="http://schemas.openxmlformats.org/drawingml/2006/main">
            <a:off x="5925312" y="1587500"/>
            <a:ext cx="1691639" cy="36576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31" name="Text 29">
            <a:extLst xmlns:a="http://schemas.openxmlformats.org/drawingml/2006/main">
              <a:ext uri="{FF2B5EF4-FFF2-40B4-BE49-F238E27FC236}">
                <a16:creationId xmlns:a16="http://schemas.microsoft.com/office/drawing/2014/main" id="{0C4612E9-81D0-486C-84DD-F605A254E106}"/>
              </a:ext>
            </a:extLst>
          </p:cNvPr>
          <p:cNvSpPr>
            <a:spLocks xmlns:a="http://schemas.openxmlformats.org/drawingml/2006/main" noGrp="1"/>
          </p:cNvSpPr>
          <p:nvPr/>
        </p:nvSpPr>
        <p:spPr>
          <a:xfrm xmlns:a="http://schemas.openxmlformats.org/drawingml/2006/main">
            <a:off x="5980176" y="1633220"/>
            <a:ext cx="1581911"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What It Clarifies</a:t>
            </a:r>
            <a:endParaRPr sz="800">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6F0316D6-B392-42AD-8EA3-22869BB2FC1E}"/>
              </a:ext>
            </a:extLst>
          </p:cNvPr>
          <p:cNvSpPr>
            <a:spLocks xmlns:a="http://schemas.openxmlformats.org/drawingml/2006/main" noGrp="1"/>
          </p:cNvSpPr>
          <p:nvPr/>
        </p:nvSpPr>
        <p:spPr>
          <a:xfrm xmlns:a="http://schemas.openxmlformats.org/drawingml/2006/main">
            <a:off x="7616952" y="1587500"/>
            <a:ext cx="1234440" cy="36576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33" name="Text 31">
            <a:extLst xmlns:a="http://schemas.openxmlformats.org/drawingml/2006/main">
              <a:ext uri="{FF2B5EF4-FFF2-40B4-BE49-F238E27FC236}">
                <a16:creationId xmlns:a16="http://schemas.microsoft.com/office/drawing/2014/main" id="{767167EC-FA13-4D4E-9C40-151C88B4DAED}"/>
              </a:ext>
            </a:extLst>
          </p:cNvPr>
          <p:cNvSpPr>
            <a:spLocks xmlns:a="http://schemas.openxmlformats.org/drawingml/2006/main" noGrp="1"/>
          </p:cNvSpPr>
          <p:nvPr/>
        </p:nvSpPr>
        <p:spPr>
          <a:xfrm xmlns:a="http://schemas.openxmlformats.org/drawingml/2006/main">
            <a:off x="7671816" y="1633220"/>
            <a:ext cx="1124712"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Output in Deck</a:t>
            </a:r>
            <a:endParaRPr sz="80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EB0608C6-0043-4C55-9364-C2246ED0D1BD}"/>
              </a:ext>
            </a:extLst>
          </p:cNvPr>
          <p:cNvSpPr>
            <a:spLocks xmlns:a="http://schemas.openxmlformats.org/drawingml/2006/main" noGrp="1"/>
          </p:cNvSpPr>
          <p:nvPr/>
        </p:nvSpPr>
        <p:spPr>
          <a:xfrm xmlns:a="http://schemas.openxmlformats.org/drawingml/2006/main">
            <a:off x="3639312" y="1953259"/>
            <a:ext cx="868680" cy="514095"/>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35" name="Text 33">
            <a:extLst xmlns:a="http://schemas.openxmlformats.org/drawingml/2006/main">
              <a:ext uri="{FF2B5EF4-FFF2-40B4-BE49-F238E27FC236}">
                <a16:creationId xmlns:a16="http://schemas.microsoft.com/office/drawing/2014/main" id="{5657D72E-974B-4554-BDED-6F65ABFD2B0C}"/>
              </a:ext>
            </a:extLst>
          </p:cNvPr>
          <p:cNvSpPr>
            <a:spLocks xmlns:a="http://schemas.openxmlformats.org/drawingml/2006/main" noGrp="1"/>
          </p:cNvSpPr>
          <p:nvPr/>
        </p:nvSpPr>
        <p:spPr>
          <a:xfrm xmlns:a="http://schemas.openxmlformats.org/drawingml/2006/main">
            <a:off x="3694176" y="2006599"/>
            <a:ext cx="758952"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Market</a:t>
            </a:r>
            <a:endParaRPr sz="8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246AAE05-6819-4701-9C39-D89AAA7E4589}"/>
              </a:ext>
            </a:extLst>
          </p:cNvPr>
          <p:cNvSpPr>
            <a:spLocks xmlns:a="http://schemas.openxmlformats.org/drawingml/2006/main" noGrp="1"/>
          </p:cNvSpPr>
          <p:nvPr/>
        </p:nvSpPr>
        <p:spPr>
          <a:xfrm xmlns:a="http://schemas.openxmlformats.org/drawingml/2006/main">
            <a:off x="4507992" y="1953259"/>
            <a:ext cx="1417320" cy="514095"/>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37" name="Text 35">
            <a:extLst xmlns:a="http://schemas.openxmlformats.org/drawingml/2006/main">
              <a:ext uri="{FF2B5EF4-FFF2-40B4-BE49-F238E27FC236}">
                <a16:creationId xmlns:a16="http://schemas.microsoft.com/office/drawing/2014/main" id="{64C54408-19A8-4560-AABE-B83E849FD8E8}"/>
              </a:ext>
            </a:extLst>
          </p:cNvPr>
          <p:cNvSpPr>
            <a:spLocks xmlns:a="http://schemas.openxmlformats.org/drawingml/2006/main" noGrp="1"/>
          </p:cNvSpPr>
          <p:nvPr/>
        </p:nvSpPr>
        <p:spPr>
          <a:xfrm xmlns:a="http://schemas.openxmlformats.org/drawingml/2006/main">
            <a:off x="4562856" y="2006599"/>
            <a:ext cx="1307592"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Routers, switches and WLAN</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4672E604-3FBA-4A59-83B5-D5D3060C4BB7}"/>
              </a:ext>
            </a:extLst>
          </p:cNvPr>
          <p:cNvSpPr>
            <a:spLocks xmlns:a="http://schemas.openxmlformats.org/drawingml/2006/main" noGrp="1"/>
          </p:cNvSpPr>
          <p:nvPr/>
        </p:nvSpPr>
        <p:spPr>
          <a:xfrm xmlns:a="http://schemas.openxmlformats.org/drawingml/2006/main">
            <a:off x="5925312" y="1953259"/>
            <a:ext cx="1691639" cy="514095"/>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39" name="Text 37">
            <a:extLst xmlns:a="http://schemas.openxmlformats.org/drawingml/2006/main">
              <a:ext uri="{FF2B5EF4-FFF2-40B4-BE49-F238E27FC236}">
                <a16:creationId xmlns:a16="http://schemas.microsoft.com/office/drawing/2014/main" id="{16D6E803-9CDA-4D36-B63B-E9CFFF87F829}"/>
              </a:ext>
            </a:extLst>
          </p:cNvPr>
          <p:cNvSpPr>
            <a:spLocks xmlns:a="http://schemas.openxmlformats.org/drawingml/2006/main" noGrp="1"/>
          </p:cNvSpPr>
          <p:nvPr/>
        </p:nvSpPr>
        <p:spPr>
          <a:xfrm xmlns:a="http://schemas.openxmlformats.org/drawingml/2006/main">
            <a:off x="5980176" y="2006599"/>
            <a:ext cx="1581911"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Growth pockets, technology cycle and pricing direction</a:t>
            </a:r>
            <a:endParaRPr sz="80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C075C0FE-6810-4D79-929A-7C244C3D61F1}"/>
              </a:ext>
            </a:extLst>
          </p:cNvPr>
          <p:cNvSpPr>
            <a:spLocks xmlns:a="http://schemas.openxmlformats.org/drawingml/2006/main" noGrp="1"/>
          </p:cNvSpPr>
          <p:nvPr/>
        </p:nvSpPr>
        <p:spPr>
          <a:xfrm xmlns:a="http://schemas.openxmlformats.org/drawingml/2006/main">
            <a:off x="7616952" y="1953259"/>
            <a:ext cx="1234440" cy="514095"/>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41" name="Text 39">
            <a:extLst xmlns:a="http://schemas.openxmlformats.org/drawingml/2006/main">
              <a:ext uri="{FF2B5EF4-FFF2-40B4-BE49-F238E27FC236}">
                <a16:creationId xmlns:a16="http://schemas.microsoft.com/office/drawing/2014/main" id="{3B4B5B19-65BF-4A50-BB89-4A632FE5A3FF}"/>
              </a:ext>
            </a:extLst>
          </p:cNvPr>
          <p:cNvSpPr>
            <a:spLocks xmlns:a="http://schemas.openxmlformats.org/drawingml/2006/main" noGrp="1"/>
          </p:cNvSpPr>
          <p:nvPr/>
        </p:nvSpPr>
        <p:spPr>
          <a:xfrm xmlns:a="http://schemas.openxmlformats.org/drawingml/2006/main">
            <a:off x="7671816" y="2006599"/>
            <a:ext cx="1124712"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A1 market outlook</a:t>
            </a:r>
            <a:endParaRPr sz="80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75A704E7-1339-4C5C-9B98-95A00944633F}"/>
              </a:ext>
            </a:extLst>
          </p:cNvPr>
          <p:cNvSpPr>
            <a:spLocks xmlns:a="http://schemas.openxmlformats.org/drawingml/2006/main" noGrp="1"/>
          </p:cNvSpPr>
          <p:nvPr/>
        </p:nvSpPr>
        <p:spPr>
          <a:xfrm xmlns:a="http://schemas.openxmlformats.org/drawingml/2006/main">
            <a:off x="3639312" y="2467356"/>
            <a:ext cx="868680" cy="514095"/>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43" name="Text 41">
            <a:extLst xmlns:a="http://schemas.openxmlformats.org/drawingml/2006/main">
              <a:ext uri="{FF2B5EF4-FFF2-40B4-BE49-F238E27FC236}">
                <a16:creationId xmlns:a16="http://schemas.microsoft.com/office/drawing/2014/main" id="{46B581ED-ECE1-4345-8E55-41D17A53E0CE}"/>
              </a:ext>
            </a:extLst>
          </p:cNvPr>
          <p:cNvSpPr>
            <a:spLocks xmlns:a="http://schemas.openxmlformats.org/drawingml/2006/main" noGrp="1"/>
          </p:cNvSpPr>
          <p:nvPr/>
        </p:nvSpPr>
        <p:spPr>
          <a:xfrm xmlns:a="http://schemas.openxmlformats.org/drawingml/2006/main">
            <a:off x="3694176" y="2520696"/>
            <a:ext cx="758952"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Commercial</a:t>
            </a:r>
            <a:endParaRPr sz="800">
              <a:latin typeface="Arial"/>
              <a:ea typeface="Arial"/>
              <a:cs typeface="Arial"/>
            </a:endParaRPr>
          </a:p>
        </p:txBody>
      </p:sp>
      <p:sp>
        <p:nvSpPr>
          <p:cNvPr id="44" name="Shape 42">
            <a:extLst xmlns:a="http://schemas.openxmlformats.org/drawingml/2006/main">
              <a:ext uri="{FF2B5EF4-FFF2-40B4-BE49-F238E27FC236}">
                <a16:creationId xmlns:a16="http://schemas.microsoft.com/office/drawing/2014/main" id="{91FBBF36-9D58-45B4-A349-22E5C8235417}"/>
              </a:ext>
            </a:extLst>
          </p:cNvPr>
          <p:cNvSpPr>
            <a:spLocks xmlns:a="http://schemas.openxmlformats.org/drawingml/2006/main" noGrp="1"/>
          </p:cNvSpPr>
          <p:nvPr/>
        </p:nvSpPr>
        <p:spPr>
          <a:xfrm xmlns:a="http://schemas.openxmlformats.org/drawingml/2006/main">
            <a:off x="4507992" y="2467356"/>
            <a:ext cx="1417320" cy="514095"/>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45" name="Text 43">
            <a:extLst xmlns:a="http://schemas.openxmlformats.org/drawingml/2006/main">
              <a:ext uri="{FF2B5EF4-FFF2-40B4-BE49-F238E27FC236}">
                <a16:creationId xmlns:a16="http://schemas.microsoft.com/office/drawing/2014/main" id="{4042842A-CAAA-4B95-8AE4-8184342236B6}"/>
              </a:ext>
            </a:extLst>
          </p:cNvPr>
          <p:cNvSpPr>
            <a:spLocks xmlns:a="http://schemas.openxmlformats.org/drawingml/2006/main" noGrp="1"/>
          </p:cNvSpPr>
          <p:nvPr/>
        </p:nvSpPr>
        <p:spPr>
          <a:xfrm xmlns:a="http://schemas.openxmlformats.org/drawingml/2006/main">
            <a:off x="4562856" y="2520696"/>
            <a:ext cx="1307592"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Equipment, licenses, support and implementation</a:t>
            </a:r>
            <a:endParaRPr sz="8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DC2F95B7-E189-4AE6-AEEC-63577195EAF0}"/>
              </a:ext>
            </a:extLst>
          </p:cNvPr>
          <p:cNvSpPr>
            <a:spLocks xmlns:a="http://schemas.openxmlformats.org/drawingml/2006/main" noGrp="1"/>
          </p:cNvSpPr>
          <p:nvPr/>
        </p:nvSpPr>
        <p:spPr>
          <a:xfrm xmlns:a="http://schemas.openxmlformats.org/drawingml/2006/main">
            <a:off x="5925312" y="2467356"/>
            <a:ext cx="1691639" cy="514095"/>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47" name="Text 45">
            <a:extLst xmlns:a="http://schemas.openxmlformats.org/drawingml/2006/main">
              <a:ext uri="{FF2B5EF4-FFF2-40B4-BE49-F238E27FC236}">
                <a16:creationId xmlns:a16="http://schemas.microsoft.com/office/drawing/2014/main" id="{DC0C2538-F811-4839-B2D1-BA155D03669B}"/>
              </a:ext>
            </a:extLst>
          </p:cNvPr>
          <p:cNvSpPr>
            <a:spLocks xmlns:a="http://schemas.openxmlformats.org/drawingml/2006/main" noGrp="1"/>
          </p:cNvSpPr>
          <p:nvPr/>
        </p:nvSpPr>
        <p:spPr>
          <a:xfrm xmlns:a="http://schemas.openxmlformats.org/drawingml/2006/main">
            <a:off x="5980176" y="2520696"/>
            <a:ext cx="1581911"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TCO buckets, cost drivers and negotiation levers</a:t>
            </a: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85C6DBBB-5840-4A83-A258-ACAAB92EF722}"/>
              </a:ext>
            </a:extLst>
          </p:cNvPr>
          <p:cNvSpPr>
            <a:spLocks xmlns:a="http://schemas.openxmlformats.org/drawingml/2006/main" noGrp="1"/>
          </p:cNvSpPr>
          <p:nvPr/>
        </p:nvSpPr>
        <p:spPr>
          <a:xfrm xmlns:a="http://schemas.openxmlformats.org/drawingml/2006/main">
            <a:off x="7616952" y="2467356"/>
            <a:ext cx="1234440" cy="514095"/>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49" name="Text 47">
            <a:extLst xmlns:a="http://schemas.openxmlformats.org/drawingml/2006/main">
              <a:ext uri="{FF2B5EF4-FFF2-40B4-BE49-F238E27FC236}">
                <a16:creationId xmlns:a16="http://schemas.microsoft.com/office/drawing/2014/main" id="{6B6A000C-1F9E-4F19-835F-0BE34552EABA}"/>
              </a:ext>
            </a:extLst>
          </p:cNvPr>
          <p:cNvSpPr>
            <a:spLocks xmlns:a="http://schemas.openxmlformats.org/drawingml/2006/main" noGrp="1"/>
          </p:cNvSpPr>
          <p:nvPr/>
        </p:nvSpPr>
        <p:spPr>
          <a:xfrm xmlns:a="http://schemas.openxmlformats.org/drawingml/2006/main">
            <a:off x="7671816" y="2520696"/>
            <a:ext cx="1124712"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A2 cost structure</a:t>
            </a:r>
            <a:endParaRPr sz="80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6DEAB860-630A-44D6-A660-7ADC1E655110}"/>
              </a:ext>
            </a:extLst>
          </p:cNvPr>
          <p:cNvSpPr>
            <a:spLocks xmlns:a="http://schemas.openxmlformats.org/drawingml/2006/main" noGrp="1"/>
          </p:cNvSpPr>
          <p:nvPr/>
        </p:nvSpPr>
        <p:spPr>
          <a:xfrm xmlns:a="http://schemas.openxmlformats.org/drawingml/2006/main">
            <a:off x="3639312" y="2981452"/>
            <a:ext cx="868680" cy="514095"/>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51" name="Text 49">
            <a:extLst xmlns:a="http://schemas.openxmlformats.org/drawingml/2006/main">
              <a:ext uri="{FF2B5EF4-FFF2-40B4-BE49-F238E27FC236}">
                <a16:creationId xmlns:a16="http://schemas.microsoft.com/office/drawing/2014/main" id="{A74AF7E3-DC29-403D-85BF-084C663938BF}"/>
              </a:ext>
            </a:extLst>
          </p:cNvPr>
          <p:cNvSpPr>
            <a:spLocks xmlns:a="http://schemas.openxmlformats.org/drawingml/2006/main" noGrp="1"/>
          </p:cNvSpPr>
          <p:nvPr/>
        </p:nvSpPr>
        <p:spPr>
          <a:xfrm xmlns:a="http://schemas.openxmlformats.org/drawingml/2006/main">
            <a:off x="3694176" y="3034792"/>
            <a:ext cx="758952"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Ownership</a:t>
            </a: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7E73C59E-71F1-4AA4-9F5F-40695ADF3836}"/>
              </a:ext>
            </a:extLst>
          </p:cNvPr>
          <p:cNvSpPr>
            <a:spLocks xmlns:a="http://schemas.openxmlformats.org/drawingml/2006/main" noGrp="1"/>
          </p:cNvSpPr>
          <p:nvPr/>
        </p:nvSpPr>
        <p:spPr>
          <a:xfrm xmlns:a="http://schemas.openxmlformats.org/drawingml/2006/main">
            <a:off x="4507992" y="2981452"/>
            <a:ext cx="1417320" cy="514095"/>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53" name="Text 51">
            <a:extLst xmlns:a="http://schemas.openxmlformats.org/drawingml/2006/main">
              <a:ext uri="{FF2B5EF4-FFF2-40B4-BE49-F238E27FC236}">
                <a16:creationId xmlns:a16="http://schemas.microsoft.com/office/drawing/2014/main" id="{80007045-899A-47A0-A417-20ECC803589E}"/>
              </a:ext>
            </a:extLst>
          </p:cNvPr>
          <p:cNvSpPr>
            <a:spLocks xmlns:a="http://schemas.openxmlformats.org/drawingml/2006/main" noGrp="1"/>
          </p:cNvSpPr>
          <p:nvPr/>
        </p:nvSpPr>
        <p:spPr>
          <a:xfrm xmlns:a="http://schemas.openxmlformats.org/drawingml/2006/main">
            <a:off x="4562856" y="3034792"/>
            <a:ext cx="1307592"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Outright purchase, lease and NaaS</a:t>
            </a:r>
            <a:endParaRPr sz="800">
              <a:latin typeface="Arial"/>
              <a:ea typeface="Arial"/>
              <a:cs typeface="Arial"/>
            </a:endParaRPr>
          </a:p>
        </p:txBody>
      </p:sp>
      <p:sp>
        <p:nvSpPr>
          <p:cNvPr id="54" name="Shape 52">
            <a:extLst xmlns:a="http://schemas.openxmlformats.org/drawingml/2006/main">
              <a:ext uri="{FF2B5EF4-FFF2-40B4-BE49-F238E27FC236}">
                <a16:creationId xmlns:a16="http://schemas.microsoft.com/office/drawing/2014/main" id="{470C7B46-5458-44F6-9F61-24B8AFA8484D}"/>
              </a:ext>
            </a:extLst>
          </p:cNvPr>
          <p:cNvSpPr>
            <a:spLocks xmlns:a="http://schemas.openxmlformats.org/drawingml/2006/main" noGrp="1"/>
          </p:cNvSpPr>
          <p:nvPr/>
        </p:nvSpPr>
        <p:spPr>
          <a:xfrm xmlns:a="http://schemas.openxmlformats.org/drawingml/2006/main">
            <a:off x="5925312" y="2981452"/>
            <a:ext cx="1691639" cy="514095"/>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55" name="Text 53">
            <a:extLst xmlns:a="http://schemas.openxmlformats.org/drawingml/2006/main">
              <a:ext uri="{FF2B5EF4-FFF2-40B4-BE49-F238E27FC236}">
                <a16:creationId xmlns:a16="http://schemas.microsoft.com/office/drawing/2014/main" id="{A1AA7F67-9BF0-41BE-827C-0442AD66971F}"/>
              </a:ext>
            </a:extLst>
          </p:cNvPr>
          <p:cNvSpPr>
            <a:spLocks xmlns:a="http://schemas.openxmlformats.org/drawingml/2006/main" noGrp="1"/>
          </p:cNvSpPr>
          <p:nvPr/>
        </p:nvSpPr>
        <p:spPr>
          <a:xfrm xmlns:a="http://schemas.openxmlformats.org/drawingml/2006/main">
            <a:off x="5980176" y="3034792"/>
            <a:ext cx="1581911"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Low-CapEx / OpEx-friendly options and control trade-offs</a:t>
            </a:r>
            <a:endParaRPr sz="800">
              <a:latin typeface="Arial"/>
              <a:ea typeface="Arial"/>
              <a:cs typeface="Arial"/>
            </a:endParaRPr>
          </a:p>
        </p:txBody>
      </p:sp>
      <p:sp>
        <p:nvSpPr>
          <p:cNvPr id="56" name="Shape 54">
            <a:extLst xmlns:a="http://schemas.openxmlformats.org/drawingml/2006/main">
              <a:ext uri="{FF2B5EF4-FFF2-40B4-BE49-F238E27FC236}">
                <a16:creationId xmlns:a16="http://schemas.microsoft.com/office/drawing/2014/main" id="{8551C3D9-CE33-4FD4-AADB-1AC2BE4EE184}"/>
              </a:ext>
            </a:extLst>
          </p:cNvPr>
          <p:cNvSpPr>
            <a:spLocks xmlns:a="http://schemas.openxmlformats.org/drawingml/2006/main" noGrp="1"/>
          </p:cNvSpPr>
          <p:nvPr/>
        </p:nvSpPr>
        <p:spPr>
          <a:xfrm xmlns:a="http://schemas.openxmlformats.org/drawingml/2006/main">
            <a:off x="7616952" y="2981452"/>
            <a:ext cx="1234440" cy="514095"/>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57" name="Text 55">
            <a:extLst xmlns:a="http://schemas.openxmlformats.org/drawingml/2006/main">
              <a:ext uri="{FF2B5EF4-FFF2-40B4-BE49-F238E27FC236}">
                <a16:creationId xmlns:a16="http://schemas.microsoft.com/office/drawing/2014/main" id="{D23C8E2B-C335-4673-A6B5-68B135BFAE7D}"/>
              </a:ext>
            </a:extLst>
          </p:cNvPr>
          <p:cNvSpPr>
            <a:spLocks xmlns:a="http://schemas.openxmlformats.org/drawingml/2006/main" noGrp="1"/>
          </p:cNvSpPr>
          <p:nvPr/>
        </p:nvSpPr>
        <p:spPr>
          <a:xfrm xmlns:a="http://schemas.openxmlformats.org/drawingml/2006/main">
            <a:off x="7671816" y="3034792"/>
            <a:ext cx="1124712"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A3 model analysis</a:t>
            </a:r>
            <a:endParaRPr sz="800">
              <a:latin typeface="Arial"/>
              <a:ea typeface="Arial"/>
              <a:cs typeface="Arial"/>
            </a:endParaRPr>
          </a:p>
        </p:txBody>
      </p:sp>
      <p:sp>
        <p:nvSpPr>
          <p:cNvPr id="58" name="Shape 56">
            <a:extLst xmlns:a="http://schemas.openxmlformats.org/drawingml/2006/main">
              <a:ext uri="{FF2B5EF4-FFF2-40B4-BE49-F238E27FC236}">
                <a16:creationId xmlns:a16="http://schemas.microsoft.com/office/drawing/2014/main" id="{CDE9D0D5-393C-448D-8D22-CAE57868F314}"/>
              </a:ext>
            </a:extLst>
          </p:cNvPr>
          <p:cNvSpPr>
            <a:spLocks xmlns:a="http://schemas.openxmlformats.org/drawingml/2006/main" noGrp="1"/>
          </p:cNvSpPr>
          <p:nvPr/>
        </p:nvSpPr>
        <p:spPr>
          <a:xfrm xmlns:a="http://schemas.openxmlformats.org/drawingml/2006/main">
            <a:off x="3639312" y="3495548"/>
            <a:ext cx="868680" cy="514095"/>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59" name="Text 57">
            <a:extLst xmlns:a="http://schemas.openxmlformats.org/drawingml/2006/main">
              <a:ext uri="{FF2B5EF4-FFF2-40B4-BE49-F238E27FC236}">
                <a16:creationId xmlns:a16="http://schemas.microsoft.com/office/drawing/2014/main" id="{A2D0C511-8A49-4B27-8E1A-47CFADF9B047}"/>
              </a:ext>
            </a:extLst>
          </p:cNvPr>
          <p:cNvSpPr>
            <a:spLocks xmlns:a="http://schemas.openxmlformats.org/drawingml/2006/main" noGrp="1"/>
          </p:cNvSpPr>
          <p:nvPr/>
        </p:nvSpPr>
        <p:spPr>
          <a:xfrm xmlns:a="http://schemas.openxmlformats.org/drawingml/2006/main">
            <a:off x="3694176" y="3548888"/>
            <a:ext cx="758952"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Sourcing</a:t>
            </a:r>
            <a:endParaRPr sz="800">
              <a:latin typeface="Arial"/>
              <a:ea typeface="Arial"/>
              <a:cs typeface="Arial"/>
            </a:endParaRPr>
          </a:p>
        </p:txBody>
      </p:sp>
      <p:sp>
        <p:nvSpPr>
          <p:cNvPr id="60" name="Shape 58">
            <a:extLst xmlns:a="http://schemas.openxmlformats.org/drawingml/2006/main">
              <a:ext uri="{FF2B5EF4-FFF2-40B4-BE49-F238E27FC236}">
                <a16:creationId xmlns:a16="http://schemas.microsoft.com/office/drawing/2014/main" id="{0F003342-2E59-444B-9CE5-0C6799CF070E}"/>
              </a:ext>
            </a:extLst>
          </p:cNvPr>
          <p:cNvSpPr>
            <a:spLocks xmlns:a="http://schemas.openxmlformats.org/drawingml/2006/main" noGrp="1"/>
          </p:cNvSpPr>
          <p:nvPr/>
        </p:nvSpPr>
        <p:spPr>
          <a:xfrm xmlns:a="http://schemas.openxmlformats.org/drawingml/2006/main">
            <a:off x="4507992" y="3495548"/>
            <a:ext cx="1417320" cy="514095"/>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61" name="Text 59">
            <a:extLst xmlns:a="http://schemas.openxmlformats.org/drawingml/2006/main">
              <a:ext uri="{FF2B5EF4-FFF2-40B4-BE49-F238E27FC236}">
                <a16:creationId xmlns:a16="http://schemas.microsoft.com/office/drawing/2014/main" id="{1D062218-1992-43EA-A18E-C7DF36B634A0}"/>
              </a:ext>
            </a:extLst>
          </p:cNvPr>
          <p:cNvSpPr>
            <a:spLocks xmlns:a="http://schemas.openxmlformats.org/drawingml/2006/main" noGrp="1"/>
          </p:cNvSpPr>
          <p:nvPr/>
        </p:nvSpPr>
        <p:spPr>
          <a:xfrm xmlns:a="http://schemas.openxmlformats.org/drawingml/2006/main">
            <a:off x="4562856" y="3548888"/>
            <a:ext cx="1307592"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RFP, SLA, vendor model and contract guardrails</a:t>
            </a:r>
            <a:endParaRPr sz="800">
              <a:latin typeface="Arial"/>
              <a:ea typeface="Arial"/>
              <a:cs typeface="Arial"/>
            </a:endParaRPr>
          </a:p>
        </p:txBody>
      </p:sp>
      <p:sp>
        <p:nvSpPr>
          <p:cNvPr id="62" name="Shape 60">
            <a:extLst xmlns:a="http://schemas.openxmlformats.org/drawingml/2006/main">
              <a:ext uri="{FF2B5EF4-FFF2-40B4-BE49-F238E27FC236}">
                <a16:creationId xmlns:a16="http://schemas.microsoft.com/office/drawing/2014/main" id="{8C6750AF-ED31-464F-9318-1384E67F9F51}"/>
              </a:ext>
            </a:extLst>
          </p:cNvPr>
          <p:cNvSpPr>
            <a:spLocks xmlns:a="http://schemas.openxmlformats.org/drawingml/2006/main" noGrp="1"/>
          </p:cNvSpPr>
          <p:nvPr/>
        </p:nvSpPr>
        <p:spPr>
          <a:xfrm xmlns:a="http://schemas.openxmlformats.org/drawingml/2006/main">
            <a:off x="5925312" y="3495548"/>
            <a:ext cx="1691639" cy="514095"/>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63" name="Text 61">
            <a:extLst xmlns:a="http://schemas.openxmlformats.org/drawingml/2006/main">
              <a:ext uri="{FF2B5EF4-FFF2-40B4-BE49-F238E27FC236}">
                <a16:creationId xmlns:a16="http://schemas.microsoft.com/office/drawing/2014/main" id="{EC56F8A4-E725-408C-84B3-B7D770B4E3CB}"/>
              </a:ext>
            </a:extLst>
          </p:cNvPr>
          <p:cNvSpPr>
            <a:spLocks xmlns:a="http://schemas.openxmlformats.org/drawingml/2006/main" noGrp="1"/>
          </p:cNvSpPr>
          <p:nvPr/>
        </p:nvSpPr>
        <p:spPr>
          <a:xfrm xmlns:a="http://schemas.openxmlformats.org/drawingml/2006/main">
            <a:off x="5980176" y="3548888"/>
            <a:ext cx="1581911"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How to run a comparable supplier selection process</a:t>
            </a:r>
            <a:endParaRPr sz="800">
              <a:latin typeface="Arial"/>
              <a:ea typeface="Arial"/>
              <a:cs typeface="Arial"/>
            </a:endParaRPr>
          </a:p>
        </p:txBody>
      </p:sp>
      <p:sp>
        <p:nvSpPr>
          <p:cNvPr id="64" name="Shape 62">
            <a:extLst xmlns:a="http://schemas.openxmlformats.org/drawingml/2006/main">
              <a:ext uri="{FF2B5EF4-FFF2-40B4-BE49-F238E27FC236}">
                <a16:creationId xmlns:a16="http://schemas.microsoft.com/office/drawing/2014/main" id="{14E8CCC1-9C95-40EE-8786-F490CFE5C20A}"/>
              </a:ext>
            </a:extLst>
          </p:cNvPr>
          <p:cNvSpPr>
            <a:spLocks xmlns:a="http://schemas.openxmlformats.org/drawingml/2006/main" noGrp="1"/>
          </p:cNvSpPr>
          <p:nvPr/>
        </p:nvSpPr>
        <p:spPr>
          <a:xfrm xmlns:a="http://schemas.openxmlformats.org/drawingml/2006/main">
            <a:off x="7616952" y="3495548"/>
            <a:ext cx="1234440" cy="514095"/>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65" name="Text 63">
            <a:extLst xmlns:a="http://schemas.openxmlformats.org/drawingml/2006/main">
              <a:ext uri="{FF2B5EF4-FFF2-40B4-BE49-F238E27FC236}">
                <a16:creationId xmlns:a16="http://schemas.microsoft.com/office/drawing/2014/main" id="{88A82261-FAB3-4353-9B24-EE80698BD0BB}"/>
              </a:ext>
            </a:extLst>
          </p:cNvPr>
          <p:cNvSpPr>
            <a:spLocks xmlns:a="http://schemas.openxmlformats.org/drawingml/2006/main" noGrp="1"/>
          </p:cNvSpPr>
          <p:nvPr/>
        </p:nvSpPr>
        <p:spPr>
          <a:xfrm xmlns:a="http://schemas.openxmlformats.org/drawingml/2006/main">
            <a:off x="7671816" y="3548888"/>
            <a:ext cx="1124712"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A4 sourcing model</a:t>
            </a:r>
            <a:endParaRPr sz="800">
              <a:latin typeface="Arial"/>
              <a:ea typeface="Arial"/>
              <a:cs typeface="Arial"/>
            </a:endParaRPr>
          </a:p>
        </p:txBody>
      </p:sp>
      <p:sp>
        <p:nvSpPr>
          <p:cNvPr id="66" name="Shape 64">
            <a:extLst xmlns:a="http://schemas.openxmlformats.org/drawingml/2006/main">
              <a:ext uri="{FF2B5EF4-FFF2-40B4-BE49-F238E27FC236}">
                <a16:creationId xmlns:a16="http://schemas.microsoft.com/office/drawing/2014/main" id="{80EAA612-4C95-4FA0-8985-116D47D7ACF6}"/>
              </a:ext>
            </a:extLst>
          </p:cNvPr>
          <p:cNvSpPr>
            <a:spLocks xmlns:a="http://schemas.openxmlformats.org/drawingml/2006/main" noGrp="1"/>
          </p:cNvSpPr>
          <p:nvPr/>
        </p:nvSpPr>
        <p:spPr>
          <a:xfrm xmlns:a="http://schemas.openxmlformats.org/drawingml/2006/main">
            <a:off x="3639312" y="4009643"/>
            <a:ext cx="868680" cy="514095"/>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67" name="Text 65">
            <a:extLst xmlns:a="http://schemas.openxmlformats.org/drawingml/2006/main">
              <a:ext uri="{FF2B5EF4-FFF2-40B4-BE49-F238E27FC236}">
                <a16:creationId xmlns:a16="http://schemas.microsoft.com/office/drawing/2014/main" id="{F4890809-3AF4-4C5B-8BB1-81F735301392}"/>
              </a:ext>
            </a:extLst>
          </p:cNvPr>
          <p:cNvSpPr>
            <a:spLocks xmlns:a="http://schemas.openxmlformats.org/drawingml/2006/main" noGrp="1"/>
          </p:cNvSpPr>
          <p:nvPr/>
        </p:nvSpPr>
        <p:spPr>
          <a:xfrm xmlns:a="http://schemas.openxmlformats.org/drawingml/2006/main">
            <a:off x="3694176" y="4062983"/>
            <a:ext cx="758952"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Suppliers</a:t>
            </a:r>
            <a:endParaRPr sz="800">
              <a:latin typeface="Arial"/>
              <a:ea typeface="Arial"/>
              <a:cs typeface="Arial"/>
            </a:endParaRPr>
          </a:p>
        </p:txBody>
      </p:sp>
      <p:sp>
        <p:nvSpPr>
          <p:cNvPr id="68" name="Shape 66">
            <a:extLst xmlns:a="http://schemas.openxmlformats.org/drawingml/2006/main">
              <a:ext uri="{FF2B5EF4-FFF2-40B4-BE49-F238E27FC236}">
                <a16:creationId xmlns:a16="http://schemas.microsoft.com/office/drawing/2014/main" id="{0DC352F1-196F-4001-A735-4A5BFD839283}"/>
              </a:ext>
            </a:extLst>
          </p:cNvPr>
          <p:cNvSpPr>
            <a:spLocks xmlns:a="http://schemas.openxmlformats.org/drawingml/2006/main" noGrp="1"/>
          </p:cNvSpPr>
          <p:nvPr/>
        </p:nvSpPr>
        <p:spPr>
          <a:xfrm xmlns:a="http://schemas.openxmlformats.org/drawingml/2006/main">
            <a:off x="4507992" y="4009643"/>
            <a:ext cx="1417320" cy="514095"/>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69" name="Text 67">
            <a:extLst xmlns:a="http://schemas.openxmlformats.org/drawingml/2006/main">
              <a:ext uri="{FF2B5EF4-FFF2-40B4-BE49-F238E27FC236}">
                <a16:creationId xmlns:a16="http://schemas.microsoft.com/office/drawing/2014/main" id="{D42D0E7D-163E-4705-977C-1F5BEC4E751A}"/>
              </a:ext>
            </a:extLst>
          </p:cNvPr>
          <p:cNvSpPr>
            <a:spLocks xmlns:a="http://schemas.openxmlformats.org/drawingml/2006/main" noGrp="1"/>
          </p:cNvSpPr>
          <p:nvPr/>
        </p:nvSpPr>
        <p:spPr>
          <a:xfrm xmlns:a="http://schemas.openxmlformats.org/drawingml/2006/main">
            <a:off x="4562856" y="4062983"/>
            <a:ext cx="1307592"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OEMs, integrators and MSPs</a:t>
            </a:r>
            <a:endParaRPr sz="800">
              <a:latin typeface="Arial"/>
              <a:ea typeface="Arial"/>
              <a:cs typeface="Arial"/>
            </a:endParaRPr>
          </a:p>
        </p:txBody>
      </p:sp>
      <p:sp>
        <p:nvSpPr>
          <p:cNvPr id="70" name="Shape 68">
            <a:extLst xmlns:a="http://schemas.openxmlformats.org/drawingml/2006/main">
              <a:ext uri="{FF2B5EF4-FFF2-40B4-BE49-F238E27FC236}">
                <a16:creationId xmlns:a16="http://schemas.microsoft.com/office/drawing/2014/main" id="{1D3B54F0-5F15-4DB5-986F-923C36396D47}"/>
              </a:ext>
            </a:extLst>
          </p:cNvPr>
          <p:cNvSpPr>
            <a:spLocks xmlns:a="http://schemas.openxmlformats.org/drawingml/2006/main" noGrp="1"/>
          </p:cNvSpPr>
          <p:nvPr/>
        </p:nvSpPr>
        <p:spPr>
          <a:xfrm xmlns:a="http://schemas.openxmlformats.org/drawingml/2006/main">
            <a:off x="5925312" y="4009643"/>
            <a:ext cx="1691639" cy="514095"/>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71" name="Text 69">
            <a:extLst xmlns:a="http://schemas.openxmlformats.org/drawingml/2006/main">
              <a:ext uri="{FF2B5EF4-FFF2-40B4-BE49-F238E27FC236}">
                <a16:creationId xmlns:a16="http://schemas.microsoft.com/office/drawing/2014/main" id="{3A6CFDD4-BADF-4E94-B6A2-0B37618D5F8D}"/>
              </a:ext>
            </a:extLst>
          </p:cNvPr>
          <p:cNvSpPr>
            <a:spLocks xmlns:a="http://schemas.openxmlformats.org/drawingml/2006/main" noGrp="1"/>
          </p:cNvSpPr>
          <p:nvPr/>
        </p:nvSpPr>
        <p:spPr>
          <a:xfrm xmlns:a="http://schemas.openxmlformats.org/drawingml/2006/main">
            <a:off x="5980176" y="4062983"/>
            <a:ext cx="1581911"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Capability, operations, geography and compliance fit</a:t>
            </a:r>
            <a:endParaRPr sz="800">
              <a:latin typeface="Arial"/>
              <a:ea typeface="Arial"/>
              <a:cs typeface="Arial"/>
            </a:endParaRPr>
          </a:p>
        </p:txBody>
      </p:sp>
      <p:sp>
        <p:nvSpPr>
          <p:cNvPr id="72" name="Shape 70">
            <a:extLst xmlns:a="http://schemas.openxmlformats.org/drawingml/2006/main">
              <a:ext uri="{FF2B5EF4-FFF2-40B4-BE49-F238E27FC236}">
                <a16:creationId xmlns:a16="http://schemas.microsoft.com/office/drawing/2014/main" id="{82A4DFF4-119C-4697-A6B1-2A41722E43AB}"/>
              </a:ext>
            </a:extLst>
          </p:cNvPr>
          <p:cNvSpPr>
            <a:spLocks xmlns:a="http://schemas.openxmlformats.org/drawingml/2006/main" noGrp="1"/>
          </p:cNvSpPr>
          <p:nvPr/>
        </p:nvSpPr>
        <p:spPr>
          <a:xfrm xmlns:a="http://schemas.openxmlformats.org/drawingml/2006/main">
            <a:off x="7616952" y="4009643"/>
            <a:ext cx="1234440" cy="514095"/>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73" name="Text 71">
            <a:extLst xmlns:a="http://schemas.openxmlformats.org/drawingml/2006/main">
              <a:ext uri="{FF2B5EF4-FFF2-40B4-BE49-F238E27FC236}">
                <a16:creationId xmlns:a16="http://schemas.microsoft.com/office/drawing/2014/main" id="{000FFDBF-B140-4286-A0DE-15DC28B76F3B}"/>
              </a:ext>
            </a:extLst>
          </p:cNvPr>
          <p:cNvSpPr>
            <a:spLocks xmlns:a="http://schemas.openxmlformats.org/drawingml/2006/main" noGrp="1"/>
          </p:cNvSpPr>
          <p:nvPr/>
        </p:nvSpPr>
        <p:spPr>
          <a:xfrm xmlns:a="http://schemas.openxmlformats.org/drawingml/2006/main">
            <a:off x="7671816" y="4062983"/>
            <a:ext cx="1124712" cy="4074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A5 and Part B</a:t>
            </a:r>
            <a:endParaRPr sz="800">
              <a:latin typeface="Arial"/>
              <a:ea typeface="Arial"/>
              <a:cs typeface="Arial"/>
            </a:endParaRPr>
          </a:p>
        </p:txBody>
      </p:sp>
      <p:sp>
        <p:nvSpPr>
          <p:cNvPr id="74" name="Text 72">
            <a:extLst xmlns:a="http://schemas.openxmlformats.org/drawingml/2006/main">
              <a:ext uri="{FF2B5EF4-FFF2-40B4-BE49-F238E27FC236}">
                <a16:creationId xmlns:a16="http://schemas.microsoft.com/office/drawing/2014/main" id="{D217B42A-259A-47EB-BAD3-8A36BB694CFD}"/>
              </a:ext>
            </a:extLst>
          </p:cNvPr>
          <p:cNvSpPr>
            <a:spLocks xmlns:a="http://schemas.openxmlformats.org/drawingml/2006/main" noGrp="1"/>
          </p:cNvSpPr>
          <p:nvPr/>
        </p:nvSpPr>
        <p:spPr>
          <a:xfrm xmlns:a="http://schemas.openxmlformats.org/drawingml/2006/main">
            <a:off x="3644126" y="4745282"/>
            <a:ext cx="3840479" cy="17373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b="1">
                <a:solidFill>
                  <a:srgbClr val="111416"/>
                </a:solidFill>
                <a:latin typeface="Arial"/>
                <a:ea typeface="Arial"/>
                <a:cs typeface="Arial"/>
              </a:rPr>
              <a:t>Decision context created by the analysis</a:t>
            </a:r>
            <a:endParaRPr sz="1100">
              <a:latin typeface="Arial"/>
              <a:ea typeface="Arial"/>
              <a:cs typeface="Arial"/>
            </a:endParaRPr>
          </a:p>
        </p:txBody>
      </p:sp>
      <p:sp>
        <p:nvSpPr>
          <p:cNvPr id="75" name="Shape 73">
            <a:extLst xmlns:a="http://schemas.openxmlformats.org/drawingml/2006/main">
              <a:ext uri="{FF2B5EF4-FFF2-40B4-BE49-F238E27FC236}">
                <a16:creationId xmlns:a16="http://schemas.microsoft.com/office/drawing/2014/main" id="{BDF8ECC7-B7AD-4AB6-A5A2-14DC21DD7FFD}"/>
              </a:ext>
            </a:extLst>
          </p:cNvPr>
          <p:cNvSpPr>
            <a:spLocks xmlns:a="http://schemas.openxmlformats.org/drawingml/2006/main" noGrp="1"/>
          </p:cNvSpPr>
          <p:nvPr/>
        </p:nvSpPr>
        <p:spPr>
          <a:xfrm xmlns:a="http://schemas.openxmlformats.org/drawingml/2006/main">
            <a:off x="3634741" y="4992089"/>
            <a:ext cx="1664208" cy="1028190"/>
          </a:xfrm>
          <a:prstGeom xmlns:a="http://schemas.openxmlformats.org/drawingml/2006/main" prst="roundRect">
            <a:avLst>
              <a:gd name="adj" fmla="val 7353"/>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76" name="Shape 74">
            <a:extLst xmlns:a="http://schemas.openxmlformats.org/drawingml/2006/main">
              <a:ext uri="{FF2B5EF4-FFF2-40B4-BE49-F238E27FC236}">
                <a16:creationId xmlns:a16="http://schemas.microsoft.com/office/drawing/2014/main" id="{EFCCB575-1010-4F5F-9425-8AA9BFC8A00C}"/>
              </a:ext>
            </a:extLst>
          </p:cNvPr>
          <p:cNvSpPr>
            <a:spLocks xmlns:a="http://schemas.openxmlformats.org/drawingml/2006/main" noGrp="1"/>
          </p:cNvSpPr>
          <p:nvPr/>
        </p:nvSpPr>
        <p:spPr>
          <a:xfrm xmlns:a="http://schemas.openxmlformats.org/drawingml/2006/main">
            <a:off x="3634741" y="4992116"/>
            <a:ext cx="118872" cy="1028191"/>
          </a:xfrm>
          <a:prstGeom xmlns:a="http://schemas.openxmlformats.org/drawingml/2006/main" prst="rect">
            <a:avLst/>
          </a:prstGeom>
          <a:solidFill xmlns:a="http://schemas.openxmlformats.org/drawingml/2006/main">
            <a:srgbClr val="B66E47"/>
          </a:solidFill>
          <a:ln xmlns:a="http://schemas.openxmlformats.org/drawingml/2006/main" w="12700">
            <a:solidFill>
              <a:srgbClr val="1F5D8C"/>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77" name="Text 75">
            <a:extLst xmlns:a="http://schemas.openxmlformats.org/drawingml/2006/main">
              <a:ext uri="{FF2B5EF4-FFF2-40B4-BE49-F238E27FC236}">
                <a16:creationId xmlns:a16="http://schemas.microsoft.com/office/drawing/2014/main" id="{49C3C5EE-2CF6-4026-A6C1-0FF2D56D5608}"/>
              </a:ext>
            </a:extLst>
          </p:cNvPr>
          <p:cNvSpPr>
            <a:spLocks xmlns:a="http://schemas.openxmlformats.org/drawingml/2006/main" noGrp="1"/>
          </p:cNvSpPr>
          <p:nvPr/>
        </p:nvSpPr>
        <p:spPr>
          <a:xfrm xmlns:a="http://schemas.openxmlformats.org/drawingml/2006/main">
            <a:off x="3835908" y="5074385"/>
            <a:ext cx="1344168" cy="22443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Architecture Decision</a:t>
            </a:r>
            <a:endParaRPr sz="800">
              <a:latin typeface="Arial"/>
              <a:ea typeface="Arial"/>
              <a:cs typeface="Arial"/>
            </a:endParaRPr>
          </a:p>
        </p:txBody>
      </p:sp>
      <p:sp>
        <p:nvSpPr>
          <p:cNvPr id="78" name="Text 76">
            <a:extLst xmlns:a="http://schemas.openxmlformats.org/drawingml/2006/main">
              <a:ext uri="{FF2B5EF4-FFF2-40B4-BE49-F238E27FC236}">
                <a16:creationId xmlns:a16="http://schemas.microsoft.com/office/drawing/2014/main" id="{DDBB83B8-1229-48BE-AB01-0AB3B3647A65}"/>
              </a:ext>
            </a:extLst>
          </p:cNvPr>
          <p:cNvSpPr>
            <a:spLocks xmlns:a="http://schemas.openxmlformats.org/drawingml/2006/main" noGrp="1"/>
          </p:cNvSpPr>
          <p:nvPr/>
        </p:nvSpPr>
        <p:spPr>
          <a:xfrm xmlns:a="http://schemas.openxmlformats.org/drawingml/2006/main">
            <a:off x="3835908" y="5391827"/>
            <a:ext cx="1344168" cy="57511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Whether to standardize on a broad-stack OEM or keep specialist lots for WAN/SASE, WLAN and AI/data-center adjacency.</a:t>
            </a:r>
            <a:endParaRPr sz="800">
              <a:latin typeface="Arial"/>
              <a:ea typeface="Arial"/>
              <a:cs typeface="Arial"/>
            </a:endParaRPr>
          </a:p>
        </p:txBody>
      </p:sp>
      <p:sp>
        <p:nvSpPr>
          <p:cNvPr id="79" name="Shape 77">
            <a:extLst xmlns:a="http://schemas.openxmlformats.org/drawingml/2006/main">
              <a:ext uri="{FF2B5EF4-FFF2-40B4-BE49-F238E27FC236}">
                <a16:creationId xmlns:a16="http://schemas.microsoft.com/office/drawing/2014/main" id="{3BA231A7-CD04-4AA2-A31D-9C5CE10EC2BE}"/>
              </a:ext>
            </a:extLst>
          </p:cNvPr>
          <p:cNvSpPr>
            <a:spLocks xmlns:a="http://schemas.openxmlformats.org/drawingml/2006/main" noGrp="1"/>
          </p:cNvSpPr>
          <p:nvPr/>
        </p:nvSpPr>
        <p:spPr>
          <a:xfrm xmlns:a="http://schemas.openxmlformats.org/drawingml/2006/main">
            <a:off x="5390389" y="4992089"/>
            <a:ext cx="1664208" cy="1028190"/>
          </a:xfrm>
          <a:prstGeom xmlns:a="http://schemas.openxmlformats.org/drawingml/2006/main" prst="roundRect">
            <a:avLst>
              <a:gd name="adj" fmla="val 7353"/>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80" name="Shape 78">
            <a:extLst xmlns:a="http://schemas.openxmlformats.org/drawingml/2006/main">
              <a:ext uri="{FF2B5EF4-FFF2-40B4-BE49-F238E27FC236}">
                <a16:creationId xmlns:a16="http://schemas.microsoft.com/office/drawing/2014/main" id="{C18B9B62-6FA0-40DB-9D7D-AA2253B5A677}"/>
              </a:ext>
            </a:extLst>
          </p:cNvPr>
          <p:cNvSpPr>
            <a:spLocks xmlns:a="http://schemas.openxmlformats.org/drawingml/2006/main" noGrp="1"/>
          </p:cNvSpPr>
          <p:nvPr/>
        </p:nvSpPr>
        <p:spPr>
          <a:xfrm xmlns:a="http://schemas.openxmlformats.org/drawingml/2006/main">
            <a:off x="5390389" y="4992116"/>
            <a:ext cx="118872" cy="1028191"/>
          </a:xfrm>
          <a:prstGeom xmlns:a="http://schemas.openxmlformats.org/drawingml/2006/main" prst="rect">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81" name="Text 79">
            <a:extLst xmlns:a="http://schemas.openxmlformats.org/drawingml/2006/main">
              <a:ext uri="{FF2B5EF4-FFF2-40B4-BE49-F238E27FC236}">
                <a16:creationId xmlns:a16="http://schemas.microsoft.com/office/drawing/2014/main" id="{C40030FB-DAFA-4B2C-92B1-259BF8ABEF26}"/>
              </a:ext>
            </a:extLst>
          </p:cNvPr>
          <p:cNvSpPr>
            <a:spLocks xmlns:a="http://schemas.openxmlformats.org/drawingml/2006/main" noGrp="1"/>
          </p:cNvSpPr>
          <p:nvPr/>
        </p:nvSpPr>
        <p:spPr>
          <a:xfrm xmlns:a="http://schemas.openxmlformats.org/drawingml/2006/main">
            <a:off x="5591557" y="5074385"/>
            <a:ext cx="1344168" cy="22443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Commercial Decision</a:t>
            </a:r>
            <a:endParaRPr sz="800">
              <a:latin typeface="Arial"/>
              <a:ea typeface="Arial"/>
              <a:cs typeface="Arial"/>
            </a:endParaRPr>
          </a:p>
        </p:txBody>
      </p:sp>
      <p:sp>
        <p:nvSpPr>
          <p:cNvPr id="82" name="Text 80">
            <a:extLst xmlns:a="http://schemas.openxmlformats.org/drawingml/2006/main">
              <a:ext uri="{FF2B5EF4-FFF2-40B4-BE49-F238E27FC236}">
                <a16:creationId xmlns:a16="http://schemas.microsoft.com/office/drawing/2014/main" id="{F165F666-2E3C-4472-8782-1BA5EBEDEDAB}"/>
              </a:ext>
            </a:extLst>
          </p:cNvPr>
          <p:cNvSpPr>
            <a:spLocks xmlns:a="http://schemas.openxmlformats.org/drawingml/2006/main" noGrp="1"/>
          </p:cNvSpPr>
          <p:nvPr/>
        </p:nvSpPr>
        <p:spPr>
          <a:xfrm xmlns:a="http://schemas.openxmlformats.org/drawingml/2006/main">
            <a:off x="5586986" y="5379181"/>
            <a:ext cx="1344168" cy="57511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How to compare five-year TCO, renewal exposure, support tiers, implementation scope and price protection.</a:t>
            </a:r>
            <a:endParaRPr sz="800">
              <a:latin typeface="Arial"/>
              <a:ea typeface="Arial"/>
              <a:cs typeface="Arial"/>
            </a:endParaRPr>
          </a:p>
        </p:txBody>
      </p:sp>
      <p:sp>
        <p:nvSpPr>
          <p:cNvPr id="83" name="Shape 81">
            <a:extLst xmlns:a="http://schemas.openxmlformats.org/drawingml/2006/main">
              <a:ext uri="{FF2B5EF4-FFF2-40B4-BE49-F238E27FC236}">
                <a16:creationId xmlns:a16="http://schemas.microsoft.com/office/drawing/2014/main" id="{115D9683-DA7D-4EF5-910A-DDB9EAD6847D}"/>
              </a:ext>
            </a:extLst>
          </p:cNvPr>
          <p:cNvSpPr>
            <a:spLocks xmlns:a="http://schemas.openxmlformats.org/drawingml/2006/main" noGrp="1"/>
          </p:cNvSpPr>
          <p:nvPr/>
        </p:nvSpPr>
        <p:spPr>
          <a:xfrm xmlns:a="http://schemas.openxmlformats.org/drawingml/2006/main">
            <a:off x="7146037" y="4992089"/>
            <a:ext cx="1664208" cy="1028190"/>
          </a:xfrm>
          <a:prstGeom xmlns:a="http://schemas.openxmlformats.org/drawingml/2006/main" prst="roundRect">
            <a:avLst>
              <a:gd name="adj" fmla="val 7353"/>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84" name="Shape 82">
            <a:extLst xmlns:a="http://schemas.openxmlformats.org/drawingml/2006/main">
              <a:ext uri="{FF2B5EF4-FFF2-40B4-BE49-F238E27FC236}">
                <a16:creationId xmlns:a16="http://schemas.microsoft.com/office/drawing/2014/main" id="{D373A51E-EB10-40B9-BEDA-E3B6943F2198}"/>
              </a:ext>
            </a:extLst>
          </p:cNvPr>
          <p:cNvSpPr>
            <a:spLocks xmlns:a="http://schemas.openxmlformats.org/drawingml/2006/main" noGrp="1"/>
          </p:cNvSpPr>
          <p:nvPr/>
        </p:nvSpPr>
        <p:spPr>
          <a:xfrm xmlns:a="http://schemas.openxmlformats.org/drawingml/2006/main">
            <a:off x="7146037" y="4992116"/>
            <a:ext cx="118872" cy="1028191"/>
          </a:xfrm>
          <a:prstGeom xmlns:a="http://schemas.openxmlformats.org/drawingml/2006/main" prst="rect">
            <a:avLst/>
          </a:prstGeom>
          <a:solidFill xmlns:a="http://schemas.openxmlformats.org/drawingml/2006/main">
            <a:srgbClr val="6B4E9B"/>
          </a:solidFill>
          <a:ln xmlns:a="http://schemas.openxmlformats.org/drawingml/2006/main" w="12700">
            <a:solidFill>
              <a:srgbClr val="6B4E9B"/>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85" name="Text 83">
            <a:extLst xmlns:a="http://schemas.openxmlformats.org/drawingml/2006/main">
              <a:ext uri="{FF2B5EF4-FFF2-40B4-BE49-F238E27FC236}">
                <a16:creationId xmlns:a16="http://schemas.microsoft.com/office/drawing/2014/main" id="{BB76BAB1-21EC-4BF9-BA49-F71414A8DA1C}"/>
              </a:ext>
            </a:extLst>
          </p:cNvPr>
          <p:cNvSpPr>
            <a:spLocks xmlns:a="http://schemas.openxmlformats.org/drawingml/2006/main" noGrp="1"/>
          </p:cNvSpPr>
          <p:nvPr/>
        </p:nvSpPr>
        <p:spPr>
          <a:xfrm xmlns:a="http://schemas.openxmlformats.org/drawingml/2006/main">
            <a:off x="7347205" y="5074385"/>
            <a:ext cx="1344168" cy="22443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Operating Decision</a:t>
            </a:r>
            <a:endParaRPr sz="800">
              <a:latin typeface="Arial"/>
              <a:ea typeface="Arial"/>
              <a:cs typeface="Arial"/>
            </a:endParaRPr>
          </a:p>
        </p:txBody>
      </p:sp>
      <p:sp>
        <p:nvSpPr>
          <p:cNvPr id="86" name="Text 84">
            <a:extLst xmlns:a="http://schemas.openxmlformats.org/drawingml/2006/main">
              <a:ext uri="{FF2B5EF4-FFF2-40B4-BE49-F238E27FC236}">
                <a16:creationId xmlns:a16="http://schemas.microsoft.com/office/drawing/2014/main" id="{44C6FEE5-D360-4AB6-9D87-7A28DB392A0E}"/>
              </a:ext>
            </a:extLst>
          </p:cNvPr>
          <p:cNvSpPr>
            <a:spLocks xmlns:a="http://schemas.openxmlformats.org/drawingml/2006/main" noGrp="1"/>
          </p:cNvSpPr>
          <p:nvPr/>
        </p:nvSpPr>
        <p:spPr>
          <a:xfrm xmlns:a="http://schemas.openxmlformats.org/drawingml/2006/main">
            <a:off x="7347205" y="5379181"/>
            <a:ext cx="1344168" cy="57511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How much lifecycle accountability should remain with the client versus an SI, MSP or NaaS provider.</a:t>
            </a:r>
            <a:endParaRPr sz="800">
              <a:latin typeface="Arial"/>
              <a:ea typeface="Arial"/>
              <a:cs typeface="Arial"/>
            </a:endParaRPr>
          </a:p>
        </p:txBody>
      </p:sp>
      <p:sp>
        <p:nvSpPr>
          <p:cNvPr id="87" name="Text 85">
            <a:extLst xmlns:a="http://schemas.openxmlformats.org/drawingml/2006/main">
              <a:ext uri="{FF2B5EF4-FFF2-40B4-BE49-F238E27FC236}">
                <a16:creationId xmlns:a16="http://schemas.microsoft.com/office/drawing/2014/main" id="{26E2BF24-11A0-49A1-AE5A-0C9B91F39981}"/>
              </a:ext>
            </a:extLst>
          </p:cNvPr>
          <p:cNvSpPr>
            <a:spLocks xmlns:a="http://schemas.openxmlformats.org/drawingml/2006/main" noGrp="1"/>
          </p:cNvSpPr>
          <p:nvPr/>
        </p:nvSpPr>
        <p:spPr>
          <a:xfrm xmlns:a="http://schemas.openxmlformats.org/drawingml/2006/main">
            <a:off x="9235440" y="1322324"/>
            <a:ext cx="19202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b="1">
                <a:solidFill>
                  <a:srgbClr val="111416"/>
                </a:solidFill>
                <a:latin typeface="Arial"/>
                <a:ea typeface="Arial"/>
                <a:cs typeface="Arial"/>
              </a:rPr>
              <a:t>Project details</a:t>
            </a:r>
            <a:endParaRPr sz="1100">
              <a:latin typeface="Arial"/>
              <a:ea typeface="Arial"/>
              <a:cs typeface="Arial"/>
            </a:endParaRPr>
          </a:p>
        </p:txBody>
      </p:sp>
      <p:sp>
        <p:nvSpPr>
          <p:cNvPr id="88" name="Shape 86">
            <a:extLst xmlns:a="http://schemas.openxmlformats.org/drawingml/2006/main">
              <a:ext uri="{FF2B5EF4-FFF2-40B4-BE49-F238E27FC236}">
                <a16:creationId xmlns:a16="http://schemas.microsoft.com/office/drawing/2014/main" id="{7B7339C6-4FC4-4811-8C94-219C78C228ED}"/>
              </a:ext>
            </a:extLst>
          </p:cNvPr>
          <p:cNvSpPr>
            <a:spLocks xmlns:a="http://schemas.openxmlformats.org/drawingml/2006/main" noGrp="1"/>
          </p:cNvSpPr>
          <p:nvPr/>
        </p:nvSpPr>
        <p:spPr>
          <a:xfrm xmlns:a="http://schemas.openxmlformats.org/drawingml/2006/main">
            <a:off x="9217152" y="1587500"/>
            <a:ext cx="2286000" cy="36576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89" name="Text 87">
            <a:extLst xmlns:a="http://schemas.openxmlformats.org/drawingml/2006/main">
              <a:ext uri="{FF2B5EF4-FFF2-40B4-BE49-F238E27FC236}">
                <a16:creationId xmlns:a16="http://schemas.microsoft.com/office/drawing/2014/main" id="{A460B28D-016B-48CC-BA06-C05B332783CF}"/>
              </a:ext>
            </a:extLst>
          </p:cNvPr>
          <p:cNvSpPr>
            <a:spLocks xmlns:a="http://schemas.openxmlformats.org/drawingml/2006/main" noGrp="1"/>
          </p:cNvSpPr>
          <p:nvPr/>
        </p:nvSpPr>
        <p:spPr>
          <a:xfrm xmlns:a="http://schemas.openxmlformats.org/drawingml/2006/main">
            <a:off x="9272016" y="1633220"/>
            <a:ext cx="2176272"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Case Parameter</a:t>
            </a:r>
            <a:endParaRPr sz="800">
              <a:latin typeface="Arial"/>
              <a:ea typeface="Arial"/>
              <a:cs typeface="Arial"/>
            </a:endParaRPr>
          </a:p>
        </p:txBody>
      </p:sp>
      <p:sp>
        <p:nvSpPr>
          <p:cNvPr id="90" name="Shape 88">
            <a:extLst xmlns:a="http://schemas.openxmlformats.org/drawingml/2006/main">
              <a:ext uri="{FF2B5EF4-FFF2-40B4-BE49-F238E27FC236}">
                <a16:creationId xmlns:a16="http://schemas.microsoft.com/office/drawing/2014/main" id="{A5321024-EC1E-4865-ADF8-855E222C6F16}"/>
              </a:ext>
            </a:extLst>
          </p:cNvPr>
          <p:cNvSpPr>
            <a:spLocks xmlns:a="http://schemas.openxmlformats.org/drawingml/2006/main" noGrp="1"/>
          </p:cNvSpPr>
          <p:nvPr/>
        </p:nvSpPr>
        <p:spPr>
          <a:xfrm xmlns:a="http://schemas.openxmlformats.org/drawingml/2006/main">
            <a:off x="9217152" y="1953259"/>
            <a:ext cx="822960" cy="502920"/>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91" name="Text 89">
            <a:extLst xmlns:a="http://schemas.openxmlformats.org/drawingml/2006/main">
              <a:ext uri="{FF2B5EF4-FFF2-40B4-BE49-F238E27FC236}">
                <a16:creationId xmlns:a16="http://schemas.microsoft.com/office/drawing/2014/main" id="{E22672C1-CAB7-4FDD-92FC-8CBC2887C3FC}"/>
              </a:ext>
            </a:extLst>
          </p:cNvPr>
          <p:cNvSpPr>
            <a:spLocks xmlns:a="http://schemas.openxmlformats.org/drawingml/2006/main" noGrp="1"/>
          </p:cNvSpPr>
          <p:nvPr/>
        </p:nvSpPr>
        <p:spPr>
          <a:xfrm xmlns:a="http://schemas.openxmlformats.org/drawingml/2006/main">
            <a:off x="9272016" y="2006599"/>
            <a:ext cx="713232" cy="396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Client type</a:t>
            </a:r>
            <a:endParaRPr sz="800">
              <a:latin typeface="Arial"/>
              <a:ea typeface="Arial"/>
              <a:cs typeface="Arial"/>
            </a:endParaRPr>
          </a:p>
        </p:txBody>
      </p:sp>
      <p:sp>
        <p:nvSpPr>
          <p:cNvPr id="92" name="Shape 90">
            <a:extLst xmlns:a="http://schemas.openxmlformats.org/drawingml/2006/main">
              <a:ext uri="{FF2B5EF4-FFF2-40B4-BE49-F238E27FC236}">
                <a16:creationId xmlns:a16="http://schemas.microsoft.com/office/drawing/2014/main" id="{306A793E-F349-4A90-B79B-D1CD3D3B1597}"/>
              </a:ext>
            </a:extLst>
          </p:cNvPr>
          <p:cNvSpPr>
            <a:spLocks xmlns:a="http://schemas.openxmlformats.org/drawingml/2006/main" noGrp="1"/>
          </p:cNvSpPr>
          <p:nvPr/>
        </p:nvSpPr>
        <p:spPr>
          <a:xfrm xmlns:a="http://schemas.openxmlformats.org/drawingml/2006/main">
            <a:off x="10040112" y="1953259"/>
            <a:ext cx="1463040" cy="502920"/>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93" name="Text 91">
            <a:extLst xmlns:a="http://schemas.openxmlformats.org/drawingml/2006/main">
              <a:ext uri="{FF2B5EF4-FFF2-40B4-BE49-F238E27FC236}">
                <a16:creationId xmlns:a16="http://schemas.microsoft.com/office/drawing/2014/main" id="{48A1B67F-3AAE-4297-B9EE-162445B3D5B5}"/>
              </a:ext>
            </a:extLst>
          </p:cNvPr>
          <p:cNvSpPr>
            <a:spLocks xmlns:a="http://schemas.openxmlformats.org/drawingml/2006/main" noGrp="1"/>
          </p:cNvSpPr>
          <p:nvPr/>
        </p:nvSpPr>
        <p:spPr>
          <a:xfrm xmlns:a="http://schemas.openxmlformats.org/drawingml/2006/main">
            <a:off x="10094976" y="2006599"/>
            <a:ext cx="1353312" cy="396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Fortune 500 enterprise</a:t>
            </a:r>
            <a:endParaRPr sz="800">
              <a:latin typeface="Arial"/>
              <a:ea typeface="Arial"/>
              <a:cs typeface="Arial"/>
            </a:endParaRPr>
          </a:p>
        </p:txBody>
      </p:sp>
      <p:sp>
        <p:nvSpPr>
          <p:cNvPr id="94" name="Shape 92">
            <a:extLst xmlns:a="http://schemas.openxmlformats.org/drawingml/2006/main">
              <a:ext uri="{FF2B5EF4-FFF2-40B4-BE49-F238E27FC236}">
                <a16:creationId xmlns:a16="http://schemas.microsoft.com/office/drawing/2014/main" id="{97627B72-6C51-4E4F-9884-59BFCA530F18}"/>
              </a:ext>
            </a:extLst>
          </p:cNvPr>
          <p:cNvSpPr>
            <a:spLocks xmlns:a="http://schemas.openxmlformats.org/drawingml/2006/main" noGrp="1"/>
          </p:cNvSpPr>
          <p:nvPr/>
        </p:nvSpPr>
        <p:spPr>
          <a:xfrm xmlns:a="http://schemas.openxmlformats.org/drawingml/2006/main">
            <a:off x="9217152" y="2456180"/>
            <a:ext cx="822960" cy="502920"/>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95" name="Text 93">
            <a:extLst xmlns:a="http://schemas.openxmlformats.org/drawingml/2006/main">
              <a:ext uri="{FF2B5EF4-FFF2-40B4-BE49-F238E27FC236}">
                <a16:creationId xmlns:a16="http://schemas.microsoft.com/office/drawing/2014/main" id="{2A1848C4-A84E-4FC1-A061-44BB70B79C5A}"/>
              </a:ext>
            </a:extLst>
          </p:cNvPr>
          <p:cNvSpPr>
            <a:spLocks xmlns:a="http://schemas.openxmlformats.org/drawingml/2006/main" noGrp="1"/>
          </p:cNvSpPr>
          <p:nvPr/>
        </p:nvSpPr>
        <p:spPr>
          <a:xfrm xmlns:a="http://schemas.openxmlformats.org/drawingml/2006/main">
            <a:off x="9272016" y="2509520"/>
            <a:ext cx="713232" cy="396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Geography</a:t>
            </a:r>
            <a:endParaRPr sz="800">
              <a:latin typeface="Arial"/>
              <a:ea typeface="Arial"/>
              <a:cs typeface="Arial"/>
            </a:endParaRPr>
          </a:p>
        </p:txBody>
      </p:sp>
      <p:sp>
        <p:nvSpPr>
          <p:cNvPr id="96" name="Shape 94">
            <a:extLst xmlns:a="http://schemas.openxmlformats.org/drawingml/2006/main">
              <a:ext uri="{FF2B5EF4-FFF2-40B4-BE49-F238E27FC236}">
                <a16:creationId xmlns:a16="http://schemas.microsoft.com/office/drawing/2014/main" id="{20324395-776F-45A4-BC9A-95608FB50DFC}"/>
              </a:ext>
            </a:extLst>
          </p:cNvPr>
          <p:cNvSpPr>
            <a:spLocks xmlns:a="http://schemas.openxmlformats.org/drawingml/2006/main" noGrp="1"/>
          </p:cNvSpPr>
          <p:nvPr/>
        </p:nvSpPr>
        <p:spPr>
          <a:xfrm xmlns:a="http://schemas.openxmlformats.org/drawingml/2006/main">
            <a:off x="10040112" y="2456180"/>
            <a:ext cx="1463040" cy="502920"/>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97" name="Text 95">
            <a:extLst xmlns:a="http://schemas.openxmlformats.org/drawingml/2006/main">
              <a:ext uri="{FF2B5EF4-FFF2-40B4-BE49-F238E27FC236}">
                <a16:creationId xmlns:a16="http://schemas.microsoft.com/office/drawing/2014/main" id="{5FD838D9-7A66-46AD-9CAF-AEB75EDC6C75}"/>
              </a:ext>
            </a:extLst>
          </p:cNvPr>
          <p:cNvSpPr>
            <a:spLocks xmlns:a="http://schemas.openxmlformats.org/drawingml/2006/main" noGrp="1"/>
          </p:cNvSpPr>
          <p:nvPr/>
        </p:nvSpPr>
        <p:spPr>
          <a:xfrm xmlns:a="http://schemas.openxmlformats.org/drawingml/2006/main">
            <a:off x="10094976" y="2509520"/>
            <a:ext cx="1353312" cy="396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Global, with NA / Europe focus</a:t>
            </a:r>
            <a:endParaRPr sz="800">
              <a:latin typeface="Arial"/>
              <a:ea typeface="Arial"/>
              <a:cs typeface="Arial"/>
            </a:endParaRPr>
          </a:p>
        </p:txBody>
      </p:sp>
      <p:sp>
        <p:nvSpPr>
          <p:cNvPr id="98" name="Shape 96">
            <a:extLst xmlns:a="http://schemas.openxmlformats.org/drawingml/2006/main">
              <a:ext uri="{FF2B5EF4-FFF2-40B4-BE49-F238E27FC236}">
                <a16:creationId xmlns:a16="http://schemas.microsoft.com/office/drawing/2014/main" id="{BE837CF6-A0FA-4C75-B36B-E342E2DD7875}"/>
              </a:ext>
            </a:extLst>
          </p:cNvPr>
          <p:cNvSpPr>
            <a:spLocks xmlns:a="http://schemas.openxmlformats.org/drawingml/2006/main" noGrp="1"/>
          </p:cNvSpPr>
          <p:nvPr/>
        </p:nvSpPr>
        <p:spPr>
          <a:xfrm xmlns:a="http://schemas.openxmlformats.org/drawingml/2006/main">
            <a:off x="9217152" y="2959100"/>
            <a:ext cx="822960" cy="502920"/>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99" name="Text 97">
            <a:extLst xmlns:a="http://schemas.openxmlformats.org/drawingml/2006/main">
              <a:ext uri="{FF2B5EF4-FFF2-40B4-BE49-F238E27FC236}">
                <a16:creationId xmlns:a16="http://schemas.microsoft.com/office/drawing/2014/main" id="{840D1C19-43A1-486B-8E53-0717E03DF57F}"/>
              </a:ext>
            </a:extLst>
          </p:cNvPr>
          <p:cNvSpPr>
            <a:spLocks xmlns:a="http://schemas.openxmlformats.org/drawingml/2006/main" noGrp="1"/>
          </p:cNvSpPr>
          <p:nvPr/>
        </p:nvSpPr>
        <p:spPr>
          <a:xfrm xmlns:a="http://schemas.openxmlformats.org/drawingml/2006/main">
            <a:off x="9272016" y="3012440"/>
            <a:ext cx="713232" cy="396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Network scope</a:t>
            </a:r>
            <a:endParaRPr sz="800">
              <a:latin typeface="Arial"/>
              <a:ea typeface="Arial"/>
              <a:cs typeface="Arial"/>
            </a:endParaRPr>
          </a:p>
        </p:txBody>
      </p:sp>
      <p:sp>
        <p:nvSpPr>
          <p:cNvPr id="100" name="Shape 98">
            <a:extLst xmlns:a="http://schemas.openxmlformats.org/drawingml/2006/main">
              <a:ext uri="{FF2B5EF4-FFF2-40B4-BE49-F238E27FC236}">
                <a16:creationId xmlns:a16="http://schemas.microsoft.com/office/drawing/2014/main" id="{EFB2F812-CA61-42F0-928F-8D7639AB30EB}"/>
              </a:ext>
            </a:extLst>
          </p:cNvPr>
          <p:cNvSpPr>
            <a:spLocks xmlns:a="http://schemas.openxmlformats.org/drawingml/2006/main" noGrp="1"/>
          </p:cNvSpPr>
          <p:nvPr/>
        </p:nvSpPr>
        <p:spPr>
          <a:xfrm xmlns:a="http://schemas.openxmlformats.org/drawingml/2006/main">
            <a:off x="10040112" y="2959100"/>
            <a:ext cx="1463040" cy="502920"/>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101" name="Text 99">
            <a:extLst xmlns:a="http://schemas.openxmlformats.org/drawingml/2006/main">
              <a:ext uri="{FF2B5EF4-FFF2-40B4-BE49-F238E27FC236}">
                <a16:creationId xmlns:a16="http://schemas.microsoft.com/office/drawing/2014/main" id="{B6124642-7EE8-41EE-823B-016466C7CBF0}"/>
              </a:ext>
            </a:extLst>
          </p:cNvPr>
          <p:cNvSpPr>
            <a:spLocks xmlns:a="http://schemas.openxmlformats.org/drawingml/2006/main" noGrp="1"/>
          </p:cNvSpPr>
          <p:nvPr/>
        </p:nvSpPr>
        <p:spPr>
          <a:xfrm xmlns:a="http://schemas.openxmlformats.org/drawingml/2006/main">
            <a:off x="10094976" y="3012440"/>
            <a:ext cx="1353312" cy="396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WAN edge, campus switching and WLAN</a:t>
            </a:r>
            <a:endParaRPr sz="800">
              <a:latin typeface="Arial"/>
              <a:ea typeface="Arial"/>
              <a:cs typeface="Arial"/>
            </a:endParaRPr>
          </a:p>
        </p:txBody>
      </p:sp>
      <p:sp>
        <p:nvSpPr>
          <p:cNvPr id="102" name="Shape 100">
            <a:extLst xmlns:a="http://schemas.openxmlformats.org/drawingml/2006/main">
              <a:ext uri="{FF2B5EF4-FFF2-40B4-BE49-F238E27FC236}">
                <a16:creationId xmlns:a16="http://schemas.microsoft.com/office/drawing/2014/main" id="{1AFCC46E-5E9B-49ED-8EC3-ED8F7C9A7CCF}"/>
              </a:ext>
            </a:extLst>
          </p:cNvPr>
          <p:cNvSpPr>
            <a:spLocks xmlns:a="http://schemas.openxmlformats.org/drawingml/2006/main" noGrp="1"/>
          </p:cNvSpPr>
          <p:nvPr/>
        </p:nvSpPr>
        <p:spPr>
          <a:xfrm xmlns:a="http://schemas.openxmlformats.org/drawingml/2006/main">
            <a:off x="9217152" y="3462020"/>
            <a:ext cx="822960" cy="502920"/>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103" name="Text 101">
            <a:extLst xmlns:a="http://schemas.openxmlformats.org/drawingml/2006/main">
              <a:ext uri="{FF2B5EF4-FFF2-40B4-BE49-F238E27FC236}">
                <a16:creationId xmlns:a16="http://schemas.microsoft.com/office/drawing/2014/main" id="{302D7F6B-D6EB-489A-8286-B6AE7017E605}"/>
              </a:ext>
            </a:extLst>
          </p:cNvPr>
          <p:cNvSpPr>
            <a:spLocks xmlns:a="http://schemas.openxmlformats.org/drawingml/2006/main" noGrp="1"/>
          </p:cNvSpPr>
          <p:nvPr/>
        </p:nvSpPr>
        <p:spPr>
          <a:xfrm xmlns:a="http://schemas.openxmlformats.org/drawingml/2006/main">
            <a:off x="9272016" y="3515360"/>
            <a:ext cx="713232" cy="396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Technology lens</a:t>
            </a:r>
            <a:endParaRPr sz="800">
              <a:latin typeface="Arial"/>
              <a:ea typeface="Arial"/>
              <a:cs typeface="Arial"/>
            </a:endParaRPr>
          </a:p>
        </p:txBody>
      </p:sp>
      <p:sp>
        <p:nvSpPr>
          <p:cNvPr id="104" name="Shape 102">
            <a:extLst xmlns:a="http://schemas.openxmlformats.org/drawingml/2006/main">
              <a:ext uri="{FF2B5EF4-FFF2-40B4-BE49-F238E27FC236}">
                <a16:creationId xmlns:a16="http://schemas.microsoft.com/office/drawing/2014/main" id="{20808603-57FC-4F58-A242-6793FE5B0893}"/>
              </a:ext>
            </a:extLst>
          </p:cNvPr>
          <p:cNvSpPr>
            <a:spLocks xmlns:a="http://schemas.openxmlformats.org/drawingml/2006/main" noGrp="1"/>
          </p:cNvSpPr>
          <p:nvPr/>
        </p:nvSpPr>
        <p:spPr>
          <a:xfrm xmlns:a="http://schemas.openxmlformats.org/drawingml/2006/main">
            <a:off x="10040112" y="3462020"/>
            <a:ext cx="1463040" cy="502920"/>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105" name="Text 103">
            <a:extLst xmlns:a="http://schemas.openxmlformats.org/drawingml/2006/main">
              <a:ext uri="{FF2B5EF4-FFF2-40B4-BE49-F238E27FC236}">
                <a16:creationId xmlns:a16="http://schemas.microsoft.com/office/drawing/2014/main" id="{FE4CD4BF-6E40-49DE-A49B-82F29029652F}"/>
              </a:ext>
            </a:extLst>
          </p:cNvPr>
          <p:cNvSpPr>
            <a:spLocks xmlns:a="http://schemas.openxmlformats.org/drawingml/2006/main" noGrp="1"/>
          </p:cNvSpPr>
          <p:nvPr/>
        </p:nvSpPr>
        <p:spPr>
          <a:xfrm xmlns:a="http://schemas.openxmlformats.org/drawingml/2006/main">
            <a:off x="10094976" y="3515360"/>
            <a:ext cx="1353312" cy="396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SD-WAN, Wi‑Fi 7 and NaaS</a:t>
            </a:r>
            <a:endParaRPr sz="800">
              <a:latin typeface="Arial"/>
              <a:ea typeface="Arial"/>
              <a:cs typeface="Arial"/>
            </a:endParaRPr>
          </a:p>
        </p:txBody>
      </p:sp>
      <p:sp>
        <p:nvSpPr>
          <p:cNvPr id="106" name="Shape 104">
            <a:extLst xmlns:a="http://schemas.openxmlformats.org/drawingml/2006/main">
              <a:ext uri="{FF2B5EF4-FFF2-40B4-BE49-F238E27FC236}">
                <a16:creationId xmlns:a16="http://schemas.microsoft.com/office/drawing/2014/main" id="{F3EF4B53-1A99-47C5-98AC-8E6D3D8AA89A}"/>
              </a:ext>
            </a:extLst>
          </p:cNvPr>
          <p:cNvSpPr>
            <a:spLocks xmlns:a="http://schemas.openxmlformats.org/drawingml/2006/main" noGrp="1"/>
          </p:cNvSpPr>
          <p:nvPr/>
        </p:nvSpPr>
        <p:spPr>
          <a:xfrm xmlns:a="http://schemas.openxmlformats.org/drawingml/2006/main">
            <a:off x="9217152" y="3964940"/>
            <a:ext cx="822960" cy="502920"/>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107" name="Text 105">
            <a:extLst xmlns:a="http://schemas.openxmlformats.org/drawingml/2006/main">
              <a:ext uri="{FF2B5EF4-FFF2-40B4-BE49-F238E27FC236}">
                <a16:creationId xmlns:a16="http://schemas.microsoft.com/office/drawing/2014/main" id="{6ED59505-716E-445D-A04C-30E634BC37ED}"/>
              </a:ext>
            </a:extLst>
          </p:cNvPr>
          <p:cNvSpPr>
            <a:spLocks xmlns:a="http://schemas.openxmlformats.org/drawingml/2006/main" noGrp="1"/>
          </p:cNvSpPr>
          <p:nvPr/>
        </p:nvSpPr>
        <p:spPr>
          <a:xfrm xmlns:a="http://schemas.openxmlformats.org/drawingml/2006/main">
            <a:off x="9272016" y="4018280"/>
            <a:ext cx="713232" cy="396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Decision lens</a:t>
            </a:r>
            <a:endParaRPr sz="800">
              <a:latin typeface="Arial"/>
              <a:ea typeface="Arial"/>
              <a:cs typeface="Arial"/>
            </a:endParaRPr>
          </a:p>
        </p:txBody>
      </p:sp>
      <p:sp>
        <p:nvSpPr>
          <p:cNvPr id="108" name="Shape 106">
            <a:extLst xmlns:a="http://schemas.openxmlformats.org/drawingml/2006/main">
              <a:ext uri="{FF2B5EF4-FFF2-40B4-BE49-F238E27FC236}">
                <a16:creationId xmlns:a16="http://schemas.microsoft.com/office/drawing/2014/main" id="{4349A27C-6CFF-411D-81E7-9656F3236B90}"/>
              </a:ext>
            </a:extLst>
          </p:cNvPr>
          <p:cNvSpPr>
            <a:spLocks xmlns:a="http://schemas.openxmlformats.org/drawingml/2006/main" noGrp="1"/>
          </p:cNvSpPr>
          <p:nvPr/>
        </p:nvSpPr>
        <p:spPr>
          <a:xfrm xmlns:a="http://schemas.openxmlformats.org/drawingml/2006/main">
            <a:off x="10040112" y="3964940"/>
            <a:ext cx="1463040" cy="502920"/>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sz="800">
              <a:latin typeface="Arial"/>
              <a:ea typeface="Arial"/>
              <a:cs typeface="Arial"/>
            </a:endParaRPr>
          </a:p>
        </p:txBody>
      </p:sp>
      <p:sp>
        <p:nvSpPr>
          <p:cNvPr id="109" name="Text 107">
            <a:extLst xmlns:a="http://schemas.openxmlformats.org/drawingml/2006/main">
              <a:ext uri="{FF2B5EF4-FFF2-40B4-BE49-F238E27FC236}">
                <a16:creationId xmlns:a16="http://schemas.microsoft.com/office/drawing/2014/main" id="{5CD1C318-9208-42E8-B41D-D03D39BE837C}"/>
              </a:ext>
            </a:extLst>
          </p:cNvPr>
          <p:cNvSpPr>
            <a:spLocks xmlns:a="http://schemas.openxmlformats.org/drawingml/2006/main" noGrp="1"/>
          </p:cNvSpPr>
          <p:nvPr/>
        </p:nvSpPr>
        <p:spPr>
          <a:xfrm xmlns:a="http://schemas.openxmlformats.org/drawingml/2006/main">
            <a:off x="10094976" y="4018280"/>
            <a:ext cx="1353312" cy="396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TCO, SLA, compliance and supplier fit</a:t>
            </a:r>
            <a:endParaRPr sz="800">
              <a:latin typeface="Arial"/>
              <a:ea typeface="Arial"/>
              <a:cs typeface="Arial"/>
            </a:endParaRPr>
          </a:p>
        </p:txBody>
      </p:sp>
      <p:sp>
        <p:nvSpPr>
          <p:cNvPr id="110" name="Shape 108">
            <a:extLst xmlns:a="http://schemas.openxmlformats.org/drawingml/2006/main">
              <a:ext uri="{FF2B5EF4-FFF2-40B4-BE49-F238E27FC236}">
                <a16:creationId xmlns:a16="http://schemas.microsoft.com/office/drawing/2014/main" id="{F2793329-FAB7-4E21-9640-782FBCD1F784}"/>
              </a:ext>
            </a:extLst>
          </p:cNvPr>
          <p:cNvSpPr>
            <a:spLocks xmlns:a="http://schemas.openxmlformats.org/drawingml/2006/main" noGrp="1"/>
          </p:cNvSpPr>
          <p:nvPr/>
        </p:nvSpPr>
        <p:spPr>
          <a:xfrm xmlns:a="http://schemas.openxmlformats.org/drawingml/2006/main">
            <a:off x="9217152" y="5074385"/>
            <a:ext cx="2286000" cy="932688"/>
          </a:xfrm>
          <a:prstGeom xmlns:a="http://schemas.openxmlformats.org/drawingml/2006/main" prst="rect">
            <a:avLst/>
          </a:prstGeom>
          <a:solidFill xmlns:a="http://schemas.openxmlformats.org/drawingml/2006/main">
            <a:srgbClr val="F3E7D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11" name="Text 109">
            <a:extLst xmlns:a="http://schemas.openxmlformats.org/drawingml/2006/main">
              <a:ext uri="{FF2B5EF4-FFF2-40B4-BE49-F238E27FC236}">
                <a16:creationId xmlns:a16="http://schemas.microsoft.com/office/drawing/2014/main" id="{D15AEF58-84DB-4911-8A81-19A9A6965CD6}"/>
              </a:ext>
            </a:extLst>
          </p:cNvPr>
          <p:cNvSpPr>
            <a:spLocks xmlns:a="http://schemas.openxmlformats.org/drawingml/2006/main" noGrp="1"/>
          </p:cNvSpPr>
          <p:nvPr/>
        </p:nvSpPr>
        <p:spPr>
          <a:xfrm xmlns:a="http://schemas.openxmlformats.org/drawingml/2006/main">
            <a:off x="9381744" y="5184113"/>
            <a:ext cx="1956816" cy="1554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200">
                <a:solidFill>
                  <a:srgbClr val="C00000"/>
                </a:solidFill>
                <a:latin typeface="Arial"/>
                <a:ea typeface="Arial"/>
                <a:cs typeface="Arial"/>
              </a:rPr>
              <a:t>Known limitations</a:t>
            </a:r>
          </a:p>
        </p:txBody>
      </p:sp>
      <p:sp>
        <p:nvSpPr>
          <p:cNvPr id="112" name="Text 110">
            <a:extLst xmlns:a="http://schemas.openxmlformats.org/drawingml/2006/main">
              <a:ext uri="{FF2B5EF4-FFF2-40B4-BE49-F238E27FC236}">
                <a16:creationId xmlns:a16="http://schemas.microsoft.com/office/drawing/2014/main" id="{B5607899-1CA5-4CFA-8C87-344D6C02AC71}"/>
              </a:ext>
            </a:extLst>
          </p:cNvPr>
          <p:cNvSpPr>
            <a:spLocks xmlns:a="http://schemas.openxmlformats.org/drawingml/2006/main" noGrp="1"/>
          </p:cNvSpPr>
          <p:nvPr/>
        </p:nvSpPr>
        <p:spPr>
          <a:xfrm xmlns:a="http://schemas.openxmlformats.org/drawingml/2006/main">
            <a:off x="9381744" y="5385281"/>
            <a:ext cx="1956816"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latin typeface="Arial"/>
                <a:ea typeface="Arial"/>
                <a:cs typeface="Arial"/>
              </a:rPr>
              <a:t>No client inventory, incumbent contract data, vendor quotes or country-level SLA commitments are available yet.</a:t>
            </a:r>
          </a:p>
        </p:txBody>
      </p:sp>
      <p:sp>
        <p:nvSpPr>
          <p:cNvPr id="131" name="Shape 129">
            <a:extLst xmlns:a="http://schemas.openxmlformats.org/drawingml/2006/main">
              <a:ext uri="{FF2B5EF4-FFF2-40B4-BE49-F238E27FC236}">
                <a16:creationId xmlns:a16="http://schemas.microsoft.com/office/drawing/2014/main" id="{93DC1EE1-A8BB-4681-BEC4-4390EEAFBB6B}"/>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32" name="Text 130">
            <a:extLst xmlns:a="http://schemas.openxmlformats.org/drawingml/2006/main">
              <a:ext uri="{FF2B5EF4-FFF2-40B4-BE49-F238E27FC236}">
                <a16:creationId xmlns:a16="http://schemas.microsoft.com/office/drawing/2014/main" id="{23B5020D-7D09-4792-9D22-48073A05C73A}"/>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133" name="Text 131">
            <a:extLst xmlns:a="http://schemas.openxmlformats.org/drawingml/2006/main">
              <a:ext uri="{FF2B5EF4-FFF2-40B4-BE49-F238E27FC236}">
                <a16:creationId xmlns:a16="http://schemas.microsoft.com/office/drawing/2014/main" id="{E402FC61-654A-45F3-B2A6-88BDE0998373}"/>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2</a:t>
            </a:r>
            <a:endParaRPr sz="800">
              <a:latin typeface="Arial"/>
              <a:ea typeface="Arial"/>
              <a:cs typeface="Arial"/>
            </a:endParaRPr>
          </a:p>
        </p:txBody>
      </p:sp>
      <p:sp>
        <p:nvSpPr>
          <p:cNvPr id="135" name="Shape 2">
            <a:extLst xmlns:a="http://schemas.openxmlformats.org/drawingml/2006/main">
              <a:ext uri="{FF2B5EF4-FFF2-40B4-BE49-F238E27FC236}">
                <a16:creationId xmlns:a16="http://schemas.microsoft.com/office/drawing/2014/main" id="{D71AE6C0-9189-54C6-336A-6F311C614991}"/>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13" name="Shape 2">
            <a:extLst xmlns:a="http://schemas.openxmlformats.org/drawingml/2006/main">
              <a:ext uri="{FF2B5EF4-FFF2-40B4-BE49-F238E27FC236}">
                <a16:creationId xmlns:a16="http://schemas.microsoft.com/office/drawing/2014/main" id="{4FD32A9E-1721-C1D3-B6BB-7348DA3EAA90}"/>
              </a:ext>
            </a:extLst>
          </p:cNvPr>
          <p:cNvSpPr>
            <a:spLocks xmlns:a="http://schemas.openxmlformats.org/drawingml/2006/main" noGrp="1"/>
          </p:cNvSpPr>
          <p:nvPr/>
        </p:nvSpPr>
        <p:spPr>
          <a:xfrm xmlns:a="http://schemas.openxmlformats.org/drawingml/2006/main">
            <a:off x="411480" y="4629110"/>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15" name="Shape 2">
            <a:extLst xmlns:a="http://schemas.openxmlformats.org/drawingml/2006/main">
              <a:ext uri="{FF2B5EF4-FFF2-40B4-BE49-F238E27FC236}">
                <a16:creationId xmlns:a16="http://schemas.microsoft.com/office/drawing/2014/main" id="{8CA7060C-3ABA-3CFB-1F0B-7B1A9ED6AE5B}"/>
              </a:ext>
            </a:extLst>
          </p:cNvPr>
          <p:cNvSpPr>
            <a:spLocks xmlns:a="http://schemas.openxmlformats.org/drawingml/2006/main" noGrp="1"/>
          </p:cNvSpPr>
          <p:nvPr/>
        </p:nvSpPr>
        <p:spPr>
          <a:xfrm xmlns:a="http://schemas.openxmlformats.org/drawingml/2006/main" flipH="1" flipV="1">
            <a:off x="3493007" y="1449323"/>
            <a:ext cx="34571" cy="3182474"/>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36" name="SCULTRA Top Bar">
            <a:extLst xmlns:a="http://schemas.openxmlformats.org/drawingml/2006/main">
              <a:ext uri="{FF2B5EF4-FFF2-40B4-BE49-F238E27FC236}">
                <a16:creationId xmlns:a16="http://schemas.microsoft.com/office/drawing/2014/main" id="{383795A7-343A-44D9-8E7F-B5A3DE335B20}"/>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37" name="SCULTRA Footer Field">
            <a:extLst xmlns:a="http://schemas.openxmlformats.org/drawingml/2006/main">
              <a:ext uri="{FF2B5EF4-FFF2-40B4-BE49-F238E27FC236}">
                <a16:creationId xmlns:a16="http://schemas.microsoft.com/office/drawing/2014/main" id="{9B37329D-EDE5-40A6-A9AC-B0847F4C971D}"/>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138" name="">
            <a:extLst xmlns:a="http://schemas.openxmlformats.org/drawingml/2006/main">
              <a:ext uri="{FF2B5EF4-FFF2-40B4-BE49-F238E27FC236}">
                <a16:creationId xmlns:a16="http://schemas.microsoft.com/office/drawing/2014/main" id="{A762DC68-F499-4598-8B92-39A25A614844}"/>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39" name="">
            <a:extLst xmlns:a="http://schemas.openxmlformats.org/drawingml/2006/main">
              <a:ext uri="{FF2B5EF4-FFF2-40B4-BE49-F238E27FC236}">
                <a16:creationId xmlns:a16="http://schemas.microsoft.com/office/drawing/2014/main" id="{FFD15855-CCF9-46D5-B15A-98E2A87FCD21}"/>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40" name="">
            <a:extLst xmlns:a="http://schemas.openxmlformats.org/drawingml/2006/main">
              <a:ext uri="{FF2B5EF4-FFF2-40B4-BE49-F238E27FC236}">
                <a16:creationId xmlns:a16="http://schemas.microsoft.com/office/drawing/2014/main" id="{1AD65AA2-4639-4463-B382-620260245D54}"/>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41" name="">
            <a:extLst xmlns:a="http://schemas.openxmlformats.org/drawingml/2006/main">
              <a:ext uri="{FF2B5EF4-FFF2-40B4-BE49-F238E27FC236}">
                <a16:creationId xmlns:a16="http://schemas.microsoft.com/office/drawing/2014/main" id="{2569F7D6-FFB8-4FFF-B081-C315897D129D}"/>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02</a:t>
            </a:r>
          </a:p>
        </p:txBody>
      </p:sp>
    </p:spTree>
    <p:extLst>
      <p:ext uri="{BB962C8B-B14F-4D97-AF65-F5344CB8AC3E}">
        <p14:creationId xmlns:p14="http://schemas.microsoft.com/office/powerpoint/2010/main" val="3140505757"/>
      </p:ext>
    </p:extLst>
  </p:cSld>
</p:sld>
</file>

<file path=ppt/slides/slide20.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4A0218AA-6E80-43A6-B4DF-AA93BB1EBB21}"/>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A3. Ownership Models Are Moving from Asset Acquisition to Consumption-Based Networking</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E20012B2-696A-4EA5-A60E-F8A2AC28E583}"/>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NaaS and subscription-financing models are gaining traction because network demand is less predictable and software-defined operations are central to campus and WAN modernization.</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AB050E59-826F-447E-98CB-24DA50BCC0CC}"/>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1A52404C-8DF8-411B-B331-A6547724BED3}"/>
              </a:ext>
            </a:extLst>
          </p:cNvPr>
          <p:cNvSpPr>
            <a:spLocks xmlns:a="http://schemas.openxmlformats.org/drawingml/2006/main" noGrp="1"/>
          </p:cNvSpPr>
          <p:nvPr/>
        </p:nvSpPr>
        <p:spPr>
          <a:xfrm xmlns:a="http://schemas.openxmlformats.org/drawingml/2006/main">
            <a:off x="475488" y="1078992"/>
            <a:ext cx="53035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Third-party NaaS market forecasts indicate a 23–29% CAGR range</a:t>
            </a:r>
            <a:endParaRPr sz="1000">
              <a:latin typeface="Arial"/>
              <a:ea typeface="Arial"/>
              <a:cs typeface="Arial"/>
            </a:endParaRPr>
          </a:p>
        </p:txBody>
      </p:sp>
      <p:graphicFrame>
        <p:nvGraphicFramePr>
          <p:cNvPr id="93" name="Chart 0"/>
          <p:cNvGraphicFramePr/>
          <p:nvPr/>
        </p:nvGraphicFramePr>
        <p:xfrm>
          <a:off xmlns:a="http://schemas.openxmlformats.org/drawingml/2006/main" x="475488" y="1399032"/>
          <a:ext xmlns:a="http://schemas.openxmlformats.org/drawingml/2006/main" cx="5166360" cy="3474720"/>
        </p:xfrm>
        <a:graphic xmlns:a="http://schemas.openxmlformats.org/drawingml/2006/main">
          <a:graphicData uri="http://schemas.openxmlformats.org/drawingml/2006/chart">
            <c:chart xmlns:r="http://schemas.openxmlformats.org/officeDocument/2006/relationships" xmlns:c="http://schemas.openxmlformats.org/drawingml/2006/chart" r:id="Rd2dd4d3e2a474c62"/>
          </a:graphicData>
        </a:graphic>
      </p:graphicFrame>
      <p:sp>
        <p:nvSpPr>
          <p:cNvPr id="7" name="Text 4">
            <a:extLst xmlns:a="http://schemas.openxmlformats.org/drawingml/2006/main">
              <a:ext uri="{FF2B5EF4-FFF2-40B4-BE49-F238E27FC236}">
                <a16:creationId xmlns:a16="http://schemas.microsoft.com/office/drawing/2014/main" id="{4EFB1976-85B0-4348-8015-7FB206CE28DA}"/>
              </a:ext>
            </a:extLst>
          </p:cNvPr>
          <p:cNvSpPr>
            <a:spLocks xmlns:a="http://schemas.openxmlformats.org/drawingml/2006/main" noGrp="1"/>
          </p:cNvSpPr>
          <p:nvPr/>
        </p:nvSpPr>
        <p:spPr>
          <a:xfrm xmlns:a="http://schemas.openxmlformats.org/drawingml/2006/main">
            <a:off x="512064" y="4965192"/>
            <a:ext cx="502920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a:solidFill>
                  <a:srgbClr val="7B8184"/>
                </a:solidFill>
                <a:latin typeface="Arial"/>
                <a:ea typeface="Arial"/>
                <a:cs typeface="Arial"/>
              </a:rPr>
              <a:t>Market forecasts are directional indicators from public report pages and should not be treated as procurement benchmarks.</a:t>
            </a:r>
            <a:endParaRPr sz="800">
              <a:latin typeface="Arial"/>
              <a:ea typeface="Arial"/>
              <a:cs typeface="Arial"/>
            </a:endParaRPr>
          </a:p>
        </p:txBody>
      </p:sp>
      <p:sp>
        <p:nvSpPr>
          <p:cNvPr id="8" name="Text 5">
            <a:extLst xmlns:a="http://schemas.openxmlformats.org/drawingml/2006/main">
              <a:ext uri="{FF2B5EF4-FFF2-40B4-BE49-F238E27FC236}">
                <a16:creationId xmlns:a16="http://schemas.microsoft.com/office/drawing/2014/main" id="{DFBD2731-0A50-462B-97CB-45115B62B912}"/>
              </a:ext>
            </a:extLst>
          </p:cNvPr>
          <p:cNvSpPr>
            <a:spLocks xmlns:a="http://schemas.openxmlformats.org/drawingml/2006/main" noGrp="1"/>
          </p:cNvSpPr>
          <p:nvPr/>
        </p:nvSpPr>
        <p:spPr>
          <a:xfrm xmlns:a="http://schemas.openxmlformats.org/drawingml/2006/main">
            <a:off x="5989320" y="1078992"/>
            <a:ext cx="48463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Ownership continuum for a global network refresh</a:t>
            </a:r>
            <a:endParaRPr sz="1000">
              <a:latin typeface="Arial"/>
              <a:ea typeface="Arial"/>
              <a:cs typeface="Arial"/>
            </a:endParaRPr>
          </a:p>
        </p:txBody>
      </p:sp>
      <p:sp>
        <p:nvSpPr>
          <p:cNvPr id="9" name="Shape 6">
            <a:extLst xmlns:a="http://schemas.openxmlformats.org/drawingml/2006/main">
              <a:ext uri="{FF2B5EF4-FFF2-40B4-BE49-F238E27FC236}">
                <a16:creationId xmlns:a16="http://schemas.microsoft.com/office/drawing/2014/main" id="{A766B001-F215-4C03-94CD-45F0646E0DC5}"/>
              </a:ext>
            </a:extLst>
          </p:cNvPr>
          <p:cNvSpPr>
            <a:spLocks xmlns:a="http://schemas.openxmlformats.org/drawingml/2006/main" noGrp="1"/>
          </p:cNvSpPr>
          <p:nvPr/>
        </p:nvSpPr>
        <p:spPr>
          <a:xfrm xmlns:a="http://schemas.openxmlformats.org/drawingml/2006/main">
            <a:off x="6016752" y="1444752"/>
            <a:ext cx="1600200" cy="1005840"/>
          </a:xfrm>
          <a:prstGeom xmlns:a="http://schemas.openxmlformats.org/drawingml/2006/main" prst="rect">
            <a:avLst/>
          </a:prstGeom>
          <a:solidFill xmlns:a="http://schemas.openxmlformats.org/drawingml/2006/main">
            <a:srgbClr val="FCEDED"/>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 name="Text 7">
            <a:extLst xmlns:a="http://schemas.openxmlformats.org/drawingml/2006/main">
              <a:ext uri="{FF2B5EF4-FFF2-40B4-BE49-F238E27FC236}">
                <a16:creationId xmlns:a16="http://schemas.microsoft.com/office/drawing/2014/main" id="{FFB2350A-BFAE-47FE-8D9B-844F83DC3886}"/>
              </a:ext>
            </a:extLst>
          </p:cNvPr>
          <p:cNvSpPr>
            <a:spLocks xmlns:a="http://schemas.openxmlformats.org/drawingml/2006/main" noGrp="1"/>
          </p:cNvSpPr>
          <p:nvPr/>
        </p:nvSpPr>
        <p:spPr>
          <a:xfrm xmlns:a="http://schemas.openxmlformats.org/drawingml/2006/main">
            <a:off x="6126480" y="1600200"/>
            <a:ext cx="1380744"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42318"/>
                </a:solidFill>
                <a:latin typeface="Arial"/>
                <a:ea typeface="Arial"/>
                <a:cs typeface="Arial"/>
              </a:rPr>
              <a:t>Outright Purchase</a:t>
            </a:r>
            <a:endParaRPr sz="800">
              <a:latin typeface="Arial"/>
              <a:ea typeface="Arial"/>
              <a:cs typeface="Arial"/>
            </a:endParaRPr>
          </a:p>
        </p:txBody>
      </p:sp>
      <p:sp>
        <p:nvSpPr>
          <p:cNvPr id="11" name="Text 8">
            <a:extLst xmlns:a="http://schemas.openxmlformats.org/drawingml/2006/main">
              <a:ext uri="{FF2B5EF4-FFF2-40B4-BE49-F238E27FC236}">
                <a16:creationId xmlns:a16="http://schemas.microsoft.com/office/drawing/2014/main" id="{FFBC8C08-9F5C-424D-90DD-C4AD6121A5F9}"/>
              </a:ext>
            </a:extLst>
          </p:cNvPr>
          <p:cNvSpPr>
            <a:spLocks xmlns:a="http://schemas.openxmlformats.org/drawingml/2006/main" noGrp="1"/>
          </p:cNvSpPr>
          <p:nvPr/>
        </p:nvSpPr>
        <p:spPr>
          <a:xfrm xmlns:a="http://schemas.openxmlformats.org/drawingml/2006/main">
            <a:off x="6126480" y="1920240"/>
            <a:ext cx="138074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a:solidFill>
                  <a:srgbClr val="3E4548"/>
                </a:solidFill>
                <a:latin typeface="Arial"/>
                <a:ea typeface="Arial"/>
                <a:cs typeface="Arial"/>
              </a:rPr>
              <a:t>Client owns hardware and contracts licenses / support separately.</a:t>
            </a:r>
            <a:endParaRPr sz="800">
              <a:latin typeface="Arial"/>
              <a:ea typeface="Arial"/>
              <a:cs typeface="Arial"/>
            </a:endParaRPr>
          </a:p>
        </p:txBody>
      </p:sp>
      <p:sp>
        <p:nvSpPr>
          <p:cNvPr id="12" name="Shape 9">
            <a:extLst xmlns:a="http://schemas.openxmlformats.org/drawingml/2006/main">
              <a:ext uri="{FF2B5EF4-FFF2-40B4-BE49-F238E27FC236}">
                <a16:creationId xmlns:a16="http://schemas.microsoft.com/office/drawing/2014/main" id="{54888E25-1A3F-4473-B122-020859C15003}"/>
              </a:ext>
            </a:extLst>
          </p:cNvPr>
          <p:cNvSpPr>
            <a:spLocks xmlns:a="http://schemas.openxmlformats.org/drawingml/2006/main" noGrp="1"/>
          </p:cNvSpPr>
          <p:nvPr/>
        </p:nvSpPr>
        <p:spPr>
          <a:xfrm xmlns:a="http://schemas.openxmlformats.org/drawingml/2006/main">
            <a:off x="7818120" y="1444752"/>
            <a:ext cx="1600200" cy="1005840"/>
          </a:xfrm>
          <a:prstGeom xmlns:a="http://schemas.openxmlformats.org/drawingml/2006/main" prst="rect">
            <a:avLst/>
          </a:prstGeom>
          <a:solidFill xmlns:a="http://schemas.openxmlformats.org/drawingml/2006/main">
            <a:srgbClr val="F3E7D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3" name="Text 10">
            <a:extLst xmlns:a="http://schemas.openxmlformats.org/drawingml/2006/main">
              <a:ext uri="{FF2B5EF4-FFF2-40B4-BE49-F238E27FC236}">
                <a16:creationId xmlns:a16="http://schemas.microsoft.com/office/drawing/2014/main" id="{E13D5582-A44D-4F2A-82B5-7351580D4F0E}"/>
              </a:ext>
            </a:extLst>
          </p:cNvPr>
          <p:cNvSpPr>
            <a:spLocks xmlns:a="http://schemas.openxmlformats.org/drawingml/2006/main" noGrp="1"/>
          </p:cNvSpPr>
          <p:nvPr/>
        </p:nvSpPr>
        <p:spPr>
          <a:xfrm xmlns:a="http://schemas.openxmlformats.org/drawingml/2006/main">
            <a:off x="7927848" y="1600200"/>
            <a:ext cx="1380744"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Lease / Finance</a:t>
            </a:r>
            <a:endParaRPr sz="800">
              <a:latin typeface="Arial"/>
              <a:ea typeface="Arial"/>
              <a:cs typeface="Arial"/>
            </a:endParaRPr>
          </a:p>
        </p:txBody>
      </p:sp>
      <p:sp>
        <p:nvSpPr>
          <p:cNvPr id="14" name="Text 11">
            <a:extLst xmlns:a="http://schemas.openxmlformats.org/drawingml/2006/main">
              <a:ext uri="{FF2B5EF4-FFF2-40B4-BE49-F238E27FC236}">
                <a16:creationId xmlns:a16="http://schemas.microsoft.com/office/drawing/2014/main" id="{7832437E-C148-4441-9476-6E87822699EB}"/>
              </a:ext>
            </a:extLst>
          </p:cNvPr>
          <p:cNvSpPr>
            <a:spLocks xmlns:a="http://schemas.openxmlformats.org/drawingml/2006/main" noGrp="1"/>
          </p:cNvSpPr>
          <p:nvPr/>
        </p:nvSpPr>
        <p:spPr>
          <a:xfrm xmlns:a="http://schemas.openxmlformats.org/drawingml/2006/main">
            <a:off x="7927848" y="1920240"/>
            <a:ext cx="138074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a:solidFill>
                  <a:srgbClr val="3E4548"/>
                </a:solidFill>
                <a:latin typeface="Arial"/>
                <a:ea typeface="Arial"/>
                <a:cs typeface="Arial"/>
              </a:rPr>
              <a:t>Payments are spread, but client still controls design and lifecycle.</a:t>
            </a:r>
            <a:endParaRPr sz="800">
              <a:latin typeface="Arial"/>
              <a:ea typeface="Arial"/>
              <a:cs typeface="Arial"/>
            </a:endParaRPr>
          </a:p>
        </p:txBody>
      </p:sp>
      <p:sp>
        <p:nvSpPr>
          <p:cNvPr id="15" name="Shape 12">
            <a:extLst xmlns:a="http://schemas.openxmlformats.org/drawingml/2006/main">
              <a:ext uri="{FF2B5EF4-FFF2-40B4-BE49-F238E27FC236}">
                <a16:creationId xmlns:a16="http://schemas.microsoft.com/office/drawing/2014/main" id="{A5B2F1D6-C329-4829-A136-0408568E1001}"/>
              </a:ext>
            </a:extLst>
          </p:cNvPr>
          <p:cNvSpPr>
            <a:spLocks xmlns:a="http://schemas.openxmlformats.org/drawingml/2006/main" noGrp="1"/>
          </p:cNvSpPr>
          <p:nvPr/>
        </p:nvSpPr>
        <p:spPr>
          <a:xfrm xmlns:a="http://schemas.openxmlformats.org/drawingml/2006/main">
            <a:off x="9619488" y="1444752"/>
            <a:ext cx="1600200" cy="1005840"/>
          </a:xfrm>
          <a:prstGeom xmlns:a="http://schemas.openxmlformats.org/drawingml/2006/main" prst="rect">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6" name="Text 13">
            <a:extLst xmlns:a="http://schemas.openxmlformats.org/drawingml/2006/main">
              <a:ext uri="{FF2B5EF4-FFF2-40B4-BE49-F238E27FC236}">
                <a16:creationId xmlns:a16="http://schemas.microsoft.com/office/drawing/2014/main" id="{23C01879-A9B5-4D35-A3A4-0D2A31342BF3}"/>
              </a:ext>
            </a:extLst>
          </p:cNvPr>
          <p:cNvSpPr>
            <a:spLocks xmlns:a="http://schemas.openxmlformats.org/drawingml/2006/main" noGrp="1"/>
          </p:cNvSpPr>
          <p:nvPr/>
        </p:nvSpPr>
        <p:spPr>
          <a:xfrm xmlns:a="http://schemas.openxmlformats.org/drawingml/2006/main">
            <a:off x="9729216" y="1600200"/>
            <a:ext cx="1380744"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NaaS / Managed Service</a:t>
            </a:r>
            <a:endParaRPr sz="800">
              <a:latin typeface="Arial"/>
              <a:ea typeface="Arial"/>
              <a:cs typeface="Arial"/>
            </a:endParaRPr>
          </a:p>
        </p:txBody>
      </p:sp>
      <p:sp>
        <p:nvSpPr>
          <p:cNvPr id="17" name="Text 14">
            <a:extLst xmlns:a="http://schemas.openxmlformats.org/drawingml/2006/main">
              <a:ext uri="{FF2B5EF4-FFF2-40B4-BE49-F238E27FC236}">
                <a16:creationId xmlns:a16="http://schemas.microsoft.com/office/drawing/2014/main" id="{1B016B37-D7F1-4212-9AA2-ABCD3E2B2D8D}"/>
              </a:ext>
            </a:extLst>
          </p:cNvPr>
          <p:cNvSpPr>
            <a:spLocks xmlns:a="http://schemas.openxmlformats.org/drawingml/2006/main" noGrp="1"/>
          </p:cNvSpPr>
          <p:nvPr/>
        </p:nvSpPr>
        <p:spPr>
          <a:xfrm xmlns:a="http://schemas.openxmlformats.org/drawingml/2006/main">
            <a:off x="9729216" y="1920240"/>
            <a:ext cx="138074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a:solidFill>
                  <a:srgbClr val="3E4548"/>
                </a:solidFill>
                <a:latin typeface="Arial"/>
                <a:ea typeface="Arial"/>
                <a:cs typeface="Arial"/>
              </a:rPr>
              <a:t>Hardware, software, support and lifecycle services are consumed as a recurring service.</a:t>
            </a:r>
            <a:endParaRPr sz="800">
              <a:latin typeface="Arial"/>
              <a:ea typeface="Arial"/>
              <a:cs typeface="Arial"/>
            </a:endParaRPr>
          </a:p>
        </p:txBody>
      </p:sp>
      <p:sp>
        <p:nvSpPr>
          <p:cNvPr id="18" name="Shape 15">
            <a:extLst xmlns:a="http://schemas.openxmlformats.org/drawingml/2006/main">
              <a:ext uri="{FF2B5EF4-FFF2-40B4-BE49-F238E27FC236}">
                <a16:creationId xmlns:a16="http://schemas.microsoft.com/office/drawing/2014/main" id="{80C1F5BD-BB79-49FA-BA17-D6CF3E88E018}"/>
              </a:ext>
            </a:extLst>
          </p:cNvPr>
          <p:cNvSpPr>
            <a:spLocks xmlns:a="http://schemas.openxmlformats.org/drawingml/2006/main" noGrp="1"/>
          </p:cNvSpPr>
          <p:nvPr/>
        </p:nvSpPr>
        <p:spPr>
          <a:xfrm xmlns:a="http://schemas.openxmlformats.org/drawingml/2006/main">
            <a:off x="7607808" y="1947672"/>
            <a:ext cx="219456" cy="0"/>
          </a:xfrm>
          <a:prstGeom xmlns:a="http://schemas.openxmlformats.org/drawingml/2006/main" prst="line">
            <a:avLst/>
          </a:prstGeom>
          <a:noFill xmlns:a="http://schemas.openxmlformats.org/drawingml/2006/main"/>
          <a:ln xmlns:a="http://schemas.openxmlformats.org/drawingml/2006/main" w="1270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a:p>
        </p:txBody>
      </p:sp>
      <p:sp>
        <p:nvSpPr>
          <p:cNvPr id="19" name="Shape 16">
            <a:extLst xmlns:a="http://schemas.openxmlformats.org/drawingml/2006/main">
              <a:ext uri="{FF2B5EF4-FFF2-40B4-BE49-F238E27FC236}">
                <a16:creationId xmlns:a16="http://schemas.microsoft.com/office/drawing/2014/main" id="{0A665005-D989-40D2-8A3C-2F3D25E815D7}"/>
              </a:ext>
            </a:extLst>
          </p:cNvPr>
          <p:cNvSpPr>
            <a:spLocks xmlns:a="http://schemas.openxmlformats.org/drawingml/2006/main" noGrp="1"/>
          </p:cNvSpPr>
          <p:nvPr/>
        </p:nvSpPr>
        <p:spPr>
          <a:xfrm xmlns:a="http://schemas.openxmlformats.org/drawingml/2006/main">
            <a:off x="9409176" y="1947672"/>
            <a:ext cx="219456" cy="0"/>
          </a:xfrm>
          <a:prstGeom xmlns:a="http://schemas.openxmlformats.org/drawingml/2006/main" prst="line">
            <a:avLst/>
          </a:prstGeom>
          <a:noFill xmlns:a="http://schemas.openxmlformats.org/drawingml/2006/main"/>
          <a:ln xmlns:a="http://schemas.openxmlformats.org/drawingml/2006/main" w="1270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a:p>
        </p:txBody>
      </p:sp>
      <p:sp>
        <p:nvSpPr>
          <p:cNvPr id="20" name="Shape 17">
            <a:extLst xmlns:a="http://schemas.openxmlformats.org/drawingml/2006/main">
              <a:ext uri="{FF2B5EF4-FFF2-40B4-BE49-F238E27FC236}">
                <a16:creationId xmlns:a16="http://schemas.microsoft.com/office/drawing/2014/main" id="{9A175C16-80EE-4A98-8039-1E58FAE3DC6E}"/>
              </a:ext>
            </a:extLst>
          </p:cNvPr>
          <p:cNvSpPr>
            <a:spLocks xmlns:a="http://schemas.openxmlformats.org/drawingml/2006/main" noGrp="1"/>
          </p:cNvSpPr>
          <p:nvPr/>
        </p:nvSpPr>
        <p:spPr>
          <a:xfrm xmlns:a="http://schemas.openxmlformats.org/drawingml/2006/main">
            <a:off x="6016752" y="2816352"/>
            <a:ext cx="1554480" cy="29260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1" name="Text 18">
            <a:extLst xmlns:a="http://schemas.openxmlformats.org/drawingml/2006/main">
              <a:ext uri="{FF2B5EF4-FFF2-40B4-BE49-F238E27FC236}">
                <a16:creationId xmlns:a16="http://schemas.microsoft.com/office/drawing/2014/main" id="{CADDEFF9-D041-4D87-B29F-30BF4CD4B5ED}"/>
              </a:ext>
            </a:extLst>
          </p:cNvPr>
          <p:cNvSpPr>
            <a:spLocks xmlns:a="http://schemas.openxmlformats.org/drawingml/2006/main" noGrp="1"/>
          </p:cNvSpPr>
          <p:nvPr/>
        </p:nvSpPr>
        <p:spPr>
          <a:xfrm xmlns:a="http://schemas.openxmlformats.org/drawingml/2006/main">
            <a:off x="6089904" y="2880360"/>
            <a:ext cx="1408176"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Model</a:t>
            </a:r>
            <a:endParaRPr sz="800">
              <a:latin typeface="Arial"/>
              <a:ea typeface="Arial"/>
              <a:cs typeface="Arial"/>
            </a:endParaRPr>
          </a:p>
        </p:txBody>
      </p:sp>
      <p:sp>
        <p:nvSpPr>
          <p:cNvPr id="22" name="Shape 19">
            <a:extLst xmlns:a="http://schemas.openxmlformats.org/drawingml/2006/main">
              <a:ext uri="{FF2B5EF4-FFF2-40B4-BE49-F238E27FC236}">
                <a16:creationId xmlns:a16="http://schemas.microsoft.com/office/drawing/2014/main" id="{ED1CC1F6-16AB-40E0-A724-113680289A5B}"/>
              </a:ext>
            </a:extLst>
          </p:cNvPr>
          <p:cNvSpPr>
            <a:spLocks xmlns:a="http://schemas.openxmlformats.org/drawingml/2006/main" noGrp="1"/>
          </p:cNvSpPr>
          <p:nvPr/>
        </p:nvSpPr>
        <p:spPr>
          <a:xfrm xmlns:a="http://schemas.openxmlformats.org/drawingml/2006/main">
            <a:off x="7571232" y="2816352"/>
            <a:ext cx="1371600" cy="29260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3" name="Text 20">
            <a:extLst xmlns:a="http://schemas.openxmlformats.org/drawingml/2006/main">
              <a:ext uri="{FF2B5EF4-FFF2-40B4-BE49-F238E27FC236}">
                <a16:creationId xmlns:a16="http://schemas.microsoft.com/office/drawing/2014/main" id="{9F549AAD-8125-47B1-8831-E4A8CBA24EA1}"/>
              </a:ext>
            </a:extLst>
          </p:cNvPr>
          <p:cNvSpPr>
            <a:spLocks xmlns:a="http://schemas.openxmlformats.org/drawingml/2006/main" noGrp="1"/>
          </p:cNvSpPr>
          <p:nvPr/>
        </p:nvSpPr>
        <p:spPr>
          <a:xfrm xmlns:a="http://schemas.openxmlformats.org/drawingml/2006/main">
            <a:off x="7644384" y="2880360"/>
            <a:ext cx="1225296"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Cash Profile</a:t>
            </a:r>
            <a:endParaRPr sz="800">
              <a:latin typeface="Arial"/>
              <a:ea typeface="Arial"/>
              <a:cs typeface="Arial"/>
            </a:endParaRPr>
          </a:p>
        </p:txBody>
      </p:sp>
      <p:sp>
        <p:nvSpPr>
          <p:cNvPr id="24" name="Shape 21">
            <a:extLst xmlns:a="http://schemas.openxmlformats.org/drawingml/2006/main">
              <a:ext uri="{FF2B5EF4-FFF2-40B4-BE49-F238E27FC236}">
                <a16:creationId xmlns:a16="http://schemas.microsoft.com/office/drawing/2014/main" id="{3F1CB8E8-EB87-47AB-BC37-F8E6DBB94759}"/>
              </a:ext>
            </a:extLst>
          </p:cNvPr>
          <p:cNvSpPr>
            <a:spLocks xmlns:a="http://schemas.openxmlformats.org/drawingml/2006/main" noGrp="1"/>
          </p:cNvSpPr>
          <p:nvPr/>
        </p:nvSpPr>
        <p:spPr>
          <a:xfrm xmlns:a="http://schemas.openxmlformats.org/drawingml/2006/main">
            <a:off x="8942832" y="2816352"/>
            <a:ext cx="1325880" cy="29260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5" name="Text 22">
            <a:extLst xmlns:a="http://schemas.openxmlformats.org/drawingml/2006/main">
              <a:ext uri="{FF2B5EF4-FFF2-40B4-BE49-F238E27FC236}">
                <a16:creationId xmlns:a16="http://schemas.microsoft.com/office/drawing/2014/main" id="{D8FA5973-8D50-4752-89C7-E6D09DCA88CF}"/>
              </a:ext>
            </a:extLst>
          </p:cNvPr>
          <p:cNvSpPr>
            <a:spLocks xmlns:a="http://schemas.openxmlformats.org/drawingml/2006/main" noGrp="1"/>
          </p:cNvSpPr>
          <p:nvPr/>
        </p:nvSpPr>
        <p:spPr>
          <a:xfrm xmlns:a="http://schemas.openxmlformats.org/drawingml/2006/main">
            <a:off x="9015984" y="2880360"/>
            <a:ext cx="1179576"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Control</a:t>
            </a:r>
            <a:endParaRPr sz="800">
              <a:latin typeface="Arial"/>
              <a:ea typeface="Arial"/>
              <a:cs typeface="Arial"/>
            </a:endParaRPr>
          </a:p>
        </p:txBody>
      </p:sp>
      <p:sp>
        <p:nvSpPr>
          <p:cNvPr id="26" name="Shape 23">
            <a:extLst xmlns:a="http://schemas.openxmlformats.org/drawingml/2006/main">
              <a:ext uri="{FF2B5EF4-FFF2-40B4-BE49-F238E27FC236}">
                <a16:creationId xmlns:a16="http://schemas.microsoft.com/office/drawing/2014/main" id="{E66CAA93-ABE8-4C70-BDCC-12589FFFEF60}"/>
              </a:ext>
            </a:extLst>
          </p:cNvPr>
          <p:cNvSpPr>
            <a:spLocks xmlns:a="http://schemas.openxmlformats.org/drawingml/2006/main" noGrp="1"/>
          </p:cNvSpPr>
          <p:nvPr/>
        </p:nvSpPr>
        <p:spPr>
          <a:xfrm xmlns:a="http://schemas.openxmlformats.org/drawingml/2006/main">
            <a:off x="10268712" y="2816352"/>
            <a:ext cx="1170432" cy="29260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7" name="Text 24">
            <a:extLst xmlns:a="http://schemas.openxmlformats.org/drawingml/2006/main">
              <a:ext uri="{FF2B5EF4-FFF2-40B4-BE49-F238E27FC236}">
                <a16:creationId xmlns:a16="http://schemas.microsoft.com/office/drawing/2014/main" id="{60D077ED-8F6E-4115-A115-775F29FA088F}"/>
              </a:ext>
            </a:extLst>
          </p:cNvPr>
          <p:cNvSpPr>
            <a:spLocks xmlns:a="http://schemas.openxmlformats.org/drawingml/2006/main" noGrp="1"/>
          </p:cNvSpPr>
          <p:nvPr/>
        </p:nvSpPr>
        <p:spPr>
          <a:xfrm xmlns:a="http://schemas.openxmlformats.org/drawingml/2006/main">
            <a:off x="10341864" y="2880360"/>
            <a:ext cx="1024128"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Refresh Agility</a:t>
            </a:r>
            <a:endParaRPr sz="800">
              <a:latin typeface="Arial"/>
              <a:ea typeface="Arial"/>
              <a:cs typeface="Arial"/>
            </a:endParaRPr>
          </a:p>
        </p:txBody>
      </p:sp>
      <p:sp>
        <p:nvSpPr>
          <p:cNvPr id="28" name="Shape 25">
            <a:extLst xmlns:a="http://schemas.openxmlformats.org/drawingml/2006/main">
              <a:ext uri="{FF2B5EF4-FFF2-40B4-BE49-F238E27FC236}">
                <a16:creationId xmlns:a16="http://schemas.microsoft.com/office/drawing/2014/main" id="{1F4DC914-AAF7-4574-A290-0CC78B0B7105}"/>
              </a:ext>
            </a:extLst>
          </p:cNvPr>
          <p:cNvSpPr>
            <a:spLocks xmlns:a="http://schemas.openxmlformats.org/drawingml/2006/main" noGrp="1"/>
          </p:cNvSpPr>
          <p:nvPr/>
        </p:nvSpPr>
        <p:spPr>
          <a:xfrm xmlns:a="http://schemas.openxmlformats.org/drawingml/2006/main">
            <a:off x="6016752" y="3108960"/>
            <a:ext cx="1554480" cy="4114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9" name="Text 26">
            <a:extLst xmlns:a="http://schemas.openxmlformats.org/drawingml/2006/main">
              <a:ext uri="{FF2B5EF4-FFF2-40B4-BE49-F238E27FC236}">
                <a16:creationId xmlns:a16="http://schemas.microsoft.com/office/drawing/2014/main" id="{F4111699-7E1B-4C9D-A391-300C7E43A413}"/>
              </a:ext>
            </a:extLst>
          </p:cNvPr>
          <p:cNvSpPr>
            <a:spLocks xmlns:a="http://schemas.openxmlformats.org/drawingml/2006/main" noGrp="1"/>
          </p:cNvSpPr>
          <p:nvPr/>
        </p:nvSpPr>
        <p:spPr>
          <a:xfrm xmlns:a="http://schemas.openxmlformats.org/drawingml/2006/main">
            <a:off x="6089904" y="3172968"/>
            <a:ext cx="1408176" cy="3017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Outright purchase</a:t>
            </a:r>
            <a:endParaRPr sz="800">
              <a:latin typeface="Arial"/>
              <a:ea typeface="Arial"/>
              <a:cs typeface="Arial"/>
            </a:endParaRPr>
          </a:p>
        </p:txBody>
      </p:sp>
      <p:sp>
        <p:nvSpPr>
          <p:cNvPr id="30" name="Shape 27">
            <a:extLst xmlns:a="http://schemas.openxmlformats.org/drawingml/2006/main">
              <a:ext uri="{FF2B5EF4-FFF2-40B4-BE49-F238E27FC236}">
                <a16:creationId xmlns:a16="http://schemas.microsoft.com/office/drawing/2014/main" id="{50B4C25F-2CA7-47E4-8F48-B30226E7C9ED}"/>
              </a:ext>
            </a:extLst>
          </p:cNvPr>
          <p:cNvSpPr>
            <a:spLocks xmlns:a="http://schemas.openxmlformats.org/drawingml/2006/main" noGrp="1"/>
          </p:cNvSpPr>
          <p:nvPr/>
        </p:nvSpPr>
        <p:spPr>
          <a:xfrm xmlns:a="http://schemas.openxmlformats.org/drawingml/2006/main">
            <a:off x="7571232" y="3108960"/>
            <a:ext cx="1371600" cy="4114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1" name="Text 28">
            <a:extLst xmlns:a="http://schemas.openxmlformats.org/drawingml/2006/main">
              <a:ext uri="{FF2B5EF4-FFF2-40B4-BE49-F238E27FC236}">
                <a16:creationId xmlns:a16="http://schemas.microsoft.com/office/drawing/2014/main" id="{EC2EFE94-2227-4DA7-8B4B-AD8F94BA3B10}"/>
              </a:ext>
            </a:extLst>
          </p:cNvPr>
          <p:cNvSpPr>
            <a:spLocks xmlns:a="http://schemas.openxmlformats.org/drawingml/2006/main" noGrp="1"/>
          </p:cNvSpPr>
          <p:nvPr/>
        </p:nvSpPr>
        <p:spPr>
          <a:xfrm xmlns:a="http://schemas.openxmlformats.org/drawingml/2006/main">
            <a:off x="7644384" y="3172968"/>
            <a:ext cx="1225296" cy="3017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Front-loaded CapEx</a:t>
            </a:r>
            <a:endParaRPr sz="800">
              <a:latin typeface="Arial"/>
              <a:ea typeface="Arial"/>
              <a:cs typeface="Arial"/>
            </a:endParaRPr>
          </a:p>
        </p:txBody>
      </p:sp>
      <p:sp>
        <p:nvSpPr>
          <p:cNvPr id="32" name="Shape 29">
            <a:extLst xmlns:a="http://schemas.openxmlformats.org/drawingml/2006/main">
              <a:ext uri="{FF2B5EF4-FFF2-40B4-BE49-F238E27FC236}">
                <a16:creationId xmlns:a16="http://schemas.microsoft.com/office/drawing/2014/main" id="{E3890DE6-D93B-4A2B-8421-EC48BA8718EF}"/>
              </a:ext>
            </a:extLst>
          </p:cNvPr>
          <p:cNvSpPr>
            <a:spLocks xmlns:a="http://schemas.openxmlformats.org/drawingml/2006/main" noGrp="1"/>
          </p:cNvSpPr>
          <p:nvPr/>
        </p:nvSpPr>
        <p:spPr>
          <a:xfrm xmlns:a="http://schemas.openxmlformats.org/drawingml/2006/main">
            <a:off x="8942832" y="3108960"/>
            <a:ext cx="1325880" cy="4114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3" name="Text 30">
            <a:extLst xmlns:a="http://schemas.openxmlformats.org/drawingml/2006/main">
              <a:ext uri="{FF2B5EF4-FFF2-40B4-BE49-F238E27FC236}">
                <a16:creationId xmlns:a16="http://schemas.microsoft.com/office/drawing/2014/main" id="{06EB50D1-1A32-400E-982F-F139D07EE821}"/>
              </a:ext>
            </a:extLst>
          </p:cNvPr>
          <p:cNvSpPr>
            <a:spLocks xmlns:a="http://schemas.openxmlformats.org/drawingml/2006/main" noGrp="1"/>
          </p:cNvSpPr>
          <p:nvPr/>
        </p:nvSpPr>
        <p:spPr>
          <a:xfrm xmlns:a="http://schemas.openxmlformats.org/drawingml/2006/main">
            <a:off x="9015984" y="3172968"/>
            <a:ext cx="1179576" cy="3017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Highest</a:t>
            </a:r>
            <a:endParaRPr sz="800">
              <a:latin typeface="Arial"/>
              <a:ea typeface="Arial"/>
              <a:cs typeface="Arial"/>
            </a:endParaRPr>
          </a:p>
        </p:txBody>
      </p:sp>
      <p:sp>
        <p:nvSpPr>
          <p:cNvPr id="34" name="Shape 31">
            <a:extLst xmlns:a="http://schemas.openxmlformats.org/drawingml/2006/main">
              <a:ext uri="{FF2B5EF4-FFF2-40B4-BE49-F238E27FC236}">
                <a16:creationId xmlns:a16="http://schemas.microsoft.com/office/drawing/2014/main" id="{42CD725C-EB14-44DE-A1F5-E17BDFFE11B7}"/>
              </a:ext>
            </a:extLst>
          </p:cNvPr>
          <p:cNvSpPr>
            <a:spLocks xmlns:a="http://schemas.openxmlformats.org/drawingml/2006/main" noGrp="1"/>
          </p:cNvSpPr>
          <p:nvPr/>
        </p:nvSpPr>
        <p:spPr>
          <a:xfrm xmlns:a="http://schemas.openxmlformats.org/drawingml/2006/main">
            <a:off x="10268712" y="3108960"/>
            <a:ext cx="1170432" cy="4114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5" name="Text 32">
            <a:extLst xmlns:a="http://schemas.openxmlformats.org/drawingml/2006/main">
              <a:ext uri="{FF2B5EF4-FFF2-40B4-BE49-F238E27FC236}">
                <a16:creationId xmlns:a16="http://schemas.microsoft.com/office/drawing/2014/main" id="{F1EA16AF-3D3A-435D-94D3-8AD9F8A383F7}"/>
              </a:ext>
            </a:extLst>
          </p:cNvPr>
          <p:cNvSpPr>
            <a:spLocks xmlns:a="http://schemas.openxmlformats.org/drawingml/2006/main" noGrp="1"/>
          </p:cNvSpPr>
          <p:nvPr/>
        </p:nvSpPr>
        <p:spPr>
          <a:xfrm xmlns:a="http://schemas.openxmlformats.org/drawingml/2006/main">
            <a:off x="10341864" y="3172968"/>
            <a:ext cx="1024128" cy="3017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Lowest</a:t>
            </a:r>
            <a:endParaRPr sz="800">
              <a:latin typeface="Arial"/>
              <a:ea typeface="Arial"/>
              <a:cs typeface="Arial"/>
            </a:endParaRPr>
          </a:p>
        </p:txBody>
      </p:sp>
      <p:sp>
        <p:nvSpPr>
          <p:cNvPr id="36" name="Shape 33">
            <a:extLst xmlns:a="http://schemas.openxmlformats.org/drawingml/2006/main">
              <a:ext uri="{FF2B5EF4-FFF2-40B4-BE49-F238E27FC236}">
                <a16:creationId xmlns:a16="http://schemas.microsoft.com/office/drawing/2014/main" id="{6DB877C0-6C4E-4C8E-80F5-DE7B27325BC6}"/>
              </a:ext>
            </a:extLst>
          </p:cNvPr>
          <p:cNvSpPr>
            <a:spLocks xmlns:a="http://schemas.openxmlformats.org/drawingml/2006/main" noGrp="1"/>
          </p:cNvSpPr>
          <p:nvPr/>
        </p:nvSpPr>
        <p:spPr>
          <a:xfrm xmlns:a="http://schemas.openxmlformats.org/drawingml/2006/main">
            <a:off x="6016752" y="3520440"/>
            <a:ext cx="1554480" cy="41148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7" name="Text 34">
            <a:extLst xmlns:a="http://schemas.openxmlformats.org/drawingml/2006/main">
              <a:ext uri="{FF2B5EF4-FFF2-40B4-BE49-F238E27FC236}">
                <a16:creationId xmlns:a16="http://schemas.microsoft.com/office/drawing/2014/main" id="{11E0EA43-A52B-463D-9148-5BDF131B3072}"/>
              </a:ext>
            </a:extLst>
          </p:cNvPr>
          <p:cNvSpPr>
            <a:spLocks xmlns:a="http://schemas.openxmlformats.org/drawingml/2006/main" noGrp="1"/>
          </p:cNvSpPr>
          <p:nvPr/>
        </p:nvSpPr>
        <p:spPr>
          <a:xfrm xmlns:a="http://schemas.openxmlformats.org/drawingml/2006/main">
            <a:off x="6089904" y="3584448"/>
            <a:ext cx="1408176" cy="3017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Lease / finance</a:t>
            </a:r>
            <a:endParaRPr sz="800">
              <a:latin typeface="Arial"/>
              <a:ea typeface="Arial"/>
              <a:cs typeface="Arial"/>
            </a:endParaRPr>
          </a:p>
        </p:txBody>
      </p:sp>
      <p:sp>
        <p:nvSpPr>
          <p:cNvPr id="38" name="Shape 35">
            <a:extLst xmlns:a="http://schemas.openxmlformats.org/drawingml/2006/main">
              <a:ext uri="{FF2B5EF4-FFF2-40B4-BE49-F238E27FC236}">
                <a16:creationId xmlns:a16="http://schemas.microsoft.com/office/drawing/2014/main" id="{B069A35B-FBB6-420D-8396-350A13EFB221}"/>
              </a:ext>
            </a:extLst>
          </p:cNvPr>
          <p:cNvSpPr>
            <a:spLocks xmlns:a="http://schemas.openxmlformats.org/drawingml/2006/main" noGrp="1"/>
          </p:cNvSpPr>
          <p:nvPr/>
        </p:nvSpPr>
        <p:spPr>
          <a:xfrm xmlns:a="http://schemas.openxmlformats.org/drawingml/2006/main">
            <a:off x="7571232" y="3520440"/>
            <a:ext cx="1371600" cy="41148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9" name="Text 36">
            <a:extLst xmlns:a="http://schemas.openxmlformats.org/drawingml/2006/main">
              <a:ext uri="{FF2B5EF4-FFF2-40B4-BE49-F238E27FC236}">
                <a16:creationId xmlns:a16="http://schemas.microsoft.com/office/drawing/2014/main" id="{A5EFFA34-B07B-4D15-973E-5751EFAD6CED}"/>
              </a:ext>
            </a:extLst>
          </p:cNvPr>
          <p:cNvSpPr>
            <a:spLocks xmlns:a="http://schemas.openxmlformats.org/drawingml/2006/main" noGrp="1"/>
          </p:cNvSpPr>
          <p:nvPr/>
        </p:nvSpPr>
        <p:spPr>
          <a:xfrm xmlns:a="http://schemas.openxmlformats.org/drawingml/2006/main">
            <a:off x="7644384" y="3584448"/>
            <a:ext cx="1225296" cy="3017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Smoothed payments</a:t>
            </a:r>
            <a:endParaRPr sz="800">
              <a:latin typeface="Arial"/>
              <a:ea typeface="Arial"/>
              <a:cs typeface="Arial"/>
            </a:endParaRPr>
          </a:p>
        </p:txBody>
      </p:sp>
      <p:sp>
        <p:nvSpPr>
          <p:cNvPr id="40" name="Shape 37">
            <a:extLst xmlns:a="http://schemas.openxmlformats.org/drawingml/2006/main">
              <a:ext uri="{FF2B5EF4-FFF2-40B4-BE49-F238E27FC236}">
                <a16:creationId xmlns:a16="http://schemas.microsoft.com/office/drawing/2014/main" id="{621CBF02-F472-41B7-B093-7DFD17952362}"/>
              </a:ext>
            </a:extLst>
          </p:cNvPr>
          <p:cNvSpPr>
            <a:spLocks xmlns:a="http://schemas.openxmlformats.org/drawingml/2006/main" noGrp="1"/>
          </p:cNvSpPr>
          <p:nvPr/>
        </p:nvSpPr>
        <p:spPr>
          <a:xfrm xmlns:a="http://schemas.openxmlformats.org/drawingml/2006/main">
            <a:off x="8942832" y="3520440"/>
            <a:ext cx="1325880" cy="41148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1" name="Text 38">
            <a:extLst xmlns:a="http://schemas.openxmlformats.org/drawingml/2006/main">
              <a:ext uri="{FF2B5EF4-FFF2-40B4-BE49-F238E27FC236}">
                <a16:creationId xmlns:a16="http://schemas.microsoft.com/office/drawing/2014/main" id="{6845F465-69FA-48B6-9508-EBB3A739CCEF}"/>
              </a:ext>
            </a:extLst>
          </p:cNvPr>
          <p:cNvSpPr>
            <a:spLocks xmlns:a="http://schemas.openxmlformats.org/drawingml/2006/main" noGrp="1"/>
          </p:cNvSpPr>
          <p:nvPr/>
        </p:nvSpPr>
        <p:spPr>
          <a:xfrm xmlns:a="http://schemas.openxmlformats.org/drawingml/2006/main">
            <a:off x="9015984" y="3584448"/>
            <a:ext cx="1179576" cy="3017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High</a:t>
            </a:r>
            <a:endParaRPr sz="800">
              <a:latin typeface="Arial"/>
              <a:ea typeface="Arial"/>
              <a:cs typeface="Arial"/>
            </a:endParaRPr>
          </a:p>
        </p:txBody>
      </p:sp>
      <p:sp>
        <p:nvSpPr>
          <p:cNvPr id="42" name="Shape 39">
            <a:extLst xmlns:a="http://schemas.openxmlformats.org/drawingml/2006/main">
              <a:ext uri="{FF2B5EF4-FFF2-40B4-BE49-F238E27FC236}">
                <a16:creationId xmlns:a16="http://schemas.microsoft.com/office/drawing/2014/main" id="{D669B7FA-131B-4441-8ABB-C800A6C7CC34}"/>
              </a:ext>
            </a:extLst>
          </p:cNvPr>
          <p:cNvSpPr>
            <a:spLocks xmlns:a="http://schemas.openxmlformats.org/drawingml/2006/main" noGrp="1"/>
          </p:cNvSpPr>
          <p:nvPr/>
        </p:nvSpPr>
        <p:spPr>
          <a:xfrm xmlns:a="http://schemas.openxmlformats.org/drawingml/2006/main">
            <a:off x="10268712" y="3520440"/>
            <a:ext cx="1170432" cy="41148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3" name="Text 40">
            <a:extLst xmlns:a="http://schemas.openxmlformats.org/drawingml/2006/main">
              <a:ext uri="{FF2B5EF4-FFF2-40B4-BE49-F238E27FC236}">
                <a16:creationId xmlns:a16="http://schemas.microsoft.com/office/drawing/2014/main" id="{65BBCCD1-8644-4690-B3C2-BEC7FA9BEB10}"/>
              </a:ext>
            </a:extLst>
          </p:cNvPr>
          <p:cNvSpPr>
            <a:spLocks xmlns:a="http://schemas.openxmlformats.org/drawingml/2006/main" noGrp="1"/>
          </p:cNvSpPr>
          <p:nvPr/>
        </p:nvSpPr>
        <p:spPr>
          <a:xfrm xmlns:a="http://schemas.openxmlformats.org/drawingml/2006/main">
            <a:off x="10341864" y="3584448"/>
            <a:ext cx="1024128" cy="3017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Medium</a:t>
            </a:r>
            <a:endParaRPr sz="800">
              <a:latin typeface="Arial"/>
              <a:ea typeface="Arial"/>
              <a:cs typeface="Arial"/>
            </a:endParaRPr>
          </a:p>
        </p:txBody>
      </p:sp>
      <p:sp>
        <p:nvSpPr>
          <p:cNvPr id="44" name="Shape 41">
            <a:extLst xmlns:a="http://schemas.openxmlformats.org/drawingml/2006/main">
              <a:ext uri="{FF2B5EF4-FFF2-40B4-BE49-F238E27FC236}">
                <a16:creationId xmlns:a16="http://schemas.microsoft.com/office/drawing/2014/main" id="{DDA7320E-8CC0-4134-98C5-E0CCB8C0984F}"/>
              </a:ext>
            </a:extLst>
          </p:cNvPr>
          <p:cNvSpPr>
            <a:spLocks xmlns:a="http://schemas.openxmlformats.org/drawingml/2006/main" noGrp="1"/>
          </p:cNvSpPr>
          <p:nvPr/>
        </p:nvSpPr>
        <p:spPr>
          <a:xfrm xmlns:a="http://schemas.openxmlformats.org/drawingml/2006/main">
            <a:off x="6016752" y="3931920"/>
            <a:ext cx="1554480" cy="4114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5" name="Text 42">
            <a:extLst xmlns:a="http://schemas.openxmlformats.org/drawingml/2006/main">
              <a:ext uri="{FF2B5EF4-FFF2-40B4-BE49-F238E27FC236}">
                <a16:creationId xmlns:a16="http://schemas.microsoft.com/office/drawing/2014/main" id="{44AE8964-792F-436C-99EB-B3EAF24728C6}"/>
              </a:ext>
            </a:extLst>
          </p:cNvPr>
          <p:cNvSpPr>
            <a:spLocks xmlns:a="http://schemas.openxmlformats.org/drawingml/2006/main" noGrp="1"/>
          </p:cNvSpPr>
          <p:nvPr/>
        </p:nvSpPr>
        <p:spPr>
          <a:xfrm xmlns:a="http://schemas.openxmlformats.org/drawingml/2006/main">
            <a:off x="6089904" y="3995928"/>
            <a:ext cx="1408176" cy="3017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NaaS / managed</a:t>
            </a:r>
            <a:endParaRPr sz="800">
              <a:latin typeface="Arial"/>
              <a:ea typeface="Arial"/>
              <a:cs typeface="Arial"/>
            </a:endParaRPr>
          </a:p>
        </p:txBody>
      </p:sp>
      <p:sp>
        <p:nvSpPr>
          <p:cNvPr id="46" name="Shape 43">
            <a:extLst xmlns:a="http://schemas.openxmlformats.org/drawingml/2006/main">
              <a:ext uri="{FF2B5EF4-FFF2-40B4-BE49-F238E27FC236}">
                <a16:creationId xmlns:a16="http://schemas.microsoft.com/office/drawing/2014/main" id="{571504C0-599D-47BC-AEA7-50E66DCA4D73}"/>
              </a:ext>
            </a:extLst>
          </p:cNvPr>
          <p:cNvSpPr>
            <a:spLocks xmlns:a="http://schemas.openxmlformats.org/drawingml/2006/main" noGrp="1"/>
          </p:cNvSpPr>
          <p:nvPr/>
        </p:nvSpPr>
        <p:spPr>
          <a:xfrm xmlns:a="http://schemas.openxmlformats.org/drawingml/2006/main">
            <a:off x="7571232" y="3931920"/>
            <a:ext cx="1371600" cy="4114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7" name="Text 44">
            <a:extLst xmlns:a="http://schemas.openxmlformats.org/drawingml/2006/main">
              <a:ext uri="{FF2B5EF4-FFF2-40B4-BE49-F238E27FC236}">
                <a16:creationId xmlns:a16="http://schemas.microsoft.com/office/drawing/2014/main" id="{60A52ECC-ED97-45D9-A1D5-C2EF878267DF}"/>
              </a:ext>
            </a:extLst>
          </p:cNvPr>
          <p:cNvSpPr>
            <a:spLocks xmlns:a="http://schemas.openxmlformats.org/drawingml/2006/main" noGrp="1"/>
          </p:cNvSpPr>
          <p:nvPr/>
        </p:nvSpPr>
        <p:spPr>
          <a:xfrm xmlns:a="http://schemas.openxmlformats.org/drawingml/2006/main">
            <a:off x="7644384" y="3995928"/>
            <a:ext cx="1225296" cy="3017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Recurring OpEx-like</a:t>
            </a:r>
            <a:endParaRPr sz="800">
              <a:latin typeface="Arial"/>
              <a:ea typeface="Arial"/>
              <a:cs typeface="Arial"/>
            </a:endParaRPr>
          </a:p>
        </p:txBody>
      </p:sp>
      <p:sp>
        <p:nvSpPr>
          <p:cNvPr id="48" name="Shape 45">
            <a:extLst xmlns:a="http://schemas.openxmlformats.org/drawingml/2006/main">
              <a:ext uri="{FF2B5EF4-FFF2-40B4-BE49-F238E27FC236}">
                <a16:creationId xmlns:a16="http://schemas.microsoft.com/office/drawing/2014/main" id="{1C73941B-0EC2-4065-BD44-F2F2FCA717DC}"/>
              </a:ext>
            </a:extLst>
          </p:cNvPr>
          <p:cNvSpPr>
            <a:spLocks xmlns:a="http://schemas.openxmlformats.org/drawingml/2006/main" noGrp="1"/>
          </p:cNvSpPr>
          <p:nvPr/>
        </p:nvSpPr>
        <p:spPr>
          <a:xfrm xmlns:a="http://schemas.openxmlformats.org/drawingml/2006/main">
            <a:off x="8942832" y="3931920"/>
            <a:ext cx="1325880" cy="4114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9" name="Text 46">
            <a:extLst xmlns:a="http://schemas.openxmlformats.org/drawingml/2006/main">
              <a:ext uri="{FF2B5EF4-FFF2-40B4-BE49-F238E27FC236}">
                <a16:creationId xmlns:a16="http://schemas.microsoft.com/office/drawing/2014/main" id="{7D13B7C7-5930-4EFF-948C-438188CC2570}"/>
              </a:ext>
            </a:extLst>
          </p:cNvPr>
          <p:cNvSpPr>
            <a:spLocks xmlns:a="http://schemas.openxmlformats.org/drawingml/2006/main" noGrp="1"/>
          </p:cNvSpPr>
          <p:nvPr/>
        </p:nvSpPr>
        <p:spPr>
          <a:xfrm xmlns:a="http://schemas.openxmlformats.org/drawingml/2006/main">
            <a:off x="9015984" y="3995928"/>
            <a:ext cx="1179576" cy="3017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Medium</a:t>
            </a:r>
            <a:endParaRPr sz="800">
              <a:latin typeface="Arial"/>
              <a:ea typeface="Arial"/>
              <a:cs typeface="Arial"/>
            </a:endParaRPr>
          </a:p>
        </p:txBody>
      </p:sp>
      <p:sp>
        <p:nvSpPr>
          <p:cNvPr id="50" name="Shape 47">
            <a:extLst xmlns:a="http://schemas.openxmlformats.org/drawingml/2006/main">
              <a:ext uri="{FF2B5EF4-FFF2-40B4-BE49-F238E27FC236}">
                <a16:creationId xmlns:a16="http://schemas.microsoft.com/office/drawing/2014/main" id="{47D5564E-2005-4947-B537-97E73A3AADA6}"/>
              </a:ext>
            </a:extLst>
          </p:cNvPr>
          <p:cNvSpPr>
            <a:spLocks xmlns:a="http://schemas.openxmlformats.org/drawingml/2006/main" noGrp="1"/>
          </p:cNvSpPr>
          <p:nvPr/>
        </p:nvSpPr>
        <p:spPr>
          <a:xfrm xmlns:a="http://schemas.openxmlformats.org/drawingml/2006/main">
            <a:off x="10268712" y="3931920"/>
            <a:ext cx="1170432" cy="4114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1" name="Text 48">
            <a:extLst xmlns:a="http://schemas.openxmlformats.org/drawingml/2006/main">
              <a:ext uri="{FF2B5EF4-FFF2-40B4-BE49-F238E27FC236}">
                <a16:creationId xmlns:a16="http://schemas.microsoft.com/office/drawing/2014/main" id="{500AAFEB-73C5-42D3-BDF4-B797E4E89F53}"/>
              </a:ext>
            </a:extLst>
          </p:cNvPr>
          <p:cNvSpPr>
            <a:spLocks xmlns:a="http://schemas.openxmlformats.org/drawingml/2006/main" noGrp="1"/>
          </p:cNvSpPr>
          <p:nvPr/>
        </p:nvSpPr>
        <p:spPr>
          <a:xfrm xmlns:a="http://schemas.openxmlformats.org/drawingml/2006/main">
            <a:off x="10341864" y="3995928"/>
            <a:ext cx="1024128" cy="3017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Highest</a:t>
            </a:r>
            <a:endParaRPr sz="800">
              <a:latin typeface="Arial"/>
              <a:ea typeface="Arial"/>
              <a:cs typeface="Arial"/>
            </a:endParaRPr>
          </a:p>
        </p:txBody>
      </p:sp>
      <p:sp>
        <p:nvSpPr>
          <p:cNvPr id="52" name="Shape 49">
            <a:extLst xmlns:a="http://schemas.openxmlformats.org/drawingml/2006/main">
              <a:ext uri="{FF2B5EF4-FFF2-40B4-BE49-F238E27FC236}">
                <a16:creationId xmlns:a16="http://schemas.microsoft.com/office/drawing/2014/main" id="{5A58F2AA-8433-47B0-B777-618886E36DF7}"/>
              </a:ext>
            </a:extLst>
          </p:cNvPr>
          <p:cNvSpPr>
            <a:spLocks xmlns:a="http://schemas.openxmlformats.org/drawingml/2006/main" noGrp="1"/>
          </p:cNvSpPr>
          <p:nvPr/>
        </p:nvSpPr>
        <p:spPr>
          <a:xfrm xmlns:a="http://schemas.openxmlformats.org/drawingml/2006/main">
            <a:off x="6016752" y="4599432"/>
            <a:ext cx="1609344" cy="713232"/>
          </a:xfrm>
          <a:prstGeom xmlns:a="http://schemas.openxmlformats.org/drawingml/2006/main" prst="rect">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3" name="Text 50">
            <a:extLst xmlns:a="http://schemas.openxmlformats.org/drawingml/2006/main">
              <a:ext uri="{FF2B5EF4-FFF2-40B4-BE49-F238E27FC236}">
                <a16:creationId xmlns:a16="http://schemas.microsoft.com/office/drawing/2014/main" id="{BA496725-CC4E-47AC-9470-39B290AA5AD4}"/>
              </a:ext>
            </a:extLst>
          </p:cNvPr>
          <p:cNvSpPr>
            <a:spLocks xmlns:a="http://schemas.openxmlformats.org/drawingml/2006/main" noGrp="1"/>
          </p:cNvSpPr>
          <p:nvPr/>
        </p:nvSpPr>
        <p:spPr>
          <a:xfrm xmlns:a="http://schemas.openxmlformats.org/drawingml/2006/main">
            <a:off x="6108192" y="4690872"/>
            <a:ext cx="1426464" cy="10058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Lowest Year-0 Cash</a:t>
            </a:r>
            <a:endParaRPr sz="800">
              <a:latin typeface="Arial"/>
              <a:ea typeface="Arial"/>
              <a:cs typeface="Arial"/>
            </a:endParaRPr>
          </a:p>
        </p:txBody>
      </p:sp>
      <p:sp>
        <p:nvSpPr>
          <p:cNvPr id="54" name="Text 51">
            <a:extLst xmlns:a="http://schemas.openxmlformats.org/drawingml/2006/main">
              <a:ext uri="{FF2B5EF4-FFF2-40B4-BE49-F238E27FC236}">
                <a16:creationId xmlns:a16="http://schemas.microsoft.com/office/drawing/2014/main" id="{EBD4730C-623F-483D-ADB0-B4DB5A3C37C3}"/>
              </a:ext>
            </a:extLst>
          </p:cNvPr>
          <p:cNvSpPr>
            <a:spLocks xmlns:a="http://schemas.openxmlformats.org/drawingml/2006/main" noGrp="1"/>
          </p:cNvSpPr>
          <p:nvPr/>
        </p:nvSpPr>
        <p:spPr>
          <a:xfrm xmlns:a="http://schemas.openxmlformats.org/drawingml/2006/main">
            <a:off x="6108192" y="4892040"/>
            <a:ext cx="1426464"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b="1">
                <a:solidFill>
                  <a:srgbClr val="557A61"/>
                </a:solidFill>
                <a:latin typeface="Arial"/>
                <a:ea typeface="Arial"/>
                <a:cs typeface="Arial"/>
              </a:rPr>
              <a:t>NaaS</a:t>
            </a:r>
            <a:endParaRPr sz="1150">
              <a:latin typeface="Arial"/>
              <a:ea typeface="Arial"/>
              <a:cs typeface="Arial"/>
            </a:endParaRPr>
          </a:p>
        </p:txBody>
      </p:sp>
      <p:sp>
        <p:nvSpPr>
          <p:cNvPr id="55" name="Text 52">
            <a:extLst xmlns:a="http://schemas.openxmlformats.org/drawingml/2006/main">
              <a:ext uri="{FF2B5EF4-FFF2-40B4-BE49-F238E27FC236}">
                <a16:creationId xmlns:a16="http://schemas.microsoft.com/office/drawing/2014/main" id="{37993429-6A39-47CE-BACF-BE82D471EF66}"/>
              </a:ext>
            </a:extLst>
          </p:cNvPr>
          <p:cNvSpPr>
            <a:spLocks xmlns:a="http://schemas.openxmlformats.org/drawingml/2006/main" noGrp="1"/>
          </p:cNvSpPr>
          <p:nvPr/>
        </p:nvSpPr>
        <p:spPr>
          <a:xfrm xmlns:a="http://schemas.openxmlformats.org/drawingml/2006/main">
            <a:off x="6108192" y="5120640"/>
            <a:ext cx="142646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7B8184"/>
                </a:solidFill>
                <a:latin typeface="Arial"/>
                <a:ea typeface="Arial"/>
                <a:cs typeface="Arial"/>
              </a:rPr>
              <a:t>Usually, no large initial hardware buy</a:t>
            </a:r>
            <a:endParaRPr sz="800">
              <a:latin typeface="Arial"/>
              <a:ea typeface="Arial"/>
              <a:cs typeface="Arial"/>
            </a:endParaRPr>
          </a:p>
        </p:txBody>
      </p:sp>
      <p:sp>
        <p:nvSpPr>
          <p:cNvPr id="56" name="Shape 53">
            <a:extLst xmlns:a="http://schemas.openxmlformats.org/drawingml/2006/main">
              <a:ext uri="{FF2B5EF4-FFF2-40B4-BE49-F238E27FC236}">
                <a16:creationId xmlns:a16="http://schemas.microsoft.com/office/drawing/2014/main" id="{1E8907D1-5439-42B2-BC52-BCA43F371F8B}"/>
              </a:ext>
            </a:extLst>
          </p:cNvPr>
          <p:cNvSpPr>
            <a:spLocks xmlns:a="http://schemas.openxmlformats.org/drawingml/2006/main" noGrp="1"/>
          </p:cNvSpPr>
          <p:nvPr/>
        </p:nvSpPr>
        <p:spPr>
          <a:xfrm xmlns:a="http://schemas.openxmlformats.org/drawingml/2006/main">
            <a:off x="7845552" y="4599432"/>
            <a:ext cx="1627632" cy="713232"/>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7" name="Text 54">
            <a:extLst xmlns:a="http://schemas.openxmlformats.org/drawingml/2006/main">
              <a:ext uri="{FF2B5EF4-FFF2-40B4-BE49-F238E27FC236}">
                <a16:creationId xmlns:a16="http://schemas.microsoft.com/office/drawing/2014/main" id="{1CF16514-F91A-4CCD-A5C8-21B0070E3B0E}"/>
              </a:ext>
            </a:extLst>
          </p:cNvPr>
          <p:cNvSpPr>
            <a:spLocks xmlns:a="http://schemas.openxmlformats.org/drawingml/2006/main" noGrp="1"/>
          </p:cNvSpPr>
          <p:nvPr/>
        </p:nvSpPr>
        <p:spPr>
          <a:xfrm xmlns:a="http://schemas.openxmlformats.org/drawingml/2006/main">
            <a:off x="7936992" y="4690872"/>
            <a:ext cx="1444752" cy="10058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Most Control</a:t>
            </a:r>
            <a:endParaRPr sz="800">
              <a:latin typeface="Arial"/>
              <a:ea typeface="Arial"/>
              <a:cs typeface="Arial"/>
            </a:endParaRPr>
          </a:p>
        </p:txBody>
      </p:sp>
      <p:sp>
        <p:nvSpPr>
          <p:cNvPr id="58" name="Text 55">
            <a:extLst xmlns:a="http://schemas.openxmlformats.org/drawingml/2006/main">
              <a:ext uri="{FF2B5EF4-FFF2-40B4-BE49-F238E27FC236}">
                <a16:creationId xmlns:a16="http://schemas.microsoft.com/office/drawing/2014/main" id="{ED0F6697-2DC5-48D4-9ADD-6D93D00547A5}"/>
              </a:ext>
            </a:extLst>
          </p:cNvPr>
          <p:cNvSpPr>
            <a:spLocks xmlns:a="http://schemas.openxmlformats.org/drawingml/2006/main" noGrp="1"/>
          </p:cNvSpPr>
          <p:nvPr/>
        </p:nvSpPr>
        <p:spPr>
          <a:xfrm xmlns:a="http://schemas.openxmlformats.org/drawingml/2006/main">
            <a:off x="7936992" y="4892040"/>
            <a:ext cx="144475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b="1">
                <a:solidFill>
                  <a:srgbClr val="B66E47"/>
                </a:solidFill>
                <a:latin typeface="Arial"/>
                <a:ea typeface="Arial"/>
                <a:cs typeface="Arial"/>
              </a:rPr>
              <a:t>Buy</a:t>
            </a:r>
            <a:endParaRPr sz="1150">
              <a:latin typeface="Arial"/>
              <a:ea typeface="Arial"/>
              <a:cs typeface="Arial"/>
            </a:endParaRPr>
          </a:p>
        </p:txBody>
      </p:sp>
      <p:sp>
        <p:nvSpPr>
          <p:cNvPr id="59" name="Text 56">
            <a:extLst xmlns:a="http://schemas.openxmlformats.org/drawingml/2006/main">
              <a:ext uri="{FF2B5EF4-FFF2-40B4-BE49-F238E27FC236}">
                <a16:creationId xmlns:a16="http://schemas.microsoft.com/office/drawing/2014/main" id="{B77CED46-C0E3-477F-982D-F34554EBE610}"/>
              </a:ext>
            </a:extLst>
          </p:cNvPr>
          <p:cNvSpPr>
            <a:spLocks xmlns:a="http://schemas.openxmlformats.org/drawingml/2006/main" noGrp="1"/>
          </p:cNvSpPr>
          <p:nvPr/>
        </p:nvSpPr>
        <p:spPr>
          <a:xfrm xmlns:a="http://schemas.openxmlformats.org/drawingml/2006/main">
            <a:off x="7936992" y="5120640"/>
            <a:ext cx="144475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7B8184"/>
                </a:solidFill>
                <a:latin typeface="Arial"/>
                <a:ea typeface="Arial"/>
                <a:cs typeface="Arial"/>
              </a:rPr>
              <a:t>Client owns assets and standards</a:t>
            </a:r>
            <a:endParaRPr sz="800">
              <a:latin typeface="Arial"/>
              <a:ea typeface="Arial"/>
              <a:cs typeface="Arial"/>
            </a:endParaRPr>
          </a:p>
        </p:txBody>
      </p:sp>
      <p:sp>
        <p:nvSpPr>
          <p:cNvPr id="60" name="Shape 57">
            <a:extLst xmlns:a="http://schemas.openxmlformats.org/drawingml/2006/main">
              <a:ext uri="{FF2B5EF4-FFF2-40B4-BE49-F238E27FC236}">
                <a16:creationId xmlns:a16="http://schemas.microsoft.com/office/drawing/2014/main" id="{3A6F50A7-75FF-425F-89F7-ED3E58741538}"/>
              </a:ext>
            </a:extLst>
          </p:cNvPr>
          <p:cNvSpPr>
            <a:spLocks xmlns:a="http://schemas.openxmlformats.org/drawingml/2006/main" noGrp="1"/>
          </p:cNvSpPr>
          <p:nvPr/>
        </p:nvSpPr>
        <p:spPr>
          <a:xfrm xmlns:a="http://schemas.openxmlformats.org/drawingml/2006/main">
            <a:off x="9692640" y="4599432"/>
            <a:ext cx="1737360" cy="713232"/>
          </a:xfrm>
          <a:prstGeom xmlns:a="http://schemas.openxmlformats.org/drawingml/2006/main" prst="rect">
            <a:avLst/>
          </a:prstGeom>
          <a:solidFill xmlns:a="http://schemas.openxmlformats.org/drawingml/2006/main">
            <a:srgbClr val="F3E7D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1" name="Text 58">
            <a:extLst xmlns:a="http://schemas.openxmlformats.org/drawingml/2006/main">
              <a:ext uri="{FF2B5EF4-FFF2-40B4-BE49-F238E27FC236}">
                <a16:creationId xmlns:a16="http://schemas.microsoft.com/office/drawing/2014/main" id="{4488B456-0646-454A-B012-AB6294C0D118}"/>
              </a:ext>
            </a:extLst>
          </p:cNvPr>
          <p:cNvSpPr>
            <a:spLocks xmlns:a="http://schemas.openxmlformats.org/drawingml/2006/main" noGrp="1"/>
          </p:cNvSpPr>
          <p:nvPr/>
        </p:nvSpPr>
        <p:spPr>
          <a:xfrm xmlns:a="http://schemas.openxmlformats.org/drawingml/2006/main">
            <a:off x="9784080" y="4690872"/>
            <a:ext cx="1554480" cy="10058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Middle Path</a:t>
            </a:r>
            <a:endParaRPr sz="800">
              <a:latin typeface="Arial"/>
              <a:ea typeface="Arial"/>
              <a:cs typeface="Arial"/>
            </a:endParaRPr>
          </a:p>
        </p:txBody>
      </p:sp>
      <p:sp>
        <p:nvSpPr>
          <p:cNvPr id="62" name="Text 59">
            <a:extLst xmlns:a="http://schemas.openxmlformats.org/drawingml/2006/main">
              <a:ext uri="{FF2B5EF4-FFF2-40B4-BE49-F238E27FC236}">
                <a16:creationId xmlns:a16="http://schemas.microsoft.com/office/drawing/2014/main" id="{96FFA576-AA8D-41BF-8926-BDCCEE4FB0BB}"/>
              </a:ext>
            </a:extLst>
          </p:cNvPr>
          <p:cNvSpPr>
            <a:spLocks xmlns:a="http://schemas.openxmlformats.org/drawingml/2006/main" noGrp="1"/>
          </p:cNvSpPr>
          <p:nvPr/>
        </p:nvSpPr>
        <p:spPr>
          <a:xfrm xmlns:a="http://schemas.openxmlformats.org/drawingml/2006/main">
            <a:off x="9784080" y="4892040"/>
            <a:ext cx="15544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b="1">
                <a:solidFill>
                  <a:srgbClr val="C69345"/>
                </a:solidFill>
                <a:latin typeface="Arial"/>
                <a:ea typeface="Arial"/>
                <a:cs typeface="Arial"/>
              </a:rPr>
              <a:t>Lease</a:t>
            </a:r>
            <a:endParaRPr sz="1150">
              <a:latin typeface="Arial"/>
              <a:ea typeface="Arial"/>
              <a:cs typeface="Arial"/>
            </a:endParaRPr>
          </a:p>
        </p:txBody>
      </p:sp>
      <p:sp>
        <p:nvSpPr>
          <p:cNvPr id="63" name="Text 60">
            <a:extLst xmlns:a="http://schemas.openxmlformats.org/drawingml/2006/main">
              <a:ext uri="{FF2B5EF4-FFF2-40B4-BE49-F238E27FC236}">
                <a16:creationId xmlns:a16="http://schemas.microsoft.com/office/drawing/2014/main" id="{B2753CC2-ED95-4E3F-8C7B-9CC9EB2578E8}"/>
              </a:ext>
            </a:extLst>
          </p:cNvPr>
          <p:cNvSpPr>
            <a:spLocks xmlns:a="http://schemas.openxmlformats.org/drawingml/2006/main" noGrp="1"/>
          </p:cNvSpPr>
          <p:nvPr/>
        </p:nvSpPr>
        <p:spPr>
          <a:xfrm xmlns:a="http://schemas.openxmlformats.org/drawingml/2006/main">
            <a:off x="9784080" y="5120640"/>
            <a:ext cx="155448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7B8184"/>
                </a:solidFill>
                <a:latin typeface="Arial"/>
                <a:ea typeface="Arial"/>
                <a:cs typeface="Arial"/>
              </a:rPr>
              <a:t>Low-CapEx with design control</a:t>
            </a:r>
            <a:endParaRPr sz="800">
              <a:latin typeface="Arial"/>
              <a:ea typeface="Arial"/>
              <a:cs typeface="Arial"/>
            </a:endParaRPr>
          </a:p>
        </p:txBody>
      </p:sp>
      <p:sp>
        <p:nvSpPr>
          <p:cNvPr id="64" name="Shape 61">
            <a:extLst xmlns:a="http://schemas.openxmlformats.org/drawingml/2006/main">
              <a:ext uri="{FF2B5EF4-FFF2-40B4-BE49-F238E27FC236}">
                <a16:creationId xmlns:a16="http://schemas.microsoft.com/office/drawing/2014/main" id="{AA304C39-91A5-4E3E-85E5-DE27C186CEB9}"/>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5" name="Shape 62">
            <a:extLst xmlns:a="http://schemas.openxmlformats.org/drawingml/2006/main">
              <a:ext uri="{FF2B5EF4-FFF2-40B4-BE49-F238E27FC236}">
                <a16:creationId xmlns:a16="http://schemas.microsoft.com/office/drawing/2014/main" id="{64D089EF-A3F3-4E72-A227-9E40E71A7367}"/>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6" name="Text 63">
            <a:extLst xmlns:a="http://schemas.openxmlformats.org/drawingml/2006/main">
              <a:ext uri="{FF2B5EF4-FFF2-40B4-BE49-F238E27FC236}">
                <a16:creationId xmlns:a16="http://schemas.microsoft.com/office/drawing/2014/main" id="{85F92C50-ED5A-4C51-AA22-0D84FC272134}"/>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67" name="Text 64">
            <a:extLst xmlns:a="http://schemas.openxmlformats.org/drawingml/2006/main">
              <a:ext uri="{FF2B5EF4-FFF2-40B4-BE49-F238E27FC236}">
                <a16:creationId xmlns:a16="http://schemas.microsoft.com/office/drawing/2014/main" id="{10DCDCC2-13E3-40C6-AD79-607E37670BDE}"/>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Adoption of NaaS does not remove OEM selection; it shifts sourcing criteria from unit discount to bundle scope, SLA accountability, refresh flexibility and exit terms.</a:t>
            </a:r>
            <a:endParaRPr sz="1000">
              <a:latin typeface="Arial"/>
              <a:ea typeface="Arial"/>
              <a:cs typeface="Arial"/>
            </a:endParaRPr>
          </a:p>
        </p:txBody>
      </p:sp>
      <p:sp>
        <p:nvSpPr>
          <p:cNvPr id="68" name="Text 65">
            <a:extLst xmlns:a="http://schemas.openxmlformats.org/drawingml/2006/main">
              <a:ext uri="{FF2B5EF4-FFF2-40B4-BE49-F238E27FC236}">
                <a16:creationId xmlns:a16="http://schemas.microsoft.com/office/drawing/2014/main" id="{1AC9A2E0-A727-49E8-85FE-629ECF993BA6}"/>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69" name="Text 66">
            <a:hlinkClick xmlns:r="http://schemas.openxmlformats.org/officeDocument/2006/relationships" xmlns:a="http://schemas.openxmlformats.org/drawingml/2006/main" r:id="R5b9a4d04e88c46b2"/>
            <a:extLst xmlns:a="http://schemas.openxmlformats.org/drawingml/2006/main">
              <a:ext uri="{FF2B5EF4-FFF2-40B4-BE49-F238E27FC236}">
                <a16:creationId xmlns:a16="http://schemas.microsoft.com/office/drawing/2014/main" id="{AB337356-1A60-4D10-AC3D-F159A7CBEB1D}"/>
              </a:ext>
            </a:extLst>
          </p:cNvPr>
          <p:cNvSpPr>
            <a:spLocks xmlns:a="http://schemas.openxmlformats.org/drawingml/2006/main" noGrp="1"/>
          </p:cNvSpPr>
          <p:nvPr/>
        </p:nvSpPr>
        <p:spPr>
          <a:xfrm xmlns:a="http://schemas.openxmlformats.org/drawingml/2006/main">
            <a:off x="896112" y="6291072"/>
            <a:ext cx="11430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b55d8c24077f43a1"/>
              </a:rPr>
              <a:t>Cisco NaaS Definition</a:t>
            </a:r>
            <a:endParaRPr sz="600" i="1">
              <a:latin typeface="Arial"/>
              <a:ea typeface="Arial"/>
              <a:cs typeface="Arial"/>
            </a:endParaRPr>
          </a:p>
        </p:txBody>
      </p:sp>
      <p:sp>
        <p:nvSpPr>
          <p:cNvPr id="70" name="Text 67">
            <a:extLst xmlns:a="http://schemas.openxmlformats.org/drawingml/2006/main">
              <a:ext uri="{FF2B5EF4-FFF2-40B4-BE49-F238E27FC236}">
                <a16:creationId xmlns:a16="http://schemas.microsoft.com/office/drawing/2014/main" id="{D162F970-9B29-4DEC-B0A9-C5EC830A8078}"/>
              </a:ext>
            </a:extLst>
          </p:cNvPr>
          <p:cNvSpPr>
            <a:spLocks xmlns:a="http://schemas.openxmlformats.org/drawingml/2006/main" noGrp="1"/>
          </p:cNvSpPr>
          <p:nvPr/>
        </p:nvSpPr>
        <p:spPr>
          <a:xfrm xmlns:a="http://schemas.openxmlformats.org/drawingml/2006/main">
            <a:off x="207568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71" name="Text 68">
            <a:hlinkClick xmlns:r="http://schemas.openxmlformats.org/officeDocument/2006/relationships" xmlns:a="http://schemas.openxmlformats.org/drawingml/2006/main" r:id="Ra3aa614448f8497c"/>
            <a:extLst xmlns:a="http://schemas.openxmlformats.org/drawingml/2006/main">
              <a:ext uri="{FF2B5EF4-FFF2-40B4-BE49-F238E27FC236}">
                <a16:creationId xmlns:a16="http://schemas.microsoft.com/office/drawing/2014/main" id="{AE9B27A0-8204-4410-B327-EED94F50DAFD}"/>
              </a:ext>
            </a:extLst>
          </p:cNvPr>
          <p:cNvSpPr>
            <a:spLocks xmlns:a="http://schemas.openxmlformats.org/drawingml/2006/main" noGrp="1"/>
          </p:cNvSpPr>
          <p:nvPr/>
        </p:nvSpPr>
        <p:spPr>
          <a:xfrm xmlns:a="http://schemas.openxmlformats.org/drawingml/2006/main">
            <a:off x="2157984" y="6291072"/>
            <a:ext cx="12344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ef56eed045f441d3"/>
              </a:rPr>
              <a:t>Fortune BI NaaS Market</a:t>
            </a:r>
            <a:endParaRPr sz="600" i="1">
              <a:latin typeface="Arial"/>
              <a:ea typeface="Arial"/>
              <a:cs typeface="Arial"/>
            </a:endParaRPr>
          </a:p>
        </p:txBody>
      </p:sp>
      <p:sp>
        <p:nvSpPr>
          <p:cNvPr id="72" name="Text 69">
            <a:extLst xmlns:a="http://schemas.openxmlformats.org/drawingml/2006/main">
              <a:ext uri="{FF2B5EF4-FFF2-40B4-BE49-F238E27FC236}">
                <a16:creationId xmlns:a16="http://schemas.microsoft.com/office/drawing/2014/main" id="{49D97917-4B08-4367-B4AA-83E1363744B9}"/>
              </a:ext>
            </a:extLst>
          </p:cNvPr>
          <p:cNvSpPr>
            <a:spLocks xmlns:a="http://schemas.openxmlformats.org/drawingml/2006/main" noGrp="1"/>
          </p:cNvSpPr>
          <p:nvPr/>
        </p:nvSpPr>
        <p:spPr>
          <a:xfrm xmlns:a="http://schemas.openxmlformats.org/drawingml/2006/main">
            <a:off x="342900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73" name="Text 70">
            <a:hlinkClick xmlns:r="http://schemas.openxmlformats.org/officeDocument/2006/relationships" xmlns:a="http://schemas.openxmlformats.org/drawingml/2006/main" r:id="Rd77511df356247e0"/>
            <a:extLst xmlns:a="http://schemas.openxmlformats.org/drawingml/2006/main">
              <a:ext uri="{FF2B5EF4-FFF2-40B4-BE49-F238E27FC236}">
                <a16:creationId xmlns:a16="http://schemas.microsoft.com/office/drawing/2014/main" id="{0BF77016-0C0E-4856-A827-DA0E382F97DF}"/>
              </a:ext>
            </a:extLst>
          </p:cNvPr>
          <p:cNvSpPr>
            <a:spLocks xmlns:a="http://schemas.openxmlformats.org/drawingml/2006/main" noGrp="1"/>
          </p:cNvSpPr>
          <p:nvPr/>
        </p:nvSpPr>
        <p:spPr>
          <a:xfrm xmlns:a="http://schemas.openxmlformats.org/drawingml/2006/main">
            <a:off x="3511296" y="6291072"/>
            <a:ext cx="9601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df44f9996fcc4c88"/>
              </a:rPr>
              <a:t>Technavio NaaS</a:t>
            </a:r>
            <a:endParaRPr sz="600" i="1">
              <a:latin typeface="Arial"/>
              <a:ea typeface="Arial"/>
              <a:cs typeface="Arial"/>
            </a:endParaRPr>
          </a:p>
        </p:txBody>
      </p:sp>
      <p:sp>
        <p:nvSpPr>
          <p:cNvPr id="74" name="Text 71">
            <a:extLst xmlns:a="http://schemas.openxmlformats.org/drawingml/2006/main">
              <a:ext uri="{FF2B5EF4-FFF2-40B4-BE49-F238E27FC236}">
                <a16:creationId xmlns:a16="http://schemas.microsoft.com/office/drawing/2014/main" id="{27566C2E-261B-41B9-9D11-4D72C0655F74}"/>
              </a:ext>
            </a:extLst>
          </p:cNvPr>
          <p:cNvSpPr>
            <a:spLocks xmlns:a="http://schemas.openxmlformats.org/drawingml/2006/main" noGrp="1"/>
          </p:cNvSpPr>
          <p:nvPr/>
        </p:nvSpPr>
        <p:spPr>
          <a:xfrm xmlns:a="http://schemas.openxmlformats.org/drawingml/2006/main">
            <a:off x="450799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75" name="Text 72">
            <a:hlinkClick xmlns:r="http://schemas.openxmlformats.org/officeDocument/2006/relationships" xmlns:a="http://schemas.openxmlformats.org/drawingml/2006/main" r:id="R7bf98a7e5a754988"/>
            <a:extLst xmlns:a="http://schemas.openxmlformats.org/drawingml/2006/main">
              <a:ext uri="{FF2B5EF4-FFF2-40B4-BE49-F238E27FC236}">
                <a16:creationId xmlns:a16="http://schemas.microsoft.com/office/drawing/2014/main" id="{5580BF32-449E-4676-9F99-3B3441C5628B}"/>
              </a:ext>
            </a:extLst>
          </p:cNvPr>
          <p:cNvSpPr>
            <a:spLocks xmlns:a="http://schemas.openxmlformats.org/drawingml/2006/main" noGrp="1"/>
          </p:cNvSpPr>
          <p:nvPr/>
        </p:nvSpPr>
        <p:spPr>
          <a:xfrm xmlns:a="http://schemas.openxmlformats.org/drawingml/2006/main">
            <a:off x="4590288" y="6291072"/>
            <a:ext cx="10058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3b335cdec6424053"/>
              </a:rPr>
              <a:t>Precedence NaaS</a:t>
            </a:r>
            <a:endParaRPr sz="600" i="1">
              <a:latin typeface="Arial"/>
              <a:ea typeface="Arial"/>
              <a:cs typeface="Arial"/>
            </a:endParaRPr>
          </a:p>
        </p:txBody>
      </p:sp>
      <p:sp>
        <p:nvSpPr>
          <p:cNvPr id="76" name="Text 73">
            <a:extLst xmlns:a="http://schemas.openxmlformats.org/drawingml/2006/main">
              <a:ext uri="{FF2B5EF4-FFF2-40B4-BE49-F238E27FC236}">
                <a16:creationId xmlns:a16="http://schemas.microsoft.com/office/drawing/2014/main" id="{E79EE638-A804-4738-8073-BEA8E9AA39AC}"/>
              </a:ext>
            </a:extLst>
          </p:cNvPr>
          <p:cNvSpPr>
            <a:spLocks xmlns:a="http://schemas.openxmlformats.org/drawingml/2006/main" noGrp="1"/>
          </p:cNvSpPr>
          <p:nvPr/>
        </p:nvSpPr>
        <p:spPr>
          <a:xfrm xmlns:a="http://schemas.openxmlformats.org/drawingml/2006/main">
            <a:off x="563270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77" name="Text 74">
            <a:hlinkClick xmlns:r="http://schemas.openxmlformats.org/officeDocument/2006/relationships" xmlns:a="http://schemas.openxmlformats.org/drawingml/2006/main" r:id="R25c910287a034f43"/>
            <a:extLst xmlns:a="http://schemas.openxmlformats.org/drawingml/2006/main">
              <a:ext uri="{FF2B5EF4-FFF2-40B4-BE49-F238E27FC236}">
                <a16:creationId xmlns:a16="http://schemas.microsoft.com/office/drawing/2014/main" id="{8C842727-9A7E-4B72-9D94-DC23DFECAF81}"/>
              </a:ext>
            </a:extLst>
          </p:cNvPr>
          <p:cNvSpPr>
            <a:spLocks xmlns:a="http://schemas.openxmlformats.org/drawingml/2006/main" noGrp="1"/>
          </p:cNvSpPr>
          <p:nvPr/>
        </p:nvSpPr>
        <p:spPr>
          <a:xfrm xmlns:a="http://schemas.openxmlformats.org/drawingml/2006/main">
            <a:off x="5715000" y="6291072"/>
            <a:ext cx="685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7158c65e3c5c4482"/>
              </a:rPr>
              <a:t>FMI NaaS</a:t>
            </a:r>
            <a:endParaRPr sz="600" i="1">
              <a:latin typeface="Arial"/>
              <a:ea typeface="Arial"/>
              <a:cs typeface="Arial"/>
            </a:endParaRPr>
          </a:p>
        </p:txBody>
      </p:sp>
      <p:sp>
        <p:nvSpPr>
          <p:cNvPr id="78" name="Shape 75">
            <a:extLst xmlns:a="http://schemas.openxmlformats.org/drawingml/2006/main">
              <a:ext uri="{FF2B5EF4-FFF2-40B4-BE49-F238E27FC236}">
                <a16:creationId xmlns:a16="http://schemas.microsoft.com/office/drawing/2014/main" id="{D70B4661-480B-477E-8AE4-710874ABE796}"/>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79" name="Text 76">
            <a:extLst xmlns:a="http://schemas.openxmlformats.org/drawingml/2006/main">
              <a:ext uri="{FF2B5EF4-FFF2-40B4-BE49-F238E27FC236}">
                <a16:creationId xmlns:a16="http://schemas.microsoft.com/office/drawing/2014/main" id="{A12CBC66-049C-4A5A-B31A-D0FE3C11B74A}"/>
              </a:ext>
            </a:extLst>
          </p:cNvPr>
          <p:cNvSpPr>
            <a:spLocks xmlns:a="http://schemas.openxmlformats.org/drawingml/2006/main" noGrp="1"/>
          </p:cNvSpPr>
          <p:nvPr/>
        </p:nvSpPr>
        <p:spPr>
          <a:xfrm xmlns:a="http://schemas.openxmlformats.org/drawingml/2006/main">
            <a:off x="438912" y="6537960"/>
            <a:ext cx="61264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80" name="Text 77">
            <a:extLst xmlns:a="http://schemas.openxmlformats.org/drawingml/2006/main">
              <a:ext uri="{FF2B5EF4-FFF2-40B4-BE49-F238E27FC236}">
                <a16:creationId xmlns:a16="http://schemas.microsoft.com/office/drawing/2014/main" id="{D2888A3A-6EEC-4FD4-8FFE-B022E885AF0D}"/>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20</a:t>
            </a:r>
            <a:endParaRPr sz="800">
              <a:latin typeface="Arial"/>
              <a:ea typeface="Arial"/>
              <a:cs typeface="Arial"/>
            </a:endParaRPr>
          </a:p>
        </p:txBody>
      </p:sp>
      <p:sp>
        <p:nvSpPr>
          <p:cNvPr id="82" name="SCULTRA Top Bar">
            <a:extLst xmlns:a="http://schemas.openxmlformats.org/drawingml/2006/main">
              <a:ext uri="{FF2B5EF4-FFF2-40B4-BE49-F238E27FC236}">
                <a16:creationId xmlns:a16="http://schemas.microsoft.com/office/drawing/2014/main" id="{DFEBBFA5-DA11-4323-947A-6388D6E3B912}"/>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83" name="SCULTRA Footer Field">
            <a:extLst xmlns:a="http://schemas.openxmlformats.org/drawingml/2006/main">
              <a:ext uri="{FF2B5EF4-FFF2-40B4-BE49-F238E27FC236}">
                <a16:creationId xmlns:a16="http://schemas.microsoft.com/office/drawing/2014/main" id="{FC63EC10-2CED-4AD8-AE66-5A8BFACEF11F}"/>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84" name="">
            <a:extLst xmlns:a="http://schemas.openxmlformats.org/drawingml/2006/main">
              <a:ext uri="{FF2B5EF4-FFF2-40B4-BE49-F238E27FC236}">
                <a16:creationId xmlns:a16="http://schemas.microsoft.com/office/drawing/2014/main" id="{8448CF7D-9D74-462E-8E90-B5D52D4C0B8A}"/>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85" name="">
            <a:extLst xmlns:a="http://schemas.openxmlformats.org/drawingml/2006/main">
              <a:ext uri="{FF2B5EF4-FFF2-40B4-BE49-F238E27FC236}">
                <a16:creationId xmlns:a16="http://schemas.microsoft.com/office/drawing/2014/main" id="{7FC3D772-DBAE-48B3-8548-BF48A2FD56A3}"/>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86" name="">
            <a:extLst xmlns:a="http://schemas.openxmlformats.org/drawingml/2006/main">
              <a:ext uri="{FF2B5EF4-FFF2-40B4-BE49-F238E27FC236}">
                <a16:creationId xmlns:a16="http://schemas.microsoft.com/office/drawing/2014/main" id="{69838A23-BC6D-4B1C-952F-299BE9F1A66B}"/>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87" name="">
            <a:extLst xmlns:a="http://schemas.openxmlformats.org/drawingml/2006/main">
              <a:ext uri="{FF2B5EF4-FFF2-40B4-BE49-F238E27FC236}">
                <a16:creationId xmlns:a16="http://schemas.microsoft.com/office/drawing/2014/main" id="{211CB115-A374-4CC5-A151-6D38A0345BD8}"/>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20</a:t>
            </a:r>
          </a:p>
        </p:txBody>
      </p:sp>
    </p:spTree>
    <p:extLst>
      <p:ext uri="{BB962C8B-B14F-4D97-AF65-F5344CB8AC3E}">
        <p14:creationId xmlns:p14="http://schemas.microsoft.com/office/powerpoint/2010/main" val="261423958"/>
      </p:ext>
    </p:extLst>
  </p:cSld>
</p:sld>
</file>

<file path=ppt/slides/slide21.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74A4D58-D6B1-4234-BB04-2D6E6F44E189}"/>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A3. Cash Flow Profile Differs More Than Five-Year Spend Across Ownership Models</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4AF6B3AD-8DE9-424A-8E2A-3131BD4CF740}"/>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Outright purchase minimizes financing dependence but concentrates budget at refresh start, while lease and NaaS smooth cash flow and make hardware refresh easier to phase.</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BDD38BD2-6D9F-4D1A-BB67-9937C39747C5}"/>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9158091A-6489-4862-BA3E-729AA09FEF3E}"/>
              </a:ext>
            </a:extLst>
          </p:cNvPr>
          <p:cNvSpPr>
            <a:spLocks xmlns:a="http://schemas.openxmlformats.org/drawingml/2006/main" noGrp="1"/>
          </p:cNvSpPr>
          <p:nvPr/>
        </p:nvSpPr>
        <p:spPr>
          <a:xfrm xmlns:a="http://schemas.openxmlformats.org/drawingml/2006/main">
            <a:off x="475488" y="1078992"/>
            <a:ext cx="54864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Illustrative annual cash outflow for a five-year global refresh, indexed to 100</a:t>
            </a:r>
            <a:endParaRPr sz="1000">
              <a:latin typeface="Arial"/>
              <a:ea typeface="Arial"/>
              <a:cs typeface="Arial"/>
            </a:endParaRPr>
          </a:p>
        </p:txBody>
      </p:sp>
      <p:graphicFrame>
        <p:nvGraphicFramePr>
          <p:cNvPr id="82" name="Chart 0"/>
          <p:cNvGraphicFramePr/>
          <p:nvPr/>
        </p:nvGraphicFramePr>
        <p:xfrm>
          <a:off xmlns:a="http://schemas.openxmlformats.org/drawingml/2006/main" x="475488" y="1389888"/>
          <a:ext xmlns:a="http://schemas.openxmlformats.org/drawingml/2006/main" cx="5669280" cy="3429000"/>
        </p:xfrm>
        <a:graphic xmlns:a="http://schemas.openxmlformats.org/drawingml/2006/main">
          <a:graphicData uri="http://schemas.openxmlformats.org/drawingml/2006/chart">
            <c:chart xmlns:r="http://schemas.openxmlformats.org/officeDocument/2006/relationships" xmlns:c="http://schemas.openxmlformats.org/drawingml/2006/chart" r:id="Rc7dd651559f84a46"/>
          </a:graphicData>
        </a:graphic>
      </p:graphicFrame>
      <p:sp>
        <p:nvSpPr>
          <p:cNvPr id="7" name="Text 4">
            <a:extLst xmlns:a="http://schemas.openxmlformats.org/drawingml/2006/main">
              <a:ext uri="{FF2B5EF4-FFF2-40B4-BE49-F238E27FC236}">
                <a16:creationId xmlns:a16="http://schemas.microsoft.com/office/drawing/2014/main" id="{BCBE54D0-F91F-4460-ACCB-0AA4A1E9EB4B}"/>
              </a:ext>
            </a:extLst>
          </p:cNvPr>
          <p:cNvSpPr>
            <a:spLocks xmlns:a="http://schemas.openxmlformats.org/drawingml/2006/main" noGrp="1"/>
          </p:cNvSpPr>
          <p:nvPr/>
        </p:nvSpPr>
        <p:spPr>
          <a:xfrm xmlns:a="http://schemas.openxmlformats.org/drawingml/2006/main">
            <a:off x="512064" y="4983480"/>
            <a:ext cx="530352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a:solidFill>
                  <a:srgbClr val="7B8184"/>
                </a:solidFill>
                <a:latin typeface="Arial"/>
                <a:ea typeface="Arial"/>
                <a:cs typeface="Arial"/>
              </a:rPr>
              <a:t>NaaS includes lifecycle and managed-service scope in this illustrative model; actual quotes must be normalized before selecting a model.</a:t>
            </a:r>
            <a:endParaRPr sz="800">
              <a:latin typeface="Arial"/>
              <a:ea typeface="Arial"/>
              <a:cs typeface="Arial"/>
            </a:endParaRPr>
          </a:p>
        </p:txBody>
      </p:sp>
      <p:sp>
        <p:nvSpPr>
          <p:cNvPr id="8" name="Text 5">
            <a:extLst xmlns:a="http://schemas.openxmlformats.org/drawingml/2006/main">
              <a:ext uri="{FF2B5EF4-FFF2-40B4-BE49-F238E27FC236}">
                <a16:creationId xmlns:a16="http://schemas.microsoft.com/office/drawing/2014/main" id="{0555DA7C-73C8-466F-AA32-300569536A12}"/>
              </a:ext>
            </a:extLst>
          </p:cNvPr>
          <p:cNvSpPr>
            <a:spLocks xmlns:a="http://schemas.openxmlformats.org/drawingml/2006/main" noGrp="1"/>
          </p:cNvSpPr>
          <p:nvPr/>
        </p:nvSpPr>
        <p:spPr>
          <a:xfrm xmlns:a="http://schemas.openxmlformats.org/drawingml/2006/main">
            <a:off x="6419088" y="1078992"/>
            <a:ext cx="475488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What the same spend profile means commercially</a:t>
            </a:r>
            <a:endParaRPr sz="1000">
              <a:latin typeface="Arial"/>
              <a:ea typeface="Arial"/>
              <a:cs typeface="Arial"/>
            </a:endParaRPr>
          </a:p>
        </p:txBody>
      </p:sp>
      <p:sp>
        <p:nvSpPr>
          <p:cNvPr id="9" name="Shape 6">
            <a:extLst xmlns:a="http://schemas.openxmlformats.org/drawingml/2006/main">
              <a:ext uri="{FF2B5EF4-FFF2-40B4-BE49-F238E27FC236}">
                <a16:creationId xmlns:a16="http://schemas.microsoft.com/office/drawing/2014/main" id="{E628BAC9-660A-4ED1-B972-C3A499D0EBA1}"/>
              </a:ext>
            </a:extLst>
          </p:cNvPr>
          <p:cNvSpPr>
            <a:spLocks xmlns:a="http://schemas.openxmlformats.org/drawingml/2006/main" noGrp="1"/>
          </p:cNvSpPr>
          <p:nvPr/>
        </p:nvSpPr>
        <p:spPr>
          <a:xfrm xmlns:a="http://schemas.openxmlformats.org/drawingml/2006/main">
            <a:off x="6419088" y="1399032"/>
            <a:ext cx="1417320"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 name="Text 7">
            <a:extLst xmlns:a="http://schemas.openxmlformats.org/drawingml/2006/main">
              <a:ext uri="{FF2B5EF4-FFF2-40B4-BE49-F238E27FC236}">
                <a16:creationId xmlns:a16="http://schemas.microsoft.com/office/drawing/2014/main" id="{5AA38529-AE88-4FC0-A330-6A5C2A0EAC27}"/>
              </a:ext>
            </a:extLst>
          </p:cNvPr>
          <p:cNvSpPr>
            <a:spLocks xmlns:a="http://schemas.openxmlformats.org/drawingml/2006/main" noGrp="1"/>
          </p:cNvSpPr>
          <p:nvPr/>
        </p:nvSpPr>
        <p:spPr>
          <a:xfrm xmlns:a="http://schemas.openxmlformats.org/drawingml/2006/main">
            <a:off x="6492240" y="1463040"/>
            <a:ext cx="1271016"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Model</a:t>
            </a:r>
            <a:endParaRPr sz="800">
              <a:latin typeface="Arial"/>
              <a:ea typeface="Arial"/>
              <a:cs typeface="Arial"/>
            </a:endParaRPr>
          </a:p>
        </p:txBody>
      </p:sp>
      <p:sp>
        <p:nvSpPr>
          <p:cNvPr id="11" name="Shape 8">
            <a:extLst xmlns:a="http://schemas.openxmlformats.org/drawingml/2006/main">
              <a:ext uri="{FF2B5EF4-FFF2-40B4-BE49-F238E27FC236}">
                <a16:creationId xmlns:a16="http://schemas.microsoft.com/office/drawing/2014/main" id="{3B7D936A-C10B-47F1-A77A-44662ED76BCA}"/>
              </a:ext>
            </a:extLst>
          </p:cNvPr>
          <p:cNvSpPr>
            <a:spLocks xmlns:a="http://schemas.openxmlformats.org/drawingml/2006/main" noGrp="1"/>
          </p:cNvSpPr>
          <p:nvPr/>
        </p:nvSpPr>
        <p:spPr>
          <a:xfrm xmlns:a="http://schemas.openxmlformats.org/drawingml/2006/main">
            <a:off x="7836408" y="1399032"/>
            <a:ext cx="1078992"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2" name="Text 9">
            <a:extLst xmlns:a="http://schemas.openxmlformats.org/drawingml/2006/main">
              <a:ext uri="{FF2B5EF4-FFF2-40B4-BE49-F238E27FC236}">
                <a16:creationId xmlns:a16="http://schemas.microsoft.com/office/drawing/2014/main" id="{494E6DC3-1608-4A6C-87FC-95E353F3044B}"/>
              </a:ext>
            </a:extLst>
          </p:cNvPr>
          <p:cNvSpPr>
            <a:spLocks xmlns:a="http://schemas.openxmlformats.org/drawingml/2006/main" noGrp="1"/>
          </p:cNvSpPr>
          <p:nvPr/>
        </p:nvSpPr>
        <p:spPr>
          <a:xfrm xmlns:a="http://schemas.openxmlformats.org/drawingml/2006/main">
            <a:off x="7909560" y="1463040"/>
            <a:ext cx="932688"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Year-0 Cash</a:t>
            </a:r>
            <a:endParaRPr sz="800">
              <a:latin typeface="Arial"/>
              <a:ea typeface="Arial"/>
              <a:cs typeface="Arial"/>
            </a:endParaRPr>
          </a:p>
        </p:txBody>
      </p:sp>
      <p:sp>
        <p:nvSpPr>
          <p:cNvPr id="13" name="Shape 10">
            <a:extLst xmlns:a="http://schemas.openxmlformats.org/drawingml/2006/main">
              <a:ext uri="{FF2B5EF4-FFF2-40B4-BE49-F238E27FC236}">
                <a16:creationId xmlns:a16="http://schemas.microsoft.com/office/drawing/2014/main" id="{4D5C9600-140B-4C54-B506-45CDEB9A1263}"/>
              </a:ext>
            </a:extLst>
          </p:cNvPr>
          <p:cNvSpPr>
            <a:spLocks xmlns:a="http://schemas.openxmlformats.org/drawingml/2006/main" noGrp="1"/>
          </p:cNvSpPr>
          <p:nvPr/>
        </p:nvSpPr>
        <p:spPr>
          <a:xfrm xmlns:a="http://schemas.openxmlformats.org/drawingml/2006/main">
            <a:off x="8915400" y="1399032"/>
            <a:ext cx="1133856"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4" name="Text 11">
            <a:extLst xmlns:a="http://schemas.openxmlformats.org/drawingml/2006/main">
              <a:ext uri="{FF2B5EF4-FFF2-40B4-BE49-F238E27FC236}">
                <a16:creationId xmlns:a16="http://schemas.microsoft.com/office/drawing/2014/main" id="{970EBF2E-CF2D-48E0-8017-39BC9A75199A}"/>
              </a:ext>
            </a:extLst>
          </p:cNvPr>
          <p:cNvSpPr>
            <a:spLocks xmlns:a="http://schemas.openxmlformats.org/drawingml/2006/main" noGrp="1"/>
          </p:cNvSpPr>
          <p:nvPr/>
        </p:nvSpPr>
        <p:spPr>
          <a:xfrm xmlns:a="http://schemas.openxmlformats.org/drawingml/2006/main">
            <a:off x="8988552" y="1463040"/>
            <a:ext cx="987552"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Five-Year Cash</a:t>
            </a:r>
            <a:endParaRPr sz="800">
              <a:latin typeface="Arial"/>
              <a:ea typeface="Arial"/>
              <a:cs typeface="Arial"/>
            </a:endParaRPr>
          </a:p>
        </p:txBody>
      </p:sp>
      <p:sp>
        <p:nvSpPr>
          <p:cNvPr id="15" name="Shape 12">
            <a:extLst xmlns:a="http://schemas.openxmlformats.org/drawingml/2006/main">
              <a:ext uri="{FF2B5EF4-FFF2-40B4-BE49-F238E27FC236}">
                <a16:creationId xmlns:a16="http://schemas.microsoft.com/office/drawing/2014/main" id="{BE3F5952-2274-4465-9FD7-AA3F4A7CD355}"/>
              </a:ext>
            </a:extLst>
          </p:cNvPr>
          <p:cNvSpPr>
            <a:spLocks xmlns:a="http://schemas.openxmlformats.org/drawingml/2006/main" noGrp="1"/>
          </p:cNvSpPr>
          <p:nvPr/>
        </p:nvSpPr>
        <p:spPr>
          <a:xfrm xmlns:a="http://schemas.openxmlformats.org/drawingml/2006/main">
            <a:off x="10049256" y="1399032"/>
            <a:ext cx="1691640"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6" name="Text 13">
            <a:extLst xmlns:a="http://schemas.openxmlformats.org/drawingml/2006/main">
              <a:ext uri="{FF2B5EF4-FFF2-40B4-BE49-F238E27FC236}">
                <a16:creationId xmlns:a16="http://schemas.microsoft.com/office/drawing/2014/main" id="{2F775B49-EC4B-499A-AC22-6569BD0DA177}"/>
              </a:ext>
            </a:extLst>
          </p:cNvPr>
          <p:cNvSpPr>
            <a:spLocks xmlns:a="http://schemas.openxmlformats.org/drawingml/2006/main" noGrp="1"/>
          </p:cNvSpPr>
          <p:nvPr/>
        </p:nvSpPr>
        <p:spPr>
          <a:xfrm xmlns:a="http://schemas.openxmlformats.org/drawingml/2006/main">
            <a:off x="10122408" y="1463040"/>
            <a:ext cx="1545336"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Commercial Meaning</a:t>
            </a:r>
            <a:endParaRPr sz="800">
              <a:latin typeface="Arial"/>
              <a:ea typeface="Arial"/>
              <a:cs typeface="Arial"/>
            </a:endParaRPr>
          </a:p>
        </p:txBody>
      </p:sp>
      <p:sp>
        <p:nvSpPr>
          <p:cNvPr id="17" name="Shape 14">
            <a:extLst xmlns:a="http://schemas.openxmlformats.org/drawingml/2006/main">
              <a:ext uri="{FF2B5EF4-FFF2-40B4-BE49-F238E27FC236}">
                <a16:creationId xmlns:a16="http://schemas.microsoft.com/office/drawing/2014/main" id="{DB965446-FC97-4A84-BA30-54778A7103AD}"/>
              </a:ext>
            </a:extLst>
          </p:cNvPr>
          <p:cNvSpPr>
            <a:spLocks xmlns:a="http://schemas.openxmlformats.org/drawingml/2006/main" noGrp="1"/>
          </p:cNvSpPr>
          <p:nvPr/>
        </p:nvSpPr>
        <p:spPr>
          <a:xfrm xmlns:a="http://schemas.openxmlformats.org/drawingml/2006/main">
            <a:off x="6419088" y="1700784"/>
            <a:ext cx="1417320"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8" name="Text 15">
            <a:extLst xmlns:a="http://schemas.openxmlformats.org/drawingml/2006/main">
              <a:ext uri="{FF2B5EF4-FFF2-40B4-BE49-F238E27FC236}">
                <a16:creationId xmlns:a16="http://schemas.microsoft.com/office/drawing/2014/main" id="{727DD27C-ED28-43CA-AAC3-6B15908D5802}"/>
              </a:ext>
            </a:extLst>
          </p:cNvPr>
          <p:cNvSpPr>
            <a:spLocks xmlns:a="http://schemas.openxmlformats.org/drawingml/2006/main" noGrp="1"/>
          </p:cNvSpPr>
          <p:nvPr/>
        </p:nvSpPr>
        <p:spPr>
          <a:xfrm xmlns:a="http://schemas.openxmlformats.org/drawingml/2006/main">
            <a:off x="6492240" y="1764792"/>
            <a:ext cx="1271016"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Outright purchase</a:t>
            </a:r>
            <a:endParaRPr sz="800">
              <a:latin typeface="Arial"/>
              <a:ea typeface="Arial"/>
              <a:cs typeface="Arial"/>
            </a:endParaRPr>
          </a:p>
        </p:txBody>
      </p:sp>
      <p:sp>
        <p:nvSpPr>
          <p:cNvPr id="19" name="Shape 16">
            <a:extLst xmlns:a="http://schemas.openxmlformats.org/drawingml/2006/main">
              <a:ext uri="{FF2B5EF4-FFF2-40B4-BE49-F238E27FC236}">
                <a16:creationId xmlns:a16="http://schemas.microsoft.com/office/drawing/2014/main" id="{C1C084D7-1A2C-40A9-A532-BA2DB6CAA579}"/>
              </a:ext>
            </a:extLst>
          </p:cNvPr>
          <p:cNvSpPr>
            <a:spLocks xmlns:a="http://schemas.openxmlformats.org/drawingml/2006/main" noGrp="1"/>
          </p:cNvSpPr>
          <p:nvPr/>
        </p:nvSpPr>
        <p:spPr>
          <a:xfrm xmlns:a="http://schemas.openxmlformats.org/drawingml/2006/main">
            <a:off x="7836408" y="1700784"/>
            <a:ext cx="1078992"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0" name="Text 17">
            <a:extLst xmlns:a="http://schemas.openxmlformats.org/drawingml/2006/main">
              <a:ext uri="{FF2B5EF4-FFF2-40B4-BE49-F238E27FC236}">
                <a16:creationId xmlns:a16="http://schemas.microsoft.com/office/drawing/2014/main" id="{879C83CD-6954-402E-BB8F-26D1F8DEDDCC}"/>
              </a:ext>
            </a:extLst>
          </p:cNvPr>
          <p:cNvSpPr>
            <a:spLocks xmlns:a="http://schemas.openxmlformats.org/drawingml/2006/main" noGrp="1"/>
          </p:cNvSpPr>
          <p:nvPr/>
        </p:nvSpPr>
        <p:spPr>
          <a:xfrm xmlns:a="http://schemas.openxmlformats.org/drawingml/2006/main">
            <a:off x="7909560" y="1764792"/>
            <a:ext cx="932688"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50" b="1">
                <a:solidFill>
                  <a:srgbClr val="B42318"/>
                </a:solidFill>
                <a:latin typeface="Arial"/>
                <a:ea typeface="Arial"/>
                <a:cs typeface="Arial"/>
              </a:rPr>
              <a:t>60</a:t>
            </a:r>
            <a:endParaRPr sz="850">
              <a:latin typeface="Arial"/>
              <a:ea typeface="Arial"/>
              <a:cs typeface="Arial"/>
            </a:endParaRPr>
          </a:p>
        </p:txBody>
      </p:sp>
      <p:sp>
        <p:nvSpPr>
          <p:cNvPr id="21" name="Shape 18">
            <a:extLst xmlns:a="http://schemas.openxmlformats.org/drawingml/2006/main">
              <a:ext uri="{FF2B5EF4-FFF2-40B4-BE49-F238E27FC236}">
                <a16:creationId xmlns:a16="http://schemas.microsoft.com/office/drawing/2014/main" id="{A5E1CA8E-A6D1-42C9-9820-935C8E96B70E}"/>
              </a:ext>
            </a:extLst>
          </p:cNvPr>
          <p:cNvSpPr>
            <a:spLocks xmlns:a="http://schemas.openxmlformats.org/drawingml/2006/main" noGrp="1"/>
          </p:cNvSpPr>
          <p:nvPr/>
        </p:nvSpPr>
        <p:spPr>
          <a:xfrm xmlns:a="http://schemas.openxmlformats.org/drawingml/2006/main">
            <a:off x="8915400" y="1700784"/>
            <a:ext cx="1133856"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2" name="Text 19">
            <a:extLst xmlns:a="http://schemas.openxmlformats.org/drawingml/2006/main">
              <a:ext uri="{FF2B5EF4-FFF2-40B4-BE49-F238E27FC236}">
                <a16:creationId xmlns:a16="http://schemas.microsoft.com/office/drawing/2014/main" id="{75F36DFA-EB04-431A-ACEC-EAD091775222}"/>
              </a:ext>
            </a:extLst>
          </p:cNvPr>
          <p:cNvSpPr>
            <a:spLocks xmlns:a="http://schemas.openxmlformats.org/drawingml/2006/main" noGrp="1"/>
          </p:cNvSpPr>
          <p:nvPr/>
        </p:nvSpPr>
        <p:spPr>
          <a:xfrm xmlns:a="http://schemas.openxmlformats.org/drawingml/2006/main">
            <a:off x="8988552" y="1764792"/>
            <a:ext cx="987552"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120</a:t>
            </a:r>
            <a:endParaRPr sz="800">
              <a:latin typeface="Arial"/>
              <a:ea typeface="Arial"/>
              <a:cs typeface="Arial"/>
            </a:endParaRPr>
          </a:p>
        </p:txBody>
      </p:sp>
      <p:sp>
        <p:nvSpPr>
          <p:cNvPr id="23" name="Shape 20">
            <a:extLst xmlns:a="http://schemas.openxmlformats.org/drawingml/2006/main">
              <a:ext uri="{FF2B5EF4-FFF2-40B4-BE49-F238E27FC236}">
                <a16:creationId xmlns:a16="http://schemas.microsoft.com/office/drawing/2014/main" id="{E09545E3-F59B-489E-9D09-3ADD9079617B}"/>
              </a:ext>
            </a:extLst>
          </p:cNvPr>
          <p:cNvSpPr>
            <a:spLocks xmlns:a="http://schemas.openxmlformats.org/drawingml/2006/main" noGrp="1"/>
          </p:cNvSpPr>
          <p:nvPr/>
        </p:nvSpPr>
        <p:spPr>
          <a:xfrm xmlns:a="http://schemas.openxmlformats.org/drawingml/2006/main">
            <a:off x="10049256" y="1700784"/>
            <a:ext cx="1691640"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4" name="Text 21">
            <a:extLst xmlns:a="http://schemas.openxmlformats.org/drawingml/2006/main">
              <a:ext uri="{FF2B5EF4-FFF2-40B4-BE49-F238E27FC236}">
                <a16:creationId xmlns:a16="http://schemas.microsoft.com/office/drawing/2014/main" id="{FC32B977-593F-4D21-AAC3-93E038B736D5}"/>
              </a:ext>
            </a:extLst>
          </p:cNvPr>
          <p:cNvSpPr>
            <a:spLocks xmlns:a="http://schemas.openxmlformats.org/drawingml/2006/main" noGrp="1"/>
          </p:cNvSpPr>
          <p:nvPr/>
        </p:nvSpPr>
        <p:spPr>
          <a:xfrm xmlns:a="http://schemas.openxmlformats.org/drawingml/2006/main">
            <a:off x="10122408" y="1764792"/>
            <a:ext cx="1545336"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Best for retained ownership and maximum control, but budget is front-loaded.</a:t>
            </a:r>
            <a:endParaRPr sz="800">
              <a:latin typeface="Arial"/>
              <a:ea typeface="Arial"/>
              <a:cs typeface="Arial"/>
            </a:endParaRPr>
          </a:p>
        </p:txBody>
      </p:sp>
      <p:sp>
        <p:nvSpPr>
          <p:cNvPr id="25" name="Shape 22">
            <a:extLst xmlns:a="http://schemas.openxmlformats.org/drawingml/2006/main">
              <a:ext uri="{FF2B5EF4-FFF2-40B4-BE49-F238E27FC236}">
                <a16:creationId xmlns:a16="http://schemas.microsoft.com/office/drawing/2014/main" id="{696A74DD-2FC1-41D2-B994-21DD58F12C97}"/>
              </a:ext>
            </a:extLst>
          </p:cNvPr>
          <p:cNvSpPr>
            <a:spLocks xmlns:a="http://schemas.openxmlformats.org/drawingml/2006/main" noGrp="1"/>
          </p:cNvSpPr>
          <p:nvPr/>
        </p:nvSpPr>
        <p:spPr>
          <a:xfrm xmlns:a="http://schemas.openxmlformats.org/drawingml/2006/main">
            <a:off x="6419088" y="2267712"/>
            <a:ext cx="1417320"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6" name="Text 23">
            <a:extLst xmlns:a="http://schemas.openxmlformats.org/drawingml/2006/main">
              <a:ext uri="{FF2B5EF4-FFF2-40B4-BE49-F238E27FC236}">
                <a16:creationId xmlns:a16="http://schemas.microsoft.com/office/drawing/2014/main" id="{8D39C7F4-3A00-4763-A351-149737783047}"/>
              </a:ext>
            </a:extLst>
          </p:cNvPr>
          <p:cNvSpPr>
            <a:spLocks xmlns:a="http://schemas.openxmlformats.org/drawingml/2006/main" noGrp="1"/>
          </p:cNvSpPr>
          <p:nvPr/>
        </p:nvSpPr>
        <p:spPr>
          <a:xfrm xmlns:a="http://schemas.openxmlformats.org/drawingml/2006/main">
            <a:off x="6492240" y="2331720"/>
            <a:ext cx="1271016"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Lease / finance</a:t>
            </a:r>
            <a:endParaRPr sz="800">
              <a:latin typeface="Arial"/>
              <a:ea typeface="Arial"/>
              <a:cs typeface="Arial"/>
            </a:endParaRPr>
          </a:p>
        </p:txBody>
      </p:sp>
      <p:sp>
        <p:nvSpPr>
          <p:cNvPr id="27" name="Shape 24">
            <a:extLst xmlns:a="http://schemas.openxmlformats.org/drawingml/2006/main">
              <a:ext uri="{FF2B5EF4-FFF2-40B4-BE49-F238E27FC236}">
                <a16:creationId xmlns:a16="http://schemas.microsoft.com/office/drawing/2014/main" id="{73ABED54-DC94-4C1A-BEE2-CF5207B76468}"/>
              </a:ext>
            </a:extLst>
          </p:cNvPr>
          <p:cNvSpPr>
            <a:spLocks xmlns:a="http://schemas.openxmlformats.org/drawingml/2006/main" noGrp="1"/>
          </p:cNvSpPr>
          <p:nvPr/>
        </p:nvSpPr>
        <p:spPr>
          <a:xfrm xmlns:a="http://schemas.openxmlformats.org/drawingml/2006/main">
            <a:off x="7836408" y="2267712"/>
            <a:ext cx="1078992"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8" name="Text 25">
            <a:extLst xmlns:a="http://schemas.openxmlformats.org/drawingml/2006/main">
              <a:ext uri="{FF2B5EF4-FFF2-40B4-BE49-F238E27FC236}">
                <a16:creationId xmlns:a16="http://schemas.microsoft.com/office/drawing/2014/main" id="{94D1CF27-B754-4E0E-9C00-4EBC25FEF2A4}"/>
              </a:ext>
            </a:extLst>
          </p:cNvPr>
          <p:cNvSpPr>
            <a:spLocks xmlns:a="http://schemas.openxmlformats.org/drawingml/2006/main" noGrp="1"/>
          </p:cNvSpPr>
          <p:nvPr/>
        </p:nvSpPr>
        <p:spPr>
          <a:xfrm xmlns:a="http://schemas.openxmlformats.org/drawingml/2006/main">
            <a:off x="7909560" y="2331720"/>
            <a:ext cx="932688"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50" b="1">
                <a:solidFill>
                  <a:srgbClr val="557A61"/>
                </a:solidFill>
                <a:latin typeface="Arial"/>
                <a:ea typeface="Arial"/>
                <a:cs typeface="Arial"/>
              </a:rPr>
              <a:t>8</a:t>
            </a:r>
            <a:endParaRPr sz="850">
              <a:latin typeface="Arial"/>
              <a:ea typeface="Arial"/>
              <a:cs typeface="Arial"/>
            </a:endParaRPr>
          </a:p>
        </p:txBody>
      </p:sp>
      <p:sp>
        <p:nvSpPr>
          <p:cNvPr id="29" name="Shape 26">
            <a:extLst xmlns:a="http://schemas.openxmlformats.org/drawingml/2006/main">
              <a:ext uri="{FF2B5EF4-FFF2-40B4-BE49-F238E27FC236}">
                <a16:creationId xmlns:a16="http://schemas.microsoft.com/office/drawing/2014/main" id="{3398972E-156C-4A62-8B57-E4040F29FF35}"/>
              </a:ext>
            </a:extLst>
          </p:cNvPr>
          <p:cNvSpPr>
            <a:spLocks xmlns:a="http://schemas.openxmlformats.org/drawingml/2006/main" noGrp="1"/>
          </p:cNvSpPr>
          <p:nvPr/>
        </p:nvSpPr>
        <p:spPr>
          <a:xfrm xmlns:a="http://schemas.openxmlformats.org/drawingml/2006/main">
            <a:off x="8915400" y="2267712"/>
            <a:ext cx="1133856"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0" name="Text 27">
            <a:extLst xmlns:a="http://schemas.openxmlformats.org/drawingml/2006/main">
              <a:ext uri="{FF2B5EF4-FFF2-40B4-BE49-F238E27FC236}">
                <a16:creationId xmlns:a16="http://schemas.microsoft.com/office/drawing/2014/main" id="{8A899902-E16A-4EFE-80B4-79B94D610AC3}"/>
              </a:ext>
            </a:extLst>
          </p:cNvPr>
          <p:cNvSpPr>
            <a:spLocks xmlns:a="http://schemas.openxmlformats.org/drawingml/2006/main" noGrp="1"/>
          </p:cNvSpPr>
          <p:nvPr/>
        </p:nvSpPr>
        <p:spPr>
          <a:xfrm xmlns:a="http://schemas.openxmlformats.org/drawingml/2006/main">
            <a:off x="8988552" y="2331720"/>
            <a:ext cx="987552"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123</a:t>
            </a:r>
            <a:endParaRPr sz="800">
              <a:latin typeface="Arial"/>
              <a:ea typeface="Arial"/>
              <a:cs typeface="Arial"/>
            </a:endParaRPr>
          </a:p>
        </p:txBody>
      </p:sp>
      <p:sp>
        <p:nvSpPr>
          <p:cNvPr id="31" name="Shape 28">
            <a:extLst xmlns:a="http://schemas.openxmlformats.org/drawingml/2006/main">
              <a:ext uri="{FF2B5EF4-FFF2-40B4-BE49-F238E27FC236}">
                <a16:creationId xmlns:a16="http://schemas.microsoft.com/office/drawing/2014/main" id="{569A2240-6D58-453C-A4CF-4DDB3165C9EC}"/>
              </a:ext>
            </a:extLst>
          </p:cNvPr>
          <p:cNvSpPr>
            <a:spLocks xmlns:a="http://schemas.openxmlformats.org/drawingml/2006/main" noGrp="1"/>
          </p:cNvSpPr>
          <p:nvPr/>
        </p:nvSpPr>
        <p:spPr>
          <a:xfrm xmlns:a="http://schemas.openxmlformats.org/drawingml/2006/main">
            <a:off x="10049256" y="2267712"/>
            <a:ext cx="1691640"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2" name="Text 29">
            <a:extLst xmlns:a="http://schemas.openxmlformats.org/drawingml/2006/main">
              <a:ext uri="{FF2B5EF4-FFF2-40B4-BE49-F238E27FC236}">
                <a16:creationId xmlns:a16="http://schemas.microsoft.com/office/drawing/2014/main" id="{C3C51476-89F1-4283-8F4B-0536555F798E}"/>
              </a:ext>
            </a:extLst>
          </p:cNvPr>
          <p:cNvSpPr>
            <a:spLocks xmlns:a="http://schemas.openxmlformats.org/drawingml/2006/main" noGrp="1"/>
          </p:cNvSpPr>
          <p:nvPr/>
        </p:nvSpPr>
        <p:spPr>
          <a:xfrm xmlns:a="http://schemas.openxmlformats.org/drawingml/2006/main">
            <a:off x="10122408" y="2331720"/>
            <a:ext cx="1545336"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Low-CapEx structure with predictable payments and stronger client control than NaaS.</a:t>
            </a:r>
            <a:endParaRPr sz="800">
              <a:latin typeface="Arial"/>
              <a:ea typeface="Arial"/>
              <a:cs typeface="Arial"/>
            </a:endParaRPr>
          </a:p>
        </p:txBody>
      </p:sp>
      <p:sp>
        <p:nvSpPr>
          <p:cNvPr id="33" name="Shape 30">
            <a:extLst xmlns:a="http://schemas.openxmlformats.org/drawingml/2006/main">
              <a:ext uri="{FF2B5EF4-FFF2-40B4-BE49-F238E27FC236}">
                <a16:creationId xmlns:a16="http://schemas.microsoft.com/office/drawing/2014/main" id="{D46894A5-0659-4E09-BE0B-AE74B660B163}"/>
              </a:ext>
            </a:extLst>
          </p:cNvPr>
          <p:cNvSpPr>
            <a:spLocks xmlns:a="http://schemas.openxmlformats.org/drawingml/2006/main" noGrp="1"/>
          </p:cNvSpPr>
          <p:nvPr/>
        </p:nvSpPr>
        <p:spPr>
          <a:xfrm xmlns:a="http://schemas.openxmlformats.org/drawingml/2006/main">
            <a:off x="6419088" y="2834640"/>
            <a:ext cx="1417320"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4" name="Text 31">
            <a:extLst xmlns:a="http://schemas.openxmlformats.org/drawingml/2006/main">
              <a:ext uri="{FF2B5EF4-FFF2-40B4-BE49-F238E27FC236}">
                <a16:creationId xmlns:a16="http://schemas.microsoft.com/office/drawing/2014/main" id="{C8790561-2C0C-4A91-A62D-F54B7EC38711}"/>
              </a:ext>
            </a:extLst>
          </p:cNvPr>
          <p:cNvSpPr>
            <a:spLocks xmlns:a="http://schemas.openxmlformats.org/drawingml/2006/main" noGrp="1"/>
          </p:cNvSpPr>
          <p:nvPr/>
        </p:nvSpPr>
        <p:spPr>
          <a:xfrm xmlns:a="http://schemas.openxmlformats.org/drawingml/2006/main">
            <a:off x="6492240" y="2898648"/>
            <a:ext cx="1271016"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NaaS / managed</a:t>
            </a:r>
            <a:endParaRPr sz="800">
              <a:latin typeface="Arial"/>
              <a:ea typeface="Arial"/>
              <a:cs typeface="Arial"/>
            </a:endParaRPr>
          </a:p>
        </p:txBody>
      </p:sp>
      <p:sp>
        <p:nvSpPr>
          <p:cNvPr id="35" name="Shape 32">
            <a:extLst xmlns:a="http://schemas.openxmlformats.org/drawingml/2006/main">
              <a:ext uri="{FF2B5EF4-FFF2-40B4-BE49-F238E27FC236}">
                <a16:creationId xmlns:a16="http://schemas.microsoft.com/office/drawing/2014/main" id="{4323606B-EA9A-4C71-B5CA-3125BA8861CC}"/>
              </a:ext>
            </a:extLst>
          </p:cNvPr>
          <p:cNvSpPr>
            <a:spLocks xmlns:a="http://schemas.openxmlformats.org/drawingml/2006/main" noGrp="1"/>
          </p:cNvSpPr>
          <p:nvPr/>
        </p:nvSpPr>
        <p:spPr>
          <a:xfrm xmlns:a="http://schemas.openxmlformats.org/drawingml/2006/main">
            <a:off x="7836408" y="2834640"/>
            <a:ext cx="1078992"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6" name="Text 33">
            <a:extLst xmlns:a="http://schemas.openxmlformats.org/drawingml/2006/main">
              <a:ext uri="{FF2B5EF4-FFF2-40B4-BE49-F238E27FC236}">
                <a16:creationId xmlns:a16="http://schemas.microsoft.com/office/drawing/2014/main" id="{B225E435-D79B-427F-9FAB-6C93F92959B6}"/>
              </a:ext>
            </a:extLst>
          </p:cNvPr>
          <p:cNvSpPr>
            <a:spLocks xmlns:a="http://schemas.openxmlformats.org/drawingml/2006/main" noGrp="1"/>
          </p:cNvSpPr>
          <p:nvPr/>
        </p:nvSpPr>
        <p:spPr>
          <a:xfrm xmlns:a="http://schemas.openxmlformats.org/drawingml/2006/main">
            <a:off x="7909560" y="2898648"/>
            <a:ext cx="932688"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50" b="1">
                <a:solidFill>
                  <a:srgbClr val="557A61"/>
                </a:solidFill>
                <a:latin typeface="Arial"/>
                <a:ea typeface="Arial"/>
                <a:cs typeface="Arial"/>
              </a:rPr>
              <a:t>5</a:t>
            </a:r>
            <a:endParaRPr sz="850">
              <a:latin typeface="Arial"/>
              <a:ea typeface="Arial"/>
              <a:cs typeface="Arial"/>
            </a:endParaRPr>
          </a:p>
        </p:txBody>
      </p:sp>
      <p:sp>
        <p:nvSpPr>
          <p:cNvPr id="37" name="Shape 34">
            <a:extLst xmlns:a="http://schemas.openxmlformats.org/drawingml/2006/main">
              <a:ext uri="{FF2B5EF4-FFF2-40B4-BE49-F238E27FC236}">
                <a16:creationId xmlns:a16="http://schemas.microsoft.com/office/drawing/2014/main" id="{2E30C5C7-4FE0-42B6-AD65-754C06530672}"/>
              </a:ext>
            </a:extLst>
          </p:cNvPr>
          <p:cNvSpPr>
            <a:spLocks xmlns:a="http://schemas.openxmlformats.org/drawingml/2006/main" noGrp="1"/>
          </p:cNvSpPr>
          <p:nvPr/>
        </p:nvSpPr>
        <p:spPr>
          <a:xfrm xmlns:a="http://schemas.openxmlformats.org/drawingml/2006/main">
            <a:off x="8915400" y="2834640"/>
            <a:ext cx="1133856"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8" name="Text 35">
            <a:extLst xmlns:a="http://schemas.openxmlformats.org/drawingml/2006/main">
              <a:ext uri="{FF2B5EF4-FFF2-40B4-BE49-F238E27FC236}">
                <a16:creationId xmlns:a16="http://schemas.microsoft.com/office/drawing/2014/main" id="{4EF88715-1398-4EDB-9647-1FFFA22FB965}"/>
              </a:ext>
            </a:extLst>
          </p:cNvPr>
          <p:cNvSpPr>
            <a:spLocks xmlns:a="http://schemas.openxmlformats.org/drawingml/2006/main" noGrp="1"/>
          </p:cNvSpPr>
          <p:nvPr/>
        </p:nvSpPr>
        <p:spPr>
          <a:xfrm xmlns:a="http://schemas.openxmlformats.org/drawingml/2006/main">
            <a:off x="8988552" y="2898648"/>
            <a:ext cx="987552"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130</a:t>
            </a:r>
            <a:endParaRPr sz="800">
              <a:latin typeface="Arial"/>
              <a:ea typeface="Arial"/>
              <a:cs typeface="Arial"/>
            </a:endParaRPr>
          </a:p>
        </p:txBody>
      </p:sp>
      <p:sp>
        <p:nvSpPr>
          <p:cNvPr id="39" name="Shape 36">
            <a:extLst xmlns:a="http://schemas.openxmlformats.org/drawingml/2006/main">
              <a:ext uri="{FF2B5EF4-FFF2-40B4-BE49-F238E27FC236}">
                <a16:creationId xmlns:a16="http://schemas.microsoft.com/office/drawing/2014/main" id="{C431F799-C761-4932-B90F-D68AD2806885}"/>
              </a:ext>
            </a:extLst>
          </p:cNvPr>
          <p:cNvSpPr>
            <a:spLocks xmlns:a="http://schemas.openxmlformats.org/drawingml/2006/main" noGrp="1"/>
          </p:cNvSpPr>
          <p:nvPr/>
        </p:nvSpPr>
        <p:spPr>
          <a:xfrm xmlns:a="http://schemas.openxmlformats.org/drawingml/2006/main">
            <a:off x="10049256" y="2834640"/>
            <a:ext cx="1691640"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0" name="Text 37">
            <a:extLst xmlns:a="http://schemas.openxmlformats.org/drawingml/2006/main">
              <a:ext uri="{FF2B5EF4-FFF2-40B4-BE49-F238E27FC236}">
                <a16:creationId xmlns:a16="http://schemas.microsoft.com/office/drawing/2014/main" id="{3AEA2523-22C2-47D3-BA18-066BBAAA4642}"/>
              </a:ext>
            </a:extLst>
          </p:cNvPr>
          <p:cNvSpPr>
            <a:spLocks xmlns:a="http://schemas.openxmlformats.org/drawingml/2006/main" noGrp="1"/>
          </p:cNvSpPr>
          <p:nvPr/>
        </p:nvSpPr>
        <p:spPr>
          <a:xfrm xmlns:a="http://schemas.openxmlformats.org/drawingml/2006/main">
            <a:off x="10122408" y="2898648"/>
            <a:ext cx="1545336"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Most OpEx-friendly, but price must be normalized for service inclusions and exit terms.</a:t>
            </a:r>
            <a:endParaRPr sz="800">
              <a:latin typeface="Arial"/>
              <a:ea typeface="Arial"/>
              <a:cs typeface="Arial"/>
            </a:endParaRPr>
          </a:p>
        </p:txBody>
      </p:sp>
      <p:sp>
        <p:nvSpPr>
          <p:cNvPr id="41" name="Shape 38">
            <a:extLst xmlns:a="http://schemas.openxmlformats.org/drawingml/2006/main">
              <a:ext uri="{FF2B5EF4-FFF2-40B4-BE49-F238E27FC236}">
                <a16:creationId xmlns:a16="http://schemas.microsoft.com/office/drawing/2014/main" id="{1CD05558-016E-4727-9503-270341E62067}"/>
              </a:ext>
            </a:extLst>
          </p:cNvPr>
          <p:cNvSpPr>
            <a:spLocks xmlns:a="http://schemas.openxmlformats.org/drawingml/2006/main" noGrp="1"/>
          </p:cNvSpPr>
          <p:nvPr/>
        </p:nvSpPr>
        <p:spPr>
          <a:xfrm xmlns:a="http://schemas.openxmlformats.org/drawingml/2006/main">
            <a:off x="6419088" y="3721608"/>
            <a:ext cx="1600200" cy="713232"/>
          </a:xfrm>
          <a:prstGeom xmlns:a="http://schemas.openxmlformats.org/drawingml/2006/main" prst="rect">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2" name="Text 39">
            <a:extLst xmlns:a="http://schemas.openxmlformats.org/drawingml/2006/main">
              <a:ext uri="{FF2B5EF4-FFF2-40B4-BE49-F238E27FC236}">
                <a16:creationId xmlns:a16="http://schemas.microsoft.com/office/drawing/2014/main" id="{6020F3C0-5796-413E-85A0-459E49F48FC4}"/>
              </a:ext>
            </a:extLst>
          </p:cNvPr>
          <p:cNvSpPr>
            <a:spLocks xmlns:a="http://schemas.openxmlformats.org/drawingml/2006/main" noGrp="1"/>
          </p:cNvSpPr>
          <p:nvPr/>
        </p:nvSpPr>
        <p:spPr>
          <a:xfrm xmlns:a="http://schemas.openxmlformats.org/drawingml/2006/main">
            <a:off x="6510528" y="3813048"/>
            <a:ext cx="1417320" cy="10058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Year-0 Reduction</a:t>
            </a:r>
            <a:endParaRPr sz="800">
              <a:latin typeface="Arial"/>
              <a:ea typeface="Arial"/>
              <a:cs typeface="Arial"/>
            </a:endParaRPr>
          </a:p>
        </p:txBody>
      </p:sp>
      <p:sp>
        <p:nvSpPr>
          <p:cNvPr id="43" name="Text 40">
            <a:extLst xmlns:a="http://schemas.openxmlformats.org/drawingml/2006/main">
              <a:ext uri="{FF2B5EF4-FFF2-40B4-BE49-F238E27FC236}">
                <a16:creationId xmlns:a16="http://schemas.microsoft.com/office/drawing/2014/main" id="{9BAD2A42-9372-4485-8526-96BB1AA179C9}"/>
              </a:ext>
            </a:extLst>
          </p:cNvPr>
          <p:cNvSpPr>
            <a:spLocks xmlns:a="http://schemas.openxmlformats.org/drawingml/2006/main" noGrp="1"/>
          </p:cNvSpPr>
          <p:nvPr/>
        </p:nvSpPr>
        <p:spPr>
          <a:xfrm xmlns:a="http://schemas.openxmlformats.org/drawingml/2006/main">
            <a:off x="6510528" y="4014216"/>
            <a:ext cx="141732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b="1">
                <a:solidFill>
                  <a:srgbClr val="557A61"/>
                </a:solidFill>
                <a:latin typeface="Arial"/>
                <a:ea typeface="Arial"/>
                <a:cs typeface="Arial"/>
              </a:rPr>
              <a:t>87–92%</a:t>
            </a:r>
            <a:endParaRPr sz="1150">
              <a:latin typeface="Arial"/>
              <a:ea typeface="Arial"/>
              <a:cs typeface="Arial"/>
            </a:endParaRPr>
          </a:p>
        </p:txBody>
      </p:sp>
      <p:sp>
        <p:nvSpPr>
          <p:cNvPr id="44" name="Text 41">
            <a:extLst xmlns:a="http://schemas.openxmlformats.org/drawingml/2006/main">
              <a:ext uri="{FF2B5EF4-FFF2-40B4-BE49-F238E27FC236}">
                <a16:creationId xmlns:a16="http://schemas.microsoft.com/office/drawing/2014/main" id="{08286728-1211-454C-B790-25FC54B9E69A}"/>
              </a:ext>
            </a:extLst>
          </p:cNvPr>
          <p:cNvSpPr>
            <a:spLocks xmlns:a="http://schemas.openxmlformats.org/drawingml/2006/main" noGrp="1"/>
          </p:cNvSpPr>
          <p:nvPr/>
        </p:nvSpPr>
        <p:spPr>
          <a:xfrm xmlns:a="http://schemas.openxmlformats.org/drawingml/2006/main">
            <a:off x="6510528" y="4242816"/>
            <a:ext cx="141732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7B8184"/>
                </a:solidFill>
                <a:latin typeface="Arial"/>
                <a:ea typeface="Arial"/>
                <a:cs typeface="Arial"/>
              </a:rPr>
              <a:t>Lease / NaaS vs. outright purchase</a:t>
            </a:r>
            <a:endParaRPr sz="800">
              <a:latin typeface="Arial"/>
              <a:ea typeface="Arial"/>
              <a:cs typeface="Arial"/>
            </a:endParaRPr>
          </a:p>
        </p:txBody>
      </p:sp>
      <p:sp>
        <p:nvSpPr>
          <p:cNvPr id="45" name="Shape 42">
            <a:extLst xmlns:a="http://schemas.openxmlformats.org/drawingml/2006/main">
              <a:ext uri="{FF2B5EF4-FFF2-40B4-BE49-F238E27FC236}">
                <a16:creationId xmlns:a16="http://schemas.microsoft.com/office/drawing/2014/main" id="{CC046B02-47A3-42F4-99CB-105C332727D3}"/>
              </a:ext>
            </a:extLst>
          </p:cNvPr>
          <p:cNvSpPr>
            <a:spLocks xmlns:a="http://schemas.openxmlformats.org/drawingml/2006/main" noGrp="1"/>
          </p:cNvSpPr>
          <p:nvPr/>
        </p:nvSpPr>
        <p:spPr>
          <a:xfrm xmlns:a="http://schemas.openxmlformats.org/drawingml/2006/main">
            <a:off x="8229600" y="3721608"/>
            <a:ext cx="1600200" cy="713232"/>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6" name="Text 43">
            <a:extLst xmlns:a="http://schemas.openxmlformats.org/drawingml/2006/main">
              <a:ext uri="{FF2B5EF4-FFF2-40B4-BE49-F238E27FC236}">
                <a16:creationId xmlns:a16="http://schemas.microsoft.com/office/drawing/2014/main" id="{3D140E49-9CFE-48D6-9D90-D4B00479A72B}"/>
              </a:ext>
            </a:extLst>
          </p:cNvPr>
          <p:cNvSpPr>
            <a:spLocks xmlns:a="http://schemas.openxmlformats.org/drawingml/2006/main" noGrp="1"/>
          </p:cNvSpPr>
          <p:nvPr/>
        </p:nvSpPr>
        <p:spPr>
          <a:xfrm xmlns:a="http://schemas.openxmlformats.org/drawingml/2006/main">
            <a:off x="8321040" y="3813048"/>
            <a:ext cx="1417320" cy="10058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Term Normalization</a:t>
            </a:r>
            <a:endParaRPr sz="800">
              <a:latin typeface="Arial"/>
              <a:ea typeface="Arial"/>
              <a:cs typeface="Arial"/>
            </a:endParaRPr>
          </a:p>
        </p:txBody>
      </p:sp>
      <p:sp>
        <p:nvSpPr>
          <p:cNvPr id="47" name="Text 44">
            <a:extLst xmlns:a="http://schemas.openxmlformats.org/drawingml/2006/main">
              <a:ext uri="{FF2B5EF4-FFF2-40B4-BE49-F238E27FC236}">
                <a16:creationId xmlns:a16="http://schemas.microsoft.com/office/drawing/2014/main" id="{AC54605B-D490-417E-9671-030562D8CD18}"/>
              </a:ext>
            </a:extLst>
          </p:cNvPr>
          <p:cNvSpPr>
            <a:spLocks xmlns:a="http://schemas.openxmlformats.org/drawingml/2006/main" noGrp="1"/>
          </p:cNvSpPr>
          <p:nvPr/>
        </p:nvSpPr>
        <p:spPr>
          <a:xfrm xmlns:a="http://schemas.openxmlformats.org/drawingml/2006/main">
            <a:off x="8321040" y="4014216"/>
            <a:ext cx="141732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b="1">
                <a:solidFill>
                  <a:srgbClr val="B66E47"/>
                </a:solidFill>
                <a:latin typeface="Arial"/>
                <a:ea typeface="Arial"/>
                <a:cs typeface="Arial"/>
              </a:rPr>
              <a:t>5 Years</a:t>
            </a:r>
            <a:endParaRPr sz="1150">
              <a:latin typeface="Arial"/>
              <a:ea typeface="Arial"/>
              <a:cs typeface="Arial"/>
            </a:endParaRPr>
          </a:p>
        </p:txBody>
      </p:sp>
      <p:sp>
        <p:nvSpPr>
          <p:cNvPr id="48" name="Text 45">
            <a:extLst xmlns:a="http://schemas.openxmlformats.org/drawingml/2006/main">
              <a:ext uri="{FF2B5EF4-FFF2-40B4-BE49-F238E27FC236}">
                <a16:creationId xmlns:a16="http://schemas.microsoft.com/office/drawing/2014/main" id="{4C8BBB63-2D94-4FFD-AB05-CDA0257560EC}"/>
              </a:ext>
            </a:extLst>
          </p:cNvPr>
          <p:cNvSpPr>
            <a:spLocks xmlns:a="http://schemas.openxmlformats.org/drawingml/2006/main" noGrp="1"/>
          </p:cNvSpPr>
          <p:nvPr/>
        </p:nvSpPr>
        <p:spPr>
          <a:xfrm xmlns:a="http://schemas.openxmlformats.org/drawingml/2006/main">
            <a:off x="8321040" y="4242816"/>
            <a:ext cx="141732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7B8184"/>
                </a:solidFill>
                <a:latin typeface="Arial"/>
                <a:ea typeface="Arial"/>
                <a:cs typeface="Arial"/>
              </a:rPr>
              <a:t>Compare same sites, devices and SLAs</a:t>
            </a:r>
            <a:endParaRPr sz="800">
              <a:latin typeface="Arial"/>
              <a:ea typeface="Arial"/>
              <a:cs typeface="Arial"/>
            </a:endParaRPr>
          </a:p>
        </p:txBody>
      </p:sp>
      <p:sp>
        <p:nvSpPr>
          <p:cNvPr id="49" name="Shape 46">
            <a:extLst xmlns:a="http://schemas.openxmlformats.org/drawingml/2006/main">
              <a:ext uri="{FF2B5EF4-FFF2-40B4-BE49-F238E27FC236}">
                <a16:creationId xmlns:a16="http://schemas.microsoft.com/office/drawing/2014/main" id="{8418B3BB-C69B-4A91-A361-A3920A590DC4}"/>
              </a:ext>
            </a:extLst>
          </p:cNvPr>
          <p:cNvSpPr>
            <a:spLocks xmlns:a="http://schemas.openxmlformats.org/drawingml/2006/main" noGrp="1"/>
          </p:cNvSpPr>
          <p:nvPr/>
        </p:nvSpPr>
        <p:spPr>
          <a:xfrm xmlns:a="http://schemas.openxmlformats.org/drawingml/2006/main">
            <a:off x="10040112" y="3721608"/>
            <a:ext cx="1691640" cy="713232"/>
          </a:xfrm>
          <a:prstGeom xmlns:a="http://schemas.openxmlformats.org/drawingml/2006/main" prst="rect">
            <a:avLst/>
          </a:prstGeom>
          <a:solidFill xmlns:a="http://schemas.openxmlformats.org/drawingml/2006/main">
            <a:srgbClr val="F3E7D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0" name="Text 47">
            <a:extLst xmlns:a="http://schemas.openxmlformats.org/drawingml/2006/main">
              <a:ext uri="{FF2B5EF4-FFF2-40B4-BE49-F238E27FC236}">
                <a16:creationId xmlns:a16="http://schemas.microsoft.com/office/drawing/2014/main" id="{20A78BD9-6D30-4364-A1B1-71631DCB88CB}"/>
              </a:ext>
            </a:extLst>
          </p:cNvPr>
          <p:cNvSpPr>
            <a:spLocks xmlns:a="http://schemas.openxmlformats.org/drawingml/2006/main" noGrp="1"/>
          </p:cNvSpPr>
          <p:nvPr/>
        </p:nvSpPr>
        <p:spPr>
          <a:xfrm xmlns:a="http://schemas.openxmlformats.org/drawingml/2006/main">
            <a:off x="10131552" y="3813048"/>
            <a:ext cx="1508760" cy="10058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Finance Check</a:t>
            </a:r>
            <a:endParaRPr sz="800">
              <a:latin typeface="Arial"/>
              <a:ea typeface="Arial"/>
              <a:cs typeface="Arial"/>
            </a:endParaRPr>
          </a:p>
        </p:txBody>
      </p:sp>
      <p:sp>
        <p:nvSpPr>
          <p:cNvPr id="51" name="Text 48">
            <a:extLst xmlns:a="http://schemas.openxmlformats.org/drawingml/2006/main">
              <a:ext uri="{FF2B5EF4-FFF2-40B4-BE49-F238E27FC236}">
                <a16:creationId xmlns:a16="http://schemas.microsoft.com/office/drawing/2014/main" id="{1C568D8E-C95D-4C0D-B51D-30F9232BDC8A}"/>
              </a:ext>
            </a:extLst>
          </p:cNvPr>
          <p:cNvSpPr>
            <a:spLocks xmlns:a="http://schemas.openxmlformats.org/drawingml/2006/main" noGrp="1"/>
          </p:cNvSpPr>
          <p:nvPr/>
        </p:nvSpPr>
        <p:spPr>
          <a:xfrm xmlns:a="http://schemas.openxmlformats.org/drawingml/2006/main">
            <a:off x="10131552" y="4014216"/>
            <a:ext cx="150876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b="1">
                <a:solidFill>
                  <a:srgbClr val="C69345"/>
                </a:solidFill>
                <a:latin typeface="Arial"/>
                <a:ea typeface="Arial"/>
                <a:cs typeface="Arial"/>
              </a:rPr>
              <a:t>Required</a:t>
            </a:r>
            <a:endParaRPr sz="1150">
              <a:latin typeface="Arial"/>
              <a:ea typeface="Arial"/>
              <a:cs typeface="Arial"/>
            </a:endParaRPr>
          </a:p>
        </p:txBody>
      </p:sp>
      <p:sp>
        <p:nvSpPr>
          <p:cNvPr id="52" name="Text 49">
            <a:extLst xmlns:a="http://schemas.openxmlformats.org/drawingml/2006/main">
              <a:ext uri="{FF2B5EF4-FFF2-40B4-BE49-F238E27FC236}">
                <a16:creationId xmlns:a16="http://schemas.microsoft.com/office/drawing/2014/main" id="{734C3D0D-8B8B-4FC8-BB25-7031951B2A46}"/>
              </a:ext>
            </a:extLst>
          </p:cNvPr>
          <p:cNvSpPr>
            <a:spLocks xmlns:a="http://schemas.openxmlformats.org/drawingml/2006/main" noGrp="1"/>
          </p:cNvSpPr>
          <p:nvPr/>
        </p:nvSpPr>
        <p:spPr>
          <a:xfrm xmlns:a="http://schemas.openxmlformats.org/drawingml/2006/main">
            <a:off x="10131552" y="4242816"/>
            <a:ext cx="150876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7B8184"/>
                </a:solidFill>
                <a:latin typeface="Arial"/>
                <a:ea typeface="Arial"/>
                <a:cs typeface="Arial"/>
              </a:rPr>
              <a:t>Tax and accounting treatment varies</a:t>
            </a:r>
            <a:endParaRPr sz="800">
              <a:latin typeface="Arial"/>
              <a:ea typeface="Arial"/>
              <a:cs typeface="Arial"/>
            </a:endParaRPr>
          </a:p>
        </p:txBody>
      </p:sp>
      <p:sp>
        <p:nvSpPr>
          <p:cNvPr id="53" name="Shape 50">
            <a:extLst xmlns:a="http://schemas.openxmlformats.org/drawingml/2006/main">
              <a:ext uri="{FF2B5EF4-FFF2-40B4-BE49-F238E27FC236}">
                <a16:creationId xmlns:a16="http://schemas.microsoft.com/office/drawing/2014/main" id="{E37FE3DC-8D4A-424F-9AD9-325B00A239C4}"/>
              </a:ext>
            </a:extLst>
          </p:cNvPr>
          <p:cNvSpPr>
            <a:spLocks xmlns:a="http://schemas.openxmlformats.org/drawingml/2006/main" noGrp="1"/>
          </p:cNvSpPr>
          <p:nvPr/>
        </p:nvSpPr>
        <p:spPr>
          <a:xfrm xmlns:a="http://schemas.openxmlformats.org/drawingml/2006/main">
            <a:off x="6419088" y="4663440"/>
            <a:ext cx="5303520" cy="512064"/>
          </a:xfrm>
          <a:prstGeom xmlns:a="http://schemas.openxmlformats.org/drawingml/2006/main" prst="rect">
            <a:avLst/>
          </a:prstGeom>
          <a:solidFill xmlns:a="http://schemas.openxmlformats.org/drawingml/2006/main">
            <a:srgbClr val="F3F6F8"/>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4" name="Text 51">
            <a:extLst xmlns:a="http://schemas.openxmlformats.org/drawingml/2006/main">
              <a:ext uri="{FF2B5EF4-FFF2-40B4-BE49-F238E27FC236}">
                <a16:creationId xmlns:a16="http://schemas.microsoft.com/office/drawing/2014/main" id="{DE43F39C-7D1D-4A4D-A49E-3E96F2B32827}"/>
              </a:ext>
            </a:extLst>
          </p:cNvPr>
          <p:cNvSpPr>
            <a:spLocks xmlns:a="http://schemas.openxmlformats.org/drawingml/2006/main" noGrp="1"/>
          </p:cNvSpPr>
          <p:nvPr/>
        </p:nvSpPr>
        <p:spPr>
          <a:xfrm xmlns:a="http://schemas.openxmlformats.org/drawingml/2006/main">
            <a:off x="6565392" y="4818888"/>
            <a:ext cx="4992624"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Evaluation rule: Compare “like-for-like TCO” and “cash-flow timing” separately, because a lower upfront cash need can be offset by higher recurring scope or locked-in services.</a:t>
            </a:r>
            <a:endParaRPr sz="800">
              <a:latin typeface="Arial"/>
              <a:ea typeface="Arial"/>
              <a:cs typeface="Arial"/>
            </a:endParaRPr>
          </a:p>
        </p:txBody>
      </p:sp>
      <p:sp>
        <p:nvSpPr>
          <p:cNvPr id="55" name="Shape 52">
            <a:extLst xmlns:a="http://schemas.openxmlformats.org/drawingml/2006/main">
              <a:ext uri="{FF2B5EF4-FFF2-40B4-BE49-F238E27FC236}">
                <a16:creationId xmlns:a16="http://schemas.microsoft.com/office/drawing/2014/main" id="{CEB945C2-2B07-4702-9BF8-AC0B96F3C06D}"/>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6" name="Shape 53">
            <a:extLst xmlns:a="http://schemas.openxmlformats.org/drawingml/2006/main">
              <a:ext uri="{FF2B5EF4-FFF2-40B4-BE49-F238E27FC236}">
                <a16:creationId xmlns:a16="http://schemas.microsoft.com/office/drawing/2014/main" id="{9C57C60B-E789-4FCB-8AD8-9EA07B29394A}"/>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7" name="Text 54">
            <a:extLst xmlns:a="http://schemas.openxmlformats.org/drawingml/2006/main">
              <a:ext uri="{FF2B5EF4-FFF2-40B4-BE49-F238E27FC236}">
                <a16:creationId xmlns:a16="http://schemas.microsoft.com/office/drawing/2014/main" id="{380AF14F-FB87-4FE7-AD72-42E766A65C3F}"/>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58" name="Text 55">
            <a:extLst xmlns:a="http://schemas.openxmlformats.org/drawingml/2006/main">
              <a:ext uri="{FF2B5EF4-FFF2-40B4-BE49-F238E27FC236}">
                <a16:creationId xmlns:a16="http://schemas.microsoft.com/office/drawing/2014/main" id="{D054EDE6-CCAB-48FF-9F53-7FC361890B4A}"/>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Low-CapEx options can reduce the year-0 budget need by more than 80% in an illustrative refresh, but they should be evaluated against total term cost, service inclusions and renewal obligations.</a:t>
            </a:r>
            <a:endParaRPr sz="1000">
              <a:latin typeface="Arial"/>
              <a:ea typeface="Arial"/>
              <a:cs typeface="Arial"/>
            </a:endParaRPr>
          </a:p>
        </p:txBody>
      </p:sp>
      <p:sp>
        <p:nvSpPr>
          <p:cNvPr id="59" name="Text 56">
            <a:extLst xmlns:a="http://schemas.openxmlformats.org/drawingml/2006/main">
              <a:ext uri="{FF2B5EF4-FFF2-40B4-BE49-F238E27FC236}">
                <a16:creationId xmlns:a16="http://schemas.microsoft.com/office/drawing/2014/main" id="{1DDE05FE-0B85-46B0-B2FE-B9809AF3AD7F}"/>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60" name="Text 57">
            <a:hlinkClick xmlns:r="http://schemas.openxmlformats.org/officeDocument/2006/relationships" xmlns:a="http://schemas.openxmlformats.org/drawingml/2006/main" r:id="R48d16243f4c445fa"/>
            <a:extLst xmlns:a="http://schemas.openxmlformats.org/drawingml/2006/main">
              <a:ext uri="{FF2B5EF4-FFF2-40B4-BE49-F238E27FC236}">
                <a16:creationId xmlns:a16="http://schemas.microsoft.com/office/drawing/2014/main" id="{1AE1007B-1567-4581-85F2-5F6DAE3AC7E1}"/>
              </a:ext>
            </a:extLst>
          </p:cNvPr>
          <p:cNvSpPr>
            <a:spLocks xmlns:a="http://schemas.openxmlformats.org/drawingml/2006/main" noGrp="1"/>
          </p:cNvSpPr>
          <p:nvPr/>
        </p:nvSpPr>
        <p:spPr>
          <a:xfrm xmlns:a="http://schemas.openxmlformats.org/drawingml/2006/main">
            <a:off x="896112" y="6291072"/>
            <a:ext cx="10972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c0e971cece6a4a0b"/>
              </a:rPr>
              <a:t>Cisco Lifecycle Pay</a:t>
            </a:r>
            <a:endParaRPr sz="600" i="1">
              <a:latin typeface="Arial"/>
              <a:ea typeface="Arial"/>
              <a:cs typeface="Arial"/>
            </a:endParaRPr>
          </a:p>
        </p:txBody>
      </p:sp>
      <p:sp>
        <p:nvSpPr>
          <p:cNvPr id="61" name="Text 58">
            <a:extLst xmlns:a="http://schemas.openxmlformats.org/drawingml/2006/main">
              <a:ext uri="{FF2B5EF4-FFF2-40B4-BE49-F238E27FC236}">
                <a16:creationId xmlns:a16="http://schemas.microsoft.com/office/drawing/2014/main" id="{4E789A2D-4247-46D9-86A1-1CB549F1D281}"/>
              </a:ext>
            </a:extLst>
          </p:cNvPr>
          <p:cNvSpPr>
            <a:spLocks xmlns:a="http://schemas.openxmlformats.org/drawingml/2006/main" noGrp="1"/>
          </p:cNvSpPr>
          <p:nvPr/>
        </p:nvSpPr>
        <p:spPr>
          <a:xfrm xmlns:a="http://schemas.openxmlformats.org/drawingml/2006/main">
            <a:off x="202996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62" name="Text 59">
            <a:hlinkClick xmlns:r="http://schemas.openxmlformats.org/officeDocument/2006/relationships" xmlns:a="http://schemas.openxmlformats.org/drawingml/2006/main" r:id="Ree4e6ebf67674cc2"/>
            <a:extLst xmlns:a="http://schemas.openxmlformats.org/drawingml/2006/main">
              <a:ext uri="{FF2B5EF4-FFF2-40B4-BE49-F238E27FC236}">
                <a16:creationId xmlns:a16="http://schemas.microsoft.com/office/drawing/2014/main" id="{7BC07376-2CB8-4651-A52A-777F05AF78BB}"/>
              </a:ext>
            </a:extLst>
          </p:cNvPr>
          <p:cNvSpPr>
            <a:spLocks xmlns:a="http://schemas.openxmlformats.org/drawingml/2006/main" noGrp="1"/>
          </p:cNvSpPr>
          <p:nvPr/>
        </p:nvSpPr>
        <p:spPr>
          <a:xfrm xmlns:a="http://schemas.openxmlformats.org/drawingml/2006/main">
            <a:off x="2112264" y="6291072"/>
            <a:ext cx="9601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65e7d3707f8c4f61"/>
              </a:rPr>
              <a:t>Cisco Choice Pay</a:t>
            </a:r>
            <a:endParaRPr sz="600" i="1">
              <a:latin typeface="Arial"/>
              <a:ea typeface="Arial"/>
              <a:cs typeface="Arial"/>
            </a:endParaRPr>
          </a:p>
        </p:txBody>
      </p:sp>
      <p:sp>
        <p:nvSpPr>
          <p:cNvPr id="63" name="Text 60">
            <a:extLst xmlns:a="http://schemas.openxmlformats.org/drawingml/2006/main">
              <a:ext uri="{FF2B5EF4-FFF2-40B4-BE49-F238E27FC236}">
                <a16:creationId xmlns:a16="http://schemas.microsoft.com/office/drawing/2014/main" id="{556832E1-5C79-4FDD-B2C4-0AC2560F73D0}"/>
              </a:ext>
            </a:extLst>
          </p:cNvPr>
          <p:cNvSpPr>
            <a:spLocks xmlns:a="http://schemas.openxmlformats.org/drawingml/2006/main" noGrp="1"/>
          </p:cNvSpPr>
          <p:nvPr/>
        </p:nvSpPr>
        <p:spPr>
          <a:xfrm xmlns:a="http://schemas.openxmlformats.org/drawingml/2006/main">
            <a:off x="310896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64" name="Text 61">
            <a:hlinkClick xmlns:r="http://schemas.openxmlformats.org/officeDocument/2006/relationships" xmlns:a="http://schemas.openxmlformats.org/drawingml/2006/main" r:id="R3163c65b47c844e1"/>
            <a:extLst xmlns:a="http://schemas.openxmlformats.org/drawingml/2006/main">
              <a:ext uri="{FF2B5EF4-FFF2-40B4-BE49-F238E27FC236}">
                <a16:creationId xmlns:a16="http://schemas.microsoft.com/office/drawing/2014/main" id="{F293CE34-73EB-427E-99FD-BD59894977C5}"/>
              </a:ext>
            </a:extLst>
          </p:cNvPr>
          <p:cNvSpPr>
            <a:spLocks xmlns:a="http://schemas.openxmlformats.org/drawingml/2006/main" noGrp="1"/>
          </p:cNvSpPr>
          <p:nvPr/>
        </p:nvSpPr>
        <p:spPr>
          <a:xfrm xmlns:a="http://schemas.openxmlformats.org/drawingml/2006/main">
            <a:off x="3191256" y="6291072"/>
            <a:ext cx="13258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24699fb8b0154c8c"/>
              </a:rPr>
              <a:t>HPE GreenLake QuickSpecs</a:t>
            </a:r>
            <a:endParaRPr sz="600" i="1">
              <a:latin typeface="Arial"/>
              <a:ea typeface="Arial"/>
              <a:cs typeface="Arial"/>
            </a:endParaRPr>
          </a:p>
        </p:txBody>
      </p:sp>
      <p:sp>
        <p:nvSpPr>
          <p:cNvPr id="65" name="Text 62">
            <a:extLst xmlns:a="http://schemas.openxmlformats.org/drawingml/2006/main">
              <a:ext uri="{FF2B5EF4-FFF2-40B4-BE49-F238E27FC236}">
                <a16:creationId xmlns:a16="http://schemas.microsoft.com/office/drawing/2014/main" id="{66490BD6-D260-4ED1-9485-3B0449817410}"/>
              </a:ext>
            </a:extLst>
          </p:cNvPr>
          <p:cNvSpPr>
            <a:spLocks xmlns:a="http://schemas.openxmlformats.org/drawingml/2006/main" noGrp="1"/>
          </p:cNvSpPr>
          <p:nvPr/>
        </p:nvSpPr>
        <p:spPr>
          <a:xfrm xmlns:a="http://schemas.openxmlformats.org/drawingml/2006/main">
            <a:off x="455371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66" name="Text 63">
            <a:hlinkClick xmlns:r="http://schemas.openxmlformats.org/officeDocument/2006/relationships" xmlns:a="http://schemas.openxmlformats.org/drawingml/2006/main" r:id="R8f65a6bb7fed4121"/>
            <a:extLst xmlns:a="http://schemas.openxmlformats.org/drawingml/2006/main">
              <a:ext uri="{FF2B5EF4-FFF2-40B4-BE49-F238E27FC236}">
                <a16:creationId xmlns:a16="http://schemas.microsoft.com/office/drawing/2014/main" id="{9F5BA096-4AD6-42CD-B305-FC9721684D81}"/>
              </a:ext>
            </a:extLst>
          </p:cNvPr>
          <p:cNvSpPr>
            <a:spLocks xmlns:a="http://schemas.openxmlformats.org/drawingml/2006/main" noGrp="1"/>
          </p:cNvSpPr>
          <p:nvPr/>
        </p:nvSpPr>
        <p:spPr>
          <a:xfrm xmlns:a="http://schemas.openxmlformats.org/drawingml/2006/main">
            <a:off x="4636008" y="6291072"/>
            <a:ext cx="10058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e981af6a4f394e7d"/>
              </a:rPr>
              <a:t>Juniper NaaS Brief</a:t>
            </a:r>
            <a:endParaRPr sz="600" i="1">
              <a:latin typeface="Arial"/>
              <a:ea typeface="Arial"/>
              <a:cs typeface="Arial"/>
            </a:endParaRPr>
          </a:p>
        </p:txBody>
      </p:sp>
      <p:sp>
        <p:nvSpPr>
          <p:cNvPr id="67" name="Shape 64">
            <a:extLst xmlns:a="http://schemas.openxmlformats.org/drawingml/2006/main">
              <a:ext uri="{FF2B5EF4-FFF2-40B4-BE49-F238E27FC236}">
                <a16:creationId xmlns:a16="http://schemas.microsoft.com/office/drawing/2014/main" id="{2920034D-D570-424D-B7FC-03D81DFC1196}"/>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68" name="Text 65">
            <a:extLst xmlns:a="http://schemas.openxmlformats.org/drawingml/2006/main">
              <a:ext uri="{FF2B5EF4-FFF2-40B4-BE49-F238E27FC236}">
                <a16:creationId xmlns:a16="http://schemas.microsoft.com/office/drawing/2014/main" id="{D76BA320-2778-46C6-87F9-01C41199B949}"/>
              </a:ext>
            </a:extLst>
          </p:cNvPr>
          <p:cNvSpPr>
            <a:spLocks xmlns:a="http://schemas.openxmlformats.org/drawingml/2006/main" noGrp="1"/>
          </p:cNvSpPr>
          <p:nvPr/>
        </p:nvSpPr>
        <p:spPr>
          <a:xfrm xmlns:a="http://schemas.openxmlformats.org/drawingml/2006/main">
            <a:off x="438912" y="6537960"/>
            <a:ext cx="61264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69" name="Text 66">
            <a:extLst xmlns:a="http://schemas.openxmlformats.org/drawingml/2006/main">
              <a:ext uri="{FF2B5EF4-FFF2-40B4-BE49-F238E27FC236}">
                <a16:creationId xmlns:a16="http://schemas.microsoft.com/office/drawing/2014/main" id="{A86C8879-2B42-4E76-8C84-25C4125DDBA7}"/>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21</a:t>
            </a:r>
            <a:endParaRPr sz="800">
              <a:latin typeface="Arial"/>
              <a:ea typeface="Arial"/>
              <a:cs typeface="Arial"/>
            </a:endParaRPr>
          </a:p>
        </p:txBody>
      </p:sp>
      <p:sp>
        <p:nvSpPr>
          <p:cNvPr id="71" name="SCULTRA Top Bar">
            <a:extLst xmlns:a="http://schemas.openxmlformats.org/drawingml/2006/main">
              <a:ext uri="{FF2B5EF4-FFF2-40B4-BE49-F238E27FC236}">
                <a16:creationId xmlns:a16="http://schemas.microsoft.com/office/drawing/2014/main" id="{BE0E19B1-274A-4F9E-A21F-A10A1A02DCAD}"/>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72" name="SCULTRA Footer Field">
            <a:extLst xmlns:a="http://schemas.openxmlformats.org/drawingml/2006/main">
              <a:ext uri="{FF2B5EF4-FFF2-40B4-BE49-F238E27FC236}">
                <a16:creationId xmlns:a16="http://schemas.microsoft.com/office/drawing/2014/main" id="{CE1863D0-A47A-4E0C-B7A3-D9E23D998F57}"/>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73" name="">
            <a:extLst xmlns:a="http://schemas.openxmlformats.org/drawingml/2006/main">
              <a:ext uri="{FF2B5EF4-FFF2-40B4-BE49-F238E27FC236}">
                <a16:creationId xmlns:a16="http://schemas.microsoft.com/office/drawing/2014/main" id="{B3533A94-B790-45B7-B73C-7845E7A06153}"/>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74" name="">
            <a:extLst xmlns:a="http://schemas.openxmlformats.org/drawingml/2006/main">
              <a:ext uri="{FF2B5EF4-FFF2-40B4-BE49-F238E27FC236}">
                <a16:creationId xmlns:a16="http://schemas.microsoft.com/office/drawing/2014/main" id="{887F95B7-06E6-47D4-89A0-411E691D5996}"/>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75" name="">
            <a:extLst xmlns:a="http://schemas.openxmlformats.org/drawingml/2006/main">
              <a:ext uri="{FF2B5EF4-FFF2-40B4-BE49-F238E27FC236}">
                <a16:creationId xmlns:a16="http://schemas.microsoft.com/office/drawing/2014/main" id="{61AAF1CB-81A9-449C-9B6A-AF8CF007B98D}"/>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76" name="">
            <a:extLst xmlns:a="http://schemas.openxmlformats.org/drawingml/2006/main">
              <a:ext uri="{FF2B5EF4-FFF2-40B4-BE49-F238E27FC236}">
                <a16:creationId xmlns:a16="http://schemas.microsoft.com/office/drawing/2014/main" id="{5501251E-001B-42D0-B20D-B639335AC24F}"/>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21</a:t>
            </a:r>
          </a:p>
        </p:txBody>
      </p:sp>
    </p:spTree>
    <p:extLst>
      <p:ext uri="{BB962C8B-B14F-4D97-AF65-F5344CB8AC3E}">
        <p14:creationId xmlns:p14="http://schemas.microsoft.com/office/powerpoint/2010/main" val="3214328544"/>
      </p:ext>
    </p:extLst>
  </p:cSld>
</p:sld>
</file>

<file path=ppt/slides/slide22.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A094A53-E8CB-4700-9CE0-120904846973}"/>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A3. Model Fit Varies by Control, Cash Flow, Lifecycle Complexity and Contract Flexibility</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BDF567EE-4215-4E5A-ABC2-E3A0985A6DA9}"/>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A Fortune 500 client should view ownership as a sourcing architecture decision, not a pure finance decision, because accountability and operational control change by model.</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293EF9C1-BFD2-46D2-9315-60446E4B1D05}"/>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F95A5CB2-92AB-4EF6-BEAE-446CD38A3FCE}"/>
              </a:ext>
            </a:extLst>
          </p:cNvPr>
          <p:cNvSpPr>
            <a:spLocks xmlns:a="http://schemas.openxmlformats.org/drawingml/2006/main" noGrp="1"/>
          </p:cNvSpPr>
          <p:nvPr/>
        </p:nvSpPr>
        <p:spPr>
          <a:xfrm xmlns:a="http://schemas.openxmlformats.org/drawingml/2006/main">
            <a:off x="475488" y="1078992"/>
            <a:ext cx="53035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Ownership model scorecard for enterprise network refresh</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25128214-E5BE-483E-B30D-D8D863F9761F}"/>
              </a:ext>
            </a:extLst>
          </p:cNvPr>
          <p:cNvSpPr>
            <a:spLocks xmlns:a="http://schemas.openxmlformats.org/drawingml/2006/main" noGrp="1"/>
          </p:cNvSpPr>
          <p:nvPr/>
        </p:nvSpPr>
        <p:spPr>
          <a:xfrm xmlns:a="http://schemas.openxmlformats.org/drawingml/2006/main">
            <a:off x="475488" y="1389888"/>
            <a:ext cx="2240280"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 name="Text 5">
            <a:extLst xmlns:a="http://schemas.openxmlformats.org/drawingml/2006/main">
              <a:ext uri="{FF2B5EF4-FFF2-40B4-BE49-F238E27FC236}">
                <a16:creationId xmlns:a16="http://schemas.microsoft.com/office/drawing/2014/main" id="{EC9FF013-5198-43BC-9604-443F002E1992}"/>
              </a:ext>
            </a:extLst>
          </p:cNvPr>
          <p:cNvSpPr>
            <a:spLocks xmlns:a="http://schemas.openxmlformats.org/drawingml/2006/main" noGrp="1"/>
          </p:cNvSpPr>
          <p:nvPr/>
        </p:nvSpPr>
        <p:spPr>
          <a:xfrm xmlns:a="http://schemas.openxmlformats.org/drawingml/2006/main">
            <a:off x="548640" y="1453896"/>
            <a:ext cx="2093976"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Assessment Criterion</a:t>
            </a:r>
            <a:endParaRPr sz="800">
              <a:latin typeface="Arial"/>
              <a:ea typeface="Arial"/>
              <a:cs typeface="Arial"/>
            </a:endParaRPr>
          </a:p>
        </p:txBody>
      </p:sp>
      <p:sp>
        <p:nvSpPr>
          <p:cNvPr id="8" name="Shape 6">
            <a:extLst xmlns:a="http://schemas.openxmlformats.org/drawingml/2006/main">
              <a:ext uri="{FF2B5EF4-FFF2-40B4-BE49-F238E27FC236}">
                <a16:creationId xmlns:a16="http://schemas.microsoft.com/office/drawing/2014/main" id="{FD5B5793-ACB1-447E-9D1B-E66C8D66DAB3}"/>
              </a:ext>
            </a:extLst>
          </p:cNvPr>
          <p:cNvSpPr>
            <a:spLocks xmlns:a="http://schemas.openxmlformats.org/drawingml/2006/main" noGrp="1"/>
          </p:cNvSpPr>
          <p:nvPr/>
        </p:nvSpPr>
        <p:spPr>
          <a:xfrm xmlns:a="http://schemas.openxmlformats.org/drawingml/2006/main">
            <a:off x="2715768" y="1389888"/>
            <a:ext cx="1856232"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 name="Text 7">
            <a:extLst xmlns:a="http://schemas.openxmlformats.org/drawingml/2006/main">
              <a:ext uri="{FF2B5EF4-FFF2-40B4-BE49-F238E27FC236}">
                <a16:creationId xmlns:a16="http://schemas.microsoft.com/office/drawing/2014/main" id="{5BC3743F-9502-4489-B2FA-78CAB3FFA375}"/>
              </a:ext>
            </a:extLst>
          </p:cNvPr>
          <p:cNvSpPr>
            <a:spLocks xmlns:a="http://schemas.openxmlformats.org/drawingml/2006/main" noGrp="1"/>
          </p:cNvSpPr>
          <p:nvPr/>
        </p:nvSpPr>
        <p:spPr>
          <a:xfrm xmlns:a="http://schemas.openxmlformats.org/drawingml/2006/main">
            <a:off x="2788920" y="1453896"/>
            <a:ext cx="1709928"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Outright Purchase</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8F9D5B90-2BCF-4B9E-A568-BE80AEAAC694}"/>
              </a:ext>
            </a:extLst>
          </p:cNvPr>
          <p:cNvSpPr>
            <a:spLocks xmlns:a="http://schemas.openxmlformats.org/drawingml/2006/main" noGrp="1"/>
          </p:cNvSpPr>
          <p:nvPr/>
        </p:nvSpPr>
        <p:spPr>
          <a:xfrm xmlns:a="http://schemas.openxmlformats.org/drawingml/2006/main">
            <a:off x="4572000" y="1389888"/>
            <a:ext cx="1856232"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1" name="Text 9">
            <a:extLst xmlns:a="http://schemas.openxmlformats.org/drawingml/2006/main">
              <a:ext uri="{FF2B5EF4-FFF2-40B4-BE49-F238E27FC236}">
                <a16:creationId xmlns:a16="http://schemas.microsoft.com/office/drawing/2014/main" id="{3912C915-949D-44B8-817A-CBECB72BCF6B}"/>
              </a:ext>
            </a:extLst>
          </p:cNvPr>
          <p:cNvSpPr>
            <a:spLocks xmlns:a="http://schemas.openxmlformats.org/drawingml/2006/main" noGrp="1"/>
          </p:cNvSpPr>
          <p:nvPr/>
        </p:nvSpPr>
        <p:spPr>
          <a:xfrm xmlns:a="http://schemas.openxmlformats.org/drawingml/2006/main">
            <a:off x="4645152" y="1453896"/>
            <a:ext cx="1709928"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Lease / Finance</a:t>
            </a:r>
            <a:endParaRPr sz="800">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C9732101-4198-4C5C-980C-19C151647A48}"/>
              </a:ext>
            </a:extLst>
          </p:cNvPr>
          <p:cNvSpPr>
            <a:spLocks xmlns:a="http://schemas.openxmlformats.org/drawingml/2006/main" noGrp="1"/>
          </p:cNvSpPr>
          <p:nvPr/>
        </p:nvSpPr>
        <p:spPr>
          <a:xfrm xmlns:a="http://schemas.openxmlformats.org/drawingml/2006/main">
            <a:off x="6428232" y="1389888"/>
            <a:ext cx="1856232"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3" name="Text 11">
            <a:extLst xmlns:a="http://schemas.openxmlformats.org/drawingml/2006/main">
              <a:ext uri="{FF2B5EF4-FFF2-40B4-BE49-F238E27FC236}">
                <a16:creationId xmlns:a16="http://schemas.microsoft.com/office/drawing/2014/main" id="{CF60BE85-8578-4498-96D7-6496AAFF3228}"/>
              </a:ext>
            </a:extLst>
          </p:cNvPr>
          <p:cNvSpPr>
            <a:spLocks xmlns:a="http://schemas.openxmlformats.org/drawingml/2006/main" noGrp="1"/>
          </p:cNvSpPr>
          <p:nvPr/>
        </p:nvSpPr>
        <p:spPr>
          <a:xfrm xmlns:a="http://schemas.openxmlformats.org/drawingml/2006/main">
            <a:off x="6501384" y="1453896"/>
            <a:ext cx="1709928"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NaaS / Managed</a:t>
            </a:r>
            <a:endParaRPr sz="800">
              <a:latin typeface="Arial"/>
              <a:ea typeface="Arial"/>
              <a:cs typeface="Arial"/>
            </a:endParaRPr>
          </a:p>
        </p:txBody>
      </p:sp>
      <p:sp>
        <p:nvSpPr>
          <p:cNvPr id="14" name="Shape 12">
            <a:extLst xmlns:a="http://schemas.openxmlformats.org/drawingml/2006/main">
              <a:ext uri="{FF2B5EF4-FFF2-40B4-BE49-F238E27FC236}">
                <a16:creationId xmlns:a16="http://schemas.microsoft.com/office/drawing/2014/main" id="{412AFA29-B3CF-4B01-8B91-27FD5DFD12DF}"/>
              </a:ext>
            </a:extLst>
          </p:cNvPr>
          <p:cNvSpPr>
            <a:spLocks xmlns:a="http://schemas.openxmlformats.org/drawingml/2006/main" noGrp="1"/>
          </p:cNvSpPr>
          <p:nvPr/>
        </p:nvSpPr>
        <p:spPr>
          <a:xfrm xmlns:a="http://schemas.openxmlformats.org/drawingml/2006/main">
            <a:off x="8284464" y="1389888"/>
            <a:ext cx="2880360"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5" name="Text 13">
            <a:extLst xmlns:a="http://schemas.openxmlformats.org/drawingml/2006/main">
              <a:ext uri="{FF2B5EF4-FFF2-40B4-BE49-F238E27FC236}">
                <a16:creationId xmlns:a16="http://schemas.microsoft.com/office/drawing/2014/main" id="{27194873-BBBA-460F-BE22-2648FD1FBFAB}"/>
              </a:ext>
            </a:extLst>
          </p:cNvPr>
          <p:cNvSpPr>
            <a:spLocks xmlns:a="http://schemas.openxmlformats.org/drawingml/2006/main" noGrp="1"/>
          </p:cNvSpPr>
          <p:nvPr/>
        </p:nvSpPr>
        <p:spPr>
          <a:xfrm xmlns:a="http://schemas.openxmlformats.org/drawingml/2006/main">
            <a:off x="8357616" y="1453896"/>
            <a:ext cx="2734056"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Implication</a:t>
            </a:r>
            <a:endParaRPr sz="800">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AA61A9FE-4361-4BCD-9BB3-64C23206E33B}"/>
              </a:ext>
            </a:extLst>
          </p:cNvPr>
          <p:cNvSpPr>
            <a:spLocks xmlns:a="http://schemas.openxmlformats.org/drawingml/2006/main" noGrp="1"/>
          </p:cNvSpPr>
          <p:nvPr/>
        </p:nvSpPr>
        <p:spPr>
          <a:xfrm xmlns:a="http://schemas.openxmlformats.org/drawingml/2006/main">
            <a:off x="475488" y="1700784"/>
            <a:ext cx="2240280"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7" name="Text 15">
            <a:extLst xmlns:a="http://schemas.openxmlformats.org/drawingml/2006/main">
              <a:ext uri="{FF2B5EF4-FFF2-40B4-BE49-F238E27FC236}">
                <a16:creationId xmlns:a16="http://schemas.microsoft.com/office/drawing/2014/main" id="{50E82ABC-45E3-49FE-B2BB-517CEDFFC042}"/>
              </a:ext>
            </a:extLst>
          </p:cNvPr>
          <p:cNvSpPr>
            <a:spLocks xmlns:a="http://schemas.openxmlformats.org/drawingml/2006/main" noGrp="1"/>
          </p:cNvSpPr>
          <p:nvPr/>
        </p:nvSpPr>
        <p:spPr>
          <a:xfrm xmlns:a="http://schemas.openxmlformats.org/drawingml/2006/main">
            <a:off x="548640" y="1764792"/>
            <a:ext cx="2093976"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Low upfront CapEx</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1A118622-080D-43C1-8E34-D389F8007069}"/>
              </a:ext>
            </a:extLst>
          </p:cNvPr>
          <p:cNvSpPr>
            <a:spLocks xmlns:a="http://schemas.openxmlformats.org/drawingml/2006/main" noGrp="1"/>
          </p:cNvSpPr>
          <p:nvPr/>
        </p:nvSpPr>
        <p:spPr>
          <a:xfrm xmlns:a="http://schemas.openxmlformats.org/drawingml/2006/main">
            <a:off x="2715768" y="1700784"/>
            <a:ext cx="1856232" cy="475488"/>
          </a:xfrm>
          <a:prstGeom xmlns:a="http://schemas.openxmlformats.org/drawingml/2006/main" prst="rect">
            <a:avLst/>
          </a:prstGeom>
          <a:solidFill xmlns:a="http://schemas.openxmlformats.org/drawingml/2006/main">
            <a:srgbClr val="FCEDED"/>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9" name="Text 17">
            <a:extLst xmlns:a="http://schemas.openxmlformats.org/drawingml/2006/main">
              <a:ext uri="{FF2B5EF4-FFF2-40B4-BE49-F238E27FC236}">
                <a16:creationId xmlns:a16="http://schemas.microsoft.com/office/drawing/2014/main" id="{F2FFB8EB-AC2C-4A94-90F2-D95CF0434D23}"/>
              </a:ext>
            </a:extLst>
          </p:cNvPr>
          <p:cNvSpPr>
            <a:spLocks xmlns:a="http://schemas.openxmlformats.org/drawingml/2006/main" noGrp="1"/>
          </p:cNvSpPr>
          <p:nvPr/>
        </p:nvSpPr>
        <p:spPr>
          <a:xfrm xmlns:a="http://schemas.openxmlformats.org/drawingml/2006/main">
            <a:off x="2788920" y="1764792"/>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42318"/>
                </a:solidFill>
                <a:latin typeface="Arial"/>
                <a:ea typeface="Arial"/>
                <a:cs typeface="Arial"/>
              </a:rPr>
              <a:t>Low</a:t>
            </a:r>
            <a:endParaRPr sz="800">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3FD81EFA-6E0E-41EB-A8DE-172F0124D53D}"/>
              </a:ext>
            </a:extLst>
          </p:cNvPr>
          <p:cNvSpPr>
            <a:spLocks xmlns:a="http://schemas.openxmlformats.org/drawingml/2006/main" noGrp="1"/>
          </p:cNvSpPr>
          <p:nvPr/>
        </p:nvSpPr>
        <p:spPr>
          <a:xfrm xmlns:a="http://schemas.openxmlformats.org/drawingml/2006/main">
            <a:off x="4572000" y="1700784"/>
            <a:ext cx="1856232"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1" name="Text 19">
            <a:extLst xmlns:a="http://schemas.openxmlformats.org/drawingml/2006/main">
              <a:ext uri="{FF2B5EF4-FFF2-40B4-BE49-F238E27FC236}">
                <a16:creationId xmlns:a16="http://schemas.microsoft.com/office/drawing/2014/main" id="{B034D6CC-E4EF-4511-B0BF-156F57F8DBFA}"/>
              </a:ext>
            </a:extLst>
          </p:cNvPr>
          <p:cNvSpPr>
            <a:spLocks xmlns:a="http://schemas.openxmlformats.org/drawingml/2006/main" noGrp="1"/>
          </p:cNvSpPr>
          <p:nvPr/>
        </p:nvSpPr>
        <p:spPr>
          <a:xfrm xmlns:a="http://schemas.openxmlformats.org/drawingml/2006/main">
            <a:off x="4645152" y="1764792"/>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High</a:t>
            </a:r>
            <a:endParaRPr sz="800">
              <a:latin typeface="Arial"/>
              <a:ea typeface="Arial"/>
              <a:cs typeface="Arial"/>
            </a:endParaRPr>
          </a:p>
        </p:txBody>
      </p:sp>
      <p:sp>
        <p:nvSpPr>
          <p:cNvPr id="22" name="Shape 20">
            <a:extLst xmlns:a="http://schemas.openxmlformats.org/drawingml/2006/main">
              <a:ext uri="{FF2B5EF4-FFF2-40B4-BE49-F238E27FC236}">
                <a16:creationId xmlns:a16="http://schemas.microsoft.com/office/drawing/2014/main" id="{68EA3204-6D26-4D8B-A140-9CEF249A5608}"/>
              </a:ext>
            </a:extLst>
          </p:cNvPr>
          <p:cNvSpPr>
            <a:spLocks xmlns:a="http://schemas.openxmlformats.org/drawingml/2006/main" noGrp="1"/>
          </p:cNvSpPr>
          <p:nvPr/>
        </p:nvSpPr>
        <p:spPr>
          <a:xfrm xmlns:a="http://schemas.openxmlformats.org/drawingml/2006/main">
            <a:off x="6428232" y="1700784"/>
            <a:ext cx="1856232"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3" name="Text 21">
            <a:extLst xmlns:a="http://schemas.openxmlformats.org/drawingml/2006/main">
              <a:ext uri="{FF2B5EF4-FFF2-40B4-BE49-F238E27FC236}">
                <a16:creationId xmlns:a16="http://schemas.microsoft.com/office/drawing/2014/main" id="{0CD8093E-5035-4BE6-88BE-D9E463A49D5D}"/>
              </a:ext>
            </a:extLst>
          </p:cNvPr>
          <p:cNvSpPr>
            <a:spLocks xmlns:a="http://schemas.openxmlformats.org/drawingml/2006/main" noGrp="1"/>
          </p:cNvSpPr>
          <p:nvPr/>
        </p:nvSpPr>
        <p:spPr>
          <a:xfrm xmlns:a="http://schemas.openxmlformats.org/drawingml/2006/main">
            <a:off x="6501384" y="1764792"/>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High</a:t>
            </a:r>
            <a:endParaRPr sz="800">
              <a:latin typeface="Arial"/>
              <a:ea typeface="Arial"/>
              <a:cs typeface="Arial"/>
            </a:endParaRPr>
          </a:p>
        </p:txBody>
      </p:sp>
      <p:sp>
        <p:nvSpPr>
          <p:cNvPr id="24" name="Shape 22">
            <a:extLst xmlns:a="http://schemas.openxmlformats.org/drawingml/2006/main">
              <a:ext uri="{FF2B5EF4-FFF2-40B4-BE49-F238E27FC236}">
                <a16:creationId xmlns:a16="http://schemas.microsoft.com/office/drawing/2014/main" id="{C58E9A4D-C68C-46E7-817C-FB182D8F9DB9}"/>
              </a:ext>
            </a:extLst>
          </p:cNvPr>
          <p:cNvSpPr>
            <a:spLocks xmlns:a="http://schemas.openxmlformats.org/drawingml/2006/main" noGrp="1"/>
          </p:cNvSpPr>
          <p:nvPr/>
        </p:nvSpPr>
        <p:spPr>
          <a:xfrm xmlns:a="http://schemas.openxmlformats.org/drawingml/2006/main">
            <a:off x="8284464" y="1700784"/>
            <a:ext cx="2880360"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5" name="Text 23">
            <a:extLst xmlns:a="http://schemas.openxmlformats.org/drawingml/2006/main">
              <a:ext uri="{FF2B5EF4-FFF2-40B4-BE49-F238E27FC236}">
                <a16:creationId xmlns:a16="http://schemas.microsoft.com/office/drawing/2014/main" id="{FC4AD027-07A1-4011-8387-199FDA662535}"/>
              </a:ext>
            </a:extLst>
          </p:cNvPr>
          <p:cNvSpPr>
            <a:spLocks xmlns:a="http://schemas.openxmlformats.org/drawingml/2006/main" noGrp="1"/>
          </p:cNvSpPr>
          <p:nvPr/>
        </p:nvSpPr>
        <p:spPr>
          <a:xfrm xmlns:a="http://schemas.openxmlformats.org/drawingml/2006/main">
            <a:off x="8357616" y="1764792"/>
            <a:ext cx="2734056"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NaaS and leasing are better when annual capital budgets are constrained.</a:t>
            </a:r>
            <a:endParaRPr sz="8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B71C0862-512D-49CF-ADF7-C622266D5DAB}"/>
              </a:ext>
            </a:extLst>
          </p:cNvPr>
          <p:cNvSpPr>
            <a:spLocks xmlns:a="http://schemas.openxmlformats.org/drawingml/2006/main" noGrp="1"/>
          </p:cNvSpPr>
          <p:nvPr/>
        </p:nvSpPr>
        <p:spPr>
          <a:xfrm xmlns:a="http://schemas.openxmlformats.org/drawingml/2006/main">
            <a:off x="475488" y="2176272"/>
            <a:ext cx="2240280" cy="47548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7" name="Text 25">
            <a:extLst xmlns:a="http://schemas.openxmlformats.org/drawingml/2006/main">
              <a:ext uri="{FF2B5EF4-FFF2-40B4-BE49-F238E27FC236}">
                <a16:creationId xmlns:a16="http://schemas.microsoft.com/office/drawing/2014/main" id="{403091FA-22E0-49B6-B58C-FCFA9C1E62A4}"/>
              </a:ext>
            </a:extLst>
          </p:cNvPr>
          <p:cNvSpPr>
            <a:spLocks xmlns:a="http://schemas.openxmlformats.org/drawingml/2006/main" noGrp="1"/>
          </p:cNvSpPr>
          <p:nvPr/>
        </p:nvSpPr>
        <p:spPr>
          <a:xfrm xmlns:a="http://schemas.openxmlformats.org/drawingml/2006/main">
            <a:off x="548640" y="2240280"/>
            <a:ext cx="2093976"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Recurring cost predictability</a:t>
            </a:r>
            <a:endParaRPr sz="80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A937B719-04F4-4DC9-AA76-B2EC93402FD6}"/>
              </a:ext>
            </a:extLst>
          </p:cNvPr>
          <p:cNvSpPr>
            <a:spLocks xmlns:a="http://schemas.openxmlformats.org/drawingml/2006/main" noGrp="1"/>
          </p:cNvSpPr>
          <p:nvPr/>
        </p:nvSpPr>
        <p:spPr>
          <a:xfrm xmlns:a="http://schemas.openxmlformats.org/drawingml/2006/main">
            <a:off x="2715768" y="2176272"/>
            <a:ext cx="1856232"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9" name="Text 27">
            <a:extLst xmlns:a="http://schemas.openxmlformats.org/drawingml/2006/main">
              <a:ext uri="{FF2B5EF4-FFF2-40B4-BE49-F238E27FC236}">
                <a16:creationId xmlns:a16="http://schemas.microsoft.com/office/drawing/2014/main" id="{13C0B7ED-9905-40EA-AC6C-DCE5A664176E}"/>
              </a:ext>
            </a:extLst>
          </p:cNvPr>
          <p:cNvSpPr>
            <a:spLocks xmlns:a="http://schemas.openxmlformats.org/drawingml/2006/main" noGrp="1"/>
          </p:cNvSpPr>
          <p:nvPr/>
        </p:nvSpPr>
        <p:spPr>
          <a:xfrm xmlns:a="http://schemas.openxmlformats.org/drawingml/2006/main">
            <a:off x="2788920" y="2240280"/>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Medium</a:t>
            </a:r>
            <a:endParaRPr sz="8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86CDBE1D-8E2F-49A1-8E68-9D6E34DCBBA2}"/>
              </a:ext>
            </a:extLst>
          </p:cNvPr>
          <p:cNvSpPr>
            <a:spLocks xmlns:a="http://schemas.openxmlformats.org/drawingml/2006/main" noGrp="1"/>
          </p:cNvSpPr>
          <p:nvPr/>
        </p:nvSpPr>
        <p:spPr>
          <a:xfrm xmlns:a="http://schemas.openxmlformats.org/drawingml/2006/main">
            <a:off x="4572000" y="2176272"/>
            <a:ext cx="1856232"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1" name="Text 29">
            <a:extLst xmlns:a="http://schemas.openxmlformats.org/drawingml/2006/main">
              <a:ext uri="{FF2B5EF4-FFF2-40B4-BE49-F238E27FC236}">
                <a16:creationId xmlns:a16="http://schemas.microsoft.com/office/drawing/2014/main" id="{C57F52EF-3960-413E-989D-57AA53C83DB8}"/>
              </a:ext>
            </a:extLst>
          </p:cNvPr>
          <p:cNvSpPr>
            <a:spLocks xmlns:a="http://schemas.openxmlformats.org/drawingml/2006/main" noGrp="1"/>
          </p:cNvSpPr>
          <p:nvPr/>
        </p:nvSpPr>
        <p:spPr>
          <a:xfrm xmlns:a="http://schemas.openxmlformats.org/drawingml/2006/main">
            <a:off x="4645152" y="2240280"/>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High</a:t>
            </a:r>
            <a:endParaRPr sz="800">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514C0C42-0728-45A6-B5B0-893ED9C5F0EA}"/>
              </a:ext>
            </a:extLst>
          </p:cNvPr>
          <p:cNvSpPr>
            <a:spLocks xmlns:a="http://schemas.openxmlformats.org/drawingml/2006/main" noGrp="1"/>
          </p:cNvSpPr>
          <p:nvPr/>
        </p:nvSpPr>
        <p:spPr>
          <a:xfrm xmlns:a="http://schemas.openxmlformats.org/drawingml/2006/main">
            <a:off x="6428232" y="2176272"/>
            <a:ext cx="1856232"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3" name="Text 31">
            <a:extLst xmlns:a="http://schemas.openxmlformats.org/drawingml/2006/main">
              <a:ext uri="{FF2B5EF4-FFF2-40B4-BE49-F238E27FC236}">
                <a16:creationId xmlns:a16="http://schemas.microsoft.com/office/drawing/2014/main" id="{F3F3CC5F-17FC-4DDA-87AE-5E2B16A796F1}"/>
              </a:ext>
            </a:extLst>
          </p:cNvPr>
          <p:cNvSpPr>
            <a:spLocks xmlns:a="http://schemas.openxmlformats.org/drawingml/2006/main" noGrp="1"/>
          </p:cNvSpPr>
          <p:nvPr/>
        </p:nvSpPr>
        <p:spPr>
          <a:xfrm xmlns:a="http://schemas.openxmlformats.org/drawingml/2006/main">
            <a:off x="6501384" y="2240280"/>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High</a:t>
            </a:r>
            <a:endParaRPr sz="80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B6FAAFBE-9C4D-4A93-822D-035965CB0BC5}"/>
              </a:ext>
            </a:extLst>
          </p:cNvPr>
          <p:cNvSpPr>
            <a:spLocks xmlns:a="http://schemas.openxmlformats.org/drawingml/2006/main" noGrp="1"/>
          </p:cNvSpPr>
          <p:nvPr/>
        </p:nvSpPr>
        <p:spPr>
          <a:xfrm xmlns:a="http://schemas.openxmlformats.org/drawingml/2006/main">
            <a:off x="8284464" y="2176272"/>
            <a:ext cx="2880360" cy="47548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5" name="Text 33">
            <a:extLst xmlns:a="http://schemas.openxmlformats.org/drawingml/2006/main">
              <a:ext uri="{FF2B5EF4-FFF2-40B4-BE49-F238E27FC236}">
                <a16:creationId xmlns:a16="http://schemas.microsoft.com/office/drawing/2014/main" id="{61AC3DC2-CC50-4C4C-B027-21B16B4C97B4}"/>
              </a:ext>
            </a:extLst>
          </p:cNvPr>
          <p:cNvSpPr>
            <a:spLocks xmlns:a="http://schemas.openxmlformats.org/drawingml/2006/main" noGrp="1"/>
          </p:cNvSpPr>
          <p:nvPr/>
        </p:nvSpPr>
        <p:spPr>
          <a:xfrm xmlns:a="http://schemas.openxmlformats.org/drawingml/2006/main">
            <a:off x="8357616" y="2240280"/>
            <a:ext cx="2734056"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Fixed terms improve budgeting, but variable usage terms need controls.</a:t>
            </a:r>
            <a:endParaRPr sz="8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2AB3BF14-0E83-4043-B592-7318B6BC2C5B}"/>
              </a:ext>
            </a:extLst>
          </p:cNvPr>
          <p:cNvSpPr>
            <a:spLocks xmlns:a="http://schemas.openxmlformats.org/drawingml/2006/main" noGrp="1"/>
          </p:cNvSpPr>
          <p:nvPr/>
        </p:nvSpPr>
        <p:spPr>
          <a:xfrm xmlns:a="http://schemas.openxmlformats.org/drawingml/2006/main">
            <a:off x="475488" y="2651760"/>
            <a:ext cx="2240280"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7" name="Text 35">
            <a:extLst xmlns:a="http://schemas.openxmlformats.org/drawingml/2006/main">
              <a:ext uri="{FF2B5EF4-FFF2-40B4-BE49-F238E27FC236}">
                <a16:creationId xmlns:a16="http://schemas.microsoft.com/office/drawing/2014/main" id="{E59501E2-1D5F-43BA-B059-CCB50DA50F8A}"/>
              </a:ext>
            </a:extLst>
          </p:cNvPr>
          <p:cNvSpPr>
            <a:spLocks xmlns:a="http://schemas.openxmlformats.org/drawingml/2006/main" noGrp="1"/>
          </p:cNvSpPr>
          <p:nvPr/>
        </p:nvSpPr>
        <p:spPr>
          <a:xfrm xmlns:a="http://schemas.openxmlformats.org/drawingml/2006/main">
            <a:off x="548640" y="2715768"/>
            <a:ext cx="2093976"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Refresh agility</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294701A7-FB11-43DE-BB78-1B47C13577C1}"/>
              </a:ext>
            </a:extLst>
          </p:cNvPr>
          <p:cNvSpPr>
            <a:spLocks xmlns:a="http://schemas.openxmlformats.org/drawingml/2006/main" noGrp="1"/>
          </p:cNvSpPr>
          <p:nvPr/>
        </p:nvSpPr>
        <p:spPr>
          <a:xfrm xmlns:a="http://schemas.openxmlformats.org/drawingml/2006/main">
            <a:off x="2715768" y="2651760"/>
            <a:ext cx="1856232" cy="475488"/>
          </a:xfrm>
          <a:prstGeom xmlns:a="http://schemas.openxmlformats.org/drawingml/2006/main" prst="rect">
            <a:avLst/>
          </a:prstGeom>
          <a:solidFill xmlns:a="http://schemas.openxmlformats.org/drawingml/2006/main">
            <a:srgbClr val="FCEDED"/>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9" name="Text 37">
            <a:extLst xmlns:a="http://schemas.openxmlformats.org/drawingml/2006/main">
              <a:ext uri="{FF2B5EF4-FFF2-40B4-BE49-F238E27FC236}">
                <a16:creationId xmlns:a16="http://schemas.microsoft.com/office/drawing/2014/main" id="{ADA1402A-5A7C-43E1-9116-08795344F561}"/>
              </a:ext>
            </a:extLst>
          </p:cNvPr>
          <p:cNvSpPr>
            <a:spLocks xmlns:a="http://schemas.openxmlformats.org/drawingml/2006/main" noGrp="1"/>
          </p:cNvSpPr>
          <p:nvPr/>
        </p:nvSpPr>
        <p:spPr>
          <a:xfrm xmlns:a="http://schemas.openxmlformats.org/drawingml/2006/main">
            <a:off x="2788920" y="2715768"/>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42318"/>
                </a:solidFill>
                <a:latin typeface="Arial"/>
                <a:ea typeface="Arial"/>
                <a:cs typeface="Arial"/>
              </a:rPr>
              <a:t>Low</a:t>
            </a:r>
            <a:endParaRPr sz="80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61FA3804-AD20-4F13-947A-194DC3F47888}"/>
              </a:ext>
            </a:extLst>
          </p:cNvPr>
          <p:cNvSpPr>
            <a:spLocks xmlns:a="http://schemas.openxmlformats.org/drawingml/2006/main" noGrp="1"/>
          </p:cNvSpPr>
          <p:nvPr/>
        </p:nvSpPr>
        <p:spPr>
          <a:xfrm xmlns:a="http://schemas.openxmlformats.org/drawingml/2006/main">
            <a:off x="4572000" y="2651760"/>
            <a:ext cx="1856232"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1" name="Text 39">
            <a:extLst xmlns:a="http://schemas.openxmlformats.org/drawingml/2006/main">
              <a:ext uri="{FF2B5EF4-FFF2-40B4-BE49-F238E27FC236}">
                <a16:creationId xmlns:a16="http://schemas.microsoft.com/office/drawing/2014/main" id="{5942DE75-16B7-493E-8286-406D774E0EDD}"/>
              </a:ext>
            </a:extLst>
          </p:cNvPr>
          <p:cNvSpPr>
            <a:spLocks xmlns:a="http://schemas.openxmlformats.org/drawingml/2006/main" noGrp="1"/>
          </p:cNvSpPr>
          <p:nvPr/>
        </p:nvSpPr>
        <p:spPr>
          <a:xfrm xmlns:a="http://schemas.openxmlformats.org/drawingml/2006/main">
            <a:off x="4645152" y="2715768"/>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Medium</a:t>
            </a:r>
            <a:endParaRPr sz="80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97A18EDC-30A7-4B48-A99E-D794FAE173BD}"/>
              </a:ext>
            </a:extLst>
          </p:cNvPr>
          <p:cNvSpPr>
            <a:spLocks xmlns:a="http://schemas.openxmlformats.org/drawingml/2006/main" noGrp="1"/>
          </p:cNvSpPr>
          <p:nvPr/>
        </p:nvSpPr>
        <p:spPr>
          <a:xfrm xmlns:a="http://schemas.openxmlformats.org/drawingml/2006/main">
            <a:off x="6428232" y="2651760"/>
            <a:ext cx="1856232"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3" name="Text 41">
            <a:extLst xmlns:a="http://schemas.openxmlformats.org/drawingml/2006/main">
              <a:ext uri="{FF2B5EF4-FFF2-40B4-BE49-F238E27FC236}">
                <a16:creationId xmlns:a16="http://schemas.microsoft.com/office/drawing/2014/main" id="{9BB083BB-4EE2-4AF3-99FC-3012EC8BCDB5}"/>
              </a:ext>
            </a:extLst>
          </p:cNvPr>
          <p:cNvSpPr>
            <a:spLocks xmlns:a="http://schemas.openxmlformats.org/drawingml/2006/main" noGrp="1"/>
          </p:cNvSpPr>
          <p:nvPr/>
        </p:nvSpPr>
        <p:spPr>
          <a:xfrm xmlns:a="http://schemas.openxmlformats.org/drawingml/2006/main">
            <a:off x="6501384" y="2715768"/>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High</a:t>
            </a:r>
            <a:endParaRPr sz="800">
              <a:latin typeface="Arial"/>
              <a:ea typeface="Arial"/>
              <a:cs typeface="Arial"/>
            </a:endParaRPr>
          </a:p>
        </p:txBody>
      </p:sp>
      <p:sp>
        <p:nvSpPr>
          <p:cNvPr id="44" name="Shape 42">
            <a:extLst xmlns:a="http://schemas.openxmlformats.org/drawingml/2006/main">
              <a:ext uri="{FF2B5EF4-FFF2-40B4-BE49-F238E27FC236}">
                <a16:creationId xmlns:a16="http://schemas.microsoft.com/office/drawing/2014/main" id="{1B9C16E4-8676-44A8-9E46-0C434316CDCC}"/>
              </a:ext>
            </a:extLst>
          </p:cNvPr>
          <p:cNvSpPr>
            <a:spLocks xmlns:a="http://schemas.openxmlformats.org/drawingml/2006/main" noGrp="1"/>
          </p:cNvSpPr>
          <p:nvPr/>
        </p:nvSpPr>
        <p:spPr>
          <a:xfrm xmlns:a="http://schemas.openxmlformats.org/drawingml/2006/main">
            <a:off x="8284464" y="2651760"/>
            <a:ext cx="2880360"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5" name="Text 43">
            <a:extLst xmlns:a="http://schemas.openxmlformats.org/drawingml/2006/main">
              <a:ext uri="{FF2B5EF4-FFF2-40B4-BE49-F238E27FC236}">
                <a16:creationId xmlns:a16="http://schemas.microsoft.com/office/drawing/2014/main" id="{DC9CF380-2615-425D-84BC-26CC7CD15BC2}"/>
              </a:ext>
            </a:extLst>
          </p:cNvPr>
          <p:cNvSpPr>
            <a:spLocks xmlns:a="http://schemas.openxmlformats.org/drawingml/2006/main" noGrp="1"/>
          </p:cNvSpPr>
          <p:nvPr/>
        </p:nvSpPr>
        <p:spPr>
          <a:xfrm xmlns:a="http://schemas.openxmlformats.org/drawingml/2006/main">
            <a:off x="8357616" y="2715768"/>
            <a:ext cx="2734056"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NaaS/lease options reduce risk of running obsolete hardware for too long.</a:t>
            </a:r>
            <a:endParaRPr sz="8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193E0A66-47C2-466D-A905-5A8A5C0380CA}"/>
              </a:ext>
            </a:extLst>
          </p:cNvPr>
          <p:cNvSpPr>
            <a:spLocks xmlns:a="http://schemas.openxmlformats.org/drawingml/2006/main" noGrp="1"/>
          </p:cNvSpPr>
          <p:nvPr/>
        </p:nvSpPr>
        <p:spPr>
          <a:xfrm xmlns:a="http://schemas.openxmlformats.org/drawingml/2006/main">
            <a:off x="475488" y="3127248"/>
            <a:ext cx="2240280" cy="47548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7" name="Text 45">
            <a:extLst xmlns:a="http://schemas.openxmlformats.org/drawingml/2006/main">
              <a:ext uri="{FF2B5EF4-FFF2-40B4-BE49-F238E27FC236}">
                <a16:creationId xmlns:a16="http://schemas.microsoft.com/office/drawing/2014/main" id="{29D510B4-A578-4AFE-93F0-2C3F41EA4239}"/>
              </a:ext>
            </a:extLst>
          </p:cNvPr>
          <p:cNvSpPr>
            <a:spLocks xmlns:a="http://schemas.openxmlformats.org/drawingml/2006/main" noGrp="1"/>
          </p:cNvSpPr>
          <p:nvPr/>
        </p:nvSpPr>
        <p:spPr>
          <a:xfrm xmlns:a="http://schemas.openxmlformats.org/drawingml/2006/main">
            <a:off x="548640" y="3191256"/>
            <a:ext cx="2093976"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Client architecture control</a:t>
            </a: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95E286CE-5040-43A2-ADEB-F67EBC6D98EA}"/>
              </a:ext>
            </a:extLst>
          </p:cNvPr>
          <p:cNvSpPr>
            <a:spLocks xmlns:a="http://schemas.openxmlformats.org/drawingml/2006/main" noGrp="1"/>
          </p:cNvSpPr>
          <p:nvPr/>
        </p:nvSpPr>
        <p:spPr>
          <a:xfrm xmlns:a="http://schemas.openxmlformats.org/drawingml/2006/main">
            <a:off x="2715768" y="3127248"/>
            <a:ext cx="1856232"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9" name="Text 47">
            <a:extLst xmlns:a="http://schemas.openxmlformats.org/drawingml/2006/main">
              <a:ext uri="{FF2B5EF4-FFF2-40B4-BE49-F238E27FC236}">
                <a16:creationId xmlns:a16="http://schemas.microsoft.com/office/drawing/2014/main" id="{DE46B5A5-B74E-4020-8E64-9736225F658F}"/>
              </a:ext>
            </a:extLst>
          </p:cNvPr>
          <p:cNvSpPr>
            <a:spLocks xmlns:a="http://schemas.openxmlformats.org/drawingml/2006/main" noGrp="1"/>
          </p:cNvSpPr>
          <p:nvPr/>
        </p:nvSpPr>
        <p:spPr>
          <a:xfrm xmlns:a="http://schemas.openxmlformats.org/drawingml/2006/main">
            <a:off x="2788920" y="3191256"/>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High</a:t>
            </a:r>
            <a:endParaRPr sz="80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DEB7A4C1-10F7-4E6A-BFFC-A73400646B02}"/>
              </a:ext>
            </a:extLst>
          </p:cNvPr>
          <p:cNvSpPr>
            <a:spLocks xmlns:a="http://schemas.openxmlformats.org/drawingml/2006/main" noGrp="1"/>
          </p:cNvSpPr>
          <p:nvPr/>
        </p:nvSpPr>
        <p:spPr>
          <a:xfrm xmlns:a="http://schemas.openxmlformats.org/drawingml/2006/main">
            <a:off x="4572000" y="3127248"/>
            <a:ext cx="1856232"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1" name="Text 49">
            <a:extLst xmlns:a="http://schemas.openxmlformats.org/drawingml/2006/main">
              <a:ext uri="{FF2B5EF4-FFF2-40B4-BE49-F238E27FC236}">
                <a16:creationId xmlns:a16="http://schemas.microsoft.com/office/drawing/2014/main" id="{E2AA03C2-41E0-4DB3-ACB1-D75342C0D206}"/>
              </a:ext>
            </a:extLst>
          </p:cNvPr>
          <p:cNvSpPr>
            <a:spLocks xmlns:a="http://schemas.openxmlformats.org/drawingml/2006/main" noGrp="1"/>
          </p:cNvSpPr>
          <p:nvPr/>
        </p:nvSpPr>
        <p:spPr>
          <a:xfrm xmlns:a="http://schemas.openxmlformats.org/drawingml/2006/main">
            <a:off x="4645152" y="3191256"/>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High</a:t>
            </a: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58276D64-6A89-407B-BE71-65DA57763F9A}"/>
              </a:ext>
            </a:extLst>
          </p:cNvPr>
          <p:cNvSpPr>
            <a:spLocks xmlns:a="http://schemas.openxmlformats.org/drawingml/2006/main" noGrp="1"/>
          </p:cNvSpPr>
          <p:nvPr/>
        </p:nvSpPr>
        <p:spPr>
          <a:xfrm xmlns:a="http://schemas.openxmlformats.org/drawingml/2006/main">
            <a:off x="6428232" y="3127248"/>
            <a:ext cx="1856232"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3" name="Text 51">
            <a:extLst xmlns:a="http://schemas.openxmlformats.org/drawingml/2006/main">
              <a:ext uri="{FF2B5EF4-FFF2-40B4-BE49-F238E27FC236}">
                <a16:creationId xmlns:a16="http://schemas.microsoft.com/office/drawing/2014/main" id="{901AC988-2AFC-4ABE-AE59-FF1FA2893F8F}"/>
              </a:ext>
            </a:extLst>
          </p:cNvPr>
          <p:cNvSpPr>
            <a:spLocks xmlns:a="http://schemas.openxmlformats.org/drawingml/2006/main" noGrp="1"/>
          </p:cNvSpPr>
          <p:nvPr/>
        </p:nvSpPr>
        <p:spPr>
          <a:xfrm xmlns:a="http://schemas.openxmlformats.org/drawingml/2006/main">
            <a:off x="6501384" y="3191256"/>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Medium</a:t>
            </a:r>
            <a:endParaRPr sz="800">
              <a:latin typeface="Arial"/>
              <a:ea typeface="Arial"/>
              <a:cs typeface="Arial"/>
            </a:endParaRPr>
          </a:p>
        </p:txBody>
      </p:sp>
      <p:sp>
        <p:nvSpPr>
          <p:cNvPr id="54" name="Shape 52">
            <a:extLst xmlns:a="http://schemas.openxmlformats.org/drawingml/2006/main">
              <a:ext uri="{FF2B5EF4-FFF2-40B4-BE49-F238E27FC236}">
                <a16:creationId xmlns:a16="http://schemas.microsoft.com/office/drawing/2014/main" id="{DA8E214B-2E5E-470E-9B23-1491DB2D570B}"/>
              </a:ext>
            </a:extLst>
          </p:cNvPr>
          <p:cNvSpPr>
            <a:spLocks xmlns:a="http://schemas.openxmlformats.org/drawingml/2006/main" noGrp="1"/>
          </p:cNvSpPr>
          <p:nvPr/>
        </p:nvSpPr>
        <p:spPr>
          <a:xfrm xmlns:a="http://schemas.openxmlformats.org/drawingml/2006/main">
            <a:off x="8284464" y="3127248"/>
            <a:ext cx="2880360" cy="47548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5" name="Text 53">
            <a:extLst xmlns:a="http://schemas.openxmlformats.org/drawingml/2006/main">
              <a:ext uri="{FF2B5EF4-FFF2-40B4-BE49-F238E27FC236}">
                <a16:creationId xmlns:a16="http://schemas.microsoft.com/office/drawing/2014/main" id="{64FC4D1E-4797-4548-AA9F-A60354B63C62}"/>
              </a:ext>
            </a:extLst>
          </p:cNvPr>
          <p:cNvSpPr>
            <a:spLocks xmlns:a="http://schemas.openxmlformats.org/drawingml/2006/main" noGrp="1"/>
          </p:cNvSpPr>
          <p:nvPr/>
        </p:nvSpPr>
        <p:spPr>
          <a:xfrm xmlns:a="http://schemas.openxmlformats.org/drawingml/2006/main">
            <a:off x="8357616" y="3191256"/>
            <a:ext cx="2734056"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NaaS needs clear standards to avoid excessive provider design dependency.</a:t>
            </a:r>
            <a:endParaRPr sz="800">
              <a:latin typeface="Arial"/>
              <a:ea typeface="Arial"/>
              <a:cs typeface="Arial"/>
            </a:endParaRPr>
          </a:p>
        </p:txBody>
      </p:sp>
      <p:sp>
        <p:nvSpPr>
          <p:cNvPr id="56" name="Shape 54">
            <a:extLst xmlns:a="http://schemas.openxmlformats.org/drawingml/2006/main">
              <a:ext uri="{FF2B5EF4-FFF2-40B4-BE49-F238E27FC236}">
                <a16:creationId xmlns:a16="http://schemas.microsoft.com/office/drawing/2014/main" id="{4D36AABB-9E7F-4F2A-B289-69B3DD3D5C31}"/>
              </a:ext>
            </a:extLst>
          </p:cNvPr>
          <p:cNvSpPr>
            <a:spLocks xmlns:a="http://schemas.openxmlformats.org/drawingml/2006/main" noGrp="1"/>
          </p:cNvSpPr>
          <p:nvPr/>
        </p:nvSpPr>
        <p:spPr>
          <a:xfrm xmlns:a="http://schemas.openxmlformats.org/drawingml/2006/main">
            <a:off x="475488" y="3602736"/>
            <a:ext cx="2240280"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7" name="Text 55">
            <a:extLst xmlns:a="http://schemas.openxmlformats.org/drawingml/2006/main">
              <a:ext uri="{FF2B5EF4-FFF2-40B4-BE49-F238E27FC236}">
                <a16:creationId xmlns:a16="http://schemas.microsoft.com/office/drawing/2014/main" id="{7C9E360B-7775-4481-8832-4A0D27429C0B}"/>
              </a:ext>
            </a:extLst>
          </p:cNvPr>
          <p:cNvSpPr>
            <a:spLocks xmlns:a="http://schemas.openxmlformats.org/drawingml/2006/main" noGrp="1"/>
          </p:cNvSpPr>
          <p:nvPr/>
        </p:nvSpPr>
        <p:spPr>
          <a:xfrm xmlns:a="http://schemas.openxmlformats.org/drawingml/2006/main">
            <a:off x="548640" y="3666744"/>
            <a:ext cx="2093976"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Operational accountability</a:t>
            </a:r>
            <a:endParaRPr sz="800">
              <a:latin typeface="Arial"/>
              <a:ea typeface="Arial"/>
              <a:cs typeface="Arial"/>
            </a:endParaRPr>
          </a:p>
        </p:txBody>
      </p:sp>
      <p:sp>
        <p:nvSpPr>
          <p:cNvPr id="58" name="Shape 56">
            <a:extLst xmlns:a="http://schemas.openxmlformats.org/drawingml/2006/main">
              <a:ext uri="{FF2B5EF4-FFF2-40B4-BE49-F238E27FC236}">
                <a16:creationId xmlns:a16="http://schemas.microsoft.com/office/drawing/2014/main" id="{17866AC0-8E47-48CF-999D-C2C035598352}"/>
              </a:ext>
            </a:extLst>
          </p:cNvPr>
          <p:cNvSpPr>
            <a:spLocks xmlns:a="http://schemas.openxmlformats.org/drawingml/2006/main" noGrp="1"/>
          </p:cNvSpPr>
          <p:nvPr/>
        </p:nvSpPr>
        <p:spPr>
          <a:xfrm xmlns:a="http://schemas.openxmlformats.org/drawingml/2006/main">
            <a:off x="2715768" y="3602736"/>
            <a:ext cx="1856232" cy="475488"/>
          </a:xfrm>
          <a:prstGeom xmlns:a="http://schemas.openxmlformats.org/drawingml/2006/main" prst="rect">
            <a:avLst/>
          </a:prstGeom>
          <a:solidFill xmlns:a="http://schemas.openxmlformats.org/drawingml/2006/main">
            <a:srgbClr val="FCEDED"/>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9" name="Text 57">
            <a:extLst xmlns:a="http://schemas.openxmlformats.org/drawingml/2006/main">
              <a:ext uri="{FF2B5EF4-FFF2-40B4-BE49-F238E27FC236}">
                <a16:creationId xmlns:a16="http://schemas.microsoft.com/office/drawing/2014/main" id="{8283DA11-70F3-489D-B939-4D28F6B8B3BE}"/>
              </a:ext>
            </a:extLst>
          </p:cNvPr>
          <p:cNvSpPr>
            <a:spLocks xmlns:a="http://schemas.openxmlformats.org/drawingml/2006/main" noGrp="1"/>
          </p:cNvSpPr>
          <p:nvPr/>
        </p:nvSpPr>
        <p:spPr>
          <a:xfrm xmlns:a="http://schemas.openxmlformats.org/drawingml/2006/main">
            <a:off x="2788920" y="3666744"/>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42318"/>
                </a:solidFill>
                <a:latin typeface="Arial"/>
                <a:ea typeface="Arial"/>
                <a:cs typeface="Arial"/>
              </a:rPr>
              <a:t>Low</a:t>
            </a:r>
            <a:endParaRPr sz="800">
              <a:latin typeface="Arial"/>
              <a:ea typeface="Arial"/>
              <a:cs typeface="Arial"/>
            </a:endParaRPr>
          </a:p>
        </p:txBody>
      </p:sp>
      <p:sp>
        <p:nvSpPr>
          <p:cNvPr id="60" name="Shape 58">
            <a:extLst xmlns:a="http://schemas.openxmlformats.org/drawingml/2006/main">
              <a:ext uri="{FF2B5EF4-FFF2-40B4-BE49-F238E27FC236}">
                <a16:creationId xmlns:a16="http://schemas.microsoft.com/office/drawing/2014/main" id="{9FA2FD83-2FB2-4618-9472-F3E7E0033047}"/>
              </a:ext>
            </a:extLst>
          </p:cNvPr>
          <p:cNvSpPr>
            <a:spLocks xmlns:a="http://schemas.openxmlformats.org/drawingml/2006/main" noGrp="1"/>
          </p:cNvSpPr>
          <p:nvPr/>
        </p:nvSpPr>
        <p:spPr>
          <a:xfrm xmlns:a="http://schemas.openxmlformats.org/drawingml/2006/main">
            <a:off x="4572000" y="3602736"/>
            <a:ext cx="1856232"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1" name="Text 59">
            <a:extLst xmlns:a="http://schemas.openxmlformats.org/drawingml/2006/main">
              <a:ext uri="{FF2B5EF4-FFF2-40B4-BE49-F238E27FC236}">
                <a16:creationId xmlns:a16="http://schemas.microsoft.com/office/drawing/2014/main" id="{EAE533E9-9AEF-4A23-9A53-272773CA7569}"/>
              </a:ext>
            </a:extLst>
          </p:cNvPr>
          <p:cNvSpPr>
            <a:spLocks xmlns:a="http://schemas.openxmlformats.org/drawingml/2006/main" noGrp="1"/>
          </p:cNvSpPr>
          <p:nvPr/>
        </p:nvSpPr>
        <p:spPr>
          <a:xfrm xmlns:a="http://schemas.openxmlformats.org/drawingml/2006/main">
            <a:off x="4645152" y="3666744"/>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Medium</a:t>
            </a:r>
            <a:endParaRPr sz="800">
              <a:latin typeface="Arial"/>
              <a:ea typeface="Arial"/>
              <a:cs typeface="Arial"/>
            </a:endParaRPr>
          </a:p>
        </p:txBody>
      </p:sp>
      <p:sp>
        <p:nvSpPr>
          <p:cNvPr id="62" name="Shape 60">
            <a:extLst xmlns:a="http://schemas.openxmlformats.org/drawingml/2006/main">
              <a:ext uri="{FF2B5EF4-FFF2-40B4-BE49-F238E27FC236}">
                <a16:creationId xmlns:a16="http://schemas.microsoft.com/office/drawing/2014/main" id="{5D449198-10D5-4FE4-B161-67B910AB4743}"/>
              </a:ext>
            </a:extLst>
          </p:cNvPr>
          <p:cNvSpPr>
            <a:spLocks xmlns:a="http://schemas.openxmlformats.org/drawingml/2006/main" noGrp="1"/>
          </p:cNvSpPr>
          <p:nvPr/>
        </p:nvSpPr>
        <p:spPr>
          <a:xfrm xmlns:a="http://schemas.openxmlformats.org/drawingml/2006/main">
            <a:off x="6428232" y="3602736"/>
            <a:ext cx="1856232"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3" name="Text 61">
            <a:extLst xmlns:a="http://schemas.openxmlformats.org/drawingml/2006/main">
              <a:ext uri="{FF2B5EF4-FFF2-40B4-BE49-F238E27FC236}">
                <a16:creationId xmlns:a16="http://schemas.microsoft.com/office/drawing/2014/main" id="{07436C4B-1007-4354-83BA-2B9B09DBC765}"/>
              </a:ext>
            </a:extLst>
          </p:cNvPr>
          <p:cNvSpPr>
            <a:spLocks xmlns:a="http://schemas.openxmlformats.org/drawingml/2006/main" noGrp="1"/>
          </p:cNvSpPr>
          <p:nvPr/>
        </p:nvSpPr>
        <p:spPr>
          <a:xfrm xmlns:a="http://schemas.openxmlformats.org/drawingml/2006/main">
            <a:off x="6501384" y="3666744"/>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High</a:t>
            </a:r>
            <a:endParaRPr sz="800">
              <a:latin typeface="Arial"/>
              <a:ea typeface="Arial"/>
              <a:cs typeface="Arial"/>
            </a:endParaRPr>
          </a:p>
        </p:txBody>
      </p:sp>
      <p:sp>
        <p:nvSpPr>
          <p:cNvPr id="64" name="Shape 62">
            <a:extLst xmlns:a="http://schemas.openxmlformats.org/drawingml/2006/main">
              <a:ext uri="{FF2B5EF4-FFF2-40B4-BE49-F238E27FC236}">
                <a16:creationId xmlns:a16="http://schemas.microsoft.com/office/drawing/2014/main" id="{D692C3FF-B03D-42AF-8EED-AA3322BC510D}"/>
              </a:ext>
            </a:extLst>
          </p:cNvPr>
          <p:cNvSpPr>
            <a:spLocks xmlns:a="http://schemas.openxmlformats.org/drawingml/2006/main" noGrp="1"/>
          </p:cNvSpPr>
          <p:nvPr/>
        </p:nvSpPr>
        <p:spPr>
          <a:xfrm xmlns:a="http://schemas.openxmlformats.org/drawingml/2006/main">
            <a:off x="8284464" y="3602736"/>
            <a:ext cx="2880360"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5" name="Text 63">
            <a:extLst xmlns:a="http://schemas.openxmlformats.org/drawingml/2006/main">
              <a:ext uri="{FF2B5EF4-FFF2-40B4-BE49-F238E27FC236}">
                <a16:creationId xmlns:a16="http://schemas.microsoft.com/office/drawing/2014/main" id="{490D66BA-79AF-4AAD-AFDE-947265F660FA}"/>
              </a:ext>
            </a:extLst>
          </p:cNvPr>
          <p:cNvSpPr>
            <a:spLocks xmlns:a="http://schemas.openxmlformats.org/drawingml/2006/main" noGrp="1"/>
          </p:cNvSpPr>
          <p:nvPr/>
        </p:nvSpPr>
        <p:spPr>
          <a:xfrm xmlns:a="http://schemas.openxmlformats.org/drawingml/2006/main">
            <a:off x="8357616" y="3666744"/>
            <a:ext cx="2734056"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Managed NaaS shifts more day-2 accountability to supplier or MSP.</a:t>
            </a:r>
            <a:endParaRPr sz="800">
              <a:latin typeface="Arial"/>
              <a:ea typeface="Arial"/>
              <a:cs typeface="Arial"/>
            </a:endParaRPr>
          </a:p>
        </p:txBody>
      </p:sp>
      <p:sp>
        <p:nvSpPr>
          <p:cNvPr id="66" name="Shape 64">
            <a:extLst xmlns:a="http://schemas.openxmlformats.org/drawingml/2006/main">
              <a:ext uri="{FF2B5EF4-FFF2-40B4-BE49-F238E27FC236}">
                <a16:creationId xmlns:a16="http://schemas.microsoft.com/office/drawing/2014/main" id="{9D130B5C-CEB0-46D8-BE7F-973010CF1609}"/>
              </a:ext>
            </a:extLst>
          </p:cNvPr>
          <p:cNvSpPr>
            <a:spLocks xmlns:a="http://schemas.openxmlformats.org/drawingml/2006/main" noGrp="1"/>
          </p:cNvSpPr>
          <p:nvPr/>
        </p:nvSpPr>
        <p:spPr>
          <a:xfrm xmlns:a="http://schemas.openxmlformats.org/drawingml/2006/main">
            <a:off x="475488" y="4078224"/>
            <a:ext cx="2240280" cy="47548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7" name="Text 65">
            <a:extLst xmlns:a="http://schemas.openxmlformats.org/drawingml/2006/main">
              <a:ext uri="{FF2B5EF4-FFF2-40B4-BE49-F238E27FC236}">
                <a16:creationId xmlns:a16="http://schemas.microsoft.com/office/drawing/2014/main" id="{90D531A3-7B13-45DC-8180-44372C384526}"/>
              </a:ext>
            </a:extLst>
          </p:cNvPr>
          <p:cNvSpPr>
            <a:spLocks xmlns:a="http://schemas.openxmlformats.org/drawingml/2006/main" noGrp="1"/>
          </p:cNvSpPr>
          <p:nvPr/>
        </p:nvSpPr>
        <p:spPr>
          <a:xfrm xmlns:a="http://schemas.openxmlformats.org/drawingml/2006/main">
            <a:off x="548640" y="4142232"/>
            <a:ext cx="2093976"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Exit / lock-in simplicity</a:t>
            </a:r>
            <a:endParaRPr sz="800">
              <a:latin typeface="Arial"/>
              <a:ea typeface="Arial"/>
              <a:cs typeface="Arial"/>
            </a:endParaRPr>
          </a:p>
        </p:txBody>
      </p:sp>
      <p:sp>
        <p:nvSpPr>
          <p:cNvPr id="68" name="Shape 66">
            <a:extLst xmlns:a="http://schemas.openxmlformats.org/drawingml/2006/main">
              <a:ext uri="{FF2B5EF4-FFF2-40B4-BE49-F238E27FC236}">
                <a16:creationId xmlns:a16="http://schemas.microsoft.com/office/drawing/2014/main" id="{8CA75580-A106-43F3-879E-DFAA59FC183B}"/>
              </a:ext>
            </a:extLst>
          </p:cNvPr>
          <p:cNvSpPr>
            <a:spLocks xmlns:a="http://schemas.openxmlformats.org/drawingml/2006/main" noGrp="1"/>
          </p:cNvSpPr>
          <p:nvPr/>
        </p:nvSpPr>
        <p:spPr>
          <a:xfrm xmlns:a="http://schemas.openxmlformats.org/drawingml/2006/main">
            <a:off x="2715768" y="4078224"/>
            <a:ext cx="1856232"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9" name="Text 67">
            <a:extLst xmlns:a="http://schemas.openxmlformats.org/drawingml/2006/main">
              <a:ext uri="{FF2B5EF4-FFF2-40B4-BE49-F238E27FC236}">
                <a16:creationId xmlns:a16="http://schemas.microsoft.com/office/drawing/2014/main" id="{B321FDE4-F0C9-4E81-89C2-01B8A19DA5D2}"/>
              </a:ext>
            </a:extLst>
          </p:cNvPr>
          <p:cNvSpPr>
            <a:spLocks xmlns:a="http://schemas.openxmlformats.org/drawingml/2006/main" noGrp="1"/>
          </p:cNvSpPr>
          <p:nvPr/>
        </p:nvSpPr>
        <p:spPr>
          <a:xfrm xmlns:a="http://schemas.openxmlformats.org/drawingml/2006/main">
            <a:off x="2788920" y="4142232"/>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High</a:t>
            </a:r>
            <a:endParaRPr sz="800">
              <a:latin typeface="Arial"/>
              <a:ea typeface="Arial"/>
              <a:cs typeface="Arial"/>
            </a:endParaRPr>
          </a:p>
        </p:txBody>
      </p:sp>
      <p:sp>
        <p:nvSpPr>
          <p:cNvPr id="70" name="Shape 68">
            <a:extLst xmlns:a="http://schemas.openxmlformats.org/drawingml/2006/main">
              <a:ext uri="{FF2B5EF4-FFF2-40B4-BE49-F238E27FC236}">
                <a16:creationId xmlns:a16="http://schemas.microsoft.com/office/drawing/2014/main" id="{902AC4CF-6054-4B43-B2AD-44E6E9E3620F}"/>
              </a:ext>
            </a:extLst>
          </p:cNvPr>
          <p:cNvSpPr>
            <a:spLocks xmlns:a="http://schemas.openxmlformats.org/drawingml/2006/main" noGrp="1"/>
          </p:cNvSpPr>
          <p:nvPr/>
        </p:nvSpPr>
        <p:spPr>
          <a:xfrm xmlns:a="http://schemas.openxmlformats.org/drawingml/2006/main">
            <a:off x="4572000" y="4078224"/>
            <a:ext cx="1856232"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1" name="Text 69">
            <a:extLst xmlns:a="http://schemas.openxmlformats.org/drawingml/2006/main">
              <a:ext uri="{FF2B5EF4-FFF2-40B4-BE49-F238E27FC236}">
                <a16:creationId xmlns:a16="http://schemas.microsoft.com/office/drawing/2014/main" id="{68CACF7C-3AAD-4ACA-BF43-59C1E3FA107A}"/>
              </a:ext>
            </a:extLst>
          </p:cNvPr>
          <p:cNvSpPr>
            <a:spLocks xmlns:a="http://schemas.openxmlformats.org/drawingml/2006/main" noGrp="1"/>
          </p:cNvSpPr>
          <p:nvPr/>
        </p:nvSpPr>
        <p:spPr>
          <a:xfrm xmlns:a="http://schemas.openxmlformats.org/drawingml/2006/main">
            <a:off x="4645152" y="4142232"/>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Medium</a:t>
            </a:r>
            <a:endParaRPr sz="800">
              <a:latin typeface="Arial"/>
              <a:ea typeface="Arial"/>
              <a:cs typeface="Arial"/>
            </a:endParaRPr>
          </a:p>
        </p:txBody>
      </p:sp>
      <p:sp>
        <p:nvSpPr>
          <p:cNvPr id="72" name="Shape 70">
            <a:extLst xmlns:a="http://schemas.openxmlformats.org/drawingml/2006/main">
              <a:ext uri="{FF2B5EF4-FFF2-40B4-BE49-F238E27FC236}">
                <a16:creationId xmlns:a16="http://schemas.microsoft.com/office/drawing/2014/main" id="{C39EBFBD-558B-453E-8BD2-9C98195F1CAF}"/>
              </a:ext>
            </a:extLst>
          </p:cNvPr>
          <p:cNvSpPr>
            <a:spLocks xmlns:a="http://schemas.openxmlformats.org/drawingml/2006/main" noGrp="1"/>
          </p:cNvSpPr>
          <p:nvPr/>
        </p:nvSpPr>
        <p:spPr>
          <a:xfrm xmlns:a="http://schemas.openxmlformats.org/drawingml/2006/main">
            <a:off x="6428232" y="4078224"/>
            <a:ext cx="1856232" cy="475488"/>
          </a:xfrm>
          <a:prstGeom xmlns:a="http://schemas.openxmlformats.org/drawingml/2006/main" prst="rect">
            <a:avLst/>
          </a:prstGeom>
          <a:solidFill xmlns:a="http://schemas.openxmlformats.org/drawingml/2006/main">
            <a:srgbClr val="FCEDED"/>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3" name="Text 71">
            <a:extLst xmlns:a="http://schemas.openxmlformats.org/drawingml/2006/main">
              <a:ext uri="{FF2B5EF4-FFF2-40B4-BE49-F238E27FC236}">
                <a16:creationId xmlns:a16="http://schemas.microsoft.com/office/drawing/2014/main" id="{04956EBE-4B78-4932-AC1A-9BEB28BFC63C}"/>
              </a:ext>
            </a:extLst>
          </p:cNvPr>
          <p:cNvSpPr>
            <a:spLocks xmlns:a="http://schemas.openxmlformats.org/drawingml/2006/main" noGrp="1"/>
          </p:cNvSpPr>
          <p:nvPr/>
        </p:nvSpPr>
        <p:spPr>
          <a:xfrm xmlns:a="http://schemas.openxmlformats.org/drawingml/2006/main">
            <a:off x="6501384" y="4142232"/>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42318"/>
                </a:solidFill>
                <a:latin typeface="Arial"/>
                <a:ea typeface="Arial"/>
                <a:cs typeface="Arial"/>
              </a:rPr>
              <a:t>Low</a:t>
            </a:r>
            <a:endParaRPr sz="800">
              <a:latin typeface="Arial"/>
              <a:ea typeface="Arial"/>
              <a:cs typeface="Arial"/>
            </a:endParaRPr>
          </a:p>
        </p:txBody>
      </p:sp>
      <p:sp>
        <p:nvSpPr>
          <p:cNvPr id="74" name="Shape 72">
            <a:extLst xmlns:a="http://schemas.openxmlformats.org/drawingml/2006/main">
              <a:ext uri="{FF2B5EF4-FFF2-40B4-BE49-F238E27FC236}">
                <a16:creationId xmlns:a16="http://schemas.microsoft.com/office/drawing/2014/main" id="{86B9CC9A-A099-4F31-B49F-3B22717B2B0E}"/>
              </a:ext>
            </a:extLst>
          </p:cNvPr>
          <p:cNvSpPr>
            <a:spLocks xmlns:a="http://schemas.openxmlformats.org/drawingml/2006/main" noGrp="1"/>
          </p:cNvSpPr>
          <p:nvPr/>
        </p:nvSpPr>
        <p:spPr>
          <a:xfrm xmlns:a="http://schemas.openxmlformats.org/drawingml/2006/main">
            <a:off x="8284464" y="4078224"/>
            <a:ext cx="2880360" cy="47548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5" name="Text 73">
            <a:extLst xmlns:a="http://schemas.openxmlformats.org/drawingml/2006/main">
              <a:ext uri="{FF2B5EF4-FFF2-40B4-BE49-F238E27FC236}">
                <a16:creationId xmlns:a16="http://schemas.microsoft.com/office/drawing/2014/main" id="{6C4C37E1-892B-402D-A1F5-C55CBA484C5E}"/>
              </a:ext>
            </a:extLst>
          </p:cNvPr>
          <p:cNvSpPr>
            <a:spLocks xmlns:a="http://schemas.openxmlformats.org/drawingml/2006/main" noGrp="1"/>
          </p:cNvSpPr>
          <p:nvPr/>
        </p:nvSpPr>
        <p:spPr>
          <a:xfrm xmlns:a="http://schemas.openxmlformats.org/drawingml/2006/main">
            <a:off x="8357616" y="4142232"/>
            <a:ext cx="2734056"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Long subscriptions and bundled services require strong exit clauses.</a:t>
            </a:r>
            <a:endParaRPr sz="800">
              <a:latin typeface="Arial"/>
              <a:ea typeface="Arial"/>
              <a:cs typeface="Arial"/>
            </a:endParaRPr>
          </a:p>
        </p:txBody>
      </p:sp>
      <p:sp>
        <p:nvSpPr>
          <p:cNvPr id="76" name="Shape 74">
            <a:extLst xmlns:a="http://schemas.openxmlformats.org/drawingml/2006/main">
              <a:ext uri="{FF2B5EF4-FFF2-40B4-BE49-F238E27FC236}">
                <a16:creationId xmlns:a16="http://schemas.microsoft.com/office/drawing/2014/main" id="{B25E2525-2730-4E08-B130-01CB7276AB4D}"/>
              </a:ext>
            </a:extLst>
          </p:cNvPr>
          <p:cNvSpPr>
            <a:spLocks xmlns:a="http://schemas.openxmlformats.org/drawingml/2006/main" noGrp="1"/>
          </p:cNvSpPr>
          <p:nvPr/>
        </p:nvSpPr>
        <p:spPr>
          <a:xfrm xmlns:a="http://schemas.openxmlformats.org/drawingml/2006/main">
            <a:off x="475488" y="4553712"/>
            <a:ext cx="2240280"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7" name="Text 75">
            <a:extLst xmlns:a="http://schemas.openxmlformats.org/drawingml/2006/main">
              <a:ext uri="{FF2B5EF4-FFF2-40B4-BE49-F238E27FC236}">
                <a16:creationId xmlns:a16="http://schemas.microsoft.com/office/drawing/2014/main" id="{9EEA40B2-125B-4FFB-BB4C-7D6848A5F1C3}"/>
              </a:ext>
            </a:extLst>
          </p:cNvPr>
          <p:cNvSpPr>
            <a:spLocks xmlns:a="http://schemas.openxmlformats.org/drawingml/2006/main" noGrp="1"/>
          </p:cNvSpPr>
          <p:nvPr/>
        </p:nvSpPr>
        <p:spPr>
          <a:xfrm xmlns:a="http://schemas.openxmlformats.org/drawingml/2006/main">
            <a:off x="548640" y="4617720"/>
            <a:ext cx="2093976"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Best-fit domain</a:t>
            </a:r>
            <a:endParaRPr sz="800">
              <a:latin typeface="Arial"/>
              <a:ea typeface="Arial"/>
              <a:cs typeface="Arial"/>
            </a:endParaRPr>
          </a:p>
        </p:txBody>
      </p:sp>
      <p:sp>
        <p:nvSpPr>
          <p:cNvPr id="78" name="Shape 76">
            <a:extLst xmlns:a="http://schemas.openxmlformats.org/drawingml/2006/main">
              <a:ext uri="{FF2B5EF4-FFF2-40B4-BE49-F238E27FC236}">
                <a16:creationId xmlns:a16="http://schemas.microsoft.com/office/drawing/2014/main" id="{3717210F-FB60-4E0E-B3BA-D9A672FDD02D}"/>
              </a:ext>
            </a:extLst>
          </p:cNvPr>
          <p:cNvSpPr>
            <a:spLocks xmlns:a="http://schemas.openxmlformats.org/drawingml/2006/main" noGrp="1"/>
          </p:cNvSpPr>
          <p:nvPr/>
        </p:nvSpPr>
        <p:spPr>
          <a:xfrm xmlns:a="http://schemas.openxmlformats.org/drawingml/2006/main">
            <a:off x="2715768" y="4553712"/>
            <a:ext cx="1856232" cy="475488"/>
          </a:xfrm>
          <a:prstGeom xmlns:a="http://schemas.openxmlformats.org/drawingml/2006/main" prst="rect">
            <a:avLst/>
          </a:prstGeom>
          <a:solidFill xmlns:a="http://schemas.openxmlformats.org/drawingml/2006/main">
            <a:srgbClr val="EAD2C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9" name="Text 77">
            <a:extLst xmlns:a="http://schemas.openxmlformats.org/drawingml/2006/main">
              <a:ext uri="{FF2B5EF4-FFF2-40B4-BE49-F238E27FC236}">
                <a16:creationId xmlns:a16="http://schemas.microsoft.com/office/drawing/2014/main" id="{85BCC05A-ECDA-48FB-851F-1996EFB28232}"/>
              </a:ext>
            </a:extLst>
          </p:cNvPr>
          <p:cNvSpPr>
            <a:spLocks xmlns:a="http://schemas.openxmlformats.org/drawingml/2006/main" noGrp="1"/>
          </p:cNvSpPr>
          <p:nvPr/>
        </p:nvSpPr>
        <p:spPr>
          <a:xfrm xmlns:a="http://schemas.openxmlformats.org/drawingml/2006/main">
            <a:off x="2788920" y="4617720"/>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Core / DC</a:t>
            </a:r>
            <a:endParaRPr sz="800">
              <a:latin typeface="Arial"/>
              <a:ea typeface="Arial"/>
              <a:cs typeface="Arial"/>
            </a:endParaRPr>
          </a:p>
        </p:txBody>
      </p:sp>
      <p:sp>
        <p:nvSpPr>
          <p:cNvPr id="80" name="Shape 78">
            <a:extLst xmlns:a="http://schemas.openxmlformats.org/drawingml/2006/main">
              <a:ext uri="{FF2B5EF4-FFF2-40B4-BE49-F238E27FC236}">
                <a16:creationId xmlns:a16="http://schemas.microsoft.com/office/drawing/2014/main" id="{4F1485C5-3630-4484-AA63-D14CAF9730F5}"/>
              </a:ext>
            </a:extLst>
          </p:cNvPr>
          <p:cNvSpPr>
            <a:spLocks xmlns:a="http://schemas.openxmlformats.org/drawingml/2006/main" noGrp="1"/>
          </p:cNvSpPr>
          <p:nvPr/>
        </p:nvSpPr>
        <p:spPr>
          <a:xfrm xmlns:a="http://schemas.openxmlformats.org/drawingml/2006/main">
            <a:off x="4572000" y="4553712"/>
            <a:ext cx="1856232" cy="475488"/>
          </a:xfrm>
          <a:prstGeom xmlns:a="http://schemas.openxmlformats.org/drawingml/2006/main" prst="rect">
            <a:avLst/>
          </a:prstGeom>
          <a:solidFill xmlns:a="http://schemas.openxmlformats.org/drawingml/2006/main">
            <a:srgbClr val="EAD2C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1" name="Text 79">
            <a:extLst xmlns:a="http://schemas.openxmlformats.org/drawingml/2006/main">
              <a:ext uri="{FF2B5EF4-FFF2-40B4-BE49-F238E27FC236}">
                <a16:creationId xmlns:a16="http://schemas.microsoft.com/office/drawing/2014/main" id="{5AF341D3-505B-4637-962D-A4CCC20D3DB4}"/>
              </a:ext>
            </a:extLst>
          </p:cNvPr>
          <p:cNvSpPr>
            <a:spLocks xmlns:a="http://schemas.openxmlformats.org/drawingml/2006/main" noGrp="1"/>
          </p:cNvSpPr>
          <p:nvPr/>
        </p:nvSpPr>
        <p:spPr>
          <a:xfrm xmlns:a="http://schemas.openxmlformats.org/drawingml/2006/main">
            <a:off x="4645152" y="4617720"/>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Campus standardization</a:t>
            </a:r>
            <a:endParaRPr sz="800">
              <a:latin typeface="Arial"/>
              <a:ea typeface="Arial"/>
              <a:cs typeface="Arial"/>
            </a:endParaRPr>
          </a:p>
        </p:txBody>
      </p:sp>
      <p:sp>
        <p:nvSpPr>
          <p:cNvPr id="82" name="Shape 80">
            <a:extLst xmlns:a="http://schemas.openxmlformats.org/drawingml/2006/main">
              <a:ext uri="{FF2B5EF4-FFF2-40B4-BE49-F238E27FC236}">
                <a16:creationId xmlns:a16="http://schemas.microsoft.com/office/drawing/2014/main" id="{63D0A693-56D6-4752-98B7-4AA77D98775D}"/>
              </a:ext>
            </a:extLst>
          </p:cNvPr>
          <p:cNvSpPr>
            <a:spLocks xmlns:a="http://schemas.openxmlformats.org/drawingml/2006/main" noGrp="1"/>
          </p:cNvSpPr>
          <p:nvPr/>
        </p:nvSpPr>
        <p:spPr>
          <a:xfrm xmlns:a="http://schemas.openxmlformats.org/drawingml/2006/main">
            <a:off x="6428232" y="4553712"/>
            <a:ext cx="1856232" cy="475488"/>
          </a:xfrm>
          <a:prstGeom xmlns:a="http://schemas.openxmlformats.org/drawingml/2006/main" prst="rect">
            <a:avLst/>
          </a:prstGeom>
          <a:solidFill xmlns:a="http://schemas.openxmlformats.org/drawingml/2006/main">
            <a:srgbClr val="EAD2C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3" name="Text 81">
            <a:extLst xmlns:a="http://schemas.openxmlformats.org/drawingml/2006/main">
              <a:ext uri="{FF2B5EF4-FFF2-40B4-BE49-F238E27FC236}">
                <a16:creationId xmlns:a16="http://schemas.microsoft.com/office/drawing/2014/main" id="{DFDC22BE-57B4-4752-9F5A-4E958037AD72}"/>
              </a:ext>
            </a:extLst>
          </p:cNvPr>
          <p:cNvSpPr>
            <a:spLocks xmlns:a="http://schemas.openxmlformats.org/drawingml/2006/main" noGrp="1"/>
          </p:cNvSpPr>
          <p:nvPr/>
        </p:nvSpPr>
        <p:spPr>
          <a:xfrm xmlns:a="http://schemas.openxmlformats.org/drawingml/2006/main">
            <a:off x="6501384" y="4617720"/>
            <a:ext cx="1709928"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Branch / WLAN / SD-WAN</a:t>
            </a:r>
            <a:endParaRPr sz="800">
              <a:latin typeface="Arial"/>
              <a:ea typeface="Arial"/>
              <a:cs typeface="Arial"/>
            </a:endParaRPr>
          </a:p>
        </p:txBody>
      </p:sp>
      <p:sp>
        <p:nvSpPr>
          <p:cNvPr id="84" name="Shape 82">
            <a:extLst xmlns:a="http://schemas.openxmlformats.org/drawingml/2006/main">
              <a:ext uri="{FF2B5EF4-FFF2-40B4-BE49-F238E27FC236}">
                <a16:creationId xmlns:a16="http://schemas.microsoft.com/office/drawing/2014/main" id="{0863320D-12BA-481F-BD7C-743A12C3F910}"/>
              </a:ext>
            </a:extLst>
          </p:cNvPr>
          <p:cNvSpPr>
            <a:spLocks xmlns:a="http://schemas.openxmlformats.org/drawingml/2006/main" noGrp="1"/>
          </p:cNvSpPr>
          <p:nvPr/>
        </p:nvSpPr>
        <p:spPr>
          <a:xfrm xmlns:a="http://schemas.openxmlformats.org/drawingml/2006/main">
            <a:off x="8284464" y="4553712"/>
            <a:ext cx="2880360"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5" name="Text 83">
            <a:extLst xmlns:a="http://schemas.openxmlformats.org/drawingml/2006/main">
              <a:ext uri="{FF2B5EF4-FFF2-40B4-BE49-F238E27FC236}">
                <a16:creationId xmlns:a16="http://schemas.microsoft.com/office/drawing/2014/main" id="{AFA494F2-79EA-48AA-85FC-69B55FB9AD66}"/>
              </a:ext>
            </a:extLst>
          </p:cNvPr>
          <p:cNvSpPr>
            <a:spLocks xmlns:a="http://schemas.openxmlformats.org/drawingml/2006/main" noGrp="1"/>
          </p:cNvSpPr>
          <p:nvPr/>
        </p:nvSpPr>
        <p:spPr>
          <a:xfrm xmlns:a="http://schemas.openxmlformats.org/drawingml/2006/main">
            <a:off x="8357616" y="4617720"/>
            <a:ext cx="2734056" cy="36576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Hybrid ownership is usually more practical than one model for all domains.</a:t>
            </a:r>
            <a:endParaRPr sz="800">
              <a:latin typeface="Arial"/>
              <a:ea typeface="Arial"/>
              <a:cs typeface="Arial"/>
            </a:endParaRPr>
          </a:p>
        </p:txBody>
      </p:sp>
      <p:sp>
        <p:nvSpPr>
          <p:cNvPr id="86" name="Text 84">
            <a:extLst xmlns:a="http://schemas.openxmlformats.org/drawingml/2006/main">
              <a:ext uri="{FF2B5EF4-FFF2-40B4-BE49-F238E27FC236}">
                <a16:creationId xmlns:a16="http://schemas.microsoft.com/office/drawing/2014/main" id="{EBEBB205-E385-48D7-9281-B1C3FD13724A}"/>
              </a:ext>
            </a:extLst>
          </p:cNvPr>
          <p:cNvSpPr>
            <a:spLocks xmlns:a="http://schemas.openxmlformats.org/drawingml/2006/main" noGrp="1"/>
          </p:cNvSpPr>
          <p:nvPr/>
        </p:nvSpPr>
        <p:spPr>
          <a:xfrm xmlns:a="http://schemas.openxmlformats.org/drawingml/2006/main">
            <a:off x="475488" y="5276088"/>
            <a:ext cx="13716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Score Legend</a:t>
            </a:r>
            <a:endParaRPr sz="1000">
              <a:latin typeface="Arial"/>
              <a:ea typeface="Arial"/>
              <a:cs typeface="Arial"/>
            </a:endParaRPr>
          </a:p>
        </p:txBody>
      </p:sp>
      <p:sp>
        <p:nvSpPr>
          <p:cNvPr id="87" name="Shape 85">
            <a:extLst xmlns:a="http://schemas.openxmlformats.org/drawingml/2006/main">
              <a:ext uri="{FF2B5EF4-FFF2-40B4-BE49-F238E27FC236}">
                <a16:creationId xmlns:a16="http://schemas.microsoft.com/office/drawing/2014/main" id="{F316A062-3C35-4211-BED0-FB64F0FA621F}"/>
              </a:ext>
            </a:extLst>
          </p:cNvPr>
          <p:cNvSpPr>
            <a:spLocks xmlns:a="http://schemas.openxmlformats.org/drawingml/2006/main" noGrp="1"/>
          </p:cNvSpPr>
          <p:nvPr/>
        </p:nvSpPr>
        <p:spPr>
          <a:xfrm xmlns:a="http://schemas.openxmlformats.org/drawingml/2006/main">
            <a:off x="2331720" y="5266944"/>
            <a:ext cx="658368" cy="182880"/>
          </a:xfrm>
          <a:prstGeom xmlns:a="http://schemas.openxmlformats.org/drawingml/2006/main" prst="rect">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8" name="Text 86">
            <a:extLst xmlns:a="http://schemas.openxmlformats.org/drawingml/2006/main">
              <a:ext uri="{FF2B5EF4-FFF2-40B4-BE49-F238E27FC236}">
                <a16:creationId xmlns:a16="http://schemas.microsoft.com/office/drawing/2014/main" id="{E9AA4713-E9BE-4A4C-AFE7-59E4C795A402}"/>
              </a:ext>
            </a:extLst>
          </p:cNvPr>
          <p:cNvSpPr>
            <a:spLocks xmlns:a="http://schemas.openxmlformats.org/drawingml/2006/main" noGrp="1"/>
          </p:cNvSpPr>
          <p:nvPr/>
        </p:nvSpPr>
        <p:spPr>
          <a:xfrm xmlns:a="http://schemas.openxmlformats.org/drawingml/2006/main">
            <a:off x="2450592" y="5321808"/>
            <a:ext cx="438912" cy="640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89" name="Shape 87">
            <a:extLst xmlns:a="http://schemas.openxmlformats.org/drawingml/2006/main">
              <a:ext uri="{FF2B5EF4-FFF2-40B4-BE49-F238E27FC236}">
                <a16:creationId xmlns:a16="http://schemas.microsoft.com/office/drawing/2014/main" id="{3A4EF589-4DDA-496F-B92A-5D0FFFE1A747}"/>
              </a:ext>
            </a:extLst>
          </p:cNvPr>
          <p:cNvSpPr>
            <a:spLocks xmlns:a="http://schemas.openxmlformats.org/drawingml/2006/main" noGrp="1"/>
          </p:cNvSpPr>
          <p:nvPr/>
        </p:nvSpPr>
        <p:spPr>
          <a:xfrm xmlns:a="http://schemas.openxmlformats.org/drawingml/2006/main">
            <a:off x="3429000" y="5266944"/>
            <a:ext cx="658368" cy="182880"/>
          </a:xfrm>
          <a:prstGeom xmlns:a="http://schemas.openxmlformats.org/drawingml/2006/main" prst="rect">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0" name="Text 88">
            <a:extLst xmlns:a="http://schemas.openxmlformats.org/drawingml/2006/main">
              <a:ext uri="{FF2B5EF4-FFF2-40B4-BE49-F238E27FC236}">
                <a16:creationId xmlns:a16="http://schemas.microsoft.com/office/drawing/2014/main" id="{2BDC3CFE-1240-4F7B-8BDF-1E8D3994A251}"/>
              </a:ext>
            </a:extLst>
          </p:cNvPr>
          <p:cNvSpPr>
            <a:spLocks xmlns:a="http://schemas.openxmlformats.org/drawingml/2006/main" noGrp="1"/>
          </p:cNvSpPr>
          <p:nvPr/>
        </p:nvSpPr>
        <p:spPr>
          <a:xfrm xmlns:a="http://schemas.openxmlformats.org/drawingml/2006/main">
            <a:off x="3547872" y="5321808"/>
            <a:ext cx="438912" cy="640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Medium</a:t>
            </a:r>
            <a:endParaRPr sz="800">
              <a:latin typeface="Arial"/>
              <a:ea typeface="Arial"/>
              <a:cs typeface="Arial"/>
            </a:endParaRPr>
          </a:p>
        </p:txBody>
      </p:sp>
      <p:sp>
        <p:nvSpPr>
          <p:cNvPr id="91" name="Shape 89">
            <a:extLst xmlns:a="http://schemas.openxmlformats.org/drawingml/2006/main">
              <a:ext uri="{FF2B5EF4-FFF2-40B4-BE49-F238E27FC236}">
                <a16:creationId xmlns:a16="http://schemas.microsoft.com/office/drawing/2014/main" id="{F3C2DF0F-99BA-4C9B-A920-99C07BA3B44E}"/>
              </a:ext>
            </a:extLst>
          </p:cNvPr>
          <p:cNvSpPr>
            <a:spLocks xmlns:a="http://schemas.openxmlformats.org/drawingml/2006/main" noGrp="1"/>
          </p:cNvSpPr>
          <p:nvPr/>
        </p:nvSpPr>
        <p:spPr>
          <a:xfrm xmlns:a="http://schemas.openxmlformats.org/drawingml/2006/main">
            <a:off x="4526280" y="5266944"/>
            <a:ext cx="658368" cy="182880"/>
          </a:xfrm>
          <a:prstGeom xmlns:a="http://schemas.openxmlformats.org/drawingml/2006/main" prst="rect">
            <a:avLst/>
          </a:prstGeom>
          <a:solidFill xmlns:a="http://schemas.openxmlformats.org/drawingml/2006/main">
            <a:srgbClr val="FCEDED"/>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2" name="Text 90">
            <a:extLst xmlns:a="http://schemas.openxmlformats.org/drawingml/2006/main">
              <a:ext uri="{FF2B5EF4-FFF2-40B4-BE49-F238E27FC236}">
                <a16:creationId xmlns:a16="http://schemas.microsoft.com/office/drawing/2014/main" id="{4EEF244F-76C9-4069-BC41-A217B0F793D6}"/>
              </a:ext>
            </a:extLst>
          </p:cNvPr>
          <p:cNvSpPr>
            <a:spLocks xmlns:a="http://schemas.openxmlformats.org/drawingml/2006/main" noGrp="1"/>
          </p:cNvSpPr>
          <p:nvPr/>
        </p:nvSpPr>
        <p:spPr>
          <a:xfrm xmlns:a="http://schemas.openxmlformats.org/drawingml/2006/main">
            <a:off x="4645152" y="5321808"/>
            <a:ext cx="438912" cy="640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42318"/>
                </a:solidFill>
                <a:latin typeface="Arial"/>
                <a:ea typeface="Arial"/>
                <a:cs typeface="Arial"/>
              </a:rPr>
              <a:t>Low</a:t>
            </a:r>
            <a:endParaRPr sz="800">
              <a:latin typeface="Arial"/>
              <a:ea typeface="Arial"/>
              <a:cs typeface="Arial"/>
            </a:endParaRPr>
          </a:p>
        </p:txBody>
      </p:sp>
      <p:sp>
        <p:nvSpPr>
          <p:cNvPr id="93" name="Text 91">
            <a:extLst xmlns:a="http://schemas.openxmlformats.org/drawingml/2006/main">
              <a:ext uri="{FF2B5EF4-FFF2-40B4-BE49-F238E27FC236}">
                <a16:creationId xmlns:a16="http://schemas.microsoft.com/office/drawing/2014/main" id="{7B2FA3FA-1307-4DA5-917D-C1D412391F70}"/>
              </a:ext>
            </a:extLst>
          </p:cNvPr>
          <p:cNvSpPr>
            <a:spLocks xmlns:a="http://schemas.openxmlformats.org/drawingml/2006/main" noGrp="1"/>
          </p:cNvSpPr>
          <p:nvPr/>
        </p:nvSpPr>
        <p:spPr>
          <a:xfrm xmlns:a="http://schemas.openxmlformats.org/drawingml/2006/main">
            <a:off x="5669280" y="5303520"/>
            <a:ext cx="512064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a:solidFill>
                  <a:srgbClr val="7B8184"/>
                </a:solidFill>
                <a:latin typeface="Arial"/>
                <a:ea typeface="Arial"/>
                <a:cs typeface="Arial"/>
              </a:rPr>
              <a:t>High / medium / low indicates relative fit for the stated criterion, not supplier capability.</a:t>
            </a:r>
            <a:endParaRPr sz="800">
              <a:latin typeface="Arial"/>
              <a:ea typeface="Arial"/>
              <a:cs typeface="Arial"/>
            </a:endParaRPr>
          </a:p>
        </p:txBody>
      </p:sp>
      <p:sp>
        <p:nvSpPr>
          <p:cNvPr id="94" name="Shape 92">
            <a:extLst xmlns:a="http://schemas.openxmlformats.org/drawingml/2006/main">
              <a:ext uri="{FF2B5EF4-FFF2-40B4-BE49-F238E27FC236}">
                <a16:creationId xmlns:a16="http://schemas.microsoft.com/office/drawing/2014/main" id="{6EDE7C54-25C1-4133-B96E-88F352342325}"/>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5" name="Shape 93">
            <a:extLst xmlns:a="http://schemas.openxmlformats.org/drawingml/2006/main">
              <a:ext uri="{FF2B5EF4-FFF2-40B4-BE49-F238E27FC236}">
                <a16:creationId xmlns:a16="http://schemas.microsoft.com/office/drawing/2014/main" id="{7C7DB278-5D9A-48A2-A7C1-92F351EC72DC}"/>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6" name="Text 94">
            <a:extLst xmlns:a="http://schemas.openxmlformats.org/drawingml/2006/main">
              <a:ext uri="{FF2B5EF4-FFF2-40B4-BE49-F238E27FC236}">
                <a16:creationId xmlns:a16="http://schemas.microsoft.com/office/drawing/2014/main" id="{21A2E21C-EB93-4CC1-88F2-147F205D317E}"/>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97" name="Text 95">
            <a:extLst xmlns:a="http://schemas.openxmlformats.org/drawingml/2006/main">
              <a:ext uri="{FF2B5EF4-FFF2-40B4-BE49-F238E27FC236}">
                <a16:creationId xmlns:a16="http://schemas.microsoft.com/office/drawing/2014/main" id="{DAD0EA5B-368C-4DF2-B52D-DDF596A36385}"/>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Leasing is the cleanest low-CapEx alternative when the client wants asset control; NaaS is more OpEx-friendly when lifecycle operations and service accountability are also in scope.</a:t>
            </a:r>
            <a:endParaRPr sz="1000">
              <a:latin typeface="Arial"/>
              <a:ea typeface="Arial"/>
              <a:cs typeface="Arial"/>
            </a:endParaRPr>
          </a:p>
        </p:txBody>
      </p:sp>
      <p:sp>
        <p:nvSpPr>
          <p:cNvPr id="98" name="Text 96">
            <a:extLst xmlns:a="http://schemas.openxmlformats.org/drawingml/2006/main">
              <a:ext uri="{FF2B5EF4-FFF2-40B4-BE49-F238E27FC236}">
                <a16:creationId xmlns:a16="http://schemas.microsoft.com/office/drawing/2014/main" id="{A1A4D665-8123-41C5-B187-467CC4647F98}"/>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99" name="Text 97">
            <a:hlinkClick xmlns:r="http://schemas.openxmlformats.org/officeDocument/2006/relationships" xmlns:a="http://schemas.openxmlformats.org/drawingml/2006/main" r:id="R8f86f204e3164fb4"/>
            <a:extLst xmlns:a="http://schemas.openxmlformats.org/drawingml/2006/main">
              <a:ext uri="{FF2B5EF4-FFF2-40B4-BE49-F238E27FC236}">
                <a16:creationId xmlns:a16="http://schemas.microsoft.com/office/drawing/2014/main" id="{E142B792-8A71-464A-B763-4E42043928EB}"/>
              </a:ext>
            </a:extLst>
          </p:cNvPr>
          <p:cNvSpPr>
            <a:spLocks xmlns:a="http://schemas.openxmlformats.org/drawingml/2006/main" noGrp="1"/>
          </p:cNvSpPr>
          <p:nvPr/>
        </p:nvSpPr>
        <p:spPr>
          <a:xfrm xmlns:a="http://schemas.openxmlformats.org/drawingml/2006/main">
            <a:off x="896112" y="6291072"/>
            <a:ext cx="7772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4920e35490a645eb"/>
              </a:rPr>
              <a:t>Cisco NaaS</a:t>
            </a:r>
            <a:endParaRPr sz="600" i="1">
              <a:latin typeface="Arial"/>
              <a:ea typeface="Arial"/>
              <a:cs typeface="Arial"/>
            </a:endParaRPr>
          </a:p>
        </p:txBody>
      </p:sp>
      <p:sp>
        <p:nvSpPr>
          <p:cNvPr id="100" name="Text 98">
            <a:extLst xmlns:a="http://schemas.openxmlformats.org/drawingml/2006/main">
              <a:ext uri="{FF2B5EF4-FFF2-40B4-BE49-F238E27FC236}">
                <a16:creationId xmlns:a16="http://schemas.microsoft.com/office/drawing/2014/main" id="{8263FB2F-3690-4503-9474-1021C750B20D}"/>
              </a:ext>
            </a:extLst>
          </p:cNvPr>
          <p:cNvSpPr>
            <a:spLocks xmlns:a="http://schemas.openxmlformats.org/drawingml/2006/main" noGrp="1"/>
          </p:cNvSpPr>
          <p:nvPr/>
        </p:nvSpPr>
        <p:spPr>
          <a:xfrm xmlns:a="http://schemas.openxmlformats.org/drawingml/2006/main">
            <a:off x="170992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01" name="Text 99">
            <a:hlinkClick xmlns:r="http://schemas.openxmlformats.org/officeDocument/2006/relationships" xmlns:a="http://schemas.openxmlformats.org/drawingml/2006/main" r:id="R7bc42874205844f8"/>
            <a:extLst xmlns:a="http://schemas.openxmlformats.org/drawingml/2006/main">
              <a:ext uri="{FF2B5EF4-FFF2-40B4-BE49-F238E27FC236}">
                <a16:creationId xmlns:a16="http://schemas.microsoft.com/office/drawing/2014/main" id="{70325886-B768-4E5D-82CD-3B17DC72E5D7}"/>
              </a:ext>
            </a:extLst>
          </p:cNvPr>
          <p:cNvSpPr>
            <a:spLocks xmlns:a="http://schemas.openxmlformats.org/drawingml/2006/main" noGrp="1"/>
          </p:cNvSpPr>
          <p:nvPr/>
        </p:nvSpPr>
        <p:spPr>
          <a:xfrm xmlns:a="http://schemas.openxmlformats.org/drawingml/2006/main">
            <a:off x="1792224" y="6291072"/>
            <a:ext cx="10972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650dfb2ca4934eef"/>
              </a:rPr>
              <a:t>Cisco Lifecycle Pay</a:t>
            </a:r>
            <a:endParaRPr sz="600" i="1">
              <a:latin typeface="Arial"/>
              <a:ea typeface="Arial"/>
              <a:cs typeface="Arial"/>
            </a:endParaRPr>
          </a:p>
        </p:txBody>
      </p:sp>
      <p:sp>
        <p:nvSpPr>
          <p:cNvPr id="102" name="Text 100">
            <a:extLst xmlns:a="http://schemas.openxmlformats.org/drawingml/2006/main">
              <a:ext uri="{FF2B5EF4-FFF2-40B4-BE49-F238E27FC236}">
                <a16:creationId xmlns:a16="http://schemas.microsoft.com/office/drawing/2014/main" id="{989E5FEE-B246-430B-B154-1716B2F11C4F}"/>
              </a:ext>
            </a:extLst>
          </p:cNvPr>
          <p:cNvSpPr>
            <a:spLocks xmlns:a="http://schemas.openxmlformats.org/drawingml/2006/main" noGrp="1"/>
          </p:cNvSpPr>
          <p:nvPr/>
        </p:nvSpPr>
        <p:spPr>
          <a:xfrm xmlns:a="http://schemas.openxmlformats.org/drawingml/2006/main">
            <a:off x="292608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03" name="Text 101">
            <a:hlinkClick xmlns:r="http://schemas.openxmlformats.org/officeDocument/2006/relationships" xmlns:a="http://schemas.openxmlformats.org/drawingml/2006/main" r:id="R377edb4637ea47fa"/>
            <a:extLst xmlns:a="http://schemas.openxmlformats.org/drawingml/2006/main">
              <a:ext uri="{FF2B5EF4-FFF2-40B4-BE49-F238E27FC236}">
                <a16:creationId xmlns:a16="http://schemas.microsoft.com/office/drawing/2014/main" id="{7B399FC0-5265-4CA6-A3CE-191D781950BC}"/>
              </a:ext>
            </a:extLst>
          </p:cNvPr>
          <p:cNvSpPr>
            <a:spLocks xmlns:a="http://schemas.openxmlformats.org/drawingml/2006/main" noGrp="1"/>
          </p:cNvSpPr>
          <p:nvPr/>
        </p:nvSpPr>
        <p:spPr>
          <a:xfrm xmlns:a="http://schemas.openxmlformats.org/drawingml/2006/main">
            <a:off x="3008376" y="6291072"/>
            <a:ext cx="9144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b4795b7c0b7f4f98"/>
              </a:rPr>
              <a:t>HPE GreenLake</a:t>
            </a:r>
            <a:endParaRPr sz="600" i="1">
              <a:latin typeface="Arial"/>
              <a:ea typeface="Arial"/>
              <a:cs typeface="Arial"/>
            </a:endParaRPr>
          </a:p>
        </p:txBody>
      </p:sp>
      <p:sp>
        <p:nvSpPr>
          <p:cNvPr id="104" name="Text 102">
            <a:extLst xmlns:a="http://schemas.openxmlformats.org/drawingml/2006/main">
              <a:ext uri="{FF2B5EF4-FFF2-40B4-BE49-F238E27FC236}">
                <a16:creationId xmlns:a16="http://schemas.microsoft.com/office/drawing/2014/main" id="{6A4FA02E-C7E5-41F1-80EB-BA1BE3A29918}"/>
              </a:ext>
            </a:extLst>
          </p:cNvPr>
          <p:cNvSpPr>
            <a:spLocks xmlns:a="http://schemas.openxmlformats.org/drawingml/2006/main" noGrp="1"/>
          </p:cNvSpPr>
          <p:nvPr/>
        </p:nvSpPr>
        <p:spPr>
          <a:xfrm xmlns:a="http://schemas.openxmlformats.org/drawingml/2006/main">
            <a:off x="395935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05" name="Text 103">
            <a:hlinkClick xmlns:r="http://schemas.openxmlformats.org/officeDocument/2006/relationships" xmlns:a="http://schemas.openxmlformats.org/drawingml/2006/main" r:id="Rf26c29429bcb414c"/>
            <a:extLst xmlns:a="http://schemas.openxmlformats.org/drawingml/2006/main">
              <a:ext uri="{FF2B5EF4-FFF2-40B4-BE49-F238E27FC236}">
                <a16:creationId xmlns:a16="http://schemas.microsoft.com/office/drawing/2014/main" id="{ED606EEF-7244-4E41-BCF2-DC3127CA74BB}"/>
              </a:ext>
            </a:extLst>
          </p:cNvPr>
          <p:cNvSpPr>
            <a:spLocks xmlns:a="http://schemas.openxmlformats.org/drawingml/2006/main" noGrp="1"/>
          </p:cNvSpPr>
          <p:nvPr/>
        </p:nvSpPr>
        <p:spPr>
          <a:xfrm xmlns:a="http://schemas.openxmlformats.org/drawingml/2006/main">
            <a:off x="4041648" y="6291072"/>
            <a:ext cx="10058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dbddc37a25cb4caf"/>
              </a:rPr>
              <a:t>Juniper NaaS Brief</a:t>
            </a:r>
            <a:endParaRPr sz="600" i="1">
              <a:latin typeface="Arial"/>
              <a:ea typeface="Arial"/>
              <a:cs typeface="Arial"/>
            </a:endParaRPr>
          </a:p>
        </p:txBody>
      </p:sp>
      <p:sp>
        <p:nvSpPr>
          <p:cNvPr id="106" name="Shape 104">
            <a:extLst xmlns:a="http://schemas.openxmlformats.org/drawingml/2006/main">
              <a:ext uri="{FF2B5EF4-FFF2-40B4-BE49-F238E27FC236}">
                <a16:creationId xmlns:a16="http://schemas.microsoft.com/office/drawing/2014/main" id="{1ABB7D2C-E95F-4E7D-9253-D16B1AA25030}"/>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07" name="Text 105">
            <a:extLst xmlns:a="http://schemas.openxmlformats.org/drawingml/2006/main">
              <a:ext uri="{FF2B5EF4-FFF2-40B4-BE49-F238E27FC236}">
                <a16:creationId xmlns:a16="http://schemas.microsoft.com/office/drawing/2014/main" id="{E64E8133-BB13-4012-BCB7-409ABE2F200B}"/>
              </a:ext>
            </a:extLst>
          </p:cNvPr>
          <p:cNvSpPr>
            <a:spLocks xmlns:a="http://schemas.openxmlformats.org/drawingml/2006/main" noGrp="1"/>
          </p:cNvSpPr>
          <p:nvPr/>
        </p:nvSpPr>
        <p:spPr>
          <a:xfrm xmlns:a="http://schemas.openxmlformats.org/drawingml/2006/main">
            <a:off x="438912" y="6537960"/>
            <a:ext cx="61264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108" name="Text 106">
            <a:extLst xmlns:a="http://schemas.openxmlformats.org/drawingml/2006/main">
              <a:ext uri="{FF2B5EF4-FFF2-40B4-BE49-F238E27FC236}">
                <a16:creationId xmlns:a16="http://schemas.microsoft.com/office/drawing/2014/main" id="{65FA0C02-DD15-4245-806B-FAD745732645}"/>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22</a:t>
            </a:r>
            <a:endParaRPr sz="800">
              <a:latin typeface="Arial"/>
              <a:ea typeface="Arial"/>
              <a:cs typeface="Arial"/>
            </a:endParaRPr>
          </a:p>
        </p:txBody>
      </p:sp>
      <p:sp>
        <p:nvSpPr>
          <p:cNvPr id="109" name="SCULTRA Top Bar">
            <a:extLst xmlns:a="http://schemas.openxmlformats.org/drawingml/2006/main">
              <a:ext uri="{FF2B5EF4-FFF2-40B4-BE49-F238E27FC236}">
                <a16:creationId xmlns:a16="http://schemas.microsoft.com/office/drawing/2014/main" id="{5333F892-EF61-40CF-9878-9DE36FD7C968}"/>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10" name="SCULTRA Footer Field">
            <a:extLst xmlns:a="http://schemas.openxmlformats.org/drawingml/2006/main">
              <a:ext uri="{FF2B5EF4-FFF2-40B4-BE49-F238E27FC236}">
                <a16:creationId xmlns:a16="http://schemas.microsoft.com/office/drawing/2014/main" id="{66668512-5B37-47B2-B322-636484401E81}"/>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111" name="">
            <a:extLst xmlns:a="http://schemas.openxmlformats.org/drawingml/2006/main">
              <a:ext uri="{FF2B5EF4-FFF2-40B4-BE49-F238E27FC236}">
                <a16:creationId xmlns:a16="http://schemas.microsoft.com/office/drawing/2014/main" id="{8152842F-093C-4B0B-92C7-1242DA703A7A}"/>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12" name="">
            <a:extLst xmlns:a="http://schemas.openxmlformats.org/drawingml/2006/main">
              <a:ext uri="{FF2B5EF4-FFF2-40B4-BE49-F238E27FC236}">
                <a16:creationId xmlns:a16="http://schemas.microsoft.com/office/drawing/2014/main" id="{80DBCFB0-B7EB-45F7-A249-C02F0F54A24E}"/>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13" name="">
            <a:extLst xmlns:a="http://schemas.openxmlformats.org/drawingml/2006/main">
              <a:ext uri="{FF2B5EF4-FFF2-40B4-BE49-F238E27FC236}">
                <a16:creationId xmlns:a16="http://schemas.microsoft.com/office/drawing/2014/main" id="{60654B12-ABCA-4FFB-A003-CA82A14D59E4}"/>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14" name="">
            <a:extLst xmlns:a="http://schemas.openxmlformats.org/drawingml/2006/main">
              <a:ext uri="{FF2B5EF4-FFF2-40B4-BE49-F238E27FC236}">
                <a16:creationId xmlns:a16="http://schemas.microsoft.com/office/drawing/2014/main" id="{78C5F30B-7CE2-49A0-ABD7-122765B9B7F5}"/>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22</a:t>
            </a:r>
          </a:p>
        </p:txBody>
      </p:sp>
    </p:spTree>
    <p:extLst>
      <p:ext uri="{BB962C8B-B14F-4D97-AF65-F5344CB8AC3E}">
        <p14:creationId xmlns:p14="http://schemas.microsoft.com/office/powerpoint/2010/main" val="3104808869"/>
      </p:ext>
    </p:extLst>
  </p:cSld>
</p:sld>
</file>

<file path=ppt/slides/slide23.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22BC1EF-A957-449E-B9B6-CB9AEE7045B0}"/>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A3. OEM and Partner Offers Already Cover Multiple Consumption Options</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BE46592C-EE50-48B5-BCFC-23156A424B39}"/>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Leading OEMs and carriers are offering hardware financing, subscription-like hardware access, NaaS service packs and managed SD-WAN bundles, but coverage and terms vary by country.</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F43CF17E-4CD2-4920-A158-9FC2709A9598}"/>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533EE286-7545-4F3E-85E7-E9FEE1D97C3D}"/>
              </a:ext>
            </a:extLst>
          </p:cNvPr>
          <p:cNvSpPr>
            <a:spLocks xmlns:a="http://schemas.openxmlformats.org/drawingml/2006/main" noGrp="1"/>
          </p:cNvSpPr>
          <p:nvPr/>
        </p:nvSpPr>
        <p:spPr>
          <a:xfrm xmlns:a="http://schemas.openxmlformats.org/drawingml/2006/main">
            <a:off x="475488" y="1078992"/>
            <a:ext cx="630936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Public examples of ownership and consumption options relevant to network hardware refresh</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AFEF5AAD-C1E6-4BBD-BBD7-0203066D7266}"/>
              </a:ext>
            </a:extLst>
          </p:cNvPr>
          <p:cNvSpPr>
            <a:spLocks xmlns:a="http://schemas.openxmlformats.org/drawingml/2006/main" noGrp="1"/>
          </p:cNvSpPr>
          <p:nvPr/>
        </p:nvSpPr>
        <p:spPr>
          <a:xfrm xmlns:a="http://schemas.openxmlformats.org/drawingml/2006/main">
            <a:off x="475488" y="1371600"/>
            <a:ext cx="1874520"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A75281BC-346D-4F4A-9C1A-84E62249681B}"/>
              </a:ext>
            </a:extLst>
          </p:cNvPr>
          <p:cNvSpPr>
            <a:spLocks xmlns:a="http://schemas.openxmlformats.org/drawingml/2006/main" noGrp="1"/>
          </p:cNvSpPr>
          <p:nvPr/>
        </p:nvSpPr>
        <p:spPr>
          <a:xfrm xmlns:a="http://schemas.openxmlformats.org/drawingml/2006/main">
            <a:off x="548640" y="1435608"/>
            <a:ext cx="1728216"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Provider / Offer</a:t>
            </a:r>
            <a:endParaRPr sz="800">
              <a:latin typeface="Arial"/>
              <a:ea typeface="Arial"/>
              <a:cs typeface="Arial"/>
            </a:endParaRPr>
          </a:p>
        </p:txBody>
      </p:sp>
      <p:sp>
        <p:nvSpPr>
          <p:cNvPr id="8" name="Shape 6">
            <a:extLst xmlns:a="http://schemas.openxmlformats.org/drawingml/2006/main">
              <a:ext uri="{FF2B5EF4-FFF2-40B4-BE49-F238E27FC236}">
                <a16:creationId xmlns:a16="http://schemas.microsoft.com/office/drawing/2014/main" id="{4B4CB169-EAC9-4F53-9D38-0A16D700F87B}"/>
              </a:ext>
            </a:extLst>
          </p:cNvPr>
          <p:cNvSpPr>
            <a:spLocks xmlns:a="http://schemas.openxmlformats.org/drawingml/2006/main" noGrp="1"/>
          </p:cNvSpPr>
          <p:nvPr/>
        </p:nvSpPr>
        <p:spPr>
          <a:xfrm xmlns:a="http://schemas.openxmlformats.org/drawingml/2006/main">
            <a:off x="2350008" y="1371600"/>
            <a:ext cx="1463040"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9" name="Text 7">
            <a:extLst xmlns:a="http://schemas.openxmlformats.org/drawingml/2006/main">
              <a:ext uri="{FF2B5EF4-FFF2-40B4-BE49-F238E27FC236}">
                <a16:creationId xmlns:a16="http://schemas.microsoft.com/office/drawing/2014/main" id="{B71C9776-36CD-49BE-885D-176EE258EFE0}"/>
              </a:ext>
            </a:extLst>
          </p:cNvPr>
          <p:cNvSpPr>
            <a:spLocks xmlns:a="http://schemas.openxmlformats.org/drawingml/2006/main" noGrp="1"/>
          </p:cNvSpPr>
          <p:nvPr/>
        </p:nvSpPr>
        <p:spPr>
          <a:xfrm xmlns:a="http://schemas.openxmlformats.org/drawingml/2006/main">
            <a:off x="2423160" y="1435608"/>
            <a:ext cx="1316736"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Model Pattern</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351BCBC2-A605-425E-8A69-0E8E0D7797BA}"/>
              </a:ext>
            </a:extLst>
          </p:cNvPr>
          <p:cNvSpPr>
            <a:spLocks xmlns:a="http://schemas.openxmlformats.org/drawingml/2006/main" noGrp="1"/>
          </p:cNvSpPr>
          <p:nvPr/>
        </p:nvSpPr>
        <p:spPr>
          <a:xfrm xmlns:a="http://schemas.openxmlformats.org/drawingml/2006/main">
            <a:off x="3813048" y="1371600"/>
            <a:ext cx="2148840"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1" name="Text 9">
            <a:extLst xmlns:a="http://schemas.openxmlformats.org/drawingml/2006/main">
              <a:ext uri="{FF2B5EF4-FFF2-40B4-BE49-F238E27FC236}">
                <a16:creationId xmlns:a16="http://schemas.microsoft.com/office/drawing/2014/main" id="{4F9472AE-93C9-407E-BEDC-0BC77E71C132}"/>
              </a:ext>
            </a:extLst>
          </p:cNvPr>
          <p:cNvSpPr>
            <a:spLocks xmlns:a="http://schemas.openxmlformats.org/drawingml/2006/main" noGrp="1"/>
          </p:cNvSpPr>
          <p:nvPr/>
        </p:nvSpPr>
        <p:spPr>
          <a:xfrm xmlns:a="http://schemas.openxmlformats.org/drawingml/2006/main">
            <a:off x="3886200" y="1435608"/>
            <a:ext cx="2002536"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Included Scope</a:t>
            </a:r>
            <a:endParaRPr sz="800">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DE46D284-CBDC-458F-90F7-95B912EADACF}"/>
              </a:ext>
            </a:extLst>
          </p:cNvPr>
          <p:cNvSpPr>
            <a:spLocks xmlns:a="http://schemas.openxmlformats.org/drawingml/2006/main" noGrp="1"/>
          </p:cNvSpPr>
          <p:nvPr/>
        </p:nvSpPr>
        <p:spPr>
          <a:xfrm xmlns:a="http://schemas.openxmlformats.org/drawingml/2006/main">
            <a:off x="5961888" y="1371600"/>
            <a:ext cx="1417320"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3" name="Text 11">
            <a:extLst xmlns:a="http://schemas.openxmlformats.org/drawingml/2006/main">
              <a:ext uri="{FF2B5EF4-FFF2-40B4-BE49-F238E27FC236}">
                <a16:creationId xmlns:a16="http://schemas.microsoft.com/office/drawing/2014/main" id="{391D6236-2C89-412B-ADF5-08D0D021ED84}"/>
              </a:ext>
            </a:extLst>
          </p:cNvPr>
          <p:cNvSpPr>
            <a:spLocks xmlns:a="http://schemas.openxmlformats.org/drawingml/2006/main" noGrp="1"/>
          </p:cNvSpPr>
          <p:nvPr/>
        </p:nvSpPr>
        <p:spPr>
          <a:xfrm xmlns:a="http://schemas.openxmlformats.org/drawingml/2006/main">
            <a:off x="6035040" y="1435608"/>
            <a:ext cx="1271016"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Term / Mechanism</a:t>
            </a:r>
            <a:endParaRPr sz="800">
              <a:latin typeface="Arial"/>
              <a:ea typeface="Arial"/>
              <a:cs typeface="Arial"/>
            </a:endParaRPr>
          </a:p>
        </p:txBody>
      </p:sp>
      <p:sp>
        <p:nvSpPr>
          <p:cNvPr id="14" name="Shape 12">
            <a:extLst xmlns:a="http://schemas.openxmlformats.org/drawingml/2006/main">
              <a:ext uri="{FF2B5EF4-FFF2-40B4-BE49-F238E27FC236}">
                <a16:creationId xmlns:a16="http://schemas.microsoft.com/office/drawing/2014/main" id="{2B64CE8F-487A-4DCC-8D1F-DEAC36EFBB12}"/>
              </a:ext>
            </a:extLst>
          </p:cNvPr>
          <p:cNvSpPr>
            <a:spLocks xmlns:a="http://schemas.openxmlformats.org/drawingml/2006/main" noGrp="1"/>
          </p:cNvSpPr>
          <p:nvPr/>
        </p:nvSpPr>
        <p:spPr>
          <a:xfrm xmlns:a="http://schemas.openxmlformats.org/drawingml/2006/main">
            <a:off x="7379208" y="1371600"/>
            <a:ext cx="2331720"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5" name="Text 13">
            <a:extLst xmlns:a="http://schemas.openxmlformats.org/drawingml/2006/main">
              <a:ext uri="{FF2B5EF4-FFF2-40B4-BE49-F238E27FC236}">
                <a16:creationId xmlns:a16="http://schemas.microsoft.com/office/drawing/2014/main" id="{4A8380ED-B194-4CF7-A43F-C68B6581A177}"/>
              </a:ext>
            </a:extLst>
          </p:cNvPr>
          <p:cNvSpPr>
            <a:spLocks xmlns:a="http://schemas.openxmlformats.org/drawingml/2006/main" noGrp="1"/>
          </p:cNvSpPr>
          <p:nvPr/>
        </p:nvSpPr>
        <p:spPr>
          <a:xfrm xmlns:a="http://schemas.openxmlformats.org/drawingml/2006/main">
            <a:off x="7452360" y="1435608"/>
            <a:ext cx="2185416"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Fit for Client Scenario</a:t>
            </a:r>
            <a:endParaRPr sz="800">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28544620-87A0-4329-A51A-EA38C6413CA0}"/>
              </a:ext>
            </a:extLst>
          </p:cNvPr>
          <p:cNvSpPr>
            <a:spLocks xmlns:a="http://schemas.openxmlformats.org/drawingml/2006/main" noGrp="1"/>
          </p:cNvSpPr>
          <p:nvPr/>
        </p:nvSpPr>
        <p:spPr>
          <a:xfrm xmlns:a="http://schemas.openxmlformats.org/drawingml/2006/main">
            <a:off x="9710928" y="1371600"/>
            <a:ext cx="1920240"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7" name="Text 15">
            <a:extLst xmlns:a="http://schemas.openxmlformats.org/drawingml/2006/main">
              <a:ext uri="{FF2B5EF4-FFF2-40B4-BE49-F238E27FC236}">
                <a16:creationId xmlns:a16="http://schemas.microsoft.com/office/drawing/2014/main" id="{41374480-9004-40FF-8EDE-DC519BA4A5A0}"/>
              </a:ext>
            </a:extLst>
          </p:cNvPr>
          <p:cNvSpPr>
            <a:spLocks xmlns:a="http://schemas.openxmlformats.org/drawingml/2006/main" noGrp="1"/>
          </p:cNvSpPr>
          <p:nvPr/>
        </p:nvSpPr>
        <p:spPr>
          <a:xfrm xmlns:a="http://schemas.openxmlformats.org/drawingml/2006/main">
            <a:off x="9784080" y="1435608"/>
            <a:ext cx="1773936"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Commercial Watch-Out</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C93B58DF-DFBA-4DA8-9637-B306814481C2}"/>
              </a:ext>
            </a:extLst>
          </p:cNvPr>
          <p:cNvSpPr>
            <a:spLocks xmlns:a="http://schemas.openxmlformats.org/drawingml/2006/main" noGrp="1"/>
          </p:cNvSpPr>
          <p:nvPr/>
        </p:nvSpPr>
        <p:spPr>
          <a:xfrm xmlns:a="http://schemas.openxmlformats.org/drawingml/2006/main">
            <a:off x="475488" y="1682496"/>
            <a:ext cx="187452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9" name="Text 17">
            <a:extLst xmlns:a="http://schemas.openxmlformats.org/drawingml/2006/main">
              <a:ext uri="{FF2B5EF4-FFF2-40B4-BE49-F238E27FC236}">
                <a16:creationId xmlns:a16="http://schemas.microsoft.com/office/drawing/2014/main" id="{E39A2507-9DAE-480B-A8E9-CF99152E0F77}"/>
              </a:ext>
            </a:extLst>
          </p:cNvPr>
          <p:cNvSpPr>
            <a:spLocks xmlns:a="http://schemas.openxmlformats.org/drawingml/2006/main" noGrp="1"/>
          </p:cNvSpPr>
          <p:nvPr/>
        </p:nvSpPr>
        <p:spPr>
          <a:xfrm xmlns:a="http://schemas.openxmlformats.org/drawingml/2006/main">
            <a:off x="548640" y="1746504"/>
            <a:ext cx="172821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HPE GreenLake for Networking</a:t>
            </a:r>
            <a:endParaRPr sz="800">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C04320D5-F87C-4D12-A4C2-9A4EDDE895B3}"/>
              </a:ext>
            </a:extLst>
          </p:cNvPr>
          <p:cNvSpPr>
            <a:spLocks xmlns:a="http://schemas.openxmlformats.org/drawingml/2006/main" noGrp="1"/>
          </p:cNvSpPr>
          <p:nvPr/>
        </p:nvSpPr>
        <p:spPr>
          <a:xfrm xmlns:a="http://schemas.openxmlformats.org/drawingml/2006/main">
            <a:off x="2350008" y="1682496"/>
            <a:ext cx="146304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1" name="Text 19">
            <a:extLst xmlns:a="http://schemas.openxmlformats.org/drawingml/2006/main">
              <a:ext uri="{FF2B5EF4-FFF2-40B4-BE49-F238E27FC236}">
                <a16:creationId xmlns:a16="http://schemas.microsoft.com/office/drawing/2014/main" id="{8FD8824A-7B1B-430F-B5A0-9D7A433D5423}"/>
              </a:ext>
            </a:extLst>
          </p:cNvPr>
          <p:cNvSpPr>
            <a:spLocks xmlns:a="http://schemas.openxmlformats.org/drawingml/2006/main" noGrp="1"/>
          </p:cNvSpPr>
          <p:nvPr/>
        </p:nvSpPr>
        <p:spPr>
          <a:xfrm xmlns:a="http://schemas.openxmlformats.org/drawingml/2006/main">
            <a:off x="2423160" y="1746504"/>
            <a:ext cx="131673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NaaS subscription</a:t>
            </a:r>
            <a:endParaRPr sz="800">
              <a:latin typeface="Arial"/>
              <a:ea typeface="Arial"/>
              <a:cs typeface="Arial"/>
            </a:endParaRPr>
          </a:p>
        </p:txBody>
      </p:sp>
      <p:sp>
        <p:nvSpPr>
          <p:cNvPr id="22" name="Shape 20">
            <a:extLst xmlns:a="http://schemas.openxmlformats.org/drawingml/2006/main">
              <a:ext uri="{FF2B5EF4-FFF2-40B4-BE49-F238E27FC236}">
                <a16:creationId xmlns:a16="http://schemas.microsoft.com/office/drawing/2014/main" id="{59091CAF-072E-47D0-B5EC-416B4E1B618B}"/>
              </a:ext>
            </a:extLst>
          </p:cNvPr>
          <p:cNvSpPr>
            <a:spLocks xmlns:a="http://schemas.openxmlformats.org/drawingml/2006/main" noGrp="1"/>
          </p:cNvSpPr>
          <p:nvPr/>
        </p:nvSpPr>
        <p:spPr>
          <a:xfrm xmlns:a="http://schemas.openxmlformats.org/drawingml/2006/main">
            <a:off x="3813048" y="1682496"/>
            <a:ext cx="214884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3" name="Text 21">
            <a:extLst xmlns:a="http://schemas.openxmlformats.org/drawingml/2006/main">
              <a:ext uri="{FF2B5EF4-FFF2-40B4-BE49-F238E27FC236}">
                <a16:creationId xmlns:a16="http://schemas.microsoft.com/office/drawing/2014/main" id="{094C20C8-784A-4B59-85EB-496A426FCD93}"/>
              </a:ext>
            </a:extLst>
          </p:cNvPr>
          <p:cNvSpPr>
            <a:spLocks xmlns:a="http://schemas.openxmlformats.org/drawingml/2006/main" noGrp="1"/>
          </p:cNvSpPr>
          <p:nvPr/>
        </p:nvSpPr>
        <p:spPr>
          <a:xfrm xmlns:a="http://schemas.openxmlformats.org/drawingml/2006/main">
            <a:off x="3886200" y="1746504"/>
            <a:ext cx="200253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Aruba hardware, software and service components in modular service packs.</a:t>
            </a:r>
            <a:endParaRPr sz="800">
              <a:latin typeface="Arial"/>
              <a:ea typeface="Arial"/>
              <a:cs typeface="Arial"/>
            </a:endParaRPr>
          </a:p>
        </p:txBody>
      </p:sp>
      <p:sp>
        <p:nvSpPr>
          <p:cNvPr id="24" name="Shape 22">
            <a:extLst xmlns:a="http://schemas.openxmlformats.org/drawingml/2006/main">
              <a:ext uri="{FF2B5EF4-FFF2-40B4-BE49-F238E27FC236}">
                <a16:creationId xmlns:a16="http://schemas.microsoft.com/office/drawing/2014/main" id="{CEE64552-AFF8-460F-A570-2F207ACA9A9D}"/>
              </a:ext>
            </a:extLst>
          </p:cNvPr>
          <p:cNvSpPr>
            <a:spLocks xmlns:a="http://schemas.openxmlformats.org/drawingml/2006/main" noGrp="1"/>
          </p:cNvSpPr>
          <p:nvPr/>
        </p:nvSpPr>
        <p:spPr>
          <a:xfrm xmlns:a="http://schemas.openxmlformats.org/drawingml/2006/main">
            <a:off x="5961888" y="1682496"/>
            <a:ext cx="141732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5" name="Text 23">
            <a:extLst xmlns:a="http://schemas.openxmlformats.org/drawingml/2006/main">
              <a:ext uri="{FF2B5EF4-FFF2-40B4-BE49-F238E27FC236}">
                <a16:creationId xmlns:a16="http://schemas.microsoft.com/office/drawing/2014/main" id="{22F682A1-2585-45EC-8880-B0CB1255BFC4}"/>
              </a:ext>
            </a:extLst>
          </p:cNvPr>
          <p:cNvSpPr>
            <a:spLocks xmlns:a="http://schemas.openxmlformats.org/drawingml/2006/main" noGrp="1"/>
          </p:cNvSpPr>
          <p:nvPr/>
        </p:nvSpPr>
        <p:spPr>
          <a:xfrm xmlns:a="http://schemas.openxmlformats.org/drawingml/2006/main">
            <a:off x="6035040" y="1746504"/>
            <a:ext cx="127101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Monthly billing; 36 or 60 months in QuickSpecs.</a:t>
            </a:r>
            <a:endParaRPr sz="8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FDF3B5EE-828C-4C44-92FC-5485868D016B}"/>
              </a:ext>
            </a:extLst>
          </p:cNvPr>
          <p:cNvSpPr>
            <a:spLocks xmlns:a="http://schemas.openxmlformats.org/drawingml/2006/main" noGrp="1"/>
          </p:cNvSpPr>
          <p:nvPr/>
        </p:nvSpPr>
        <p:spPr>
          <a:xfrm xmlns:a="http://schemas.openxmlformats.org/drawingml/2006/main">
            <a:off x="7379208" y="1682496"/>
            <a:ext cx="233172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7" name="Text 25">
            <a:extLst xmlns:a="http://schemas.openxmlformats.org/drawingml/2006/main">
              <a:ext uri="{FF2B5EF4-FFF2-40B4-BE49-F238E27FC236}">
                <a16:creationId xmlns:a16="http://schemas.microsoft.com/office/drawing/2014/main" id="{CBF1AC7E-1237-4641-AD0B-93ECE7F13A2C}"/>
              </a:ext>
            </a:extLst>
          </p:cNvPr>
          <p:cNvSpPr>
            <a:spLocks xmlns:a="http://schemas.openxmlformats.org/drawingml/2006/main" noGrp="1"/>
          </p:cNvSpPr>
          <p:nvPr/>
        </p:nvSpPr>
        <p:spPr>
          <a:xfrm xmlns:a="http://schemas.openxmlformats.org/drawingml/2006/main">
            <a:off x="7452360" y="1746504"/>
            <a:ext cx="218541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Low-CapEx campus / WLAN refresh with standardized packs.</a:t>
            </a:r>
            <a:endParaRPr sz="80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A4888D32-E064-4307-BEA8-EC4C5742545D}"/>
              </a:ext>
            </a:extLst>
          </p:cNvPr>
          <p:cNvSpPr>
            <a:spLocks xmlns:a="http://schemas.openxmlformats.org/drawingml/2006/main" noGrp="1"/>
          </p:cNvSpPr>
          <p:nvPr/>
        </p:nvSpPr>
        <p:spPr>
          <a:xfrm xmlns:a="http://schemas.openxmlformats.org/drawingml/2006/main">
            <a:off x="9710928" y="1682496"/>
            <a:ext cx="192024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9" name="Text 27">
            <a:extLst xmlns:a="http://schemas.openxmlformats.org/drawingml/2006/main">
              <a:ext uri="{FF2B5EF4-FFF2-40B4-BE49-F238E27FC236}">
                <a16:creationId xmlns:a16="http://schemas.microsoft.com/office/drawing/2014/main" id="{B82C9CF9-BA8B-437B-AE09-E55E5CF98037}"/>
              </a:ext>
            </a:extLst>
          </p:cNvPr>
          <p:cNvSpPr>
            <a:spLocks xmlns:a="http://schemas.openxmlformats.org/drawingml/2006/main" noGrp="1"/>
          </p:cNvSpPr>
          <p:nvPr/>
        </p:nvSpPr>
        <p:spPr>
          <a:xfrm xmlns:a="http://schemas.openxmlformats.org/drawingml/2006/main">
            <a:off x="9784080" y="1746504"/>
            <a:ext cx="177393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Check country availability, implementation scope and managed service layer.</a:t>
            </a:r>
            <a:endParaRPr sz="8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129D052C-5381-4DDF-BB15-72437E0B9546}"/>
              </a:ext>
            </a:extLst>
          </p:cNvPr>
          <p:cNvSpPr>
            <a:spLocks xmlns:a="http://schemas.openxmlformats.org/drawingml/2006/main" noGrp="1"/>
          </p:cNvSpPr>
          <p:nvPr/>
        </p:nvSpPr>
        <p:spPr>
          <a:xfrm xmlns:a="http://schemas.openxmlformats.org/drawingml/2006/main">
            <a:off x="475488" y="2322576"/>
            <a:ext cx="1874520" cy="64008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1" name="Text 29">
            <a:extLst xmlns:a="http://schemas.openxmlformats.org/drawingml/2006/main">
              <a:ext uri="{FF2B5EF4-FFF2-40B4-BE49-F238E27FC236}">
                <a16:creationId xmlns:a16="http://schemas.microsoft.com/office/drawing/2014/main" id="{8D08C530-5911-4C55-9F96-89758C53AED6}"/>
              </a:ext>
            </a:extLst>
          </p:cNvPr>
          <p:cNvSpPr>
            <a:spLocks xmlns:a="http://schemas.openxmlformats.org/drawingml/2006/main" noGrp="1"/>
          </p:cNvSpPr>
          <p:nvPr/>
        </p:nvSpPr>
        <p:spPr>
          <a:xfrm xmlns:a="http://schemas.openxmlformats.org/drawingml/2006/main">
            <a:off x="548640" y="2386584"/>
            <a:ext cx="172821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Cisco Capital: Lifecycle / Choice / Easy Pay</a:t>
            </a:r>
            <a:endParaRPr sz="800">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AF7E818A-2137-43FD-9C65-DBB6A1CCB847}"/>
              </a:ext>
            </a:extLst>
          </p:cNvPr>
          <p:cNvSpPr>
            <a:spLocks xmlns:a="http://schemas.openxmlformats.org/drawingml/2006/main" noGrp="1"/>
          </p:cNvSpPr>
          <p:nvPr/>
        </p:nvSpPr>
        <p:spPr>
          <a:xfrm xmlns:a="http://schemas.openxmlformats.org/drawingml/2006/main">
            <a:off x="2350008" y="2322576"/>
            <a:ext cx="1463040" cy="64008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3" name="Text 31">
            <a:extLst xmlns:a="http://schemas.openxmlformats.org/drawingml/2006/main">
              <a:ext uri="{FF2B5EF4-FFF2-40B4-BE49-F238E27FC236}">
                <a16:creationId xmlns:a16="http://schemas.microsoft.com/office/drawing/2014/main" id="{E550899C-CBA7-4782-BC46-6D3E20B725E7}"/>
              </a:ext>
            </a:extLst>
          </p:cNvPr>
          <p:cNvSpPr>
            <a:spLocks xmlns:a="http://schemas.openxmlformats.org/drawingml/2006/main" noGrp="1"/>
          </p:cNvSpPr>
          <p:nvPr/>
        </p:nvSpPr>
        <p:spPr>
          <a:xfrm xmlns:a="http://schemas.openxmlformats.org/drawingml/2006/main">
            <a:off x="2423160" y="2386584"/>
            <a:ext cx="131673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Lease / financing</a:t>
            </a:r>
            <a:endParaRPr sz="80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608D99E3-7FC3-439A-BF6C-E40F54B75E72}"/>
              </a:ext>
            </a:extLst>
          </p:cNvPr>
          <p:cNvSpPr>
            <a:spLocks xmlns:a="http://schemas.openxmlformats.org/drawingml/2006/main" noGrp="1"/>
          </p:cNvSpPr>
          <p:nvPr/>
        </p:nvSpPr>
        <p:spPr>
          <a:xfrm xmlns:a="http://schemas.openxmlformats.org/drawingml/2006/main">
            <a:off x="3813048" y="2322576"/>
            <a:ext cx="2148840" cy="64008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5" name="Text 33">
            <a:extLst xmlns:a="http://schemas.openxmlformats.org/drawingml/2006/main">
              <a:ext uri="{FF2B5EF4-FFF2-40B4-BE49-F238E27FC236}">
                <a16:creationId xmlns:a16="http://schemas.microsoft.com/office/drawing/2014/main" id="{36E646FD-8821-41BC-8165-984DA7708314}"/>
              </a:ext>
            </a:extLst>
          </p:cNvPr>
          <p:cNvSpPr>
            <a:spLocks xmlns:a="http://schemas.openxmlformats.org/drawingml/2006/main" noGrp="1"/>
          </p:cNvSpPr>
          <p:nvPr/>
        </p:nvSpPr>
        <p:spPr>
          <a:xfrm xmlns:a="http://schemas.openxmlformats.org/drawingml/2006/main">
            <a:off x="3886200" y="2386584"/>
            <a:ext cx="200253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Hardware, software, services and selected third-party scope can be bundled.</a:t>
            </a:r>
            <a:endParaRPr sz="8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FA9D17DB-9012-4C61-AFEC-192BBFBE8A57}"/>
              </a:ext>
            </a:extLst>
          </p:cNvPr>
          <p:cNvSpPr>
            <a:spLocks xmlns:a="http://schemas.openxmlformats.org/drawingml/2006/main" noGrp="1"/>
          </p:cNvSpPr>
          <p:nvPr/>
        </p:nvSpPr>
        <p:spPr>
          <a:xfrm xmlns:a="http://schemas.openxmlformats.org/drawingml/2006/main">
            <a:off x="5961888" y="2322576"/>
            <a:ext cx="1417320" cy="64008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7" name="Text 35">
            <a:extLst xmlns:a="http://schemas.openxmlformats.org/drawingml/2006/main">
              <a:ext uri="{FF2B5EF4-FFF2-40B4-BE49-F238E27FC236}">
                <a16:creationId xmlns:a16="http://schemas.microsoft.com/office/drawing/2014/main" id="{42C011E5-32ED-476F-8A6E-4750BBBCFBA8}"/>
              </a:ext>
            </a:extLst>
          </p:cNvPr>
          <p:cNvSpPr>
            <a:spLocks xmlns:a="http://schemas.openxmlformats.org/drawingml/2006/main" noGrp="1"/>
          </p:cNvSpPr>
          <p:nvPr/>
        </p:nvSpPr>
        <p:spPr>
          <a:xfrm xmlns:a="http://schemas.openxmlformats.org/drawingml/2006/main">
            <a:off x="6035040" y="2386584"/>
            <a:ext cx="127101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3–5 years or subscription-like terms; end-term options vary.</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CC6606A8-BB0F-4A9E-923F-B7CB14DF683B}"/>
              </a:ext>
            </a:extLst>
          </p:cNvPr>
          <p:cNvSpPr>
            <a:spLocks xmlns:a="http://schemas.openxmlformats.org/drawingml/2006/main" noGrp="1"/>
          </p:cNvSpPr>
          <p:nvPr/>
        </p:nvSpPr>
        <p:spPr>
          <a:xfrm xmlns:a="http://schemas.openxmlformats.org/drawingml/2006/main">
            <a:off x="7379208" y="2322576"/>
            <a:ext cx="2331720" cy="64008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9" name="Text 37">
            <a:extLst xmlns:a="http://schemas.openxmlformats.org/drawingml/2006/main">
              <a:ext uri="{FF2B5EF4-FFF2-40B4-BE49-F238E27FC236}">
                <a16:creationId xmlns:a16="http://schemas.microsoft.com/office/drawing/2014/main" id="{8ECFE609-BC57-4B5A-B5DB-F623D8C035D3}"/>
              </a:ext>
            </a:extLst>
          </p:cNvPr>
          <p:cNvSpPr>
            <a:spLocks xmlns:a="http://schemas.openxmlformats.org/drawingml/2006/main" noGrp="1"/>
          </p:cNvSpPr>
          <p:nvPr/>
        </p:nvSpPr>
        <p:spPr>
          <a:xfrm xmlns:a="http://schemas.openxmlformats.org/drawingml/2006/main">
            <a:off x="7452360" y="2386584"/>
            <a:ext cx="218541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Low-CapEx migration while retaining OEM architecture control.</a:t>
            </a:r>
            <a:endParaRPr sz="80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CAC31670-5D61-425A-8954-F0B629CDF81A}"/>
              </a:ext>
            </a:extLst>
          </p:cNvPr>
          <p:cNvSpPr>
            <a:spLocks xmlns:a="http://schemas.openxmlformats.org/drawingml/2006/main" noGrp="1"/>
          </p:cNvSpPr>
          <p:nvPr/>
        </p:nvSpPr>
        <p:spPr>
          <a:xfrm xmlns:a="http://schemas.openxmlformats.org/drawingml/2006/main">
            <a:off x="9710928" y="2322576"/>
            <a:ext cx="1920240" cy="64008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1" name="Text 39">
            <a:extLst xmlns:a="http://schemas.openxmlformats.org/drawingml/2006/main">
              <a:ext uri="{FF2B5EF4-FFF2-40B4-BE49-F238E27FC236}">
                <a16:creationId xmlns:a16="http://schemas.microsoft.com/office/drawing/2014/main" id="{56823DDE-756B-4BFC-B5BB-9822E7374CB8}"/>
              </a:ext>
            </a:extLst>
          </p:cNvPr>
          <p:cNvSpPr>
            <a:spLocks xmlns:a="http://schemas.openxmlformats.org/drawingml/2006/main" noGrp="1"/>
          </p:cNvSpPr>
          <p:nvPr/>
        </p:nvSpPr>
        <p:spPr>
          <a:xfrm xmlns:a="http://schemas.openxmlformats.org/drawingml/2006/main">
            <a:off x="9784080" y="2386584"/>
            <a:ext cx="177393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Credit approval, local availability and return/upgrade terms matter.</a:t>
            </a:r>
            <a:endParaRPr sz="80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064286DA-72B5-4A29-B2B1-F23FE65AA628}"/>
              </a:ext>
            </a:extLst>
          </p:cNvPr>
          <p:cNvSpPr>
            <a:spLocks xmlns:a="http://schemas.openxmlformats.org/drawingml/2006/main" noGrp="1"/>
          </p:cNvSpPr>
          <p:nvPr/>
        </p:nvSpPr>
        <p:spPr>
          <a:xfrm xmlns:a="http://schemas.openxmlformats.org/drawingml/2006/main">
            <a:off x="475488" y="2962656"/>
            <a:ext cx="187452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3" name="Text 41">
            <a:extLst xmlns:a="http://schemas.openxmlformats.org/drawingml/2006/main">
              <a:ext uri="{FF2B5EF4-FFF2-40B4-BE49-F238E27FC236}">
                <a16:creationId xmlns:a16="http://schemas.microsoft.com/office/drawing/2014/main" id="{DF9316C4-82B8-41F8-9530-BA0D5A5A55CC}"/>
              </a:ext>
            </a:extLst>
          </p:cNvPr>
          <p:cNvSpPr>
            <a:spLocks xmlns:a="http://schemas.openxmlformats.org/drawingml/2006/main" noGrp="1"/>
          </p:cNvSpPr>
          <p:nvPr/>
        </p:nvSpPr>
        <p:spPr>
          <a:xfrm xmlns:a="http://schemas.openxmlformats.org/drawingml/2006/main">
            <a:off x="548640" y="3026664"/>
            <a:ext cx="172821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Juniper NaaS</a:t>
            </a:r>
            <a:endParaRPr sz="800">
              <a:latin typeface="Arial"/>
              <a:ea typeface="Arial"/>
              <a:cs typeface="Arial"/>
            </a:endParaRPr>
          </a:p>
        </p:txBody>
      </p:sp>
      <p:sp>
        <p:nvSpPr>
          <p:cNvPr id="44" name="Shape 42">
            <a:extLst xmlns:a="http://schemas.openxmlformats.org/drawingml/2006/main">
              <a:ext uri="{FF2B5EF4-FFF2-40B4-BE49-F238E27FC236}">
                <a16:creationId xmlns:a16="http://schemas.microsoft.com/office/drawing/2014/main" id="{CC2D1DCA-D53A-4DF8-9BBC-0CA9BA3F99A7}"/>
              </a:ext>
            </a:extLst>
          </p:cNvPr>
          <p:cNvSpPr>
            <a:spLocks xmlns:a="http://schemas.openxmlformats.org/drawingml/2006/main" noGrp="1"/>
          </p:cNvSpPr>
          <p:nvPr/>
        </p:nvSpPr>
        <p:spPr>
          <a:xfrm xmlns:a="http://schemas.openxmlformats.org/drawingml/2006/main">
            <a:off x="2350008" y="2962656"/>
            <a:ext cx="146304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5" name="Text 43">
            <a:extLst xmlns:a="http://schemas.openxmlformats.org/drawingml/2006/main">
              <a:ext uri="{FF2B5EF4-FFF2-40B4-BE49-F238E27FC236}">
                <a16:creationId xmlns:a16="http://schemas.microsoft.com/office/drawing/2014/main" id="{DCC04CEE-F167-48FB-BA1B-6F2794772E58}"/>
              </a:ext>
            </a:extLst>
          </p:cNvPr>
          <p:cNvSpPr>
            <a:spLocks xmlns:a="http://schemas.openxmlformats.org/drawingml/2006/main" noGrp="1"/>
          </p:cNvSpPr>
          <p:nvPr/>
        </p:nvSpPr>
        <p:spPr>
          <a:xfrm xmlns:a="http://schemas.openxmlformats.org/drawingml/2006/main">
            <a:off x="2423160" y="3026664"/>
            <a:ext cx="131673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Managed NaaS</a:t>
            </a:r>
            <a:endParaRPr sz="8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6714AC90-FB2E-43AB-BE28-9E46B880DB17}"/>
              </a:ext>
            </a:extLst>
          </p:cNvPr>
          <p:cNvSpPr>
            <a:spLocks xmlns:a="http://schemas.openxmlformats.org/drawingml/2006/main" noGrp="1"/>
          </p:cNvSpPr>
          <p:nvPr/>
        </p:nvSpPr>
        <p:spPr>
          <a:xfrm xmlns:a="http://schemas.openxmlformats.org/drawingml/2006/main">
            <a:off x="3813048" y="2962656"/>
            <a:ext cx="214884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7" name="Text 45">
            <a:extLst xmlns:a="http://schemas.openxmlformats.org/drawingml/2006/main">
              <a:ext uri="{FF2B5EF4-FFF2-40B4-BE49-F238E27FC236}">
                <a16:creationId xmlns:a16="http://schemas.microsoft.com/office/drawing/2014/main" id="{4948C225-454E-4686-AA2B-996EF40BE7EB}"/>
              </a:ext>
            </a:extLst>
          </p:cNvPr>
          <p:cNvSpPr>
            <a:spLocks xmlns:a="http://schemas.openxmlformats.org/drawingml/2006/main" noGrp="1"/>
          </p:cNvSpPr>
          <p:nvPr/>
        </p:nvSpPr>
        <p:spPr>
          <a:xfrm xmlns:a="http://schemas.openxmlformats.org/drawingml/2006/main">
            <a:off x="3886200" y="3026664"/>
            <a:ext cx="200253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Wired, wireless and SD-WAN stack with AI-native operations and partner-led service model.</a:t>
            </a: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FD665B59-31DD-442E-BB2D-9CC549EBEA51}"/>
              </a:ext>
            </a:extLst>
          </p:cNvPr>
          <p:cNvSpPr>
            <a:spLocks xmlns:a="http://schemas.openxmlformats.org/drawingml/2006/main" noGrp="1"/>
          </p:cNvSpPr>
          <p:nvPr/>
        </p:nvSpPr>
        <p:spPr>
          <a:xfrm xmlns:a="http://schemas.openxmlformats.org/drawingml/2006/main">
            <a:off x="5961888" y="2962656"/>
            <a:ext cx="141732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9" name="Text 47">
            <a:extLst xmlns:a="http://schemas.openxmlformats.org/drawingml/2006/main">
              <a:ext uri="{FF2B5EF4-FFF2-40B4-BE49-F238E27FC236}">
                <a16:creationId xmlns:a16="http://schemas.microsoft.com/office/drawing/2014/main" id="{6A34E782-4743-4303-9F58-435526C58AF1}"/>
              </a:ext>
            </a:extLst>
          </p:cNvPr>
          <p:cNvSpPr>
            <a:spLocks xmlns:a="http://schemas.openxmlformats.org/drawingml/2006/main" noGrp="1"/>
          </p:cNvSpPr>
          <p:nvPr/>
        </p:nvSpPr>
        <p:spPr>
          <a:xfrm xmlns:a="http://schemas.openxmlformats.org/drawingml/2006/main">
            <a:off x="6035040" y="3026664"/>
            <a:ext cx="127101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Subscription / Network Subscription Agreement through partners.</a:t>
            </a:r>
            <a:endParaRPr sz="80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4A0B27A7-5447-41C5-BB47-150F4AEAA855}"/>
              </a:ext>
            </a:extLst>
          </p:cNvPr>
          <p:cNvSpPr>
            <a:spLocks xmlns:a="http://schemas.openxmlformats.org/drawingml/2006/main" noGrp="1"/>
          </p:cNvSpPr>
          <p:nvPr/>
        </p:nvSpPr>
        <p:spPr>
          <a:xfrm xmlns:a="http://schemas.openxmlformats.org/drawingml/2006/main">
            <a:off x="7379208" y="2962656"/>
            <a:ext cx="233172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1" name="Text 49">
            <a:extLst xmlns:a="http://schemas.openxmlformats.org/drawingml/2006/main">
              <a:ext uri="{FF2B5EF4-FFF2-40B4-BE49-F238E27FC236}">
                <a16:creationId xmlns:a16="http://schemas.microsoft.com/office/drawing/2014/main" id="{7B06C687-B1C4-4853-8069-AF54EFD15D20}"/>
              </a:ext>
            </a:extLst>
          </p:cNvPr>
          <p:cNvSpPr>
            <a:spLocks xmlns:a="http://schemas.openxmlformats.org/drawingml/2006/main" noGrp="1"/>
          </p:cNvSpPr>
          <p:nvPr/>
        </p:nvSpPr>
        <p:spPr>
          <a:xfrm xmlns:a="http://schemas.openxmlformats.org/drawingml/2006/main">
            <a:off x="7452360" y="3026664"/>
            <a:ext cx="218541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OpEx-led branch, campus and managed network use cases.</a:t>
            </a: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EECA650F-EB4B-4FA2-A869-487AE42788AF}"/>
              </a:ext>
            </a:extLst>
          </p:cNvPr>
          <p:cNvSpPr>
            <a:spLocks xmlns:a="http://schemas.openxmlformats.org/drawingml/2006/main" noGrp="1"/>
          </p:cNvSpPr>
          <p:nvPr/>
        </p:nvSpPr>
        <p:spPr>
          <a:xfrm xmlns:a="http://schemas.openxmlformats.org/drawingml/2006/main">
            <a:off x="9710928" y="2962656"/>
            <a:ext cx="192024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3" name="Text 51">
            <a:extLst xmlns:a="http://schemas.openxmlformats.org/drawingml/2006/main">
              <a:ext uri="{FF2B5EF4-FFF2-40B4-BE49-F238E27FC236}">
                <a16:creationId xmlns:a16="http://schemas.microsoft.com/office/drawing/2014/main" id="{458006CE-5B09-4122-A733-E17F99841E06}"/>
              </a:ext>
            </a:extLst>
          </p:cNvPr>
          <p:cNvSpPr>
            <a:spLocks xmlns:a="http://schemas.openxmlformats.org/drawingml/2006/main" noGrp="1"/>
          </p:cNvSpPr>
          <p:nvPr/>
        </p:nvSpPr>
        <p:spPr>
          <a:xfrm xmlns:a="http://schemas.openxmlformats.org/drawingml/2006/main">
            <a:off x="9784080" y="3026664"/>
            <a:ext cx="177393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Clarify MNP accountability, SLA remedies and exit portability.</a:t>
            </a:r>
            <a:endParaRPr sz="800">
              <a:latin typeface="Arial"/>
              <a:ea typeface="Arial"/>
              <a:cs typeface="Arial"/>
            </a:endParaRPr>
          </a:p>
        </p:txBody>
      </p:sp>
      <p:sp>
        <p:nvSpPr>
          <p:cNvPr id="54" name="Shape 52">
            <a:extLst xmlns:a="http://schemas.openxmlformats.org/drawingml/2006/main">
              <a:ext uri="{FF2B5EF4-FFF2-40B4-BE49-F238E27FC236}">
                <a16:creationId xmlns:a16="http://schemas.microsoft.com/office/drawing/2014/main" id="{AB0BA3EE-793C-4ADF-9397-E45482EADE54}"/>
              </a:ext>
            </a:extLst>
          </p:cNvPr>
          <p:cNvSpPr>
            <a:spLocks xmlns:a="http://schemas.openxmlformats.org/drawingml/2006/main" noGrp="1"/>
          </p:cNvSpPr>
          <p:nvPr/>
        </p:nvSpPr>
        <p:spPr>
          <a:xfrm xmlns:a="http://schemas.openxmlformats.org/drawingml/2006/main">
            <a:off x="475488" y="3602736"/>
            <a:ext cx="1874520" cy="64008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5" name="Text 53">
            <a:extLst xmlns:a="http://schemas.openxmlformats.org/drawingml/2006/main">
              <a:ext uri="{FF2B5EF4-FFF2-40B4-BE49-F238E27FC236}">
                <a16:creationId xmlns:a16="http://schemas.microsoft.com/office/drawing/2014/main" id="{0AB5E5D3-A132-4FE9-ACC6-9DE97455107B}"/>
              </a:ext>
            </a:extLst>
          </p:cNvPr>
          <p:cNvSpPr>
            <a:spLocks xmlns:a="http://schemas.openxmlformats.org/drawingml/2006/main" noGrp="1"/>
          </p:cNvSpPr>
          <p:nvPr/>
        </p:nvSpPr>
        <p:spPr>
          <a:xfrm xmlns:a="http://schemas.openxmlformats.org/drawingml/2006/main">
            <a:off x="548640" y="3666744"/>
            <a:ext cx="172821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Verizon Business + Cisco Managed SD-WAN</a:t>
            </a:r>
            <a:endParaRPr sz="800">
              <a:latin typeface="Arial"/>
              <a:ea typeface="Arial"/>
              <a:cs typeface="Arial"/>
            </a:endParaRPr>
          </a:p>
        </p:txBody>
      </p:sp>
      <p:sp>
        <p:nvSpPr>
          <p:cNvPr id="56" name="Shape 54">
            <a:extLst xmlns:a="http://schemas.openxmlformats.org/drawingml/2006/main">
              <a:ext uri="{FF2B5EF4-FFF2-40B4-BE49-F238E27FC236}">
                <a16:creationId xmlns:a16="http://schemas.microsoft.com/office/drawing/2014/main" id="{59550FDC-078E-4CFB-A67A-0EED90BF38A0}"/>
              </a:ext>
            </a:extLst>
          </p:cNvPr>
          <p:cNvSpPr>
            <a:spLocks xmlns:a="http://schemas.openxmlformats.org/drawingml/2006/main" noGrp="1"/>
          </p:cNvSpPr>
          <p:nvPr/>
        </p:nvSpPr>
        <p:spPr>
          <a:xfrm xmlns:a="http://schemas.openxmlformats.org/drawingml/2006/main">
            <a:off x="2350008" y="3602736"/>
            <a:ext cx="1463040" cy="64008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7" name="Text 55">
            <a:extLst xmlns:a="http://schemas.openxmlformats.org/drawingml/2006/main">
              <a:ext uri="{FF2B5EF4-FFF2-40B4-BE49-F238E27FC236}">
                <a16:creationId xmlns:a16="http://schemas.microsoft.com/office/drawing/2014/main" id="{E0ED284D-D7A9-49A2-ADF9-985F2DD9EE89}"/>
              </a:ext>
            </a:extLst>
          </p:cNvPr>
          <p:cNvSpPr>
            <a:spLocks xmlns:a="http://schemas.openxmlformats.org/drawingml/2006/main" noGrp="1"/>
          </p:cNvSpPr>
          <p:nvPr/>
        </p:nvSpPr>
        <p:spPr>
          <a:xfrm xmlns:a="http://schemas.openxmlformats.org/drawingml/2006/main">
            <a:off x="2423160" y="3666744"/>
            <a:ext cx="131673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Carrier-managed service</a:t>
            </a:r>
            <a:endParaRPr sz="800">
              <a:latin typeface="Arial"/>
              <a:ea typeface="Arial"/>
              <a:cs typeface="Arial"/>
            </a:endParaRPr>
          </a:p>
        </p:txBody>
      </p:sp>
      <p:sp>
        <p:nvSpPr>
          <p:cNvPr id="58" name="Shape 56">
            <a:extLst xmlns:a="http://schemas.openxmlformats.org/drawingml/2006/main">
              <a:ext uri="{FF2B5EF4-FFF2-40B4-BE49-F238E27FC236}">
                <a16:creationId xmlns:a16="http://schemas.microsoft.com/office/drawing/2014/main" id="{06EAB172-7661-4924-8B6E-1CD040177B8A}"/>
              </a:ext>
            </a:extLst>
          </p:cNvPr>
          <p:cNvSpPr>
            <a:spLocks xmlns:a="http://schemas.openxmlformats.org/drawingml/2006/main" noGrp="1"/>
          </p:cNvSpPr>
          <p:nvPr/>
        </p:nvSpPr>
        <p:spPr>
          <a:xfrm xmlns:a="http://schemas.openxmlformats.org/drawingml/2006/main">
            <a:off x="3813048" y="3602736"/>
            <a:ext cx="2148840" cy="64008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9" name="Text 57">
            <a:extLst xmlns:a="http://schemas.openxmlformats.org/drawingml/2006/main">
              <a:ext uri="{FF2B5EF4-FFF2-40B4-BE49-F238E27FC236}">
                <a16:creationId xmlns:a16="http://schemas.microsoft.com/office/drawing/2014/main" id="{4DAB373D-9F59-426C-ADB6-40AF14B90896}"/>
              </a:ext>
            </a:extLst>
          </p:cNvPr>
          <p:cNvSpPr>
            <a:spLocks xmlns:a="http://schemas.openxmlformats.org/drawingml/2006/main" noGrp="1"/>
          </p:cNvSpPr>
          <p:nvPr/>
        </p:nvSpPr>
        <p:spPr>
          <a:xfrm xmlns:a="http://schemas.openxmlformats.org/drawingml/2006/main">
            <a:off x="3886200" y="3666744"/>
            <a:ext cx="200253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Managed SD-WAN services with 4G/5G connectivity options.</a:t>
            </a:r>
            <a:endParaRPr sz="800">
              <a:latin typeface="Arial"/>
              <a:ea typeface="Arial"/>
              <a:cs typeface="Arial"/>
            </a:endParaRPr>
          </a:p>
        </p:txBody>
      </p:sp>
      <p:sp>
        <p:nvSpPr>
          <p:cNvPr id="60" name="Shape 58">
            <a:extLst xmlns:a="http://schemas.openxmlformats.org/drawingml/2006/main">
              <a:ext uri="{FF2B5EF4-FFF2-40B4-BE49-F238E27FC236}">
                <a16:creationId xmlns:a16="http://schemas.microsoft.com/office/drawing/2014/main" id="{4915C57D-D74A-4AA6-8D65-075CF8147FF9}"/>
              </a:ext>
            </a:extLst>
          </p:cNvPr>
          <p:cNvSpPr>
            <a:spLocks xmlns:a="http://schemas.openxmlformats.org/drawingml/2006/main" noGrp="1"/>
          </p:cNvSpPr>
          <p:nvPr/>
        </p:nvSpPr>
        <p:spPr>
          <a:xfrm xmlns:a="http://schemas.openxmlformats.org/drawingml/2006/main">
            <a:off x="5961888" y="3602736"/>
            <a:ext cx="1417320" cy="64008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1" name="Text 59">
            <a:extLst xmlns:a="http://schemas.openxmlformats.org/drawingml/2006/main">
              <a:ext uri="{FF2B5EF4-FFF2-40B4-BE49-F238E27FC236}">
                <a16:creationId xmlns:a16="http://schemas.microsoft.com/office/drawing/2014/main" id="{C052D872-F485-4D23-B611-209F0D5279E3}"/>
              </a:ext>
            </a:extLst>
          </p:cNvPr>
          <p:cNvSpPr>
            <a:spLocks xmlns:a="http://schemas.openxmlformats.org/drawingml/2006/main" noGrp="1"/>
          </p:cNvSpPr>
          <p:nvPr/>
        </p:nvSpPr>
        <p:spPr>
          <a:xfrm xmlns:a="http://schemas.openxmlformats.org/drawingml/2006/main">
            <a:off x="6035040" y="3666744"/>
            <a:ext cx="127101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Service contract; commercial terms depend on geography.</a:t>
            </a:r>
            <a:endParaRPr sz="800">
              <a:latin typeface="Arial"/>
              <a:ea typeface="Arial"/>
              <a:cs typeface="Arial"/>
            </a:endParaRPr>
          </a:p>
        </p:txBody>
      </p:sp>
      <p:sp>
        <p:nvSpPr>
          <p:cNvPr id="62" name="Shape 60">
            <a:extLst xmlns:a="http://schemas.openxmlformats.org/drawingml/2006/main">
              <a:ext uri="{FF2B5EF4-FFF2-40B4-BE49-F238E27FC236}">
                <a16:creationId xmlns:a16="http://schemas.microsoft.com/office/drawing/2014/main" id="{89C5DA19-D136-40E8-8A45-1AB581B9D6DF}"/>
              </a:ext>
            </a:extLst>
          </p:cNvPr>
          <p:cNvSpPr>
            <a:spLocks xmlns:a="http://schemas.openxmlformats.org/drawingml/2006/main" noGrp="1"/>
          </p:cNvSpPr>
          <p:nvPr/>
        </p:nvSpPr>
        <p:spPr>
          <a:xfrm xmlns:a="http://schemas.openxmlformats.org/drawingml/2006/main">
            <a:off x="7379208" y="3602736"/>
            <a:ext cx="2331720" cy="64008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3" name="Text 61">
            <a:extLst xmlns:a="http://schemas.openxmlformats.org/drawingml/2006/main">
              <a:ext uri="{FF2B5EF4-FFF2-40B4-BE49-F238E27FC236}">
                <a16:creationId xmlns:a16="http://schemas.microsoft.com/office/drawing/2014/main" id="{02F232D5-B123-456F-B273-866E89209CD0}"/>
              </a:ext>
            </a:extLst>
          </p:cNvPr>
          <p:cNvSpPr>
            <a:spLocks xmlns:a="http://schemas.openxmlformats.org/drawingml/2006/main" noGrp="1"/>
          </p:cNvSpPr>
          <p:nvPr/>
        </p:nvSpPr>
        <p:spPr>
          <a:xfrm xmlns:a="http://schemas.openxmlformats.org/drawingml/2006/main">
            <a:off x="7452360" y="3666744"/>
            <a:ext cx="218541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WAN modernization and branch connectivity under one service wrapper.</a:t>
            </a:r>
            <a:endParaRPr sz="800">
              <a:latin typeface="Arial"/>
              <a:ea typeface="Arial"/>
              <a:cs typeface="Arial"/>
            </a:endParaRPr>
          </a:p>
        </p:txBody>
      </p:sp>
      <p:sp>
        <p:nvSpPr>
          <p:cNvPr id="64" name="Shape 62">
            <a:extLst xmlns:a="http://schemas.openxmlformats.org/drawingml/2006/main">
              <a:ext uri="{FF2B5EF4-FFF2-40B4-BE49-F238E27FC236}">
                <a16:creationId xmlns:a16="http://schemas.microsoft.com/office/drawing/2014/main" id="{EF7B1212-DA6B-42AD-8E09-F09120CE4E53}"/>
              </a:ext>
            </a:extLst>
          </p:cNvPr>
          <p:cNvSpPr>
            <a:spLocks xmlns:a="http://schemas.openxmlformats.org/drawingml/2006/main" noGrp="1"/>
          </p:cNvSpPr>
          <p:nvPr/>
        </p:nvSpPr>
        <p:spPr>
          <a:xfrm xmlns:a="http://schemas.openxmlformats.org/drawingml/2006/main">
            <a:off x="9710928" y="3602736"/>
            <a:ext cx="1920240" cy="640080"/>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5" name="Text 63">
            <a:extLst xmlns:a="http://schemas.openxmlformats.org/drawingml/2006/main">
              <a:ext uri="{FF2B5EF4-FFF2-40B4-BE49-F238E27FC236}">
                <a16:creationId xmlns:a16="http://schemas.microsoft.com/office/drawing/2014/main" id="{14B2ED77-74D1-48CE-BCE5-CBD2C55E9E08}"/>
              </a:ext>
            </a:extLst>
          </p:cNvPr>
          <p:cNvSpPr>
            <a:spLocks xmlns:a="http://schemas.openxmlformats.org/drawingml/2006/main" noGrp="1"/>
          </p:cNvSpPr>
          <p:nvPr/>
        </p:nvSpPr>
        <p:spPr>
          <a:xfrm xmlns:a="http://schemas.openxmlformats.org/drawingml/2006/main">
            <a:off x="9784080" y="3666744"/>
            <a:ext cx="177393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Compare carrier lock-in, local access costs and overlay portability.</a:t>
            </a:r>
            <a:endParaRPr sz="800">
              <a:latin typeface="Arial"/>
              <a:ea typeface="Arial"/>
              <a:cs typeface="Arial"/>
            </a:endParaRPr>
          </a:p>
        </p:txBody>
      </p:sp>
      <p:sp>
        <p:nvSpPr>
          <p:cNvPr id="66" name="Shape 64">
            <a:extLst xmlns:a="http://schemas.openxmlformats.org/drawingml/2006/main">
              <a:ext uri="{FF2B5EF4-FFF2-40B4-BE49-F238E27FC236}">
                <a16:creationId xmlns:a16="http://schemas.microsoft.com/office/drawing/2014/main" id="{B9A1E101-6BCC-4DD0-9F92-3FC5B3720535}"/>
              </a:ext>
            </a:extLst>
          </p:cNvPr>
          <p:cNvSpPr>
            <a:spLocks xmlns:a="http://schemas.openxmlformats.org/drawingml/2006/main" noGrp="1"/>
          </p:cNvSpPr>
          <p:nvPr/>
        </p:nvSpPr>
        <p:spPr>
          <a:xfrm xmlns:a="http://schemas.openxmlformats.org/drawingml/2006/main">
            <a:off x="475488" y="4242816"/>
            <a:ext cx="187452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7" name="Text 65">
            <a:extLst xmlns:a="http://schemas.openxmlformats.org/drawingml/2006/main">
              <a:ext uri="{FF2B5EF4-FFF2-40B4-BE49-F238E27FC236}">
                <a16:creationId xmlns:a16="http://schemas.microsoft.com/office/drawing/2014/main" id="{DAD1D7D5-F083-47BC-A71A-2F18BE5E505D}"/>
              </a:ext>
            </a:extLst>
          </p:cNvPr>
          <p:cNvSpPr>
            <a:spLocks xmlns:a="http://schemas.openxmlformats.org/drawingml/2006/main" noGrp="1"/>
          </p:cNvSpPr>
          <p:nvPr/>
        </p:nvSpPr>
        <p:spPr>
          <a:xfrm xmlns:a="http://schemas.openxmlformats.org/drawingml/2006/main">
            <a:off x="548640" y="4306824"/>
            <a:ext cx="172821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System integrator / MSP managed network</a:t>
            </a:r>
            <a:endParaRPr sz="800">
              <a:latin typeface="Arial"/>
              <a:ea typeface="Arial"/>
              <a:cs typeface="Arial"/>
            </a:endParaRPr>
          </a:p>
        </p:txBody>
      </p:sp>
      <p:sp>
        <p:nvSpPr>
          <p:cNvPr id="68" name="Shape 66">
            <a:extLst xmlns:a="http://schemas.openxmlformats.org/drawingml/2006/main">
              <a:ext uri="{FF2B5EF4-FFF2-40B4-BE49-F238E27FC236}">
                <a16:creationId xmlns:a16="http://schemas.microsoft.com/office/drawing/2014/main" id="{A758F801-1E1F-413C-AA3C-2218A174D668}"/>
              </a:ext>
            </a:extLst>
          </p:cNvPr>
          <p:cNvSpPr>
            <a:spLocks xmlns:a="http://schemas.openxmlformats.org/drawingml/2006/main" noGrp="1"/>
          </p:cNvSpPr>
          <p:nvPr/>
        </p:nvSpPr>
        <p:spPr>
          <a:xfrm xmlns:a="http://schemas.openxmlformats.org/drawingml/2006/main">
            <a:off x="2350008" y="4242816"/>
            <a:ext cx="146304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9" name="Text 67">
            <a:extLst xmlns:a="http://schemas.openxmlformats.org/drawingml/2006/main">
              <a:ext uri="{FF2B5EF4-FFF2-40B4-BE49-F238E27FC236}">
                <a16:creationId xmlns:a16="http://schemas.microsoft.com/office/drawing/2014/main" id="{E24315B3-FDE7-4231-8546-043BC2DB2E0E}"/>
              </a:ext>
            </a:extLst>
          </p:cNvPr>
          <p:cNvSpPr>
            <a:spLocks xmlns:a="http://schemas.openxmlformats.org/drawingml/2006/main" noGrp="1"/>
          </p:cNvSpPr>
          <p:nvPr/>
        </p:nvSpPr>
        <p:spPr>
          <a:xfrm xmlns:a="http://schemas.openxmlformats.org/drawingml/2006/main">
            <a:off x="2423160" y="4306824"/>
            <a:ext cx="131673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Managed service over chosen OEM</a:t>
            </a:r>
            <a:endParaRPr sz="800">
              <a:latin typeface="Arial"/>
              <a:ea typeface="Arial"/>
              <a:cs typeface="Arial"/>
            </a:endParaRPr>
          </a:p>
        </p:txBody>
      </p:sp>
      <p:sp>
        <p:nvSpPr>
          <p:cNvPr id="70" name="Shape 68">
            <a:extLst xmlns:a="http://schemas.openxmlformats.org/drawingml/2006/main">
              <a:ext uri="{FF2B5EF4-FFF2-40B4-BE49-F238E27FC236}">
                <a16:creationId xmlns:a16="http://schemas.microsoft.com/office/drawing/2014/main" id="{F5FD2C67-4F8F-400F-9916-61C52A2A0AED}"/>
              </a:ext>
            </a:extLst>
          </p:cNvPr>
          <p:cNvSpPr>
            <a:spLocks xmlns:a="http://schemas.openxmlformats.org/drawingml/2006/main" noGrp="1"/>
          </p:cNvSpPr>
          <p:nvPr/>
        </p:nvSpPr>
        <p:spPr>
          <a:xfrm xmlns:a="http://schemas.openxmlformats.org/drawingml/2006/main">
            <a:off x="3813048" y="4242816"/>
            <a:ext cx="214884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1" name="Text 69">
            <a:extLst xmlns:a="http://schemas.openxmlformats.org/drawingml/2006/main">
              <a:ext uri="{FF2B5EF4-FFF2-40B4-BE49-F238E27FC236}">
                <a16:creationId xmlns:a16="http://schemas.microsoft.com/office/drawing/2014/main" id="{C56A918E-8A06-4F07-9D9B-3D09E07F2A06}"/>
              </a:ext>
            </a:extLst>
          </p:cNvPr>
          <p:cNvSpPr>
            <a:spLocks xmlns:a="http://schemas.openxmlformats.org/drawingml/2006/main" noGrp="1"/>
          </p:cNvSpPr>
          <p:nvPr/>
        </p:nvSpPr>
        <p:spPr>
          <a:xfrm xmlns:a="http://schemas.openxmlformats.org/drawingml/2006/main">
            <a:off x="3886200" y="4306824"/>
            <a:ext cx="200253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Procurement, staging, migration, monitoring, patching and break/fix.</a:t>
            </a:r>
            <a:endParaRPr sz="800">
              <a:latin typeface="Arial"/>
              <a:ea typeface="Arial"/>
              <a:cs typeface="Arial"/>
            </a:endParaRPr>
          </a:p>
        </p:txBody>
      </p:sp>
      <p:sp>
        <p:nvSpPr>
          <p:cNvPr id="72" name="Shape 70">
            <a:extLst xmlns:a="http://schemas.openxmlformats.org/drawingml/2006/main">
              <a:ext uri="{FF2B5EF4-FFF2-40B4-BE49-F238E27FC236}">
                <a16:creationId xmlns:a16="http://schemas.microsoft.com/office/drawing/2014/main" id="{68F475B7-6430-4C1C-936B-821E3F9F182F}"/>
              </a:ext>
            </a:extLst>
          </p:cNvPr>
          <p:cNvSpPr>
            <a:spLocks xmlns:a="http://schemas.openxmlformats.org/drawingml/2006/main" noGrp="1"/>
          </p:cNvSpPr>
          <p:nvPr/>
        </p:nvSpPr>
        <p:spPr>
          <a:xfrm xmlns:a="http://schemas.openxmlformats.org/drawingml/2006/main">
            <a:off x="5961888" y="4242816"/>
            <a:ext cx="141732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3" name="Text 71">
            <a:extLst xmlns:a="http://schemas.openxmlformats.org/drawingml/2006/main">
              <a:ext uri="{FF2B5EF4-FFF2-40B4-BE49-F238E27FC236}">
                <a16:creationId xmlns:a16="http://schemas.microsoft.com/office/drawing/2014/main" id="{8EE0A5D8-8B79-48CC-BCAB-7140CDBF2D8C}"/>
              </a:ext>
            </a:extLst>
          </p:cNvPr>
          <p:cNvSpPr>
            <a:spLocks xmlns:a="http://schemas.openxmlformats.org/drawingml/2006/main" noGrp="1"/>
          </p:cNvSpPr>
          <p:nvPr/>
        </p:nvSpPr>
        <p:spPr>
          <a:xfrm xmlns:a="http://schemas.openxmlformats.org/drawingml/2006/main">
            <a:off x="6035040" y="4306824"/>
            <a:ext cx="127101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Multi-year MSA / SLA with OEM procurement pass-through.</a:t>
            </a:r>
            <a:endParaRPr sz="800">
              <a:latin typeface="Arial"/>
              <a:ea typeface="Arial"/>
              <a:cs typeface="Arial"/>
            </a:endParaRPr>
          </a:p>
        </p:txBody>
      </p:sp>
      <p:sp>
        <p:nvSpPr>
          <p:cNvPr id="74" name="Shape 72">
            <a:extLst xmlns:a="http://schemas.openxmlformats.org/drawingml/2006/main">
              <a:ext uri="{FF2B5EF4-FFF2-40B4-BE49-F238E27FC236}">
                <a16:creationId xmlns:a16="http://schemas.microsoft.com/office/drawing/2014/main" id="{A037BDE7-A1D0-4216-AB7C-E5CCBE65C958}"/>
              </a:ext>
            </a:extLst>
          </p:cNvPr>
          <p:cNvSpPr>
            <a:spLocks xmlns:a="http://schemas.openxmlformats.org/drawingml/2006/main" noGrp="1"/>
          </p:cNvSpPr>
          <p:nvPr/>
        </p:nvSpPr>
        <p:spPr>
          <a:xfrm xmlns:a="http://schemas.openxmlformats.org/drawingml/2006/main">
            <a:off x="7379208" y="4242816"/>
            <a:ext cx="233172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5" name="Text 73">
            <a:extLst xmlns:a="http://schemas.openxmlformats.org/drawingml/2006/main">
              <a:ext uri="{FF2B5EF4-FFF2-40B4-BE49-F238E27FC236}">
                <a16:creationId xmlns:a16="http://schemas.microsoft.com/office/drawing/2014/main" id="{EF17E316-2257-40EA-A160-51262BF3E376}"/>
              </a:ext>
            </a:extLst>
          </p:cNvPr>
          <p:cNvSpPr>
            <a:spLocks xmlns:a="http://schemas.openxmlformats.org/drawingml/2006/main" noGrp="1"/>
          </p:cNvSpPr>
          <p:nvPr/>
        </p:nvSpPr>
        <p:spPr>
          <a:xfrm xmlns:a="http://schemas.openxmlformats.org/drawingml/2006/main">
            <a:off x="7452360" y="4306824"/>
            <a:ext cx="218541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Global rollout orchestration across North America and Europe.</a:t>
            </a:r>
            <a:endParaRPr sz="800">
              <a:latin typeface="Arial"/>
              <a:ea typeface="Arial"/>
              <a:cs typeface="Arial"/>
            </a:endParaRPr>
          </a:p>
        </p:txBody>
      </p:sp>
      <p:sp>
        <p:nvSpPr>
          <p:cNvPr id="76" name="Shape 74">
            <a:extLst xmlns:a="http://schemas.openxmlformats.org/drawingml/2006/main">
              <a:ext uri="{FF2B5EF4-FFF2-40B4-BE49-F238E27FC236}">
                <a16:creationId xmlns:a16="http://schemas.microsoft.com/office/drawing/2014/main" id="{870298CD-BF96-4BD8-8996-343EE4FAE683}"/>
              </a:ext>
            </a:extLst>
          </p:cNvPr>
          <p:cNvSpPr>
            <a:spLocks xmlns:a="http://schemas.openxmlformats.org/drawingml/2006/main" noGrp="1"/>
          </p:cNvSpPr>
          <p:nvPr/>
        </p:nvSpPr>
        <p:spPr>
          <a:xfrm xmlns:a="http://schemas.openxmlformats.org/drawingml/2006/main">
            <a:off x="9710928" y="4242816"/>
            <a:ext cx="1920240" cy="640080"/>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7" name="Text 75">
            <a:extLst xmlns:a="http://schemas.openxmlformats.org/drawingml/2006/main">
              <a:ext uri="{FF2B5EF4-FFF2-40B4-BE49-F238E27FC236}">
                <a16:creationId xmlns:a16="http://schemas.microsoft.com/office/drawing/2014/main" id="{FD8F8579-015D-432B-AE3F-BB5A007B9D8D}"/>
              </a:ext>
            </a:extLst>
          </p:cNvPr>
          <p:cNvSpPr>
            <a:spLocks xmlns:a="http://schemas.openxmlformats.org/drawingml/2006/main" noGrp="1"/>
          </p:cNvSpPr>
          <p:nvPr/>
        </p:nvSpPr>
        <p:spPr>
          <a:xfrm xmlns:a="http://schemas.openxmlformats.org/drawingml/2006/main">
            <a:off x="9784080" y="4306824"/>
            <a:ext cx="1773936"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Require open-book pricing and OEM-neutral performance KPIs.</a:t>
            </a:r>
            <a:endParaRPr sz="800">
              <a:latin typeface="Arial"/>
              <a:ea typeface="Arial"/>
              <a:cs typeface="Arial"/>
            </a:endParaRPr>
          </a:p>
        </p:txBody>
      </p:sp>
      <p:sp>
        <p:nvSpPr>
          <p:cNvPr id="78" name="Shape 76">
            <a:extLst xmlns:a="http://schemas.openxmlformats.org/drawingml/2006/main">
              <a:ext uri="{FF2B5EF4-FFF2-40B4-BE49-F238E27FC236}">
                <a16:creationId xmlns:a16="http://schemas.microsoft.com/office/drawing/2014/main" id="{24C57D7F-C82D-40AD-B806-5E9C22065629}"/>
              </a:ext>
            </a:extLst>
          </p:cNvPr>
          <p:cNvSpPr>
            <a:spLocks xmlns:a="http://schemas.openxmlformats.org/drawingml/2006/main" noGrp="1"/>
          </p:cNvSpPr>
          <p:nvPr/>
        </p:nvSpPr>
        <p:spPr>
          <a:xfrm xmlns:a="http://schemas.openxmlformats.org/drawingml/2006/main">
            <a:off x="475488" y="5141815"/>
            <a:ext cx="11292840" cy="402336"/>
          </a:xfrm>
          <a:prstGeom xmlns:a="http://schemas.openxmlformats.org/drawingml/2006/main" prst="rect">
            <a:avLst/>
          </a:prstGeom>
          <a:solidFill xmlns:a="http://schemas.openxmlformats.org/drawingml/2006/main">
            <a:srgbClr val="F3E7D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9" name="Text 77">
            <a:extLst xmlns:a="http://schemas.openxmlformats.org/drawingml/2006/main">
              <a:ext uri="{FF2B5EF4-FFF2-40B4-BE49-F238E27FC236}">
                <a16:creationId xmlns:a16="http://schemas.microsoft.com/office/drawing/2014/main" id="{1393A6BF-74E7-4F92-A21D-903565A1C2C7}"/>
              </a:ext>
            </a:extLst>
          </p:cNvPr>
          <p:cNvSpPr>
            <a:spLocks xmlns:a="http://schemas.openxmlformats.org/drawingml/2006/main" noGrp="1"/>
          </p:cNvSpPr>
          <p:nvPr/>
        </p:nvSpPr>
        <p:spPr>
          <a:xfrm xmlns:a="http://schemas.openxmlformats.org/drawingml/2006/main">
            <a:off x="640080" y="5288119"/>
            <a:ext cx="109270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Important procurement note: Public product pages define available constructs, but final commercial viability depends on reseller coverage, credit approval, local tax / accounting treatment, delivery lead time and whether support is OEM-direct or partner-managed.</a:t>
            </a:r>
            <a:endParaRPr sz="800">
              <a:latin typeface="Arial"/>
              <a:ea typeface="Arial"/>
              <a:cs typeface="Arial"/>
            </a:endParaRPr>
          </a:p>
        </p:txBody>
      </p:sp>
      <p:sp>
        <p:nvSpPr>
          <p:cNvPr id="80" name="Shape 78">
            <a:extLst xmlns:a="http://schemas.openxmlformats.org/drawingml/2006/main">
              <a:ext uri="{FF2B5EF4-FFF2-40B4-BE49-F238E27FC236}">
                <a16:creationId xmlns:a16="http://schemas.microsoft.com/office/drawing/2014/main" id="{C216C034-D995-4837-9C67-D4B83A134D5B}"/>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1" name="Shape 79">
            <a:extLst xmlns:a="http://schemas.openxmlformats.org/drawingml/2006/main">
              <a:ext uri="{FF2B5EF4-FFF2-40B4-BE49-F238E27FC236}">
                <a16:creationId xmlns:a16="http://schemas.microsoft.com/office/drawing/2014/main" id="{96AFE536-4EF7-4D62-8B57-DF6D1A6BC394}"/>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82" name="Text 80">
            <a:extLst xmlns:a="http://schemas.openxmlformats.org/drawingml/2006/main">
              <a:ext uri="{FF2B5EF4-FFF2-40B4-BE49-F238E27FC236}">
                <a16:creationId xmlns:a16="http://schemas.microsoft.com/office/drawing/2014/main" id="{92BF59CF-1434-4109-B9B5-C71B834FBC13}"/>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83" name="Text 81">
            <a:extLst xmlns:a="http://schemas.openxmlformats.org/drawingml/2006/main">
              <a:ext uri="{FF2B5EF4-FFF2-40B4-BE49-F238E27FC236}">
                <a16:creationId xmlns:a16="http://schemas.microsoft.com/office/drawing/2014/main" id="{82C20B6B-130E-4928-ABA1-67867194B980}"/>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The current market has enough commercial options to support either a hybrid model or a fully OpEx-led model, but comparability requires using a common service catalogue and country-by-country availability check.</a:t>
            </a:r>
            <a:endParaRPr sz="1000">
              <a:latin typeface="Arial"/>
              <a:ea typeface="Arial"/>
              <a:cs typeface="Arial"/>
            </a:endParaRPr>
          </a:p>
        </p:txBody>
      </p:sp>
      <p:sp>
        <p:nvSpPr>
          <p:cNvPr id="84" name="Text 82">
            <a:extLst xmlns:a="http://schemas.openxmlformats.org/drawingml/2006/main">
              <a:ext uri="{FF2B5EF4-FFF2-40B4-BE49-F238E27FC236}">
                <a16:creationId xmlns:a16="http://schemas.microsoft.com/office/drawing/2014/main" id="{BDF9B21B-35EB-47CE-AE17-EE4B3D2B873F}"/>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85" name="Text 83">
            <a:hlinkClick xmlns:r="http://schemas.openxmlformats.org/officeDocument/2006/relationships" xmlns:a="http://schemas.openxmlformats.org/drawingml/2006/main" r:id="R56d3c04bb9074f1b"/>
            <a:extLst xmlns:a="http://schemas.openxmlformats.org/drawingml/2006/main">
              <a:ext uri="{FF2B5EF4-FFF2-40B4-BE49-F238E27FC236}">
                <a16:creationId xmlns:a16="http://schemas.microsoft.com/office/drawing/2014/main" id="{D724829F-7892-491C-BA19-BAA4ADC76BCA}"/>
              </a:ext>
            </a:extLst>
          </p:cNvPr>
          <p:cNvSpPr>
            <a:spLocks xmlns:a="http://schemas.openxmlformats.org/drawingml/2006/main" noGrp="1"/>
          </p:cNvSpPr>
          <p:nvPr/>
        </p:nvSpPr>
        <p:spPr>
          <a:xfrm xmlns:a="http://schemas.openxmlformats.org/drawingml/2006/main">
            <a:off x="896112" y="6291072"/>
            <a:ext cx="13258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204c7aa2e3e74be0"/>
              </a:rPr>
              <a:t>HPE GreenLake QuickSpecs</a:t>
            </a:r>
            <a:endParaRPr sz="600" i="1">
              <a:latin typeface="Arial"/>
              <a:ea typeface="Arial"/>
              <a:cs typeface="Arial"/>
            </a:endParaRPr>
          </a:p>
        </p:txBody>
      </p:sp>
      <p:sp>
        <p:nvSpPr>
          <p:cNvPr id="86" name="Text 84">
            <a:extLst xmlns:a="http://schemas.openxmlformats.org/drawingml/2006/main">
              <a:ext uri="{FF2B5EF4-FFF2-40B4-BE49-F238E27FC236}">
                <a16:creationId xmlns:a16="http://schemas.microsoft.com/office/drawing/2014/main" id="{BD89CBA1-F038-4161-9EB4-A917B11D9ADE}"/>
              </a:ext>
            </a:extLst>
          </p:cNvPr>
          <p:cNvSpPr>
            <a:spLocks xmlns:a="http://schemas.openxmlformats.org/drawingml/2006/main" noGrp="1"/>
          </p:cNvSpPr>
          <p:nvPr/>
        </p:nvSpPr>
        <p:spPr>
          <a:xfrm xmlns:a="http://schemas.openxmlformats.org/drawingml/2006/main">
            <a:off x="225856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87" name="Text 85">
            <a:hlinkClick xmlns:r="http://schemas.openxmlformats.org/officeDocument/2006/relationships" xmlns:a="http://schemas.openxmlformats.org/drawingml/2006/main" r:id="Rfb318eb1bdc54d84"/>
            <a:extLst xmlns:a="http://schemas.openxmlformats.org/drawingml/2006/main">
              <a:ext uri="{FF2B5EF4-FFF2-40B4-BE49-F238E27FC236}">
                <a16:creationId xmlns:a16="http://schemas.microsoft.com/office/drawing/2014/main" id="{0A0C3026-22DE-48AC-9101-0CAD85E28A4D}"/>
              </a:ext>
            </a:extLst>
          </p:cNvPr>
          <p:cNvSpPr>
            <a:spLocks xmlns:a="http://schemas.openxmlformats.org/drawingml/2006/main" noGrp="1"/>
          </p:cNvSpPr>
          <p:nvPr/>
        </p:nvSpPr>
        <p:spPr>
          <a:xfrm xmlns:a="http://schemas.openxmlformats.org/drawingml/2006/main">
            <a:off x="2340864" y="6291072"/>
            <a:ext cx="10972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baf6634a9bb74ca0"/>
              </a:rPr>
              <a:t>Cisco Lifecycle Pay</a:t>
            </a:r>
            <a:endParaRPr sz="600" i="1">
              <a:latin typeface="Arial"/>
              <a:ea typeface="Arial"/>
              <a:cs typeface="Arial"/>
            </a:endParaRPr>
          </a:p>
        </p:txBody>
      </p:sp>
      <p:sp>
        <p:nvSpPr>
          <p:cNvPr id="88" name="Text 86">
            <a:extLst xmlns:a="http://schemas.openxmlformats.org/drawingml/2006/main">
              <a:ext uri="{FF2B5EF4-FFF2-40B4-BE49-F238E27FC236}">
                <a16:creationId xmlns:a16="http://schemas.microsoft.com/office/drawing/2014/main" id="{F0A2DAFC-BC4C-420C-AC60-50264D42EE62}"/>
              </a:ext>
            </a:extLst>
          </p:cNvPr>
          <p:cNvSpPr>
            <a:spLocks xmlns:a="http://schemas.openxmlformats.org/drawingml/2006/main" noGrp="1"/>
          </p:cNvSpPr>
          <p:nvPr/>
        </p:nvSpPr>
        <p:spPr>
          <a:xfrm xmlns:a="http://schemas.openxmlformats.org/drawingml/2006/main">
            <a:off x="347472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89" name="Text 87">
            <a:hlinkClick xmlns:r="http://schemas.openxmlformats.org/officeDocument/2006/relationships" xmlns:a="http://schemas.openxmlformats.org/drawingml/2006/main" r:id="R9038784517544ff8"/>
            <a:extLst xmlns:a="http://schemas.openxmlformats.org/drawingml/2006/main">
              <a:ext uri="{FF2B5EF4-FFF2-40B4-BE49-F238E27FC236}">
                <a16:creationId xmlns:a16="http://schemas.microsoft.com/office/drawing/2014/main" id="{F6898758-3245-478A-93AF-4830E783CFE8}"/>
              </a:ext>
            </a:extLst>
          </p:cNvPr>
          <p:cNvSpPr>
            <a:spLocks xmlns:a="http://schemas.openxmlformats.org/drawingml/2006/main" noGrp="1"/>
          </p:cNvSpPr>
          <p:nvPr/>
        </p:nvSpPr>
        <p:spPr>
          <a:xfrm xmlns:a="http://schemas.openxmlformats.org/drawingml/2006/main">
            <a:off x="3557016" y="6291072"/>
            <a:ext cx="9601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cbd0af06b3ed4197"/>
              </a:rPr>
              <a:t>Cisco Choice Pay</a:t>
            </a:r>
            <a:endParaRPr sz="600" i="1">
              <a:latin typeface="Arial"/>
              <a:ea typeface="Arial"/>
              <a:cs typeface="Arial"/>
            </a:endParaRPr>
          </a:p>
        </p:txBody>
      </p:sp>
      <p:sp>
        <p:nvSpPr>
          <p:cNvPr id="90" name="Text 88">
            <a:extLst xmlns:a="http://schemas.openxmlformats.org/drawingml/2006/main">
              <a:ext uri="{FF2B5EF4-FFF2-40B4-BE49-F238E27FC236}">
                <a16:creationId xmlns:a16="http://schemas.microsoft.com/office/drawing/2014/main" id="{FCC5B40A-EF01-4003-A020-A12C595076D2}"/>
              </a:ext>
            </a:extLst>
          </p:cNvPr>
          <p:cNvSpPr>
            <a:spLocks xmlns:a="http://schemas.openxmlformats.org/drawingml/2006/main" noGrp="1"/>
          </p:cNvSpPr>
          <p:nvPr/>
        </p:nvSpPr>
        <p:spPr>
          <a:xfrm xmlns:a="http://schemas.openxmlformats.org/drawingml/2006/main">
            <a:off x="455371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91" name="Text 89">
            <a:hlinkClick xmlns:r="http://schemas.openxmlformats.org/officeDocument/2006/relationships" xmlns:a="http://schemas.openxmlformats.org/drawingml/2006/main" r:id="Rb732b954023a4d30"/>
            <a:extLst xmlns:a="http://schemas.openxmlformats.org/drawingml/2006/main">
              <a:ext uri="{FF2B5EF4-FFF2-40B4-BE49-F238E27FC236}">
                <a16:creationId xmlns:a16="http://schemas.microsoft.com/office/drawing/2014/main" id="{DBA839E4-E4BF-4A8C-B619-75C95F0ED71A}"/>
              </a:ext>
            </a:extLst>
          </p:cNvPr>
          <p:cNvSpPr>
            <a:spLocks xmlns:a="http://schemas.openxmlformats.org/drawingml/2006/main" noGrp="1"/>
          </p:cNvSpPr>
          <p:nvPr/>
        </p:nvSpPr>
        <p:spPr>
          <a:xfrm xmlns:a="http://schemas.openxmlformats.org/drawingml/2006/main">
            <a:off x="4636008" y="6291072"/>
            <a:ext cx="10058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b794471730454886"/>
              </a:rPr>
              <a:t>Juniper NaaS Brief</a:t>
            </a:r>
            <a:endParaRPr sz="600" i="1">
              <a:latin typeface="Arial"/>
              <a:ea typeface="Arial"/>
              <a:cs typeface="Arial"/>
            </a:endParaRPr>
          </a:p>
        </p:txBody>
      </p:sp>
      <p:sp>
        <p:nvSpPr>
          <p:cNvPr id="92" name="Text 90">
            <a:extLst xmlns:a="http://schemas.openxmlformats.org/drawingml/2006/main">
              <a:ext uri="{FF2B5EF4-FFF2-40B4-BE49-F238E27FC236}">
                <a16:creationId xmlns:a16="http://schemas.microsoft.com/office/drawing/2014/main" id="{ACCC4A6E-F962-48A6-A98C-1EFF1BBAB6B9}"/>
              </a:ext>
            </a:extLst>
          </p:cNvPr>
          <p:cNvSpPr>
            <a:spLocks xmlns:a="http://schemas.openxmlformats.org/drawingml/2006/main" noGrp="1"/>
          </p:cNvSpPr>
          <p:nvPr/>
        </p:nvSpPr>
        <p:spPr>
          <a:xfrm xmlns:a="http://schemas.openxmlformats.org/drawingml/2006/main">
            <a:off x="567842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93" name="Text 91">
            <a:hlinkClick xmlns:r="http://schemas.openxmlformats.org/officeDocument/2006/relationships" xmlns:a="http://schemas.openxmlformats.org/drawingml/2006/main" r:id="Rd7e892cbc2dc4f1f"/>
            <a:extLst xmlns:a="http://schemas.openxmlformats.org/drawingml/2006/main">
              <a:ext uri="{FF2B5EF4-FFF2-40B4-BE49-F238E27FC236}">
                <a16:creationId xmlns:a16="http://schemas.microsoft.com/office/drawing/2014/main" id="{FA3190A4-EFDE-4EA5-82B6-8E4E31261E10}"/>
              </a:ext>
            </a:extLst>
          </p:cNvPr>
          <p:cNvSpPr>
            <a:spLocks xmlns:a="http://schemas.openxmlformats.org/drawingml/2006/main" noGrp="1"/>
          </p:cNvSpPr>
          <p:nvPr/>
        </p:nvSpPr>
        <p:spPr>
          <a:xfrm xmlns:a="http://schemas.openxmlformats.org/drawingml/2006/main">
            <a:off x="5760720" y="6291072"/>
            <a:ext cx="10972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f1cb4f91b5554327"/>
              </a:rPr>
              <a:t>Verizon + Cisco NaaS</a:t>
            </a:r>
            <a:endParaRPr sz="600" i="1">
              <a:latin typeface="Arial"/>
              <a:ea typeface="Arial"/>
              <a:cs typeface="Arial"/>
            </a:endParaRPr>
          </a:p>
        </p:txBody>
      </p:sp>
      <p:sp>
        <p:nvSpPr>
          <p:cNvPr id="94" name="Shape 92">
            <a:extLst xmlns:a="http://schemas.openxmlformats.org/drawingml/2006/main">
              <a:ext uri="{FF2B5EF4-FFF2-40B4-BE49-F238E27FC236}">
                <a16:creationId xmlns:a16="http://schemas.microsoft.com/office/drawing/2014/main" id="{BF3090C2-E345-4FB4-BD84-06BCFA960FD8}"/>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95" name="Text 93">
            <a:extLst xmlns:a="http://schemas.openxmlformats.org/drawingml/2006/main">
              <a:ext uri="{FF2B5EF4-FFF2-40B4-BE49-F238E27FC236}">
                <a16:creationId xmlns:a16="http://schemas.microsoft.com/office/drawing/2014/main" id="{73C9B873-B05F-402C-9CB9-D1B8C5E5B124}"/>
              </a:ext>
            </a:extLst>
          </p:cNvPr>
          <p:cNvSpPr>
            <a:spLocks xmlns:a="http://schemas.openxmlformats.org/drawingml/2006/main" noGrp="1"/>
          </p:cNvSpPr>
          <p:nvPr/>
        </p:nvSpPr>
        <p:spPr>
          <a:xfrm xmlns:a="http://schemas.openxmlformats.org/drawingml/2006/main">
            <a:off x="438912" y="6537960"/>
            <a:ext cx="61264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96" name="Text 94">
            <a:extLst xmlns:a="http://schemas.openxmlformats.org/drawingml/2006/main">
              <a:ext uri="{FF2B5EF4-FFF2-40B4-BE49-F238E27FC236}">
                <a16:creationId xmlns:a16="http://schemas.microsoft.com/office/drawing/2014/main" id="{4D6B030F-49E5-4153-8FA7-01183CBCFD7A}"/>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23</a:t>
            </a:r>
            <a:endParaRPr sz="800">
              <a:latin typeface="Arial"/>
              <a:ea typeface="Arial"/>
              <a:cs typeface="Arial"/>
            </a:endParaRPr>
          </a:p>
        </p:txBody>
      </p:sp>
      <p:sp>
        <p:nvSpPr>
          <p:cNvPr id="97" name="SCULTRA Top Bar">
            <a:extLst xmlns:a="http://schemas.openxmlformats.org/drawingml/2006/main">
              <a:ext uri="{FF2B5EF4-FFF2-40B4-BE49-F238E27FC236}">
                <a16:creationId xmlns:a16="http://schemas.microsoft.com/office/drawing/2014/main" id="{A0ACE085-CBAA-4FCB-9202-8C7E10553243}"/>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98" name="SCULTRA Footer Field">
            <a:extLst xmlns:a="http://schemas.openxmlformats.org/drawingml/2006/main">
              <a:ext uri="{FF2B5EF4-FFF2-40B4-BE49-F238E27FC236}">
                <a16:creationId xmlns:a16="http://schemas.microsoft.com/office/drawing/2014/main" id="{4743EDD4-FC84-4D30-9C2A-8FE1BC7EA931}"/>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99" name="">
            <a:extLst xmlns:a="http://schemas.openxmlformats.org/drawingml/2006/main">
              <a:ext uri="{FF2B5EF4-FFF2-40B4-BE49-F238E27FC236}">
                <a16:creationId xmlns:a16="http://schemas.microsoft.com/office/drawing/2014/main" id="{C6DF42FF-6DF0-4C70-91EC-744604CE095F}"/>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00" name="">
            <a:extLst xmlns:a="http://schemas.openxmlformats.org/drawingml/2006/main">
              <a:ext uri="{FF2B5EF4-FFF2-40B4-BE49-F238E27FC236}">
                <a16:creationId xmlns:a16="http://schemas.microsoft.com/office/drawing/2014/main" id="{9A79D10C-7AC8-4AF5-A26A-1F64FE607247}"/>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01" name="">
            <a:extLst xmlns:a="http://schemas.openxmlformats.org/drawingml/2006/main">
              <a:ext uri="{FF2B5EF4-FFF2-40B4-BE49-F238E27FC236}">
                <a16:creationId xmlns:a16="http://schemas.microsoft.com/office/drawing/2014/main" id="{F5646B29-7EDA-4AF0-B212-AA04CFA2CD94}"/>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02" name="">
            <a:extLst xmlns:a="http://schemas.openxmlformats.org/drawingml/2006/main">
              <a:ext uri="{FF2B5EF4-FFF2-40B4-BE49-F238E27FC236}">
                <a16:creationId xmlns:a16="http://schemas.microsoft.com/office/drawing/2014/main" id="{A1D173A1-044C-468E-BA3F-B115EEBA0606}"/>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23</a:t>
            </a:r>
          </a:p>
        </p:txBody>
      </p:sp>
    </p:spTree>
    <p:extLst>
      <p:ext uri="{BB962C8B-B14F-4D97-AF65-F5344CB8AC3E}">
        <p14:creationId xmlns:p14="http://schemas.microsoft.com/office/powerpoint/2010/main" val="2823111646"/>
      </p:ext>
    </p:extLst>
  </p:cSld>
</p:sld>
</file>

<file path=ppt/slides/slide24.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0A360AD9-0650-4E9F-8EF2-6ACD893A2813}"/>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A3. Low-CapEx and OpEx-Friendly Options Should Be Packaged by Network Domain</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AD16218C-B592-4335-B796-BA0392009874}"/>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The ownership model can be split by domain so that campus equipment, WAN connectivity, wireless refresh and lifecycle services each receive the right cash-flow and control profile.</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63F90288-2319-4DF3-9B58-D929E4770F82}"/>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B3CF235F-B035-46C2-830D-84289A1AEC34}"/>
              </a:ext>
            </a:extLst>
          </p:cNvPr>
          <p:cNvSpPr>
            <a:spLocks xmlns:a="http://schemas.openxmlformats.org/drawingml/2006/main" noGrp="1"/>
          </p:cNvSpPr>
          <p:nvPr/>
        </p:nvSpPr>
        <p:spPr>
          <a:xfrm xmlns:a="http://schemas.openxmlformats.org/drawingml/2006/main">
            <a:off x="475488" y="1078992"/>
            <a:ext cx="53035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Ownership model positioning by upfront CapEx and operational burden</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C213B530-67E8-459B-8D12-63E09B7016DA}"/>
              </a:ext>
            </a:extLst>
          </p:cNvPr>
          <p:cNvSpPr>
            <a:spLocks xmlns:a="http://schemas.openxmlformats.org/drawingml/2006/main" noGrp="1"/>
          </p:cNvSpPr>
          <p:nvPr/>
        </p:nvSpPr>
        <p:spPr>
          <a:xfrm xmlns:a="http://schemas.openxmlformats.org/drawingml/2006/main">
            <a:off x="548640" y="1463040"/>
            <a:ext cx="4800600" cy="3246120"/>
          </a:xfrm>
          <a:prstGeom xmlns:a="http://schemas.openxmlformats.org/drawingml/2006/main" prst="rect">
            <a:avLst/>
          </a:prstGeom>
          <a:solidFill xmlns:a="http://schemas.openxmlformats.org/drawingml/2006/main">
            <a:srgbClr val="FFFFFF"/>
          </a:solidFill>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Shape 5">
            <a:extLst xmlns:a="http://schemas.openxmlformats.org/drawingml/2006/main">
              <a:ext uri="{FF2B5EF4-FFF2-40B4-BE49-F238E27FC236}">
                <a16:creationId xmlns:a16="http://schemas.microsoft.com/office/drawing/2014/main" id="{E541492A-C0F8-4B5E-957F-5E9FC82F73C6}"/>
              </a:ext>
            </a:extLst>
          </p:cNvPr>
          <p:cNvSpPr>
            <a:spLocks xmlns:a="http://schemas.openxmlformats.org/drawingml/2006/main" noGrp="1"/>
          </p:cNvSpPr>
          <p:nvPr/>
        </p:nvSpPr>
        <p:spPr>
          <a:xfrm xmlns:a="http://schemas.openxmlformats.org/drawingml/2006/main">
            <a:off x="2948940" y="1463040"/>
            <a:ext cx="0" cy="3246120"/>
          </a:xfrm>
          <a:prstGeom xmlns:a="http://schemas.openxmlformats.org/drawingml/2006/main" prst="line">
            <a:avLst/>
          </a:prstGeom>
          <a:noFill xmlns:a="http://schemas.openxmlformats.org/drawingml/2006/main"/>
          <a:ln xmlns:a="http://schemas.openxmlformats.org/drawingml/2006/main" w="762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8" name="Shape 6">
            <a:extLst xmlns:a="http://schemas.openxmlformats.org/drawingml/2006/main">
              <a:ext uri="{FF2B5EF4-FFF2-40B4-BE49-F238E27FC236}">
                <a16:creationId xmlns:a16="http://schemas.microsoft.com/office/drawing/2014/main" id="{DE1FF2DF-1E23-4144-808F-85C8426B4B9A}"/>
              </a:ext>
            </a:extLst>
          </p:cNvPr>
          <p:cNvSpPr>
            <a:spLocks xmlns:a="http://schemas.openxmlformats.org/drawingml/2006/main" noGrp="1"/>
          </p:cNvSpPr>
          <p:nvPr/>
        </p:nvSpPr>
        <p:spPr>
          <a:xfrm xmlns:a="http://schemas.openxmlformats.org/drawingml/2006/main">
            <a:off x="548640" y="3086100"/>
            <a:ext cx="4800600" cy="0"/>
          </a:xfrm>
          <a:prstGeom xmlns:a="http://schemas.openxmlformats.org/drawingml/2006/main" prst="line">
            <a:avLst/>
          </a:prstGeom>
          <a:noFill xmlns:a="http://schemas.openxmlformats.org/drawingml/2006/main"/>
          <a:ln xmlns:a="http://schemas.openxmlformats.org/drawingml/2006/main" w="762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9" name="Text 7">
            <a:extLst xmlns:a="http://schemas.openxmlformats.org/drawingml/2006/main">
              <a:ext uri="{FF2B5EF4-FFF2-40B4-BE49-F238E27FC236}">
                <a16:creationId xmlns:a16="http://schemas.microsoft.com/office/drawing/2014/main" id="{E8FF931D-825D-44F0-AA7C-A48A9CC3606B}"/>
              </a:ext>
            </a:extLst>
          </p:cNvPr>
          <p:cNvSpPr>
            <a:spLocks xmlns:a="http://schemas.openxmlformats.org/drawingml/2006/main" noGrp="1"/>
          </p:cNvSpPr>
          <p:nvPr/>
        </p:nvSpPr>
        <p:spPr>
          <a:xfrm xmlns:a="http://schemas.openxmlformats.org/drawingml/2006/main">
            <a:off x="548640" y="4828032"/>
            <a:ext cx="480060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a:solidFill>
                  <a:srgbClr val="7B8184"/>
                </a:solidFill>
                <a:latin typeface="Arial"/>
                <a:ea typeface="Arial"/>
                <a:cs typeface="Arial"/>
              </a:rPr>
              <a:t>Left side = lower upfront CapEx; upper half = higher operational burden</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1CE3A19E-7493-4D48-BBF0-9DB575B783C6}"/>
              </a:ext>
            </a:extLst>
          </p:cNvPr>
          <p:cNvSpPr>
            <a:spLocks xmlns:a="http://schemas.openxmlformats.org/drawingml/2006/main" noGrp="1"/>
          </p:cNvSpPr>
          <p:nvPr/>
        </p:nvSpPr>
        <p:spPr>
          <a:xfrm xmlns:a="http://schemas.openxmlformats.org/drawingml/2006/main">
            <a:off x="1051560" y="3703320"/>
            <a:ext cx="1097280" cy="384048"/>
          </a:xfrm>
          <a:prstGeom xmlns:a="http://schemas.openxmlformats.org/drawingml/2006/main" prst="roundRect">
            <a:avLst>
              <a:gd name="adj" fmla="val 19048"/>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1" name="Text 9">
            <a:extLst xmlns:a="http://schemas.openxmlformats.org/drawingml/2006/main">
              <a:ext uri="{FF2B5EF4-FFF2-40B4-BE49-F238E27FC236}">
                <a16:creationId xmlns:a16="http://schemas.microsoft.com/office/drawing/2014/main" id="{229C080F-A823-4E98-8B33-9725FE0DCEC5}"/>
              </a:ext>
            </a:extLst>
          </p:cNvPr>
          <p:cNvSpPr>
            <a:spLocks xmlns:a="http://schemas.openxmlformats.org/drawingml/2006/main" noGrp="1"/>
          </p:cNvSpPr>
          <p:nvPr/>
        </p:nvSpPr>
        <p:spPr>
          <a:xfrm xmlns:a="http://schemas.openxmlformats.org/drawingml/2006/main">
            <a:off x="1124712" y="3831336"/>
            <a:ext cx="950976"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NaaS / Managed Campus</a:t>
            </a:r>
            <a:endParaRPr sz="800">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DFE38281-8E75-4A5E-84EF-30F87CE31A82}"/>
              </a:ext>
            </a:extLst>
          </p:cNvPr>
          <p:cNvSpPr>
            <a:spLocks xmlns:a="http://schemas.openxmlformats.org/drawingml/2006/main" noGrp="1"/>
          </p:cNvSpPr>
          <p:nvPr/>
        </p:nvSpPr>
        <p:spPr>
          <a:xfrm xmlns:a="http://schemas.openxmlformats.org/drawingml/2006/main">
            <a:off x="1051560" y="2880360"/>
            <a:ext cx="960120" cy="384048"/>
          </a:xfrm>
          <a:prstGeom xmlns:a="http://schemas.openxmlformats.org/drawingml/2006/main" prst="roundRect">
            <a:avLst>
              <a:gd name="adj" fmla="val 19048"/>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3" name="Text 11">
            <a:extLst xmlns:a="http://schemas.openxmlformats.org/drawingml/2006/main">
              <a:ext uri="{FF2B5EF4-FFF2-40B4-BE49-F238E27FC236}">
                <a16:creationId xmlns:a16="http://schemas.microsoft.com/office/drawing/2014/main" id="{90AB9F8E-E00F-4365-B2F8-DD8AEFFF5D2F}"/>
              </a:ext>
            </a:extLst>
          </p:cNvPr>
          <p:cNvSpPr>
            <a:spLocks xmlns:a="http://schemas.openxmlformats.org/drawingml/2006/main" noGrp="1"/>
          </p:cNvSpPr>
          <p:nvPr/>
        </p:nvSpPr>
        <p:spPr>
          <a:xfrm xmlns:a="http://schemas.openxmlformats.org/drawingml/2006/main">
            <a:off x="1124712" y="3008376"/>
            <a:ext cx="813816"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Managed SD-WAN</a:t>
            </a:r>
            <a:endParaRPr sz="800">
              <a:latin typeface="Arial"/>
              <a:ea typeface="Arial"/>
              <a:cs typeface="Arial"/>
            </a:endParaRPr>
          </a:p>
        </p:txBody>
      </p:sp>
      <p:sp>
        <p:nvSpPr>
          <p:cNvPr id="14" name="Shape 12">
            <a:extLst xmlns:a="http://schemas.openxmlformats.org/drawingml/2006/main">
              <a:ext uri="{FF2B5EF4-FFF2-40B4-BE49-F238E27FC236}">
                <a16:creationId xmlns:a16="http://schemas.microsoft.com/office/drawing/2014/main" id="{E6896147-32E1-4547-979C-01B8014D83F6}"/>
              </a:ext>
            </a:extLst>
          </p:cNvPr>
          <p:cNvSpPr>
            <a:spLocks xmlns:a="http://schemas.openxmlformats.org/drawingml/2006/main" noGrp="1"/>
          </p:cNvSpPr>
          <p:nvPr/>
        </p:nvSpPr>
        <p:spPr>
          <a:xfrm xmlns:a="http://schemas.openxmlformats.org/drawingml/2006/main">
            <a:off x="2194560" y="2423160"/>
            <a:ext cx="960120" cy="384048"/>
          </a:xfrm>
          <a:prstGeom xmlns:a="http://schemas.openxmlformats.org/drawingml/2006/main" prst="roundRect">
            <a:avLst>
              <a:gd name="adj" fmla="val 19048"/>
            </a:avLst>
          </a:prstGeom>
          <a:solidFill xmlns:a="http://schemas.openxmlformats.org/drawingml/2006/main">
            <a:srgbClr val="F3E7D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5" name="Text 13">
            <a:extLst xmlns:a="http://schemas.openxmlformats.org/drawingml/2006/main">
              <a:ext uri="{FF2B5EF4-FFF2-40B4-BE49-F238E27FC236}">
                <a16:creationId xmlns:a16="http://schemas.microsoft.com/office/drawing/2014/main" id="{405CD131-F860-4418-A57D-573FB80DBFC0}"/>
              </a:ext>
            </a:extLst>
          </p:cNvPr>
          <p:cNvSpPr>
            <a:spLocks xmlns:a="http://schemas.openxmlformats.org/drawingml/2006/main" noGrp="1"/>
          </p:cNvSpPr>
          <p:nvPr/>
        </p:nvSpPr>
        <p:spPr>
          <a:xfrm xmlns:a="http://schemas.openxmlformats.org/drawingml/2006/main">
            <a:off x="2267712" y="2551176"/>
            <a:ext cx="813816"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Lease / Finance</a:t>
            </a:r>
            <a:endParaRPr sz="800">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B2E7E7CD-E334-4EA0-9A9E-BBBBABC20D9B}"/>
              </a:ext>
            </a:extLst>
          </p:cNvPr>
          <p:cNvSpPr>
            <a:spLocks xmlns:a="http://schemas.openxmlformats.org/drawingml/2006/main" noGrp="1"/>
          </p:cNvSpPr>
          <p:nvPr/>
        </p:nvSpPr>
        <p:spPr>
          <a:xfrm xmlns:a="http://schemas.openxmlformats.org/drawingml/2006/main">
            <a:off x="3429000" y="3611880"/>
            <a:ext cx="1051560" cy="384048"/>
          </a:xfrm>
          <a:prstGeom xmlns:a="http://schemas.openxmlformats.org/drawingml/2006/main" prst="roundRect">
            <a:avLst>
              <a:gd name="adj" fmla="val 19048"/>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7" name="Text 15">
            <a:extLst xmlns:a="http://schemas.openxmlformats.org/drawingml/2006/main">
              <a:ext uri="{FF2B5EF4-FFF2-40B4-BE49-F238E27FC236}">
                <a16:creationId xmlns:a16="http://schemas.microsoft.com/office/drawing/2014/main" id="{1F022385-320D-4AEA-A117-FE4A8F1AB9F8}"/>
              </a:ext>
            </a:extLst>
          </p:cNvPr>
          <p:cNvSpPr>
            <a:spLocks xmlns:a="http://schemas.openxmlformats.org/drawingml/2006/main" noGrp="1"/>
          </p:cNvSpPr>
          <p:nvPr/>
        </p:nvSpPr>
        <p:spPr>
          <a:xfrm xmlns:a="http://schemas.openxmlformats.org/drawingml/2006/main">
            <a:off x="3502152" y="3739896"/>
            <a:ext cx="905256"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Owned + MSP Operations</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3E3D2398-E0BD-4204-8674-73B38804B0D0}"/>
              </a:ext>
            </a:extLst>
          </p:cNvPr>
          <p:cNvSpPr>
            <a:spLocks xmlns:a="http://schemas.openxmlformats.org/drawingml/2006/main" noGrp="1"/>
          </p:cNvSpPr>
          <p:nvPr/>
        </p:nvSpPr>
        <p:spPr>
          <a:xfrm xmlns:a="http://schemas.openxmlformats.org/drawingml/2006/main">
            <a:off x="3703320" y="2240280"/>
            <a:ext cx="960120" cy="384048"/>
          </a:xfrm>
          <a:prstGeom xmlns:a="http://schemas.openxmlformats.org/drawingml/2006/main" prst="roundRect">
            <a:avLst>
              <a:gd name="adj" fmla="val 19048"/>
            </a:avLst>
          </a:prstGeom>
          <a:solidFill xmlns:a="http://schemas.openxmlformats.org/drawingml/2006/main">
            <a:srgbClr val="FCEDED"/>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9" name="Text 17">
            <a:extLst xmlns:a="http://schemas.openxmlformats.org/drawingml/2006/main">
              <a:ext uri="{FF2B5EF4-FFF2-40B4-BE49-F238E27FC236}">
                <a16:creationId xmlns:a16="http://schemas.microsoft.com/office/drawing/2014/main" id="{21F83609-71C0-4B25-BC44-A55D356D51E9}"/>
              </a:ext>
            </a:extLst>
          </p:cNvPr>
          <p:cNvSpPr>
            <a:spLocks xmlns:a="http://schemas.openxmlformats.org/drawingml/2006/main" noGrp="1"/>
          </p:cNvSpPr>
          <p:nvPr/>
        </p:nvSpPr>
        <p:spPr>
          <a:xfrm xmlns:a="http://schemas.openxmlformats.org/drawingml/2006/main">
            <a:off x="3776472" y="2368296"/>
            <a:ext cx="813816"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42318"/>
                </a:solidFill>
                <a:latin typeface="Arial"/>
                <a:ea typeface="Arial"/>
                <a:cs typeface="Arial"/>
              </a:rPr>
              <a:t>Outright Purchase</a:t>
            </a:r>
            <a:endParaRPr sz="800">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3B00DB4B-8D95-40EF-A8FF-A36F22995E64}"/>
              </a:ext>
            </a:extLst>
          </p:cNvPr>
          <p:cNvSpPr>
            <a:spLocks xmlns:a="http://schemas.openxmlformats.org/drawingml/2006/main" noGrp="1"/>
          </p:cNvSpPr>
          <p:nvPr/>
        </p:nvSpPr>
        <p:spPr>
          <a:xfrm xmlns:a="http://schemas.openxmlformats.org/drawingml/2006/main">
            <a:off x="2331720" y="3794760"/>
            <a:ext cx="960120" cy="384048"/>
          </a:xfrm>
          <a:prstGeom xmlns:a="http://schemas.openxmlformats.org/drawingml/2006/main" prst="roundRect">
            <a:avLst>
              <a:gd name="adj" fmla="val 19048"/>
            </a:avLst>
          </a:prstGeom>
          <a:solidFill xmlns:a="http://schemas.openxmlformats.org/drawingml/2006/main">
            <a:srgbClr val="EFEAF7"/>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1" name="Text 19">
            <a:extLst xmlns:a="http://schemas.openxmlformats.org/drawingml/2006/main">
              <a:ext uri="{FF2B5EF4-FFF2-40B4-BE49-F238E27FC236}">
                <a16:creationId xmlns:a16="http://schemas.microsoft.com/office/drawing/2014/main" id="{96AAA2EB-C672-4562-917C-A5434843F830}"/>
              </a:ext>
            </a:extLst>
          </p:cNvPr>
          <p:cNvSpPr>
            <a:spLocks xmlns:a="http://schemas.openxmlformats.org/drawingml/2006/main" noGrp="1"/>
          </p:cNvSpPr>
          <p:nvPr/>
        </p:nvSpPr>
        <p:spPr>
          <a:xfrm xmlns:a="http://schemas.openxmlformats.org/drawingml/2006/main">
            <a:off x="2404872" y="3922776"/>
            <a:ext cx="813816"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6B4E9B"/>
                </a:solidFill>
                <a:latin typeface="Arial"/>
                <a:ea typeface="Arial"/>
                <a:cs typeface="Arial"/>
              </a:rPr>
              <a:t>Software Co-Term</a:t>
            </a:r>
            <a:endParaRPr sz="800">
              <a:latin typeface="Arial"/>
              <a:ea typeface="Arial"/>
              <a:cs typeface="Arial"/>
            </a:endParaRPr>
          </a:p>
        </p:txBody>
      </p:sp>
      <p:sp>
        <p:nvSpPr>
          <p:cNvPr id="22" name="Text 20">
            <a:extLst xmlns:a="http://schemas.openxmlformats.org/drawingml/2006/main">
              <a:ext uri="{FF2B5EF4-FFF2-40B4-BE49-F238E27FC236}">
                <a16:creationId xmlns:a16="http://schemas.microsoft.com/office/drawing/2014/main" id="{40E7E815-B8C5-418E-A997-3C79355DAD6B}"/>
              </a:ext>
            </a:extLst>
          </p:cNvPr>
          <p:cNvSpPr>
            <a:spLocks xmlns:a="http://schemas.openxmlformats.org/drawingml/2006/main" noGrp="1"/>
          </p:cNvSpPr>
          <p:nvPr/>
        </p:nvSpPr>
        <p:spPr>
          <a:xfrm xmlns:a="http://schemas.openxmlformats.org/drawingml/2006/main">
            <a:off x="603504" y="5047488"/>
            <a:ext cx="47548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a:solidFill>
                  <a:srgbClr val="7B8184"/>
                </a:solidFill>
                <a:latin typeface="Arial"/>
                <a:ea typeface="Arial"/>
                <a:cs typeface="Arial"/>
              </a:rPr>
              <a:t>Positioning is directional and should be validated against quotes, accounting treatment and internal operating model.</a:t>
            </a:r>
            <a:endParaRPr sz="800">
              <a:latin typeface="Arial"/>
              <a:ea typeface="Arial"/>
              <a:cs typeface="Arial"/>
            </a:endParaRPr>
          </a:p>
        </p:txBody>
      </p:sp>
      <p:sp>
        <p:nvSpPr>
          <p:cNvPr id="23" name="Text 21">
            <a:extLst xmlns:a="http://schemas.openxmlformats.org/drawingml/2006/main">
              <a:ext uri="{FF2B5EF4-FFF2-40B4-BE49-F238E27FC236}">
                <a16:creationId xmlns:a16="http://schemas.microsoft.com/office/drawing/2014/main" id="{264CC901-4EA8-4597-9B2E-D219B7AE7E0E}"/>
              </a:ext>
            </a:extLst>
          </p:cNvPr>
          <p:cNvSpPr>
            <a:spLocks xmlns:a="http://schemas.openxmlformats.org/drawingml/2006/main" noGrp="1"/>
          </p:cNvSpPr>
          <p:nvPr/>
        </p:nvSpPr>
        <p:spPr>
          <a:xfrm xmlns:a="http://schemas.openxmlformats.org/drawingml/2006/main">
            <a:off x="5870448" y="1078992"/>
            <a:ext cx="43891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Domain-level packaging options</a:t>
            </a:r>
            <a:endParaRPr sz="1000">
              <a:latin typeface="Arial"/>
              <a:ea typeface="Arial"/>
              <a:cs typeface="Arial"/>
            </a:endParaRPr>
          </a:p>
        </p:txBody>
      </p:sp>
      <p:sp>
        <p:nvSpPr>
          <p:cNvPr id="24" name="Shape 22">
            <a:extLst xmlns:a="http://schemas.openxmlformats.org/drawingml/2006/main">
              <a:ext uri="{FF2B5EF4-FFF2-40B4-BE49-F238E27FC236}">
                <a16:creationId xmlns:a16="http://schemas.microsoft.com/office/drawing/2014/main" id="{FBE3D88D-D2E3-47AC-9001-E656A858ED92}"/>
              </a:ext>
            </a:extLst>
          </p:cNvPr>
          <p:cNvSpPr>
            <a:spLocks xmlns:a="http://schemas.openxmlformats.org/drawingml/2006/main" noGrp="1"/>
          </p:cNvSpPr>
          <p:nvPr/>
        </p:nvSpPr>
        <p:spPr>
          <a:xfrm xmlns:a="http://schemas.openxmlformats.org/drawingml/2006/main">
            <a:off x="5870448" y="1389888"/>
            <a:ext cx="1463040"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25" name="Text 23">
            <a:extLst xmlns:a="http://schemas.openxmlformats.org/drawingml/2006/main">
              <a:ext uri="{FF2B5EF4-FFF2-40B4-BE49-F238E27FC236}">
                <a16:creationId xmlns:a16="http://schemas.microsoft.com/office/drawing/2014/main" id="{CD33A099-3B25-49FA-9A55-61F3C1272BBD}"/>
              </a:ext>
            </a:extLst>
          </p:cNvPr>
          <p:cNvSpPr>
            <a:spLocks xmlns:a="http://schemas.openxmlformats.org/drawingml/2006/main" noGrp="1"/>
          </p:cNvSpPr>
          <p:nvPr/>
        </p:nvSpPr>
        <p:spPr>
          <a:xfrm xmlns:a="http://schemas.openxmlformats.org/drawingml/2006/main">
            <a:off x="5943600" y="1453896"/>
            <a:ext cx="1316736"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Network Domain</a:t>
            </a:r>
            <a:endParaRPr sz="8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E6427B78-6D38-49FC-83B6-267BB74CDE97}"/>
              </a:ext>
            </a:extLst>
          </p:cNvPr>
          <p:cNvSpPr>
            <a:spLocks xmlns:a="http://schemas.openxmlformats.org/drawingml/2006/main" noGrp="1"/>
          </p:cNvSpPr>
          <p:nvPr/>
        </p:nvSpPr>
        <p:spPr>
          <a:xfrm xmlns:a="http://schemas.openxmlformats.org/drawingml/2006/main">
            <a:off x="7333488" y="1389888"/>
            <a:ext cx="2057400"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27" name="Text 25">
            <a:extLst xmlns:a="http://schemas.openxmlformats.org/drawingml/2006/main">
              <a:ext uri="{FF2B5EF4-FFF2-40B4-BE49-F238E27FC236}">
                <a16:creationId xmlns:a16="http://schemas.microsoft.com/office/drawing/2014/main" id="{BEBB048B-9DA2-433A-8638-8B66ABBF7B80}"/>
              </a:ext>
            </a:extLst>
          </p:cNvPr>
          <p:cNvSpPr>
            <a:spLocks xmlns:a="http://schemas.openxmlformats.org/drawingml/2006/main" noGrp="1"/>
          </p:cNvSpPr>
          <p:nvPr/>
        </p:nvSpPr>
        <p:spPr>
          <a:xfrm xmlns:a="http://schemas.openxmlformats.org/drawingml/2006/main">
            <a:off x="7406640" y="1453896"/>
            <a:ext cx="1911096"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Low-CapEx / OpEx-Friendly Option</a:t>
            </a:r>
            <a:endParaRPr sz="80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753030F0-C335-4FBD-8EE7-44BC3F7E626F}"/>
              </a:ext>
            </a:extLst>
          </p:cNvPr>
          <p:cNvSpPr>
            <a:spLocks xmlns:a="http://schemas.openxmlformats.org/drawingml/2006/main" noGrp="1"/>
          </p:cNvSpPr>
          <p:nvPr/>
        </p:nvSpPr>
        <p:spPr>
          <a:xfrm xmlns:a="http://schemas.openxmlformats.org/drawingml/2006/main">
            <a:off x="9390888" y="1389888"/>
            <a:ext cx="1508760"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29" name="Text 27">
            <a:extLst xmlns:a="http://schemas.openxmlformats.org/drawingml/2006/main">
              <a:ext uri="{FF2B5EF4-FFF2-40B4-BE49-F238E27FC236}">
                <a16:creationId xmlns:a16="http://schemas.microsoft.com/office/drawing/2014/main" id="{266C3CC3-E06C-48F6-AADF-B76967C01749}"/>
              </a:ext>
            </a:extLst>
          </p:cNvPr>
          <p:cNvSpPr>
            <a:spLocks xmlns:a="http://schemas.openxmlformats.org/drawingml/2006/main" noGrp="1"/>
          </p:cNvSpPr>
          <p:nvPr/>
        </p:nvSpPr>
        <p:spPr>
          <a:xfrm xmlns:a="http://schemas.openxmlformats.org/drawingml/2006/main">
            <a:off x="9464040" y="1453896"/>
            <a:ext cx="1362456"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Why It Fits</a:t>
            </a:r>
            <a:endParaRPr sz="8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3D81EB9A-EC06-4112-9CBF-2BEBBBA176DF}"/>
              </a:ext>
            </a:extLst>
          </p:cNvPr>
          <p:cNvSpPr>
            <a:spLocks xmlns:a="http://schemas.openxmlformats.org/drawingml/2006/main" noGrp="1"/>
          </p:cNvSpPr>
          <p:nvPr/>
        </p:nvSpPr>
        <p:spPr>
          <a:xfrm xmlns:a="http://schemas.openxmlformats.org/drawingml/2006/main">
            <a:off x="10899648" y="1389888"/>
            <a:ext cx="914400"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31" name="Text 29">
            <a:extLst xmlns:a="http://schemas.openxmlformats.org/drawingml/2006/main">
              <a:ext uri="{FF2B5EF4-FFF2-40B4-BE49-F238E27FC236}">
                <a16:creationId xmlns:a16="http://schemas.microsoft.com/office/drawing/2014/main" id="{6A95BB04-4FA8-4B8E-9BD8-19B470F9D952}"/>
              </a:ext>
            </a:extLst>
          </p:cNvPr>
          <p:cNvSpPr>
            <a:spLocks xmlns:a="http://schemas.openxmlformats.org/drawingml/2006/main" noGrp="1"/>
          </p:cNvSpPr>
          <p:nvPr/>
        </p:nvSpPr>
        <p:spPr>
          <a:xfrm xmlns:a="http://schemas.openxmlformats.org/drawingml/2006/main">
            <a:off x="10972800" y="1453896"/>
            <a:ext cx="768096"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Control Risk</a:t>
            </a:r>
            <a:endParaRPr sz="800">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DDDDC23D-AFC8-48F1-B5E7-7A4C3E9EDFBE}"/>
              </a:ext>
            </a:extLst>
          </p:cNvPr>
          <p:cNvSpPr>
            <a:spLocks xmlns:a="http://schemas.openxmlformats.org/drawingml/2006/main" noGrp="1"/>
          </p:cNvSpPr>
          <p:nvPr/>
        </p:nvSpPr>
        <p:spPr>
          <a:xfrm xmlns:a="http://schemas.openxmlformats.org/drawingml/2006/main">
            <a:off x="5870448" y="1691640"/>
            <a:ext cx="1463040" cy="55778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3" name="Text 31">
            <a:extLst xmlns:a="http://schemas.openxmlformats.org/drawingml/2006/main">
              <a:ext uri="{FF2B5EF4-FFF2-40B4-BE49-F238E27FC236}">
                <a16:creationId xmlns:a16="http://schemas.microsoft.com/office/drawing/2014/main" id="{6D017098-4CAD-4E6A-A221-6B19BCB3EAE4}"/>
              </a:ext>
            </a:extLst>
          </p:cNvPr>
          <p:cNvSpPr>
            <a:spLocks xmlns:a="http://schemas.openxmlformats.org/drawingml/2006/main" noGrp="1"/>
          </p:cNvSpPr>
          <p:nvPr/>
        </p:nvSpPr>
        <p:spPr>
          <a:xfrm xmlns:a="http://schemas.openxmlformats.org/drawingml/2006/main">
            <a:off x="5943600" y="1755648"/>
            <a:ext cx="131673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Campus Switching</a:t>
            </a:r>
            <a:endParaRPr sz="80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E9311A2A-FFAA-4C33-9180-FD7C34F9921A}"/>
              </a:ext>
            </a:extLst>
          </p:cNvPr>
          <p:cNvSpPr>
            <a:spLocks xmlns:a="http://schemas.openxmlformats.org/drawingml/2006/main" noGrp="1"/>
          </p:cNvSpPr>
          <p:nvPr/>
        </p:nvSpPr>
        <p:spPr>
          <a:xfrm xmlns:a="http://schemas.openxmlformats.org/drawingml/2006/main">
            <a:off x="7333488" y="1691640"/>
            <a:ext cx="2057400" cy="55778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5" name="Text 33">
            <a:extLst xmlns:a="http://schemas.openxmlformats.org/drawingml/2006/main">
              <a:ext uri="{FF2B5EF4-FFF2-40B4-BE49-F238E27FC236}">
                <a16:creationId xmlns:a16="http://schemas.microsoft.com/office/drawing/2014/main" id="{2C1E4067-21C2-4ECF-A867-5517949E88BB}"/>
              </a:ext>
            </a:extLst>
          </p:cNvPr>
          <p:cNvSpPr>
            <a:spLocks xmlns:a="http://schemas.openxmlformats.org/drawingml/2006/main" noGrp="1"/>
          </p:cNvSpPr>
          <p:nvPr/>
        </p:nvSpPr>
        <p:spPr>
          <a:xfrm xmlns:a="http://schemas.openxmlformats.org/drawingml/2006/main">
            <a:off x="7406640" y="1755648"/>
            <a:ext cx="191109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Lease / finance or NaaS service pack</a:t>
            </a:r>
            <a:endParaRPr sz="8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B4B9DEB8-3C53-40DD-B13C-BC0543033D8F}"/>
              </a:ext>
            </a:extLst>
          </p:cNvPr>
          <p:cNvSpPr>
            <a:spLocks xmlns:a="http://schemas.openxmlformats.org/drawingml/2006/main" noGrp="1"/>
          </p:cNvSpPr>
          <p:nvPr/>
        </p:nvSpPr>
        <p:spPr>
          <a:xfrm xmlns:a="http://schemas.openxmlformats.org/drawingml/2006/main">
            <a:off x="9390888" y="1691640"/>
            <a:ext cx="1508760" cy="55778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7" name="Text 35">
            <a:extLst xmlns:a="http://schemas.openxmlformats.org/drawingml/2006/main">
              <a:ext uri="{FF2B5EF4-FFF2-40B4-BE49-F238E27FC236}">
                <a16:creationId xmlns:a16="http://schemas.microsoft.com/office/drawing/2014/main" id="{3FD66129-7AA1-4E62-ABEB-4EBC84A74A0D}"/>
              </a:ext>
            </a:extLst>
          </p:cNvPr>
          <p:cNvSpPr>
            <a:spLocks xmlns:a="http://schemas.openxmlformats.org/drawingml/2006/main" noGrp="1"/>
          </p:cNvSpPr>
          <p:nvPr/>
        </p:nvSpPr>
        <p:spPr>
          <a:xfrm xmlns:a="http://schemas.openxmlformats.org/drawingml/2006/main">
            <a:off x="9464040" y="1755648"/>
            <a:ext cx="136245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Good for phased refresh and multi-site standardization.</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2457A3FE-4C7D-45FE-A888-9255C23AD2C8}"/>
              </a:ext>
            </a:extLst>
          </p:cNvPr>
          <p:cNvSpPr>
            <a:spLocks xmlns:a="http://schemas.openxmlformats.org/drawingml/2006/main" noGrp="1"/>
          </p:cNvSpPr>
          <p:nvPr/>
        </p:nvSpPr>
        <p:spPr>
          <a:xfrm xmlns:a="http://schemas.openxmlformats.org/drawingml/2006/main">
            <a:off x="10899648" y="1691640"/>
            <a:ext cx="914400" cy="557784"/>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9" name="Text 37">
            <a:extLst xmlns:a="http://schemas.openxmlformats.org/drawingml/2006/main">
              <a:ext uri="{FF2B5EF4-FFF2-40B4-BE49-F238E27FC236}">
                <a16:creationId xmlns:a16="http://schemas.microsoft.com/office/drawing/2014/main" id="{0B7BF283-8893-4398-B69F-AAB3867EC73B}"/>
              </a:ext>
            </a:extLst>
          </p:cNvPr>
          <p:cNvSpPr>
            <a:spLocks xmlns:a="http://schemas.openxmlformats.org/drawingml/2006/main" noGrp="1"/>
          </p:cNvSpPr>
          <p:nvPr/>
        </p:nvSpPr>
        <p:spPr>
          <a:xfrm xmlns:a="http://schemas.openxmlformats.org/drawingml/2006/main">
            <a:off x="10972800" y="1755648"/>
            <a:ext cx="76809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Medium</a:t>
            </a:r>
            <a:endParaRPr sz="80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58E17755-066B-4D3E-8182-0BB14C65C0B3}"/>
              </a:ext>
            </a:extLst>
          </p:cNvPr>
          <p:cNvSpPr>
            <a:spLocks xmlns:a="http://schemas.openxmlformats.org/drawingml/2006/main" noGrp="1"/>
          </p:cNvSpPr>
          <p:nvPr/>
        </p:nvSpPr>
        <p:spPr>
          <a:xfrm xmlns:a="http://schemas.openxmlformats.org/drawingml/2006/main">
            <a:off x="5870448" y="2249424"/>
            <a:ext cx="1463040" cy="55778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1" name="Text 39">
            <a:extLst xmlns:a="http://schemas.openxmlformats.org/drawingml/2006/main">
              <a:ext uri="{FF2B5EF4-FFF2-40B4-BE49-F238E27FC236}">
                <a16:creationId xmlns:a16="http://schemas.microsoft.com/office/drawing/2014/main" id="{14562306-662A-4BBF-92BD-A8C8E6458C9A}"/>
              </a:ext>
            </a:extLst>
          </p:cNvPr>
          <p:cNvSpPr>
            <a:spLocks xmlns:a="http://schemas.openxmlformats.org/drawingml/2006/main" noGrp="1"/>
          </p:cNvSpPr>
          <p:nvPr/>
        </p:nvSpPr>
        <p:spPr>
          <a:xfrm xmlns:a="http://schemas.openxmlformats.org/drawingml/2006/main">
            <a:off x="5943600" y="2313432"/>
            <a:ext cx="131673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Enterprise WLAN</a:t>
            </a:r>
            <a:endParaRPr sz="80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E01766F5-16BD-44D7-8452-40628D0396CC}"/>
              </a:ext>
            </a:extLst>
          </p:cNvPr>
          <p:cNvSpPr>
            <a:spLocks xmlns:a="http://schemas.openxmlformats.org/drawingml/2006/main" noGrp="1"/>
          </p:cNvSpPr>
          <p:nvPr/>
        </p:nvSpPr>
        <p:spPr>
          <a:xfrm xmlns:a="http://schemas.openxmlformats.org/drawingml/2006/main">
            <a:off x="7333488" y="2249424"/>
            <a:ext cx="2057400" cy="55778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3" name="Text 41">
            <a:extLst xmlns:a="http://schemas.openxmlformats.org/drawingml/2006/main">
              <a:ext uri="{FF2B5EF4-FFF2-40B4-BE49-F238E27FC236}">
                <a16:creationId xmlns:a16="http://schemas.microsoft.com/office/drawing/2014/main" id="{8D3B67D5-1D0C-4E57-B4D0-7B5E02C69FEC}"/>
              </a:ext>
            </a:extLst>
          </p:cNvPr>
          <p:cNvSpPr>
            <a:spLocks xmlns:a="http://schemas.openxmlformats.org/drawingml/2006/main" noGrp="1"/>
          </p:cNvSpPr>
          <p:nvPr/>
        </p:nvSpPr>
        <p:spPr>
          <a:xfrm xmlns:a="http://schemas.openxmlformats.org/drawingml/2006/main">
            <a:off x="7406640" y="2313432"/>
            <a:ext cx="191109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NaaS subscription with cloud management</a:t>
            </a:r>
            <a:endParaRPr sz="800">
              <a:latin typeface="Arial"/>
              <a:ea typeface="Arial"/>
              <a:cs typeface="Arial"/>
            </a:endParaRPr>
          </a:p>
        </p:txBody>
      </p:sp>
      <p:sp>
        <p:nvSpPr>
          <p:cNvPr id="44" name="Shape 42">
            <a:extLst xmlns:a="http://schemas.openxmlformats.org/drawingml/2006/main">
              <a:ext uri="{FF2B5EF4-FFF2-40B4-BE49-F238E27FC236}">
                <a16:creationId xmlns:a16="http://schemas.microsoft.com/office/drawing/2014/main" id="{36F96623-9533-46E7-9486-2E6290CDA821}"/>
              </a:ext>
            </a:extLst>
          </p:cNvPr>
          <p:cNvSpPr>
            <a:spLocks xmlns:a="http://schemas.openxmlformats.org/drawingml/2006/main" noGrp="1"/>
          </p:cNvSpPr>
          <p:nvPr/>
        </p:nvSpPr>
        <p:spPr>
          <a:xfrm xmlns:a="http://schemas.openxmlformats.org/drawingml/2006/main">
            <a:off x="9390888" y="2249424"/>
            <a:ext cx="1508760" cy="55778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5" name="Text 43">
            <a:extLst xmlns:a="http://schemas.openxmlformats.org/drawingml/2006/main">
              <a:ext uri="{FF2B5EF4-FFF2-40B4-BE49-F238E27FC236}">
                <a16:creationId xmlns:a16="http://schemas.microsoft.com/office/drawing/2014/main" id="{6B7F987B-5210-475A-9BFB-C896F2A068ED}"/>
              </a:ext>
            </a:extLst>
          </p:cNvPr>
          <p:cNvSpPr>
            <a:spLocks xmlns:a="http://schemas.openxmlformats.org/drawingml/2006/main" noGrp="1"/>
          </p:cNvSpPr>
          <p:nvPr/>
        </p:nvSpPr>
        <p:spPr>
          <a:xfrm xmlns:a="http://schemas.openxmlformats.org/drawingml/2006/main">
            <a:off x="9464040" y="2313432"/>
            <a:ext cx="136245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Refresh cycles shorten with Wi-Fi 7 and high-density demand.</a:t>
            </a:r>
            <a:endParaRPr sz="8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D4D280A5-9319-4A78-A858-EC54F3B6F02E}"/>
              </a:ext>
            </a:extLst>
          </p:cNvPr>
          <p:cNvSpPr>
            <a:spLocks xmlns:a="http://schemas.openxmlformats.org/drawingml/2006/main" noGrp="1"/>
          </p:cNvSpPr>
          <p:nvPr/>
        </p:nvSpPr>
        <p:spPr>
          <a:xfrm xmlns:a="http://schemas.openxmlformats.org/drawingml/2006/main">
            <a:off x="10899648" y="2249424"/>
            <a:ext cx="914400" cy="557784"/>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7" name="Text 45">
            <a:extLst xmlns:a="http://schemas.openxmlformats.org/drawingml/2006/main">
              <a:ext uri="{FF2B5EF4-FFF2-40B4-BE49-F238E27FC236}">
                <a16:creationId xmlns:a16="http://schemas.microsoft.com/office/drawing/2014/main" id="{71F53637-5D2B-47D1-A636-E88D89FDE863}"/>
              </a:ext>
            </a:extLst>
          </p:cNvPr>
          <p:cNvSpPr>
            <a:spLocks xmlns:a="http://schemas.openxmlformats.org/drawingml/2006/main" noGrp="1"/>
          </p:cNvSpPr>
          <p:nvPr/>
        </p:nvSpPr>
        <p:spPr>
          <a:xfrm xmlns:a="http://schemas.openxmlformats.org/drawingml/2006/main">
            <a:off x="10972800" y="2313432"/>
            <a:ext cx="76809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Medium</a:t>
            </a: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AF2A5A7F-99B8-4117-8CEA-272095868D03}"/>
              </a:ext>
            </a:extLst>
          </p:cNvPr>
          <p:cNvSpPr>
            <a:spLocks xmlns:a="http://schemas.openxmlformats.org/drawingml/2006/main" noGrp="1"/>
          </p:cNvSpPr>
          <p:nvPr/>
        </p:nvSpPr>
        <p:spPr>
          <a:xfrm xmlns:a="http://schemas.openxmlformats.org/drawingml/2006/main">
            <a:off x="5870448" y="2807208"/>
            <a:ext cx="1463040" cy="55778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9" name="Text 47">
            <a:extLst xmlns:a="http://schemas.openxmlformats.org/drawingml/2006/main">
              <a:ext uri="{FF2B5EF4-FFF2-40B4-BE49-F238E27FC236}">
                <a16:creationId xmlns:a16="http://schemas.microsoft.com/office/drawing/2014/main" id="{96E6B14C-8867-4B0B-AD4C-A7430F759AEB}"/>
              </a:ext>
            </a:extLst>
          </p:cNvPr>
          <p:cNvSpPr>
            <a:spLocks xmlns:a="http://schemas.openxmlformats.org/drawingml/2006/main" noGrp="1"/>
          </p:cNvSpPr>
          <p:nvPr/>
        </p:nvSpPr>
        <p:spPr>
          <a:xfrm xmlns:a="http://schemas.openxmlformats.org/drawingml/2006/main">
            <a:off x="5943600" y="2871216"/>
            <a:ext cx="131673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WAN Edge / SD-WAN</a:t>
            </a:r>
            <a:endParaRPr sz="80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9FAAAF34-6E82-4D74-8F83-386993C138EC}"/>
              </a:ext>
            </a:extLst>
          </p:cNvPr>
          <p:cNvSpPr>
            <a:spLocks xmlns:a="http://schemas.openxmlformats.org/drawingml/2006/main" noGrp="1"/>
          </p:cNvSpPr>
          <p:nvPr/>
        </p:nvSpPr>
        <p:spPr>
          <a:xfrm xmlns:a="http://schemas.openxmlformats.org/drawingml/2006/main">
            <a:off x="7333488" y="2807208"/>
            <a:ext cx="2057400" cy="55778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1" name="Text 49">
            <a:extLst xmlns:a="http://schemas.openxmlformats.org/drawingml/2006/main">
              <a:ext uri="{FF2B5EF4-FFF2-40B4-BE49-F238E27FC236}">
                <a16:creationId xmlns:a16="http://schemas.microsoft.com/office/drawing/2014/main" id="{F9F136E9-48BF-4803-A200-2D4F55924237}"/>
              </a:ext>
            </a:extLst>
          </p:cNvPr>
          <p:cNvSpPr>
            <a:spLocks xmlns:a="http://schemas.openxmlformats.org/drawingml/2006/main" noGrp="1"/>
          </p:cNvSpPr>
          <p:nvPr/>
        </p:nvSpPr>
        <p:spPr>
          <a:xfrm xmlns:a="http://schemas.openxmlformats.org/drawingml/2006/main">
            <a:off x="7406640" y="2871216"/>
            <a:ext cx="191109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Managed SD-WAN service or NaaS</a:t>
            </a: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10C600E2-16F6-4110-BD9F-0868DA032E43}"/>
              </a:ext>
            </a:extLst>
          </p:cNvPr>
          <p:cNvSpPr>
            <a:spLocks xmlns:a="http://schemas.openxmlformats.org/drawingml/2006/main" noGrp="1"/>
          </p:cNvSpPr>
          <p:nvPr/>
        </p:nvSpPr>
        <p:spPr>
          <a:xfrm xmlns:a="http://schemas.openxmlformats.org/drawingml/2006/main">
            <a:off x="9390888" y="2807208"/>
            <a:ext cx="1508760" cy="55778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3" name="Text 51">
            <a:extLst xmlns:a="http://schemas.openxmlformats.org/drawingml/2006/main">
              <a:ext uri="{FF2B5EF4-FFF2-40B4-BE49-F238E27FC236}">
                <a16:creationId xmlns:a16="http://schemas.microsoft.com/office/drawing/2014/main" id="{FA936173-84ED-4C7E-ABA0-0670F6785CA6}"/>
              </a:ext>
            </a:extLst>
          </p:cNvPr>
          <p:cNvSpPr>
            <a:spLocks xmlns:a="http://schemas.openxmlformats.org/drawingml/2006/main" noGrp="1"/>
          </p:cNvSpPr>
          <p:nvPr/>
        </p:nvSpPr>
        <p:spPr>
          <a:xfrm xmlns:a="http://schemas.openxmlformats.org/drawingml/2006/main">
            <a:off x="9464040" y="2871216"/>
            <a:ext cx="136245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Combines overlay, edge hardware and SLA accountability.</a:t>
            </a:r>
            <a:endParaRPr sz="800">
              <a:latin typeface="Arial"/>
              <a:ea typeface="Arial"/>
              <a:cs typeface="Arial"/>
            </a:endParaRPr>
          </a:p>
        </p:txBody>
      </p:sp>
      <p:sp>
        <p:nvSpPr>
          <p:cNvPr id="54" name="Shape 52">
            <a:extLst xmlns:a="http://schemas.openxmlformats.org/drawingml/2006/main">
              <a:ext uri="{FF2B5EF4-FFF2-40B4-BE49-F238E27FC236}">
                <a16:creationId xmlns:a16="http://schemas.microsoft.com/office/drawing/2014/main" id="{40AFA3FA-3231-4346-800B-0138BA2DD492}"/>
              </a:ext>
            </a:extLst>
          </p:cNvPr>
          <p:cNvSpPr>
            <a:spLocks xmlns:a="http://schemas.openxmlformats.org/drawingml/2006/main" noGrp="1"/>
          </p:cNvSpPr>
          <p:nvPr/>
        </p:nvSpPr>
        <p:spPr>
          <a:xfrm xmlns:a="http://schemas.openxmlformats.org/drawingml/2006/main">
            <a:off x="10899648" y="2807208"/>
            <a:ext cx="914400" cy="557784"/>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5" name="Text 53">
            <a:extLst xmlns:a="http://schemas.openxmlformats.org/drawingml/2006/main">
              <a:ext uri="{FF2B5EF4-FFF2-40B4-BE49-F238E27FC236}">
                <a16:creationId xmlns:a16="http://schemas.microsoft.com/office/drawing/2014/main" id="{E7CAC9F0-01CE-45C3-9F0C-4BE26F6B315C}"/>
              </a:ext>
            </a:extLst>
          </p:cNvPr>
          <p:cNvSpPr>
            <a:spLocks xmlns:a="http://schemas.openxmlformats.org/drawingml/2006/main" noGrp="1"/>
          </p:cNvSpPr>
          <p:nvPr/>
        </p:nvSpPr>
        <p:spPr>
          <a:xfrm xmlns:a="http://schemas.openxmlformats.org/drawingml/2006/main">
            <a:off x="10972800" y="2871216"/>
            <a:ext cx="76809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Medium–High</a:t>
            </a:r>
            <a:endParaRPr sz="800">
              <a:latin typeface="Arial"/>
              <a:ea typeface="Arial"/>
              <a:cs typeface="Arial"/>
            </a:endParaRPr>
          </a:p>
        </p:txBody>
      </p:sp>
      <p:sp>
        <p:nvSpPr>
          <p:cNvPr id="56" name="Shape 54">
            <a:extLst xmlns:a="http://schemas.openxmlformats.org/drawingml/2006/main">
              <a:ext uri="{FF2B5EF4-FFF2-40B4-BE49-F238E27FC236}">
                <a16:creationId xmlns:a16="http://schemas.microsoft.com/office/drawing/2014/main" id="{B5A22C52-AC4D-43C2-B1AD-9F737E9C7301}"/>
              </a:ext>
            </a:extLst>
          </p:cNvPr>
          <p:cNvSpPr>
            <a:spLocks xmlns:a="http://schemas.openxmlformats.org/drawingml/2006/main" noGrp="1"/>
          </p:cNvSpPr>
          <p:nvPr/>
        </p:nvSpPr>
        <p:spPr>
          <a:xfrm xmlns:a="http://schemas.openxmlformats.org/drawingml/2006/main">
            <a:off x="5870448" y="3364992"/>
            <a:ext cx="1463040" cy="55778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7" name="Text 55">
            <a:extLst xmlns:a="http://schemas.openxmlformats.org/drawingml/2006/main">
              <a:ext uri="{FF2B5EF4-FFF2-40B4-BE49-F238E27FC236}">
                <a16:creationId xmlns:a16="http://schemas.microsoft.com/office/drawing/2014/main" id="{E6174745-223E-476B-9795-9FF29E31807D}"/>
              </a:ext>
            </a:extLst>
          </p:cNvPr>
          <p:cNvSpPr>
            <a:spLocks xmlns:a="http://schemas.openxmlformats.org/drawingml/2006/main" noGrp="1"/>
          </p:cNvSpPr>
          <p:nvPr/>
        </p:nvSpPr>
        <p:spPr>
          <a:xfrm xmlns:a="http://schemas.openxmlformats.org/drawingml/2006/main">
            <a:off x="5943600" y="3429000"/>
            <a:ext cx="131673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Core / Data Center</a:t>
            </a:r>
            <a:endParaRPr sz="800">
              <a:latin typeface="Arial"/>
              <a:ea typeface="Arial"/>
              <a:cs typeface="Arial"/>
            </a:endParaRPr>
          </a:p>
        </p:txBody>
      </p:sp>
      <p:sp>
        <p:nvSpPr>
          <p:cNvPr id="58" name="Shape 56">
            <a:extLst xmlns:a="http://schemas.openxmlformats.org/drawingml/2006/main">
              <a:ext uri="{FF2B5EF4-FFF2-40B4-BE49-F238E27FC236}">
                <a16:creationId xmlns:a16="http://schemas.microsoft.com/office/drawing/2014/main" id="{8F82A656-4469-412F-93D0-B5EB1676D82D}"/>
              </a:ext>
            </a:extLst>
          </p:cNvPr>
          <p:cNvSpPr>
            <a:spLocks xmlns:a="http://schemas.openxmlformats.org/drawingml/2006/main" noGrp="1"/>
          </p:cNvSpPr>
          <p:nvPr/>
        </p:nvSpPr>
        <p:spPr>
          <a:xfrm xmlns:a="http://schemas.openxmlformats.org/drawingml/2006/main">
            <a:off x="7333488" y="3364992"/>
            <a:ext cx="2057400" cy="55778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9" name="Text 57">
            <a:extLst xmlns:a="http://schemas.openxmlformats.org/drawingml/2006/main">
              <a:ext uri="{FF2B5EF4-FFF2-40B4-BE49-F238E27FC236}">
                <a16:creationId xmlns:a16="http://schemas.microsoft.com/office/drawing/2014/main" id="{1BB890BF-6E68-4913-8B14-01C8DF7F4D8E}"/>
              </a:ext>
            </a:extLst>
          </p:cNvPr>
          <p:cNvSpPr>
            <a:spLocks xmlns:a="http://schemas.openxmlformats.org/drawingml/2006/main" noGrp="1"/>
          </p:cNvSpPr>
          <p:nvPr/>
        </p:nvSpPr>
        <p:spPr>
          <a:xfrm xmlns:a="http://schemas.openxmlformats.org/drawingml/2006/main">
            <a:off x="7406640" y="3429000"/>
            <a:ext cx="191109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Outright purchase or finance lease</a:t>
            </a:r>
            <a:endParaRPr sz="800">
              <a:latin typeface="Arial"/>
              <a:ea typeface="Arial"/>
              <a:cs typeface="Arial"/>
            </a:endParaRPr>
          </a:p>
        </p:txBody>
      </p:sp>
      <p:sp>
        <p:nvSpPr>
          <p:cNvPr id="60" name="Shape 58">
            <a:extLst xmlns:a="http://schemas.openxmlformats.org/drawingml/2006/main">
              <a:ext uri="{FF2B5EF4-FFF2-40B4-BE49-F238E27FC236}">
                <a16:creationId xmlns:a16="http://schemas.microsoft.com/office/drawing/2014/main" id="{78469C9A-195F-4D55-B0F0-381F53D5D34A}"/>
              </a:ext>
            </a:extLst>
          </p:cNvPr>
          <p:cNvSpPr>
            <a:spLocks xmlns:a="http://schemas.openxmlformats.org/drawingml/2006/main" noGrp="1"/>
          </p:cNvSpPr>
          <p:nvPr/>
        </p:nvSpPr>
        <p:spPr>
          <a:xfrm xmlns:a="http://schemas.openxmlformats.org/drawingml/2006/main">
            <a:off x="9390888" y="3364992"/>
            <a:ext cx="1508760" cy="55778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1" name="Text 59">
            <a:extLst xmlns:a="http://schemas.openxmlformats.org/drawingml/2006/main">
              <a:ext uri="{FF2B5EF4-FFF2-40B4-BE49-F238E27FC236}">
                <a16:creationId xmlns:a16="http://schemas.microsoft.com/office/drawing/2014/main" id="{5052193A-C182-48E8-9C72-8DF16A07D216}"/>
              </a:ext>
            </a:extLst>
          </p:cNvPr>
          <p:cNvSpPr>
            <a:spLocks xmlns:a="http://schemas.openxmlformats.org/drawingml/2006/main" noGrp="1"/>
          </p:cNvSpPr>
          <p:nvPr/>
        </p:nvSpPr>
        <p:spPr>
          <a:xfrm xmlns:a="http://schemas.openxmlformats.org/drawingml/2006/main">
            <a:off x="9464040" y="3429000"/>
            <a:ext cx="136245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Retains design and change-control authority for critical assets.</a:t>
            </a:r>
            <a:endParaRPr sz="800">
              <a:latin typeface="Arial"/>
              <a:ea typeface="Arial"/>
              <a:cs typeface="Arial"/>
            </a:endParaRPr>
          </a:p>
        </p:txBody>
      </p:sp>
      <p:sp>
        <p:nvSpPr>
          <p:cNvPr id="62" name="Shape 60">
            <a:extLst xmlns:a="http://schemas.openxmlformats.org/drawingml/2006/main">
              <a:ext uri="{FF2B5EF4-FFF2-40B4-BE49-F238E27FC236}">
                <a16:creationId xmlns:a16="http://schemas.microsoft.com/office/drawing/2014/main" id="{3C8EF662-67B9-41F4-B5AF-AB8A0BB9DC3F}"/>
              </a:ext>
            </a:extLst>
          </p:cNvPr>
          <p:cNvSpPr>
            <a:spLocks xmlns:a="http://schemas.openxmlformats.org/drawingml/2006/main" noGrp="1"/>
          </p:cNvSpPr>
          <p:nvPr/>
        </p:nvSpPr>
        <p:spPr>
          <a:xfrm xmlns:a="http://schemas.openxmlformats.org/drawingml/2006/main">
            <a:off x="10899648" y="3364992"/>
            <a:ext cx="914400" cy="557784"/>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3" name="Text 61">
            <a:extLst xmlns:a="http://schemas.openxmlformats.org/drawingml/2006/main">
              <a:ext uri="{FF2B5EF4-FFF2-40B4-BE49-F238E27FC236}">
                <a16:creationId xmlns:a16="http://schemas.microsoft.com/office/drawing/2014/main" id="{E9DF118F-754D-437C-9671-B011D1C0A94D}"/>
              </a:ext>
            </a:extLst>
          </p:cNvPr>
          <p:cNvSpPr>
            <a:spLocks xmlns:a="http://schemas.openxmlformats.org/drawingml/2006/main" noGrp="1"/>
          </p:cNvSpPr>
          <p:nvPr/>
        </p:nvSpPr>
        <p:spPr>
          <a:xfrm xmlns:a="http://schemas.openxmlformats.org/drawingml/2006/main">
            <a:off x="10972800" y="3429000"/>
            <a:ext cx="76809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Low</a:t>
            </a:r>
            <a:endParaRPr sz="800">
              <a:latin typeface="Arial"/>
              <a:ea typeface="Arial"/>
              <a:cs typeface="Arial"/>
            </a:endParaRPr>
          </a:p>
        </p:txBody>
      </p:sp>
      <p:sp>
        <p:nvSpPr>
          <p:cNvPr id="64" name="Shape 62">
            <a:extLst xmlns:a="http://schemas.openxmlformats.org/drawingml/2006/main">
              <a:ext uri="{FF2B5EF4-FFF2-40B4-BE49-F238E27FC236}">
                <a16:creationId xmlns:a16="http://schemas.microsoft.com/office/drawing/2014/main" id="{4E886091-C9F5-4E6B-A090-FA1F004C9460}"/>
              </a:ext>
            </a:extLst>
          </p:cNvPr>
          <p:cNvSpPr>
            <a:spLocks xmlns:a="http://schemas.openxmlformats.org/drawingml/2006/main" noGrp="1"/>
          </p:cNvSpPr>
          <p:nvPr/>
        </p:nvSpPr>
        <p:spPr>
          <a:xfrm xmlns:a="http://schemas.openxmlformats.org/drawingml/2006/main">
            <a:off x="5870448" y="3922776"/>
            <a:ext cx="1463040" cy="55778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5" name="Text 63">
            <a:extLst xmlns:a="http://schemas.openxmlformats.org/drawingml/2006/main">
              <a:ext uri="{FF2B5EF4-FFF2-40B4-BE49-F238E27FC236}">
                <a16:creationId xmlns:a16="http://schemas.microsoft.com/office/drawing/2014/main" id="{885DC590-6856-421E-8704-779B4459455D}"/>
              </a:ext>
            </a:extLst>
          </p:cNvPr>
          <p:cNvSpPr>
            <a:spLocks xmlns:a="http://schemas.openxmlformats.org/drawingml/2006/main" noGrp="1"/>
          </p:cNvSpPr>
          <p:nvPr/>
        </p:nvSpPr>
        <p:spPr>
          <a:xfrm xmlns:a="http://schemas.openxmlformats.org/drawingml/2006/main">
            <a:off x="5943600" y="3986784"/>
            <a:ext cx="131673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Licenses / Support</a:t>
            </a:r>
            <a:endParaRPr sz="800">
              <a:latin typeface="Arial"/>
              <a:ea typeface="Arial"/>
              <a:cs typeface="Arial"/>
            </a:endParaRPr>
          </a:p>
        </p:txBody>
      </p:sp>
      <p:sp>
        <p:nvSpPr>
          <p:cNvPr id="66" name="Shape 64">
            <a:extLst xmlns:a="http://schemas.openxmlformats.org/drawingml/2006/main">
              <a:ext uri="{FF2B5EF4-FFF2-40B4-BE49-F238E27FC236}">
                <a16:creationId xmlns:a16="http://schemas.microsoft.com/office/drawing/2014/main" id="{C7028301-037C-45B0-8FD9-1C54D60DBC2B}"/>
              </a:ext>
            </a:extLst>
          </p:cNvPr>
          <p:cNvSpPr>
            <a:spLocks xmlns:a="http://schemas.openxmlformats.org/drawingml/2006/main" noGrp="1"/>
          </p:cNvSpPr>
          <p:nvPr/>
        </p:nvSpPr>
        <p:spPr>
          <a:xfrm xmlns:a="http://schemas.openxmlformats.org/drawingml/2006/main">
            <a:off x="7333488" y="3922776"/>
            <a:ext cx="2057400" cy="55778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7" name="Text 65">
            <a:extLst xmlns:a="http://schemas.openxmlformats.org/drawingml/2006/main">
              <a:ext uri="{FF2B5EF4-FFF2-40B4-BE49-F238E27FC236}">
                <a16:creationId xmlns:a16="http://schemas.microsoft.com/office/drawing/2014/main" id="{301539A2-62F1-450B-841B-FF1C67804516}"/>
              </a:ext>
            </a:extLst>
          </p:cNvPr>
          <p:cNvSpPr>
            <a:spLocks xmlns:a="http://schemas.openxmlformats.org/drawingml/2006/main" noGrp="1"/>
          </p:cNvSpPr>
          <p:nvPr/>
        </p:nvSpPr>
        <p:spPr>
          <a:xfrm xmlns:a="http://schemas.openxmlformats.org/drawingml/2006/main">
            <a:off x="7406640" y="3986784"/>
            <a:ext cx="191109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Co-termed multi-year services pay</a:t>
            </a:r>
            <a:endParaRPr sz="800">
              <a:latin typeface="Arial"/>
              <a:ea typeface="Arial"/>
              <a:cs typeface="Arial"/>
            </a:endParaRPr>
          </a:p>
        </p:txBody>
      </p:sp>
      <p:sp>
        <p:nvSpPr>
          <p:cNvPr id="68" name="Shape 66">
            <a:extLst xmlns:a="http://schemas.openxmlformats.org/drawingml/2006/main">
              <a:ext uri="{FF2B5EF4-FFF2-40B4-BE49-F238E27FC236}">
                <a16:creationId xmlns:a16="http://schemas.microsoft.com/office/drawing/2014/main" id="{22471323-4A82-476A-B2F4-24D03E8A027C}"/>
              </a:ext>
            </a:extLst>
          </p:cNvPr>
          <p:cNvSpPr>
            <a:spLocks xmlns:a="http://schemas.openxmlformats.org/drawingml/2006/main" noGrp="1"/>
          </p:cNvSpPr>
          <p:nvPr/>
        </p:nvSpPr>
        <p:spPr>
          <a:xfrm xmlns:a="http://schemas.openxmlformats.org/drawingml/2006/main">
            <a:off x="9390888" y="3922776"/>
            <a:ext cx="1508760" cy="55778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9" name="Text 67">
            <a:extLst xmlns:a="http://schemas.openxmlformats.org/drawingml/2006/main">
              <a:ext uri="{FF2B5EF4-FFF2-40B4-BE49-F238E27FC236}">
                <a16:creationId xmlns:a16="http://schemas.microsoft.com/office/drawing/2014/main" id="{32E94F16-D19F-4E01-9FDA-A5BC9FF20B5F}"/>
              </a:ext>
            </a:extLst>
          </p:cNvPr>
          <p:cNvSpPr>
            <a:spLocks xmlns:a="http://schemas.openxmlformats.org/drawingml/2006/main" noGrp="1"/>
          </p:cNvSpPr>
          <p:nvPr/>
        </p:nvSpPr>
        <p:spPr>
          <a:xfrm xmlns:a="http://schemas.openxmlformats.org/drawingml/2006/main">
            <a:off x="9464040" y="3986784"/>
            <a:ext cx="136245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Locks support cost and simplifies renewal timing.</a:t>
            </a:r>
            <a:endParaRPr sz="800">
              <a:latin typeface="Arial"/>
              <a:ea typeface="Arial"/>
              <a:cs typeface="Arial"/>
            </a:endParaRPr>
          </a:p>
        </p:txBody>
      </p:sp>
      <p:sp>
        <p:nvSpPr>
          <p:cNvPr id="70" name="Shape 68">
            <a:extLst xmlns:a="http://schemas.openxmlformats.org/drawingml/2006/main">
              <a:ext uri="{FF2B5EF4-FFF2-40B4-BE49-F238E27FC236}">
                <a16:creationId xmlns:a16="http://schemas.microsoft.com/office/drawing/2014/main" id="{8F265CB9-58E1-44F9-973B-DE4866596762}"/>
              </a:ext>
            </a:extLst>
          </p:cNvPr>
          <p:cNvSpPr>
            <a:spLocks xmlns:a="http://schemas.openxmlformats.org/drawingml/2006/main" noGrp="1"/>
          </p:cNvSpPr>
          <p:nvPr/>
        </p:nvSpPr>
        <p:spPr>
          <a:xfrm xmlns:a="http://schemas.openxmlformats.org/drawingml/2006/main">
            <a:off x="10899648" y="3922776"/>
            <a:ext cx="914400" cy="557784"/>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1" name="Text 69">
            <a:extLst xmlns:a="http://schemas.openxmlformats.org/drawingml/2006/main">
              <a:ext uri="{FF2B5EF4-FFF2-40B4-BE49-F238E27FC236}">
                <a16:creationId xmlns:a16="http://schemas.microsoft.com/office/drawing/2014/main" id="{9E891B7D-04D3-4610-8D08-05B96034F82F}"/>
              </a:ext>
            </a:extLst>
          </p:cNvPr>
          <p:cNvSpPr>
            <a:spLocks xmlns:a="http://schemas.openxmlformats.org/drawingml/2006/main" noGrp="1"/>
          </p:cNvSpPr>
          <p:nvPr/>
        </p:nvSpPr>
        <p:spPr>
          <a:xfrm xmlns:a="http://schemas.openxmlformats.org/drawingml/2006/main">
            <a:off x="10972800" y="3986784"/>
            <a:ext cx="768096" cy="4480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Low–Medium</a:t>
            </a:r>
            <a:endParaRPr sz="800">
              <a:latin typeface="Arial"/>
              <a:ea typeface="Arial"/>
              <a:cs typeface="Arial"/>
            </a:endParaRPr>
          </a:p>
        </p:txBody>
      </p:sp>
      <p:sp>
        <p:nvSpPr>
          <p:cNvPr id="72" name="Shape 70">
            <a:extLst xmlns:a="http://schemas.openxmlformats.org/drawingml/2006/main">
              <a:ext uri="{FF2B5EF4-FFF2-40B4-BE49-F238E27FC236}">
                <a16:creationId xmlns:a16="http://schemas.microsoft.com/office/drawing/2014/main" id="{41A22FEB-22B2-44C6-B9BA-114DFD9DA704}"/>
              </a:ext>
            </a:extLst>
          </p:cNvPr>
          <p:cNvSpPr>
            <a:spLocks xmlns:a="http://schemas.openxmlformats.org/drawingml/2006/main" noGrp="1"/>
          </p:cNvSpPr>
          <p:nvPr/>
        </p:nvSpPr>
        <p:spPr>
          <a:xfrm xmlns:a="http://schemas.openxmlformats.org/drawingml/2006/main">
            <a:off x="5870448" y="4608576"/>
            <a:ext cx="5943600" cy="475488"/>
          </a:xfrm>
          <a:prstGeom xmlns:a="http://schemas.openxmlformats.org/drawingml/2006/main" prst="rect">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3" name="Text 71">
            <a:extLst xmlns:a="http://schemas.openxmlformats.org/drawingml/2006/main">
              <a:ext uri="{FF2B5EF4-FFF2-40B4-BE49-F238E27FC236}">
                <a16:creationId xmlns:a16="http://schemas.microsoft.com/office/drawing/2014/main" id="{EE869A2F-0A7E-4694-8186-5D8C3AB1B818}"/>
              </a:ext>
            </a:extLst>
          </p:cNvPr>
          <p:cNvSpPr>
            <a:spLocks xmlns:a="http://schemas.openxmlformats.org/drawingml/2006/main" noGrp="1"/>
          </p:cNvSpPr>
          <p:nvPr/>
        </p:nvSpPr>
        <p:spPr>
          <a:xfrm xmlns:a="http://schemas.openxmlformats.org/drawingml/2006/main">
            <a:off x="6030468" y="4640580"/>
            <a:ext cx="5650992" cy="4069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Practical low-CapEx architecture: retain control for core / data center assets, use lease for standardized campus switching, and apply NaaS / managed service models where branch, WLAN and SD-WAN operations benefit from supplier accountability.</a:t>
            </a:r>
            <a:endParaRPr sz="800">
              <a:latin typeface="Arial"/>
              <a:ea typeface="Arial"/>
              <a:cs typeface="Arial"/>
            </a:endParaRPr>
          </a:p>
        </p:txBody>
      </p:sp>
      <p:sp>
        <p:nvSpPr>
          <p:cNvPr id="74" name="Shape 72">
            <a:extLst xmlns:a="http://schemas.openxmlformats.org/drawingml/2006/main">
              <a:ext uri="{FF2B5EF4-FFF2-40B4-BE49-F238E27FC236}">
                <a16:creationId xmlns:a16="http://schemas.microsoft.com/office/drawing/2014/main" id="{1ED407E3-BB10-4AB0-9DE7-C637FCAC1B18}"/>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5" name="Shape 73">
            <a:extLst xmlns:a="http://schemas.openxmlformats.org/drawingml/2006/main">
              <a:ext uri="{FF2B5EF4-FFF2-40B4-BE49-F238E27FC236}">
                <a16:creationId xmlns:a16="http://schemas.microsoft.com/office/drawing/2014/main" id="{ED7FEF10-AED8-42F5-91B9-7B779F58D09A}"/>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76" name="Text 74">
            <a:extLst xmlns:a="http://schemas.openxmlformats.org/drawingml/2006/main">
              <a:ext uri="{FF2B5EF4-FFF2-40B4-BE49-F238E27FC236}">
                <a16:creationId xmlns:a16="http://schemas.microsoft.com/office/drawing/2014/main" id="{D94E7F7C-96F6-4F66-9793-22681BB50770}"/>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77" name="Text 75">
            <a:extLst xmlns:a="http://schemas.openxmlformats.org/drawingml/2006/main">
              <a:ext uri="{FF2B5EF4-FFF2-40B4-BE49-F238E27FC236}">
                <a16:creationId xmlns:a16="http://schemas.microsoft.com/office/drawing/2014/main" id="{568AB312-25A8-4E73-8F31-914F38D7246B}"/>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The lowest upfront spend is not necessarily the lowest TCO; hybrid packaging can preserve control for critical core assets while moving branch, WLAN and SD-WAN refresh into recurring service models.</a:t>
            </a:r>
            <a:endParaRPr sz="1000">
              <a:latin typeface="Arial"/>
              <a:ea typeface="Arial"/>
              <a:cs typeface="Arial"/>
            </a:endParaRPr>
          </a:p>
        </p:txBody>
      </p:sp>
      <p:sp>
        <p:nvSpPr>
          <p:cNvPr id="78" name="Text 76">
            <a:extLst xmlns:a="http://schemas.openxmlformats.org/drawingml/2006/main">
              <a:ext uri="{FF2B5EF4-FFF2-40B4-BE49-F238E27FC236}">
                <a16:creationId xmlns:a16="http://schemas.microsoft.com/office/drawing/2014/main" id="{218D51DE-3992-4297-9640-05DBCB34D356}"/>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79" name="Text 77">
            <a:hlinkClick xmlns:r="http://schemas.openxmlformats.org/officeDocument/2006/relationships" xmlns:a="http://schemas.openxmlformats.org/drawingml/2006/main" r:id="R6efee4aa090442bb"/>
            <a:extLst xmlns:a="http://schemas.openxmlformats.org/drawingml/2006/main">
              <a:ext uri="{FF2B5EF4-FFF2-40B4-BE49-F238E27FC236}">
                <a16:creationId xmlns:a16="http://schemas.microsoft.com/office/drawing/2014/main" id="{614ECAB9-DAB4-4163-9217-6A1C0A0F48B1}"/>
              </a:ext>
            </a:extLst>
          </p:cNvPr>
          <p:cNvSpPr>
            <a:spLocks xmlns:a="http://schemas.openxmlformats.org/drawingml/2006/main" noGrp="1"/>
          </p:cNvSpPr>
          <p:nvPr/>
        </p:nvSpPr>
        <p:spPr>
          <a:xfrm xmlns:a="http://schemas.openxmlformats.org/drawingml/2006/main">
            <a:off x="896112" y="6291072"/>
            <a:ext cx="7772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7a1a6d12e8084f5a"/>
              </a:rPr>
              <a:t>Cisco NaaS</a:t>
            </a:r>
            <a:endParaRPr sz="600" i="1">
              <a:latin typeface="Arial"/>
              <a:ea typeface="Arial"/>
              <a:cs typeface="Arial"/>
            </a:endParaRPr>
          </a:p>
        </p:txBody>
      </p:sp>
      <p:sp>
        <p:nvSpPr>
          <p:cNvPr id="80" name="Text 78">
            <a:extLst xmlns:a="http://schemas.openxmlformats.org/drawingml/2006/main">
              <a:ext uri="{FF2B5EF4-FFF2-40B4-BE49-F238E27FC236}">
                <a16:creationId xmlns:a16="http://schemas.microsoft.com/office/drawing/2014/main" id="{F52F18BD-3AEA-4C74-BA1D-E63606D51437}"/>
              </a:ext>
            </a:extLst>
          </p:cNvPr>
          <p:cNvSpPr>
            <a:spLocks xmlns:a="http://schemas.openxmlformats.org/drawingml/2006/main" noGrp="1"/>
          </p:cNvSpPr>
          <p:nvPr/>
        </p:nvSpPr>
        <p:spPr>
          <a:xfrm xmlns:a="http://schemas.openxmlformats.org/drawingml/2006/main">
            <a:off x="170992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81" name="Text 79">
            <a:hlinkClick xmlns:r="http://schemas.openxmlformats.org/officeDocument/2006/relationships" xmlns:a="http://schemas.openxmlformats.org/drawingml/2006/main" r:id="Re544ada88c1f4d2f"/>
            <a:extLst xmlns:a="http://schemas.openxmlformats.org/drawingml/2006/main">
              <a:ext uri="{FF2B5EF4-FFF2-40B4-BE49-F238E27FC236}">
                <a16:creationId xmlns:a16="http://schemas.microsoft.com/office/drawing/2014/main" id="{5743FE18-9FD6-447B-BD6A-A83683A865F4}"/>
              </a:ext>
            </a:extLst>
          </p:cNvPr>
          <p:cNvSpPr>
            <a:spLocks xmlns:a="http://schemas.openxmlformats.org/drawingml/2006/main" noGrp="1"/>
          </p:cNvSpPr>
          <p:nvPr/>
        </p:nvSpPr>
        <p:spPr>
          <a:xfrm xmlns:a="http://schemas.openxmlformats.org/drawingml/2006/main">
            <a:off x="1792224" y="6291072"/>
            <a:ext cx="12801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66b9b5bf1db449ac"/>
              </a:rPr>
              <a:t>HPE GreenLake Fact Sheet</a:t>
            </a:r>
            <a:endParaRPr sz="600" i="1">
              <a:latin typeface="Arial"/>
              <a:ea typeface="Arial"/>
              <a:cs typeface="Arial"/>
            </a:endParaRPr>
          </a:p>
        </p:txBody>
      </p:sp>
      <p:sp>
        <p:nvSpPr>
          <p:cNvPr id="82" name="Text 80">
            <a:extLst xmlns:a="http://schemas.openxmlformats.org/drawingml/2006/main">
              <a:ext uri="{FF2B5EF4-FFF2-40B4-BE49-F238E27FC236}">
                <a16:creationId xmlns:a16="http://schemas.microsoft.com/office/drawing/2014/main" id="{3C66A00D-A3E2-42E8-BBD3-06CD9F9942B9}"/>
              </a:ext>
            </a:extLst>
          </p:cNvPr>
          <p:cNvSpPr>
            <a:spLocks xmlns:a="http://schemas.openxmlformats.org/drawingml/2006/main" noGrp="1"/>
          </p:cNvSpPr>
          <p:nvPr/>
        </p:nvSpPr>
        <p:spPr>
          <a:xfrm xmlns:a="http://schemas.openxmlformats.org/drawingml/2006/main">
            <a:off x="310896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83" name="Text 81">
            <a:hlinkClick xmlns:r="http://schemas.openxmlformats.org/officeDocument/2006/relationships" xmlns:a="http://schemas.openxmlformats.org/drawingml/2006/main" r:id="Rbb686b175945440e"/>
            <a:extLst xmlns:a="http://schemas.openxmlformats.org/drawingml/2006/main">
              <a:ext uri="{FF2B5EF4-FFF2-40B4-BE49-F238E27FC236}">
                <a16:creationId xmlns:a16="http://schemas.microsoft.com/office/drawing/2014/main" id="{938BCF3E-7C32-4C25-8C5D-B3225C667F81}"/>
              </a:ext>
            </a:extLst>
          </p:cNvPr>
          <p:cNvSpPr>
            <a:spLocks xmlns:a="http://schemas.openxmlformats.org/drawingml/2006/main" noGrp="1"/>
          </p:cNvSpPr>
          <p:nvPr/>
        </p:nvSpPr>
        <p:spPr>
          <a:xfrm xmlns:a="http://schemas.openxmlformats.org/drawingml/2006/main">
            <a:off x="3191256" y="6291072"/>
            <a:ext cx="10058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d03c430f35494fee"/>
              </a:rPr>
              <a:t>Juniper NaaS Brief</a:t>
            </a:r>
            <a:endParaRPr sz="600" i="1">
              <a:latin typeface="Arial"/>
              <a:ea typeface="Arial"/>
              <a:cs typeface="Arial"/>
            </a:endParaRPr>
          </a:p>
        </p:txBody>
      </p:sp>
      <p:sp>
        <p:nvSpPr>
          <p:cNvPr id="84" name="Text 82">
            <a:extLst xmlns:a="http://schemas.openxmlformats.org/drawingml/2006/main">
              <a:ext uri="{FF2B5EF4-FFF2-40B4-BE49-F238E27FC236}">
                <a16:creationId xmlns:a16="http://schemas.microsoft.com/office/drawing/2014/main" id="{B7C4BB9E-2382-43AC-B2DC-D83A117EC45C}"/>
              </a:ext>
            </a:extLst>
          </p:cNvPr>
          <p:cNvSpPr>
            <a:spLocks xmlns:a="http://schemas.openxmlformats.org/drawingml/2006/main" noGrp="1"/>
          </p:cNvSpPr>
          <p:nvPr/>
        </p:nvSpPr>
        <p:spPr>
          <a:xfrm xmlns:a="http://schemas.openxmlformats.org/drawingml/2006/main">
            <a:off x="423367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85" name="Text 83">
            <a:hlinkClick xmlns:r="http://schemas.openxmlformats.org/officeDocument/2006/relationships" xmlns:a="http://schemas.openxmlformats.org/drawingml/2006/main" r:id="Ra17136d9c32d4088"/>
            <a:extLst xmlns:a="http://schemas.openxmlformats.org/drawingml/2006/main">
              <a:ext uri="{FF2B5EF4-FFF2-40B4-BE49-F238E27FC236}">
                <a16:creationId xmlns:a16="http://schemas.microsoft.com/office/drawing/2014/main" id="{10FCEE5E-D687-4D24-86DA-DBB39A0AD1B8}"/>
              </a:ext>
            </a:extLst>
          </p:cNvPr>
          <p:cNvSpPr>
            <a:spLocks xmlns:a="http://schemas.openxmlformats.org/drawingml/2006/main" noGrp="1"/>
          </p:cNvSpPr>
          <p:nvPr/>
        </p:nvSpPr>
        <p:spPr>
          <a:xfrm xmlns:a="http://schemas.openxmlformats.org/drawingml/2006/main">
            <a:off x="4315968" y="6291072"/>
            <a:ext cx="14173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06e47f57922941cb"/>
              </a:rPr>
              <a:t>Cisco Multi-Year Services Pay</a:t>
            </a:r>
            <a:endParaRPr sz="600" i="1">
              <a:latin typeface="Arial"/>
              <a:ea typeface="Arial"/>
              <a:cs typeface="Arial"/>
            </a:endParaRPr>
          </a:p>
        </p:txBody>
      </p:sp>
      <p:sp>
        <p:nvSpPr>
          <p:cNvPr id="86" name="Shape 84">
            <a:extLst xmlns:a="http://schemas.openxmlformats.org/drawingml/2006/main">
              <a:ext uri="{FF2B5EF4-FFF2-40B4-BE49-F238E27FC236}">
                <a16:creationId xmlns:a16="http://schemas.microsoft.com/office/drawing/2014/main" id="{11D5E37F-DDDE-40FD-972B-2234018C7334}"/>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87" name="Text 85">
            <a:extLst xmlns:a="http://schemas.openxmlformats.org/drawingml/2006/main">
              <a:ext uri="{FF2B5EF4-FFF2-40B4-BE49-F238E27FC236}">
                <a16:creationId xmlns:a16="http://schemas.microsoft.com/office/drawing/2014/main" id="{ADB60639-6672-4ED2-A01F-2D4CC0405665}"/>
              </a:ext>
            </a:extLst>
          </p:cNvPr>
          <p:cNvSpPr>
            <a:spLocks xmlns:a="http://schemas.openxmlformats.org/drawingml/2006/main" noGrp="1"/>
          </p:cNvSpPr>
          <p:nvPr/>
        </p:nvSpPr>
        <p:spPr>
          <a:xfrm xmlns:a="http://schemas.openxmlformats.org/drawingml/2006/main">
            <a:off x="438912" y="6537960"/>
            <a:ext cx="61264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88" name="Text 86">
            <a:extLst xmlns:a="http://schemas.openxmlformats.org/drawingml/2006/main">
              <a:ext uri="{FF2B5EF4-FFF2-40B4-BE49-F238E27FC236}">
                <a16:creationId xmlns:a16="http://schemas.microsoft.com/office/drawing/2014/main" id="{4FD1E859-AE0C-4FB5-B27E-EB38615BEE66}"/>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24</a:t>
            </a:r>
            <a:endParaRPr sz="800">
              <a:latin typeface="Arial"/>
              <a:ea typeface="Arial"/>
              <a:cs typeface="Arial"/>
            </a:endParaRPr>
          </a:p>
        </p:txBody>
      </p:sp>
      <p:sp>
        <p:nvSpPr>
          <p:cNvPr id="89" name="SCULTRA Top Bar">
            <a:extLst xmlns:a="http://schemas.openxmlformats.org/drawingml/2006/main">
              <a:ext uri="{FF2B5EF4-FFF2-40B4-BE49-F238E27FC236}">
                <a16:creationId xmlns:a16="http://schemas.microsoft.com/office/drawing/2014/main" id="{9D6F92D8-609A-4C2E-A7E6-272845942AC6}"/>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90" name="SCULTRA Footer Field">
            <a:extLst xmlns:a="http://schemas.openxmlformats.org/drawingml/2006/main">
              <a:ext uri="{FF2B5EF4-FFF2-40B4-BE49-F238E27FC236}">
                <a16:creationId xmlns:a16="http://schemas.microsoft.com/office/drawing/2014/main" id="{F9BB6537-A437-44A9-AA0A-E8340AF69D10}"/>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91" name="">
            <a:extLst xmlns:a="http://schemas.openxmlformats.org/drawingml/2006/main">
              <a:ext uri="{FF2B5EF4-FFF2-40B4-BE49-F238E27FC236}">
                <a16:creationId xmlns:a16="http://schemas.microsoft.com/office/drawing/2014/main" id="{E980F852-9ED5-48E5-8BBF-565EED2542AE}"/>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92" name="">
            <a:extLst xmlns:a="http://schemas.openxmlformats.org/drawingml/2006/main">
              <a:ext uri="{FF2B5EF4-FFF2-40B4-BE49-F238E27FC236}">
                <a16:creationId xmlns:a16="http://schemas.microsoft.com/office/drawing/2014/main" id="{87631770-88E8-4ED5-AED6-2F8B985F86B8}"/>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93" name="">
            <a:extLst xmlns:a="http://schemas.openxmlformats.org/drawingml/2006/main">
              <a:ext uri="{FF2B5EF4-FFF2-40B4-BE49-F238E27FC236}">
                <a16:creationId xmlns:a16="http://schemas.microsoft.com/office/drawing/2014/main" id="{F998F27D-08A4-4EC7-9594-C8E429BFBDBA}"/>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94" name="">
            <a:extLst xmlns:a="http://schemas.openxmlformats.org/drawingml/2006/main">
              <a:ext uri="{FF2B5EF4-FFF2-40B4-BE49-F238E27FC236}">
                <a16:creationId xmlns:a16="http://schemas.microsoft.com/office/drawing/2014/main" id="{CE0109ED-DA08-4576-95DB-BB532B86D421}"/>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24</a:t>
            </a:r>
          </a:p>
        </p:txBody>
      </p:sp>
    </p:spTree>
    <p:extLst>
      <p:ext uri="{BB962C8B-B14F-4D97-AF65-F5344CB8AC3E}">
        <p14:creationId xmlns:p14="http://schemas.microsoft.com/office/powerpoint/2010/main" val="4138606262"/>
      </p:ext>
    </p:extLst>
  </p:cSld>
</p:sld>
</file>

<file path=ppt/slides/slide25.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9740E2CA-3DFA-4AB4-BD20-7B9B3FED495D}"/>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A4. Engagement Models Should Be Separated by Who Owns Design, Operations and Lifecycle Risk</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371CFE59-3D55-42E2-A91D-439109ABA52C}"/>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For a Fortune 500 network refresh, the commercial model is less important than the accountability split across OEM, VAR, systems integrator and managed-service provider roles.</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A4CB27FF-76EB-4199-84E2-680B9D865CE2}"/>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2ACFE400-8FBA-4E85-8C4D-AB5862D3207B}"/>
              </a:ext>
            </a:extLst>
          </p:cNvPr>
          <p:cNvSpPr>
            <a:spLocks xmlns:a="http://schemas.openxmlformats.org/drawingml/2006/main" noGrp="1"/>
          </p:cNvSpPr>
          <p:nvPr/>
        </p:nvSpPr>
        <p:spPr>
          <a:xfrm xmlns:a="http://schemas.openxmlformats.org/drawingml/2006/main">
            <a:off x="475488" y="1078992"/>
            <a:ext cx="566928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Common sourcing models across network hardware and managed services</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4DF28F40-83CD-4EA1-B99E-451B757EF80D}"/>
              </a:ext>
            </a:extLst>
          </p:cNvPr>
          <p:cNvSpPr>
            <a:spLocks xmlns:a="http://schemas.openxmlformats.org/drawingml/2006/main" noGrp="1"/>
          </p:cNvSpPr>
          <p:nvPr/>
        </p:nvSpPr>
        <p:spPr>
          <a:xfrm xmlns:a="http://schemas.openxmlformats.org/drawingml/2006/main" rot="0" flipH="0" flipV="0">
            <a:off x="475488" y="1371599"/>
            <a:ext cx="1572768" cy="457097"/>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 name="Text 5">
            <a:extLst xmlns:a="http://schemas.openxmlformats.org/drawingml/2006/main">
              <a:ext uri="{FF2B5EF4-FFF2-40B4-BE49-F238E27FC236}">
                <a16:creationId xmlns:a16="http://schemas.microsoft.com/office/drawing/2014/main" id="{561967A4-B442-4FE0-B958-69351F27F0B7}"/>
              </a:ext>
            </a:extLst>
          </p:cNvPr>
          <p:cNvSpPr>
            <a:spLocks xmlns:a="http://schemas.openxmlformats.org/drawingml/2006/main" noGrp="1"/>
          </p:cNvSpPr>
          <p:nvPr/>
        </p:nvSpPr>
        <p:spPr>
          <a:xfrm xmlns:a="http://schemas.openxmlformats.org/drawingml/2006/main" rot="0" flipH="0" flipV="0">
            <a:off x="548640" y="1471589"/>
            <a:ext cx="1426464" cy="29997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Engagement Model</a:t>
            </a:r>
            <a:endParaRPr sz="800">
              <a:latin typeface="Arial"/>
              <a:ea typeface="Arial"/>
              <a:cs typeface="Arial"/>
            </a:endParaRPr>
          </a:p>
        </p:txBody>
      </p:sp>
      <p:sp>
        <p:nvSpPr>
          <p:cNvPr id="8" name="Shape 6">
            <a:extLst xmlns:a="http://schemas.openxmlformats.org/drawingml/2006/main">
              <a:ext uri="{FF2B5EF4-FFF2-40B4-BE49-F238E27FC236}">
                <a16:creationId xmlns:a16="http://schemas.microsoft.com/office/drawing/2014/main" id="{BE8C24C2-9F5F-4652-BB7B-0AEF08B70203}"/>
              </a:ext>
            </a:extLst>
          </p:cNvPr>
          <p:cNvSpPr>
            <a:spLocks xmlns:a="http://schemas.openxmlformats.org/drawingml/2006/main" noGrp="1"/>
          </p:cNvSpPr>
          <p:nvPr/>
        </p:nvSpPr>
        <p:spPr>
          <a:xfrm xmlns:a="http://schemas.openxmlformats.org/drawingml/2006/main" rot="0" flipH="0" flipV="0">
            <a:off x="2048256" y="1371599"/>
            <a:ext cx="1572768" cy="457097"/>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 name="Text 7">
            <a:extLst xmlns:a="http://schemas.openxmlformats.org/drawingml/2006/main">
              <a:ext uri="{FF2B5EF4-FFF2-40B4-BE49-F238E27FC236}">
                <a16:creationId xmlns:a16="http://schemas.microsoft.com/office/drawing/2014/main" id="{2C89B61D-327C-4B35-841A-05C0AAB12149}"/>
              </a:ext>
            </a:extLst>
          </p:cNvPr>
          <p:cNvSpPr>
            <a:spLocks xmlns:a="http://schemas.openxmlformats.org/drawingml/2006/main" noGrp="1"/>
          </p:cNvSpPr>
          <p:nvPr/>
        </p:nvSpPr>
        <p:spPr>
          <a:xfrm xmlns:a="http://schemas.openxmlformats.org/drawingml/2006/main" rot="0" flipH="0" flipV="0">
            <a:off x="2121408" y="1471589"/>
            <a:ext cx="1426464" cy="29997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Commercial Form</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F9DE8D6A-2939-40F4-BF64-EDDA3EC9F571}"/>
              </a:ext>
            </a:extLst>
          </p:cNvPr>
          <p:cNvSpPr>
            <a:spLocks xmlns:a="http://schemas.openxmlformats.org/drawingml/2006/main" noGrp="1"/>
          </p:cNvSpPr>
          <p:nvPr/>
        </p:nvSpPr>
        <p:spPr>
          <a:xfrm xmlns:a="http://schemas.openxmlformats.org/drawingml/2006/main" rot="0" flipH="0" flipV="0">
            <a:off x="3621024" y="1371599"/>
            <a:ext cx="2240280" cy="457097"/>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1" name="Text 9">
            <a:extLst xmlns:a="http://schemas.openxmlformats.org/drawingml/2006/main">
              <a:ext uri="{FF2B5EF4-FFF2-40B4-BE49-F238E27FC236}">
                <a16:creationId xmlns:a16="http://schemas.microsoft.com/office/drawing/2014/main" id="{7295DBE2-28B6-4D38-95D2-182629F35040}"/>
              </a:ext>
            </a:extLst>
          </p:cNvPr>
          <p:cNvSpPr>
            <a:spLocks xmlns:a="http://schemas.openxmlformats.org/drawingml/2006/main" noGrp="1"/>
          </p:cNvSpPr>
          <p:nvPr/>
        </p:nvSpPr>
        <p:spPr>
          <a:xfrm xmlns:a="http://schemas.openxmlformats.org/drawingml/2006/main" rot="0" flipH="0" flipV="0">
            <a:off x="3694176" y="1471589"/>
            <a:ext cx="2093976" cy="29997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Typical Ownership Boundary</a:t>
            </a:r>
            <a:endParaRPr sz="800">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C936DF04-FCF8-4A1F-B616-6C7C6ECBB01B}"/>
              </a:ext>
            </a:extLst>
          </p:cNvPr>
          <p:cNvSpPr>
            <a:spLocks xmlns:a="http://schemas.openxmlformats.org/drawingml/2006/main" noGrp="1"/>
          </p:cNvSpPr>
          <p:nvPr/>
        </p:nvSpPr>
        <p:spPr>
          <a:xfrm xmlns:a="http://schemas.openxmlformats.org/drawingml/2006/main" rot="0" flipH="0" flipV="0">
            <a:off x="5861304" y="1371599"/>
            <a:ext cx="1005840" cy="457097"/>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3" name="Text 11">
            <a:extLst xmlns:a="http://schemas.openxmlformats.org/drawingml/2006/main">
              <a:ext uri="{FF2B5EF4-FFF2-40B4-BE49-F238E27FC236}">
                <a16:creationId xmlns:a16="http://schemas.microsoft.com/office/drawing/2014/main" id="{C37D8AB2-49A6-49B3-8E2E-D4F37AEB19D8}"/>
              </a:ext>
            </a:extLst>
          </p:cNvPr>
          <p:cNvSpPr>
            <a:spLocks xmlns:a="http://schemas.openxmlformats.org/drawingml/2006/main" noGrp="1"/>
          </p:cNvSpPr>
          <p:nvPr/>
        </p:nvSpPr>
        <p:spPr>
          <a:xfrm xmlns:a="http://schemas.openxmlformats.org/drawingml/2006/main" rot="0" flipH="0" flipV="0">
            <a:off x="5934456" y="1471589"/>
            <a:ext cx="859536" cy="29997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Fit For</a:t>
            </a:r>
            <a:endParaRPr sz="800">
              <a:latin typeface="Arial"/>
              <a:ea typeface="Arial"/>
              <a:cs typeface="Arial"/>
            </a:endParaRPr>
          </a:p>
        </p:txBody>
      </p:sp>
      <p:sp>
        <p:nvSpPr>
          <p:cNvPr id="14" name="Shape 12">
            <a:extLst xmlns:a="http://schemas.openxmlformats.org/drawingml/2006/main">
              <a:ext uri="{FF2B5EF4-FFF2-40B4-BE49-F238E27FC236}">
                <a16:creationId xmlns:a16="http://schemas.microsoft.com/office/drawing/2014/main" id="{FF09969E-5377-4590-8B6E-2E1A39911630}"/>
              </a:ext>
            </a:extLst>
          </p:cNvPr>
          <p:cNvSpPr>
            <a:spLocks xmlns:a="http://schemas.openxmlformats.org/drawingml/2006/main" noGrp="1"/>
          </p:cNvSpPr>
          <p:nvPr/>
        </p:nvSpPr>
        <p:spPr>
          <a:xfrm xmlns:a="http://schemas.openxmlformats.org/drawingml/2006/main" rot="0" flipH="0" flipV="0">
            <a:off x="475488" y="1828696"/>
            <a:ext cx="1572768" cy="71421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5" name="Text 13">
            <a:extLst xmlns:a="http://schemas.openxmlformats.org/drawingml/2006/main">
              <a:ext uri="{FF2B5EF4-FFF2-40B4-BE49-F238E27FC236}">
                <a16:creationId xmlns:a16="http://schemas.microsoft.com/office/drawing/2014/main" id="{5BC2C08D-C031-4C61-A16B-2051847173AC}"/>
              </a:ext>
            </a:extLst>
          </p:cNvPr>
          <p:cNvSpPr>
            <a:spLocks xmlns:a="http://schemas.openxmlformats.org/drawingml/2006/main" noGrp="1"/>
          </p:cNvSpPr>
          <p:nvPr/>
        </p:nvSpPr>
        <p:spPr>
          <a:xfrm xmlns:a="http://schemas.openxmlformats.org/drawingml/2006/main" rot="0" flipH="0" flipV="0">
            <a:off x="548640" y="1921544"/>
            <a:ext cx="1426464"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OEM Direct + Support</a:t>
            </a:r>
            <a:endParaRPr sz="800">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CBC6CD65-FD16-4365-BF29-C1A072482C77}"/>
              </a:ext>
            </a:extLst>
          </p:cNvPr>
          <p:cNvSpPr>
            <a:spLocks xmlns:a="http://schemas.openxmlformats.org/drawingml/2006/main" noGrp="1"/>
          </p:cNvSpPr>
          <p:nvPr/>
        </p:nvSpPr>
        <p:spPr>
          <a:xfrm xmlns:a="http://schemas.openxmlformats.org/drawingml/2006/main" rot="0" flipH="0" flipV="0">
            <a:off x="2048256" y="1828696"/>
            <a:ext cx="1572768" cy="71421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7" name="Text 15">
            <a:extLst xmlns:a="http://schemas.openxmlformats.org/drawingml/2006/main">
              <a:ext uri="{FF2B5EF4-FFF2-40B4-BE49-F238E27FC236}">
                <a16:creationId xmlns:a16="http://schemas.microsoft.com/office/drawing/2014/main" id="{63ED64B2-2E02-4175-91ED-271A79519669}"/>
              </a:ext>
            </a:extLst>
          </p:cNvPr>
          <p:cNvSpPr>
            <a:spLocks xmlns:a="http://schemas.openxmlformats.org/drawingml/2006/main" noGrp="1"/>
          </p:cNvSpPr>
          <p:nvPr/>
        </p:nvSpPr>
        <p:spPr>
          <a:xfrm xmlns:a="http://schemas.openxmlformats.org/drawingml/2006/main" rot="0" flipH="0" flipV="0">
            <a:off x="2121408" y="1921544"/>
            <a:ext cx="1426464"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Hardware + licenses + OEM support</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B4316B12-86BD-4DDF-B4AF-E0696F74B103}"/>
              </a:ext>
            </a:extLst>
          </p:cNvPr>
          <p:cNvSpPr>
            <a:spLocks xmlns:a="http://schemas.openxmlformats.org/drawingml/2006/main" noGrp="1"/>
          </p:cNvSpPr>
          <p:nvPr/>
        </p:nvSpPr>
        <p:spPr>
          <a:xfrm xmlns:a="http://schemas.openxmlformats.org/drawingml/2006/main" rot="0" flipH="0" flipV="0">
            <a:off x="3621024" y="1828696"/>
            <a:ext cx="2240280" cy="71421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9" name="Text 17">
            <a:extLst xmlns:a="http://schemas.openxmlformats.org/drawingml/2006/main">
              <a:ext uri="{FF2B5EF4-FFF2-40B4-BE49-F238E27FC236}">
                <a16:creationId xmlns:a16="http://schemas.microsoft.com/office/drawing/2014/main" id="{191B18CF-614B-4C78-9364-27EDAAF02B68}"/>
              </a:ext>
            </a:extLst>
          </p:cNvPr>
          <p:cNvSpPr>
            <a:spLocks xmlns:a="http://schemas.openxmlformats.org/drawingml/2006/main" noGrp="1"/>
          </p:cNvSpPr>
          <p:nvPr/>
        </p:nvSpPr>
        <p:spPr>
          <a:xfrm xmlns:a="http://schemas.openxmlformats.org/drawingml/2006/main" rot="0" flipH="0" flipV="0">
            <a:off x="3694176" y="1921544"/>
            <a:ext cx="2093976"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OEM owns product support; client owns design, deployment and day-2 operations.</a:t>
            </a:r>
            <a:endParaRPr sz="800">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28485D74-1CD1-404F-9DE3-B9F9F2F4CA81}"/>
              </a:ext>
            </a:extLst>
          </p:cNvPr>
          <p:cNvSpPr>
            <a:spLocks xmlns:a="http://schemas.openxmlformats.org/drawingml/2006/main" noGrp="1"/>
          </p:cNvSpPr>
          <p:nvPr/>
        </p:nvSpPr>
        <p:spPr>
          <a:xfrm xmlns:a="http://schemas.openxmlformats.org/drawingml/2006/main" rot="0" flipH="0" flipV="0">
            <a:off x="5861304" y="1828696"/>
            <a:ext cx="1005840" cy="71421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1" name="Text 19">
            <a:extLst xmlns:a="http://schemas.openxmlformats.org/drawingml/2006/main">
              <a:ext uri="{FF2B5EF4-FFF2-40B4-BE49-F238E27FC236}">
                <a16:creationId xmlns:a16="http://schemas.microsoft.com/office/drawing/2014/main" id="{BA4AA2E4-9F52-41A6-AC1A-403EC38513B1}"/>
              </a:ext>
            </a:extLst>
          </p:cNvPr>
          <p:cNvSpPr>
            <a:spLocks xmlns:a="http://schemas.openxmlformats.org/drawingml/2006/main" noGrp="1"/>
          </p:cNvSpPr>
          <p:nvPr/>
        </p:nvSpPr>
        <p:spPr>
          <a:xfrm xmlns:a="http://schemas.openxmlformats.org/drawingml/2006/main" rot="0" flipH="0" flipV="0">
            <a:off x="5934456" y="1921544"/>
            <a:ext cx="859536"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Standardization</a:t>
            </a:r>
            <a:endParaRPr sz="800">
              <a:latin typeface="Arial"/>
              <a:ea typeface="Arial"/>
              <a:cs typeface="Arial"/>
            </a:endParaRPr>
          </a:p>
        </p:txBody>
      </p:sp>
      <p:sp>
        <p:nvSpPr>
          <p:cNvPr id="22" name="Shape 20">
            <a:extLst xmlns:a="http://schemas.openxmlformats.org/drawingml/2006/main">
              <a:ext uri="{FF2B5EF4-FFF2-40B4-BE49-F238E27FC236}">
                <a16:creationId xmlns:a16="http://schemas.microsoft.com/office/drawing/2014/main" id="{3CAE98D2-422D-4E9A-B6F0-DBFD2FD87F94}"/>
              </a:ext>
            </a:extLst>
          </p:cNvPr>
          <p:cNvSpPr>
            <a:spLocks xmlns:a="http://schemas.openxmlformats.org/drawingml/2006/main" noGrp="1"/>
          </p:cNvSpPr>
          <p:nvPr/>
        </p:nvSpPr>
        <p:spPr>
          <a:xfrm xmlns:a="http://schemas.openxmlformats.org/drawingml/2006/main" rot="0" flipH="0" flipV="0">
            <a:off x="475488" y="2542910"/>
            <a:ext cx="1572768" cy="71421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3" name="Text 21">
            <a:extLst xmlns:a="http://schemas.openxmlformats.org/drawingml/2006/main">
              <a:ext uri="{FF2B5EF4-FFF2-40B4-BE49-F238E27FC236}">
                <a16:creationId xmlns:a16="http://schemas.microsoft.com/office/drawing/2014/main" id="{7BF1A521-13DD-48AF-8659-E429E57D9CB2}"/>
              </a:ext>
            </a:extLst>
          </p:cNvPr>
          <p:cNvSpPr>
            <a:spLocks xmlns:a="http://schemas.openxmlformats.org/drawingml/2006/main" noGrp="1"/>
          </p:cNvSpPr>
          <p:nvPr/>
        </p:nvSpPr>
        <p:spPr>
          <a:xfrm xmlns:a="http://schemas.openxmlformats.org/drawingml/2006/main" rot="0" flipH="0" flipV="0">
            <a:off x="548640" y="2635758"/>
            <a:ext cx="1426464"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VAR / Reseller-Led</a:t>
            </a:r>
            <a:endParaRPr sz="800">
              <a:latin typeface="Arial"/>
              <a:ea typeface="Arial"/>
              <a:cs typeface="Arial"/>
            </a:endParaRPr>
          </a:p>
        </p:txBody>
      </p:sp>
      <p:sp>
        <p:nvSpPr>
          <p:cNvPr id="24" name="Shape 22">
            <a:extLst xmlns:a="http://schemas.openxmlformats.org/drawingml/2006/main">
              <a:ext uri="{FF2B5EF4-FFF2-40B4-BE49-F238E27FC236}">
                <a16:creationId xmlns:a16="http://schemas.microsoft.com/office/drawing/2014/main" id="{70616117-1507-47BA-B877-A1E7C6FA8E59}"/>
              </a:ext>
            </a:extLst>
          </p:cNvPr>
          <p:cNvSpPr>
            <a:spLocks xmlns:a="http://schemas.openxmlformats.org/drawingml/2006/main" noGrp="1"/>
          </p:cNvSpPr>
          <p:nvPr/>
        </p:nvSpPr>
        <p:spPr>
          <a:xfrm xmlns:a="http://schemas.openxmlformats.org/drawingml/2006/main" rot="0" flipH="0" flipV="0">
            <a:off x="2048256" y="2542910"/>
            <a:ext cx="1572768" cy="71421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5" name="Text 23">
            <a:extLst xmlns:a="http://schemas.openxmlformats.org/drawingml/2006/main">
              <a:ext uri="{FF2B5EF4-FFF2-40B4-BE49-F238E27FC236}">
                <a16:creationId xmlns:a16="http://schemas.microsoft.com/office/drawing/2014/main" id="{F0EFC94E-BBC6-4AFF-BBF9-85C8362F2B27}"/>
              </a:ext>
            </a:extLst>
          </p:cNvPr>
          <p:cNvSpPr>
            <a:spLocks xmlns:a="http://schemas.openxmlformats.org/drawingml/2006/main" noGrp="1"/>
          </p:cNvSpPr>
          <p:nvPr/>
        </p:nvSpPr>
        <p:spPr>
          <a:xfrm xmlns:a="http://schemas.openxmlformats.org/drawingml/2006/main" rot="0" flipH="0" flipV="0">
            <a:off x="2121408" y="2635758"/>
            <a:ext cx="1426464"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Discounted resale + logistics + renewals</a:t>
            </a:r>
            <a:endParaRPr sz="8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95E4F51F-9831-4C5C-9779-66EC0C258915}"/>
              </a:ext>
            </a:extLst>
          </p:cNvPr>
          <p:cNvSpPr>
            <a:spLocks xmlns:a="http://schemas.openxmlformats.org/drawingml/2006/main" noGrp="1"/>
          </p:cNvSpPr>
          <p:nvPr/>
        </p:nvSpPr>
        <p:spPr>
          <a:xfrm xmlns:a="http://schemas.openxmlformats.org/drawingml/2006/main" rot="0" flipH="0" flipV="0">
            <a:off x="3621024" y="2542910"/>
            <a:ext cx="2240280" cy="71421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7" name="Text 25">
            <a:extLst xmlns:a="http://schemas.openxmlformats.org/drawingml/2006/main">
              <a:ext uri="{FF2B5EF4-FFF2-40B4-BE49-F238E27FC236}">
                <a16:creationId xmlns:a16="http://schemas.microsoft.com/office/drawing/2014/main" id="{70492D3E-3677-4569-8FBA-549D4C13C616}"/>
              </a:ext>
            </a:extLst>
          </p:cNvPr>
          <p:cNvSpPr>
            <a:spLocks xmlns:a="http://schemas.openxmlformats.org/drawingml/2006/main" noGrp="1"/>
          </p:cNvSpPr>
          <p:nvPr/>
        </p:nvSpPr>
        <p:spPr>
          <a:xfrm xmlns:a="http://schemas.openxmlformats.org/drawingml/2006/main" rot="0" flipH="0" flipV="0">
            <a:off x="3694176" y="2635758"/>
            <a:ext cx="2093976"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Partner owns quoting, staging and renewals; client usually keeps architecture control.</a:t>
            </a:r>
            <a:endParaRPr sz="80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B223F5D7-91DC-4240-B17E-B6771C486F4B}"/>
              </a:ext>
            </a:extLst>
          </p:cNvPr>
          <p:cNvSpPr>
            <a:spLocks xmlns:a="http://schemas.openxmlformats.org/drawingml/2006/main" noGrp="1"/>
          </p:cNvSpPr>
          <p:nvPr/>
        </p:nvSpPr>
        <p:spPr>
          <a:xfrm xmlns:a="http://schemas.openxmlformats.org/drawingml/2006/main" rot="0" flipH="0" flipV="0">
            <a:off x="5861304" y="2542910"/>
            <a:ext cx="1005840" cy="71421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9" name="Text 27">
            <a:extLst xmlns:a="http://schemas.openxmlformats.org/drawingml/2006/main">
              <a:ext uri="{FF2B5EF4-FFF2-40B4-BE49-F238E27FC236}">
                <a16:creationId xmlns:a16="http://schemas.microsoft.com/office/drawing/2014/main" id="{29B9C036-AB7D-4218-9C4A-441F767EC9F0}"/>
              </a:ext>
            </a:extLst>
          </p:cNvPr>
          <p:cNvSpPr>
            <a:spLocks xmlns:a="http://schemas.openxmlformats.org/drawingml/2006/main" noGrp="1"/>
          </p:cNvSpPr>
          <p:nvPr/>
        </p:nvSpPr>
        <p:spPr>
          <a:xfrm xmlns:a="http://schemas.openxmlformats.org/drawingml/2006/main" rot="0" flipH="0" flipV="0">
            <a:off x="5934456" y="2635758"/>
            <a:ext cx="859536"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Scale Buying</a:t>
            </a:r>
            <a:endParaRPr sz="8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DF3F3ABA-6A52-48C3-AB8B-925A7E941026}"/>
              </a:ext>
            </a:extLst>
          </p:cNvPr>
          <p:cNvSpPr>
            <a:spLocks xmlns:a="http://schemas.openxmlformats.org/drawingml/2006/main" noGrp="1"/>
          </p:cNvSpPr>
          <p:nvPr/>
        </p:nvSpPr>
        <p:spPr>
          <a:xfrm xmlns:a="http://schemas.openxmlformats.org/drawingml/2006/main" rot="0" flipH="0" flipV="0">
            <a:off x="475488" y="3257125"/>
            <a:ext cx="1572768" cy="71421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1" name="Text 29">
            <a:extLst xmlns:a="http://schemas.openxmlformats.org/drawingml/2006/main">
              <a:ext uri="{FF2B5EF4-FFF2-40B4-BE49-F238E27FC236}">
                <a16:creationId xmlns:a16="http://schemas.microsoft.com/office/drawing/2014/main" id="{C906B535-AFB2-4656-8A8D-173345CB0950}"/>
              </a:ext>
            </a:extLst>
          </p:cNvPr>
          <p:cNvSpPr>
            <a:spLocks xmlns:a="http://schemas.openxmlformats.org/drawingml/2006/main" noGrp="1"/>
          </p:cNvSpPr>
          <p:nvPr/>
        </p:nvSpPr>
        <p:spPr>
          <a:xfrm xmlns:a="http://schemas.openxmlformats.org/drawingml/2006/main" rot="0" flipH="0" flipV="0">
            <a:off x="548640" y="3349972"/>
            <a:ext cx="1426464"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SI-Led Project</a:t>
            </a:r>
            <a:endParaRPr sz="800">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CDAD4D7F-E656-449E-B5A3-01B04EE9ED33}"/>
              </a:ext>
            </a:extLst>
          </p:cNvPr>
          <p:cNvSpPr>
            <a:spLocks xmlns:a="http://schemas.openxmlformats.org/drawingml/2006/main" noGrp="1"/>
          </p:cNvSpPr>
          <p:nvPr/>
        </p:nvSpPr>
        <p:spPr>
          <a:xfrm xmlns:a="http://schemas.openxmlformats.org/drawingml/2006/main" rot="0" flipH="0" flipV="0">
            <a:off x="2048256" y="3257125"/>
            <a:ext cx="1572768" cy="71421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3" name="Text 31">
            <a:extLst xmlns:a="http://schemas.openxmlformats.org/drawingml/2006/main">
              <a:ext uri="{FF2B5EF4-FFF2-40B4-BE49-F238E27FC236}">
                <a16:creationId xmlns:a16="http://schemas.microsoft.com/office/drawing/2014/main" id="{E1D81ACC-076E-468F-A3BB-766F0B9A1C8F}"/>
              </a:ext>
            </a:extLst>
          </p:cNvPr>
          <p:cNvSpPr>
            <a:spLocks xmlns:a="http://schemas.openxmlformats.org/drawingml/2006/main" noGrp="1"/>
          </p:cNvSpPr>
          <p:nvPr/>
        </p:nvSpPr>
        <p:spPr>
          <a:xfrm xmlns:a="http://schemas.openxmlformats.org/drawingml/2006/main" rot="0" flipH="0" flipV="0">
            <a:off x="2121408" y="3349972"/>
            <a:ext cx="1426464"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Implementation SOW + product resale</a:t>
            </a:r>
            <a:endParaRPr sz="80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C7ACE34F-2903-4FEC-8308-0BD397041837}"/>
              </a:ext>
            </a:extLst>
          </p:cNvPr>
          <p:cNvSpPr>
            <a:spLocks xmlns:a="http://schemas.openxmlformats.org/drawingml/2006/main" noGrp="1"/>
          </p:cNvSpPr>
          <p:nvPr/>
        </p:nvSpPr>
        <p:spPr>
          <a:xfrm xmlns:a="http://schemas.openxmlformats.org/drawingml/2006/main" rot="0" flipH="0" flipV="0">
            <a:off x="3621024" y="3257125"/>
            <a:ext cx="2240280" cy="71421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5" name="Text 33">
            <a:extLst xmlns:a="http://schemas.openxmlformats.org/drawingml/2006/main">
              <a:ext uri="{FF2B5EF4-FFF2-40B4-BE49-F238E27FC236}">
                <a16:creationId xmlns:a16="http://schemas.microsoft.com/office/drawing/2014/main" id="{BAA5B2CE-B1ED-4C5C-9A1A-8C37BBF04C39}"/>
              </a:ext>
            </a:extLst>
          </p:cNvPr>
          <p:cNvSpPr>
            <a:spLocks xmlns:a="http://schemas.openxmlformats.org/drawingml/2006/main" noGrp="1"/>
          </p:cNvSpPr>
          <p:nvPr/>
        </p:nvSpPr>
        <p:spPr>
          <a:xfrm xmlns:a="http://schemas.openxmlformats.org/drawingml/2006/main" rot="0" flipH="0" flipV="0">
            <a:off x="3694176" y="3349972"/>
            <a:ext cx="2093976"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SI owns discovery, migration and integration; OEM owns product support.</a:t>
            </a:r>
            <a:endParaRPr sz="8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BE505B3D-0D32-42E6-81E0-C39468720B21}"/>
              </a:ext>
            </a:extLst>
          </p:cNvPr>
          <p:cNvSpPr>
            <a:spLocks xmlns:a="http://schemas.openxmlformats.org/drawingml/2006/main" noGrp="1"/>
          </p:cNvSpPr>
          <p:nvPr/>
        </p:nvSpPr>
        <p:spPr>
          <a:xfrm xmlns:a="http://schemas.openxmlformats.org/drawingml/2006/main" rot="0" flipH="0" flipV="0">
            <a:off x="5861304" y="3257125"/>
            <a:ext cx="1005840" cy="71421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7" name="Text 35">
            <a:extLst xmlns:a="http://schemas.openxmlformats.org/drawingml/2006/main">
              <a:ext uri="{FF2B5EF4-FFF2-40B4-BE49-F238E27FC236}">
                <a16:creationId xmlns:a16="http://schemas.microsoft.com/office/drawing/2014/main" id="{04EB69A4-B1C7-4B10-9F12-3429B82520C2}"/>
              </a:ext>
            </a:extLst>
          </p:cNvPr>
          <p:cNvSpPr>
            <a:spLocks xmlns:a="http://schemas.openxmlformats.org/drawingml/2006/main" noGrp="1"/>
          </p:cNvSpPr>
          <p:nvPr/>
        </p:nvSpPr>
        <p:spPr>
          <a:xfrm xmlns:a="http://schemas.openxmlformats.org/drawingml/2006/main" rot="0" flipH="0" flipV="0">
            <a:off x="5934456" y="3349972"/>
            <a:ext cx="859536"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Complex Migration</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E18ADDE0-316D-4764-8103-94DD5CD50EF3}"/>
              </a:ext>
            </a:extLst>
          </p:cNvPr>
          <p:cNvSpPr>
            <a:spLocks xmlns:a="http://schemas.openxmlformats.org/drawingml/2006/main" noGrp="1"/>
          </p:cNvSpPr>
          <p:nvPr/>
        </p:nvSpPr>
        <p:spPr>
          <a:xfrm xmlns:a="http://schemas.openxmlformats.org/drawingml/2006/main" rot="0" flipH="0" flipV="0">
            <a:off x="475488" y="3971339"/>
            <a:ext cx="1572768" cy="71421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9" name="Text 37">
            <a:extLst xmlns:a="http://schemas.openxmlformats.org/drawingml/2006/main">
              <a:ext uri="{FF2B5EF4-FFF2-40B4-BE49-F238E27FC236}">
                <a16:creationId xmlns:a16="http://schemas.microsoft.com/office/drawing/2014/main" id="{58C4EEBB-D544-469A-905F-EE41D53B627E}"/>
              </a:ext>
            </a:extLst>
          </p:cNvPr>
          <p:cNvSpPr>
            <a:spLocks xmlns:a="http://schemas.openxmlformats.org/drawingml/2006/main" noGrp="1"/>
          </p:cNvSpPr>
          <p:nvPr/>
        </p:nvSpPr>
        <p:spPr>
          <a:xfrm xmlns:a="http://schemas.openxmlformats.org/drawingml/2006/main" rot="0" flipH="0" flipV="0">
            <a:off x="548640" y="4064187"/>
            <a:ext cx="1426464"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MSP / Managed Network</a:t>
            </a:r>
            <a:endParaRPr sz="80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8EE46221-6DAB-43A0-A6CA-415F57ADCB23}"/>
              </a:ext>
            </a:extLst>
          </p:cNvPr>
          <p:cNvSpPr>
            <a:spLocks xmlns:a="http://schemas.openxmlformats.org/drawingml/2006/main" noGrp="1"/>
          </p:cNvSpPr>
          <p:nvPr/>
        </p:nvSpPr>
        <p:spPr>
          <a:xfrm xmlns:a="http://schemas.openxmlformats.org/drawingml/2006/main" rot="0" flipH="0" flipV="0">
            <a:off x="2048256" y="3971339"/>
            <a:ext cx="1572768" cy="71421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1" name="Text 39">
            <a:extLst xmlns:a="http://schemas.openxmlformats.org/drawingml/2006/main">
              <a:ext uri="{FF2B5EF4-FFF2-40B4-BE49-F238E27FC236}">
                <a16:creationId xmlns:a16="http://schemas.microsoft.com/office/drawing/2014/main" id="{5E24D13C-BDF6-4CAB-BF19-DD69AD2BF264}"/>
              </a:ext>
            </a:extLst>
          </p:cNvPr>
          <p:cNvSpPr>
            <a:spLocks xmlns:a="http://schemas.openxmlformats.org/drawingml/2006/main" noGrp="1"/>
          </p:cNvSpPr>
          <p:nvPr/>
        </p:nvSpPr>
        <p:spPr>
          <a:xfrm xmlns:a="http://schemas.openxmlformats.org/drawingml/2006/main" rot="0" flipH="0" flipV="0">
            <a:off x="2121408" y="4064187"/>
            <a:ext cx="1426464"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Monthly service + support bundle</a:t>
            </a:r>
            <a:endParaRPr sz="80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43B0330A-7A38-4051-A05F-BC17F0A29207}"/>
              </a:ext>
            </a:extLst>
          </p:cNvPr>
          <p:cNvSpPr>
            <a:spLocks xmlns:a="http://schemas.openxmlformats.org/drawingml/2006/main" noGrp="1"/>
          </p:cNvSpPr>
          <p:nvPr/>
        </p:nvSpPr>
        <p:spPr>
          <a:xfrm xmlns:a="http://schemas.openxmlformats.org/drawingml/2006/main" rot="0" flipH="0" flipV="0">
            <a:off x="3621024" y="3971339"/>
            <a:ext cx="2240280" cy="71421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3" name="Text 41">
            <a:extLst xmlns:a="http://schemas.openxmlformats.org/drawingml/2006/main">
              <a:ext uri="{FF2B5EF4-FFF2-40B4-BE49-F238E27FC236}">
                <a16:creationId xmlns:a16="http://schemas.microsoft.com/office/drawing/2014/main" id="{9CE4A3E1-CF94-4D28-9730-D4820F7C3B34}"/>
              </a:ext>
            </a:extLst>
          </p:cNvPr>
          <p:cNvSpPr>
            <a:spLocks xmlns:a="http://schemas.openxmlformats.org/drawingml/2006/main" noGrp="1"/>
          </p:cNvSpPr>
          <p:nvPr/>
        </p:nvSpPr>
        <p:spPr>
          <a:xfrm xmlns:a="http://schemas.openxmlformats.org/drawingml/2006/main" rot="0" flipH="0" flipV="0">
            <a:off x="3694176" y="4064187"/>
            <a:ext cx="2093976"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MSP owns monitoring, incident handling and operating processes under SLA.</a:t>
            </a:r>
            <a:endParaRPr sz="800">
              <a:latin typeface="Arial"/>
              <a:ea typeface="Arial"/>
              <a:cs typeface="Arial"/>
            </a:endParaRPr>
          </a:p>
        </p:txBody>
      </p:sp>
      <p:sp>
        <p:nvSpPr>
          <p:cNvPr id="44" name="Shape 42">
            <a:extLst xmlns:a="http://schemas.openxmlformats.org/drawingml/2006/main">
              <a:ext uri="{FF2B5EF4-FFF2-40B4-BE49-F238E27FC236}">
                <a16:creationId xmlns:a16="http://schemas.microsoft.com/office/drawing/2014/main" id="{C6709090-E505-48AE-B69D-7E51018EB6D1}"/>
              </a:ext>
            </a:extLst>
          </p:cNvPr>
          <p:cNvSpPr>
            <a:spLocks xmlns:a="http://schemas.openxmlformats.org/drawingml/2006/main" noGrp="1"/>
          </p:cNvSpPr>
          <p:nvPr/>
        </p:nvSpPr>
        <p:spPr>
          <a:xfrm xmlns:a="http://schemas.openxmlformats.org/drawingml/2006/main" rot="0" flipH="0" flipV="0">
            <a:off x="5861304" y="3971339"/>
            <a:ext cx="1005840" cy="71421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5" name="Text 43">
            <a:extLst xmlns:a="http://schemas.openxmlformats.org/drawingml/2006/main">
              <a:ext uri="{FF2B5EF4-FFF2-40B4-BE49-F238E27FC236}">
                <a16:creationId xmlns:a16="http://schemas.microsoft.com/office/drawing/2014/main" id="{11030BDF-D7D3-41E4-ABDD-0BCCED0340BF}"/>
              </a:ext>
            </a:extLst>
          </p:cNvPr>
          <p:cNvSpPr>
            <a:spLocks xmlns:a="http://schemas.openxmlformats.org/drawingml/2006/main" noGrp="1"/>
          </p:cNvSpPr>
          <p:nvPr/>
        </p:nvSpPr>
        <p:spPr>
          <a:xfrm xmlns:a="http://schemas.openxmlformats.org/drawingml/2006/main" rot="0" flipH="0" flipV="0">
            <a:off x="5934456" y="4064187"/>
            <a:ext cx="859536"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Lean IT Ops</a:t>
            </a:r>
            <a:endParaRPr sz="8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23CE2452-A028-4595-BBDE-C4DE42C7B4AB}"/>
              </a:ext>
            </a:extLst>
          </p:cNvPr>
          <p:cNvSpPr>
            <a:spLocks xmlns:a="http://schemas.openxmlformats.org/drawingml/2006/main" noGrp="1"/>
          </p:cNvSpPr>
          <p:nvPr/>
        </p:nvSpPr>
        <p:spPr>
          <a:xfrm xmlns:a="http://schemas.openxmlformats.org/drawingml/2006/main" rot="0" flipH="0" flipV="0">
            <a:off x="475488" y="4685553"/>
            <a:ext cx="1572768" cy="71421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7" name="Text 45">
            <a:extLst xmlns:a="http://schemas.openxmlformats.org/drawingml/2006/main">
              <a:ext uri="{FF2B5EF4-FFF2-40B4-BE49-F238E27FC236}">
                <a16:creationId xmlns:a16="http://schemas.microsoft.com/office/drawing/2014/main" id="{D955FEF2-2A21-4DA3-882E-590E005BDABD}"/>
              </a:ext>
            </a:extLst>
          </p:cNvPr>
          <p:cNvSpPr>
            <a:spLocks xmlns:a="http://schemas.openxmlformats.org/drawingml/2006/main" noGrp="1"/>
          </p:cNvSpPr>
          <p:nvPr/>
        </p:nvSpPr>
        <p:spPr>
          <a:xfrm xmlns:a="http://schemas.openxmlformats.org/drawingml/2006/main" rot="0" flipH="0" flipV="0">
            <a:off x="548640" y="4778401"/>
            <a:ext cx="1426464"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NaaS / Consumption</a:t>
            </a: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1BCADDEB-54AD-4729-BBB6-4EC78576E812}"/>
              </a:ext>
            </a:extLst>
          </p:cNvPr>
          <p:cNvSpPr>
            <a:spLocks xmlns:a="http://schemas.openxmlformats.org/drawingml/2006/main" noGrp="1"/>
          </p:cNvSpPr>
          <p:nvPr/>
        </p:nvSpPr>
        <p:spPr>
          <a:xfrm xmlns:a="http://schemas.openxmlformats.org/drawingml/2006/main" rot="0" flipH="0" flipV="0">
            <a:off x="2048256" y="4685553"/>
            <a:ext cx="1572768" cy="71421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9" name="Text 47">
            <a:extLst xmlns:a="http://schemas.openxmlformats.org/drawingml/2006/main">
              <a:ext uri="{FF2B5EF4-FFF2-40B4-BE49-F238E27FC236}">
                <a16:creationId xmlns:a16="http://schemas.microsoft.com/office/drawing/2014/main" id="{FCAA658A-83F0-4207-99EB-0D59E12ACA05}"/>
              </a:ext>
            </a:extLst>
          </p:cNvPr>
          <p:cNvSpPr>
            <a:spLocks xmlns:a="http://schemas.openxmlformats.org/drawingml/2006/main" noGrp="1"/>
          </p:cNvSpPr>
          <p:nvPr/>
        </p:nvSpPr>
        <p:spPr>
          <a:xfrm xmlns:a="http://schemas.openxmlformats.org/drawingml/2006/main" rot="0" flipH="0" flipV="0">
            <a:off x="2121408" y="4778401"/>
            <a:ext cx="1426464"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Subscription with hardware, software and services</a:t>
            </a:r>
            <a:endParaRPr sz="80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0E599D5D-BA54-41D6-863C-1F16B043AE74}"/>
              </a:ext>
            </a:extLst>
          </p:cNvPr>
          <p:cNvSpPr>
            <a:spLocks xmlns:a="http://schemas.openxmlformats.org/drawingml/2006/main" noGrp="1"/>
          </p:cNvSpPr>
          <p:nvPr/>
        </p:nvSpPr>
        <p:spPr>
          <a:xfrm xmlns:a="http://schemas.openxmlformats.org/drawingml/2006/main" rot="0" flipH="0" flipV="0">
            <a:off x="3621024" y="4685553"/>
            <a:ext cx="2240280" cy="71421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1" name="Text 49">
            <a:extLst xmlns:a="http://schemas.openxmlformats.org/drawingml/2006/main">
              <a:ext uri="{FF2B5EF4-FFF2-40B4-BE49-F238E27FC236}">
                <a16:creationId xmlns:a16="http://schemas.microsoft.com/office/drawing/2014/main" id="{B3DD841F-A6C8-4029-AB94-3703D9744B2D}"/>
              </a:ext>
            </a:extLst>
          </p:cNvPr>
          <p:cNvSpPr>
            <a:spLocks xmlns:a="http://schemas.openxmlformats.org/drawingml/2006/main" noGrp="1"/>
          </p:cNvSpPr>
          <p:nvPr/>
        </p:nvSpPr>
        <p:spPr>
          <a:xfrm xmlns:a="http://schemas.openxmlformats.org/drawingml/2006/main" rot="0" flipH="0" flipV="0">
            <a:off x="3694176" y="4778401"/>
            <a:ext cx="2093976"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Provider bundle shifts lifecycle, refresh and platform operations into a recurring service.</a:t>
            </a: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1B1CA8E2-5F10-4341-B6E0-62E650C1D96E}"/>
              </a:ext>
            </a:extLst>
          </p:cNvPr>
          <p:cNvSpPr>
            <a:spLocks xmlns:a="http://schemas.openxmlformats.org/drawingml/2006/main" noGrp="1"/>
          </p:cNvSpPr>
          <p:nvPr/>
        </p:nvSpPr>
        <p:spPr>
          <a:xfrm xmlns:a="http://schemas.openxmlformats.org/drawingml/2006/main" rot="0" flipH="0" flipV="0">
            <a:off x="5861304" y="4685553"/>
            <a:ext cx="1005840" cy="71421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3" name="Text 51">
            <a:extLst xmlns:a="http://schemas.openxmlformats.org/drawingml/2006/main">
              <a:ext uri="{FF2B5EF4-FFF2-40B4-BE49-F238E27FC236}">
                <a16:creationId xmlns:a16="http://schemas.microsoft.com/office/drawing/2014/main" id="{12BE2740-F356-4FB5-8A17-5557710C52DB}"/>
              </a:ext>
            </a:extLst>
          </p:cNvPr>
          <p:cNvSpPr>
            <a:spLocks xmlns:a="http://schemas.openxmlformats.org/drawingml/2006/main" noGrp="1"/>
          </p:cNvSpPr>
          <p:nvPr/>
        </p:nvSpPr>
        <p:spPr>
          <a:xfrm xmlns:a="http://schemas.openxmlformats.org/drawingml/2006/main" rot="0" flipH="0" flipV="0">
            <a:off x="5934456" y="4778401"/>
            <a:ext cx="859536" cy="57137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Low CapEx</a:t>
            </a:r>
            <a:endParaRPr sz="800">
              <a:latin typeface="Arial"/>
              <a:ea typeface="Arial"/>
              <a:cs typeface="Arial"/>
            </a:endParaRPr>
          </a:p>
        </p:txBody>
      </p:sp>
      <p:sp>
        <p:nvSpPr>
          <p:cNvPr id="54" name="Text 52">
            <a:extLst xmlns:a="http://schemas.openxmlformats.org/drawingml/2006/main">
              <a:ext uri="{FF2B5EF4-FFF2-40B4-BE49-F238E27FC236}">
                <a16:creationId xmlns:a16="http://schemas.microsoft.com/office/drawing/2014/main" id="{26B6B962-2ECE-4DB4-A8BA-64FEDFCD947A}"/>
              </a:ext>
            </a:extLst>
          </p:cNvPr>
          <p:cNvSpPr>
            <a:spLocks xmlns:a="http://schemas.openxmlformats.org/drawingml/2006/main" noGrp="1"/>
          </p:cNvSpPr>
          <p:nvPr/>
        </p:nvSpPr>
        <p:spPr>
          <a:xfrm xmlns:a="http://schemas.openxmlformats.org/drawingml/2006/main">
            <a:off x="7022592" y="1078992"/>
            <a:ext cx="448056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Lifecycle responsibility gradually shifts from client-owned to provider-owned</a:t>
            </a:r>
            <a:endParaRPr sz="1000">
              <a:latin typeface="Arial"/>
              <a:ea typeface="Arial"/>
              <a:cs typeface="Arial"/>
            </a:endParaRPr>
          </a:p>
        </p:txBody>
      </p:sp>
      <p:sp>
        <p:nvSpPr>
          <p:cNvPr id="55" name="Shape 53">
            <a:extLst xmlns:a="http://schemas.openxmlformats.org/drawingml/2006/main">
              <a:ext uri="{FF2B5EF4-FFF2-40B4-BE49-F238E27FC236}">
                <a16:creationId xmlns:a16="http://schemas.microsoft.com/office/drawing/2014/main" id="{8A0BA113-0E8E-46AA-B151-0AB97323F47F}"/>
              </a:ext>
            </a:extLst>
          </p:cNvPr>
          <p:cNvSpPr>
            <a:spLocks xmlns:a="http://schemas.openxmlformats.org/drawingml/2006/main" noGrp="1"/>
          </p:cNvSpPr>
          <p:nvPr/>
        </p:nvSpPr>
        <p:spPr>
          <a:xfrm xmlns:a="http://schemas.openxmlformats.org/drawingml/2006/main">
            <a:off x="7360920" y="1417320"/>
            <a:ext cx="658368"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56" name="Text 54">
            <a:extLst xmlns:a="http://schemas.openxmlformats.org/drawingml/2006/main">
              <a:ext uri="{FF2B5EF4-FFF2-40B4-BE49-F238E27FC236}">
                <a16:creationId xmlns:a16="http://schemas.microsoft.com/office/drawing/2014/main" id="{AC7A3D95-DB91-48CC-9611-5C7FA05CA777}"/>
              </a:ext>
            </a:extLst>
          </p:cNvPr>
          <p:cNvSpPr>
            <a:spLocks xmlns:a="http://schemas.openxmlformats.org/drawingml/2006/main" noGrp="1"/>
          </p:cNvSpPr>
          <p:nvPr/>
        </p:nvSpPr>
        <p:spPr>
          <a:xfrm xmlns:a="http://schemas.openxmlformats.org/drawingml/2006/main">
            <a:off x="7406640" y="151790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Plan</a:t>
            </a:r>
            <a:endParaRPr sz="700">
              <a:latin typeface="Arial"/>
              <a:ea typeface="Arial"/>
              <a:cs typeface="Arial"/>
            </a:endParaRPr>
          </a:p>
        </p:txBody>
      </p:sp>
      <p:sp>
        <p:nvSpPr>
          <p:cNvPr id="57" name="Shape 55">
            <a:extLst xmlns:a="http://schemas.openxmlformats.org/drawingml/2006/main">
              <a:ext uri="{FF2B5EF4-FFF2-40B4-BE49-F238E27FC236}">
                <a16:creationId xmlns:a16="http://schemas.microsoft.com/office/drawing/2014/main" id="{B86B562F-C931-428A-8403-3F433B63D9F2}"/>
              </a:ext>
            </a:extLst>
          </p:cNvPr>
          <p:cNvSpPr>
            <a:spLocks xmlns:a="http://schemas.openxmlformats.org/drawingml/2006/main" noGrp="1"/>
          </p:cNvSpPr>
          <p:nvPr/>
        </p:nvSpPr>
        <p:spPr>
          <a:xfrm xmlns:a="http://schemas.openxmlformats.org/drawingml/2006/main">
            <a:off x="8065008" y="1417320"/>
            <a:ext cx="658368"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58" name="Text 56">
            <a:extLst xmlns:a="http://schemas.openxmlformats.org/drawingml/2006/main">
              <a:ext uri="{FF2B5EF4-FFF2-40B4-BE49-F238E27FC236}">
                <a16:creationId xmlns:a16="http://schemas.microsoft.com/office/drawing/2014/main" id="{D12BA537-4C5E-4DD1-B05A-D3BD954208A8}"/>
              </a:ext>
            </a:extLst>
          </p:cNvPr>
          <p:cNvSpPr>
            <a:spLocks xmlns:a="http://schemas.openxmlformats.org/drawingml/2006/main" noGrp="1"/>
          </p:cNvSpPr>
          <p:nvPr/>
        </p:nvSpPr>
        <p:spPr>
          <a:xfrm xmlns:a="http://schemas.openxmlformats.org/drawingml/2006/main">
            <a:off x="8110728" y="151790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Design</a:t>
            </a:r>
            <a:endParaRPr sz="700">
              <a:latin typeface="Arial"/>
              <a:ea typeface="Arial"/>
              <a:cs typeface="Arial"/>
            </a:endParaRPr>
          </a:p>
        </p:txBody>
      </p:sp>
      <p:sp>
        <p:nvSpPr>
          <p:cNvPr id="59" name="Shape 57">
            <a:extLst xmlns:a="http://schemas.openxmlformats.org/drawingml/2006/main">
              <a:ext uri="{FF2B5EF4-FFF2-40B4-BE49-F238E27FC236}">
                <a16:creationId xmlns:a16="http://schemas.microsoft.com/office/drawing/2014/main" id="{15A19E50-75C3-4D50-A93C-D0F237E687C3}"/>
              </a:ext>
            </a:extLst>
          </p:cNvPr>
          <p:cNvSpPr>
            <a:spLocks xmlns:a="http://schemas.openxmlformats.org/drawingml/2006/main" noGrp="1"/>
          </p:cNvSpPr>
          <p:nvPr/>
        </p:nvSpPr>
        <p:spPr>
          <a:xfrm xmlns:a="http://schemas.openxmlformats.org/drawingml/2006/main">
            <a:off x="8769096" y="1417320"/>
            <a:ext cx="658368"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60" name="Text 58">
            <a:extLst xmlns:a="http://schemas.openxmlformats.org/drawingml/2006/main">
              <a:ext uri="{FF2B5EF4-FFF2-40B4-BE49-F238E27FC236}">
                <a16:creationId xmlns:a16="http://schemas.microsoft.com/office/drawing/2014/main" id="{6C5A09E7-089E-4241-9530-F6CD68F340CE}"/>
              </a:ext>
            </a:extLst>
          </p:cNvPr>
          <p:cNvSpPr>
            <a:spLocks xmlns:a="http://schemas.openxmlformats.org/drawingml/2006/main" noGrp="1"/>
          </p:cNvSpPr>
          <p:nvPr/>
        </p:nvSpPr>
        <p:spPr>
          <a:xfrm xmlns:a="http://schemas.openxmlformats.org/drawingml/2006/main">
            <a:off x="8814816" y="151790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Procure</a:t>
            </a:r>
            <a:endParaRPr sz="700">
              <a:latin typeface="Arial"/>
              <a:ea typeface="Arial"/>
              <a:cs typeface="Arial"/>
            </a:endParaRPr>
          </a:p>
        </p:txBody>
      </p:sp>
      <p:sp>
        <p:nvSpPr>
          <p:cNvPr id="61" name="Shape 59">
            <a:extLst xmlns:a="http://schemas.openxmlformats.org/drawingml/2006/main">
              <a:ext uri="{FF2B5EF4-FFF2-40B4-BE49-F238E27FC236}">
                <a16:creationId xmlns:a16="http://schemas.microsoft.com/office/drawing/2014/main" id="{F528A171-88AE-46E1-82AD-87237B451DA0}"/>
              </a:ext>
            </a:extLst>
          </p:cNvPr>
          <p:cNvSpPr>
            <a:spLocks xmlns:a="http://schemas.openxmlformats.org/drawingml/2006/main" noGrp="1"/>
          </p:cNvSpPr>
          <p:nvPr/>
        </p:nvSpPr>
        <p:spPr>
          <a:xfrm xmlns:a="http://schemas.openxmlformats.org/drawingml/2006/main">
            <a:off x="9473184" y="1417320"/>
            <a:ext cx="658368"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62" name="Text 60">
            <a:extLst xmlns:a="http://schemas.openxmlformats.org/drawingml/2006/main">
              <a:ext uri="{FF2B5EF4-FFF2-40B4-BE49-F238E27FC236}">
                <a16:creationId xmlns:a16="http://schemas.microsoft.com/office/drawing/2014/main" id="{FB3C3D76-2364-4DFB-9896-4108C2FDB7F7}"/>
              </a:ext>
            </a:extLst>
          </p:cNvPr>
          <p:cNvSpPr>
            <a:spLocks xmlns:a="http://schemas.openxmlformats.org/drawingml/2006/main" noGrp="1"/>
          </p:cNvSpPr>
          <p:nvPr/>
        </p:nvSpPr>
        <p:spPr>
          <a:xfrm xmlns:a="http://schemas.openxmlformats.org/drawingml/2006/main">
            <a:off x="9518904" y="151790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Deploy</a:t>
            </a:r>
            <a:endParaRPr sz="700">
              <a:latin typeface="Arial"/>
              <a:ea typeface="Arial"/>
              <a:cs typeface="Arial"/>
            </a:endParaRPr>
          </a:p>
        </p:txBody>
      </p:sp>
      <p:sp>
        <p:nvSpPr>
          <p:cNvPr id="63" name="Shape 61">
            <a:extLst xmlns:a="http://schemas.openxmlformats.org/drawingml/2006/main">
              <a:ext uri="{FF2B5EF4-FFF2-40B4-BE49-F238E27FC236}">
                <a16:creationId xmlns:a16="http://schemas.microsoft.com/office/drawing/2014/main" id="{7514FC31-8536-4FF3-BCE4-89248318D58E}"/>
              </a:ext>
            </a:extLst>
          </p:cNvPr>
          <p:cNvSpPr>
            <a:spLocks xmlns:a="http://schemas.openxmlformats.org/drawingml/2006/main" noGrp="1"/>
          </p:cNvSpPr>
          <p:nvPr/>
        </p:nvSpPr>
        <p:spPr>
          <a:xfrm xmlns:a="http://schemas.openxmlformats.org/drawingml/2006/main">
            <a:off x="10177272" y="1417320"/>
            <a:ext cx="658368"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64" name="Text 62">
            <a:extLst xmlns:a="http://schemas.openxmlformats.org/drawingml/2006/main">
              <a:ext uri="{FF2B5EF4-FFF2-40B4-BE49-F238E27FC236}">
                <a16:creationId xmlns:a16="http://schemas.microsoft.com/office/drawing/2014/main" id="{F3672711-3237-46A1-8984-72CD54A1C294}"/>
              </a:ext>
            </a:extLst>
          </p:cNvPr>
          <p:cNvSpPr>
            <a:spLocks xmlns:a="http://schemas.openxmlformats.org/drawingml/2006/main" noGrp="1"/>
          </p:cNvSpPr>
          <p:nvPr/>
        </p:nvSpPr>
        <p:spPr>
          <a:xfrm xmlns:a="http://schemas.openxmlformats.org/drawingml/2006/main">
            <a:off x="10222992" y="151790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Operate</a:t>
            </a:r>
            <a:endParaRPr sz="700">
              <a:latin typeface="Arial"/>
              <a:ea typeface="Arial"/>
              <a:cs typeface="Arial"/>
            </a:endParaRPr>
          </a:p>
        </p:txBody>
      </p:sp>
      <p:sp>
        <p:nvSpPr>
          <p:cNvPr id="65" name="Shape 63">
            <a:extLst xmlns:a="http://schemas.openxmlformats.org/drawingml/2006/main">
              <a:ext uri="{FF2B5EF4-FFF2-40B4-BE49-F238E27FC236}">
                <a16:creationId xmlns:a16="http://schemas.microsoft.com/office/drawing/2014/main" id="{9D9C159E-2AC5-4C52-820A-2A515A8503FA}"/>
              </a:ext>
            </a:extLst>
          </p:cNvPr>
          <p:cNvSpPr>
            <a:spLocks xmlns:a="http://schemas.openxmlformats.org/drawingml/2006/main" noGrp="1"/>
          </p:cNvSpPr>
          <p:nvPr/>
        </p:nvSpPr>
        <p:spPr>
          <a:xfrm xmlns:a="http://schemas.openxmlformats.org/drawingml/2006/main">
            <a:off x="10881360" y="1417320"/>
            <a:ext cx="658368" cy="301752"/>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66" name="Text 64">
            <a:extLst xmlns:a="http://schemas.openxmlformats.org/drawingml/2006/main">
              <a:ext uri="{FF2B5EF4-FFF2-40B4-BE49-F238E27FC236}">
                <a16:creationId xmlns:a16="http://schemas.microsoft.com/office/drawing/2014/main" id="{8D05194C-F92D-4D67-8CD2-170A0E2ECDC0}"/>
              </a:ext>
            </a:extLst>
          </p:cNvPr>
          <p:cNvSpPr>
            <a:spLocks xmlns:a="http://schemas.openxmlformats.org/drawingml/2006/main" noGrp="1"/>
          </p:cNvSpPr>
          <p:nvPr/>
        </p:nvSpPr>
        <p:spPr>
          <a:xfrm xmlns:a="http://schemas.openxmlformats.org/drawingml/2006/main">
            <a:off x="10927080" y="151790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Refresh</a:t>
            </a:r>
            <a:endParaRPr sz="700">
              <a:latin typeface="Arial"/>
              <a:ea typeface="Arial"/>
              <a:cs typeface="Arial"/>
            </a:endParaRPr>
          </a:p>
        </p:txBody>
      </p:sp>
      <p:sp>
        <p:nvSpPr>
          <p:cNvPr id="67" name="Text 65">
            <a:extLst xmlns:a="http://schemas.openxmlformats.org/drawingml/2006/main">
              <a:ext uri="{FF2B5EF4-FFF2-40B4-BE49-F238E27FC236}">
                <a16:creationId xmlns:a16="http://schemas.microsoft.com/office/drawing/2014/main" id="{E94F4928-13DB-4EA9-8F9A-DB476AE18117}"/>
              </a:ext>
            </a:extLst>
          </p:cNvPr>
          <p:cNvSpPr>
            <a:spLocks xmlns:a="http://schemas.openxmlformats.org/drawingml/2006/main" noGrp="1"/>
          </p:cNvSpPr>
          <p:nvPr/>
        </p:nvSpPr>
        <p:spPr>
          <a:xfrm xmlns:a="http://schemas.openxmlformats.org/drawingml/2006/main">
            <a:off x="6843562" y="1920240"/>
            <a:ext cx="457200" cy="310895"/>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r">
              <a:buNone/>
            </a:pPr>
            <a:r>
              <a:rPr sz="800" b="1">
                <a:solidFill>
                  <a:srgbClr val="3E4548"/>
                </a:solidFill>
                <a:latin typeface="Arial"/>
                <a:ea typeface="Arial"/>
                <a:cs typeface="Arial"/>
              </a:rPr>
              <a:t>OEM Direct</a:t>
            </a:r>
            <a:endParaRPr sz="600">
              <a:latin typeface="Arial"/>
              <a:ea typeface="Arial"/>
              <a:cs typeface="Arial"/>
            </a:endParaRPr>
          </a:p>
        </p:txBody>
      </p:sp>
      <p:sp>
        <p:nvSpPr>
          <p:cNvPr id="68" name="Shape 66">
            <a:extLst xmlns:a="http://schemas.openxmlformats.org/drawingml/2006/main">
              <a:ext uri="{FF2B5EF4-FFF2-40B4-BE49-F238E27FC236}">
                <a16:creationId xmlns:a16="http://schemas.microsoft.com/office/drawing/2014/main" id="{9237E4CF-9E0C-447B-8169-08E843415C84}"/>
              </a:ext>
            </a:extLst>
          </p:cNvPr>
          <p:cNvSpPr>
            <a:spLocks xmlns:a="http://schemas.openxmlformats.org/drawingml/2006/main" noGrp="1"/>
          </p:cNvSpPr>
          <p:nvPr/>
        </p:nvSpPr>
        <p:spPr>
          <a:xfrm xmlns:a="http://schemas.openxmlformats.org/drawingml/2006/main">
            <a:off x="7360920" y="1865376"/>
            <a:ext cx="658368" cy="310896"/>
          </a:xfrm>
          <a:prstGeom xmlns:a="http://schemas.openxmlformats.org/drawingml/2006/main" prst="rect">
            <a:avLst/>
          </a:prstGeom>
          <a:solidFill xmlns:a="http://schemas.openxmlformats.org/drawingml/2006/main">
            <a:srgbClr val="EAD2C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69" name="Text 67">
            <a:extLst xmlns:a="http://schemas.openxmlformats.org/drawingml/2006/main">
              <a:ext uri="{FF2B5EF4-FFF2-40B4-BE49-F238E27FC236}">
                <a16:creationId xmlns:a16="http://schemas.microsoft.com/office/drawing/2014/main" id="{8A0383E5-D266-44DB-9FF3-F608FC1D08CA}"/>
              </a:ext>
            </a:extLst>
          </p:cNvPr>
          <p:cNvSpPr>
            <a:spLocks xmlns:a="http://schemas.openxmlformats.org/drawingml/2006/main" noGrp="1"/>
          </p:cNvSpPr>
          <p:nvPr/>
        </p:nvSpPr>
        <p:spPr>
          <a:xfrm xmlns:a="http://schemas.openxmlformats.org/drawingml/2006/main">
            <a:off x="7397496" y="1970532"/>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Client</a:t>
            </a:r>
            <a:endParaRPr sz="700">
              <a:latin typeface="Arial"/>
              <a:ea typeface="Arial"/>
              <a:cs typeface="Arial"/>
            </a:endParaRPr>
          </a:p>
        </p:txBody>
      </p:sp>
      <p:sp>
        <p:nvSpPr>
          <p:cNvPr id="70" name="Shape 68">
            <a:extLst xmlns:a="http://schemas.openxmlformats.org/drawingml/2006/main">
              <a:ext uri="{FF2B5EF4-FFF2-40B4-BE49-F238E27FC236}">
                <a16:creationId xmlns:a16="http://schemas.microsoft.com/office/drawing/2014/main" id="{247963C4-FC5F-4B20-8C70-345071022E86}"/>
              </a:ext>
            </a:extLst>
          </p:cNvPr>
          <p:cNvSpPr>
            <a:spLocks xmlns:a="http://schemas.openxmlformats.org/drawingml/2006/main" noGrp="1"/>
          </p:cNvSpPr>
          <p:nvPr/>
        </p:nvSpPr>
        <p:spPr>
          <a:xfrm xmlns:a="http://schemas.openxmlformats.org/drawingml/2006/main">
            <a:off x="8065008" y="1865376"/>
            <a:ext cx="658368" cy="310896"/>
          </a:xfrm>
          <a:prstGeom xmlns:a="http://schemas.openxmlformats.org/drawingml/2006/main" prst="rect">
            <a:avLst/>
          </a:prstGeom>
          <a:solidFill xmlns:a="http://schemas.openxmlformats.org/drawingml/2006/main">
            <a:srgbClr val="EAD2C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71" name="Text 69">
            <a:extLst xmlns:a="http://schemas.openxmlformats.org/drawingml/2006/main">
              <a:ext uri="{FF2B5EF4-FFF2-40B4-BE49-F238E27FC236}">
                <a16:creationId xmlns:a16="http://schemas.microsoft.com/office/drawing/2014/main" id="{E811F473-E9A4-41C8-BFD8-86C4CCEA7FA1}"/>
              </a:ext>
            </a:extLst>
          </p:cNvPr>
          <p:cNvSpPr>
            <a:spLocks xmlns:a="http://schemas.openxmlformats.org/drawingml/2006/main" noGrp="1"/>
          </p:cNvSpPr>
          <p:nvPr/>
        </p:nvSpPr>
        <p:spPr>
          <a:xfrm xmlns:a="http://schemas.openxmlformats.org/drawingml/2006/main">
            <a:off x="8101584" y="1970532"/>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Client</a:t>
            </a:r>
            <a:endParaRPr sz="700">
              <a:latin typeface="Arial"/>
              <a:ea typeface="Arial"/>
              <a:cs typeface="Arial"/>
            </a:endParaRPr>
          </a:p>
        </p:txBody>
      </p:sp>
      <p:sp>
        <p:nvSpPr>
          <p:cNvPr id="72" name="Shape 70">
            <a:extLst xmlns:a="http://schemas.openxmlformats.org/drawingml/2006/main">
              <a:ext uri="{FF2B5EF4-FFF2-40B4-BE49-F238E27FC236}">
                <a16:creationId xmlns:a16="http://schemas.microsoft.com/office/drawing/2014/main" id="{7BD5A6CD-078F-445F-9F97-D5A86B197844}"/>
              </a:ext>
            </a:extLst>
          </p:cNvPr>
          <p:cNvSpPr>
            <a:spLocks xmlns:a="http://schemas.openxmlformats.org/drawingml/2006/main" noGrp="1"/>
          </p:cNvSpPr>
          <p:nvPr/>
        </p:nvSpPr>
        <p:spPr>
          <a:xfrm xmlns:a="http://schemas.openxmlformats.org/drawingml/2006/main">
            <a:off x="8769096" y="1865376"/>
            <a:ext cx="658368" cy="310896"/>
          </a:xfrm>
          <a:prstGeom xmlns:a="http://schemas.openxmlformats.org/drawingml/2006/main" prst="rect">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73" name="Text 71">
            <a:extLst xmlns:a="http://schemas.openxmlformats.org/drawingml/2006/main">
              <a:ext uri="{FF2B5EF4-FFF2-40B4-BE49-F238E27FC236}">
                <a16:creationId xmlns:a16="http://schemas.microsoft.com/office/drawing/2014/main" id="{333624B5-8214-451A-B825-47D227D971E7}"/>
              </a:ext>
            </a:extLst>
          </p:cNvPr>
          <p:cNvSpPr>
            <a:spLocks xmlns:a="http://schemas.openxmlformats.org/drawingml/2006/main" noGrp="1"/>
          </p:cNvSpPr>
          <p:nvPr/>
        </p:nvSpPr>
        <p:spPr>
          <a:xfrm xmlns:a="http://schemas.openxmlformats.org/drawingml/2006/main">
            <a:off x="8805672" y="1970532"/>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Partner</a:t>
            </a:r>
            <a:endParaRPr sz="700">
              <a:latin typeface="Arial"/>
              <a:ea typeface="Arial"/>
              <a:cs typeface="Arial"/>
            </a:endParaRPr>
          </a:p>
        </p:txBody>
      </p:sp>
      <p:sp>
        <p:nvSpPr>
          <p:cNvPr id="74" name="Shape 72">
            <a:extLst xmlns:a="http://schemas.openxmlformats.org/drawingml/2006/main">
              <a:ext uri="{FF2B5EF4-FFF2-40B4-BE49-F238E27FC236}">
                <a16:creationId xmlns:a16="http://schemas.microsoft.com/office/drawing/2014/main" id="{62F93341-8F70-44DB-AD32-E7337C613789}"/>
              </a:ext>
            </a:extLst>
          </p:cNvPr>
          <p:cNvSpPr>
            <a:spLocks xmlns:a="http://schemas.openxmlformats.org/drawingml/2006/main" noGrp="1"/>
          </p:cNvSpPr>
          <p:nvPr/>
        </p:nvSpPr>
        <p:spPr>
          <a:xfrm xmlns:a="http://schemas.openxmlformats.org/drawingml/2006/main">
            <a:off x="9473184" y="1865376"/>
            <a:ext cx="658368" cy="310896"/>
          </a:xfrm>
          <a:prstGeom xmlns:a="http://schemas.openxmlformats.org/drawingml/2006/main" prst="rect">
            <a:avLst/>
          </a:prstGeom>
          <a:solidFill xmlns:a="http://schemas.openxmlformats.org/drawingml/2006/main">
            <a:srgbClr val="EAD2C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75" name="Text 73">
            <a:extLst xmlns:a="http://schemas.openxmlformats.org/drawingml/2006/main">
              <a:ext uri="{FF2B5EF4-FFF2-40B4-BE49-F238E27FC236}">
                <a16:creationId xmlns:a16="http://schemas.microsoft.com/office/drawing/2014/main" id="{EC7D0DD2-4D2E-483C-9F32-19CD7CFD7AEA}"/>
              </a:ext>
            </a:extLst>
          </p:cNvPr>
          <p:cNvSpPr>
            <a:spLocks xmlns:a="http://schemas.openxmlformats.org/drawingml/2006/main" noGrp="1"/>
          </p:cNvSpPr>
          <p:nvPr/>
        </p:nvSpPr>
        <p:spPr>
          <a:xfrm xmlns:a="http://schemas.openxmlformats.org/drawingml/2006/main">
            <a:off x="9509760" y="1970532"/>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Client</a:t>
            </a:r>
            <a:endParaRPr sz="700">
              <a:latin typeface="Arial"/>
              <a:ea typeface="Arial"/>
              <a:cs typeface="Arial"/>
            </a:endParaRPr>
          </a:p>
        </p:txBody>
      </p:sp>
      <p:sp>
        <p:nvSpPr>
          <p:cNvPr id="76" name="Shape 74">
            <a:extLst xmlns:a="http://schemas.openxmlformats.org/drawingml/2006/main">
              <a:ext uri="{FF2B5EF4-FFF2-40B4-BE49-F238E27FC236}">
                <a16:creationId xmlns:a16="http://schemas.microsoft.com/office/drawing/2014/main" id="{9C26837E-617F-4F47-8873-F21D3C8B1D3E}"/>
              </a:ext>
            </a:extLst>
          </p:cNvPr>
          <p:cNvSpPr>
            <a:spLocks xmlns:a="http://schemas.openxmlformats.org/drawingml/2006/main" noGrp="1"/>
          </p:cNvSpPr>
          <p:nvPr/>
        </p:nvSpPr>
        <p:spPr>
          <a:xfrm xmlns:a="http://schemas.openxmlformats.org/drawingml/2006/main">
            <a:off x="10177272" y="1865376"/>
            <a:ext cx="658368" cy="310896"/>
          </a:xfrm>
          <a:prstGeom xmlns:a="http://schemas.openxmlformats.org/drawingml/2006/main" prst="rect">
            <a:avLst/>
          </a:prstGeom>
          <a:solidFill xmlns:a="http://schemas.openxmlformats.org/drawingml/2006/main">
            <a:srgbClr val="EAD2C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77" name="Text 75">
            <a:extLst xmlns:a="http://schemas.openxmlformats.org/drawingml/2006/main">
              <a:ext uri="{FF2B5EF4-FFF2-40B4-BE49-F238E27FC236}">
                <a16:creationId xmlns:a16="http://schemas.microsoft.com/office/drawing/2014/main" id="{2688F805-5E58-45A9-A426-B5D15BE7CCB7}"/>
              </a:ext>
            </a:extLst>
          </p:cNvPr>
          <p:cNvSpPr>
            <a:spLocks xmlns:a="http://schemas.openxmlformats.org/drawingml/2006/main" noGrp="1"/>
          </p:cNvSpPr>
          <p:nvPr/>
        </p:nvSpPr>
        <p:spPr>
          <a:xfrm xmlns:a="http://schemas.openxmlformats.org/drawingml/2006/main">
            <a:off x="10213848" y="1970532"/>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Client</a:t>
            </a:r>
            <a:endParaRPr sz="700">
              <a:latin typeface="Arial"/>
              <a:ea typeface="Arial"/>
              <a:cs typeface="Arial"/>
            </a:endParaRPr>
          </a:p>
        </p:txBody>
      </p:sp>
      <p:sp>
        <p:nvSpPr>
          <p:cNvPr id="78" name="Shape 76">
            <a:extLst xmlns:a="http://schemas.openxmlformats.org/drawingml/2006/main">
              <a:ext uri="{FF2B5EF4-FFF2-40B4-BE49-F238E27FC236}">
                <a16:creationId xmlns:a16="http://schemas.microsoft.com/office/drawing/2014/main" id="{5DA03887-3E91-4298-BB54-C033E94EA208}"/>
              </a:ext>
            </a:extLst>
          </p:cNvPr>
          <p:cNvSpPr>
            <a:spLocks xmlns:a="http://schemas.openxmlformats.org/drawingml/2006/main" noGrp="1"/>
          </p:cNvSpPr>
          <p:nvPr/>
        </p:nvSpPr>
        <p:spPr>
          <a:xfrm xmlns:a="http://schemas.openxmlformats.org/drawingml/2006/main">
            <a:off x="10881360" y="1865376"/>
            <a:ext cx="658368" cy="310896"/>
          </a:xfrm>
          <a:prstGeom xmlns:a="http://schemas.openxmlformats.org/drawingml/2006/main" prst="rect">
            <a:avLst/>
          </a:prstGeom>
          <a:solidFill xmlns:a="http://schemas.openxmlformats.org/drawingml/2006/main">
            <a:srgbClr val="EAD2C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79" name="Text 77">
            <a:extLst xmlns:a="http://schemas.openxmlformats.org/drawingml/2006/main">
              <a:ext uri="{FF2B5EF4-FFF2-40B4-BE49-F238E27FC236}">
                <a16:creationId xmlns:a16="http://schemas.microsoft.com/office/drawing/2014/main" id="{6A238B4A-82AA-482B-B05F-790743190411}"/>
              </a:ext>
            </a:extLst>
          </p:cNvPr>
          <p:cNvSpPr>
            <a:spLocks xmlns:a="http://schemas.openxmlformats.org/drawingml/2006/main" noGrp="1"/>
          </p:cNvSpPr>
          <p:nvPr/>
        </p:nvSpPr>
        <p:spPr>
          <a:xfrm xmlns:a="http://schemas.openxmlformats.org/drawingml/2006/main">
            <a:off x="10917936" y="1970532"/>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Client</a:t>
            </a:r>
            <a:endParaRPr sz="700">
              <a:latin typeface="Arial"/>
              <a:ea typeface="Arial"/>
              <a:cs typeface="Arial"/>
            </a:endParaRPr>
          </a:p>
        </p:txBody>
      </p:sp>
      <p:sp>
        <p:nvSpPr>
          <p:cNvPr id="80" name="Text 78">
            <a:extLst xmlns:a="http://schemas.openxmlformats.org/drawingml/2006/main">
              <a:ext uri="{FF2B5EF4-FFF2-40B4-BE49-F238E27FC236}">
                <a16:creationId xmlns:a16="http://schemas.microsoft.com/office/drawing/2014/main" id="{93286A82-BD9B-4BE6-A28B-645016C3987E}"/>
              </a:ext>
            </a:extLst>
          </p:cNvPr>
          <p:cNvSpPr>
            <a:spLocks xmlns:a="http://schemas.openxmlformats.org/drawingml/2006/main" noGrp="1"/>
          </p:cNvSpPr>
          <p:nvPr/>
        </p:nvSpPr>
        <p:spPr>
          <a:xfrm xmlns:a="http://schemas.openxmlformats.org/drawingml/2006/main">
            <a:off x="6903720" y="2377440"/>
            <a:ext cx="3657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r">
              <a:buNone/>
            </a:pPr>
            <a:r>
              <a:rPr sz="800" b="1">
                <a:solidFill>
                  <a:srgbClr val="3E4548"/>
                </a:solidFill>
                <a:latin typeface="Arial"/>
                <a:ea typeface="Arial"/>
                <a:cs typeface="Arial"/>
              </a:rPr>
              <a:t>VAR-Led</a:t>
            </a:r>
            <a:endParaRPr sz="800">
              <a:latin typeface="Arial"/>
              <a:ea typeface="Arial"/>
              <a:cs typeface="Arial"/>
            </a:endParaRPr>
          </a:p>
        </p:txBody>
      </p:sp>
      <p:sp>
        <p:nvSpPr>
          <p:cNvPr id="81" name="Shape 79">
            <a:extLst xmlns:a="http://schemas.openxmlformats.org/drawingml/2006/main">
              <a:ext uri="{FF2B5EF4-FFF2-40B4-BE49-F238E27FC236}">
                <a16:creationId xmlns:a16="http://schemas.microsoft.com/office/drawing/2014/main" id="{F60FF193-4593-4F35-B4F1-A096C48FB47D}"/>
              </a:ext>
            </a:extLst>
          </p:cNvPr>
          <p:cNvSpPr>
            <a:spLocks xmlns:a="http://schemas.openxmlformats.org/drawingml/2006/main" noGrp="1"/>
          </p:cNvSpPr>
          <p:nvPr/>
        </p:nvSpPr>
        <p:spPr>
          <a:xfrm xmlns:a="http://schemas.openxmlformats.org/drawingml/2006/main">
            <a:off x="7360920" y="2295144"/>
            <a:ext cx="658368" cy="310896"/>
          </a:xfrm>
          <a:prstGeom xmlns:a="http://schemas.openxmlformats.org/drawingml/2006/main" prst="rect">
            <a:avLst/>
          </a:prstGeom>
          <a:solidFill xmlns:a="http://schemas.openxmlformats.org/drawingml/2006/main">
            <a:srgbClr val="EAD2C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82" name="Text 80">
            <a:extLst xmlns:a="http://schemas.openxmlformats.org/drawingml/2006/main">
              <a:ext uri="{FF2B5EF4-FFF2-40B4-BE49-F238E27FC236}">
                <a16:creationId xmlns:a16="http://schemas.microsoft.com/office/drawing/2014/main" id="{78B55E32-B6F0-42B5-BF65-716D3E480CE3}"/>
              </a:ext>
            </a:extLst>
          </p:cNvPr>
          <p:cNvSpPr>
            <a:spLocks xmlns:a="http://schemas.openxmlformats.org/drawingml/2006/main" noGrp="1"/>
          </p:cNvSpPr>
          <p:nvPr/>
        </p:nvSpPr>
        <p:spPr>
          <a:xfrm xmlns:a="http://schemas.openxmlformats.org/drawingml/2006/main">
            <a:off x="7397496" y="2400300"/>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Client</a:t>
            </a:r>
            <a:endParaRPr sz="700">
              <a:latin typeface="Arial"/>
              <a:ea typeface="Arial"/>
              <a:cs typeface="Arial"/>
            </a:endParaRPr>
          </a:p>
        </p:txBody>
      </p:sp>
      <p:sp>
        <p:nvSpPr>
          <p:cNvPr id="83" name="Shape 81">
            <a:extLst xmlns:a="http://schemas.openxmlformats.org/drawingml/2006/main">
              <a:ext uri="{FF2B5EF4-FFF2-40B4-BE49-F238E27FC236}">
                <a16:creationId xmlns:a16="http://schemas.microsoft.com/office/drawing/2014/main" id="{313141D8-F87B-4412-8FCA-589F0F03F925}"/>
              </a:ext>
            </a:extLst>
          </p:cNvPr>
          <p:cNvSpPr>
            <a:spLocks xmlns:a="http://schemas.openxmlformats.org/drawingml/2006/main" noGrp="1"/>
          </p:cNvSpPr>
          <p:nvPr/>
        </p:nvSpPr>
        <p:spPr>
          <a:xfrm xmlns:a="http://schemas.openxmlformats.org/drawingml/2006/main">
            <a:off x="8065008" y="2295144"/>
            <a:ext cx="658368" cy="310896"/>
          </a:xfrm>
          <a:prstGeom xmlns:a="http://schemas.openxmlformats.org/drawingml/2006/main" prst="rect">
            <a:avLst/>
          </a:prstGeom>
          <a:solidFill xmlns:a="http://schemas.openxmlformats.org/drawingml/2006/main">
            <a:srgbClr val="EAD2C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84" name="Text 82">
            <a:extLst xmlns:a="http://schemas.openxmlformats.org/drawingml/2006/main">
              <a:ext uri="{FF2B5EF4-FFF2-40B4-BE49-F238E27FC236}">
                <a16:creationId xmlns:a16="http://schemas.microsoft.com/office/drawing/2014/main" id="{4C30529B-655E-4BF4-9C17-4044EACA8398}"/>
              </a:ext>
            </a:extLst>
          </p:cNvPr>
          <p:cNvSpPr>
            <a:spLocks xmlns:a="http://schemas.openxmlformats.org/drawingml/2006/main" noGrp="1"/>
          </p:cNvSpPr>
          <p:nvPr/>
        </p:nvSpPr>
        <p:spPr>
          <a:xfrm xmlns:a="http://schemas.openxmlformats.org/drawingml/2006/main">
            <a:off x="8101584" y="2400300"/>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Client</a:t>
            </a:r>
            <a:endParaRPr sz="700">
              <a:latin typeface="Arial"/>
              <a:ea typeface="Arial"/>
              <a:cs typeface="Arial"/>
            </a:endParaRPr>
          </a:p>
        </p:txBody>
      </p:sp>
      <p:sp>
        <p:nvSpPr>
          <p:cNvPr id="85" name="Shape 83">
            <a:extLst xmlns:a="http://schemas.openxmlformats.org/drawingml/2006/main">
              <a:ext uri="{FF2B5EF4-FFF2-40B4-BE49-F238E27FC236}">
                <a16:creationId xmlns:a16="http://schemas.microsoft.com/office/drawing/2014/main" id="{863EA3A6-FB46-4A64-8229-1C6B91055A72}"/>
              </a:ext>
            </a:extLst>
          </p:cNvPr>
          <p:cNvSpPr>
            <a:spLocks xmlns:a="http://schemas.openxmlformats.org/drawingml/2006/main" noGrp="1"/>
          </p:cNvSpPr>
          <p:nvPr/>
        </p:nvSpPr>
        <p:spPr>
          <a:xfrm xmlns:a="http://schemas.openxmlformats.org/drawingml/2006/main">
            <a:off x="8769096" y="2295144"/>
            <a:ext cx="658368" cy="310896"/>
          </a:xfrm>
          <a:prstGeom xmlns:a="http://schemas.openxmlformats.org/drawingml/2006/main" prst="rect">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86" name="Text 84">
            <a:extLst xmlns:a="http://schemas.openxmlformats.org/drawingml/2006/main">
              <a:ext uri="{FF2B5EF4-FFF2-40B4-BE49-F238E27FC236}">
                <a16:creationId xmlns:a16="http://schemas.microsoft.com/office/drawing/2014/main" id="{729BB3E1-B0F0-4099-8DF8-DFB69D4FE2A4}"/>
              </a:ext>
            </a:extLst>
          </p:cNvPr>
          <p:cNvSpPr>
            <a:spLocks xmlns:a="http://schemas.openxmlformats.org/drawingml/2006/main" noGrp="1"/>
          </p:cNvSpPr>
          <p:nvPr/>
        </p:nvSpPr>
        <p:spPr>
          <a:xfrm xmlns:a="http://schemas.openxmlformats.org/drawingml/2006/main">
            <a:off x="8805672" y="2400300"/>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Partner</a:t>
            </a:r>
            <a:endParaRPr sz="700">
              <a:latin typeface="Arial"/>
              <a:ea typeface="Arial"/>
              <a:cs typeface="Arial"/>
            </a:endParaRPr>
          </a:p>
        </p:txBody>
      </p:sp>
      <p:sp>
        <p:nvSpPr>
          <p:cNvPr id="87" name="Shape 85">
            <a:extLst xmlns:a="http://schemas.openxmlformats.org/drawingml/2006/main">
              <a:ext uri="{FF2B5EF4-FFF2-40B4-BE49-F238E27FC236}">
                <a16:creationId xmlns:a16="http://schemas.microsoft.com/office/drawing/2014/main" id="{DE16B18B-248E-4B27-8282-771ACE9CBB9E}"/>
              </a:ext>
            </a:extLst>
          </p:cNvPr>
          <p:cNvSpPr>
            <a:spLocks xmlns:a="http://schemas.openxmlformats.org/drawingml/2006/main" noGrp="1"/>
          </p:cNvSpPr>
          <p:nvPr/>
        </p:nvSpPr>
        <p:spPr>
          <a:xfrm xmlns:a="http://schemas.openxmlformats.org/drawingml/2006/main">
            <a:off x="9473184" y="2295144"/>
            <a:ext cx="658368" cy="310896"/>
          </a:xfrm>
          <a:prstGeom xmlns:a="http://schemas.openxmlformats.org/drawingml/2006/main" prst="rect">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88" name="Text 86">
            <a:extLst xmlns:a="http://schemas.openxmlformats.org/drawingml/2006/main">
              <a:ext uri="{FF2B5EF4-FFF2-40B4-BE49-F238E27FC236}">
                <a16:creationId xmlns:a16="http://schemas.microsoft.com/office/drawing/2014/main" id="{ABF91018-E730-430C-B1A1-307733720989}"/>
              </a:ext>
            </a:extLst>
          </p:cNvPr>
          <p:cNvSpPr>
            <a:spLocks xmlns:a="http://schemas.openxmlformats.org/drawingml/2006/main" noGrp="1"/>
          </p:cNvSpPr>
          <p:nvPr/>
        </p:nvSpPr>
        <p:spPr>
          <a:xfrm xmlns:a="http://schemas.openxmlformats.org/drawingml/2006/main">
            <a:off x="9509760" y="2400300"/>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Partner</a:t>
            </a:r>
            <a:endParaRPr sz="700">
              <a:latin typeface="Arial"/>
              <a:ea typeface="Arial"/>
              <a:cs typeface="Arial"/>
            </a:endParaRPr>
          </a:p>
        </p:txBody>
      </p:sp>
      <p:sp>
        <p:nvSpPr>
          <p:cNvPr id="89" name="Shape 87">
            <a:extLst xmlns:a="http://schemas.openxmlformats.org/drawingml/2006/main">
              <a:ext uri="{FF2B5EF4-FFF2-40B4-BE49-F238E27FC236}">
                <a16:creationId xmlns:a16="http://schemas.microsoft.com/office/drawing/2014/main" id="{B0F8074D-3A9D-4605-9CC6-40F71A887165}"/>
              </a:ext>
            </a:extLst>
          </p:cNvPr>
          <p:cNvSpPr>
            <a:spLocks xmlns:a="http://schemas.openxmlformats.org/drawingml/2006/main" noGrp="1"/>
          </p:cNvSpPr>
          <p:nvPr/>
        </p:nvSpPr>
        <p:spPr>
          <a:xfrm xmlns:a="http://schemas.openxmlformats.org/drawingml/2006/main">
            <a:off x="10177272" y="2295144"/>
            <a:ext cx="658368" cy="310896"/>
          </a:xfrm>
          <a:prstGeom xmlns:a="http://schemas.openxmlformats.org/drawingml/2006/main" prst="rect">
            <a:avLst/>
          </a:prstGeom>
          <a:solidFill xmlns:a="http://schemas.openxmlformats.org/drawingml/2006/main">
            <a:srgbClr val="EAD2C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90" name="Text 88">
            <a:extLst xmlns:a="http://schemas.openxmlformats.org/drawingml/2006/main">
              <a:ext uri="{FF2B5EF4-FFF2-40B4-BE49-F238E27FC236}">
                <a16:creationId xmlns:a16="http://schemas.microsoft.com/office/drawing/2014/main" id="{0CFC8AAF-D662-41DB-B7E2-63F71885E3EE}"/>
              </a:ext>
            </a:extLst>
          </p:cNvPr>
          <p:cNvSpPr>
            <a:spLocks xmlns:a="http://schemas.openxmlformats.org/drawingml/2006/main" noGrp="1"/>
          </p:cNvSpPr>
          <p:nvPr/>
        </p:nvSpPr>
        <p:spPr>
          <a:xfrm xmlns:a="http://schemas.openxmlformats.org/drawingml/2006/main">
            <a:off x="10213848" y="2400300"/>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Client</a:t>
            </a:r>
            <a:endParaRPr sz="700">
              <a:latin typeface="Arial"/>
              <a:ea typeface="Arial"/>
              <a:cs typeface="Arial"/>
            </a:endParaRPr>
          </a:p>
        </p:txBody>
      </p:sp>
      <p:sp>
        <p:nvSpPr>
          <p:cNvPr id="91" name="Shape 89">
            <a:extLst xmlns:a="http://schemas.openxmlformats.org/drawingml/2006/main">
              <a:ext uri="{FF2B5EF4-FFF2-40B4-BE49-F238E27FC236}">
                <a16:creationId xmlns:a16="http://schemas.microsoft.com/office/drawing/2014/main" id="{2E78A83A-DCE2-4BC7-A6D8-C7706351607D}"/>
              </a:ext>
            </a:extLst>
          </p:cNvPr>
          <p:cNvSpPr>
            <a:spLocks xmlns:a="http://schemas.openxmlformats.org/drawingml/2006/main" noGrp="1"/>
          </p:cNvSpPr>
          <p:nvPr/>
        </p:nvSpPr>
        <p:spPr>
          <a:xfrm xmlns:a="http://schemas.openxmlformats.org/drawingml/2006/main">
            <a:off x="10881360" y="2295144"/>
            <a:ext cx="658368" cy="310896"/>
          </a:xfrm>
          <a:prstGeom xmlns:a="http://schemas.openxmlformats.org/drawingml/2006/main" prst="rect">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92" name="Text 90">
            <a:extLst xmlns:a="http://schemas.openxmlformats.org/drawingml/2006/main">
              <a:ext uri="{FF2B5EF4-FFF2-40B4-BE49-F238E27FC236}">
                <a16:creationId xmlns:a16="http://schemas.microsoft.com/office/drawing/2014/main" id="{D853E856-0767-4F5A-AB9B-D93583918BE2}"/>
              </a:ext>
            </a:extLst>
          </p:cNvPr>
          <p:cNvSpPr>
            <a:spLocks xmlns:a="http://schemas.openxmlformats.org/drawingml/2006/main" noGrp="1"/>
          </p:cNvSpPr>
          <p:nvPr/>
        </p:nvSpPr>
        <p:spPr>
          <a:xfrm xmlns:a="http://schemas.openxmlformats.org/drawingml/2006/main">
            <a:off x="10917936" y="2400300"/>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Partner</a:t>
            </a:r>
            <a:endParaRPr sz="700">
              <a:latin typeface="Arial"/>
              <a:ea typeface="Arial"/>
              <a:cs typeface="Arial"/>
            </a:endParaRPr>
          </a:p>
        </p:txBody>
      </p:sp>
      <p:sp>
        <p:nvSpPr>
          <p:cNvPr id="93" name="Text 91">
            <a:extLst xmlns:a="http://schemas.openxmlformats.org/drawingml/2006/main">
              <a:ext uri="{FF2B5EF4-FFF2-40B4-BE49-F238E27FC236}">
                <a16:creationId xmlns:a16="http://schemas.microsoft.com/office/drawing/2014/main" id="{D48A6A27-C233-4411-B688-A45449F18CD6}"/>
              </a:ext>
            </a:extLst>
          </p:cNvPr>
          <p:cNvSpPr>
            <a:spLocks xmlns:a="http://schemas.openxmlformats.org/drawingml/2006/main" noGrp="1"/>
          </p:cNvSpPr>
          <p:nvPr/>
        </p:nvSpPr>
        <p:spPr>
          <a:xfrm xmlns:a="http://schemas.openxmlformats.org/drawingml/2006/main">
            <a:off x="6903720" y="2807208"/>
            <a:ext cx="3657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r">
              <a:buNone/>
            </a:pPr>
            <a:r>
              <a:rPr sz="800" b="1">
                <a:solidFill>
                  <a:srgbClr val="3E4548"/>
                </a:solidFill>
                <a:latin typeface="Arial"/>
                <a:ea typeface="Arial"/>
                <a:cs typeface="Arial"/>
              </a:rPr>
              <a:t>SI-Led</a:t>
            </a:r>
            <a:endParaRPr sz="800">
              <a:latin typeface="Arial"/>
              <a:ea typeface="Arial"/>
              <a:cs typeface="Arial"/>
            </a:endParaRPr>
          </a:p>
        </p:txBody>
      </p:sp>
      <p:sp>
        <p:nvSpPr>
          <p:cNvPr id="94" name="Shape 92">
            <a:extLst xmlns:a="http://schemas.openxmlformats.org/drawingml/2006/main">
              <a:ext uri="{FF2B5EF4-FFF2-40B4-BE49-F238E27FC236}">
                <a16:creationId xmlns:a16="http://schemas.microsoft.com/office/drawing/2014/main" id="{FC1E98E1-1976-4AAA-81CE-F933593FC7E3}"/>
              </a:ext>
            </a:extLst>
          </p:cNvPr>
          <p:cNvSpPr>
            <a:spLocks xmlns:a="http://schemas.openxmlformats.org/drawingml/2006/main" noGrp="1"/>
          </p:cNvSpPr>
          <p:nvPr/>
        </p:nvSpPr>
        <p:spPr>
          <a:xfrm xmlns:a="http://schemas.openxmlformats.org/drawingml/2006/main">
            <a:off x="7360920" y="2724912"/>
            <a:ext cx="658368" cy="310896"/>
          </a:xfrm>
          <a:prstGeom xmlns:a="http://schemas.openxmlformats.org/drawingml/2006/main" prst="rect">
            <a:avLst/>
          </a:prstGeom>
          <a:solidFill xmlns:a="http://schemas.openxmlformats.org/drawingml/2006/main">
            <a:srgbClr val="EFEAF7"/>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95" name="Text 93">
            <a:extLst xmlns:a="http://schemas.openxmlformats.org/drawingml/2006/main">
              <a:ext uri="{FF2B5EF4-FFF2-40B4-BE49-F238E27FC236}">
                <a16:creationId xmlns:a16="http://schemas.microsoft.com/office/drawing/2014/main" id="{CBA62A8A-2D69-4401-9A10-6A7092E49CB8}"/>
              </a:ext>
            </a:extLst>
          </p:cNvPr>
          <p:cNvSpPr>
            <a:spLocks xmlns:a="http://schemas.openxmlformats.org/drawingml/2006/main" noGrp="1"/>
          </p:cNvSpPr>
          <p:nvPr/>
        </p:nvSpPr>
        <p:spPr>
          <a:xfrm xmlns:a="http://schemas.openxmlformats.org/drawingml/2006/main">
            <a:off x="7397496" y="2830068"/>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6B4E9B"/>
                </a:solidFill>
                <a:latin typeface="Arial"/>
                <a:ea typeface="Arial"/>
                <a:cs typeface="Arial"/>
              </a:rPr>
              <a:t>SI</a:t>
            </a:r>
            <a:endParaRPr sz="700">
              <a:latin typeface="Arial"/>
              <a:ea typeface="Arial"/>
              <a:cs typeface="Arial"/>
            </a:endParaRPr>
          </a:p>
        </p:txBody>
      </p:sp>
      <p:sp>
        <p:nvSpPr>
          <p:cNvPr id="96" name="Shape 94">
            <a:extLst xmlns:a="http://schemas.openxmlformats.org/drawingml/2006/main">
              <a:ext uri="{FF2B5EF4-FFF2-40B4-BE49-F238E27FC236}">
                <a16:creationId xmlns:a16="http://schemas.microsoft.com/office/drawing/2014/main" id="{7921470B-3C52-4A65-AA82-A343D8C3F79E}"/>
              </a:ext>
            </a:extLst>
          </p:cNvPr>
          <p:cNvSpPr>
            <a:spLocks xmlns:a="http://schemas.openxmlformats.org/drawingml/2006/main" noGrp="1"/>
          </p:cNvSpPr>
          <p:nvPr/>
        </p:nvSpPr>
        <p:spPr>
          <a:xfrm xmlns:a="http://schemas.openxmlformats.org/drawingml/2006/main">
            <a:off x="8065008" y="2724912"/>
            <a:ext cx="658368" cy="310896"/>
          </a:xfrm>
          <a:prstGeom xmlns:a="http://schemas.openxmlformats.org/drawingml/2006/main" prst="rect">
            <a:avLst/>
          </a:prstGeom>
          <a:solidFill xmlns:a="http://schemas.openxmlformats.org/drawingml/2006/main">
            <a:srgbClr val="EFEAF7"/>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97" name="Text 95">
            <a:extLst xmlns:a="http://schemas.openxmlformats.org/drawingml/2006/main">
              <a:ext uri="{FF2B5EF4-FFF2-40B4-BE49-F238E27FC236}">
                <a16:creationId xmlns:a16="http://schemas.microsoft.com/office/drawing/2014/main" id="{D77DB701-4AEE-4D66-AD67-FB1770FFA9E3}"/>
              </a:ext>
            </a:extLst>
          </p:cNvPr>
          <p:cNvSpPr>
            <a:spLocks xmlns:a="http://schemas.openxmlformats.org/drawingml/2006/main" noGrp="1"/>
          </p:cNvSpPr>
          <p:nvPr/>
        </p:nvSpPr>
        <p:spPr>
          <a:xfrm xmlns:a="http://schemas.openxmlformats.org/drawingml/2006/main">
            <a:off x="8101584" y="2830068"/>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6B4E9B"/>
                </a:solidFill>
                <a:latin typeface="Arial"/>
                <a:ea typeface="Arial"/>
                <a:cs typeface="Arial"/>
              </a:rPr>
              <a:t>SI</a:t>
            </a:r>
            <a:endParaRPr sz="700">
              <a:latin typeface="Arial"/>
              <a:ea typeface="Arial"/>
              <a:cs typeface="Arial"/>
            </a:endParaRPr>
          </a:p>
        </p:txBody>
      </p:sp>
      <p:sp>
        <p:nvSpPr>
          <p:cNvPr id="98" name="Shape 96">
            <a:extLst xmlns:a="http://schemas.openxmlformats.org/drawingml/2006/main">
              <a:ext uri="{FF2B5EF4-FFF2-40B4-BE49-F238E27FC236}">
                <a16:creationId xmlns:a16="http://schemas.microsoft.com/office/drawing/2014/main" id="{B659D106-72DA-42B4-98E5-26AB07923284}"/>
              </a:ext>
            </a:extLst>
          </p:cNvPr>
          <p:cNvSpPr>
            <a:spLocks xmlns:a="http://schemas.openxmlformats.org/drawingml/2006/main" noGrp="1"/>
          </p:cNvSpPr>
          <p:nvPr/>
        </p:nvSpPr>
        <p:spPr>
          <a:xfrm xmlns:a="http://schemas.openxmlformats.org/drawingml/2006/main">
            <a:off x="8769096" y="2724912"/>
            <a:ext cx="658368" cy="310896"/>
          </a:xfrm>
          <a:prstGeom xmlns:a="http://schemas.openxmlformats.org/drawingml/2006/main" prst="rect">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99" name="Text 97">
            <a:extLst xmlns:a="http://schemas.openxmlformats.org/drawingml/2006/main">
              <a:ext uri="{FF2B5EF4-FFF2-40B4-BE49-F238E27FC236}">
                <a16:creationId xmlns:a16="http://schemas.microsoft.com/office/drawing/2014/main" id="{7345DE68-19A2-4D59-9AC1-CA272F88DD4E}"/>
              </a:ext>
            </a:extLst>
          </p:cNvPr>
          <p:cNvSpPr>
            <a:spLocks xmlns:a="http://schemas.openxmlformats.org/drawingml/2006/main" noGrp="1"/>
          </p:cNvSpPr>
          <p:nvPr/>
        </p:nvSpPr>
        <p:spPr>
          <a:xfrm xmlns:a="http://schemas.openxmlformats.org/drawingml/2006/main">
            <a:off x="8805672" y="2830068"/>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Partner</a:t>
            </a:r>
            <a:endParaRPr sz="700">
              <a:latin typeface="Arial"/>
              <a:ea typeface="Arial"/>
              <a:cs typeface="Arial"/>
            </a:endParaRPr>
          </a:p>
        </p:txBody>
      </p:sp>
      <p:sp>
        <p:nvSpPr>
          <p:cNvPr id="100" name="Shape 98">
            <a:extLst xmlns:a="http://schemas.openxmlformats.org/drawingml/2006/main">
              <a:ext uri="{FF2B5EF4-FFF2-40B4-BE49-F238E27FC236}">
                <a16:creationId xmlns:a16="http://schemas.microsoft.com/office/drawing/2014/main" id="{024B037B-9D7A-47A6-B37B-B441E5291408}"/>
              </a:ext>
            </a:extLst>
          </p:cNvPr>
          <p:cNvSpPr>
            <a:spLocks xmlns:a="http://schemas.openxmlformats.org/drawingml/2006/main" noGrp="1"/>
          </p:cNvSpPr>
          <p:nvPr/>
        </p:nvSpPr>
        <p:spPr>
          <a:xfrm xmlns:a="http://schemas.openxmlformats.org/drawingml/2006/main">
            <a:off x="9473184" y="2724912"/>
            <a:ext cx="658368" cy="310896"/>
          </a:xfrm>
          <a:prstGeom xmlns:a="http://schemas.openxmlformats.org/drawingml/2006/main" prst="rect">
            <a:avLst/>
          </a:prstGeom>
          <a:solidFill xmlns:a="http://schemas.openxmlformats.org/drawingml/2006/main">
            <a:srgbClr val="EFEAF7"/>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101" name="Text 99">
            <a:extLst xmlns:a="http://schemas.openxmlformats.org/drawingml/2006/main">
              <a:ext uri="{FF2B5EF4-FFF2-40B4-BE49-F238E27FC236}">
                <a16:creationId xmlns:a16="http://schemas.microsoft.com/office/drawing/2014/main" id="{BFBFB80D-A046-49EE-AB47-D7116B3428AB}"/>
              </a:ext>
            </a:extLst>
          </p:cNvPr>
          <p:cNvSpPr>
            <a:spLocks xmlns:a="http://schemas.openxmlformats.org/drawingml/2006/main" noGrp="1"/>
          </p:cNvSpPr>
          <p:nvPr/>
        </p:nvSpPr>
        <p:spPr>
          <a:xfrm xmlns:a="http://schemas.openxmlformats.org/drawingml/2006/main">
            <a:off x="9509760" y="2830068"/>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6B4E9B"/>
                </a:solidFill>
                <a:latin typeface="Arial"/>
                <a:ea typeface="Arial"/>
                <a:cs typeface="Arial"/>
              </a:rPr>
              <a:t>SI</a:t>
            </a:r>
            <a:endParaRPr sz="700">
              <a:latin typeface="Arial"/>
              <a:ea typeface="Arial"/>
              <a:cs typeface="Arial"/>
            </a:endParaRPr>
          </a:p>
        </p:txBody>
      </p:sp>
      <p:sp>
        <p:nvSpPr>
          <p:cNvPr id="102" name="Shape 100">
            <a:extLst xmlns:a="http://schemas.openxmlformats.org/drawingml/2006/main">
              <a:ext uri="{FF2B5EF4-FFF2-40B4-BE49-F238E27FC236}">
                <a16:creationId xmlns:a16="http://schemas.microsoft.com/office/drawing/2014/main" id="{2A9DAC06-69E4-41E5-B520-1C0B43AE4702}"/>
              </a:ext>
            </a:extLst>
          </p:cNvPr>
          <p:cNvSpPr>
            <a:spLocks xmlns:a="http://schemas.openxmlformats.org/drawingml/2006/main" noGrp="1"/>
          </p:cNvSpPr>
          <p:nvPr/>
        </p:nvSpPr>
        <p:spPr>
          <a:xfrm xmlns:a="http://schemas.openxmlformats.org/drawingml/2006/main">
            <a:off x="10177272" y="2724912"/>
            <a:ext cx="658368" cy="310896"/>
          </a:xfrm>
          <a:prstGeom xmlns:a="http://schemas.openxmlformats.org/drawingml/2006/main" prst="rect">
            <a:avLst/>
          </a:prstGeom>
          <a:solidFill xmlns:a="http://schemas.openxmlformats.org/drawingml/2006/main">
            <a:srgbClr val="EAD2C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103" name="Text 101">
            <a:extLst xmlns:a="http://schemas.openxmlformats.org/drawingml/2006/main">
              <a:ext uri="{FF2B5EF4-FFF2-40B4-BE49-F238E27FC236}">
                <a16:creationId xmlns:a16="http://schemas.microsoft.com/office/drawing/2014/main" id="{270A6080-5927-4F0A-819D-601558DB6BD3}"/>
              </a:ext>
            </a:extLst>
          </p:cNvPr>
          <p:cNvSpPr>
            <a:spLocks xmlns:a="http://schemas.openxmlformats.org/drawingml/2006/main" noGrp="1"/>
          </p:cNvSpPr>
          <p:nvPr/>
        </p:nvSpPr>
        <p:spPr>
          <a:xfrm xmlns:a="http://schemas.openxmlformats.org/drawingml/2006/main">
            <a:off x="10213848" y="2830068"/>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Client</a:t>
            </a:r>
            <a:endParaRPr sz="700">
              <a:latin typeface="Arial"/>
              <a:ea typeface="Arial"/>
              <a:cs typeface="Arial"/>
            </a:endParaRPr>
          </a:p>
        </p:txBody>
      </p:sp>
      <p:sp>
        <p:nvSpPr>
          <p:cNvPr id="104" name="Shape 102">
            <a:extLst xmlns:a="http://schemas.openxmlformats.org/drawingml/2006/main">
              <a:ext uri="{FF2B5EF4-FFF2-40B4-BE49-F238E27FC236}">
                <a16:creationId xmlns:a16="http://schemas.microsoft.com/office/drawing/2014/main" id="{7A1CB8A8-71B2-439E-9B30-439559C83091}"/>
              </a:ext>
            </a:extLst>
          </p:cNvPr>
          <p:cNvSpPr>
            <a:spLocks xmlns:a="http://schemas.openxmlformats.org/drawingml/2006/main" noGrp="1"/>
          </p:cNvSpPr>
          <p:nvPr/>
        </p:nvSpPr>
        <p:spPr>
          <a:xfrm xmlns:a="http://schemas.openxmlformats.org/drawingml/2006/main">
            <a:off x="10881360" y="2724912"/>
            <a:ext cx="658368" cy="310896"/>
          </a:xfrm>
          <a:prstGeom xmlns:a="http://schemas.openxmlformats.org/drawingml/2006/main" prst="rect">
            <a:avLst/>
          </a:prstGeom>
          <a:solidFill xmlns:a="http://schemas.openxmlformats.org/drawingml/2006/main">
            <a:srgbClr val="EAD2C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105" name="Text 103">
            <a:extLst xmlns:a="http://schemas.openxmlformats.org/drawingml/2006/main">
              <a:ext uri="{FF2B5EF4-FFF2-40B4-BE49-F238E27FC236}">
                <a16:creationId xmlns:a16="http://schemas.microsoft.com/office/drawing/2014/main" id="{E631F7C9-2FF7-41E9-A840-A4E8CF4A1AD3}"/>
              </a:ext>
            </a:extLst>
          </p:cNvPr>
          <p:cNvSpPr>
            <a:spLocks xmlns:a="http://schemas.openxmlformats.org/drawingml/2006/main" noGrp="1"/>
          </p:cNvSpPr>
          <p:nvPr/>
        </p:nvSpPr>
        <p:spPr>
          <a:xfrm xmlns:a="http://schemas.openxmlformats.org/drawingml/2006/main">
            <a:off x="10917936" y="2830068"/>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Client</a:t>
            </a:r>
            <a:endParaRPr sz="700">
              <a:latin typeface="Arial"/>
              <a:ea typeface="Arial"/>
              <a:cs typeface="Arial"/>
            </a:endParaRPr>
          </a:p>
        </p:txBody>
      </p:sp>
      <p:sp>
        <p:nvSpPr>
          <p:cNvPr id="106" name="Text 104">
            <a:extLst xmlns:a="http://schemas.openxmlformats.org/drawingml/2006/main">
              <a:ext uri="{FF2B5EF4-FFF2-40B4-BE49-F238E27FC236}">
                <a16:creationId xmlns:a16="http://schemas.microsoft.com/office/drawing/2014/main" id="{5A471470-E004-4702-A8FB-30A0B541203E}"/>
              </a:ext>
            </a:extLst>
          </p:cNvPr>
          <p:cNvSpPr>
            <a:spLocks xmlns:a="http://schemas.openxmlformats.org/drawingml/2006/main" noGrp="1"/>
          </p:cNvSpPr>
          <p:nvPr/>
        </p:nvSpPr>
        <p:spPr>
          <a:xfrm xmlns:a="http://schemas.openxmlformats.org/drawingml/2006/main">
            <a:off x="6903720" y="3236976"/>
            <a:ext cx="3657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r">
              <a:buNone/>
            </a:pPr>
            <a:r>
              <a:rPr sz="800" b="1">
                <a:solidFill>
                  <a:srgbClr val="3E4548"/>
                </a:solidFill>
                <a:latin typeface="Arial"/>
                <a:ea typeface="Arial"/>
                <a:cs typeface="Arial"/>
              </a:rPr>
              <a:t>MSP</a:t>
            </a:r>
            <a:endParaRPr sz="800">
              <a:latin typeface="Arial"/>
              <a:ea typeface="Arial"/>
              <a:cs typeface="Arial"/>
            </a:endParaRPr>
          </a:p>
        </p:txBody>
      </p:sp>
      <p:sp>
        <p:nvSpPr>
          <p:cNvPr id="107" name="Shape 105">
            <a:extLst xmlns:a="http://schemas.openxmlformats.org/drawingml/2006/main">
              <a:ext uri="{FF2B5EF4-FFF2-40B4-BE49-F238E27FC236}">
                <a16:creationId xmlns:a16="http://schemas.microsoft.com/office/drawing/2014/main" id="{A482F3AD-67E5-4F8C-AD63-A34140DA7EDB}"/>
              </a:ext>
            </a:extLst>
          </p:cNvPr>
          <p:cNvSpPr>
            <a:spLocks xmlns:a="http://schemas.openxmlformats.org/drawingml/2006/main" noGrp="1"/>
          </p:cNvSpPr>
          <p:nvPr/>
        </p:nvSpPr>
        <p:spPr>
          <a:xfrm xmlns:a="http://schemas.openxmlformats.org/drawingml/2006/main">
            <a:off x="7360920" y="3154680"/>
            <a:ext cx="658368" cy="310896"/>
          </a:xfrm>
          <a:prstGeom xmlns:a="http://schemas.openxmlformats.org/drawingml/2006/main" prst="rect">
            <a:avLst/>
          </a:prstGeom>
          <a:solidFill xmlns:a="http://schemas.openxmlformats.org/drawingml/2006/main">
            <a:srgbClr val="F3F6F8"/>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108" name="Text 106">
            <a:extLst xmlns:a="http://schemas.openxmlformats.org/drawingml/2006/main">
              <a:ext uri="{FF2B5EF4-FFF2-40B4-BE49-F238E27FC236}">
                <a16:creationId xmlns:a16="http://schemas.microsoft.com/office/drawing/2014/main" id="{E5A7BAC6-816A-44CC-ABBB-D4144C72EA10}"/>
              </a:ext>
            </a:extLst>
          </p:cNvPr>
          <p:cNvSpPr>
            <a:spLocks xmlns:a="http://schemas.openxmlformats.org/drawingml/2006/main" noGrp="1"/>
          </p:cNvSpPr>
          <p:nvPr/>
        </p:nvSpPr>
        <p:spPr>
          <a:xfrm xmlns:a="http://schemas.openxmlformats.org/drawingml/2006/main">
            <a:off x="7397496" y="3259836"/>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Joint</a:t>
            </a:r>
            <a:endParaRPr sz="700">
              <a:latin typeface="Arial"/>
              <a:ea typeface="Arial"/>
              <a:cs typeface="Arial"/>
            </a:endParaRPr>
          </a:p>
        </p:txBody>
      </p:sp>
      <p:sp>
        <p:nvSpPr>
          <p:cNvPr id="109" name="Shape 107">
            <a:extLst xmlns:a="http://schemas.openxmlformats.org/drawingml/2006/main">
              <a:ext uri="{FF2B5EF4-FFF2-40B4-BE49-F238E27FC236}">
                <a16:creationId xmlns:a16="http://schemas.microsoft.com/office/drawing/2014/main" id="{4738BB42-1208-47DF-AC2B-A21A0BBAE8A3}"/>
              </a:ext>
            </a:extLst>
          </p:cNvPr>
          <p:cNvSpPr>
            <a:spLocks xmlns:a="http://schemas.openxmlformats.org/drawingml/2006/main" noGrp="1"/>
          </p:cNvSpPr>
          <p:nvPr/>
        </p:nvSpPr>
        <p:spPr>
          <a:xfrm xmlns:a="http://schemas.openxmlformats.org/drawingml/2006/main">
            <a:off x="8065008" y="3154680"/>
            <a:ext cx="658368" cy="310896"/>
          </a:xfrm>
          <a:prstGeom xmlns:a="http://schemas.openxmlformats.org/drawingml/2006/main" prst="rect">
            <a:avLst/>
          </a:prstGeom>
          <a:solidFill xmlns:a="http://schemas.openxmlformats.org/drawingml/2006/main">
            <a:srgbClr val="F3F6F8"/>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110" name="Text 108">
            <a:extLst xmlns:a="http://schemas.openxmlformats.org/drawingml/2006/main">
              <a:ext uri="{FF2B5EF4-FFF2-40B4-BE49-F238E27FC236}">
                <a16:creationId xmlns:a16="http://schemas.microsoft.com/office/drawing/2014/main" id="{2CFFC063-22F2-4682-9CDD-B0E32BA84E74}"/>
              </a:ext>
            </a:extLst>
          </p:cNvPr>
          <p:cNvSpPr>
            <a:spLocks xmlns:a="http://schemas.openxmlformats.org/drawingml/2006/main" noGrp="1"/>
          </p:cNvSpPr>
          <p:nvPr/>
        </p:nvSpPr>
        <p:spPr>
          <a:xfrm xmlns:a="http://schemas.openxmlformats.org/drawingml/2006/main">
            <a:off x="8101584" y="3259836"/>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Joint</a:t>
            </a:r>
            <a:endParaRPr sz="700">
              <a:latin typeface="Arial"/>
              <a:ea typeface="Arial"/>
              <a:cs typeface="Arial"/>
            </a:endParaRPr>
          </a:p>
        </p:txBody>
      </p:sp>
      <p:sp>
        <p:nvSpPr>
          <p:cNvPr id="111" name="Shape 109">
            <a:extLst xmlns:a="http://schemas.openxmlformats.org/drawingml/2006/main">
              <a:ext uri="{FF2B5EF4-FFF2-40B4-BE49-F238E27FC236}">
                <a16:creationId xmlns:a16="http://schemas.microsoft.com/office/drawing/2014/main" id="{41255B6B-8174-4C88-8CA8-B0C09F577E06}"/>
              </a:ext>
            </a:extLst>
          </p:cNvPr>
          <p:cNvSpPr>
            <a:spLocks xmlns:a="http://schemas.openxmlformats.org/drawingml/2006/main" noGrp="1"/>
          </p:cNvSpPr>
          <p:nvPr/>
        </p:nvSpPr>
        <p:spPr>
          <a:xfrm xmlns:a="http://schemas.openxmlformats.org/drawingml/2006/main">
            <a:off x="8769096" y="3154680"/>
            <a:ext cx="658368" cy="310896"/>
          </a:xfrm>
          <a:prstGeom xmlns:a="http://schemas.openxmlformats.org/drawingml/2006/main" prst="rect">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112" name="Text 110">
            <a:extLst xmlns:a="http://schemas.openxmlformats.org/drawingml/2006/main">
              <a:ext uri="{FF2B5EF4-FFF2-40B4-BE49-F238E27FC236}">
                <a16:creationId xmlns:a16="http://schemas.microsoft.com/office/drawing/2014/main" id="{938ADD16-7FD2-4CAA-BF56-BB583C7096D9}"/>
              </a:ext>
            </a:extLst>
          </p:cNvPr>
          <p:cNvSpPr>
            <a:spLocks xmlns:a="http://schemas.openxmlformats.org/drawingml/2006/main" noGrp="1"/>
          </p:cNvSpPr>
          <p:nvPr/>
        </p:nvSpPr>
        <p:spPr>
          <a:xfrm xmlns:a="http://schemas.openxmlformats.org/drawingml/2006/main">
            <a:off x="8805672" y="3259836"/>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Partner</a:t>
            </a:r>
            <a:endParaRPr sz="700">
              <a:latin typeface="Arial"/>
              <a:ea typeface="Arial"/>
              <a:cs typeface="Arial"/>
            </a:endParaRPr>
          </a:p>
        </p:txBody>
      </p:sp>
      <p:sp>
        <p:nvSpPr>
          <p:cNvPr id="113" name="Shape 111">
            <a:extLst xmlns:a="http://schemas.openxmlformats.org/drawingml/2006/main">
              <a:ext uri="{FF2B5EF4-FFF2-40B4-BE49-F238E27FC236}">
                <a16:creationId xmlns:a16="http://schemas.microsoft.com/office/drawing/2014/main" id="{3E0F95D4-1166-49D4-BFF4-1F4C0CBCFD87}"/>
              </a:ext>
            </a:extLst>
          </p:cNvPr>
          <p:cNvSpPr>
            <a:spLocks xmlns:a="http://schemas.openxmlformats.org/drawingml/2006/main" noGrp="1"/>
          </p:cNvSpPr>
          <p:nvPr/>
        </p:nvSpPr>
        <p:spPr>
          <a:xfrm xmlns:a="http://schemas.openxmlformats.org/drawingml/2006/main">
            <a:off x="9473184" y="3154680"/>
            <a:ext cx="658368" cy="310896"/>
          </a:xfrm>
          <a:prstGeom xmlns:a="http://schemas.openxmlformats.org/drawingml/2006/main" prst="rect">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114" name="Text 112">
            <a:extLst xmlns:a="http://schemas.openxmlformats.org/drawingml/2006/main">
              <a:ext uri="{FF2B5EF4-FFF2-40B4-BE49-F238E27FC236}">
                <a16:creationId xmlns:a16="http://schemas.microsoft.com/office/drawing/2014/main" id="{CED6BF66-D66E-4B68-AA6D-010FCF0332B5}"/>
              </a:ext>
            </a:extLst>
          </p:cNvPr>
          <p:cNvSpPr>
            <a:spLocks xmlns:a="http://schemas.openxmlformats.org/drawingml/2006/main" noGrp="1"/>
          </p:cNvSpPr>
          <p:nvPr/>
        </p:nvSpPr>
        <p:spPr>
          <a:xfrm xmlns:a="http://schemas.openxmlformats.org/drawingml/2006/main">
            <a:off x="9509760" y="3259836"/>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MSP</a:t>
            </a:r>
            <a:endParaRPr sz="700">
              <a:latin typeface="Arial"/>
              <a:ea typeface="Arial"/>
              <a:cs typeface="Arial"/>
            </a:endParaRPr>
          </a:p>
        </p:txBody>
      </p:sp>
      <p:sp>
        <p:nvSpPr>
          <p:cNvPr id="115" name="Shape 113">
            <a:extLst xmlns:a="http://schemas.openxmlformats.org/drawingml/2006/main">
              <a:ext uri="{FF2B5EF4-FFF2-40B4-BE49-F238E27FC236}">
                <a16:creationId xmlns:a16="http://schemas.microsoft.com/office/drawing/2014/main" id="{DCC97AD2-9DBE-4EB4-9194-62FDA33163F1}"/>
              </a:ext>
            </a:extLst>
          </p:cNvPr>
          <p:cNvSpPr>
            <a:spLocks xmlns:a="http://schemas.openxmlformats.org/drawingml/2006/main" noGrp="1"/>
          </p:cNvSpPr>
          <p:nvPr/>
        </p:nvSpPr>
        <p:spPr>
          <a:xfrm xmlns:a="http://schemas.openxmlformats.org/drawingml/2006/main">
            <a:off x="10177272" y="3154680"/>
            <a:ext cx="658368" cy="310896"/>
          </a:xfrm>
          <a:prstGeom xmlns:a="http://schemas.openxmlformats.org/drawingml/2006/main" prst="rect">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116" name="Text 114">
            <a:extLst xmlns:a="http://schemas.openxmlformats.org/drawingml/2006/main">
              <a:ext uri="{FF2B5EF4-FFF2-40B4-BE49-F238E27FC236}">
                <a16:creationId xmlns:a16="http://schemas.microsoft.com/office/drawing/2014/main" id="{295F53EC-9C98-412B-BB0E-843508874CA7}"/>
              </a:ext>
            </a:extLst>
          </p:cNvPr>
          <p:cNvSpPr>
            <a:spLocks xmlns:a="http://schemas.openxmlformats.org/drawingml/2006/main" noGrp="1"/>
          </p:cNvSpPr>
          <p:nvPr/>
        </p:nvSpPr>
        <p:spPr>
          <a:xfrm xmlns:a="http://schemas.openxmlformats.org/drawingml/2006/main">
            <a:off x="10213848" y="3259836"/>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MSP</a:t>
            </a:r>
            <a:endParaRPr sz="700">
              <a:latin typeface="Arial"/>
              <a:ea typeface="Arial"/>
              <a:cs typeface="Arial"/>
            </a:endParaRPr>
          </a:p>
        </p:txBody>
      </p:sp>
      <p:sp>
        <p:nvSpPr>
          <p:cNvPr id="117" name="Shape 115">
            <a:extLst xmlns:a="http://schemas.openxmlformats.org/drawingml/2006/main">
              <a:ext uri="{FF2B5EF4-FFF2-40B4-BE49-F238E27FC236}">
                <a16:creationId xmlns:a16="http://schemas.microsoft.com/office/drawing/2014/main" id="{170329CF-1C57-4783-8207-D3D81041DB98}"/>
              </a:ext>
            </a:extLst>
          </p:cNvPr>
          <p:cNvSpPr>
            <a:spLocks xmlns:a="http://schemas.openxmlformats.org/drawingml/2006/main" noGrp="1"/>
          </p:cNvSpPr>
          <p:nvPr/>
        </p:nvSpPr>
        <p:spPr>
          <a:xfrm xmlns:a="http://schemas.openxmlformats.org/drawingml/2006/main">
            <a:off x="10881360" y="3154680"/>
            <a:ext cx="658368" cy="310896"/>
          </a:xfrm>
          <a:prstGeom xmlns:a="http://schemas.openxmlformats.org/drawingml/2006/main" prst="rect">
            <a:avLst/>
          </a:prstGeom>
          <a:solidFill xmlns:a="http://schemas.openxmlformats.org/drawingml/2006/main">
            <a:srgbClr val="F3F6F8"/>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118" name="Text 116">
            <a:extLst xmlns:a="http://schemas.openxmlformats.org/drawingml/2006/main">
              <a:ext uri="{FF2B5EF4-FFF2-40B4-BE49-F238E27FC236}">
                <a16:creationId xmlns:a16="http://schemas.microsoft.com/office/drawing/2014/main" id="{2FE93703-D219-4099-B556-DECD2BCF35CE}"/>
              </a:ext>
            </a:extLst>
          </p:cNvPr>
          <p:cNvSpPr>
            <a:spLocks xmlns:a="http://schemas.openxmlformats.org/drawingml/2006/main" noGrp="1"/>
          </p:cNvSpPr>
          <p:nvPr/>
        </p:nvSpPr>
        <p:spPr>
          <a:xfrm xmlns:a="http://schemas.openxmlformats.org/drawingml/2006/main">
            <a:off x="10917936" y="3259836"/>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Joint</a:t>
            </a:r>
            <a:endParaRPr sz="700">
              <a:latin typeface="Arial"/>
              <a:ea typeface="Arial"/>
              <a:cs typeface="Arial"/>
            </a:endParaRPr>
          </a:p>
        </p:txBody>
      </p:sp>
      <p:sp>
        <p:nvSpPr>
          <p:cNvPr id="119" name="Text 117">
            <a:extLst xmlns:a="http://schemas.openxmlformats.org/drawingml/2006/main">
              <a:ext uri="{FF2B5EF4-FFF2-40B4-BE49-F238E27FC236}">
                <a16:creationId xmlns:a16="http://schemas.microsoft.com/office/drawing/2014/main" id="{F61F7300-0E6D-41C7-9043-A32401D2F8A1}"/>
              </a:ext>
            </a:extLst>
          </p:cNvPr>
          <p:cNvSpPr>
            <a:spLocks xmlns:a="http://schemas.openxmlformats.org/drawingml/2006/main" noGrp="1"/>
          </p:cNvSpPr>
          <p:nvPr/>
        </p:nvSpPr>
        <p:spPr>
          <a:xfrm xmlns:a="http://schemas.openxmlformats.org/drawingml/2006/main">
            <a:off x="6903720" y="3666744"/>
            <a:ext cx="3657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r">
              <a:buNone/>
            </a:pPr>
            <a:r>
              <a:rPr sz="800" b="1">
                <a:solidFill>
                  <a:srgbClr val="3E4548"/>
                </a:solidFill>
                <a:latin typeface="Arial"/>
                <a:ea typeface="Arial"/>
                <a:cs typeface="Arial"/>
              </a:rPr>
              <a:t>NaaS</a:t>
            </a:r>
            <a:endParaRPr sz="800">
              <a:latin typeface="Arial"/>
              <a:ea typeface="Arial"/>
              <a:cs typeface="Arial"/>
            </a:endParaRPr>
          </a:p>
        </p:txBody>
      </p:sp>
      <p:sp>
        <p:nvSpPr>
          <p:cNvPr id="120" name="Shape 118">
            <a:extLst xmlns:a="http://schemas.openxmlformats.org/drawingml/2006/main">
              <a:ext uri="{FF2B5EF4-FFF2-40B4-BE49-F238E27FC236}">
                <a16:creationId xmlns:a16="http://schemas.microsoft.com/office/drawing/2014/main" id="{34EF5371-D4AB-463C-8D4C-B53829DC3517}"/>
              </a:ext>
            </a:extLst>
          </p:cNvPr>
          <p:cNvSpPr>
            <a:spLocks xmlns:a="http://schemas.openxmlformats.org/drawingml/2006/main" noGrp="1"/>
          </p:cNvSpPr>
          <p:nvPr/>
        </p:nvSpPr>
        <p:spPr>
          <a:xfrm xmlns:a="http://schemas.openxmlformats.org/drawingml/2006/main">
            <a:off x="7360920" y="3584448"/>
            <a:ext cx="658368" cy="310896"/>
          </a:xfrm>
          <a:prstGeom xmlns:a="http://schemas.openxmlformats.org/drawingml/2006/main" prst="rect">
            <a:avLst/>
          </a:prstGeom>
          <a:solidFill xmlns:a="http://schemas.openxmlformats.org/drawingml/2006/main">
            <a:srgbClr val="F3F6F8"/>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121" name="Text 119">
            <a:extLst xmlns:a="http://schemas.openxmlformats.org/drawingml/2006/main">
              <a:ext uri="{FF2B5EF4-FFF2-40B4-BE49-F238E27FC236}">
                <a16:creationId xmlns:a16="http://schemas.microsoft.com/office/drawing/2014/main" id="{A857E3EA-E6F3-4625-AF98-8C77786D2A4A}"/>
              </a:ext>
            </a:extLst>
          </p:cNvPr>
          <p:cNvSpPr>
            <a:spLocks xmlns:a="http://schemas.openxmlformats.org/drawingml/2006/main" noGrp="1"/>
          </p:cNvSpPr>
          <p:nvPr/>
        </p:nvSpPr>
        <p:spPr>
          <a:xfrm xmlns:a="http://schemas.openxmlformats.org/drawingml/2006/main">
            <a:off x="7397496" y="3689604"/>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Joint</a:t>
            </a:r>
            <a:endParaRPr sz="700">
              <a:latin typeface="Arial"/>
              <a:ea typeface="Arial"/>
              <a:cs typeface="Arial"/>
            </a:endParaRPr>
          </a:p>
        </p:txBody>
      </p:sp>
      <p:sp>
        <p:nvSpPr>
          <p:cNvPr id="122" name="Shape 120">
            <a:extLst xmlns:a="http://schemas.openxmlformats.org/drawingml/2006/main">
              <a:ext uri="{FF2B5EF4-FFF2-40B4-BE49-F238E27FC236}">
                <a16:creationId xmlns:a16="http://schemas.microsoft.com/office/drawing/2014/main" id="{6D84B6BC-D708-4A6E-92A1-16D3783C7C57}"/>
              </a:ext>
            </a:extLst>
          </p:cNvPr>
          <p:cNvSpPr>
            <a:spLocks xmlns:a="http://schemas.openxmlformats.org/drawingml/2006/main" noGrp="1"/>
          </p:cNvSpPr>
          <p:nvPr/>
        </p:nvSpPr>
        <p:spPr>
          <a:xfrm xmlns:a="http://schemas.openxmlformats.org/drawingml/2006/main">
            <a:off x="8065008" y="3584448"/>
            <a:ext cx="658368" cy="310896"/>
          </a:xfrm>
          <a:prstGeom xmlns:a="http://schemas.openxmlformats.org/drawingml/2006/main" prst="rect">
            <a:avLst/>
          </a:prstGeom>
          <a:solidFill xmlns:a="http://schemas.openxmlformats.org/drawingml/2006/main">
            <a:srgbClr val="F3F6F8"/>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123" name="Text 121">
            <a:extLst xmlns:a="http://schemas.openxmlformats.org/drawingml/2006/main">
              <a:ext uri="{FF2B5EF4-FFF2-40B4-BE49-F238E27FC236}">
                <a16:creationId xmlns:a16="http://schemas.microsoft.com/office/drawing/2014/main" id="{F42CD1E3-CD77-4F1C-BA9F-D61E540BCD8F}"/>
              </a:ext>
            </a:extLst>
          </p:cNvPr>
          <p:cNvSpPr>
            <a:spLocks xmlns:a="http://schemas.openxmlformats.org/drawingml/2006/main" noGrp="1"/>
          </p:cNvSpPr>
          <p:nvPr/>
        </p:nvSpPr>
        <p:spPr>
          <a:xfrm xmlns:a="http://schemas.openxmlformats.org/drawingml/2006/main">
            <a:off x="8101584" y="3689604"/>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Joint</a:t>
            </a:r>
            <a:endParaRPr sz="700">
              <a:latin typeface="Arial"/>
              <a:ea typeface="Arial"/>
              <a:cs typeface="Arial"/>
            </a:endParaRPr>
          </a:p>
        </p:txBody>
      </p:sp>
      <p:sp>
        <p:nvSpPr>
          <p:cNvPr id="124" name="Shape 122">
            <a:extLst xmlns:a="http://schemas.openxmlformats.org/drawingml/2006/main">
              <a:ext uri="{FF2B5EF4-FFF2-40B4-BE49-F238E27FC236}">
                <a16:creationId xmlns:a16="http://schemas.microsoft.com/office/drawing/2014/main" id="{54BA06DA-4BA9-49AF-B2A1-2040FF14EE78}"/>
              </a:ext>
            </a:extLst>
          </p:cNvPr>
          <p:cNvSpPr>
            <a:spLocks xmlns:a="http://schemas.openxmlformats.org/drawingml/2006/main" noGrp="1"/>
          </p:cNvSpPr>
          <p:nvPr/>
        </p:nvSpPr>
        <p:spPr>
          <a:xfrm xmlns:a="http://schemas.openxmlformats.org/drawingml/2006/main">
            <a:off x="8769096" y="3584448"/>
            <a:ext cx="658368" cy="310896"/>
          </a:xfrm>
          <a:prstGeom xmlns:a="http://schemas.openxmlformats.org/drawingml/2006/main" prst="rect">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125" name="Text 123">
            <a:extLst xmlns:a="http://schemas.openxmlformats.org/drawingml/2006/main">
              <a:ext uri="{FF2B5EF4-FFF2-40B4-BE49-F238E27FC236}">
                <a16:creationId xmlns:a16="http://schemas.microsoft.com/office/drawing/2014/main" id="{A1A1FFE8-0BC8-4D90-B7EC-23C7BDAD678A}"/>
              </a:ext>
            </a:extLst>
          </p:cNvPr>
          <p:cNvSpPr>
            <a:spLocks xmlns:a="http://schemas.openxmlformats.org/drawingml/2006/main" noGrp="1"/>
          </p:cNvSpPr>
          <p:nvPr/>
        </p:nvSpPr>
        <p:spPr>
          <a:xfrm xmlns:a="http://schemas.openxmlformats.org/drawingml/2006/main">
            <a:off x="8805672" y="3689604"/>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Provider</a:t>
            </a:r>
            <a:endParaRPr sz="700">
              <a:latin typeface="Arial"/>
              <a:ea typeface="Arial"/>
              <a:cs typeface="Arial"/>
            </a:endParaRPr>
          </a:p>
        </p:txBody>
      </p:sp>
      <p:sp>
        <p:nvSpPr>
          <p:cNvPr id="126" name="Shape 124">
            <a:extLst xmlns:a="http://schemas.openxmlformats.org/drawingml/2006/main">
              <a:ext uri="{FF2B5EF4-FFF2-40B4-BE49-F238E27FC236}">
                <a16:creationId xmlns:a16="http://schemas.microsoft.com/office/drawing/2014/main" id="{3085FFB3-0FEF-43C8-A766-B1E8AEEB84F3}"/>
              </a:ext>
            </a:extLst>
          </p:cNvPr>
          <p:cNvSpPr>
            <a:spLocks xmlns:a="http://schemas.openxmlformats.org/drawingml/2006/main" noGrp="1"/>
          </p:cNvSpPr>
          <p:nvPr/>
        </p:nvSpPr>
        <p:spPr>
          <a:xfrm xmlns:a="http://schemas.openxmlformats.org/drawingml/2006/main">
            <a:off x="9473184" y="3584448"/>
            <a:ext cx="658368" cy="310896"/>
          </a:xfrm>
          <a:prstGeom xmlns:a="http://schemas.openxmlformats.org/drawingml/2006/main" prst="rect">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127" name="Text 125">
            <a:extLst xmlns:a="http://schemas.openxmlformats.org/drawingml/2006/main">
              <a:ext uri="{FF2B5EF4-FFF2-40B4-BE49-F238E27FC236}">
                <a16:creationId xmlns:a16="http://schemas.microsoft.com/office/drawing/2014/main" id="{94740042-7AEA-493F-83FE-E7ADDAC72554}"/>
              </a:ext>
            </a:extLst>
          </p:cNvPr>
          <p:cNvSpPr>
            <a:spLocks xmlns:a="http://schemas.openxmlformats.org/drawingml/2006/main" noGrp="1"/>
          </p:cNvSpPr>
          <p:nvPr/>
        </p:nvSpPr>
        <p:spPr>
          <a:xfrm xmlns:a="http://schemas.openxmlformats.org/drawingml/2006/main">
            <a:off x="9509760" y="3689604"/>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Provider</a:t>
            </a:r>
            <a:endParaRPr sz="700">
              <a:latin typeface="Arial"/>
              <a:ea typeface="Arial"/>
              <a:cs typeface="Arial"/>
            </a:endParaRPr>
          </a:p>
        </p:txBody>
      </p:sp>
      <p:sp>
        <p:nvSpPr>
          <p:cNvPr id="128" name="Shape 126">
            <a:extLst xmlns:a="http://schemas.openxmlformats.org/drawingml/2006/main">
              <a:ext uri="{FF2B5EF4-FFF2-40B4-BE49-F238E27FC236}">
                <a16:creationId xmlns:a16="http://schemas.microsoft.com/office/drawing/2014/main" id="{62F06788-A275-43E9-A1C3-502DBA330E08}"/>
              </a:ext>
            </a:extLst>
          </p:cNvPr>
          <p:cNvSpPr>
            <a:spLocks xmlns:a="http://schemas.openxmlformats.org/drawingml/2006/main" noGrp="1"/>
          </p:cNvSpPr>
          <p:nvPr/>
        </p:nvSpPr>
        <p:spPr>
          <a:xfrm xmlns:a="http://schemas.openxmlformats.org/drawingml/2006/main">
            <a:off x="10177272" y="3584448"/>
            <a:ext cx="658368" cy="310896"/>
          </a:xfrm>
          <a:prstGeom xmlns:a="http://schemas.openxmlformats.org/drawingml/2006/main" prst="rect">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129" name="Text 127">
            <a:extLst xmlns:a="http://schemas.openxmlformats.org/drawingml/2006/main">
              <a:ext uri="{FF2B5EF4-FFF2-40B4-BE49-F238E27FC236}">
                <a16:creationId xmlns:a16="http://schemas.microsoft.com/office/drawing/2014/main" id="{88FFD30A-5A21-4D47-BACC-19B31A72592B}"/>
              </a:ext>
            </a:extLst>
          </p:cNvPr>
          <p:cNvSpPr>
            <a:spLocks xmlns:a="http://schemas.openxmlformats.org/drawingml/2006/main" noGrp="1"/>
          </p:cNvSpPr>
          <p:nvPr/>
        </p:nvSpPr>
        <p:spPr>
          <a:xfrm xmlns:a="http://schemas.openxmlformats.org/drawingml/2006/main">
            <a:off x="10213848" y="3689604"/>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Provider</a:t>
            </a:r>
            <a:endParaRPr sz="700">
              <a:latin typeface="Arial"/>
              <a:ea typeface="Arial"/>
              <a:cs typeface="Arial"/>
            </a:endParaRPr>
          </a:p>
        </p:txBody>
      </p:sp>
      <p:sp>
        <p:nvSpPr>
          <p:cNvPr id="130" name="Shape 128">
            <a:extLst xmlns:a="http://schemas.openxmlformats.org/drawingml/2006/main">
              <a:ext uri="{FF2B5EF4-FFF2-40B4-BE49-F238E27FC236}">
                <a16:creationId xmlns:a16="http://schemas.microsoft.com/office/drawing/2014/main" id="{26199652-C12A-4FB7-B727-278D6ABB0D54}"/>
              </a:ext>
            </a:extLst>
          </p:cNvPr>
          <p:cNvSpPr>
            <a:spLocks xmlns:a="http://schemas.openxmlformats.org/drawingml/2006/main" noGrp="1"/>
          </p:cNvSpPr>
          <p:nvPr/>
        </p:nvSpPr>
        <p:spPr>
          <a:xfrm xmlns:a="http://schemas.openxmlformats.org/drawingml/2006/main">
            <a:off x="10881360" y="3584448"/>
            <a:ext cx="658368" cy="310896"/>
          </a:xfrm>
          <a:prstGeom xmlns:a="http://schemas.openxmlformats.org/drawingml/2006/main" prst="rect">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2000">
              <a:latin typeface="Arial"/>
              <a:ea typeface="Arial"/>
              <a:cs typeface="Arial"/>
            </a:endParaRPr>
          </a:p>
        </p:txBody>
      </p:sp>
      <p:sp>
        <p:nvSpPr>
          <p:cNvPr id="131" name="Text 129">
            <a:extLst xmlns:a="http://schemas.openxmlformats.org/drawingml/2006/main">
              <a:ext uri="{FF2B5EF4-FFF2-40B4-BE49-F238E27FC236}">
                <a16:creationId xmlns:a16="http://schemas.microsoft.com/office/drawing/2014/main" id="{1F775986-5C43-4F06-B90C-FCC0163D1123}"/>
              </a:ext>
            </a:extLst>
          </p:cNvPr>
          <p:cNvSpPr>
            <a:spLocks xmlns:a="http://schemas.openxmlformats.org/drawingml/2006/main" noGrp="1"/>
          </p:cNvSpPr>
          <p:nvPr/>
        </p:nvSpPr>
        <p:spPr>
          <a:xfrm xmlns:a="http://schemas.openxmlformats.org/drawingml/2006/main">
            <a:off x="10917936" y="3689604"/>
            <a:ext cx="5852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Provider</a:t>
            </a:r>
            <a:endParaRPr sz="700">
              <a:latin typeface="Arial"/>
              <a:ea typeface="Arial"/>
              <a:cs typeface="Arial"/>
            </a:endParaRPr>
          </a:p>
        </p:txBody>
      </p:sp>
      <p:sp>
        <p:nvSpPr>
          <p:cNvPr id="132" name="Shape 130">
            <a:extLst xmlns:a="http://schemas.openxmlformats.org/drawingml/2006/main">
              <a:ext uri="{FF2B5EF4-FFF2-40B4-BE49-F238E27FC236}">
                <a16:creationId xmlns:a16="http://schemas.microsoft.com/office/drawing/2014/main" id="{0FDCAD75-3180-48AC-882A-DC8830086CBD}"/>
              </a:ext>
            </a:extLst>
          </p:cNvPr>
          <p:cNvSpPr>
            <a:spLocks xmlns:a="http://schemas.openxmlformats.org/drawingml/2006/main" noGrp="1"/>
          </p:cNvSpPr>
          <p:nvPr/>
        </p:nvSpPr>
        <p:spPr>
          <a:xfrm xmlns:a="http://schemas.openxmlformats.org/drawingml/2006/main">
            <a:off x="7645347" y="4114801"/>
            <a:ext cx="137160" cy="137160"/>
          </a:xfrm>
          <a:prstGeom xmlns:a="http://schemas.openxmlformats.org/drawingml/2006/main" prst="rect">
            <a:avLst/>
          </a:prstGeom>
          <a:solidFill xmlns:a="http://schemas.openxmlformats.org/drawingml/2006/main">
            <a:srgbClr val="EAD2C2"/>
          </a:solidFill>
          <a:ln xmlns:a="http://schemas.openxmlformats.org/drawingml/2006/main" w="381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33" name="Text 131">
            <a:extLst xmlns:a="http://schemas.openxmlformats.org/drawingml/2006/main">
              <a:ext uri="{FF2B5EF4-FFF2-40B4-BE49-F238E27FC236}">
                <a16:creationId xmlns:a16="http://schemas.microsoft.com/office/drawing/2014/main" id="{4E9D4626-0F4E-4024-8047-C573FF0938F3}"/>
              </a:ext>
            </a:extLst>
          </p:cNvPr>
          <p:cNvSpPr>
            <a:spLocks xmlns:a="http://schemas.openxmlformats.org/drawingml/2006/main" noGrp="1"/>
          </p:cNvSpPr>
          <p:nvPr/>
        </p:nvSpPr>
        <p:spPr>
          <a:xfrm xmlns:a="http://schemas.openxmlformats.org/drawingml/2006/main">
            <a:off x="7828227" y="4133089"/>
            <a:ext cx="65836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B66E47"/>
                </a:solidFill>
                <a:latin typeface="Arial"/>
                <a:ea typeface="Arial"/>
                <a:cs typeface="Arial"/>
              </a:rPr>
              <a:t>Client</a:t>
            </a:r>
            <a:endParaRPr sz="800">
              <a:latin typeface="Arial"/>
              <a:ea typeface="Arial"/>
              <a:cs typeface="Arial"/>
            </a:endParaRPr>
          </a:p>
        </p:txBody>
      </p:sp>
      <p:sp>
        <p:nvSpPr>
          <p:cNvPr id="134" name="Shape 132">
            <a:extLst xmlns:a="http://schemas.openxmlformats.org/drawingml/2006/main">
              <a:ext uri="{FF2B5EF4-FFF2-40B4-BE49-F238E27FC236}">
                <a16:creationId xmlns:a16="http://schemas.microsoft.com/office/drawing/2014/main" id="{014C6E59-9DDF-4C74-A9CE-466813344F2A}"/>
              </a:ext>
            </a:extLst>
          </p:cNvPr>
          <p:cNvSpPr>
            <a:spLocks xmlns:a="http://schemas.openxmlformats.org/drawingml/2006/main" noGrp="1"/>
          </p:cNvSpPr>
          <p:nvPr/>
        </p:nvSpPr>
        <p:spPr>
          <a:xfrm xmlns:a="http://schemas.openxmlformats.org/drawingml/2006/main">
            <a:off x="8669475" y="4114801"/>
            <a:ext cx="137160" cy="137160"/>
          </a:xfrm>
          <a:prstGeom xmlns:a="http://schemas.openxmlformats.org/drawingml/2006/main" prst="rect">
            <a:avLst/>
          </a:prstGeom>
          <a:solidFill xmlns:a="http://schemas.openxmlformats.org/drawingml/2006/main">
            <a:srgbClr val="F3E7D2"/>
          </a:solidFill>
          <a:ln xmlns:a="http://schemas.openxmlformats.org/drawingml/2006/main" w="381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35" name="Text 133">
            <a:extLst xmlns:a="http://schemas.openxmlformats.org/drawingml/2006/main">
              <a:ext uri="{FF2B5EF4-FFF2-40B4-BE49-F238E27FC236}">
                <a16:creationId xmlns:a16="http://schemas.microsoft.com/office/drawing/2014/main" id="{BFA3AA86-A58A-4AF2-9E50-630643011743}"/>
              </a:ext>
            </a:extLst>
          </p:cNvPr>
          <p:cNvSpPr>
            <a:spLocks xmlns:a="http://schemas.openxmlformats.org/drawingml/2006/main" noGrp="1"/>
          </p:cNvSpPr>
          <p:nvPr/>
        </p:nvSpPr>
        <p:spPr>
          <a:xfrm xmlns:a="http://schemas.openxmlformats.org/drawingml/2006/main">
            <a:off x="8852355" y="4133089"/>
            <a:ext cx="65836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C69345"/>
                </a:solidFill>
                <a:latin typeface="Arial"/>
                <a:ea typeface="Arial"/>
                <a:cs typeface="Arial"/>
              </a:rPr>
              <a:t>Partner/SI</a:t>
            </a:r>
            <a:endParaRPr sz="800">
              <a:latin typeface="Arial"/>
              <a:ea typeface="Arial"/>
              <a:cs typeface="Arial"/>
            </a:endParaRPr>
          </a:p>
        </p:txBody>
      </p:sp>
      <p:sp>
        <p:nvSpPr>
          <p:cNvPr id="136" name="Shape 134">
            <a:extLst xmlns:a="http://schemas.openxmlformats.org/drawingml/2006/main">
              <a:ext uri="{FF2B5EF4-FFF2-40B4-BE49-F238E27FC236}">
                <a16:creationId xmlns:a16="http://schemas.microsoft.com/office/drawing/2014/main" id="{4DF78E15-BC3D-4CE7-81C2-ED38CCFE757E}"/>
              </a:ext>
            </a:extLst>
          </p:cNvPr>
          <p:cNvSpPr>
            <a:spLocks xmlns:a="http://schemas.openxmlformats.org/drawingml/2006/main" noGrp="1"/>
          </p:cNvSpPr>
          <p:nvPr/>
        </p:nvSpPr>
        <p:spPr>
          <a:xfrm xmlns:a="http://schemas.openxmlformats.org/drawingml/2006/main">
            <a:off x="9693603" y="4114801"/>
            <a:ext cx="137160" cy="137160"/>
          </a:xfrm>
          <a:prstGeom xmlns:a="http://schemas.openxmlformats.org/drawingml/2006/main" prst="rect">
            <a:avLst/>
          </a:prstGeom>
          <a:solidFill xmlns:a="http://schemas.openxmlformats.org/drawingml/2006/main">
            <a:srgbClr val="ECE5DB"/>
          </a:solidFill>
          <a:ln xmlns:a="http://schemas.openxmlformats.org/drawingml/2006/main" w="381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37" name="Text 135">
            <a:extLst xmlns:a="http://schemas.openxmlformats.org/drawingml/2006/main">
              <a:ext uri="{FF2B5EF4-FFF2-40B4-BE49-F238E27FC236}">
                <a16:creationId xmlns:a16="http://schemas.microsoft.com/office/drawing/2014/main" id="{24D9A0CD-143F-4875-BF5D-B06DFF6CA4F6}"/>
              </a:ext>
            </a:extLst>
          </p:cNvPr>
          <p:cNvSpPr>
            <a:spLocks xmlns:a="http://schemas.openxmlformats.org/drawingml/2006/main" noGrp="1"/>
          </p:cNvSpPr>
          <p:nvPr/>
        </p:nvSpPr>
        <p:spPr>
          <a:xfrm xmlns:a="http://schemas.openxmlformats.org/drawingml/2006/main">
            <a:off x="9876483" y="4133089"/>
            <a:ext cx="65836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557A61"/>
                </a:solidFill>
                <a:latin typeface="Arial"/>
                <a:ea typeface="Arial"/>
                <a:cs typeface="Arial"/>
              </a:rPr>
              <a:t>MSP/Provider</a:t>
            </a:r>
            <a:endParaRPr sz="800">
              <a:latin typeface="Arial"/>
              <a:ea typeface="Arial"/>
              <a:cs typeface="Arial"/>
            </a:endParaRPr>
          </a:p>
        </p:txBody>
      </p:sp>
      <p:sp>
        <p:nvSpPr>
          <p:cNvPr id="138" name="Shape 136">
            <a:extLst xmlns:a="http://schemas.openxmlformats.org/drawingml/2006/main">
              <a:ext uri="{FF2B5EF4-FFF2-40B4-BE49-F238E27FC236}">
                <a16:creationId xmlns:a16="http://schemas.microsoft.com/office/drawing/2014/main" id="{A865284B-7931-46D9-9AD1-02FA9ABA6291}"/>
              </a:ext>
            </a:extLst>
          </p:cNvPr>
          <p:cNvSpPr>
            <a:spLocks xmlns:a="http://schemas.openxmlformats.org/drawingml/2006/main" noGrp="1"/>
          </p:cNvSpPr>
          <p:nvPr/>
        </p:nvSpPr>
        <p:spPr>
          <a:xfrm xmlns:a="http://schemas.openxmlformats.org/drawingml/2006/main">
            <a:off x="10717731" y="4114801"/>
            <a:ext cx="137160" cy="137160"/>
          </a:xfrm>
          <a:prstGeom xmlns:a="http://schemas.openxmlformats.org/drawingml/2006/main" prst="rect">
            <a:avLst/>
          </a:prstGeom>
          <a:solidFill xmlns:a="http://schemas.openxmlformats.org/drawingml/2006/main">
            <a:srgbClr val="F3F6F8"/>
          </a:solidFill>
          <a:ln xmlns:a="http://schemas.openxmlformats.org/drawingml/2006/main" w="381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39" name="Text 137">
            <a:extLst xmlns:a="http://schemas.openxmlformats.org/drawingml/2006/main">
              <a:ext uri="{FF2B5EF4-FFF2-40B4-BE49-F238E27FC236}">
                <a16:creationId xmlns:a16="http://schemas.microsoft.com/office/drawing/2014/main" id="{8ACD39F4-3C4C-46C0-9651-57E343494F61}"/>
              </a:ext>
            </a:extLst>
          </p:cNvPr>
          <p:cNvSpPr>
            <a:spLocks xmlns:a="http://schemas.openxmlformats.org/drawingml/2006/main" noGrp="1"/>
          </p:cNvSpPr>
          <p:nvPr/>
        </p:nvSpPr>
        <p:spPr>
          <a:xfrm xmlns:a="http://schemas.openxmlformats.org/drawingml/2006/main">
            <a:off x="10900611" y="4133089"/>
            <a:ext cx="65836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7B8184"/>
                </a:solidFill>
                <a:latin typeface="Arial"/>
                <a:ea typeface="Arial"/>
                <a:cs typeface="Arial"/>
              </a:rPr>
              <a:t>Joint</a:t>
            </a:r>
            <a:endParaRPr sz="800">
              <a:latin typeface="Arial"/>
              <a:ea typeface="Arial"/>
              <a:cs typeface="Arial"/>
            </a:endParaRPr>
          </a:p>
        </p:txBody>
      </p:sp>
      <p:sp>
        <p:nvSpPr>
          <p:cNvPr id="140" name="Shape 138">
            <a:extLst xmlns:a="http://schemas.openxmlformats.org/drawingml/2006/main">
              <a:ext uri="{FF2B5EF4-FFF2-40B4-BE49-F238E27FC236}">
                <a16:creationId xmlns:a16="http://schemas.microsoft.com/office/drawing/2014/main" id="{BCE2EF92-22E5-4542-9974-E1F978AA0D89}"/>
              </a:ext>
            </a:extLst>
          </p:cNvPr>
          <p:cNvSpPr>
            <a:spLocks xmlns:a="http://schemas.openxmlformats.org/drawingml/2006/main" noGrp="1"/>
          </p:cNvSpPr>
          <p:nvPr/>
        </p:nvSpPr>
        <p:spPr>
          <a:xfrm xmlns:a="http://schemas.openxmlformats.org/drawingml/2006/main">
            <a:off x="7022592" y="4763539"/>
            <a:ext cx="4343400" cy="640080"/>
          </a:xfrm>
          <a:prstGeom xmlns:a="http://schemas.openxmlformats.org/drawingml/2006/main" prst="rect">
            <a:avLst/>
          </a:prstGeom>
          <a:solidFill xmlns:a="http://schemas.openxmlformats.org/drawingml/2006/main">
            <a:srgbClr val="F6F2E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41" name="Text 139">
            <a:extLst xmlns:a="http://schemas.openxmlformats.org/drawingml/2006/main">
              <a:ext uri="{FF2B5EF4-FFF2-40B4-BE49-F238E27FC236}">
                <a16:creationId xmlns:a16="http://schemas.microsoft.com/office/drawing/2014/main" id="{AA2BBAA2-F9FA-4A5D-B231-D632B810CCA9}"/>
              </a:ext>
            </a:extLst>
          </p:cNvPr>
          <p:cNvSpPr>
            <a:spLocks xmlns:a="http://schemas.openxmlformats.org/drawingml/2006/main" noGrp="1"/>
          </p:cNvSpPr>
          <p:nvPr/>
        </p:nvSpPr>
        <p:spPr>
          <a:xfrm xmlns:a="http://schemas.openxmlformats.org/drawingml/2006/main">
            <a:off x="7178040" y="4882411"/>
            <a:ext cx="155448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111416"/>
                </a:solidFill>
                <a:latin typeface="Arial"/>
                <a:ea typeface="Arial"/>
                <a:cs typeface="Arial"/>
              </a:rPr>
              <a:t>Observed market direction</a:t>
            </a:r>
            <a:endParaRPr sz="800">
              <a:latin typeface="Arial"/>
              <a:ea typeface="Arial"/>
              <a:cs typeface="Arial"/>
            </a:endParaRPr>
          </a:p>
        </p:txBody>
      </p:sp>
      <p:sp>
        <p:nvSpPr>
          <p:cNvPr id="142" name="Text 140">
            <a:extLst xmlns:a="http://schemas.openxmlformats.org/drawingml/2006/main">
              <a:ext uri="{FF2B5EF4-FFF2-40B4-BE49-F238E27FC236}">
                <a16:creationId xmlns:a16="http://schemas.microsoft.com/office/drawing/2014/main" id="{D3CBC4F3-AE9B-418A-B1E8-77EB7BB7E370}"/>
              </a:ext>
            </a:extLst>
          </p:cNvPr>
          <p:cNvSpPr>
            <a:spLocks xmlns:a="http://schemas.openxmlformats.org/drawingml/2006/main" noGrp="1"/>
          </p:cNvSpPr>
          <p:nvPr/>
        </p:nvSpPr>
        <p:spPr>
          <a:xfrm xmlns:a="http://schemas.openxmlformats.org/drawingml/2006/main">
            <a:off x="7178040" y="5092723"/>
            <a:ext cx="388620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Public OEM materials increasingly package hardware, software, cloud management and lifecycle support into subscription or service-pack structures, but implementation and operating accountability still varies materially by partner model.</a:t>
            </a:r>
            <a:endParaRPr sz="800">
              <a:latin typeface="Arial"/>
              <a:ea typeface="Arial"/>
              <a:cs typeface="Arial"/>
            </a:endParaRPr>
          </a:p>
        </p:txBody>
      </p:sp>
      <p:sp>
        <p:nvSpPr>
          <p:cNvPr id="143" name="Shape 141">
            <a:extLst xmlns:a="http://schemas.openxmlformats.org/drawingml/2006/main">
              <a:ext uri="{FF2B5EF4-FFF2-40B4-BE49-F238E27FC236}">
                <a16:creationId xmlns:a16="http://schemas.microsoft.com/office/drawing/2014/main" id="{FDD4B203-953C-4CC2-8F74-5F6B6F7C48F6}"/>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44" name="Shape 142">
            <a:extLst xmlns:a="http://schemas.openxmlformats.org/drawingml/2006/main">
              <a:ext uri="{FF2B5EF4-FFF2-40B4-BE49-F238E27FC236}">
                <a16:creationId xmlns:a16="http://schemas.microsoft.com/office/drawing/2014/main" id="{D9C5F460-9544-478A-9335-06F5B86452E4}"/>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45" name="Text 143">
            <a:extLst xmlns:a="http://schemas.openxmlformats.org/drawingml/2006/main">
              <a:ext uri="{FF2B5EF4-FFF2-40B4-BE49-F238E27FC236}">
                <a16:creationId xmlns:a16="http://schemas.microsoft.com/office/drawing/2014/main" id="{4D811270-B941-4709-8619-4505D9892C32}"/>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146" name="Text 144">
            <a:extLst xmlns:a="http://schemas.openxmlformats.org/drawingml/2006/main">
              <a:ext uri="{FF2B5EF4-FFF2-40B4-BE49-F238E27FC236}">
                <a16:creationId xmlns:a16="http://schemas.microsoft.com/office/drawing/2014/main" id="{8CCAD151-6B1C-481C-B994-CFB98D01FDC7}"/>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“OEM selection” and “managed-service model” should not be treated as the same decision; procurement must specify whether the supplier is selling products, delivering a migration, or accepting day-2 operating accountability.</a:t>
            </a:r>
            <a:endParaRPr sz="1000">
              <a:latin typeface="Arial"/>
              <a:ea typeface="Arial"/>
              <a:cs typeface="Arial"/>
            </a:endParaRPr>
          </a:p>
        </p:txBody>
      </p:sp>
      <p:sp>
        <p:nvSpPr>
          <p:cNvPr id="147" name="Text 145">
            <a:extLst xmlns:a="http://schemas.openxmlformats.org/drawingml/2006/main">
              <a:ext uri="{FF2B5EF4-FFF2-40B4-BE49-F238E27FC236}">
                <a16:creationId xmlns:a16="http://schemas.microsoft.com/office/drawing/2014/main" id="{D31664CF-9A8D-4F15-B5ED-05C06B1D3763}"/>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148" name="Text 146">
            <a:hlinkClick xmlns:r="http://schemas.openxmlformats.org/officeDocument/2006/relationships" xmlns:a="http://schemas.openxmlformats.org/drawingml/2006/main" r:id="Rc9fbcc4833444770"/>
            <a:extLst xmlns:a="http://schemas.openxmlformats.org/drawingml/2006/main">
              <a:ext uri="{FF2B5EF4-FFF2-40B4-BE49-F238E27FC236}">
                <a16:creationId xmlns:a16="http://schemas.microsoft.com/office/drawing/2014/main" id="{4D1ED64F-5FD4-4D74-AB80-3072AD09AEF1}"/>
              </a:ext>
            </a:extLst>
          </p:cNvPr>
          <p:cNvSpPr>
            <a:spLocks xmlns:a="http://schemas.openxmlformats.org/drawingml/2006/main" noGrp="1"/>
          </p:cNvSpPr>
          <p:nvPr/>
        </p:nvSpPr>
        <p:spPr>
          <a:xfrm xmlns:a="http://schemas.openxmlformats.org/drawingml/2006/main">
            <a:off x="896112" y="6291072"/>
            <a:ext cx="7315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da67f30c272b4f49"/>
              </a:rPr>
              <a:t>Cisco NaaS</a:t>
            </a:r>
            <a:endParaRPr sz="600" i="1">
              <a:latin typeface="Arial"/>
              <a:ea typeface="Arial"/>
              <a:cs typeface="Arial"/>
            </a:endParaRPr>
          </a:p>
        </p:txBody>
      </p:sp>
      <p:sp>
        <p:nvSpPr>
          <p:cNvPr id="149" name="Text 147">
            <a:extLst xmlns:a="http://schemas.openxmlformats.org/drawingml/2006/main">
              <a:ext uri="{FF2B5EF4-FFF2-40B4-BE49-F238E27FC236}">
                <a16:creationId xmlns:a16="http://schemas.microsoft.com/office/drawing/2014/main" id="{A82582DE-DD7D-4C8D-87F4-48C5FFA578CE}"/>
              </a:ext>
            </a:extLst>
          </p:cNvPr>
          <p:cNvSpPr>
            <a:spLocks xmlns:a="http://schemas.openxmlformats.org/drawingml/2006/main" noGrp="1"/>
          </p:cNvSpPr>
          <p:nvPr/>
        </p:nvSpPr>
        <p:spPr>
          <a:xfrm xmlns:a="http://schemas.openxmlformats.org/drawingml/2006/main">
            <a:off x="166420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50" name="Text 148">
            <a:hlinkClick xmlns:r="http://schemas.openxmlformats.org/officeDocument/2006/relationships" xmlns:a="http://schemas.openxmlformats.org/drawingml/2006/main" r:id="Rd7ae287e3691405f"/>
            <a:extLst xmlns:a="http://schemas.openxmlformats.org/drawingml/2006/main">
              <a:ext uri="{FF2B5EF4-FFF2-40B4-BE49-F238E27FC236}">
                <a16:creationId xmlns:a16="http://schemas.microsoft.com/office/drawing/2014/main" id="{10E05ED6-F3C9-45E3-A56F-1CEA75D0C739}"/>
              </a:ext>
            </a:extLst>
          </p:cNvPr>
          <p:cNvSpPr>
            <a:spLocks xmlns:a="http://schemas.openxmlformats.org/drawingml/2006/main" noGrp="1"/>
          </p:cNvSpPr>
          <p:nvPr/>
        </p:nvSpPr>
        <p:spPr>
          <a:xfrm xmlns:a="http://schemas.openxmlformats.org/drawingml/2006/main">
            <a:off x="1746504" y="6291072"/>
            <a:ext cx="13258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86f7482684ee4d5e"/>
              </a:rPr>
              <a:t>HPE GreenLake QuickSpecs</a:t>
            </a:r>
            <a:endParaRPr sz="600" i="1">
              <a:latin typeface="Arial"/>
              <a:ea typeface="Arial"/>
              <a:cs typeface="Arial"/>
            </a:endParaRPr>
          </a:p>
        </p:txBody>
      </p:sp>
      <p:sp>
        <p:nvSpPr>
          <p:cNvPr id="151" name="Text 149">
            <a:extLst xmlns:a="http://schemas.openxmlformats.org/drawingml/2006/main">
              <a:ext uri="{FF2B5EF4-FFF2-40B4-BE49-F238E27FC236}">
                <a16:creationId xmlns:a16="http://schemas.microsoft.com/office/drawing/2014/main" id="{A9FCE114-C438-4D53-A668-A4BABBA5BE72}"/>
              </a:ext>
            </a:extLst>
          </p:cNvPr>
          <p:cNvSpPr>
            <a:spLocks xmlns:a="http://schemas.openxmlformats.org/drawingml/2006/main" noGrp="1"/>
          </p:cNvSpPr>
          <p:nvPr/>
        </p:nvSpPr>
        <p:spPr>
          <a:xfrm xmlns:a="http://schemas.openxmlformats.org/drawingml/2006/main">
            <a:off x="310896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52" name="Text 150">
            <a:hlinkClick xmlns:r="http://schemas.openxmlformats.org/officeDocument/2006/relationships" xmlns:a="http://schemas.openxmlformats.org/drawingml/2006/main" r:id="Rc5a6fedc38384c88"/>
            <a:extLst xmlns:a="http://schemas.openxmlformats.org/drawingml/2006/main">
              <a:ext uri="{FF2B5EF4-FFF2-40B4-BE49-F238E27FC236}">
                <a16:creationId xmlns:a16="http://schemas.microsoft.com/office/drawing/2014/main" id="{89C20D74-7752-4EBE-BDDD-2076398B9180}"/>
              </a:ext>
            </a:extLst>
          </p:cNvPr>
          <p:cNvSpPr>
            <a:spLocks xmlns:a="http://schemas.openxmlformats.org/drawingml/2006/main" noGrp="1"/>
          </p:cNvSpPr>
          <p:nvPr/>
        </p:nvSpPr>
        <p:spPr>
          <a:xfrm xmlns:a="http://schemas.openxmlformats.org/drawingml/2006/main">
            <a:off x="3191256" y="6291072"/>
            <a:ext cx="10058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73a48318f90c47fe"/>
              </a:rPr>
              <a:t>Juniper NaaS Brief</a:t>
            </a:r>
            <a:endParaRPr sz="600" i="1">
              <a:latin typeface="Arial"/>
              <a:ea typeface="Arial"/>
              <a:cs typeface="Arial"/>
            </a:endParaRPr>
          </a:p>
        </p:txBody>
      </p:sp>
      <p:sp>
        <p:nvSpPr>
          <p:cNvPr id="153" name="Text 151">
            <a:extLst xmlns:a="http://schemas.openxmlformats.org/drawingml/2006/main">
              <a:ext uri="{FF2B5EF4-FFF2-40B4-BE49-F238E27FC236}">
                <a16:creationId xmlns:a16="http://schemas.microsoft.com/office/drawing/2014/main" id="{6892E540-97CF-4955-B426-4FD6D48A49E8}"/>
              </a:ext>
            </a:extLst>
          </p:cNvPr>
          <p:cNvSpPr>
            <a:spLocks xmlns:a="http://schemas.openxmlformats.org/drawingml/2006/main" noGrp="1"/>
          </p:cNvSpPr>
          <p:nvPr/>
        </p:nvSpPr>
        <p:spPr>
          <a:xfrm xmlns:a="http://schemas.openxmlformats.org/drawingml/2006/main">
            <a:off x="423367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54" name="Text 152">
            <a:hlinkClick xmlns:r="http://schemas.openxmlformats.org/officeDocument/2006/relationships" xmlns:a="http://schemas.openxmlformats.org/drawingml/2006/main" r:id="Rb86ed5fc3a07490b"/>
            <a:extLst xmlns:a="http://schemas.openxmlformats.org/drawingml/2006/main">
              <a:ext uri="{FF2B5EF4-FFF2-40B4-BE49-F238E27FC236}">
                <a16:creationId xmlns:a16="http://schemas.microsoft.com/office/drawing/2014/main" id="{69D92A62-3A69-4C9F-ABC0-5C77509685C0}"/>
              </a:ext>
            </a:extLst>
          </p:cNvPr>
          <p:cNvSpPr>
            <a:spLocks xmlns:a="http://schemas.openxmlformats.org/drawingml/2006/main" noGrp="1"/>
          </p:cNvSpPr>
          <p:nvPr/>
        </p:nvSpPr>
        <p:spPr>
          <a:xfrm xmlns:a="http://schemas.openxmlformats.org/drawingml/2006/main">
            <a:off x="4315968" y="6291072"/>
            <a:ext cx="12344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ef3d7c7e54aa44dc"/>
              </a:rPr>
              <a:t>GSA EIS Contract Basics</a:t>
            </a:r>
            <a:endParaRPr sz="600" i="1">
              <a:latin typeface="Arial"/>
              <a:ea typeface="Arial"/>
              <a:cs typeface="Arial"/>
            </a:endParaRPr>
          </a:p>
        </p:txBody>
      </p:sp>
      <p:sp>
        <p:nvSpPr>
          <p:cNvPr id="155" name="Shape 153">
            <a:extLst xmlns:a="http://schemas.openxmlformats.org/drawingml/2006/main">
              <a:ext uri="{FF2B5EF4-FFF2-40B4-BE49-F238E27FC236}">
                <a16:creationId xmlns:a16="http://schemas.microsoft.com/office/drawing/2014/main" id="{6CAAFC82-A88E-4BA1-9BC7-E763ACDFCCEB}"/>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56" name="Text 154">
            <a:extLst xmlns:a="http://schemas.openxmlformats.org/drawingml/2006/main">
              <a:ext uri="{FF2B5EF4-FFF2-40B4-BE49-F238E27FC236}">
                <a16:creationId xmlns:a16="http://schemas.microsoft.com/office/drawing/2014/main" id="{D871C7C1-4B44-4BAE-9A95-7F944E700775}"/>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157" name="Text 155">
            <a:extLst xmlns:a="http://schemas.openxmlformats.org/drawingml/2006/main">
              <a:ext uri="{FF2B5EF4-FFF2-40B4-BE49-F238E27FC236}">
                <a16:creationId xmlns:a16="http://schemas.microsoft.com/office/drawing/2014/main" id="{163117C7-D462-4730-BE25-9AA27E9C495F}"/>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25</a:t>
            </a:r>
            <a:endParaRPr sz="800">
              <a:latin typeface="Arial"/>
              <a:ea typeface="Arial"/>
              <a:cs typeface="Arial"/>
            </a:endParaRPr>
          </a:p>
        </p:txBody>
      </p:sp>
      <p:sp>
        <p:nvSpPr>
          <p:cNvPr id="158" name="SCULTRA Top Bar">
            <a:extLst xmlns:a="http://schemas.openxmlformats.org/drawingml/2006/main">
              <a:ext uri="{FF2B5EF4-FFF2-40B4-BE49-F238E27FC236}">
                <a16:creationId xmlns:a16="http://schemas.microsoft.com/office/drawing/2014/main" id="{47AC6564-B87C-40AE-BF84-100F3D545223}"/>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59" name="SCULTRA Footer Field">
            <a:extLst xmlns:a="http://schemas.openxmlformats.org/drawingml/2006/main">
              <a:ext uri="{FF2B5EF4-FFF2-40B4-BE49-F238E27FC236}">
                <a16:creationId xmlns:a16="http://schemas.microsoft.com/office/drawing/2014/main" id="{2A3E2551-7BB9-4E5E-9BC7-709C519F3898}"/>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160" name="">
            <a:extLst xmlns:a="http://schemas.openxmlformats.org/drawingml/2006/main">
              <a:ext uri="{FF2B5EF4-FFF2-40B4-BE49-F238E27FC236}">
                <a16:creationId xmlns:a16="http://schemas.microsoft.com/office/drawing/2014/main" id="{3D27A3A5-E0E5-4B81-92A8-B85549E07F90}"/>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61" name="">
            <a:extLst xmlns:a="http://schemas.openxmlformats.org/drawingml/2006/main">
              <a:ext uri="{FF2B5EF4-FFF2-40B4-BE49-F238E27FC236}">
                <a16:creationId xmlns:a16="http://schemas.microsoft.com/office/drawing/2014/main" id="{50AEB996-BE1D-458A-9EF7-C5624FD855FF}"/>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62" name="">
            <a:extLst xmlns:a="http://schemas.openxmlformats.org/drawingml/2006/main">
              <a:ext uri="{FF2B5EF4-FFF2-40B4-BE49-F238E27FC236}">
                <a16:creationId xmlns:a16="http://schemas.microsoft.com/office/drawing/2014/main" id="{062735B0-B82D-4BA3-BCF8-20ED816A54CA}"/>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63" name="">
            <a:extLst xmlns:a="http://schemas.openxmlformats.org/drawingml/2006/main">
              <a:ext uri="{FF2B5EF4-FFF2-40B4-BE49-F238E27FC236}">
                <a16:creationId xmlns:a16="http://schemas.microsoft.com/office/drawing/2014/main" id="{D528D69D-9FED-4E70-AA6A-18225457640A}"/>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25</a:t>
            </a:r>
          </a:p>
        </p:txBody>
      </p:sp>
    </p:spTree>
    <p:extLst>
      <p:ext uri="{BB962C8B-B14F-4D97-AF65-F5344CB8AC3E}">
        <p14:creationId xmlns:p14="http://schemas.microsoft.com/office/powerpoint/2010/main" val="2983412920"/>
      </p:ext>
    </p:extLst>
  </p:cSld>
</p:sld>
</file>

<file path=ppt/slides/slide26.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603AC018-1864-4922-9C65-54777D369D8E}"/>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A4. Single-Vendor Standardization Simplifies Operations, While Multi-Vendor Design Preserves Negotiation Power</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7F827F25-083E-4695-8F89-5CEBF14CDFC6}"/>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The optimal vendor structure depends on whether the client values operational simplicity, commercial tension, technology specialization or resilience more highly.</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691729FE-44F6-4FF0-84A8-2BD2589E6864}"/>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81DBAECA-CDC9-4CFB-BDF3-22890D347268}"/>
              </a:ext>
            </a:extLst>
          </p:cNvPr>
          <p:cNvSpPr>
            <a:spLocks xmlns:a="http://schemas.openxmlformats.org/drawingml/2006/main" noGrp="1"/>
          </p:cNvSpPr>
          <p:nvPr/>
        </p:nvSpPr>
        <p:spPr>
          <a:xfrm xmlns:a="http://schemas.openxmlformats.org/drawingml/2006/main" rot="0" flipH="0" flipV="0">
            <a:off x="475488" y="1078991"/>
            <a:ext cx="5577840" cy="206669"/>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Vendor model trade-off matrix for WAN edge, campus switching and WLAN</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7DEBC6A0-9BB6-44ED-BCC6-08C5517C8518}"/>
              </a:ext>
            </a:extLst>
          </p:cNvPr>
          <p:cNvSpPr>
            <a:spLocks xmlns:a="http://schemas.openxmlformats.org/drawingml/2006/main" noGrp="1"/>
          </p:cNvSpPr>
          <p:nvPr/>
        </p:nvSpPr>
        <p:spPr>
          <a:xfrm xmlns:a="http://schemas.openxmlformats.org/drawingml/2006/main" rot="0" flipH="0" flipV="0">
            <a:off x="475488" y="1466497"/>
            <a:ext cx="1600200" cy="439173"/>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B55837D6-7AFC-4983-91BB-C7FDFBC0BF4A}"/>
              </a:ext>
            </a:extLst>
          </p:cNvPr>
          <p:cNvSpPr>
            <a:spLocks xmlns:a="http://schemas.openxmlformats.org/drawingml/2006/main" noGrp="1"/>
          </p:cNvSpPr>
          <p:nvPr/>
        </p:nvSpPr>
        <p:spPr>
          <a:xfrm xmlns:a="http://schemas.openxmlformats.org/drawingml/2006/main" rot="0" flipH="0" flipV="0">
            <a:off x="548640" y="1556915"/>
            <a:ext cx="1453896" cy="297087"/>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Criteria</a:t>
            </a:r>
            <a:endParaRPr sz="800">
              <a:latin typeface="Arial"/>
              <a:ea typeface="Arial"/>
              <a:cs typeface="Arial"/>
            </a:endParaRPr>
          </a:p>
        </p:txBody>
      </p:sp>
      <p:sp>
        <p:nvSpPr>
          <p:cNvPr id="8" name="Shape 6">
            <a:extLst xmlns:a="http://schemas.openxmlformats.org/drawingml/2006/main">
              <a:ext uri="{FF2B5EF4-FFF2-40B4-BE49-F238E27FC236}">
                <a16:creationId xmlns:a16="http://schemas.microsoft.com/office/drawing/2014/main" id="{CFDF1851-8FAC-4336-9F03-228B17B6DADF}"/>
              </a:ext>
            </a:extLst>
          </p:cNvPr>
          <p:cNvSpPr>
            <a:spLocks xmlns:a="http://schemas.openxmlformats.org/drawingml/2006/main" noGrp="1"/>
          </p:cNvSpPr>
          <p:nvPr/>
        </p:nvSpPr>
        <p:spPr>
          <a:xfrm xmlns:a="http://schemas.openxmlformats.org/drawingml/2006/main" rot="0" flipH="0" flipV="0">
            <a:off x="2075688" y="1466497"/>
            <a:ext cx="1600200" cy="439173"/>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9" name="Text 7">
            <a:extLst xmlns:a="http://schemas.openxmlformats.org/drawingml/2006/main">
              <a:ext uri="{FF2B5EF4-FFF2-40B4-BE49-F238E27FC236}">
                <a16:creationId xmlns:a16="http://schemas.microsoft.com/office/drawing/2014/main" id="{76806EC9-B8DB-43BC-9F15-44030B54EA76}"/>
              </a:ext>
            </a:extLst>
          </p:cNvPr>
          <p:cNvSpPr>
            <a:spLocks xmlns:a="http://schemas.openxmlformats.org/drawingml/2006/main" noGrp="1"/>
          </p:cNvSpPr>
          <p:nvPr/>
        </p:nvSpPr>
        <p:spPr>
          <a:xfrm xmlns:a="http://schemas.openxmlformats.org/drawingml/2006/main" rot="0" flipH="0" flipV="0">
            <a:off x="2148840" y="1556915"/>
            <a:ext cx="1453896" cy="297087"/>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Single OEM</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6EE59B29-52FB-4241-8490-86572E3042C3}"/>
              </a:ext>
            </a:extLst>
          </p:cNvPr>
          <p:cNvSpPr>
            <a:spLocks xmlns:a="http://schemas.openxmlformats.org/drawingml/2006/main" noGrp="1"/>
          </p:cNvSpPr>
          <p:nvPr/>
        </p:nvSpPr>
        <p:spPr>
          <a:xfrm xmlns:a="http://schemas.openxmlformats.org/drawingml/2006/main" rot="0" flipH="0" flipV="0">
            <a:off x="3675888" y="1466497"/>
            <a:ext cx="1600200" cy="439173"/>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1" name="Text 9">
            <a:extLst xmlns:a="http://schemas.openxmlformats.org/drawingml/2006/main">
              <a:ext uri="{FF2B5EF4-FFF2-40B4-BE49-F238E27FC236}">
                <a16:creationId xmlns:a16="http://schemas.microsoft.com/office/drawing/2014/main" id="{DDE6CDCF-A351-4E02-B53A-D6F3D3D52C29}"/>
              </a:ext>
            </a:extLst>
          </p:cNvPr>
          <p:cNvSpPr>
            <a:spLocks xmlns:a="http://schemas.openxmlformats.org/drawingml/2006/main" noGrp="1"/>
          </p:cNvSpPr>
          <p:nvPr/>
        </p:nvSpPr>
        <p:spPr>
          <a:xfrm xmlns:a="http://schemas.openxmlformats.org/drawingml/2006/main" rot="0" flipH="0" flipV="0">
            <a:off x="3749040" y="1556915"/>
            <a:ext cx="1453896" cy="297087"/>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Dual OEM by Domain</a:t>
            </a:r>
            <a:endParaRPr sz="800">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313E2861-60F8-48B0-9A2C-8FAB05988971}"/>
              </a:ext>
            </a:extLst>
          </p:cNvPr>
          <p:cNvSpPr>
            <a:spLocks xmlns:a="http://schemas.openxmlformats.org/drawingml/2006/main" noGrp="1"/>
          </p:cNvSpPr>
          <p:nvPr/>
        </p:nvSpPr>
        <p:spPr>
          <a:xfrm xmlns:a="http://schemas.openxmlformats.org/drawingml/2006/main" rot="0" flipH="0" flipV="0">
            <a:off x="5276088" y="1466497"/>
            <a:ext cx="1600200" cy="439173"/>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3" name="Text 11">
            <a:extLst xmlns:a="http://schemas.openxmlformats.org/drawingml/2006/main">
              <a:ext uri="{FF2B5EF4-FFF2-40B4-BE49-F238E27FC236}">
                <a16:creationId xmlns:a16="http://schemas.microsoft.com/office/drawing/2014/main" id="{02A69F6C-61D0-4920-9E31-8D6F95DF59E0}"/>
              </a:ext>
            </a:extLst>
          </p:cNvPr>
          <p:cNvSpPr>
            <a:spLocks xmlns:a="http://schemas.openxmlformats.org/drawingml/2006/main" noGrp="1"/>
          </p:cNvSpPr>
          <p:nvPr/>
        </p:nvSpPr>
        <p:spPr>
          <a:xfrm xmlns:a="http://schemas.openxmlformats.org/drawingml/2006/main" rot="0" flipH="0" flipV="0">
            <a:off x="5349240" y="1556915"/>
            <a:ext cx="1453896" cy="297087"/>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Multi-Vendor Best-Of-Breed</a:t>
            </a:r>
            <a:endParaRPr sz="800">
              <a:latin typeface="Arial"/>
              <a:ea typeface="Arial"/>
              <a:cs typeface="Arial"/>
            </a:endParaRPr>
          </a:p>
        </p:txBody>
      </p:sp>
      <p:sp>
        <p:nvSpPr>
          <p:cNvPr id="14" name="Shape 12">
            <a:extLst xmlns:a="http://schemas.openxmlformats.org/drawingml/2006/main">
              <a:ext uri="{FF2B5EF4-FFF2-40B4-BE49-F238E27FC236}">
                <a16:creationId xmlns:a16="http://schemas.microsoft.com/office/drawing/2014/main" id="{3A1B6F67-223E-495B-9207-7B2B98963F24}"/>
              </a:ext>
            </a:extLst>
          </p:cNvPr>
          <p:cNvSpPr>
            <a:spLocks xmlns:a="http://schemas.openxmlformats.org/drawingml/2006/main" noGrp="1"/>
          </p:cNvSpPr>
          <p:nvPr/>
        </p:nvSpPr>
        <p:spPr>
          <a:xfrm xmlns:a="http://schemas.openxmlformats.org/drawingml/2006/main" rot="0" flipH="0" flipV="0">
            <a:off x="475488" y="1905671"/>
            <a:ext cx="1600200" cy="568342"/>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5" name="Text 13">
            <a:extLst xmlns:a="http://schemas.openxmlformats.org/drawingml/2006/main">
              <a:ext uri="{FF2B5EF4-FFF2-40B4-BE49-F238E27FC236}">
                <a16:creationId xmlns:a16="http://schemas.microsoft.com/office/drawing/2014/main" id="{444706E2-67EB-48B3-824F-DCEB0C338D3A}"/>
              </a:ext>
            </a:extLst>
          </p:cNvPr>
          <p:cNvSpPr>
            <a:spLocks xmlns:a="http://schemas.openxmlformats.org/drawingml/2006/main" noGrp="1"/>
          </p:cNvSpPr>
          <p:nvPr/>
        </p:nvSpPr>
        <p:spPr>
          <a:xfrm xmlns:a="http://schemas.openxmlformats.org/drawingml/2006/main" rot="0" flipH="0" flipV="0">
            <a:off x="548640" y="1989630"/>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Operational Simplicity</a:t>
            </a:r>
            <a:endParaRPr sz="800">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B6C7E01A-BD44-4C55-A1F4-BE1BE351D7B9}"/>
              </a:ext>
            </a:extLst>
          </p:cNvPr>
          <p:cNvSpPr>
            <a:spLocks xmlns:a="http://schemas.openxmlformats.org/drawingml/2006/main" noGrp="1"/>
          </p:cNvSpPr>
          <p:nvPr/>
        </p:nvSpPr>
        <p:spPr>
          <a:xfrm xmlns:a="http://schemas.openxmlformats.org/drawingml/2006/main" rot="0" flipH="0" flipV="0">
            <a:off x="2075688" y="1905671"/>
            <a:ext cx="1600200" cy="568342"/>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7" name="Text 15">
            <a:extLst xmlns:a="http://schemas.openxmlformats.org/drawingml/2006/main">
              <a:ext uri="{FF2B5EF4-FFF2-40B4-BE49-F238E27FC236}">
                <a16:creationId xmlns:a16="http://schemas.microsoft.com/office/drawing/2014/main" id="{2C68919D-55C1-4C48-9C17-A9C32E4ECCAD}"/>
              </a:ext>
            </a:extLst>
          </p:cNvPr>
          <p:cNvSpPr>
            <a:spLocks xmlns:a="http://schemas.openxmlformats.org/drawingml/2006/main" noGrp="1"/>
          </p:cNvSpPr>
          <p:nvPr/>
        </p:nvSpPr>
        <p:spPr>
          <a:xfrm xmlns:a="http://schemas.openxmlformats.org/drawingml/2006/main" rot="0" flipH="0" flipV="0">
            <a:off x="2148840" y="1989630"/>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High</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518DF7A8-F507-429D-B704-3396B7FF7E59}"/>
              </a:ext>
            </a:extLst>
          </p:cNvPr>
          <p:cNvSpPr>
            <a:spLocks xmlns:a="http://schemas.openxmlformats.org/drawingml/2006/main" noGrp="1"/>
          </p:cNvSpPr>
          <p:nvPr/>
        </p:nvSpPr>
        <p:spPr>
          <a:xfrm xmlns:a="http://schemas.openxmlformats.org/drawingml/2006/main" rot="0" flipH="0" flipV="0">
            <a:off x="3675888" y="1905671"/>
            <a:ext cx="1600200" cy="568342"/>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9" name="Text 17">
            <a:extLst xmlns:a="http://schemas.openxmlformats.org/drawingml/2006/main">
              <a:ext uri="{FF2B5EF4-FFF2-40B4-BE49-F238E27FC236}">
                <a16:creationId xmlns:a16="http://schemas.microsoft.com/office/drawing/2014/main" id="{D15644B6-84B3-495D-B60E-9293B133F42C}"/>
              </a:ext>
            </a:extLst>
          </p:cNvPr>
          <p:cNvSpPr>
            <a:spLocks xmlns:a="http://schemas.openxmlformats.org/drawingml/2006/main" noGrp="1"/>
          </p:cNvSpPr>
          <p:nvPr/>
        </p:nvSpPr>
        <p:spPr>
          <a:xfrm xmlns:a="http://schemas.openxmlformats.org/drawingml/2006/main" rot="0" flipH="0" flipV="0">
            <a:off x="3749040" y="1989630"/>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Medium</a:t>
            </a:r>
            <a:endParaRPr sz="800">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76D49878-9585-4FB8-808D-26719CEE4F70}"/>
              </a:ext>
            </a:extLst>
          </p:cNvPr>
          <p:cNvSpPr>
            <a:spLocks xmlns:a="http://schemas.openxmlformats.org/drawingml/2006/main" noGrp="1"/>
          </p:cNvSpPr>
          <p:nvPr/>
        </p:nvSpPr>
        <p:spPr>
          <a:xfrm xmlns:a="http://schemas.openxmlformats.org/drawingml/2006/main" rot="0" flipH="0" flipV="0">
            <a:off x="5276088" y="1905671"/>
            <a:ext cx="1600200" cy="568342"/>
          </a:xfrm>
          <a:prstGeom xmlns:a="http://schemas.openxmlformats.org/drawingml/2006/main" prst="rect">
            <a:avLst/>
          </a:prstGeom>
          <a:solidFill xmlns:a="http://schemas.openxmlformats.org/drawingml/2006/main">
            <a:srgbClr val="FCEDED"/>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1" name="Text 19">
            <a:extLst xmlns:a="http://schemas.openxmlformats.org/drawingml/2006/main">
              <a:ext uri="{FF2B5EF4-FFF2-40B4-BE49-F238E27FC236}">
                <a16:creationId xmlns:a16="http://schemas.microsoft.com/office/drawing/2014/main" id="{AA729599-07E4-478F-9FAA-D343D22118CD}"/>
              </a:ext>
            </a:extLst>
          </p:cNvPr>
          <p:cNvSpPr>
            <a:spLocks xmlns:a="http://schemas.openxmlformats.org/drawingml/2006/main" noGrp="1"/>
          </p:cNvSpPr>
          <p:nvPr/>
        </p:nvSpPr>
        <p:spPr>
          <a:xfrm xmlns:a="http://schemas.openxmlformats.org/drawingml/2006/main" rot="0" flipH="0" flipV="0">
            <a:off x="5349240" y="1989630"/>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42318"/>
                </a:solidFill>
                <a:latin typeface="Arial"/>
                <a:ea typeface="Arial"/>
                <a:cs typeface="Arial"/>
              </a:rPr>
              <a:t>Low</a:t>
            </a:r>
            <a:endParaRPr sz="800">
              <a:latin typeface="Arial"/>
              <a:ea typeface="Arial"/>
              <a:cs typeface="Arial"/>
            </a:endParaRPr>
          </a:p>
        </p:txBody>
      </p:sp>
      <p:sp>
        <p:nvSpPr>
          <p:cNvPr id="22" name="Shape 20">
            <a:extLst xmlns:a="http://schemas.openxmlformats.org/drawingml/2006/main">
              <a:ext uri="{FF2B5EF4-FFF2-40B4-BE49-F238E27FC236}">
                <a16:creationId xmlns:a16="http://schemas.microsoft.com/office/drawing/2014/main" id="{8E7B1C84-D72F-46D0-A2E8-E3D7AF1F885D}"/>
              </a:ext>
            </a:extLst>
          </p:cNvPr>
          <p:cNvSpPr>
            <a:spLocks xmlns:a="http://schemas.openxmlformats.org/drawingml/2006/main" noGrp="1"/>
          </p:cNvSpPr>
          <p:nvPr/>
        </p:nvSpPr>
        <p:spPr>
          <a:xfrm xmlns:a="http://schemas.openxmlformats.org/drawingml/2006/main" rot="0" flipH="0" flipV="0">
            <a:off x="475488" y="2474013"/>
            <a:ext cx="1600200" cy="56834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3" name="Text 21">
            <a:extLst xmlns:a="http://schemas.openxmlformats.org/drawingml/2006/main">
              <a:ext uri="{FF2B5EF4-FFF2-40B4-BE49-F238E27FC236}">
                <a16:creationId xmlns:a16="http://schemas.microsoft.com/office/drawing/2014/main" id="{BE501985-E67F-4E9B-938E-4718813D9CDC}"/>
              </a:ext>
            </a:extLst>
          </p:cNvPr>
          <p:cNvSpPr>
            <a:spLocks xmlns:a="http://schemas.openxmlformats.org/drawingml/2006/main" noGrp="1"/>
          </p:cNvSpPr>
          <p:nvPr/>
        </p:nvSpPr>
        <p:spPr>
          <a:xfrm xmlns:a="http://schemas.openxmlformats.org/drawingml/2006/main" rot="0" flipH="0" flipV="0">
            <a:off x="548640" y="2557972"/>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Commercial Leverage</a:t>
            </a:r>
            <a:endParaRPr sz="800">
              <a:latin typeface="Arial"/>
              <a:ea typeface="Arial"/>
              <a:cs typeface="Arial"/>
            </a:endParaRPr>
          </a:p>
        </p:txBody>
      </p:sp>
      <p:sp>
        <p:nvSpPr>
          <p:cNvPr id="24" name="Shape 22">
            <a:extLst xmlns:a="http://schemas.openxmlformats.org/drawingml/2006/main">
              <a:ext uri="{FF2B5EF4-FFF2-40B4-BE49-F238E27FC236}">
                <a16:creationId xmlns:a16="http://schemas.microsoft.com/office/drawing/2014/main" id="{C78161A7-6D0D-48D2-8589-A25921D2750E}"/>
              </a:ext>
            </a:extLst>
          </p:cNvPr>
          <p:cNvSpPr>
            <a:spLocks xmlns:a="http://schemas.openxmlformats.org/drawingml/2006/main" noGrp="1"/>
          </p:cNvSpPr>
          <p:nvPr/>
        </p:nvSpPr>
        <p:spPr>
          <a:xfrm xmlns:a="http://schemas.openxmlformats.org/drawingml/2006/main" rot="0" flipH="0" flipV="0">
            <a:off x="2075688" y="2474013"/>
            <a:ext cx="1600200" cy="568342"/>
          </a:xfrm>
          <a:prstGeom xmlns:a="http://schemas.openxmlformats.org/drawingml/2006/main" prst="rect">
            <a:avLst/>
          </a:prstGeom>
          <a:solidFill xmlns:a="http://schemas.openxmlformats.org/drawingml/2006/main">
            <a:srgbClr val="FCEDED"/>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5" name="Text 23">
            <a:extLst xmlns:a="http://schemas.openxmlformats.org/drawingml/2006/main">
              <a:ext uri="{FF2B5EF4-FFF2-40B4-BE49-F238E27FC236}">
                <a16:creationId xmlns:a16="http://schemas.microsoft.com/office/drawing/2014/main" id="{51DC25AE-D273-45CA-AFAA-E22CC74F2349}"/>
              </a:ext>
            </a:extLst>
          </p:cNvPr>
          <p:cNvSpPr>
            <a:spLocks xmlns:a="http://schemas.openxmlformats.org/drawingml/2006/main" noGrp="1"/>
          </p:cNvSpPr>
          <p:nvPr/>
        </p:nvSpPr>
        <p:spPr>
          <a:xfrm xmlns:a="http://schemas.openxmlformats.org/drawingml/2006/main" rot="0" flipH="0" flipV="0">
            <a:off x="2148840" y="2557972"/>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42318"/>
                </a:solidFill>
                <a:latin typeface="Arial"/>
                <a:ea typeface="Arial"/>
                <a:cs typeface="Arial"/>
              </a:rPr>
              <a:t>Low</a:t>
            </a:r>
            <a:endParaRPr sz="8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D333622A-587A-415E-9406-10F509F2D5A6}"/>
              </a:ext>
            </a:extLst>
          </p:cNvPr>
          <p:cNvSpPr>
            <a:spLocks xmlns:a="http://schemas.openxmlformats.org/drawingml/2006/main" noGrp="1"/>
          </p:cNvSpPr>
          <p:nvPr/>
        </p:nvSpPr>
        <p:spPr>
          <a:xfrm xmlns:a="http://schemas.openxmlformats.org/drawingml/2006/main" rot="0" flipH="0" flipV="0">
            <a:off x="3675888" y="2474013"/>
            <a:ext cx="1600200" cy="568342"/>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7" name="Text 25">
            <a:extLst xmlns:a="http://schemas.openxmlformats.org/drawingml/2006/main">
              <a:ext uri="{FF2B5EF4-FFF2-40B4-BE49-F238E27FC236}">
                <a16:creationId xmlns:a16="http://schemas.microsoft.com/office/drawing/2014/main" id="{EEFC0175-48CA-496A-95DC-9ACDDFA128C6}"/>
              </a:ext>
            </a:extLst>
          </p:cNvPr>
          <p:cNvSpPr>
            <a:spLocks xmlns:a="http://schemas.openxmlformats.org/drawingml/2006/main" noGrp="1"/>
          </p:cNvSpPr>
          <p:nvPr/>
        </p:nvSpPr>
        <p:spPr>
          <a:xfrm xmlns:a="http://schemas.openxmlformats.org/drawingml/2006/main" rot="0" flipH="0" flipV="0">
            <a:off x="3749040" y="2557972"/>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Medium</a:t>
            </a:r>
            <a:endParaRPr sz="80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89E88A57-1441-4D31-B2DD-5CD120CDBCA4}"/>
              </a:ext>
            </a:extLst>
          </p:cNvPr>
          <p:cNvSpPr>
            <a:spLocks xmlns:a="http://schemas.openxmlformats.org/drawingml/2006/main" noGrp="1"/>
          </p:cNvSpPr>
          <p:nvPr/>
        </p:nvSpPr>
        <p:spPr>
          <a:xfrm xmlns:a="http://schemas.openxmlformats.org/drawingml/2006/main" rot="0" flipH="0" flipV="0">
            <a:off x="5276088" y="2474013"/>
            <a:ext cx="1600200" cy="568342"/>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9" name="Text 27">
            <a:extLst xmlns:a="http://schemas.openxmlformats.org/drawingml/2006/main">
              <a:ext uri="{FF2B5EF4-FFF2-40B4-BE49-F238E27FC236}">
                <a16:creationId xmlns:a16="http://schemas.microsoft.com/office/drawing/2014/main" id="{FFF2955A-AFD3-452F-85FA-EF6D58660FA1}"/>
              </a:ext>
            </a:extLst>
          </p:cNvPr>
          <p:cNvSpPr>
            <a:spLocks xmlns:a="http://schemas.openxmlformats.org/drawingml/2006/main" noGrp="1"/>
          </p:cNvSpPr>
          <p:nvPr/>
        </p:nvSpPr>
        <p:spPr>
          <a:xfrm xmlns:a="http://schemas.openxmlformats.org/drawingml/2006/main" rot="0" flipH="0" flipV="0">
            <a:off x="5349240" y="2557972"/>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High</a:t>
            </a:r>
            <a:endParaRPr sz="8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579C4F55-FAFD-4102-81E5-BFCB4ADDB6D4}"/>
              </a:ext>
            </a:extLst>
          </p:cNvPr>
          <p:cNvSpPr>
            <a:spLocks xmlns:a="http://schemas.openxmlformats.org/drawingml/2006/main" noGrp="1"/>
          </p:cNvSpPr>
          <p:nvPr/>
        </p:nvSpPr>
        <p:spPr>
          <a:xfrm xmlns:a="http://schemas.openxmlformats.org/drawingml/2006/main" rot="0" flipH="0" flipV="0">
            <a:off x="475488" y="3042355"/>
            <a:ext cx="1600200" cy="568342"/>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1" name="Text 29">
            <a:extLst xmlns:a="http://schemas.openxmlformats.org/drawingml/2006/main">
              <a:ext uri="{FF2B5EF4-FFF2-40B4-BE49-F238E27FC236}">
                <a16:creationId xmlns:a16="http://schemas.microsoft.com/office/drawing/2014/main" id="{E7BDF037-C69E-49E4-957B-EF3D4A937CFB}"/>
              </a:ext>
            </a:extLst>
          </p:cNvPr>
          <p:cNvSpPr>
            <a:spLocks xmlns:a="http://schemas.openxmlformats.org/drawingml/2006/main" noGrp="1"/>
          </p:cNvSpPr>
          <p:nvPr/>
        </p:nvSpPr>
        <p:spPr>
          <a:xfrm xmlns:a="http://schemas.openxmlformats.org/drawingml/2006/main" rot="0" flipH="0" flipV="0">
            <a:off x="548640" y="3126315"/>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Technology Fit by Use Case</a:t>
            </a:r>
            <a:endParaRPr sz="800">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8B1BFDC7-476F-498B-89C4-17EA2983D250}"/>
              </a:ext>
            </a:extLst>
          </p:cNvPr>
          <p:cNvSpPr>
            <a:spLocks xmlns:a="http://schemas.openxmlformats.org/drawingml/2006/main" noGrp="1"/>
          </p:cNvSpPr>
          <p:nvPr/>
        </p:nvSpPr>
        <p:spPr>
          <a:xfrm xmlns:a="http://schemas.openxmlformats.org/drawingml/2006/main" rot="0" flipH="0" flipV="0">
            <a:off x="2075688" y="3042355"/>
            <a:ext cx="1600200" cy="568342"/>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3" name="Text 31">
            <a:extLst xmlns:a="http://schemas.openxmlformats.org/drawingml/2006/main">
              <a:ext uri="{FF2B5EF4-FFF2-40B4-BE49-F238E27FC236}">
                <a16:creationId xmlns:a16="http://schemas.microsoft.com/office/drawing/2014/main" id="{6CB3B706-C044-4D04-8EF9-754E3D573A81}"/>
              </a:ext>
            </a:extLst>
          </p:cNvPr>
          <p:cNvSpPr>
            <a:spLocks xmlns:a="http://schemas.openxmlformats.org/drawingml/2006/main" noGrp="1"/>
          </p:cNvSpPr>
          <p:nvPr/>
        </p:nvSpPr>
        <p:spPr>
          <a:xfrm xmlns:a="http://schemas.openxmlformats.org/drawingml/2006/main" rot="0" flipH="0" flipV="0">
            <a:off x="2148840" y="3126315"/>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Medium</a:t>
            </a:r>
            <a:endParaRPr sz="80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1C817CEE-919B-45CB-9CF2-6F99F8874706}"/>
              </a:ext>
            </a:extLst>
          </p:cNvPr>
          <p:cNvSpPr>
            <a:spLocks xmlns:a="http://schemas.openxmlformats.org/drawingml/2006/main" noGrp="1"/>
          </p:cNvSpPr>
          <p:nvPr/>
        </p:nvSpPr>
        <p:spPr>
          <a:xfrm xmlns:a="http://schemas.openxmlformats.org/drawingml/2006/main" rot="0" flipH="0" flipV="0">
            <a:off x="3675888" y="3042355"/>
            <a:ext cx="1600200" cy="568342"/>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5" name="Text 33">
            <a:extLst xmlns:a="http://schemas.openxmlformats.org/drawingml/2006/main">
              <a:ext uri="{FF2B5EF4-FFF2-40B4-BE49-F238E27FC236}">
                <a16:creationId xmlns:a16="http://schemas.microsoft.com/office/drawing/2014/main" id="{2203599C-41FE-4854-94D8-0C3B5AD86A4E}"/>
              </a:ext>
            </a:extLst>
          </p:cNvPr>
          <p:cNvSpPr>
            <a:spLocks xmlns:a="http://schemas.openxmlformats.org/drawingml/2006/main" noGrp="1"/>
          </p:cNvSpPr>
          <p:nvPr/>
        </p:nvSpPr>
        <p:spPr>
          <a:xfrm xmlns:a="http://schemas.openxmlformats.org/drawingml/2006/main" rot="0" flipH="0" flipV="0">
            <a:off x="3749040" y="3126315"/>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High</a:t>
            </a:r>
            <a:endParaRPr sz="8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135804F4-21DA-4927-9A14-E410D2E21F90}"/>
              </a:ext>
            </a:extLst>
          </p:cNvPr>
          <p:cNvSpPr>
            <a:spLocks xmlns:a="http://schemas.openxmlformats.org/drawingml/2006/main" noGrp="1"/>
          </p:cNvSpPr>
          <p:nvPr/>
        </p:nvSpPr>
        <p:spPr>
          <a:xfrm xmlns:a="http://schemas.openxmlformats.org/drawingml/2006/main" rot="0" flipH="0" flipV="0">
            <a:off x="5276088" y="3042355"/>
            <a:ext cx="1600200" cy="568342"/>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7" name="Text 35">
            <a:extLst xmlns:a="http://schemas.openxmlformats.org/drawingml/2006/main">
              <a:ext uri="{FF2B5EF4-FFF2-40B4-BE49-F238E27FC236}">
                <a16:creationId xmlns:a16="http://schemas.microsoft.com/office/drawing/2014/main" id="{681D8496-4B77-4CBD-919D-A74123097FD4}"/>
              </a:ext>
            </a:extLst>
          </p:cNvPr>
          <p:cNvSpPr>
            <a:spLocks xmlns:a="http://schemas.openxmlformats.org/drawingml/2006/main" noGrp="1"/>
          </p:cNvSpPr>
          <p:nvPr/>
        </p:nvSpPr>
        <p:spPr>
          <a:xfrm xmlns:a="http://schemas.openxmlformats.org/drawingml/2006/main" rot="0" flipH="0" flipV="0">
            <a:off x="5349240" y="3126315"/>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High</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99B70677-419D-4DA1-981D-100B4D5F26CB}"/>
              </a:ext>
            </a:extLst>
          </p:cNvPr>
          <p:cNvSpPr>
            <a:spLocks xmlns:a="http://schemas.openxmlformats.org/drawingml/2006/main" noGrp="1"/>
          </p:cNvSpPr>
          <p:nvPr/>
        </p:nvSpPr>
        <p:spPr>
          <a:xfrm xmlns:a="http://schemas.openxmlformats.org/drawingml/2006/main" rot="0" flipH="0" flipV="0">
            <a:off x="475488" y="3610697"/>
            <a:ext cx="1600200" cy="56834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9" name="Text 37">
            <a:extLst xmlns:a="http://schemas.openxmlformats.org/drawingml/2006/main">
              <a:ext uri="{FF2B5EF4-FFF2-40B4-BE49-F238E27FC236}">
                <a16:creationId xmlns:a16="http://schemas.microsoft.com/office/drawing/2014/main" id="{24FBD7AB-CCB5-444E-BCAB-C59D95651C01}"/>
              </a:ext>
            </a:extLst>
          </p:cNvPr>
          <p:cNvSpPr>
            <a:spLocks xmlns:a="http://schemas.openxmlformats.org/drawingml/2006/main" noGrp="1"/>
          </p:cNvSpPr>
          <p:nvPr/>
        </p:nvSpPr>
        <p:spPr>
          <a:xfrm xmlns:a="http://schemas.openxmlformats.org/drawingml/2006/main" rot="0" flipH="0" flipV="0">
            <a:off x="548640" y="3694657"/>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Integration Complexity</a:t>
            </a:r>
            <a:endParaRPr sz="80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D1695AD7-C667-4C93-8FCF-D3B2D2269A98}"/>
              </a:ext>
            </a:extLst>
          </p:cNvPr>
          <p:cNvSpPr>
            <a:spLocks xmlns:a="http://schemas.openxmlformats.org/drawingml/2006/main" noGrp="1"/>
          </p:cNvSpPr>
          <p:nvPr/>
        </p:nvSpPr>
        <p:spPr>
          <a:xfrm xmlns:a="http://schemas.openxmlformats.org/drawingml/2006/main" rot="0" flipH="0" flipV="0">
            <a:off x="2075688" y="3610697"/>
            <a:ext cx="1600200" cy="568342"/>
          </a:xfrm>
          <a:prstGeom xmlns:a="http://schemas.openxmlformats.org/drawingml/2006/main" prst="rect">
            <a:avLst/>
          </a:prstGeom>
          <a:solidFill xmlns:a="http://schemas.openxmlformats.org/drawingml/2006/main">
            <a:srgbClr val="FCEDED"/>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1" name="Text 39">
            <a:extLst xmlns:a="http://schemas.openxmlformats.org/drawingml/2006/main">
              <a:ext uri="{FF2B5EF4-FFF2-40B4-BE49-F238E27FC236}">
                <a16:creationId xmlns:a16="http://schemas.microsoft.com/office/drawing/2014/main" id="{00D7FAB3-CAD6-499D-89E1-F46F7E127BF4}"/>
              </a:ext>
            </a:extLst>
          </p:cNvPr>
          <p:cNvSpPr>
            <a:spLocks xmlns:a="http://schemas.openxmlformats.org/drawingml/2006/main" noGrp="1"/>
          </p:cNvSpPr>
          <p:nvPr/>
        </p:nvSpPr>
        <p:spPr>
          <a:xfrm xmlns:a="http://schemas.openxmlformats.org/drawingml/2006/main" rot="0" flipH="0" flipV="0">
            <a:off x="2148840" y="3694657"/>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42318"/>
                </a:solidFill>
                <a:latin typeface="Arial"/>
                <a:ea typeface="Arial"/>
                <a:cs typeface="Arial"/>
              </a:rPr>
              <a:t>Low</a:t>
            </a:r>
            <a:endParaRPr sz="80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D2D7FBF4-C5E1-43FB-9ED2-17E1727DE337}"/>
              </a:ext>
            </a:extLst>
          </p:cNvPr>
          <p:cNvSpPr>
            <a:spLocks xmlns:a="http://schemas.openxmlformats.org/drawingml/2006/main" noGrp="1"/>
          </p:cNvSpPr>
          <p:nvPr/>
        </p:nvSpPr>
        <p:spPr>
          <a:xfrm xmlns:a="http://schemas.openxmlformats.org/drawingml/2006/main" rot="0" flipH="0" flipV="0">
            <a:off x="3675888" y="3610697"/>
            <a:ext cx="1600200" cy="568342"/>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3" name="Text 41">
            <a:extLst xmlns:a="http://schemas.openxmlformats.org/drawingml/2006/main">
              <a:ext uri="{FF2B5EF4-FFF2-40B4-BE49-F238E27FC236}">
                <a16:creationId xmlns:a16="http://schemas.microsoft.com/office/drawing/2014/main" id="{7000E243-07EF-4F1D-B3AA-DD8E169CEBB9}"/>
              </a:ext>
            </a:extLst>
          </p:cNvPr>
          <p:cNvSpPr>
            <a:spLocks xmlns:a="http://schemas.openxmlformats.org/drawingml/2006/main" noGrp="1"/>
          </p:cNvSpPr>
          <p:nvPr/>
        </p:nvSpPr>
        <p:spPr>
          <a:xfrm xmlns:a="http://schemas.openxmlformats.org/drawingml/2006/main" rot="0" flipH="0" flipV="0">
            <a:off x="3749040" y="3694657"/>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Medium</a:t>
            </a:r>
            <a:endParaRPr sz="800">
              <a:latin typeface="Arial"/>
              <a:ea typeface="Arial"/>
              <a:cs typeface="Arial"/>
            </a:endParaRPr>
          </a:p>
        </p:txBody>
      </p:sp>
      <p:sp>
        <p:nvSpPr>
          <p:cNvPr id="44" name="Shape 42">
            <a:extLst xmlns:a="http://schemas.openxmlformats.org/drawingml/2006/main">
              <a:ext uri="{FF2B5EF4-FFF2-40B4-BE49-F238E27FC236}">
                <a16:creationId xmlns:a16="http://schemas.microsoft.com/office/drawing/2014/main" id="{62DC92C9-AFE1-40AB-9EED-922C1F8A115B}"/>
              </a:ext>
            </a:extLst>
          </p:cNvPr>
          <p:cNvSpPr>
            <a:spLocks xmlns:a="http://schemas.openxmlformats.org/drawingml/2006/main" noGrp="1"/>
          </p:cNvSpPr>
          <p:nvPr/>
        </p:nvSpPr>
        <p:spPr>
          <a:xfrm xmlns:a="http://schemas.openxmlformats.org/drawingml/2006/main" rot="0" flipH="0" flipV="0">
            <a:off x="5276088" y="3610697"/>
            <a:ext cx="1600200" cy="568342"/>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5" name="Text 43">
            <a:extLst xmlns:a="http://schemas.openxmlformats.org/drawingml/2006/main">
              <a:ext uri="{FF2B5EF4-FFF2-40B4-BE49-F238E27FC236}">
                <a16:creationId xmlns:a16="http://schemas.microsoft.com/office/drawing/2014/main" id="{F48B54B3-3801-4F1E-89C5-F26063E687D4}"/>
              </a:ext>
            </a:extLst>
          </p:cNvPr>
          <p:cNvSpPr>
            <a:spLocks xmlns:a="http://schemas.openxmlformats.org/drawingml/2006/main" noGrp="1"/>
          </p:cNvSpPr>
          <p:nvPr/>
        </p:nvSpPr>
        <p:spPr>
          <a:xfrm xmlns:a="http://schemas.openxmlformats.org/drawingml/2006/main" rot="0" flipH="0" flipV="0">
            <a:off x="5349240" y="3694657"/>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High</a:t>
            </a:r>
            <a:endParaRPr sz="8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37397D66-2544-46CF-B678-6DEFC79741F5}"/>
              </a:ext>
            </a:extLst>
          </p:cNvPr>
          <p:cNvSpPr>
            <a:spLocks xmlns:a="http://schemas.openxmlformats.org/drawingml/2006/main" noGrp="1"/>
          </p:cNvSpPr>
          <p:nvPr/>
        </p:nvSpPr>
        <p:spPr>
          <a:xfrm xmlns:a="http://schemas.openxmlformats.org/drawingml/2006/main" rot="0" flipH="0" flipV="0">
            <a:off x="475488" y="4179039"/>
            <a:ext cx="1600200" cy="568342"/>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7" name="Text 45">
            <a:extLst xmlns:a="http://schemas.openxmlformats.org/drawingml/2006/main">
              <a:ext uri="{FF2B5EF4-FFF2-40B4-BE49-F238E27FC236}">
                <a16:creationId xmlns:a16="http://schemas.microsoft.com/office/drawing/2014/main" id="{53B0F58F-C145-414F-9CE0-0B786851A902}"/>
              </a:ext>
            </a:extLst>
          </p:cNvPr>
          <p:cNvSpPr>
            <a:spLocks xmlns:a="http://schemas.openxmlformats.org/drawingml/2006/main" noGrp="1"/>
          </p:cNvSpPr>
          <p:nvPr/>
        </p:nvSpPr>
        <p:spPr>
          <a:xfrm xmlns:a="http://schemas.openxmlformats.org/drawingml/2006/main" rot="0" flipH="0" flipV="0">
            <a:off x="548640" y="4262999"/>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Support Accountability</a:t>
            </a: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0FFD77F0-5B9D-4523-A644-41ACB65FC08E}"/>
              </a:ext>
            </a:extLst>
          </p:cNvPr>
          <p:cNvSpPr>
            <a:spLocks xmlns:a="http://schemas.openxmlformats.org/drawingml/2006/main" noGrp="1"/>
          </p:cNvSpPr>
          <p:nvPr/>
        </p:nvSpPr>
        <p:spPr>
          <a:xfrm xmlns:a="http://schemas.openxmlformats.org/drawingml/2006/main" rot="0" flipH="0" flipV="0">
            <a:off x="2075688" y="4179039"/>
            <a:ext cx="1600200" cy="568342"/>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9" name="Text 47">
            <a:extLst xmlns:a="http://schemas.openxmlformats.org/drawingml/2006/main">
              <a:ext uri="{FF2B5EF4-FFF2-40B4-BE49-F238E27FC236}">
                <a16:creationId xmlns:a16="http://schemas.microsoft.com/office/drawing/2014/main" id="{5D2CCC77-8AFC-4885-B74D-E8B9737A5C7D}"/>
              </a:ext>
            </a:extLst>
          </p:cNvPr>
          <p:cNvSpPr>
            <a:spLocks xmlns:a="http://schemas.openxmlformats.org/drawingml/2006/main" noGrp="1"/>
          </p:cNvSpPr>
          <p:nvPr/>
        </p:nvSpPr>
        <p:spPr>
          <a:xfrm xmlns:a="http://schemas.openxmlformats.org/drawingml/2006/main" rot="0" flipH="0" flipV="0">
            <a:off x="2148840" y="4262999"/>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High</a:t>
            </a:r>
            <a:endParaRPr sz="80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E133E5E0-2DAD-4638-A870-B54A2FCBFCC7}"/>
              </a:ext>
            </a:extLst>
          </p:cNvPr>
          <p:cNvSpPr>
            <a:spLocks xmlns:a="http://schemas.openxmlformats.org/drawingml/2006/main" noGrp="1"/>
          </p:cNvSpPr>
          <p:nvPr/>
        </p:nvSpPr>
        <p:spPr>
          <a:xfrm xmlns:a="http://schemas.openxmlformats.org/drawingml/2006/main" rot="0" flipH="0" flipV="0">
            <a:off x="3675888" y="4179039"/>
            <a:ext cx="1600200" cy="568342"/>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1" name="Text 49">
            <a:extLst xmlns:a="http://schemas.openxmlformats.org/drawingml/2006/main">
              <a:ext uri="{FF2B5EF4-FFF2-40B4-BE49-F238E27FC236}">
                <a16:creationId xmlns:a16="http://schemas.microsoft.com/office/drawing/2014/main" id="{5A8375F9-4D20-467D-9CAA-3DD8A9B1AF0F}"/>
              </a:ext>
            </a:extLst>
          </p:cNvPr>
          <p:cNvSpPr>
            <a:spLocks xmlns:a="http://schemas.openxmlformats.org/drawingml/2006/main" noGrp="1"/>
          </p:cNvSpPr>
          <p:nvPr/>
        </p:nvSpPr>
        <p:spPr>
          <a:xfrm xmlns:a="http://schemas.openxmlformats.org/drawingml/2006/main" rot="0" flipH="0" flipV="0">
            <a:off x="3749040" y="4262999"/>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Medium</a:t>
            </a: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B182FF0D-2801-4ED2-979B-035E82C8A12E}"/>
              </a:ext>
            </a:extLst>
          </p:cNvPr>
          <p:cNvSpPr>
            <a:spLocks xmlns:a="http://schemas.openxmlformats.org/drawingml/2006/main" noGrp="1"/>
          </p:cNvSpPr>
          <p:nvPr/>
        </p:nvSpPr>
        <p:spPr>
          <a:xfrm xmlns:a="http://schemas.openxmlformats.org/drawingml/2006/main" rot="0" flipH="0" flipV="0">
            <a:off x="5276088" y="4179039"/>
            <a:ext cx="1600200" cy="568342"/>
          </a:xfrm>
          <a:prstGeom xmlns:a="http://schemas.openxmlformats.org/drawingml/2006/main" prst="rect">
            <a:avLst/>
          </a:prstGeom>
          <a:solidFill xmlns:a="http://schemas.openxmlformats.org/drawingml/2006/main">
            <a:srgbClr val="FCEDED"/>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3" name="Text 51">
            <a:extLst xmlns:a="http://schemas.openxmlformats.org/drawingml/2006/main">
              <a:ext uri="{FF2B5EF4-FFF2-40B4-BE49-F238E27FC236}">
                <a16:creationId xmlns:a16="http://schemas.microsoft.com/office/drawing/2014/main" id="{129421AC-5D40-4B2D-9F1E-9EEB836692A0}"/>
              </a:ext>
            </a:extLst>
          </p:cNvPr>
          <p:cNvSpPr>
            <a:spLocks xmlns:a="http://schemas.openxmlformats.org/drawingml/2006/main" noGrp="1"/>
          </p:cNvSpPr>
          <p:nvPr/>
        </p:nvSpPr>
        <p:spPr>
          <a:xfrm xmlns:a="http://schemas.openxmlformats.org/drawingml/2006/main" rot="0" flipH="0" flipV="0">
            <a:off x="5349240" y="4262999"/>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42318"/>
                </a:solidFill>
                <a:latin typeface="Arial"/>
                <a:ea typeface="Arial"/>
                <a:cs typeface="Arial"/>
              </a:rPr>
              <a:t>Low</a:t>
            </a:r>
            <a:endParaRPr sz="800">
              <a:latin typeface="Arial"/>
              <a:ea typeface="Arial"/>
              <a:cs typeface="Arial"/>
            </a:endParaRPr>
          </a:p>
        </p:txBody>
      </p:sp>
      <p:sp>
        <p:nvSpPr>
          <p:cNvPr id="54" name="Shape 52">
            <a:extLst xmlns:a="http://schemas.openxmlformats.org/drawingml/2006/main">
              <a:ext uri="{FF2B5EF4-FFF2-40B4-BE49-F238E27FC236}">
                <a16:creationId xmlns:a16="http://schemas.microsoft.com/office/drawing/2014/main" id="{3EA45654-504E-4627-B0D8-5B7B495D4A25}"/>
              </a:ext>
            </a:extLst>
          </p:cNvPr>
          <p:cNvSpPr>
            <a:spLocks xmlns:a="http://schemas.openxmlformats.org/drawingml/2006/main" noGrp="1"/>
          </p:cNvSpPr>
          <p:nvPr/>
        </p:nvSpPr>
        <p:spPr>
          <a:xfrm xmlns:a="http://schemas.openxmlformats.org/drawingml/2006/main" rot="0" flipH="0" flipV="0">
            <a:off x="475488" y="4747382"/>
            <a:ext cx="1600200" cy="56834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5" name="Text 53">
            <a:extLst xmlns:a="http://schemas.openxmlformats.org/drawingml/2006/main">
              <a:ext uri="{FF2B5EF4-FFF2-40B4-BE49-F238E27FC236}">
                <a16:creationId xmlns:a16="http://schemas.microsoft.com/office/drawing/2014/main" id="{F04F9DE5-F5DF-4CA4-B634-6E270E7C440D}"/>
              </a:ext>
            </a:extLst>
          </p:cNvPr>
          <p:cNvSpPr>
            <a:spLocks xmlns:a="http://schemas.openxmlformats.org/drawingml/2006/main" noGrp="1"/>
          </p:cNvSpPr>
          <p:nvPr/>
        </p:nvSpPr>
        <p:spPr>
          <a:xfrm xmlns:a="http://schemas.openxmlformats.org/drawingml/2006/main" rot="0" flipH="0" flipV="0">
            <a:off x="548640" y="4831341"/>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Avoidance of Lock-In</a:t>
            </a:r>
            <a:endParaRPr sz="800">
              <a:latin typeface="Arial"/>
              <a:ea typeface="Arial"/>
              <a:cs typeface="Arial"/>
            </a:endParaRPr>
          </a:p>
        </p:txBody>
      </p:sp>
      <p:sp>
        <p:nvSpPr>
          <p:cNvPr id="56" name="Shape 54">
            <a:extLst xmlns:a="http://schemas.openxmlformats.org/drawingml/2006/main">
              <a:ext uri="{FF2B5EF4-FFF2-40B4-BE49-F238E27FC236}">
                <a16:creationId xmlns:a16="http://schemas.microsoft.com/office/drawing/2014/main" id="{BC21A816-B7A0-4FD0-892D-F80770F6CA6A}"/>
              </a:ext>
            </a:extLst>
          </p:cNvPr>
          <p:cNvSpPr>
            <a:spLocks xmlns:a="http://schemas.openxmlformats.org/drawingml/2006/main" noGrp="1"/>
          </p:cNvSpPr>
          <p:nvPr/>
        </p:nvSpPr>
        <p:spPr>
          <a:xfrm xmlns:a="http://schemas.openxmlformats.org/drawingml/2006/main" rot="0" flipH="0" flipV="0">
            <a:off x="2075688" y="4747382"/>
            <a:ext cx="1600200" cy="568342"/>
          </a:xfrm>
          <a:prstGeom xmlns:a="http://schemas.openxmlformats.org/drawingml/2006/main" prst="rect">
            <a:avLst/>
          </a:prstGeom>
          <a:solidFill xmlns:a="http://schemas.openxmlformats.org/drawingml/2006/main">
            <a:srgbClr val="FCEDED"/>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7" name="Text 55">
            <a:extLst xmlns:a="http://schemas.openxmlformats.org/drawingml/2006/main">
              <a:ext uri="{FF2B5EF4-FFF2-40B4-BE49-F238E27FC236}">
                <a16:creationId xmlns:a16="http://schemas.microsoft.com/office/drawing/2014/main" id="{EE2027A4-E8E9-471D-B626-AD1F5B63D076}"/>
              </a:ext>
            </a:extLst>
          </p:cNvPr>
          <p:cNvSpPr>
            <a:spLocks xmlns:a="http://schemas.openxmlformats.org/drawingml/2006/main" noGrp="1"/>
          </p:cNvSpPr>
          <p:nvPr/>
        </p:nvSpPr>
        <p:spPr>
          <a:xfrm xmlns:a="http://schemas.openxmlformats.org/drawingml/2006/main" rot="0" flipH="0" flipV="0">
            <a:off x="2148840" y="4831341"/>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42318"/>
                </a:solidFill>
                <a:latin typeface="Arial"/>
                <a:ea typeface="Arial"/>
                <a:cs typeface="Arial"/>
              </a:rPr>
              <a:t>Low</a:t>
            </a:r>
            <a:endParaRPr sz="800">
              <a:latin typeface="Arial"/>
              <a:ea typeface="Arial"/>
              <a:cs typeface="Arial"/>
            </a:endParaRPr>
          </a:p>
        </p:txBody>
      </p:sp>
      <p:sp>
        <p:nvSpPr>
          <p:cNvPr id="58" name="Shape 56">
            <a:extLst xmlns:a="http://schemas.openxmlformats.org/drawingml/2006/main">
              <a:ext uri="{FF2B5EF4-FFF2-40B4-BE49-F238E27FC236}">
                <a16:creationId xmlns:a16="http://schemas.microsoft.com/office/drawing/2014/main" id="{A9166B72-B528-493B-B84B-F44D6A47FCAB}"/>
              </a:ext>
            </a:extLst>
          </p:cNvPr>
          <p:cNvSpPr>
            <a:spLocks xmlns:a="http://schemas.openxmlformats.org/drawingml/2006/main" noGrp="1"/>
          </p:cNvSpPr>
          <p:nvPr/>
        </p:nvSpPr>
        <p:spPr>
          <a:xfrm xmlns:a="http://schemas.openxmlformats.org/drawingml/2006/main" rot="0" flipH="0" flipV="0">
            <a:off x="3675888" y="4747382"/>
            <a:ext cx="1600200" cy="568342"/>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9" name="Text 57">
            <a:extLst xmlns:a="http://schemas.openxmlformats.org/drawingml/2006/main">
              <a:ext uri="{FF2B5EF4-FFF2-40B4-BE49-F238E27FC236}">
                <a16:creationId xmlns:a16="http://schemas.microsoft.com/office/drawing/2014/main" id="{27DA108C-9F2B-4905-B90B-81187249ECE6}"/>
              </a:ext>
            </a:extLst>
          </p:cNvPr>
          <p:cNvSpPr>
            <a:spLocks xmlns:a="http://schemas.openxmlformats.org/drawingml/2006/main" noGrp="1"/>
          </p:cNvSpPr>
          <p:nvPr/>
        </p:nvSpPr>
        <p:spPr>
          <a:xfrm xmlns:a="http://schemas.openxmlformats.org/drawingml/2006/main" rot="0" flipH="0" flipV="0">
            <a:off x="3749040" y="4831341"/>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Medium</a:t>
            </a:r>
            <a:endParaRPr sz="800">
              <a:latin typeface="Arial"/>
              <a:ea typeface="Arial"/>
              <a:cs typeface="Arial"/>
            </a:endParaRPr>
          </a:p>
        </p:txBody>
      </p:sp>
      <p:sp>
        <p:nvSpPr>
          <p:cNvPr id="60" name="Shape 58">
            <a:extLst xmlns:a="http://schemas.openxmlformats.org/drawingml/2006/main">
              <a:ext uri="{FF2B5EF4-FFF2-40B4-BE49-F238E27FC236}">
                <a16:creationId xmlns:a16="http://schemas.microsoft.com/office/drawing/2014/main" id="{539F21AC-4EC5-4FB3-BFD9-75DF3645262A}"/>
              </a:ext>
            </a:extLst>
          </p:cNvPr>
          <p:cNvSpPr>
            <a:spLocks xmlns:a="http://schemas.openxmlformats.org/drawingml/2006/main" noGrp="1"/>
          </p:cNvSpPr>
          <p:nvPr/>
        </p:nvSpPr>
        <p:spPr>
          <a:xfrm xmlns:a="http://schemas.openxmlformats.org/drawingml/2006/main" rot="0" flipH="0" flipV="0">
            <a:off x="5276088" y="4747382"/>
            <a:ext cx="1600200" cy="568342"/>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1" name="Text 59">
            <a:extLst xmlns:a="http://schemas.openxmlformats.org/drawingml/2006/main">
              <a:ext uri="{FF2B5EF4-FFF2-40B4-BE49-F238E27FC236}">
                <a16:creationId xmlns:a16="http://schemas.microsoft.com/office/drawing/2014/main" id="{02963E54-E865-467D-8A98-E302ADA7DF0D}"/>
              </a:ext>
            </a:extLst>
          </p:cNvPr>
          <p:cNvSpPr>
            <a:spLocks xmlns:a="http://schemas.openxmlformats.org/drawingml/2006/main" noGrp="1"/>
          </p:cNvSpPr>
          <p:nvPr/>
        </p:nvSpPr>
        <p:spPr>
          <a:xfrm xmlns:a="http://schemas.openxmlformats.org/drawingml/2006/main" rot="0" flipH="0" flipV="0">
            <a:off x="5349240" y="4831341"/>
            <a:ext cx="1453896" cy="43917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High</a:t>
            </a:r>
            <a:endParaRPr sz="800">
              <a:latin typeface="Arial"/>
              <a:ea typeface="Arial"/>
              <a:cs typeface="Arial"/>
            </a:endParaRPr>
          </a:p>
        </p:txBody>
      </p:sp>
      <p:sp>
        <p:nvSpPr>
          <p:cNvPr id="62" name="Text 60">
            <a:extLst xmlns:a="http://schemas.openxmlformats.org/drawingml/2006/main">
              <a:ext uri="{FF2B5EF4-FFF2-40B4-BE49-F238E27FC236}">
                <a16:creationId xmlns:a16="http://schemas.microsoft.com/office/drawing/2014/main" id="{54A1AB69-AC9F-4107-AA01-1942C4EDFE38}"/>
              </a:ext>
            </a:extLst>
          </p:cNvPr>
          <p:cNvSpPr>
            <a:spLocks xmlns:a="http://schemas.openxmlformats.org/drawingml/2006/main" noGrp="1"/>
          </p:cNvSpPr>
          <p:nvPr/>
        </p:nvSpPr>
        <p:spPr>
          <a:xfrm xmlns:a="http://schemas.openxmlformats.org/drawingml/2006/main" rot="0" flipH="0" flipV="0">
            <a:off x="512064" y="5431976"/>
            <a:ext cx="5852160" cy="15500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Note: “High” is not always positive; for integration complexity, higher means greater management burden.</a:t>
            </a:r>
            <a:endParaRPr sz="800">
              <a:latin typeface="Arial"/>
              <a:ea typeface="Arial"/>
              <a:cs typeface="Arial"/>
            </a:endParaRPr>
          </a:p>
        </p:txBody>
      </p:sp>
      <p:sp>
        <p:nvSpPr>
          <p:cNvPr id="63" name="Text 61">
            <a:extLst xmlns:a="http://schemas.openxmlformats.org/drawingml/2006/main">
              <a:ext uri="{FF2B5EF4-FFF2-40B4-BE49-F238E27FC236}">
                <a16:creationId xmlns:a16="http://schemas.microsoft.com/office/drawing/2014/main" id="{D80288E5-39C5-4C36-9051-AF6D904407E0}"/>
              </a:ext>
            </a:extLst>
          </p:cNvPr>
          <p:cNvSpPr>
            <a:spLocks xmlns:a="http://schemas.openxmlformats.org/drawingml/2006/main" noGrp="1"/>
          </p:cNvSpPr>
          <p:nvPr/>
        </p:nvSpPr>
        <p:spPr>
          <a:xfrm xmlns:a="http://schemas.openxmlformats.org/drawingml/2006/main">
            <a:off x="7059168" y="1078992"/>
            <a:ext cx="448056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Practical sourcing architecture for global enterprise networks</a:t>
            </a:r>
            <a:endParaRPr sz="1000">
              <a:latin typeface="Arial"/>
              <a:ea typeface="Arial"/>
              <a:cs typeface="Arial"/>
            </a:endParaRPr>
          </a:p>
        </p:txBody>
      </p:sp>
      <p:sp>
        <p:nvSpPr>
          <p:cNvPr id="64" name="Shape 62">
            <a:extLst xmlns:a="http://schemas.openxmlformats.org/drawingml/2006/main">
              <a:ext uri="{FF2B5EF4-FFF2-40B4-BE49-F238E27FC236}">
                <a16:creationId xmlns:a16="http://schemas.microsoft.com/office/drawing/2014/main" id="{FE77D70A-4EF1-4645-8F9B-8814388C894A}"/>
              </a:ext>
            </a:extLst>
          </p:cNvPr>
          <p:cNvSpPr>
            <a:spLocks xmlns:a="http://schemas.openxmlformats.org/drawingml/2006/main" noGrp="1"/>
          </p:cNvSpPr>
          <p:nvPr/>
        </p:nvSpPr>
        <p:spPr>
          <a:xfrm xmlns:a="http://schemas.openxmlformats.org/drawingml/2006/main">
            <a:off x="7059168" y="1417320"/>
            <a:ext cx="4206240" cy="566928"/>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65" name="Text 63">
            <a:extLst xmlns:a="http://schemas.openxmlformats.org/drawingml/2006/main">
              <a:ext uri="{FF2B5EF4-FFF2-40B4-BE49-F238E27FC236}">
                <a16:creationId xmlns:a16="http://schemas.microsoft.com/office/drawing/2014/main" id="{5E79C868-8566-4CEE-9B46-C657D9287A75}"/>
              </a:ext>
            </a:extLst>
          </p:cNvPr>
          <p:cNvSpPr>
            <a:spLocks xmlns:a="http://schemas.openxmlformats.org/drawingml/2006/main" noGrp="1"/>
          </p:cNvSpPr>
          <p:nvPr/>
        </p:nvSpPr>
        <p:spPr>
          <a:xfrm xmlns:a="http://schemas.openxmlformats.org/drawingml/2006/main">
            <a:off x="7214616" y="1536192"/>
            <a:ext cx="155448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Global Governance Layer</a:t>
            </a:r>
            <a:endParaRPr sz="800">
              <a:latin typeface="Arial"/>
              <a:ea typeface="Arial"/>
              <a:cs typeface="Arial"/>
            </a:endParaRPr>
          </a:p>
        </p:txBody>
      </p:sp>
      <p:sp>
        <p:nvSpPr>
          <p:cNvPr id="66" name="Text 64">
            <a:extLst xmlns:a="http://schemas.openxmlformats.org/drawingml/2006/main">
              <a:ext uri="{FF2B5EF4-FFF2-40B4-BE49-F238E27FC236}">
                <a16:creationId xmlns:a16="http://schemas.microsoft.com/office/drawing/2014/main" id="{6F5A644C-D567-4BC6-B90F-C8EED340AE4A}"/>
              </a:ext>
            </a:extLst>
          </p:cNvPr>
          <p:cNvSpPr>
            <a:spLocks xmlns:a="http://schemas.openxmlformats.org/drawingml/2006/main" noGrp="1"/>
          </p:cNvSpPr>
          <p:nvPr/>
        </p:nvSpPr>
        <p:spPr>
          <a:xfrm xmlns:a="http://schemas.openxmlformats.org/drawingml/2006/main">
            <a:off x="8842248" y="1527048"/>
            <a:ext cx="219456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Global catalogue, design standards, security baselines and reference architectures.</a:t>
            </a:r>
            <a:endParaRPr sz="800">
              <a:latin typeface="Arial"/>
              <a:ea typeface="Arial"/>
              <a:cs typeface="Arial"/>
            </a:endParaRPr>
          </a:p>
        </p:txBody>
      </p:sp>
      <p:sp>
        <p:nvSpPr>
          <p:cNvPr id="67" name="Shape 65">
            <a:extLst xmlns:a="http://schemas.openxmlformats.org/drawingml/2006/main">
              <a:ext uri="{FF2B5EF4-FFF2-40B4-BE49-F238E27FC236}">
                <a16:creationId xmlns:a16="http://schemas.microsoft.com/office/drawing/2014/main" id="{028D3693-A510-410D-8CD2-9AB010BF3983}"/>
              </a:ext>
            </a:extLst>
          </p:cNvPr>
          <p:cNvSpPr>
            <a:spLocks xmlns:a="http://schemas.openxmlformats.org/drawingml/2006/main" noGrp="1"/>
          </p:cNvSpPr>
          <p:nvPr/>
        </p:nvSpPr>
        <p:spPr>
          <a:xfrm xmlns:a="http://schemas.openxmlformats.org/drawingml/2006/main">
            <a:off x="9217152" y="1993392"/>
            <a:ext cx="0" cy="219456"/>
          </a:xfrm>
          <a:prstGeom xmlns:a="http://schemas.openxmlformats.org/drawingml/2006/main" prst="line">
            <a:avLst/>
          </a:prstGeom>
          <a:noFill xmlns:a="http://schemas.openxmlformats.org/drawingml/2006/main"/>
          <a:ln xmlns:a="http://schemas.openxmlformats.org/drawingml/2006/main" w="1270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sz="800"/>
          </a:p>
        </p:txBody>
      </p:sp>
      <p:sp>
        <p:nvSpPr>
          <p:cNvPr id="68" name="Shape 66">
            <a:extLst xmlns:a="http://schemas.openxmlformats.org/drawingml/2006/main">
              <a:ext uri="{FF2B5EF4-FFF2-40B4-BE49-F238E27FC236}">
                <a16:creationId xmlns:a16="http://schemas.microsoft.com/office/drawing/2014/main" id="{DCFEC5B5-C4B6-4CF9-B099-9BEAB83DFFCE}"/>
              </a:ext>
            </a:extLst>
          </p:cNvPr>
          <p:cNvSpPr>
            <a:spLocks xmlns:a="http://schemas.openxmlformats.org/drawingml/2006/main" noGrp="1"/>
          </p:cNvSpPr>
          <p:nvPr/>
        </p:nvSpPr>
        <p:spPr>
          <a:xfrm xmlns:a="http://schemas.openxmlformats.org/drawingml/2006/main">
            <a:off x="7059168" y="2212848"/>
            <a:ext cx="4206240" cy="566928"/>
          </a:xfrm>
          <a:prstGeom xmlns:a="http://schemas.openxmlformats.org/drawingml/2006/main" prst="rect">
            <a:avLst/>
          </a:prstGeom>
          <a:solidFill xmlns:a="http://schemas.openxmlformats.org/drawingml/2006/main">
            <a:srgbClr val="F3E7D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69" name="Text 67">
            <a:extLst xmlns:a="http://schemas.openxmlformats.org/drawingml/2006/main">
              <a:ext uri="{FF2B5EF4-FFF2-40B4-BE49-F238E27FC236}">
                <a16:creationId xmlns:a16="http://schemas.microsoft.com/office/drawing/2014/main" id="{009DC1F0-0556-46A9-9FE5-53F3D4932665}"/>
              </a:ext>
            </a:extLst>
          </p:cNvPr>
          <p:cNvSpPr>
            <a:spLocks xmlns:a="http://schemas.openxmlformats.org/drawingml/2006/main" noGrp="1"/>
          </p:cNvSpPr>
          <p:nvPr/>
        </p:nvSpPr>
        <p:spPr>
          <a:xfrm xmlns:a="http://schemas.openxmlformats.org/drawingml/2006/main">
            <a:off x="7214616" y="2331720"/>
            <a:ext cx="155448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Domain Supply Layer</a:t>
            </a:r>
            <a:endParaRPr sz="800">
              <a:latin typeface="Arial"/>
              <a:ea typeface="Arial"/>
              <a:cs typeface="Arial"/>
            </a:endParaRPr>
          </a:p>
        </p:txBody>
      </p:sp>
      <p:sp>
        <p:nvSpPr>
          <p:cNvPr id="70" name="Text 68">
            <a:extLst xmlns:a="http://schemas.openxmlformats.org/drawingml/2006/main">
              <a:ext uri="{FF2B5EF4-FFF2-40B4-BE49-F238E27FC236}">
                <a16:creationId xmlns:a16="http://schemas.microsoft.com/office/drawing/2014/main" id="{561990F7-584E-47D7-9BE3-36B2AB8E93B1}"/>
              </a:ext>
            </a:extLst>
          </p:cNvPr>
          <p:cNvSpPr>
            <a:spLocks xmlns:a="http://schemas.openxmlformats.org/drawingml/2006/main" noGrp="1"/>
          </p:cNvSpPr>
          <p:nvPr/>
        </p:nvSpPr>
        <p:spPr>
          <a:xfrm xmlns:a="http://schemas.openxmlformats.org/drawingml/2006/main">
            <a:off x="8842248" y="2322576"/>
            <a:ext cx="219456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Separate lots for WAN edge / SD-WAN, campus switching, WLAN and managed services.</a:t>
            </a:r>
            <a:endParaRPr sz="800">
              <a:latin typeface="Arial"/>
              <a:ea typeface="Arial"/>
              <a:cs typeface="Arial"/>
            </a:endParaRPr>
          </a:p>
        </p:txBody>
      </p:sp>
      <p:sp>
        <p:nvSpPr>
          <p:cNvPr id="71" name="Shape 69">
            <a:extLst xmlns:a="http://schemas.openxmlformats.org/drawingml/2006/main">
              <a:ext uri="{FF2B5EF4-FFF2-40B4-BE49-F238E27FC236}">
                <a16:creationId xmlns:a16="http://schemas.microsoft.com/office/drawing/2014/main" id="{A23F00F1-1B6D-46DF-8046-81ACE4C6C9D8}"/>
              </a:ext>
            </a:extLst>
          </p:cNvPr>
          <p:cNvSpPr>
            <a:spLocks xmlns:a="http://schemas.openxmlformats.org/drawingml/2006/main" noGrp="1"/>
          </p:cNvSpPr>
          <p:nvPr/>
        </p:nvSpPr>
        <p:spPr>
          <a:xfrm xmlns:a="http://schemas.openxmlformats.org/drawingml/2006/main">
            <a:off x="9217152" y="2788920"/>
            <a:ext cx="0" cy="219456"/>
          </a:xfrm>
          <a:prstGeom xmlns:a="http://schemas.openxmlformats.org/drawingml/2006/main" prst="line">
            <a:avLst/>
          </a:prstGeom>
          <a:noFill xmlns:a="http://schemas.openxmlformats.org/drawingml/2006/main"/>
          <a:ln xmlns:a="http://schemas.openxmlformats.org/drawingml/2006/main" w="1270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sz="800"/>
          </a:p>
        </p:txBody>
      </p:sp>
      <p:sp>
        <p:nvSpPr>
          <p:cNvPr id="72" name="Shape 70">
            <a:extLst xmlns:a="http://schemas.openxmlformats.org/drawingml/2006/main">
              <a:ext uri="{FF2B5EF4-FFF2-40B4-BE49-F238E27FC236}">
                <a16:creationId xmlns:a16="http://schemas.microsoft.com/office/drawing/2014/main" id="{EC80B595-98EE-4536-B4B4-0EA803FD486B}"/>
              </a:ext>
            </a:extLst>
          </p:cNvPr>
          <p:cNvSpPr>
            <a:spLocks xmlns:a="http://schemas.openxmlformats.org/drawingml/2006/main" noGrp="1"/>
          </p:cNvSpPr>
          <p:nvPr/>
        </p:nvSpPr>
        <p:spPr>
          <a:xfrm xmlns:a="http://schemas.openxmlformats.org/drawingml/2006/main">
            <a:off x="7059168" y="3008376"/>
            <a:ext cx="4206240" cy="566928"/>
          </a:xfrm>
          <a:prstGeom xmlns:a="http://schemas.openxmlformats.org/drawingml/2006/main" prst="rect">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73" name="Text 71">
            <a:extLst xmlns:a="http://schemas.openxmlformats.org/drawingml/2006/main">
              <a:ext uri="{FF2B5EF4-FFF2-40B4-BE49-F238E27FC236}">
                <a16:creationId xmlns:a16="http://schemas.microsoft.com/office/drawing/2014/main" id="{579849EA-3D7C-4842-8761-F05850F8524B}"/>
              </a:ext>
            </a:extLst>
          </p:cNvPr>
          <p:cNvSpPr>
            <a:spLocks xmlns:a="http://schemas.openxmlformats.org/drawingml/2006/main" noGrp="1"/>
          </p:cNvSpPr>
          <p:nvPr/>
        </p:nvSpPr>
        <p:spPr>
          <a:xfrm xmlns:a="http://schemas.openxmlformats.org/drawingml/2006/main">
            <a:off x="7214616" y="3127248"/>
            <a:ext cx="155448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Country Delivery Layer</a:t>
            </a:r>
            <a:endParaRPr sz="800">
              <a:latin typeface="Arial"/>
              <a:ea typeface="Arial"/>
              <a:cs typeface="Arial"/>
            </a:endParaRPr>
          </a:p>
        </p:txBody>
      </p:sp>
      <p:sp>
        <p:nvSpPr>
          <p:cNvPr id="74" name="Text 72">
            <a:extLst xmlns:a="http://schemas.openxmlformats.org/drawingml/2006/main">
              <a:ext uri="{FF2B5EF4-FFF2-40B4-BE49-F238E27FC236}">
                <a16:creationId xmlns:a16="http://schemas.microsoft.com/office/drawing/2014/main" id="{79CE9F83-B770-443F-BC3E-51216DF8622D}"/>
              </a:ext>
            </a:extLst>
          </p:cNvPr>
          <p:cNvSpPr>
            <a:spLocks xmlns:a="http://schemas.openxmlformats.org/drawingml/2006/main" noGrp="1"/>
          </p:cNvSpPr>
          <p:nvPr/>
        </p:nvSpPr>
        <p:spPr>
          <a:xfrm xmlns:a="http://schemas.openxmlformats.org/drawingml/2006/main">
            <a:off x="8842248" y="3118104"/>
            <a:ext cx="219456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Local staging, logistics, field services, maintenance entitlement and language coverage.</a:t>
            </a:r>
            <a:endParaRPr sz="800">
              <a:latin typeface="Arial"/>
              <a:ea typeface="Arial"/>
              <a:cs typeface="Arial"/>
            </a:endParaRPr>
          </a:p>
        </p:txBody>
      </p:sp>
      <p:sp>
        <p:nvSpPr>
          <p:cNvPr id="75" name="Shape 73">
            <a:extLst xmlns:a="http://schemas.openxmlformats.org/drawingml/2006/main">
              <a:ext uri="{FF2B5EF4-FFF2-40B4-BE49-F238E27FC236}">
                <a16:creationId xmlns:a16="http://schemas.microsoft.com/office/drawing/2014/main" id="{2A819771-99BB-4A21-9102-3EF8C5C51C40}"/>
              </a:ext>
            </a:extLst>
          </p:cNvPr>
          <p:cNvSpPr>
            <a:spLocks xmlns:a="http://schemas.openxmlformats.org/drawingml/2006/main" noGrp="1"/>
          </p:cNvSpPr>
          <p:nvPr/>
        </p:nvSpPr>
        <p:spPr>
          <a:xfrm xmlns:a="http://schemas.openxmlformats.org/drawingml/2006/main">
            <a:off x="9217152" y="3584448"/>
            <a:ext cx="0" cy="219456"/>
          </a:xfrm>
          <a:prstGeom xmlns:a="http://schemas.openxmlformats.org/drawingml/2006/main" prst="line">
            <a:avLst/>
          </a:prstGeom>
          <a:noFill xmlns:a="http://schemas.openxmlformats.org/drawingml/2006/main"/>
          <a:ln xmlns:a="http://schemas.openxmlformats.org/drawingml/2006/main" w="1270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sz="800"/>
          </a:p>
        </p:txBody>
      </p:sp>
      <p:sp>
        <p:nvSpPr>
          <p:cNvPr id="76" name="Shape 74">
            <a:extLst xmlns:a="http://schemas.openxmlformats.org/drawingml/2006/main">
              <a:ext uri="{FF2B5EF4-FFF2-40B4-BE49-F238E27FC236}">
                <a16:creationId xmlns:a16="http://schemas.microsoft.com/office/drawing/2014/main" id="{A491D88B-D960-4325-8F24-2E3488788E42}"/>
              </a:ext>
            </a:extLst>
          </p:cNvPr>
          <p:cNvSpPr>
            <a:spLocks xmlns:a="http://schemas.openxmlformats.org/drawingml/2006/main" noGrp="1"/>
          </p:cNvSpPr>
          <p:nvPr/>
        </p:nvSpPr>
        <p:spPr>
          <a:xfrm xmlns:a="http://schemas.openxmlformats.org/drawingml/2006/main">
            <a:off x="7059168" y="3803904"/>
            <a:ext cx="4206240" cy="566928"/>
          </a:xfrm>
          <a:prstGeom xmlns:a="http://schemas.openxmlformats.org/drawingml/2006/main" prst="rect">
            <a:avLst/>
          </a:prstGeom>
          <a:solidFill xmlns:a="http://schemas.openxmlformats.org/drawingml/2006/main">
            <a:srgbClr val="EFEAF7"/>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77" name="Text 75">
            <a:extLst xmlns:a="http://schemas.openxmlformats.org/drawingml/2006/main">
              <a:ext uri="{FF2B5EF4-FFF2-40B4-BE49-F238E27FC236}">
                <a16:creationId xmlns:a16="http://schemas.microsoft.com/office/drawing/2014/main" id="{8373A153-A51C-43F4-B5FA-CD29DF2D7521}"/>
              </a:ext>
            </a:extLst>
          </p:cNvPr>
          <p:cNvSpPr>
            <a:spLocks xmlns:a="http://schemas.openxmlformats.org/drawingml/2006/main" noGrp="1"/>
          </p:cNvSpPr>
          <p:nvPr/>
        </p:nvSpPr>
        <p:spPr>
          <a:xfrm xmlns:a="http://schemas.openxmlformats.org/drawingml/2006/main">
            <a:off x="7214616" y="3922776"/>
            <a:ext cx="155448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6B4E9B"/>
                </a:solidFill>
                <a:latin typeface="Arial"/>
                <a:ea typeface="Arial"/>
                <a:cs typeface="Arial"/>
              </a:rPr>
              <a:t>Performance Governance Layer</a:t>
            </a:r>
            <a:endParaRPr sz="800">
              <a:latin typeface="Arial"/>
              <a:ea typeface="Arial"/>
              <a:cs typeface="Arial"/>
            </a:endParaRPr>
          </a:p>
        </p:txBody>
      </p:sp>
      <p:sp>
        <p:nvSpPr>
          <p:cNvPr id="78" name="Text 76">
            <a:extLst xmlns:a="http://schemas.openxmlformats.org/drawingml/2006/main">
              <a:ext uri="{FF2B5EF4-FFF2-40B4-BE49-F238E27FC236}">
                <a16:creationId xmlns:a16="http://schemas.microsoft.com/office/drawing/2014/main" id="{A0D8B043-5C3C-450B-A3D7-2B4B25A6B3A1}"/>
              </a:ext>
            </a:extLst>
          </p:cNvPr>
          <p:cNvSpPr>
            <a:spLocks xmlns:a="http://schemas.openxmlformats.org/drawingml/2006/main" noGrp="1"/>
          </p:cNvSpPr>
          <p:nvPr/>
        </p:nvSpPr>
        <p:spPr>
          <a:xfrm xmlns:a="http://schemas.openxmlformats.org/drawingml/2006/main">
            <a:off x="8842248" y="3913632"/>
            <a:ext cx="219456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Monthly service review, SLA credits, root-cause analysis and roadmap / refresh controls.</a:t>
            </a:r>
            <a:endParaRPr sz="800">
              <a:latin typeface="Arial"/>
              <a:ea typeface="Arial"/>
              <a:cs typeface="Arial"/>
            </a:endParaRPr>
          </a:p>
        </p:txBody>
      </p:sp>
      <p:sp>
        <p:nvSpPr>
          <p:cNvPr id="79" name="Shape 77">
            <a:extLst xmlns:a="http://schemas.openxmlformats.org/drawingml/2006/main">
              <a:ext uri="{FF2B5EF4-FFF2-40B4-BE49-F238E27FC236}">
                <a16:creationId xmlns:a16="http://schemas.microsoft.com/office/drawing/2014/main" id="{B248DC1A-4080-48BD-A22C-1BFEE635230D}"/>
              </a:ext>
            </a:extLst>
          </p:cNvPr>
          <p:cNvSpPr>
            <a:spLocks xmlns:a="http://schemas.openxmlformats.org/drawingml/2006/main" noGrp="1"/>
          </p:cNvSpPr>
          <p:nvPr/>
        </p:nvSpPr>
        <p:spPr>
          <a:xfrm xmlns:a="http://schemas.openxmlformats.org/drawingml/2006/main">
            <a:off x="7059168" y="4709160"/>
            <a:ext cx="1975104" cy="457200"/>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0" name="Text 78">
            <a:extLst xmlns:a="http://schemas.openxmlformats.org/drawingml/2006/main">
              <a:ext uri="{FF2B5EF4-FFF2-40B4-BE49-F238E27FC236}">
                <a16:creationId xmlns:a16="http://schemas.microsoft.com/office/drawing/2014/main" id="{DE90B44D-C225-47A3-9F0A-1A2CC4DD50FE}"/>
              </a:ext>
            </a:extLst>
          </p:cNvPr>
          <p:cNvSpPr>
            <a:spLocks xmlns:a="http://schemas.openxmlformats.org/drawingml/2006/main" noGrp="1"/>
          </p:cNvSpPr>
          <p:nvPr/>
        </p:nvSpPr>
        <p:spPr>
          <a:xfrm xmlns:a="http://schemas.openxmlformats.org/drawingml/2006/main">
            <a:off x="7205472" y="4855464"/>
            <a:ext cx="914400"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111416"/>
                </a:solidFill>
                <a:latin typeface="Arial"/>
                <a:ea typeface="Arial"/>
                <a:cs typeface="Arial"/>
              </a:rPr>
              <a:t>Single-OEM bias</a:t>
            </a:r>
            <a:endParaRPr sz="800">
              <a:latin typeface="Arial"/>
              <a:ea typeface="Arial"/>
              <a:cs typeface="Arial"/>
            </a:endParaRPr>
          </a:p>
        </p:txBody>
      </p:sp>
      <p:sp>
        <p:nvSpPr>
          <p:cNvPr id="81" name="Text 79">
            <a:extLst xmlns:a="http://schemas.openxmlformats.org/drawingml/2006/main">
              <a:ext uri="{FF2B5EF4-FFF2-40B4-BE49-F238E27FC236}">
                <a16:creationId xmlns:a16="http://schemas.microsoft.com/office/drawing/2014/main" id="{1EF4EDD4-1ADC-48F8-B927-344E8897D40A}"/>
              </a:ext>
            </a:extLst>
          </p:cNvPr>
          <p:cNvSpPr>
            <a:spLocks xmlns:a="http://schemas.openxmlformats.org/drawingml/2006/main" noGrp="1"/>
          </p:cNvSpPr>
          <p:nvPr/>
        </p:nvSpPr>
        <p:spPr>
          <a:xfrm xmlns:a="http://schemas.openxmlformats.org/drawingml/2006/main">
            <a:off x="8087867" y="4750308"/>
            <a:ext cx="914399" cy="3749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Use where architecture standardization and escalation simplicity dominate.</a:t>
            </a:r>
            <a:endParaRPr sz="700">
              <a:latin typeface="Arial"/>
              <a:ea typeface="Arial"/>
              <a:cs typeface="Arial"/>
            </a:endParaRPr>
          </a:p>
        </p:txBody>
      </p:sp>
      <p:sp>
        <p:nvSpPr>
          <p:cNvPr id="82" name="Shape 80">
            <a:extLst xmlns:a="http://schemas.openxmlformats.org/drawingml/2006/main">
              <a:ext uri="{FF2B5EF4-FFF2-40B4-BE49-F238E27FC236}">
                <a16:creationId xmlns:a16="http://schemas.microsoft.com/office/drawing/2014/main" id="{6C0FA714-C410-48AF-BBE6-ABE3B525E143}"/>
              </a:ext>
            </a:extLst>
          </p:cNvPr>
          <p:cNvSpPr>
            <a:spLocks xmlns:a="http://schemas.openxmlformats.org/drawingml/2006/main" noGrp="1"/>
          </p:cNvSpPr>
          <p:nvPr/>
        </p:nvSpPr>
        <p:spPr>
          <a:xfrm xmlns:a="http://schemas.openxmlformats.org/drawingml/2006/main">
            <a:off x="9290304" y="4709160"/>
            <a:ext cx="2084832" cy="457200"/>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3" name="Text 81">
            <a:extLst xmlns:a="http://schemas.openxmlformats.org/drawingml/2006/main">
              <a:ext uri="{FF2B5EF4-FFF2-40B4-BE49-F238E27FC236}">
                <a16:creationId xmlns:a16="http://schemas.microsoft.com/office/drawing/2014/main" id="{F66BD01F-B0F2-4AA9-B954-CA4722A5EF67}"/>
              </a:ext>
            </a:extLst>
          </p:cNvPr>
          <p:cNvSpPr>
            <a:spLocks xmlns:a="http://schemas.openxmlformats.org/drawingml/2006/main" noGrp="1"/>
          </p:cNvSpPr>
          <p:nvPr/>
        </p:nvSpPr>
        <p:spPr>
          <a:xfrm xmlns:a="http://schemas.openxmlformats.org/drawingml/2006/main">
            <a:off x="9418320" y="4855464"/>
            <a:ext cx="932688"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111416"/>
                </a:solidFill>
                <a:latin typeface="Arial"/>
                <a:ea typeface="Arial"/>
                <a:cs typeface="Arial"/>
              </a:rPr>
              <a:t>Multi-vendor bias</a:t>
            </a:r>
            <a:endParaRPr sz="800">
              <a:latin typeface="Arial"/>
              <a:ea typeface="Arial"/>
              <a:cs typeface="Arial"/>
            </a:endParaRPr>
          </a:p>
        </p:txBody>
      </p:sp>
      <p:sp>
        <p:nvSpPr>
          <p:cNvPr id="84" name="Text 82">
            <a:extLst xmlns:a="http://schemas.openxmlformats.org/drawingml/2006/main">
              <a:ext uri="{FF2B5EF4-FFF2-40B4-BE49-F238E27FC236}">
                <a16:creationId xmlns:a16="http://schemas.microsoft.com/office/drawing/2014/main" id="{80B9475F-FC69-48D2-AE49-14FAD0BA73C8}"/>
              </a:ext>
            </a:extLst>
          </p:cNvPr>
          <p:cNvSpPr>
            <a:spLocks xmlns:a="http://schemas.openxmlformats.org/drawingml/2006/main" noGrp="1"/>
          </p:cNvSpPr>
          <p:nvPr/>
        </p:nvSpPr>
        <p:spPr>
          <a:xfrm xmlns:a="http://schemas.openxmlformats.org/drawingml/2006/main">
            <a:off x="10378440" y="4750308"/>
            <a:ext cx="786384" cy="4069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Use where negotiation tension and domain specialization matter more.</a:t>
            </a:r>
            <a:endParaRPr sz="700">
              <a:latin typeface="Arial"/>
              <a:ea typeface="Arial"/>
              <a:cs typeface="Arial"/>
            </a:endParaRPr>
          </a:p>
        </p:txBody>
      </p:sp>
      <p:sp>
        <p:nvSpPr>
          <p:cNvPr id="85" name="Shape 83">
            <a:extLst xmlns:a="http://schemas.openxmlformats.org/drawingml/2006/main">
              <a:ext uri="{FF2B5EF4-FFF2-40B4-BE49-F238E27FC236}">
                <a16:creationId xmlns:a16="http://schemas.microsoft.com/office/drawing/2014/main" id="{7A1CF5D0-628D-4596-ACD4-5BC968ABEA5C}"/>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6" name="Shape 84">
            <a:extLst xmlns:a="http://schemas.openxmlformats.org/drawingml/2006/main">
              <a:ext uri="{FF2B5EF4-FFF2-40B4-BE49-F238E27FC236}">
                <a16:creationId xmlns:a16="http://schemas.microsoft.com/office/drawing/2014/main" id="{989CCFF9-3887-445E-9701-B14341354E7D}"/>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87" name="Text 85">
            <a:extLst xmlns:a="http://schemas.openxmlformats.org/drawingml/2006/main">
              <a:ext uri="{FF2B5EF4-FFF2-40B4-BE49-F238E27FC236}">
                <a16:creationId xmlns:a16="http://schemas.microsoft.com/office/drawing/2014/main" id="{23DD6A18-FBCD-420F-BE15-B58700765B86}"/>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88" name="Text 86">
            <a:extLst xmlns:a="http://schemas.openxmlformats.org/drawingml/2006/main">
              <a:ext uri="{FF2B5EF4-FFF2-40B4-BE49-F238E27FC236}">
                <a16:creationId xmlns:a16="http://schemas.microsoft.com/office/drawing/2014/main" id="{35ECE3A1-B1C5-4395-99B1-8B46C4BC87C2}"/>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The best approach is often to use multiple specialized suppliers under one global governance model, supported by a single dashboard that tracks performance and service credits.</a:t>
            </a:r>
            <a:endParaRPr sz="1000">
              <a:latin typeface="Arial"/>
              <a:ea typeface="Arial"/>
              <a:cs typeface="Arial"/>
            </a:endParaRPr>
          </a:p>
        </p:txBody>
      </p:sp>
      <p:sp>
        <p:nvSpPr>
          <p:cNvPr id="89" name="Text 87">
            <a:extLst xmlns:a="http://schemas.openxmlformats.org/drawingml/2006/main">
              <a:ext uri="{FF2B5EF4-FFF2-40B4-BE49-F238E27FC236}">
                <a16:creationId xmlns:a16="http://schemas.microsoft.com/office/drawing/2014/main" id="{C6D52C3F-6467-4800-8CB5-EB31C9CF892F}"/>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90" name="Text 88">
            <a:hlinkClick xmlns:r="http://schemas.openxmlformats.org/officeDocument/2006/relationships" xmlns:a="http://schemas.openxmlformats.org/drawingml/2006/main" r:id="R5316d4fd54bb44d9"/>
            <a:extLst xmlns:a="http://schemas.openxmlformats.org/drawingml/2006/main">
              <a:ext uri="{FF2B5EF4-FFF2-40B4-BE49-F238E27FC236}">
                <a16:creationId xmlns:a16="http://schemas.microsoft.com/office/drawing/2014/main" id="{1626482B-0320-4566-8646-2358E0D0D598}"/>
              </a:ext>
            </a:extLst>
          </p:cNvPr>
          <p:cNvSpPr>
            <a:spLocks xmlns:a="http://schemas.openxmlformats.org/drawingml/2006/main" noGrp="1"/>
          </p:cNvSpPr>
          <p:nvPr/>
        </p:nvSpPr>
        <p:spPr>
          <a:xfrm xmlns:a="http://schemas.openxmlformats.org/drawingml/2006/main">
            <a:off x="896112" y="6291072"/>
            <a:ext cx="8229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48c2b1c35da2405e"/>
              </a:rPr>
              <a:t>Cisco EA FAQ</a:t>
            </a:r>
            <a:endParaRPr sz="600" i="1">
              <a:latin typeface="Arial"/>
              <a:ea typeface="Arial"/>
              <a:cs typeface="Arial"/>
            </a:endParaRPr>
          </a:p>
        </p:txBody>
      </p:sp>
      <p:sp>
        <p:nvSpPr>
          <p:cNvPr id="91" name="Text 89">
            <a:extLst xmlns:a="http://schemas.openxmlformats.org/drawingml/2006/main">
              <a:ext uri="{FF2B5EF4-FFF2-40B4-BE49-F238E27FC236}">
                <a16:creationId xmlns:a16="http://schemas.microsoft.com/office/drawing/2014/main" id="{58C0080A-2924-4471-B2EA-A00C133B4DD9}"/>
              </a:ext>
            </a:extLst>
          </p:cNvPr>
          <p:cNvSpPr>
            <a:spLocks xmlns:a="http://schemas.openxmlformats.org/drawingml/2006/main" noGrp="1"/>
          </p:cNvSpPr>
          <p:nvPr/>
        </p:nvSpPr>
        <p:spPr>
          <a:xfrm xmlns:a="http://schemas.openxmlformats.org/drawingml/2006/main">
            <a:off x="175564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92" name="Text 90">
            <a:hlinkClick xmlns:r="http://schemas.openxmlformats.org/officeDocument/2006/relationships" xmlns:a="http://schemas.openxmlformats.org/drawingml/2006/main" r:id="R3db47891279147ea"/>
            <a:extLst xmlns:a="http://schemas.openxmlformats.org/drawingml/2006/main">
              <a:ext uri="{FF2B5EF4-FFF2-40B4-BE49-F238E27FC236}">
                <a16:creationId xmlns:a16="http://schemas.microsoft.com/office/drawing/2014/main" id="{C0B21655-4332-4860-9827-17BD390D82A1}"/>
              </a:ext>
            </a:extLst>
          </p:cNvPr>
          <p:cNvSpPr>
            <a:spLocks xmlns:a="http://schemas.openxmlformats.org/drawingml/2006/main" noGrp="1"/>
          </p:cNvSpPr>
          <p:nvPr/>
        </p:nvSpPr>
        <p:spPr>
          <a:xfrm xmlns:a="http://schemas.openxmlformats.org/drawingml/2006/main">
            <a:off x="1837944" y="6291072"/>
            <a:ext cx="12344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4b883ff87f6b40c0"/>
              </a:rPr>
              <a:t>GSA EIS Contract Basics</a:t>
            </a:r>
            <a:endParaRPr sz="600" i="1">
              <a:latin typeface="Arial"/>
              <a:ea typeface="Arial"/>
              <a:cs typeface="Arial"/>
            </a:endParaRPr>
          </a:p>
        </p:txBody>
      </p:sp>
      <p:sp>
        <p:nvSpPr>
          <p:cNvPr id="93" name="Text 91">
            <a:extLst xmlns:a="http://schemas.openxmlformats.org/drawingml/2006/main">
              <a:ext uri="{FF2B5EF4-FFF2-40B4-BE49-F238E27FC236}">
                <a16:creationId xmlns:a16="http://schemas.microsoft.com/office/drawing/2014/main" id="{659856D1-83E6-4CCF-BBD7-106CB5CBB714}"/>
              </a:ext>
            </a:extLst>
          </p:cNvPr>
          <p:cNvSpPr>
            <a:spLocks xmlns:a="http://schemas.openxmlformats.org/drawingml/2006/main" noGrp="1"/>
          </p:cNvSpPr>
          <p:nvPr/>
        </p:nvSpPr>
        <p:spPr>
          <a:xfrm xmlns:a="http://schemas.openxmlformats.org/drawingml/2006/main">
            <a:off x="310896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94" name="Text 92">
            <a:hlinkClick xmlns:r="http://schemas.openxmlformats.org/officeDocument/2006/relationships" xmlns:a="http://schemas.openxmlformats.org/drawingml/2006/main" r:id="R3de4defbb3a04853"/>
            <a:extLst xmlns:a="http://schemas.openxmlformats.org/drawingml/2006/main">
              <a:ext uri="{FF2B5EF4-FFF2-40B4-BE49-F238E27FC236}">
                <a16:creationId xmlns:a16="http://schemas.microsoft.com/office/drawing/2014/main" id="{978E1B61-B3E3-46B2-86D7-8A9BDA6AE7C7}"/>
              </a:ext>
            </a:extLst>
          </p:cNvPr>
          <p:cNvSpPr>
            <a:spLocks xmlns:a="http://schemas.openxmlformats.org/drawingml/2006/main" noGrp="1"/>
          </p:cNvSpPr>
          <p:nvPr/>
        </p:nvSpPr>
        <p:spPr>
          <a:xfrm xmlns:a="http://schemas.openxmlformats.org/drawingml/2006/main">
            <a:off x="3191256" y="6291072"/>
            <a:ext cx="7772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a6e864c4e9424689"/>
              </a:rPr>
              <a:t>NIST C-SCRM</a:t>
            </a:r>
            <a:endParaRPr sz="600" i="1">
              <a:latin typeface="Arial"/>
              <a:ea typeface="Arial"/>
              <a:cs typeface="Arial"/>
            </a:endParaRPr>
          </a:p>
        </p:txBody>
      </p:sp>
      <p:sp>
        <p:nvSpPr>
          <p:cNvPr id="95" name="Text 93">
            <a:extLst xmlns:a="http://schemas.openxmlformats.org/drawingml/2006/main">
              <a:ext uri="{FF2B5EF4-FFF2-40B4-BE49-F238E27FC236}">
                <a16:creationId xmlns:a16="http://schemas.microsoft.com/office/drawing/2014/main" id="{25C75724-5D73-4ED0-98AB-28309D19A052}"/>
              </a:ext>
            </a:extLst>
          </p:cNvPr>
          <p:cNvSpPr>
            <a:spLocks xmlns:a="http://schemas.openxmlformats.org/drawingml/2006/main" noGrp="1"/>
          </p:cNvSpPr>
          <p:nvPr/>
        </p:nvSpPr>
        <p:spPr>
          <a:xfrm xmlns:a="http://schemas.openxmlformats.org/drawingml/2006/main">
            <a:off x="400507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96" name="Text 94">
            <a:hlinkClick xmlns:r="http://schemas.openxmlformats.org/officeDocument/2006/relationships" xmlns:a="http://schemas.openxmlformats.org/drawingml/2006/main" r:id="R3655ee87fc7c4515"/>
            <a:extLst xmlns:a="http://schemas.openxmlformats.org/drawingml/2006/main">
              <a:ext uri="{FF2B5EF4-FFF2-40B4-BE49-F238E27FC236}">
                <a16:creationId xmlns:a16="http://schemas.microsoft.com/office/drawing/2014/main" id="{38DBBADA-78F7-41A4-89A0-5DF9948E9D0F}"/>
              </a:ext>
            </a:extLst>
          </p:cNvPr>
          <p:cNvSpPr>
            <a:spLocks xmlns:a="http://schemas.openxmlformats.org/drawingml/2006/main" noGrp="1"/>
          </p:cNvSpPr>
          <p:nvPr/>
        </p:nvSpPr>
        <p:spPr>
          <a:xfrm xmlns:a="http://schemas.openxmlformats.org/drawingml/2006/main">
            <a:off x="4087368" y="6291072"/>
            <a:ext cx="12801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d17cd18e870d4275"/>
              </a:rPr>
              <a:t>HPE GreenLake Fact Sheet</a:t>
            </a:r>
            <a:endParaRPr sz="600" i="1">
              <a:latin typeface="Arial"/>
              <a:ea typeface="Arial"/>
              <a:cs typeface="Arial"/>
            </a:endParaRPr>
          </a:p>
        </p:txBody>
      </p:sp>
      <p:sp>
        <p:nvSpPr>
          <p:cNvPr id="97" name="Shape 95">
            <a:extLst xmlns:a="http://schemas.openxmlformats.org/drawingml/2006/main">
              <a:ext uri="{FF2B5EF4-FFF2-40B4-BE49-F238E27FC236}">
                <a16:creationId xmlns:a16="http://schemas.microsoft.com/office/drawing/2014/main" id="{1865FE15-F247-4736-A137-BE5D344945E1}"/>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98" name="Text 96">
            <a:extLst xmlns:a="http://schemas.openxmlformats.org/drawingml/2006/main">
              <a:ext uri="{FF2B5EF4-FFF2-40B4-BE49-F238E27FC236}">
                <a16:creationId xmlns:a16="http://schemas.microsoft.com/office/drawing/2014/main" id="{35F38CB1-FAA6-4708-B48E-FAB757C1B6E1}"/>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99" name="Text 97">
            <a:extLst xmlns:a="http://schemas.openxmlformats.org/drawingml/2006/main">
              <a:ext uri="{FF2B5EF4-FFF2-40B4-BE49-F238E27FC236}">
                <a16:creationId xmlns:a16="http://schemas.microsoft.com/office/drawing/2014/main" id="{8CDC8171-A416-4B89-BF9C-3E39005A5860}"/>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26</a:t>
            </a:r>
            <a:endParaRPr sz="800">
              <a:latin typeface="Arial"/>
              <a:ea typeface="Arial"/>
              <a:cs typeface="Arial"/>
            </a:endParaRPr>
          </a:p>
        </p:txBody>
      </p:sp>
      <p:sp>
        <p:nvSpPr>
          <p:cNvPr id="100" name="SCULTRA Top Bar">
            <a:extLst xmlns:a="http://schemas.openxmlformats.org/drawingml/2006/main">
              <a:ext uri="{FF2B5EF4-FFF2-40B4-BE49-F238E27FC236}">
                <a16:creationId xmlns:a16="http://schemas.microsoft.com/office/drawing/2014/main" id="{60656F94-4EA9-48F5-A921-C20FC1B5B024}"/>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01" name="SCULTRA Footer Field">
            <a:extLst xmlns:a="http://schemas.openxmlformats.org/drawingml/2006/main">
              <a:ext uri="{FF2B5EF4-FFF2-40B4-BE49-F238E27FC236}">
                <a16:creationId xmlns:a16="http://schemas.microsoft.com/office/drawing/2014/main" id="{8680F845-AA51-46F7-9DE1-42E778A3A591}"/>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102" name="">
            <a:extLst xmlns:a="http://schemas.openxmlformats.org/drawingml/2006/main">
              <a:ext uri="{FF2B5EF4-FFF2-40B4-BE49-F238E27FC236}">
                <a16:creationId xmlns:a16="http://schemas.microsoft.com/office/drawing/2014/main" id="{36A0F3F7-FDF7-4EDD-87A1-DF04149DD499}"/>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03" name="">
            <a:extLst xmlns:a="http://schemas.openxmlformats.org/drawingml/2006/main">
              <a:ext uri="{FF2B5EF4-FFF2-40B4-BE49-F238E27FC236}">
                <a16:creationId xmlns:a16="http://schemas.microsoft.com/office/drawing/2014/main" id="{D93451DB-7308-4D3A-BE9F-ECA191B04E76}"/>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04" name="">
            <a:extLst xmlns:a="http://schemas.openxmlformats.org/drawingml/2006/main">
              <a:ext uri="{FF2B5EF4-FFF2-40B4-BE49-F238E27FC236}">
                <a16:creationId xmlns:a16="http://schemas.microsoft.com/office/drawing/2014/main" id="{D9665C99-5CD9-491F-BC21-386DE0B2CFF7}"/>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05" name="">
            <a:extLst xmlns:a="http://schemas.openxmlformats.org/drawingml/2006/main">
              <a:ext uri="{FF2B5EF4-FFF2-40B4-BE49-F238E27FC236}">
                <a16:creationId xmlns:a16="http://schemas.microsoft.com/office/drawing/2014/main" id="{67ED7495-0AAC-4F3D-B1A1-004A9260EC76}"/>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26</a:t>
            </a:r>
          </a:p>
        </p:txBody>
      </p:sp>
    </p:spTree>
    <p:extLst>
      <p:ext uri="{BB962C8B-B14F-4D97-AF65-F5344CB8AC3E}">
        <p14:creationId xmlns:p14="http://schemas.microsoft.com/office/powerpoint/2010/main" val="547216901"/>
      </p:ext>
    </p:extLst>
  </p:cSld>
</p:sld>
</file>

<file path=ppt/slides/slide27.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998006D-4B7A-482F-A764-60138E765FDB}"/>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A4. RFP Design Should Normalize Hardware, Software, Services and Transition Risk Before Price Comparison</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22539D0C-3B03-4F98-AB74-DC3F5E0BF6A2}"/>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The RFP must create an apples-to-apples comparison by forcing vendors to price the same site archetypes, service scope and SLA model rather than only submitting unit discounts.</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B937347A-1578-4CE8-91B7-2F730E2D5D3D}"/>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EC97FE6B-4A89-41C5-BBD9-849E698748CE}"/>
              </a:ext>
            </a:extLst>
          </p:cNvPr>
          <p:cNvSpPr>
            <a:spLocks xmlns:a="http://schemas.openxmlformats.org/drawingml/2006/main" noGrp="1"/>
          </p:cNvSpPr>
          <p:nvPr/>
        </p:nvSpPr>
        <p:spPr>
          <a:xfrm xmlns:a="http://schemas.openxmlformats.org/drawingml/2006/main">
            <a:off x="475488" y="1078992"/>
            <a:ext cx="5029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RFP structure that prevents price-only supplier selection</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35E08886-E0AF-4C37-BF09-EE67F9AAB7ED}"/>
              </a:ext>
            </a:extLst>
          </p:cNvPr>
          <p:cNvSpPr>
            <a:spLocks xmlns:a="http://schemas.openxmlformats.org/drawingml/2006/main" noGrp="1"/>
          </p:cNvSpPr>
          <p:nvPr/>
        </p:nvSpPr>
        <p:spPr>
          <a:xfrm xmlns:a="http://schemas.openxmlformats.org/drawingml/2006/main" rot="0" flipH="0" flipV="0">
            <a:off x="566928" y="1417320"/>
            <a:ext cx="1854666" cy="91440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7" name="Text 5">
            <a:extLst xmlns:a="http://schemas.openxmlformats.org/drawingml/2006/main">
              <a:ext uri="{FF2B5EF4-FFF2-40B4-BE49-F238E27FC236}">
                <a16:creationId xmlns:a16="http://schemas.microsoft.com/office/drawing/2014/main" id="{945B1955-2BDF-4861-8DE9-B4B8C3CC4453}"/>
              </a:ext>
            </a:extLst>
          </p:cNvPr>
          <p:cNvSpPr>
            <a:spLocks xmlns:a="http://schemas.openxmlformats.org/drawingml/2006/main" noGrp="1"/>
          </p:cNvSpPr>
          <p:nvPr/>
        </p:nvSpPr>
        <p:spPr>
          <a:xfrm xmlns:a="http://schemas.openxmlformats.org/drawingml/2006/main" rot="0" flipH="0" flipV="0">
            <a:off x="705336" y="1572768"/>
            <a:ext cx="157785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1. Baseline</a:t>
            </a:r>
            <a:endParaRPr sz="800">
              <a:latin typeface="Arial"/>
              <a:ea typeface="Arial"/>
              <a:cs typeface="Arial"/>
            </a:endParaRPr>
          </a:p>
        </p:txBody>
      </p:sp>
      <p:sp>
        <p:nvSpPr>
          <p:cNvPr id="8" name="Text 6">
            <a:extLst xmlns:a="http://schemas.openxmlformats.org/drawingml/2006/main">
              <a:ext uri="{FF2B5EF4-FFF2-40B4-BE49-F238E27FC236}">
                <a16:creationId xmlns:a16="http://schemas.microsoft.com/office/drawing/2014/main" id="{B9DEA7E1-3970-481A-B260-5413F97DD964}"/>
              </a:ext>
            </a:extLst>
          </p:cNvPr>
          <p:cNvSpPr>
            <a:spLocks xmlns:a="http://schemas.openxmlformats.org/drawingml/2006/main" noGrp="1"/>
          </p:cNvSpPr>
          <p:nvPr/>
        </p:nvSpPr>
        <p:spPr>
          <a:xfrm xmlns:a="http://schemas.openxmlformats.org/drawingml/2006/main" rot="0" flipH="0" flipV="0">
            <a:off x="719176" y="1810512"/>
            <a:ext cx="1550168"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a:solidFill>
                  <a:srgbClr val="3E4548"/>
                </a:solidFill>
                <a:latin typeface="Arial"/>
                <a:ea typeface="Arial"/>
                <a:cs typeface="Arial"/>
              </a:rPr>
              <a:t>Site inventory, device age, support status, traffic profiles and pain points.</a:t>
            </a:r>
            <a:endParaRPr sz="800">
              <a:latin typeface="Arial"/>
              <a:ea typeface="Arial"/>
              <a:cs typeface="Arial"/>
            </a:endParaRPr>
          </a:p>
        </p:txBody>
      </p:sp>
      <p:sp>
        <p:nvSpPr>
          <p:cNvPr id="9" name="Shape 7">
            <a:extLst xmlns:a="http://schemas.openxmlformats.org/drawingml/2006/main">
              <a:ext uri="{FF2B5EF4-FFF2-40B4-BE49-F238E27FC236}">
                <a16:creationId xmlns:a16="http://schemas.microsoft.com/office/drawing/2014/main" id="{DE9339B2-2584-4B93-86AF-CE69C2F243DD}"/>
              </a:ext>
            </a:extLst>
          </p:cNvPr>
          <p:cNvSpPr>
            <a:spLocks xmlns:a="http://schemas.openxmlformats.org/drawingml/2006/main" noGrp="1"/>
          </p:cNvSpPr>
          <p:nvPr/>
        </p:nvSpPr>
        <p:spPr>
          <a:xfrm xmlns:a="http://schemas.openxmlformats.org/drawingml/2006/main" rot="0" flipH="0" flipV="0">
            <a:off x="2435435" y="1874520"/>
            <a:ext cx="442905" cy="0"/>
          </a:xfrm>
          <a:prstGeom xmlns:a="http://schemas.openxmlformats.org/drawingml/2006/main" prst="line">
            <a:avLst/>
          </a:prstGeom>
          <a:noFill xmlns:a="http://schemas.openxmlformats.org/drawingml/2006/main"/>
          <a:ln xmlns:a="http://schemas.openxmlformats.org/drawingml/2006/main" w="1397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sz="800"/>
          </a:p>
        </p:txBody>
      </p:sp>
      <p:sp>
        <p:nvSpPr>
          <p:cNvPr id="10" name="Shape 8">
            <a:extLst xmlns:a="http://schemas.openxmlformats.org/drawingml/2006/main">
              <a:ext uri="{FF2B5EF4-FFF2-40B4-BE49-F238E27FC236}">
                <a16:creationId xmlns:a16="http://schemas.microsoft.com/office/drawing/2014/main" id="{D3E06621-3AC7-4D87-AD0A-95F8D5E8A0A5}"/>
              </a:ext>
            </a:extLst>
          </p:cNvPr>
          <p:cNvSpPr>
            <a:spLocks xmlns:a="http://schemas.openxmlformats.org/drawingml/2006/main" noGrp="1"/>
          </p:cNvSpPr>
          <p:nvPr/>
        </p:nvSpPr>
        <p:spPr>
          <a:xfrm xmlns:a="http://schemas.openxmlformats.org/drawingml/2006/main" rot="0" flipH="0" flipV="0">
            <a:off x="2892181" y="1417320"/>
            <a:ext cx="1854666" cy="914400"/>
          </a:xfrm>
          <a:prstGeom xmlns:a="http://schemas.openxmlformats.org/drawingml/2006/main" prst="rect">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1" name="Text 9">
            <a:extLst xmlns:a="http://schemas.openxmlformats.org/drawingml/2006/main">
              <a:ext uri="{FF2B5EF4-FFF2-40B4-BE49-F238E27FC236}">
                <a16:creationId xmlns:a16="http://schemas.microsoft.com/office/drawing/2014/main" id="{79FB0D5A-0FE5-4C1E-B0FF-A3F79E2F10AF}"/>
              </a:ext>
            </a:extLst>
          </p:cNvPr>
          <p:cNvSpPr>
            <a:spLocks xmlns:a="http://schemas.openxmlformats.org/drawingml/2006/main" noGrp="1"/>
          </p:cNvSpPr>
          <p:nvPr/>
        </p:nvSpPr>
        <p:spPr>
          <a:xfrm xmlns:a="http://schemas.openxmlformats.org/drawingml/2006/main" rot="0" flipH="0" flipV="0">
            <a:off x="3030589" y="1572768"/>
            <a:ext cx="157785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2. Target State</a:t>
            </a:r>
            <a:endParaRPr sz="800">
              <a:latin typeface="Arial"/>
              <a:ea typeface="Arial"/>
              <a:cs typeface="Arial"/>
            </a:endParaRPr>
          </a:p>
        </p:txBody>
      </p:sp>
      <p:sp>
        <p:nvSpPr>
          <p:cNvPr id="12" name="Text 10">
            <a:extLst xmlns:a="http://schemas.openxmlformats.org/drawingml/2006/main">
              <a:ext uri="{FF2B5EF4-FFF2-40B4-BE49-F238E27FC236}">
                <a16:creationId xmlns:a16="http://schemas.microsoft.com/office/drawing/2014/main" id="{C1939400-CC13-433F-B65C-55BD8C0160F3}"/>
              </a:ext>
            </a:extLst>
          </p:cNvPr>
          <p:cNvSpPr>
            <a:spLocks xmlns:a="http://schemas.openxmlformats.org/drawingml/2006/main" noGrp="1"/>
          </p:cNvSpPr>
          <p:nvPr/>
        </p:nvSpPr>
        <p:spPr>
          <a:xfrm xmlns:a="http://schemas.openxmlformats.org/drawingml/2006/main" rot="0" flipH="0" flipV="0">
            <a:off x="3044430" y="1810512"/>
            <a:ext cx="1550168"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a:solidFill>
                  <a:srgbClr val="3E4548"/>
                </a:solidFill>
                <a:latin typeface="Arial"/>
                <a:ea typeface="Arial"/>
                <a:cs typeface="Arial"/>
              </a:rPr>
              <a:t>Standard architectures for WAN edge, switching, WLAN, identity and cloud management.</a:t>
            </a:r>
            <a:endParaRPr sz="800">
              <a:latin typeface="Arial"/>
              <a:ea typeface="Arial"/>
              <a:cs typeface="Arial"/>
            </a:endParaRPr>
          </a:p>
        </p:txBody>
      </p:sp>
      <p:sp>
        <p:nvSpPr>
          <p:cNvPr id="13" name="Shape 11">
            <a:extLst xmlns:a="http://schemas.openxmlformats.org/drawingml/2006/main">
              <a:ext uri="{FF2B5EF4-FFF2-40B4-BE49-F238E27FC236}">
                <a16:creationId xmlns:a16="http://schemas.microsoft.com/office/drawing/2014/main" id="{037FEAB9-3ED4-4312-8EEB-B9666187FA31}"/>
              </a:ext>
            </a:extLst>
          </p:cNvPr>
          <p:cNvSpPr>
            <a:spLocks xmlns:a="http://schemas.openxmlformats.org/drawingml/2006/main" noGrp="1"/>
          </p:cNvSpPr>
          <p:nvPr/>
        </p:nvSpPr>
        <p:spPr>
          <a:xfrm xmlns:a="http://schemas.openxmlformats.org/drawingml/2006/main" rot="0" flipH="0" flipV="0">
            <a:off x="4760688" y="1874520"/>
            <a:ext cx="442905" cy="0"/>
          </a:xfrm>
          <a:prstGeom xmlns:a="http://schemas.openxmlformats.org/drawingml/2006/main" prst="line">
            <a:avLst/>
          </a:prstGeom>
          <a:noFill xmlns:a="http://schemas.openxmlformats.org/drawingml/2006/main"/>
          <a:ln xmlns:a="http://schemas.openxmlformats.org/drawingml/2006/main" w="1397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sz="800"/>
          </a:p>
        </p:txBody>
      </p:sp>
      <p:sp>
        <p:nvSpPr>
          <p:cNvPr id="14" name="Shape 12">
            <a:extLst xmlns:a="http://schemas.openxmlformats.org/drawingml/2006/main">
              <a:ext uri="{FF2B5EF4-FFF2-40B4-BE49-F238E27FC236}">
                <a16:creationId xmlns:a16="http://schemas.microsoft.com/office/drawing/2014/main" id="{11F9B8AC-9207-4D3E-95DC-9F27DD8C06EA}"/>
              </a:ext>
            </a:extLst>
          </p:cNvPr>
          <p:cNvSpPr>
            <a:spLocks xmlns:a="http://schemas.openxmlformats.org/drawingml/2006/main" noGrp="1"/>
          </p:cNvSpPr>
          <p:nvPr/>
        </p:nvSpPr>
        <p:spPr>
          <a:xfrm xmlns:a="http://schemas.openxmlformats.org/drawingml/2006/main" rot="0" flipH="0" flipV="0">
            <a:off x="5217435" y="1417320"/>
            <a:ext cx="1854666" cy="91440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5" name="Text 13">
            <a:extLst xmlns:a="http://schemas.openxmlformats.org/drawingml/2006/main">
              <a:ext uri="{FF2B5EF4-FFF2-40B4-BE49-F238E27FC236}">
                <a16:creationId xmlns:a16="http://schemas.microsoft.com/office/drawing/2014/main" id="{575A5C8B-1788-44FC-98D0-45003A8BC803}"/>
              </a:ext>
            </a:extLst>
          </p:cNvPr>
          <p:cNvSpPr>
            <a:spLocks xmlns:a="http://schemas.openxmlformats.org/drawingml/2006/main" noGrp="1"/>
          </p:cNvSpPr>
          <p:nvPr/>
        </p:nvSpPr>
        <p:spPr>
          <a:xfrm xmlns:a="http://schemas.openxmlformats.org/drawingml/2006/main" rot="0" flipH="0" flipV="0">
            <a:off x="5355842" y="1572768"/>
            <a:ext cx="157785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3. Commercial Template</a:t>
            </a:r>
            <a:endParaRPr sz="800">
              <a:latin typeface="Arial"/>
              <a:ea typeface="Arial"/>
              <a:cs typeface="Arial"/>
            </a:endParaRPr>
          </a:p>
        </p:txBody>
      </p:sp>
      <p:sp>
        <p:nvSpPr>
          <p:cNvPr id="16" name="Text 14">
            <a:extLst xmlns:a="http://schemas.openxmlformats.org/drawingml/2006/main">
              <a:ext uri="{FF2B5EF4-FFF2-40B4-BE49-F238E27FC236}">
                <a16:creationId xmlns:a16="http://schemas.microsoft.com/office/drawing/2014/main" id="{DF004DBC-BEB6-4484-8757-1C9D505DCF58}"/>
              </a:ext>
            </a:extLst>
          </p:cNvPr>
          <p:cNvSpPr>
            <a:spLocks xmlns:a="http://schemas.openxmlformats.org/drawingml/2006/main" noGrp="1"/>
          </p:cNvSpPr>
          <p:nvPr/>
        </p:nvSpPr>
        <p:spPr>
          <a:xfrm xmlns:a="http://schemas.openxmlformats.org/drawingml/2006/main" rot="0" flipH="0" flipV="0">
            <a:off x="5369683" y="1810512"/>
            <a:ext cx="1550168"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a:solidFill>
                  <a:srgbClr val="3E4548"/>
                </a:solidFill>
                <a:latin typeface="Arial"/>
                <a:ea typeface="Arial"/>
                <a:cs typeface="Arial"/>
              </a:rPr>
              <a:t>Hardware BoM, licenses, support, implementation and managed-service run-rate.</a:t>
            </a:r>
            <a:endParaRPr sz="800">
              <a:latin typeface="Arial"/>
              <a:ea typeface="Arial"/>
              <a:cs typeface="Arial"/>
            </a:endParaRPr>
          </a:p>
        </p:txBody>
      </p:sp>
      <p:sp>
        <p:nvSpPr>
          <p:cNvPr id="17" name="Shape 15">
            <a:extLst xmlns:a="http://schemas.openxmlformats.org/drawingml/2006/main">
              <a:ext uri="{FF2B5EF4-FFF2-40B4-BE49-F238E27FC236}">
                <a16:creationId xmlns:a16="http://schemas.microsoft.com/office/drawing/2014/main" id="{992D6D12-CC68-4A86-9A39-897E20C7AEBE}"/>
              </a:ext>
            </a:extLst>
          </p:cNvPr>
          <p:cNvSpPr>
            <a:spLocks xmlns:a="http://schemas.openxmlformats.org/drawingml/2006/main" noGrp="1"/>
          </p:cNvSpPr>
          <p:nvPr/>
        </p:nvSpPr>
        <p:spPr>
          <a:xfrm xmlns:a="http://schemas.openxmlformats.org/drawingml/2006/main" rot="0" flipH="0" flipV="0">
            <a:off x="7085942" y="1874520"/>
            <a:ext cx="442905" cy="0"/>
          </a:xfrm>
          <a:prstGeom xmlns:a="http://schemas.openxmlformats.org/drawingml/2006/main" prst="line">
            <a:avLst/>
          </a:prstGeom>
          <a:noFill xmlns:a="http://schemas.openxmlformats.org/drawingml/2006/main"/>
          <a:ln xmlns:a="http://schemas.openxmlformats.org/drawingml/2006/main" w="1397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sz="800"/>
          </a:p>
        </p:txBody>
      </p:sp>
      <p:sp>
        <p:nvSpPr>
          <p:cNvPr id="18" name="Shape 16">
            <a:extLst xmlns:a="http://schemas.openxmlformats.org/drawingml/2006/main">
              <a:ext uri="{FF2B5EF4-FFF2-40B4-BE49-F238E27FC236}">
                <a16:creationId xmlns:a16="http://schemas.microsoft.com/office/drawing/2014/main" id="{BE3A2EDF-1971-4D35-AF0E-E59E70E1E3CE}"/>
              </a:ext>
            </a:extLst>
          </p:cNvPr>
          <p:cNvSpPr>
            <a:spLocks xmlns:a="http://schemas.openxmlformats.org/drawingml/2006/main" noGrp="1"/>
          </p:cNvSpPr>
          <p:nvPr/>
        </p:nvSpPr>
        <p:spPr>
          <a:xfrm xmlns:a="http://schemas.openxmlformats.org/drawingml/2006/main" rot="0" flipH="0" flipV="0">
            <a:off x="7542688" y="1417320"/>
            <a:ext cx="1854666" cy="914400"/>
          </a:xfrm>
          <a:prstGeom xmlns:a="http://schemas.openxmlformats.org/drawingml/2006/main" prst="rect">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9" name="Text 17">
            <a:extLst xmlns:a="http://schemas.openxmlformats.org/drawingml/2006/main">
              <a:ext uri="{FF2B5EF4-FFF2-40B4-BE49-F238E27FC236}">
                <a16:creationId xmlns:a16="http://schemas.microsoft.com/office/drawing/2014/main" id="{89867B90-6C74-4B5A-B5EC-3C296A7284E8}"/>
              </a:ext>
            </a:extLst>
          </p:cNvPr>
          <p:cNvSpPr>
            <a:spLocks xmlns:a="http://schemas.openxmlformats.org/drawingml/2006/main" noGrp="1"/>
          </p:cNvSpPr>
          <p:nvPr/>
        </p:nvSpPr>
        <p:spPr>
          <a:xfrm xmlns:a="http://schemas.openxmlformats.org/drawingml/2006/main" rot="0" flipH="0" flipV="0">
            <a:off x="7681096" y="1572768"/>
            <a:ext cx="157785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4. Evaluation</a:t>
            </a:r>
            <a:endParaRPr sz="800">
              <a:latin typeface="Arial"/>
              <a:ea typeface="Arial"/>
              <a:cs typeface="Arial"/>
            </a:endParaRPr>
          </a:p>
        </p:txBody>
      </p:sp>
      <p:sp>
        <p:nvSpPr>
          <p:cNvPr id="20" name="Text 18">
            <a:extLst xmlns:a="http://schemas.openxmlformats.org/drawingml/2006/main">
              <a:ext uri="{FF2B5EF4-FFF2-40B4-BE49-F238E27FC236}">
                <a16:creationId xmlns:a16="http://schemas.microsoft.com/office/drawing/2014/main" id="{9236D85D-2569-4FA4-831D-36626587A4AA}"/>
              </a:ext>
            </a:extLst>
          </p:cNvPr>
          <p:cNvSpPr>
            <a:spLocks xmlns:a="http://schemas.openxmlformats.org/drawingml/2006/main" noGrp="1"/>
          </p:cNvSpPr>
          <p:nvPr/>
        </p:nvSpPr>
        <p:spPr>
          <a:xfrm xmlns:a="http://schemas.openxmlformats.org/drawingml/2006/main" rot="0" flipH="0" flipV="0">
            <a:off x="7694937" y="1810512"/>
            <a:ext cx="1550168"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a:solidFill>
                  <a:srgbClr val="3E4548"/>
                </a:solidFill>
                <a:latin typeface="Arial"/>
                <a:ea typeface="Arial"/>
                <a:cs typeface="Arial"/>
              </a:rPr>
              <a:t>Technical, TCO, SLA, security, transition and partner coverage scoring.</a:t>
            </a:r>
            <a:endParaRPr sz="800">
              <a:latin typeface="Arial"/>
              <a:ea typeface="Arial"/>
              <a:cs typeface="Arial"/>
            </a:endParaRPr>
          </a:p>
        </p:txBody>
      </p:sp>
      <p:sp>
        <p:nvSpPr>
          <p:cNvPr id="21" name="Shape 19">
            <a:extLst xmlns:a="http://schemas.openxmlformats.org/drawingml/2006/main">
              <a:ext uri="{FF2B5EF4-FFF2-40B4-BE49-F238E27FC236}">
                <a16:creationId xmlns:a16="http://schemas.microsoft.com/office/drawing/2014/main" id="{C70299B7-04A9-478B-882C-62E3CA4943D9}"/>
              </a:ext>
            </a:extLst>
          </p:cNvPr>
          <p:cNvSpPr>
            <a:spLocks xmlns:a="http://schemas.openxmlformats.org/drawingml/2006/main" noGrp="1"/>
          </p:cNvSpPr>
          <p:nvPr/>
        </p:nvSpPr>
        <p:spPr>
          <a:xfrm xmlns:a="http://schemas.openxmlformats.org/drawingml/2006/main" rot="0" flipH="0" flipV="0">
            <a:off x="9411195" y="1874520"/>
            <a:ext cx="442905" cy="0"/>
          </a:xfrm>
          <a:prstGeom xmlns:a="http://schemas.openxmlformats.org/drawingml/2006/main" prst="line">
            <a:avLst/>
          </a:prstGeom>
          <a:noFill xmlns:a="http://schemas.openxmlformats.org/drawingml/2006/main"/>
          <a:ln xmlns:a="http://schemas.openxmlformats.org/drawingml/2006/main" w="1397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sz="800"/>
          </a:p>
        </p:txBody>
      </p:sp>
      <p:sp>
        <p:nvSpPr>
          <p:cNvPr id="22" name="Shape 20">
            <a:extLst xmlns:a="http://schemas.openxmlformats.org/drawingml/2006/main">
              <a:ext uri="{FF2B5EF4-FFF2-40B4-BE49-F238E27FC236}">
                <a16:creationId xmlns:a16="http://schemas.microsoft.com/office/drawing/2014/main" id="{E89E16D7-39DE-4987-894D-C10923439F5C}"/>
              </a:ext>
            </a:extLst>
          </p:cNvPr>
          <p:cNvSpPr>
            <a:spLocks xmlns:a="http://schemas.openxmlformats.org/drawingml/2006/main" noGrp="1"/>
          </p:cNvSpPr>
          <p:nvPr/>
        </p:nvSpPr>
        <p:spPr>
          <a:xfrm xmlns:a="http://schemas.openxmlformats.org/drawingml/2006/main" rot="0" flipH="0" flipV="0">
            <a:off x="9867941" y="1417320"/>
            <a:ext cx="1854666" cy="91440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23" name="Text 21">
            <a:extLst xmlns:a="http://schemas.openxmlformats.org/drawingml/2006/main">
              <a:ext uri="{FF2B5EF4-FFF2-40B4-BE49-F238E27FC236}">
                <a16:creationId xmlns:a16="http://schemas.microsoft.com/office/drawing/2014/main" id="{B6452A4A-DD74-4BEA-A5CD-A14CF5A82C98}"/>
              </a:ext>
            </a:extLst>
          </p:cNvPr>
          <p:cNvSpPr>
            <a:spLocks xmlns:a="http://schemas.openxmlformats.org/drawingml/2006/main" noGrp="1"/>
          </p:cNvSpPr>
          <p:nvPr/>
        </p:nvSpPr>
        <p:spPr>
          <a:xfrm xmlns:a="http://schemas.openxmlformats.org/drawingml/2006/main" rot="0" flipH="0" flipV="0">
            <a:off x="10006349" y="1572768"/>
            <a:ext cx="157785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5. Governance</a:t>
            </a:r>
            <a:endParaRPr sz="800">
              <a:latin typeface="Arial"/>
              <a:ea typeface="Arial"/>
              <a:cs typeface="Arial"/>
            </a:endParaRPr>
          </a:p>
        </p:txBody>
      </p:sp>
      <p:sp>
        <p:nvSpPr>
          <p:cNvPr id="24" name="Text 22">
            <a:extLst xmlns:a="http://schemas.openxmlformats.org/drawingml/2006/main">
              <a:ext uri="{FF2B5EF4-FFF2-40B4-BE49-F238E27FC236}">
                <a16:creationId xmlns:a16="http://schemas.microsoft.com/office/drawing/2014/main" id="{F87D00A8-1475-4369-BA4F-02FBFFD19013}"/>
              </a:ext>
            </a:extLst>
          </p:cNvPr>
          <p:cNvSpPr>
            <a:spLocks xmlns:a="http://schemas.openxmlformats.org/drawingml/2006/main" noGrp="1"/>
          </p:cNvSpPr>
          <p:nvPr/>
        </p:nvSpPr>
        <p:spPr>
          <a:xfrm xmlns:a="http://schemas.openxmlformats.org/drawingml/2006/main" rot="0" flipH="0" flipV="0">
            <a:off x="10020190" y="1810512"/>
            <a:ext cx="1550168"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a:solidFill>
                  <a:srgbClr val="3E4548"/>
                </a:solidFill>
                <a:latin typeface="Arial"/>
                <a:ea typeface="Arial"/>
                <a:cs typeface="Arial"/>
              </a:rPr>
              <a:t>Contract KPIs, service credits, refresh rights, exit plan and performance reviews.</a:t>
            </a:r>
            <a:endParaRPr sz="800">
              <a:latin typeface="Arial"/>
              <a:ea typeface="Arial"/>
              <a:cs typeface="Arial"/>
            </a:endParaRPr>
          </a:p>
        </p:txBody>
      </p:sp>
      <p:sp>
        <p:nvSpPr>
          <p:cNvPr id="25" name="Text 23">
            <a:extLst xmlns:a="http://schemas.openxmlformats.org/drawingml/2006/main">
              <a:ext uri="{FF2B5EF4-FFF2-40B4-BE49-F238E27FC236}">
                <a16:creationId xmlns:a16="http://schemas.microsoft.com/office/drawing/2014/main" id="{9F1BB22B-1C60-454B-8243-395E5B63C8F0}"/>
              </a:ext>
            </a:extLst>
          </p:cNvPr>
          <p:cNvSpPr>
            <a:spLocks xmlns:a="http://schemas.openxmlformats.org/drawingml/2006/main" noGrp="1"/>
          </p:cNvSpPr>
          <p:nvPr/>
        </p:nvSpPr>
        <p:spPr>
          <a:xfrm xmlns:a="http://schemas.openxmlformats.org/drawingml/2006/main">
            <a:off x="475488" y="2743200"/>
            <a:ext cx="384048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Illustrative scoring model for shortlisting</a:t>
            </a:r>
            <a:endParaRPr sz="1000">
              <a:latin typeface="Arial"/>
              <a:ea typeface="Arial"/>
              <a:cs typeface="Arial"/>
            </a:endParaRPr>
          </a:p>
        </p:txBody>
      </p:sp>
      <p:graphicFrame>
        <p:nvGraphicFramePr>
          <p:cNvPr id="112" name="Chart 0"/>
          <p:cNvGraphicFramePr/>
          <p:nvPr/>
        </p:nvGraphicFramePr>
        <p:xfrm>
          <a:off xmlns:a="http://schemas.openxmlformats.org/drawingml/2006/main" x="548640" y="3054096"/>
          <a:ext xmlns:a="http://schemas.openxmlformats.org/drawingml/2006/main" cx="4315968" cy="2084832"/>
        </p:xfrm>
        <a:graphic xmlns:a="http://schemas.openxmlformats.org/drawingml/2006/main">
          <a:graphicData uri="http://schemas.openxmlformats.org/drawingml/2006/chart">
            <c:chart xmlns:r="http://schemas.openxmlformats.org/officeDocument/2006/relationships" xmlns:c="http://schemas.openxmlformats.org/drawingml/2006/chart" r:id="Re61810f257354f20"/>
          </a:graphicData>
        </a:graphic>
      </p:graphicFrame>
      <p:sp>
        <p:nvSpPr>
          <p:cNvPr id="27" name="Text 24">
            <a:extLst xmlns:a="http://schemas.openxmlformats.org/drawingml/2006/main">
              <a:ext uri="{FF2B5EF4-FFF2-40B4-BE49-F238E27FC236}">
                <a16:creationId xmlns:a16="http://schemas.microsoft.com/office/drawing/2014/main" id="{ACEC0B5E-7A3A-4968-B6F1-333467B8276F}"/>
              </a:ext>
            </a:extLst>
          </p:cNvPr>
          <p:cNvSpPr>
            <a:spLocks xmlns:a="http://schemas.openxmlformats.org/drawingml/2006/main" noGrp="1"/>
          </p:cNvSpPr>
          <p:nvPr/>
        </p:nvSpPr>
        <p:spPr>
          <a:xfrm xmlns:a="http://schemas.openxmlformats.org/drawingml/2006/main">
            <a:off x="566928" y="5257800"/>
            <a:ext cx="425196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a:solidFill>
                  <a:srgbClr val="7B8184"/>
                </a:solidFill>
                <a:latin typeface="Arial"/>
                <a:ea typeface="Arial"/>
                <a:cs typeface="Arial"/>
              </a:rPr>
              <a:t>The scoring model is illustrative; actual weights should be validated with IT, procurement, finance, security and regional operations.</a:t>
            </a:r>
            <a:endParaRPr sz="700">
              <a:latin typeface="Arial"/>
              <a:ea typeface="Arial"/>
              <a:cs typeface="Arial"/>
            </a:endParaRPr>
          </a:p>
        </p:txBody>
      </p:sp>
      <p:sp>
        <p:nvSpPr>
          <p:cNvPr id="28" name="Text 25">
            <a:extLst xmlns:a="http://schemas.openxmlformats.org/drawingml/2006/main">
              <a:ext uri="{FF2B5EF4-FFF2-40B4-BE49-F238E27FC236}">
                <a16:creationId xmlns:a16="http://schemas.microsoft.com/office/drawing/2014/main" id="{6B6DFF77-3532-4D3C-AA94-DFC398558150}"/>
              </a:ext>
            </a:extLst>
          </p:cNvPr>
          <p:cNvSpPr>
            <a:spLocks xmlns:a="http://schemas.openxmlformats.org/drawingml/2006/main" noGrp="1"/>
          </p:cNvSpPr>
          <p:nvPr/>
        </p:nvSpPr>
        <p:spPr>
          <a:xfrm xmlns:a="http://schemas.openxmlformats.org/drawingml/2006/main">
            <a:off x="5486400" y="2743200"/>
            <a:ext cx="475488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Minimum commercial templates to request in the RFP</a:t>
            </a:r>
            <a:endParaRPr sz="1000">
              <a:latin typeface="Arial"/>
              <a:ea typeface="Arial"/>
              <a:cs typeface="Arial"/>
            </a:endParaRPr>
          </a:p>
        </p:txBody>
      </p:sp>
      <p:sp>
        <p:nvSpPr>
          <p:cNvPr id="29" name="Shape 26">
            <a:extLst xmlns:a="http://schemas.openxmlformats.org/drawingml/2006/main">
              <a:ext uri="{FF2B5EF4-FFF2-40B4-BE49-F238E27FC236}">
                <a16:creationId xmlns:a16="http://schemas.microsoft.com/office/drawing/2014/main" id="{5A292267-DA53-4E19-A0B4-EEAD47032701}"/>
              </a:ext>
            </a:extLst>
          </p:cNvPr>
          <p:cNvSpPr>
            <a:spLocks xmlns:a="http://schemas.openxmlformats.org/drawingml/2006/main" noGrp="1"/>
          </p:cNvSpPr>
          <p:nvPr/>
        </p:nvSpPr>
        <p:spPr>
          <a:xfrm xmlns:a="http://schemas.openxmlformats.org/drawingml/2006/main">
            <a:off x="5486400" y="3063240"/>
            <a:ext cx="1481328" cy="29260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30" name="Text 27">
            <a:extLst xmlns:a="http://schemas.openxmlformats.org/drawingml/2006/main">
              <a:ext uri="{FF2B5EF4-FFF2-40B4-BE49-F238E27FC236}">
                <a16:creationId xmlns:a16="http://schemas.microsoft.com/office/drawing/2014/main" id="{E7E4758E-9F0E-4D16-8D77-1B344E4C8D5B}"/>
              </a:ext>
            </a:extLst>
          </p:cNvPr>
          <p:cNvSpPr>
            <a:spLocks xmlns:a="http://schemas.openxmlformats.org/drawingml/2006/main" noGrp="1"/>
          </p:cNvSpPr>
          <p:nvPr/>
        </p:nvSpPr>
        <p:spPr>
          <a:xfrm xmlns:a="http://schemas.openxmlformats.org/drawingml/2006/main">
            <a:off x="5559552" y="3127248"/>
            <a:ext cx="1335024"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Template</a:t>
            </a:r>
            <a:endParaRPr sz="800">
              <a:latin typeface="Arial"/>
              <a:ea typeface="Arial"/>
              <a:cs typeface="Arial"/>
            </a:endParaRPr>
          </a:p>
        </p:txBody>
      </p:sp>
      <p:sp>
        <p:nvSpPr>
          <p:cNvPr id="31" name="Shape 28">
            <a:extLst xmlns:a="http://schemas.openxmlformats.org/drawingml/2006/main">
              <a:ext uri="{FF2B5EF4-FFF2-40B4-BE49-F238E27FC236}">
                <a16:creationId xmlns:a16="http://schemas.microsoft.com/office/drawing/2014/main" id="{4943C2D0-3C95-4AE6-9B07-5DD2ABA79DBA}"/>
              </a:ext>
            </a:extLst>
          </p:cNvPr>
          <p:cNvSpPr>
            <a:spLocks xmlns:a="http://schemas.openxmlformats.org/drawingml/2006/main" noGrp="1"/>
          </p:cNvSpPr>
          <p:nvPr/>
        </p:nvSpPr>
        <p:spPr>
          <a:xfrm xmlns:a="http://schemas.openxmlformats.org/drawingml/2006/main">
            <a:off x="6967728" y="3063240"/>
            <a:ext cx="2057400" cy="29260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32" name="Text 29">
            <a:extLst xmlns:a="http://schemas.openxmlformats.org/drawingml/2006/main">
              <a:ext uri="{FF2B5EF4-FFF2-40B4-BE49-F238E27FC236}">
                <a16:creationId xmlns:a16="http://schemas.microsoft.com/office/drawing/2014/main" id="{715601E7-AD3B-4673-9DAD-7AB612B0F54C}"/>
              </a:ext>
            </a:extLst>
          </p:cNvPr>
          <p:cNvSpPr>
            <a:spLocks xmlns:a="http://schemas.openxmlformats.org/drawingml/2006/main" noGrp="1"/>
          </p:cNvSpPr>
          <p:nvPr/>
        </p:nvSpPr>
        <p:spPr>
          <a:xfrm xmlns:a="http://schemas.openxmlformats.org/drawingml/2006/main">
            <a:off x="7040880" y="3127248"/>
            <a:ext cx="1911096"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Why It Matters</a:t>
            </a:r>
            <a:endParaRPr sz="800">
              <a:latin typeface="Arial"/>
              <a:ea typeface="Arial"/>
              <a:cs typeface="Arial"/>
            </a:endParaRPr>
          </a:p>
        </p:txBody>
      </p:sp>
      <p:sp>
        <p:nvSpPr>
          <p:cNvPr id="33" name="Shape 30">
            <a:extLst xmlns:a="http://schemas.openxmlformats.org/drawingml/2006/main">
              <a:ext uri="{FF2B5EF4-FFF2-40B4-BE49-F238E27FC236}">
                <a16:creationId xmlns:a16="http://schemas.microsoft.com/office/drawing/2014/main" id="{31D396EC-7EA3-42F4-B360-16B18B4E72C5}"/>
              </a:ext>
            </a:extLst>
          </p:cNvPr>
          <p:cNvSpPr>
            <a:spLocks xmlns:a="http://schemas.openxmlformats.org/drawingml/2006/main" noGrp="1"/>
          </p:cNvSpPr>
          <p:nvPr/>
        </p:nvSpPr>
        <p:spPr>
          <a:xfrm xmlns:a="http://schemas.openxmlformats.org/drawingml/2006/main">
            <a:off x="9025128" y="3063240"/>
            <a:ext cx="1920240" cy="29260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34" name="Text 31">
            <a:extLst xmlns:a="http://schemas.openxmlformats.org/drawingml/2006/main">
              <a:ext uri="{FF2B5EF4-FFF2-40B4-BE49-F238E27FC236}">
                <a16:creationId xmlns:a16="http://schemas.microsoft.com/office/drawing/2014/main" id="{D7F47A54-B6BA-472A-9359-0FBFB4B5C622}"/>
              </a:ext>
            </a:extLst>
          </p:cNvPr>
          <p:cNvSpPr>
            <a:spLocks xmlns:a="http://schemas.openxmlformats.org/drawingml/2006/main" noGrp="1"/>
          </p:cNvSpPr>
          <p:nvPr/>
        </p:nvSpPr>
        <p:spPr>
          <a:xfrm xmlns:a="http://schemas.openxmlformats.org/drawingml/2006/main">
            <a:off x="9098280" y="3127248"/>
            <a:ext cx="1773936"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Negotiation Lever</a:t>
            </a:r>
            <a:endParaRPr sz="800">
              <a:latin typeface="Arial"/>
              <a:ea typeface="Arial"/>
              <a:cs typeface="Arial"/>
            </a:endParaRPr>
          </a:p>
        </p:txBody>
      </p:sp>
      <p:sp>
        <p:nvSpPr>
          <p:cNvPr id="35" name="Shape 32">
            <a:extLst xmlns:a="http://schemas.openxmlformats.org/drawingml/2006/main">
              <a:ext uri="{FF2B5EF4-FFF2-40B4-BE49-F238E27FC236}">
                <a16:creationId xmlns:a16="http://schemas.microsoft.com/office/drawing/2014/main" id="{6772C8BF-2E96-4BFC-8F96-BD31539FDBD7}"/>
              </a:ext>
            </a:extLst>
          </p:cNvPr>
          <p:cNvSpPr>
            <a:spLocks xmlns:a="http://schemas.openxmlformats.org/drawingml/2006/main" noGrp="1"/>
          </p:cNvSpPr>
          <p:nvPr/>
        </p:nvSpPr>
        <p:spPr>
          <a:xfrm xmlns:a="http://schemas.openxmlformats.org/drawingml/2006/main">
            <a:off x="5486400" y="3355848"/>
            <a:ext cx="1481328" cy="38404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6" name="Text 33">
            <a:extLst xmlns:a="http://schemas.openxmlformats.org/drawingml/2006/main">
              <a:ext uri="{FF2B5EF4-FFF2-40B4-BE49-F238E27FC236}">
                <a16:creationId xmlns:a16="http://schemas.microsoft.com/office/drawing/2014/main" id="{83569503-E67B-401D-9829-3E7113A379A2}"/>
              </a:ext>
            </a:extLst>
          </p:cNvPr>
          <p:cNvSpPr>
            <a:spLocks xmlns:a="http://schemas.openxmlformats.org/drawingml/2006/main" noGrp="1"/>
          </p:cNvSpPr>
          <p:nvPr/>
        </p:nvSpPr>
        <p:spPr>
          <a:xfrm xmlns:a="http://schemas.openxmlformats.org/drawingml/2006/main">
            <a:off x="5559552" y="3415284"/>
            <a:ext cx="1335024"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Site Archetype Pricing</a:t>
            </a:r>
            <a:endParaRPr sz="800">
              <a:latin typeface="Arial"/>
              <a:ea typeface="Arial"/>
              <a:cs typeface="Arial"/>
            </a:endParaRPr>
          </a:p>
        </p:txBody>
      </p:sp>
      <p:sp>
        <p:nvSpPr>
          <p:cNvPr id="37" name="Shape 34">
            <a:extLst xmlns:a="http://schemas.openxmlformats.org/drawingml/2006/main">
              <a:ext uri="{FF2B5EF4-FFF2-40B4-BE49-F238E27FC236}">
                <a16:creationId xmlns:a16="http://schemas.microsoft.com/office/drawing/2014/main" id="{FB267808-96E0-4BA3-8B1B-D933F2B3B875}"/>
              </a:ext>
            </a:extLst>
          </p:cNvPr>
          <p:cNvSpPr>
            <a:spLocks xmlns:a="http://schemas.openxmlformats.org/drawingml/2006/main" noGrp="1"/>
          </p:cNvSpPr>
          <p:nvPr/>
        </p:nvSpPr>
        <p:spPr>
          <a:xfrm xmlns:a="http://schemas.openxmlformats.org/drawingml/2006/main">
            <a:off x="6967728" y="3355848"/>
            <a:ext cx="2057400" cy="38404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8" name="Text 35">
            <a:extLst xmlns:a="http://schemas.openxmlformats.org/drawingml/2006/main">
              <a:ext uri="{FF2B5EF4-FFF2-40B4-BE49-F238E27FC236}">
                <a16:creationId xmlns:a16="http://schemas.microsoft.com/office/drawing/2014/main" id="{974224FC-F752-4F7A-8FE0-3B8AE5466FEF}"/>
              </a:ext>
            </a:extLst>
          </p:cNvPr>
          <p:cNvSpPr>
            <a:spLocks xmlns:a="http://schemas.openxmlformats.org/drawingml/2006/main" noGrp="1"/>
          </p:cNvSpPr>
          <p:nvPr/>
        </p:nvSpPr>
        <p:spPr>
          <a:xfrm xmlns:a="http://schemas.openxmlformats.org/drawingml/2006/main">
            <a:off x="7040880" y="3415284"/>
            <a:ext cx="1911096"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Compares branch, campus and office sizes consistently.</a:t>
            </a:r>
            <a:endParaRPr sz="800">
              <a:latin typeface="Arial"/>
              <a:ea typeface="Arial"/>
              <a:cs typeface="Arial"/>
            </a:endParaRPr>
          </a:p>
        </p:txBody>
      </p:sp>
      <p:sp>
        <p:nvSpPr>
          <p:cNvPr id="39" name="Shape 36">
            <a:extLst xmlns:a="http://schemas.openxmlformats.org/drawingml/2006/main">
              <a:ext uri="{FF2B5EF4-FFF2-40B4-BE49-F238E27FC236}">
                <a16:creationId xmlns:a16="http://schemas.microsoft.com/office/drawing/2014/main" id="{D396E96D-08F9-4D8B-8A2F-7DB79092B297}"/>
              </a:ext>
            </a:extLst>
          </p:cNvPr>
          <p:cNvSpPr>
            <a:spLocks xmlns:a="http://schemas.openxmlformats.org/drawingml/2006/main" noGrp="1"/>
          </p:cNvSpPr>
          <p:nvPr/>
        </p:nvSpPr>
        <p:spPr>
          <a:xfrm xmlns:a="http://schemas.openxmlformats.org/drawingml/2006/main">
            <a:off x="9025128" y="3355848"/>
            <a:ext cx="1920240" cy="38404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0" name="Text 37">
            <a:extLst xmlns:a="http://schemas.openxmlformats.org/drawingml/2006/main">
              <a:ext uri="{FF2B5EF4-FFF2-40B4-BE49-F238E27FC236}">
                <a16:creationId xmlns:a16="http://schemas.microsoft.com/office/drawing/2014/main" id="{B24510BF-75AB-4FC2-91FB-9CCF9FC40A30}"/>
              </a:ext>
            </a:extLst>
          </p:cNvPr>
          <p:cNvSpPr>
            <a:spLocks xmlns:a="http://schemas.openxmlformats.org/drawingml/2006/main" noGrp="1"/>
          </p:cNvSpPr>
          <p:nvPr/>
        </p:nvSpPr>
        <p:spPr>
          <a:xfrm xmlns:a="http://schemas.openxmlformats.org/drawingml/2006/main">
            <a:off x="9098280" y="3415284"/>
            <a:ext cx="1773936"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Volume tiers and rollout waves.</a:t>
            </a:r>
            <a:endParaRPr sz="800">
              <a:latin typeface="Arial"/>
              <a:ea typeface="Arial"/>
              <a:cs typeface="Arial"/>
            </a:endParaRPr>
          </a:p>
        </p:txBody>
      </p:sp>
      <p:sp>
        <p:nvSpPr>
          <p:cNvPr id="41" name="Shape 38">
            <a:extLst xmlns:a="http://schemas.openxmlformats.org/drawingml/2006/main">
              <a:ext uri="{FF2B5EF4-FFF2-40B4-BE49-F238E27FC236}">
                <a16:creationId xmlns:a16="http://schemas.microsoft.com/office/drawing/2014/main" id="{ADCF0112-FE2A-438D-A181-5A1E335F5F81}"/>
              </a:ext>
            </a:extLst>
          </p:cNvPr>
          <p:cNvSpPr>
            <a:spLocks xmlns:a="http://schemas.openxmlformats.org/drawingml/2006/main" noGrp="1"/>
          </p:cNvSpPr>
          <p:nvPr/>
        </p:nvSpPr>
        <p:spPr>
          <a:xfrm xmlns:a="http://schemas.openxmlformats.org/drawingml/2006/main">
            <a:off x="5486400" y="3739896"/>
            <a:ext cx="1481328" cy="38404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2" name="Text 39">
            <a:extLst xmlns:a="http://schemas.openxmlformats.org/drawingml/2006/main">
              <a:ext uri="{FF2B5EF4-FFF2-40B4-BE49-F238E27FC236}">
                <a16:creationId xmlns:a16="http://schemas.microsoft.com/office/drawing/2014/main" id="{63861FF4-DA3E-4981-ADBA-2059054CCDF3}"/>
              </a:ext>
            </a:extLst>
          </p:cNvPr>
          <p:cNvSpPr>
            <a:spLocks xmlns:a="http://schemas.openxmlformats.org/drawingml/2006/main" noGrp="1"/>
          </p:cNvSpPr>
          <p:nvPr/>
        </p:nvSpPr>
        <p:spPr>
          <a:xfrm xmlns:a="http://schemas.openxmlformats.org/drawingml/2006/main">
            <a:off x="5559552" y="3799332"/>
            <a:ext cx="1335024"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License Entitlement Map</a:t>
            </a:r>
            <a:endParaRPr sz="800">
              <a:latin typeface="Arial"/>
              <a:ea typeface="Arial"/>
              <a:cs typeface="Arial"/>
            </a:endParaRPr>
          </a:p>
        </p:txBody>
      </p:sp>
      <p:sp>
        <p:nvSpPr>
          <p:cNvPr id="43" name="Shape 40">
            <a:extLst xmlns:a="http://schemas.openxmlformats.org/drawingml/2006/main">
              <a:ext uri="{FF2B5EF4-FFF2-40B4-BE49-F238E27FC236}">
                <a16:creationId xmlns:a16="http://schemas.microsoft.com/office/drawing/2014/main" id="{E4344FD6-7D98-470C-A9EB-A3FEC33018AB}"/>
              </a:ext>
            </a:extLst>
          </p:cNvPr>
          <p:cNvSpPr>
            <a:spLocks xmlns:a="http://schemas.openxmlformats.org/drawingml/2006/main" noGrp="1"/>
          </p:cNvSpPr>
          <p:nvPr/>
        </p:nvSpPr>
        <p:spPr>
          <a:xfrm xmlns:a="http://schemas.openxmlformats.org/drawingml/2006/main">
            <a:off x="6967728" y="3739896"/>
            <a:ext cx="2057400" cy="38404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4" name="Text 41">
            <a:extLst xmlns:a="http://schemas.openxmlformats.org/drawingml/2006/main">
              <a:ext uri="{FF2B5EF4-FFF2-40B4-BE49-F238E27FC236}">
                <a16:creationId xmlns:a16="http://schemas.microsoft.com/office/drawing/2014/main" id="{2F2D315C-F1E2-4A14-9C1A-0A6539B5D3EB}"/>
              </a:ext>
            </a:extLst>
          </p:cNvPr>
          <p:cNvSpPr>
            <a:spLocks xmlns:a="http://schemas.openxmlformats.org/drawingml/2006/main" noGrp="1"/>
          </p:cNvSpPr>
          <p:nvPr/>
        </p:nvSpPr>
        <p:spPr>
          <a:xfrm xmlns:a="http://schemas.openxmlformats.org/drawingml/2006/main">
            <a:off x="7040880" y="3799332"/>
            <a:ext cx="1911096"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Prevents double-counting of DNA / Central / SD-WAN / security subscriptions.</a:t>
            </a:r>
            <a:endParaRPr sz="800">
              <a:latin typeface="Arial"/>
              <a:ea typeface="Arial"/>
              <a:cs typeface="Arial"/>
            </a:endParaRPr>
          </a:p>
        </p:txBody>
      </p:sp>
      <p:sp>
        <p:nvSpPr>
          <p:cNvPr id="45" name="Shape 42">
            <a:extLst xmlns:a="http://schemas.openxmlformats.org/drawingml/2006/main">
              <a:ext uri="{FF2B5EF4-FFF2-40B4-BE49-F238E27FC236}">
                <a16:creationId xmlns:a16="http://schemas.microsoft.com/office/drawing/2014/main" id="{45895F95-9FCA-42C6-9713-59CC19434AB9}"/>
              </a:ext>
            </a:extLst>
          </p:cNvPr>
          <p:cNvSpPr>
            <a:spLocks xmlns:a="http://schemas.openxmlformats.org/drawingml/2006/main" noGrp="1"/>
          </p:cNvSpPr>
          <p:nvPr/>
        </p:nvSpPr>
        <p:spPr>
          <a:xfrm xmlns:a="http://schemas.openxmlformats.org/drawingml/2006/main">
            <a:off x="9025128" y="3739896"/>
            <a:ext cx="1920240" cy="38404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6" name="Text 43">
            <a:extLst xmlns:a="http://schemas.openxmlformats.org/drawingml/2006/main">
              <a:ext uri="{FF2B5EF4-FFF2-40B4-BE49-F238E27FC236}">
                <a16:creationId xmlns:a16="http://schemas.microsoft.com/office/drawing/2014/main" id="{4769CF6A-B77B-4236-8C07-A19AAACF15F4}"/>
              </a:ext>
            </a:extLst>
          </p:cNvPr>
          <p:cNvSpPr>
            <a:spLocks xmlns:a="http://schemas.openxmlformats.org/drawingml/2006/main" noGrp="1"/>
          </p:cNvSpPr>
          <p:nvPr/>
        </p:nvSpPr>
        <p:spPr>
          <a:xfrm xmlns:a="http://schemas.openxmlformats.org/drawingml/2006/main">
            <a:off x="9098280" y="3799332"/>
            <a:ext cx="1773936"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Term alignment and pooled growth.</a:t>
            </a:r>
            <a:endParaRPr sz="800">
              <a:latin typeface="Arial"/>
              <a:ea typeface="Arial"/>
              <a:cs typeface="Arial"/>
            </a:endParaRPr>
          </a:p>
        </p:txBody>
      </p:sp>
      <p:sp>
        <p:nvSpPr>
          <p:cNvPr id="47" name="Shape 44">
            <a:extLst xmlns:a="http://schemas.openxmlformats.org/drawingml/2006/main">
              <a:ext uri="{FF2B5EF4-FFF2-40B4-BE49-F238E27FC236}">
                <a16:creationId xmlns:a16="http://schemas.microsoft.com/office/drawing/2014/main" id="{50F3F21F-5470-4270-B8CF-6E14883BB600}"/>
              </a:ext>
            </a:extLst>
          </p:cNvPr>
          <p:cNvSpPr>
            <a:spLocks xmlns:a="http://schemas.openxmlformats.org/drawingml/2006/main" noGrp="1"/>
          </p:cNvSpPr>
          <p:nvPr/>
        </p:nvSpPr>
        <p:spPr>
          <a:xfrm xmlns:a="http://schemas.openxmlformats.org/drawingml/2006/main">
            <a:off x="5486400" y="4123944"/>
            <a:ext cx="1481328" cy="38404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8" name="Text 45">
            <a:extLst xmlns:a="http://schemas.openxmlformats.org/drawingml/2006/main">
              <a:ext uri="{FF2B5EF4-FFF2-40B4-BE49-F238E27FC236}">
                <a16:creationId xmlns:a16="http://schemas.microsoft.com/office/drawing/2014/main" id="{73BAB599-DF9A-4BCD-8670-D3E8DA2DDB7C}"/>
              </a:ext>
            </a:extLst>
          </p:cNvPr>
          <p:cNvSpPr>
            <a:spLocks xmlns:a="http://schemas.openxmlformats.org/drawingml/2006/main" noGrp="1"/>
          </p:cNvSpPr>
          <p:nvPr/>
        </p:nvSpPr>
        <p:spPr>
          <a:xfrm xmlns:a="http://schemas.openxmlformats.org/drawingml/2006/main">
            <a:off x="5559552" y="4183380"/>
            <a:ext cx="1335024"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Support &amp; RMA Matrix</a:t>
            </a:r>
            <a:endParaRPr sz="800">
              <a:latin typeface="Arial"/>
              <a:ea typeface="Arial"/>
              <a:cs typeface="Arial"/>
            </a:endParaRPr>
          </a:p>
        </p:txBody>
      </p:sp>
      <p:sp>
        <p:nvSpPr>
          <p:cNvPr id="49" name="Shape 46">
            <a:extLst xmlns:a="http://schemas.openxmlformats.org/drawingml/2006/main">
              <a:ext uri="{FF2B5EF4-FFF2-40B4-BE49-F238E27FC236}">
                <a16:creationId xmlns:a16="http://schemas.microsoft.com/office/drawing/2014/main" id="{4246BEC1-5865-4E8A-9DE1-180D0865384E}"/>
              </a:ext>
            </a:extLst>
          </p:cNvPr>
          <p:cNvSpPr>
            <a:spLocks xmlns:a="http://schemas.openxmlformats.org/drawingml/2006/main" noGrp="1"/>
          </p:cNvSpPr>
          <p:nvPr/>
        </p:nvSpPr>
        <p:spPr>
          <a:xfrm xmlns:a="http://schemas.openxmlformats.org/drawingml/2006/main">
            <a:off x="6967728" y="4123944"/>
            <a:ext cx="2057400" cy="38404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0" name="Text 47">
            <a:extLst xmlns:a="http://schemas.openxmlformats.org/drawingml/2006/main">
              <a:ext uri="{FF2B5EF4-FFF2-40B4-BE49-F238E27FC236}">
                <a16:creationId xmlns:a16="http://schemas.microsoft.com/office/drawing/2014/main" id="{86F30A6C-F4DB-4409-A8F4-68A7DFE91A8D}"/>
              </a:ext>
            </a:extLst>
          </p:cNvPr>
          <p:cNvSpPr>
            <a:spLocks xmlns:a="http://schemas.openxmlformats.org/drawingml/2006/main" noGrp="1"/>
          </p:cNvSpPr>
          <p:nvPr/>
        </p:nvSpPr>
        <p:spPr>
          <a:xfrm xmlns:a="http://schemas.openxmlformats.org/drawingml/2006/main">
            <a:off x="7040880" y="4183380"/>
            <a:ext cx="1911096"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Separates 8x5, 24x7, next-business-day and four-hour replacement.</a:t>
            </a:r>
            <a:endParaRPr sz="800">
              <a:latin typeface="Arial"/>
              <a:ea typeface="Arial"/>
              <a:cs typeface="Arial"/>
            </a:endParaRPr>
          </a:p>
        </p:txBody>
      </p:sp>
      <p:sp>
        <p:nvSpPr>
          <p:cNvPr id="51" name="Shape 48">
            <a:extLst xmlns:a="http://schemas.openxmlformats.org/drawingml/2006/main">
              <a:ext uri="{FF2B5EF4-FFF2-40B4-BE49-F238E27FC236}">
                <a16:creationId xmlns:a16="http://schemas.microsoft.com/office/drawing/2014/main" id="{B56F2391-1621-4A5B-B440-7C1EE55877A1}"/>
              </a:ext>
            </a:extLst>
          </p:cNvPr>
          <p:cNvSpPr>
            <a:spLocks xmlns:a="http://schemas.openxmlformats.org/drawingml/2006/main" noGrp="1"/>
          </p:cNvSpPr>
          <p:nvPr/>
        </p:nvSpPr>
        <p:spPr>
          <a:xfrm xmlns:a="http://schemas.openxmlformats.org/drawingml/2006/main">
            <a:off x="9025128" y="4123944"/>
            <a:ext cx="1920240" cy="38404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2" name="Text 49">
            <a:extLst xmlns:a="http://schemas.openxmlformats.org/drawingml/2006/main">
              <a:ext uri="{FF2B5EF4-FFF2-40B4-BE49-F238E27FC236}">
                <a16:creationId xmlns:a16="http://schemas.microsoft.com/office/drawing/2014/main" id="{EEF0421E-05F2-4C1F-9A4F-F78B9764449C}"/>
              </a:ext>
            </a:extLst>
          </p:cNvPr>
          <p:cNvSpPr>
            <a:spLocks xmlns:a="http://schemas.openxmlformats.org/drawingml/2006/main" noGrp="1"/>
          </p:cNvSpPr>
          <p:nvPr/>
        </p:nvSpPr>
        <p:spPr>
          <a:xfrm xmlns:a="http://schemas.openxmlformats.org/drawingml/2006/main">
            <a:off x="9098280" y="4183380"/>
            <a:ext cx="1773936"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Premium support only where needed.</a:t>
            </a:r>
            <a:endParaRPr sz="800">
              <a:latin typeface="Arial"/>
              <a:ea typeface="Arial"/>
              <a:cs typeface="Arial"/>
            </a:endParaRPr>
          </a:p>
        </p:txBody>
      </p:sp>
      <p:sp>
        <p:nvSpPr>
          <p:cNvPr id="53" name="Shape 50">
            <a:extLst xmlns:a="http://schemas.openxmlformats.org/drawingml/2006/main">
              <a:ext uri="{FF2B5EF4-FFF2-40B4-BE49-F238E27FC236}">
                <a16:creationId xmlns:a16="http://schemas.microsoft.com/office/drawing/2014/main" id="{C0AE95D9-D3E5-4789-9215-5FD936C13227}"/>
              </a:ext>
            </a:extLst>
          </p:cNvPr>
          <p:cNvSpPr>
            <a:spLocks xmlns:a="http://schemas.openxmlformats.org/drawingml/2006/main" noGrp="1"/>
          </p:cNvSpPr>
          <p:nvPr/>
        </p:nvSpPr>
        <p:spPr>
          <a:xfrm xmlns:a="http://schemas.openxmlformats.org/drawingml/2006/main">
            <a:off x="5486400" y="4507992"/>
            <a:ext cx="1481328" cy="38404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4" name="Text 51">
            <a:extLst xmlns:a="http://schemas.openxmlformats.org/drawingml/2006/main">
              <a:ext uri="{FF2B5EF4-FFF2-40B4-BE49-F238E27FC236}">
                <a16:creationId xmlns:a16="http://schemas.microsoft.com/office/drawing/2014/main" id="{7E42EB8A-D683-48A0-A20E-07AFF327D3C0}"/>
              </a:ext>
            </a:extLst>
          </p:cNvPr>
          <p:cNvSpPr>
            <a:spLocks xmlns:a="http://schemas.openxmlformats.org/drawingml/2006/main" noGrp="1"/>
          </p:cNvSpPr>
          <p:nvPr/>
        </p:nvSpPr>
        <p:spPr>
          <a:xfrm xmlns:a="http://schemas.openxmlformats.org/drawingml/2006/main">
            <a:off x="5559552" y="4567428"/>
            <a:ext cx="1335024"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Managed-Service Catalogue</a:t>
            </a:r>
            <a:endParaRPr sz="800">
              <a:latin typeface="Arial"/>
              <a:ea typeface="Arial"/>
              <a:cs typeface="Arial"/>
            </a:endParaRPr>
          </a:p>
        </p:txBody>
      </p:sp>
      <p:sp>
        <p:nvSpPr>
          <p:cNvPr id="55" name="Shape 52">
            <a:extLst xmlns:a="http://schemas.openxmlformats.org/drawingml/2006/main">
              <a:ext uri="{FF2B5EF4-FFF2-40B4-BE49-F238E27FC236}">
                <a16:creationId xmlns:a16="http://schemas.microsoft.com/office/drawing/2014/main" id="{A45CA82E-57CB-4797-AAC9-35C9F505C536}"/>
              </a:ext>
            </a:extLst>
          </p:cNvPr>
          <p:cNvSpPr>
            <a:spLocks xmlns:a="http://schemas.openxmlformats.org/drawingml/2006/main" noGrp="1"/>
          </p:cNvSpPr>
          <p:nvPr/>
        </p:nvSpPr>
        <p:spPr>
          <a:xfrm xmlns:a="http://schemas.openxmlformats.org/drawingml/2006/main">
            <a:off x="6967728" y="4507992"/>
            <a:ext cx="2057400" cy="38404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6" name="Text 53">
            <a:extLst xmlns:a="http://schemas.openxmlformats.org/drawingml/2006/main">
              <a:ext uri="{FF2B5EF4-FFF2-40B4-BE49-F238E27FC236}">
                <a16:creationId xmlns:a16="http://schemas.microsoft.com/office/drawing/2014/main" id="{C96F0816-B35F-469A-9CEE-D71180B6D7C0}"/>
              </a:ext>
            </a:extLst>
          </p:cNvPr>
          <p:cNvSpPr>
            <a:spLocks xmlns:a="http://schemas.openxmlformats.org/drawingml/2006/main" noGrp="1"/>
          </p:cNvSpPr>
          <p:nvPr/>
        </p:nvSpPr>
        <p:spPr>
          <a:xfrm xmlns:a="http://schemas.openxmlformats.org/drawingml/2006/main">
            <a:off x="7040880" y="4567428"/>
            <a:ext cx="1911096"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Defines monitoring, incident, change, patch and reporting scope.</a:t>
            </a:r>
            <a:endParaRPr sz="800">
              <a:latin typeface="Arial"/>
              <a:ea typeface="Arial"/>
              <a:cs typeface="Arial"/>
            </a:endParaRPr>
          </a:p>
        </p:txBody>
      </p:sp>
      <p:sp>
        <p:nvSpPr>
          <p:cNvPr id="57" name="Shape 54">
            <a:extLst xmlns:a="http://schemas.openxmlformats.org/drawingml/2006/main">
              <a:ext uri="{FF2B5EF4-FFF2-40B4-BE49-F238E27FC236}">
                <a16:creationId xmlns:a16="http://schemas.microsoft.com/office/drawing/2014/main" id="{72BCEF32-7466-4B83-958B-4EB93EB62ED8}"/>
              </a:ext>
            </a:extLst>
          </p:cNvPr>
          <p:cNvSpPr>
            <a:spLocks xmlns:a="http://schemas.openxmlformats.org/drawingml/2006/main" noGrp="1"/>
          </p:cNvSpPr>
          <p:nvPr/>
        </p:nvSpPr>
        <p:spPr>
          <a:xfrm xmlns:a="http://schemas.openxmlformats.org/drawingml/2006/main">
            <a:off x="9025128" y="4507992"/>
            <a:ext cx="1920240" cy="38404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8" name="Text 55">
            <a:extLst xmlns:a="http://schemas.openxmlformats.org/drawingml/2006/main">
              <a:ext uri="{FF2B5EF4-FFF2-40B4-BE49-F238E27FC236}">
                <a16:creationId xmlns:a16="http://schemas.microsoft.com/office/drawing/2014/main" id="{83696BF0-371B-4F7A-BB99-DDDF4EF26A04}"/>
              </a:ext>
            </a:extLst>
          </p:cNvPr>
          <p:cNvSpPr>
            <a:spLocks xmlns:a="http://schemas.openxmlformats.org/drawingml/2006/main" noGrp="1"/>
          </p:cNvSpPr>
          <p:nvPr/>
        </p:nvSpPr>
        <p:spPr>
          <a:xfrm xmlns:a="http://schemas.openxmlformats.org/drawingml/2006/main">
            <a:off x="9098280" y="4567428"/>
            <a:ext cx="1773936"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Modular run-rate and service credits.</a:t>
            </a:r>
            <a:endParaRPr sz="800">
              <a:latin typeface="Arial"/>
              <a:ea typeface="Arial"/>
              <a:cs typeface="Arial"/>
            </a:endParaRPr>
          </a:p>
        </p:txBody>
      </p:sp>
      <p:sp>
        <p:nvSpPr>
          <p:cNvPr id="59" name="Shape 56">
            <a:extLst xmlns:a="http://schemas.openxmlformats.org/drawingml/2006/main">
              <a:ext uri="{FF2B5EF4-FFF2-40B4-BE49-F238E27FC236}">
                <a16:creationId xmlns:a16="http://schemas.microsoft.com/office/drawing/2014/main" id="{4C9DA330-AF03-4B17-B00B-87C179E09B0E}"/>
              </a:ext>
            </a:extLst>
          </p:cNvPr>
          <p:cNvSpPr>
            <a:spLocks xmlns:a="http://schemas.openxmlformats.org/drawingml/2006/main" noGrp="1"/>
          </p:cNvSpPr>
          <p:nvPr/>
        </p:nvSpPr>
        <p:spPr>
          <a:xfrm xmlns:a="http://schemas.openxmlformats.org/drawingml/2006/main">
            <a:off x="5486400" y="4892040"/>
            <a:ext cx="1481328" cy="38404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0" name="Text 57">
            <a:extLst xmlns:a="http://schemas.openxmlformats.org/drawingml/2006/main">
              <a:ext uri="{FF2B5EF4-FFF2-40B4-BE49-F238E27FC236}">
                <a16:creationId xmlns:a16="http://schemas.microsoft.com/office/drawing/2014/main" id="{EF35DE30-455A-4069-90E1-E752C21D4FAD}"/>
              </a:ext>
            </a:extLst>
          </p:cNvPr>
          <p:cNvSpPr>
            <a:spLocks xmlns:a="http://schemas.openxmlformats.org/drawingml/2006/main" noGrp="1"/>
          </p:cNvSpPr>
          <p:nvPr/>
        </p:nvSpPr>
        <p:spPr>
          <a:xfrm xmlns:a="http://schemas.openxmlformats.org/drawingml/2006/main">
            <a:off x="5559552" y="4951476"/>
            <a:ext cx="1335024"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Transition &amp; Exit Costs</a:t>
            </a:r>
            <a:endParaRPr sz="800">
              <a:latin typeface="Arial"/>
              <a:ea typeface="Arial"/>
              <a:cs typeface="Arial"/>
            </a:endParaRPr>
          </a:p>
        </p:txBody>
      </p:sp>
      <p:sp>
        <p:nvSpPr>
          <p:cNvPr id="61" name="Shape 58">
            <a:extLst xmlns:a="http://schemas.openxmlformats.org/drawingml/2006/main">
              <a:ext uri="{FF2B5EF4-FFF2-40B4-BE49-F238E27FC236}">
                <a16:creationId xmlns:a16="http://schemas.microsoft.com/office/drawing/2014/main" id="{12866576-343D-40D5-9889-166E3628A501}"/>
              </a:ext>
            </a:extLst>
          </p:cNvPr>
          <p:cNvSpPr>
            <a:spLocks xmlns:a="http://schemas.openxmlformats.org/drawingml/2006/main" noGrp="1"/>
          </p:cNvSpPr>
          <p:nvPr/>
        </p:nvSpPr>
        <p:spPr>
          <a:xfrm xmlns:a="http://schemas.openxmlformats.org/drawingml/2006/main">
            <a:off x="6967728" y="4892040"/>
            <a:ext cx="2057400" cy="38404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2" name="Text 59">
            <a:extLst xmlns:a="http://schemas.openxmlformats.org/drawingml/2006/main">
              <a:ext uri="{FF2B5EF4-FFF2-40B4-BE49-F238E27FC236}">
                <a16:creationId xmlns:a16="http://schemas.microsoft.com/office/drawing/2014/main" id="{1C83318F-9462-4C20-9D21-2E834780772B}"/>
              </a:ext>
            </a:extLst>
          </p:cNvPr>
          <p:cNvSpPr>
            <a:spLocks xmlns:a="http://schemas.openxmlformats.org/drawingml/2006/main" noGrp="1"/>
          </p:cNvSpPr>
          <p:nvPr/>
        </p:nvSpPr>
        <p:spPr>
          <a:xfrm xmlns:a="http://schemas.openxmlformats.org/drawingml/2006/main">
            <a:off x="7040880" y="4951476"/>
            <a:ext cx="1911096"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Makes migration, data handover and decommissioning visible upfront.</a:t>
            </a:r>
            <a:endParaRPr sz="800">
              <a:latin typeface="Arial"/>
              <a:ea typeface="Arial"/>
              <a:cs typeface="Arial"/>
            </a:endParaRPr>
          </a:p>
        </p:txBody>
      </p:sp>
      <p:sp>
        <p:nvSpPr>
          <p:cNvPr id="63" name="Shape 60">
            <a:extLst xmlns:a="http://schemas.openxmlformats.org/drawingml/2006/main">
              <a:ext uri="{FF2B5EF4-FFF2-40B4-BE49-F238E27FC236}">
                <a16:creationId xmlns:a16="http://schemas.microsoft.com/office/drawing/2014/main" id="{604BDCEA-A373-4C1F-A71C-C06B813AC4B0}"/>
              </a:ext>
            </a:extLst>
          </p:cNvPr>
          <p:cNvSpPr>
            <a:spLocks xmlns:a="http://schemas.openxmlformats.org/drawingml/2006/main" noGrp="1"/>
          </p:cNvSpPr>
          <p:nvPr/>
        </p:nvSpPr>
        <p:spPr>
          <a:xfrm xmlns:a="http://schemas.openxmlformats.org/drawingml/2006/main">
            <a:off x="9025128" y="4892040"/>
            <a:ext cx="1920240" cy="38404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4" name="Text 61">
            <a:extLst xmlns:a="http://schemas.openxmlformats.org/drawingml/2006/main">
              <a:ext uri="{FF2B5EF4-FFF2-40B4-BE49-F238E27FC236}">
                <a16:creationId xmlns:a16="http://schemas.microsoft.com/office/drawing/2014/main" id="{46FAB119-F500-4FF7-B365-6CE946A4127E}"/>
              </a:ext>
            </a:extLst>
          </p:cNvPr>
          <p:cNvSpPr>
            <a:spLocks xmlns:a="http://schemas.openxmlformats.org/drawingml/2006/main" noGrp="1"/>
          </p:cNvSpPr>
          <p:nvPr/>
        </p:nvSpPr>
        <p:spPr>
          <a:xfrm xmlns:a="http://schemas.openxmlformats.org/drawingml/2006/main">
            <a:off x="9098280" y="4951476"/>
            <a:ext cx="1773936"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Cap transition fees and retain exit rights.</a:t>
            </a:r>
            <a:endParaRPr sz="800">
              <a:latin typeface="Arial"/>
              <a:ea typeface="Arial"/>
              <a:cs typeface="Arial"/>
            </a:endParaRPr>
          </a:p>
        </p:txBody>
      </p:sp>
      <p:sp>
        <p:nvSpPr>
          <p:cNvPr id="65" name="Shape 62">
            <a:extLst xmlns:a="http://schemas.openxmlformats.org/drawingml/2006/main">
              <a:ext uri="{FF2B5EF4-FFF2-40B4-BE49-F238E27FC236}">
                <a16:creationId xmlns:a16="http://schemas.microsoft.com/office/drawing/2014/main" id="{3E8E0F35-F52A-45EB-94D8-FF0EDC825DDF}"/>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6" name="Shape 63">
            <a:extLst xmlns:a="http://schemas.openxmlformats.org/drawingml/2006/main">
              <a:ext uri="{FF2B5EF4-FFF2-40B4-BE49-F238E27FC236}">
                <a16:creationId xmlns:a16="http://schemas.microsoft.com/office/drawing/2014/main" id="{4711C7B4-D4C0-49FC-85AD-9B480A80D959}"/>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67" name="Text 64">
            <a:extLst xmlns:a="http://schemas.openxmlformats.org/drawingml/2006/main">
              <a:ext uri="{FF2B5EF4-FFF2-40B4-BE49-F238E27FC236}">
                <a16:creationId xmlns:a16="http://schemas.microsoft.com/office/drawing/2014/main" id="{CDAC163F-5604-4ACA-9A56-D19746FA1087}"/>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68" name="Text 65">
            <a:extLst xmlns:a="http://schemas.openxmlformats.org/drawingml/2006/main">
              <a:ext uri="{FF2B5EF4-FFF2-40B4-BE49-F238E27FC236}">
                <a16:creationId xmlns:a16="http://schemas.microsoft.com/office/drawing/2014/main" id="{303EF1A6-04A7-475E-B7EE-CA03EEC6AB98}"/>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A strong RFP does not only request the best unit price; it asks every supplier to price the same operating model, service-level model and transition plan so TCO can be compared fairly.</a:t>
            </a:r>
            <a:endParaRPr sz="1000">
              <a:latin typeface="Arial"/>
              <a:ea typeface="Arial"/>
              <a:cs typeface="Arial"/>
            </a:endParaRPr>
          </a:p>
        </p:txBody>
      </p:sp>
      <p:sp>
        <p:nvSpPr>
          <p:cNvPr id="69" name="Text 66">
            <a:extLst xmlns:a="http://schemas.openxmlformats.org/drawingml/2006/main">
              <a:ext uri="{FF2B5EF4-FFF2-40B4-BE49-F238E27FC236}">
                <a16:creationId xmlns:a16="http://schemas.microsoft.com/office/drawing/2014/main" id="{0EAA4671-8CF8-420B-892B-7FBA287CC391}"/>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70" name="Text 67">
            <a:hlinkClick xmlns:r="http://schemas.openxmlformats.org/officeDocument/2006/relationships" xmlns:a="http://schemas.openxmlformats.org/drawingml/2006/main" r:id="Ra70a1bf6e77642f3"/>
            <a:extLst xmlns:a="http://schemas.openxmlformats.org/drawingml/2006/main">
              <a:ext uri="{FF2B5EF4-FFF2-40B4-BE49-F238E27FC236}">
                <a16:creationId xmlns:a16="http://schemas.microsoft.com/office/drawing/2014/main" id="{1364919C-DBF1-44BC-A8FC-0E5032F5BD0F}"/>
              </a:ext>
            </a:extLst>
          </p:cNvPr>
          <p:cNvSpPr>
            <a:spLocks xmlns:a="http://schemas.openxmlformats.org/drawingml/2006/main" noGrp="1"/>
          </p:cNvSpPr>
          <p:nvPr/>
        </p:nvSpPr>
        <p:spPr>
          <a:xfrm xmlns:a="http://schemas.openxmlformats.org/drawingml/2006/main">
            <a:off x="896112" y="6291072"/>
            <a:ext cx="7772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cbde2046cb224747"/>
              </a:rPr>
              <a:t>NIST C-SCRM</a:t>
            </a:r>
            <a:endParaRPr sz="600" i="1">
              <a:latin typeface="Arial"/>
              <a:ea typeface="Arial"/>
              <a:cs typeface="Arial"/>
            </a:endParaRPr>
          </a:p>
        </p:txBody>
      </p:sp>
      <p:sp>
        <p:nvSpPr>
          <p:cNvPr id="71" name="Text 68">
            <a:extLst xmlns:a="http://schemas.openxmlformats.org/drawingml/2006/main">
              <a:ext uri="{FF2B5EF4-FFF2-40B4-BE49-F238E27FC236}">
                <a16:creationId xmlns:a16="http://schemas.microsoft.com/office/drawing/2014/main" id="{5E4CC52B-C02C-408C-A4F8-61C7FCE76C5E}"/>
              </a:ext>
            </a:extLst>
          </p:cNvPr>
          <p:cNvSpPr>
            <a:spLocks xmlns:a="http://schemas.openxmlformats.org/drawingml/2006/main" noGrp="1"/>
          </p:cNvSpPr>
          <p:nvPr/>
        </p:nvSpPr>
        <p:spPr>
          <a:xfrm xmlns:a="http://schemas.openxmlformats.org/drawingml/2006/main">
            <a:off x="170992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72" name="Text 69">
            <a:hlinkClick xmlns:r="http://schemas.openxmlformats.org/officeDocument/2006/relationships" xmlns:a="http://schemas.openxmlformats.org/drawingml/2006/main" r:id="Ra2bd463925854962"/>
            <a:extLst xmlns:a="http://schemas.openxmlformats.org/drawingml/2006/main">
              <a:ext uri="{FF2B5EF4-FFF2-40B4-BE49-F238E27FC236}">
                <a16:creationId xmlns:a16="http://schemas.microsoft.com/office/drawing/2014/main" id="{182C87CC-4B50-4FC5-A943-9CC5A66DBFB7}"/>
              </a:ext>
            </a:extLst>
          </p:cNvPr>
          <p:cNvSpPr>
            <a:spLocks xmlns:a="http://schemas.openxmlformats.org/drawingml/2006/main" noGrp="1"/>
          </p:cNvSpPr>
          <p:nvPr/>
        </p:nvSpPr>
        <p:spPr>
          <a:xfrm xmlns:a="http://schemas.openxmlformats.org/drawingml/2006/main">
            <a:off x="1792224" y="6291072"/>
            <a:ext cx="8229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a9d0cba28db048e2"/>
              </a:rPr>
              <a:t>Cisco EA FAQ</a:t>
            </a:r>
            <a:endParaRPr sz="600" i="1">
              <a:latin typeface="Arial"/>
              <a:ea typeface="Arial"/>
              <a:cs typeface="Arial"/>
            </a:endParaRPr>
          </a:p>
        </p:txBody>
      </p:sp>
      <p:sp>
        <p:nvSpPr>
          <p:cNvPr id="73" name="Text 70">
            <a:extLst xmlns:a="http://schemas.openxmlformats.org/drawingml/2006/main">
              <a:ext uri="{FF2B5EF4-FFF2-40B4-BE49-F238E27FC236}">
                <a16:creationId xmlns:a16="http://schemas.microsoft.com/office/drawing/2014/main" id="{6B7B928B-A23D-430C-8FA5-22B1B82297DB}"/>
              </a:ext>
            </a:extLst>
          </p:cNvPr>
          <p:cNvSpPr>
            <a:spLocks xmlns:a="http://schemas.openxmlformats.org/drawingml/2006/main" noGrp="1"/>
          </p:cNvSpPr>
          <p:nvPr/>
        </p:nvSpPr>
        <p:spPr>
          <a:xfrm xmlns:a="http://schemas.openxmlformats.org/drawingml/2006/main">
            <a:off x="265176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74" name="Text 71">
            <a:hlinkClick xmlns:r="http://schemas.openxmlformats.org/officeDocument/2006/relationships" xmlns:a="http://schemas.openxmlformats.org/drawingml/2006/main" r:id="R12a9ddd20abc4ba5"/>
            <a:extLst xmlns:a="http://schemas.openxmlformats.org/drawingml/2006/main">
              <a:ext uri="{FF2B5EF4-FFF2-40B4-BE49-F238E27FC236}">
                <a16:creationId xmlns:a16="http://schemas.microsoft.com/office/drawing/2014/main" id="{16306A5D-E58E-4354-BB3E-9F9E9E655A0C}"/>
              </a:ext>
            </a:extLst>
          </p:cNvPr>
          <p:cNvSpPr>
            <a:spLocks xmlns:a="http://schemas.openxmlformats.org/drawingml/2006/main" noGrp="1"/>
          </p:cNvSpPr>
          <p:nvPr/>
        </p:nvSpPr>
        <p:spPr>
          <a:xfrm xmlns:a="http://schemas.openxmlformats.org/drawingml/2006/main">
            <a:off x="2734056" y="6291072"/>
            <a:ext cx="13258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20e7191a30eb4aec"/>
              </a:rPr>
              <a:t>HPE GreenLake QuickSpecs</a:t>
            </a:r>
            <a:endParaRPr sz="600" i="1">
              <a:latin typeface="Arial"/>
              <a:ea typeface="Arial"/>
              <a:cs typeface="Arial"/>
            </a:endParaRPr>
          </a:p>
        </p:txBody>
      </p:sp>
      <p:sp>
        <p:nvSpPr>
          <p:cNvPr id="75" name="Text 72">
            <a:extLst xmlns:a="http://schemas.openxmlformats.org/drawingml/2006/main">
              <a:ext uri="{FF2B5EF4-FFF2-40B4-BE49-F238E27FC236}">
                <a16:creationId xmlns:a16="http://schemas.microsoft.com/office/drawing/2014/main" id="{9970B3C4-D211-4CFF-ADE6-7529AD3CAB96}"/>
              </a:ext>
            </a:extLst>
          </p:cNvPr>
          <p:cNvSpPr>
            <a:spLocks xmlns:a="http://schemas.openxmlformats.org/drawingml/2006/main" noGrp="1"/>
          </p:cNvSpPr>
          <p:nvPr/>
        </p:nvSpPr>
        <p:spPr>
          <a:xfrm xmlns:a="http://schemas.openxmlformats.org/drawingml/2006/main">
            <a:off x="409651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76" name="Text 73">
            <a:hlinkClick xmlns:r="http://schemas.openxmlformats.org/officeDocument/2006/relationships" xmlns:a="http://schemas.openxmlformats.org/drawingml/2006/main" r:id="R9c75dcafd6584759"/>
            <a:extLst xmlns:a="http://schemas.openxmlformats.org/drawingml/2006/main">
              <a:ext uri="{FF2B5EF4-FFF2-40B4-BE49-F238E27FC236}">
                <a16:creationId xmlns:a16="http://schemas.microsoft.com/office/drawing/2014/main" id="{FDB27A9A-F669-428E-B647-CF204DB2F37C}"/>
              </a:ext>
            </a:extLst>
          </p:cNvPr>
          <p:cNvSpPr>
            <a:spLocks xmlns:a="http://schemas.openxmlformats.org/drawingml/2006/main" noGrp="1"/>
          </p:cNvSpPr>
          <p:nvPr/>
        </p:nvSpPr>
        <p:spPr>
          <a:xfrm xmlns:a="http://schemas.openxmlformats.org/drawingml/2006/main">
            <a:off x="4178808" y="6291072"/>
            <a:ext cx="5943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bd6b6782f37243a9"/>
              </a:rPr>
              <a:t>GSA EIS</a:t>
            </a:r>
            <a:endParaRPr sz="600" i="1">
              <a:latin typeface="Arial"/>
              <a:ea typeface="Arial"/>
              <a:cs typeface="Arial"/>
            </a:endParaRPr>
          </a:p>
        </p:txBody>
      </p:sp>
      <p:sp>
        <p:nvSpPr>
          <p:cNvPr id="77" name="Shape 74">
            <a:extLst xmlns:a="http://schemas.openxmlformats.org/drawingml/2006/main">
              <a:ext uri="{FF2B5EF4-FFF2-40B4-BE49-F238E27FC236}">
                <a16:creationId xmlns:a16="http://schemas.microsoft.com/office/drawing/2014/main" id="{52CDD0DD-7B52-4921-AA1B-6867BF03F38A}"/>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78" name="Text 75">
            <a:extLst xmlns:a="http://schemas.openxmlformats.org/drawingml/2006/main">
              <a:ext uri="{FF2B5EF4-FFF2-40B4-BE49-F238E27FC236}">
                <a16:creationId xmlns:a16="http://schemas.microsoft.com/office/drawing/2014/main" id="{57510C25-5C93-4A1F-A6A8-C5C50389A5CE}"/>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79" name="Text 76">
            <a:extLst xmlns:a="http://schemas.openxmlformats.org/drawingml/2006/main">
              <a:ext uri="{FF2B5EF4-FFF2-40B4-BE49-F238E27FC236}">
                <a16:creationId xmlns:a16="http://schemas.microsoft.com/office/drawing/2014/main" id="{D5D9E78D-A1F0-4F42-8B4A-3AD2D88A9416}"/>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27</a:t>
            </a:r>
            <a:endParaRPr sz="800">
              <a:latin typeface="Arial"/>
              <a:ea typeface="Arial"/>
              <a:cs typeface="Arial"/>
            </a:endParaRPr>
          </a:p>
        </p:txBody>
      </p:sp>
      <p:sp>
        <p:nvSpPr>
          <p:cNvPr id="81" name="SCULTRA Top Bar">
            <a:extLst xmlns:a="http://schemas.openxmlformats.org/drawingml/2006/main">
              <a:ext uri="{FF2B5EF4-FFF2-40B4-BE49-F238E27FC236}">
                <a16:creationId xmlns:a16="http://schemas.microsoft.com/office/drawing/2014/main" id="{3241E775-DE9D-4294-AF48-7943A24F94BE}"/>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82" name="SCULTRA Footer Field">
            <a:extLst xmlns:a="http://schemas.openxmlformats.org/drawingml/2006/main">
              <a:ext uri="{FF2B5EF4-FFF2-40B4-BE49-F238E27FC236}">
                <a16:creationId xmlns:a16="http://schemas.microsoft.com/office/drawing/2014/main" id="{8C0838BE-8BBF-4A12-B821-1F1CA3F22E40}"/>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83" name="">
            <a:extLst xmlns:a="http://schemas.openxmlformats.org/drawingml/2006/main">
              <a:ext uri="{FF2B5EF4-FFF2-40B4-BE49-F238E27FC236}">
                <a16:creationId xmlns:a16="http://schemas.microsoft.com/office/drawing/2014/main" id="{2E8991F4-34B0-426A-A7E2-DC67C381947B}"/>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84" name="">
            <a:extLst xmlns:a="http://schemas.openxmlformats.org/drawingml/2006/main">
              <a:ext uri="{FF2B5EF4-FFF2-40B4-BE49-F238E27FC236}">
                <a16:creationId xmlns:a16="http://schemas.microsoft.com/office/drawing/2014/main" id="{FBE27E5A-6DD4-492A-8121-1561957CB159}"/>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85" name="">
            <a:extLst xmlns:a="http://schemas.openxmlformats.org/drawingml/2006/main">
              <a:ext uri="{FF2B5EF4-FFF2-40B4-BE49-F238E27FC236}">
                <a16:creationId xmlns:a16="http://schemas.microsoft.com/office/drawing/2014/main" id="{8EFA9CB1-6F18-4814-AB82-D638D7560712}"/>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86" name="">
            <a:extLst xmlns:a="http://schemas.openxmlformats.org/drawingml/2006/main">
              <a:ext uri="{FF2B5EF4-FFF2-40B4-BE49-F238E27FC236}">
                <a16:creationId xmlns:a16="http://schemas.microsoft.com/office/drawing/2014/main" id="{05C98D51-D904-4244-B5FD-2EFE5AE1BC4A}"/>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27</a:t>
            </a:r>
          </a:p>
        </p:txBody>
      </p:sp>
    </p:spTree>
    <p:extLst>
      <p:ext uri="{BB962C8B-B14F-4D97-AF65-F5344CB8AC3E}">
        <p14:creationId xmlns:p14="http://schemas.microsoft.com/office/powerpoint/2010/main" val="3028938064"/>
      </p:ext>
    </p:extLst>
  </p:cSld>
</p:sld>
</file>

<file path=ppt/slides/slide28.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31E18E7-60AC-4C71-A854-0757B5A417EC}"/>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A4. SLA Design Must Link Network Availability, Incident Handling, Hardware Replacement and Security Hygiene</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A8345E16-074D-4DD7-981A-75873763948D}"/>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For managed network services, the SLA should measure outcome quality and security responsiveness rather than only helpdesk response times.</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B5699778-3D16-401F-B6C2-761DECEDA1EE}"/>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8EFD871B-3FDF-4078-B7CA-1801209DF482}"/>
              </a:ext>
            </a:extLst>
          </p:cNvPr>
          <p:cNvSpPr>
            <a:spLocks xmlns:a="http://schemas.openxmlformats.org/drawingml/2006/main" noGrp="1"/>
          </p:cNvSpPr>
          <p:nvPr/>
        </p:nvSpPr>
        <p:spPr>
          <a:xfrm xmlns:a="http://schemas.openxmlformats.org/drawingml/2006/main">
            <a:off x="475488" y="1078992"/>
            <a:ext cx="429768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SLA stack for hardware refresh + managed operations</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44C53CAA-C39C-48CE-8346-FF3189A3D1C2}"/>
              </a:ext>
            </a:extLst>
          </p:cNvPr>
          <p:cNvSpPr>
            <a:spLocks xmlns:a="http://schemas.openxmlformats.org/drawingml/2006/main" noGrp="1"/>
          </p:cNvSpPr>
          <p:nvPr/>
        </p:nvSpPr>
        <p:spPr>
          <a:xfrm xmlns:a="http://schemas.openxmlformats.org/drawingml/2006/main" rot="0" flipH="0" flipV="0">
            <a:off x="658368" y="1417320"/>
            <a:ext cx="4434840" cy="651538"/>
          </a:xfrm>
          <a:prstGeom xmlns:a="http://schemas.openxmlformats.org/drawingml/2006/main" prst="trapezoid">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7" name="Text 5">
            <a:extLst xmlns:a="http://schemas.openxmlformats.org/drawingml/2006/main">
              <a:ext uri="{FF2B5EF4-FFF2-40B4-BE49-F238E27FC236}">
                <a16:creationId xmlns:a16="http://schemas.microsoft.com/office/drawing/2014/main" id="{8B835AD3-579F-4BFA-BE59-C72B96C67326}"/>
              </a:ext>
            </a:extLst>
          </p:cNvPr>
          <p:cNvSpPr>
            <a:spLocks xmlns:a="http://schemas.openxmlformats.org/drawingml/2006/main" noGrp="1"/>
          </p:cNvSpPr>
          <p:nvPr/>
        </p:nvSpPr>
        <p:spPr>
          <a:xfrm xmlns:a="http://schemas.openxmlformats.org/drawingml/2006/main" rot="0" flipH="0" flipV="0">
            <a:off x="822960" y="1592734"/>
            <a:ext cx="1143000" cy="125295"/>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Business Outcome</a:t>
            </a:r>
            <a:endParaRPr sz="800">
              <a:latin typeface="Arial"/>
              <a:ea typeface="Arial"/>
              <a:cs typeface="Arial"/>
            </a:endParaRPr>
          </a:p>
        </p:txBody>
      </p:sp>
      <p:sp>
        <p:nvSpPr>
          <p:cNvPr id="8" name="Text 6">
            <a:extLst xmlns:a="http://schemas.openxmlformats.org/drawingml/2006/main">
              <a:ext uri="{FF2B5EF4-FFF2-40B4-BE49-F238E27FC236}">
                <a16:creationId xmlns:a16="http://schemas.microsoft.com/office/drawing/2014/main" id="{52A1C347-C64F-4E5C-9A2E-D3D9DFBD4BB8}"/>
              </a:ext>
            </a:extLst>
          </p:cNvPr>
          <p:cNvSpPr>
            <a:spLocks xmlns:a="http://schemas.openxmlformats.org/drawingml/2006/main" noGrp="1"/>
          </p:cNvSpPr>
          <p:nvPr/>
        </p:nvSpPr>
        <p:spPr>
          <a:xfrm xmlns:a="http://schemas.openxmlformats.org/drawingml/2006/main" rot="0" flipH="0" flipV="0">
            <a:off x="2011680" y="1567675"/>
            <a:ext cx="2880360" cy="17541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Site uptime, application experience and user-impact reporting.</a:t>
            </a:r>
            <a:endParaRPr sz="800">
              <a:latin typeface="Arial"/>
              <a:ea typeface="Arial"/>
              <a:cs typeface="Arial"/>
            </a:endParaRPr>
          </a:p>
        </p:txBody>
      </p:sp>
      <p:sp>
        <p:nvSpPr>
          <p:cNvPr id="9" name="Shape 7">
            <a:extLst xmlns:a="http://schemas.openxmlformats.org/drawingml/2006/main">
              <a:ext uri="{FF2B5EF4-FFF2-40B4-BE49-F238E27FC236}">
                <a16:creationId xmlns:a16="http://schemas.microsoft.com/office/drawing/2014/main" id="{B265433E-F5D0-4884-9E2D-DB98953434AA}"/>
              </a:ext>
            </a:extLst>
          </p:cNvPr>
          <p:cNvSpPr>
            <a:spLocks xmlns:a="http://schemas.openxmlformats.org/drawingml/2006/main" noGrp="1"/>
          </p:cNvSpPr>
          <p:nvPr/>
        </p:nvSpPr>
        <p:spPr>
          <a:xfrm xmlns:a="http://schemas.openxmlformats.org/drawingml/2006/main" rot="0" flipH="0" flipV="0">
            <a:off x="822960" y="2244273"/>
            <a:ext cx="4105656" cy="651538"/>
          </a:xfrm>
          <a:prstGeom xmlns:a="http://schemas.openxmlformats.org/drawingml/2006/main" prst="trapezoid">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0" name="Text 8">
            <a:extLst xmlns:a="http://schemas.openxmlformats.org/drawingml/2006/main">
              <a:ext uri="{FF2B5EF4-FFF2-40B4-BE49-F238E27FC236}">
                <a16:creationId xmlns:a16="http://schemas.microsoft.com/office/drawing/2014/main" id="{DA3D6D8E-21FC-4205-9446-31C0C20F31BE}"/>
              </a:ext>
            </a:extLst>
          </p:cNvPr>
          <p:cNvSpPr>
            <a:spLocks xmlns:a="http://schemas.openxmlformats.org/drawingml/2006/main" noGrp="1"/>
          </p:cNvSpPr>
          <p:nvPr/>
        </p:nvSpPr>
        <p:spPr>
          <a:xfrm xmlns:a="http://schemas.openxmlformats.org/drawingml/2006/main" rot="0" flipH="0" flipV="0">
            <a:off x="987552" y="2419687"/>
            <a:ext cx="1143000" cy="125295"/>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Operational SLA</a:t>
            </a:r>
            <a:endParaRPr sz="800">
              <a:latin typeface="Arial"/>
              <a:ea typeface="Arial"/>
              <a:cs typeface="Arial"/>
            </a:endParaRPr>
          </a:p>
        </p:txBody>
      </p:sp>
      <p:sp>
        <p:nvSpPr>
          <p:cNvPr id="11" name="Text 9">
            <a:extLst xmlns:a="http://schemas.openxmlformats.org/drawingml/2006/main">
              <a:ext uri="{FF2B5EF4-FFF2-40B4-BE49-F238E27FC236}">
                <a16:creationId xmlns:a16="http://schemas.microsoft.com/office/drawing/2014/main" id="{DCDC952C-D93D-46A4-9096-188C42FF6230}"/>
              </a:ext>
            </a:extLst>
          </p:cNvPr>
          <p:cNvSpPr>
            <a:spLocks xmlns:a="http://schemas.openxmlformats.org/drawingml/2006/main" noGrp="1"/>
          </p:cNvSpPr>
          <p:nvPr/>
        </p:nvSpPr>
        <p:spPr>
          <a:xfrm xmlns:a="http://schemas.openxmlformats.org/drawingml/2006/main" rot="0" flipH="0" flipV="0">
            <a:off x="2176272" y="2394628"/>
            <a:ext cx="2551176" cy="17541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P1 response, restoration targets, escalation path and RCA timing.</a:t>
            </a:r>
            <a:endParaRPr sz="800">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68A86745-CBCC-4F28-8553-601F0082B827}"/>
              </a:ext>
            </a:extLst>
          </p:cNvPr>
          <p:cNvSpPr>
            <a:spLocks xmlns:a="http://schemas.openxmlformats.org/drawingml/2006/main" noGrp="1"/>
          </p:cNvSpPr>
          <p:nvPr/>
        </p:nvSpPr>
        <p:spPr>
          <a:xfrm xmlns:a="http://schemas.openxmlformats.org/drawingml/2006/main" rot="0" flipH="0" flipV="0">
            <a:off x="987552" y="3071226"/>
            <a:ext cx="3776472" cy="651538"/>
          </a:xfrm>
          <a:prstGeom xmlns:a="http://schemas.openxmlformats.org/drawingml/2006/main" prst="trapezoid">
            <a:avLst/>
          </a:prstGeom>
          <a:solidFill xmlns:a="http://schemas.openxmlformats.org/drawingml/2006/main">
            <a:srgbClr val="F3E7D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3" name="Text 11">
            <a:extLst xmlns:a="http://schemas.openxmlformats.org/drawingml/2006/main">
              <a:ext uri="{FF2B5EF4-FFF2-40B4-BE49-F238E27FC236}">
                <a16:creationId xmlns:a16="http://schemas.microsoft.com/office/drawing/2014/main" id="{AA01A3E8-708F-4962-BCE6-94D5F2F37499}"/>
              </a:ext>
            </a:extLst>
          </p:cNvPr>
          <p:cNvSpPr>
            <a:spLocks xmlns:a="http://schemas.openxmlformats.org/drawingml/2006/main" noGrp="1"/>
          </p:cNvSpPr>
          <p:nvPr/>
        </p:nvSpPr>
        <p:spPr>
          <a:xfrm xmlns:a="http://schemas.openxmlformats.org/drawingml/2006/main" rot="0" flipH="0" flipV="0">
            <a:off x="1152144" y="3246641"/>
            <a:ext cx="1143000" cy="125295"/>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Hardware SLA</a:t>
            </a:r>
            <a:endParaRPr sz="800">
              <a:latin typeface="Arial"/>
              <a:ea typeface="Arial"/>
              <a:cs typeface="Arial"/>
            </a:endParaRPr>
          </a:p>
        </p:txBody>
      </p:sp>
      <p:sp>
        <p:nvSpPr>
          <p:cNvPr id="14" name="Text 12">
            <a:extLst xmlns:a="http://schemas.openxmlformats.org/drawingml/2006/main">
              <a:ext uri="{FF2B5EF4-FFF2-40B4-BE49-F238E27FC236}">
                <a16:creationId xmlns:a16="http://schemas.microsoft.com/office/drawing/2014/main" id="{FF46BD8F-5634-41EF-BC93-FF0CA1849EC1}"/>
              </a:ext>
            </a:extLst>
          </p:cNvPr>
          <p:cNvSpPr>
            <a:spLocks xmlns:a="http://schemas.openxmlformats.org/drawingml/2006/main" noGrp="1"/>
          </p:cNvSpPr>
          <p:nvPr/>
        </p:nvSpPr>
        <p:spPr>
          <a:xfrm xmlns:a="http://schemas.openxmlformats.org/drawingml/2006/main" rot="0" flipH="0" flipV="0">
            <a:off x="2340864" y="3221581"/>
            <a:ext cx="2221992" cy="17541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RMA availability, spares model, logistics and field dispatch by geography.</a:t>
            </a:r>
            <a:endParaRPr sz="800">
              <a:latin typeface="Arial"/>
              <a:ea typeface="Arial"/>
              <a:cs typeface="Arial"/>
            </a:endParaRPr>
          </a:p>
        </p:txBody>
      </p:sp>
      <p:sp>
        <p:nvSpPr>
          <p:cNvPr id="15" name="Shape 13">
            <a:extLst xmlns:a="http://schemas.openxmlformats.org/drawingml/2006/main">
              <a:ext uri="{FF2B5EF4-FFF2-40B4-BE49-F238E27FC236}">
                <a16:creationId xmlns:a16="http://schemas.microsoft.com/office/drawing/2014/main" id="{45EBE912-6B8E-4D20-AE00-1897424715FB}"/>
              </a:ext>
            </a:extLst>
          </p:cNvPr>
          <p:cNvSpPr>
            <a:spLocks xmlns:a="http://schemas.openxmlformats.org/drawingml/2006/main" noGrp="1"/>
          </p:cNvSpPr>
          <p:nvPr/>
        </p:nvSpPr>
        <p:spPr>
          <a:xfrm xmlns:a="http://schemas.openxmlformats.org/drawingml/2006/main" rot="0" flipH="0" flipV="0">
            <a:off x="1152144" y="3898180"/>
            <a:ext cx="3447288" cy="651538"/>
          </a:xfrm>
          <a:prstGeom xmlns:a="http://schemas.openxmlformats.org/drawingml/2006/main" prst="trapezoid">
            <a:avLst/>
          </a:prstGeom>
          <a:solidFill xmlns:a="http://schemas.openxmlformats.org/drawingml/2006/main">
            <a:srgbClr val="FCEDED"/>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6" name="Text 14">
            <a:extLst xmlns:a="http://schemas.openxmlformats.org/drawingml/2006/main">
              <a:ext uri="{FF2B5EF4-FFF2-40B4-BE49-F238E27FC236}">
                <a16:creationId xmlns:a16="http://schemas.microsoft.com/office/drawing/2014/main" id="{0D147DB2-8AE8-495D-92F3-B581956175E4}"/>
              </a:ext>
            </a:extLst>
          </p:cNvPr>
          <p:cNvSpPr>
            <a:spLocks xmlns:a="http://schemas.openxmlformats.org/drawingml/2006/main" noGrp="1"/>
          </p:cNvSpPr>
          <p:nvPr/>
        </p:nvSpPr>
        <p:spPr>
          <a:xfrm xmlns:a="http://schemas.openxmlformats.org/drawingml/2006/main" rot="0" flipH="0" flipV="0">
            <a:off x="1316736" y="4073594"/>
            <a:ext cx="1143000" cy="125295"/>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42318"/>
                </a:solidFill>
                <a:latin typeface="Arial"/>
                <a:ea typeface="Arial"/>
                <a:cs typeface="Arial"/>
              </a:rPr>
              <a:t>Security SLA</a:t>
            </a:r>
            <a:endParaRPr sz="800">
              <a:latin typeface="Arial"/>
              <a:ea typeface="Arial"/>
              <a:cs typeface="Arial"/>
            </a:endParaRPr>
          </a:p>
        </p:txBody>
      </p:sp>
      <p:sp>
        <p:nvSpPr>
          <p:cNvPr id="17" name="Text 15">
            <a:extLst xmlns:a="http://schemas.openxmlformats.org/drawingml/2006/main">
              <a:ext uri="{FF2B5EF4-FFF2-40B4-BE49-F238E27FC236}">
                <a16:creationId xmlns:a16="http://schemas.microsoft.com/office/drawing/2014/main" id="{D35BA891-64D5-4B95-BE43-74843288A05A}"/>
              </a:ext>
            </a:extLst>
          </p:cNvPr>
          <p:cNvSpPr>
            <a:spLocks xmlns:a="http://schemas.openxmlformats.org/drawingml/2006/main" noGrp="1"/>
          </p:cNvSpPr>
          <p:nvPr/>
        </p:nvSpPr>
        <p:spPr>
          <a:xfrm xmlns:a="http://schemas.openxmlformats.org/drawingml/2006/main" rot="0" flipH="0" flipV="0">
            <a:off x="2505456" y="4048535"/>
            <a:ext cx="1892808" cy="17541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Vulnerability triage, patch cadence, emergency advisories and configuration hardening.</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C626F282-D6AF-4F2C-8B81-ABACF0448A80}"/>
              </a:ext>
            </a:extLst>
          </p:cNvPr>
          <p:cNvSpPr>
            <a:spLocks xmlns:a="http://schemas.openxmlformats.org/drawingml/2006/main" noGrp="1"/>
          </p:cNvSpPr>
          <p:nvPr/>
        </p:nvSpPr>
        <p:spPr>
          <a:xfrm xmlns:a="http://schemas.openxmlformats.org/drawingml/2006/main" rot="0" flipH="0" flipV="0">
            <a:off x="1316736" y="4725133"/>
            <a:ext cx="3118104" cy="651538"/>
          </a:xfrm>
          <a:prstGeom xmlns:a="http://schemas.openxmlformats.org/drawingml/2006/main" prst="trapezoid">
            <a:avLst/>
          </a:prstGeom>
          <a:solidFill xmlns:a="http://schemas.openxmlformats.org/drawingml/2006/main">
            <a:srgbClr val="EFEAF7"/>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9" name="Text 17">
            <a:extLst xmlns:a="http://schemas.openxmlformats.org/drawingml/2006/main">
              <a:ext uri="{FF2B5EF4-FFF2-40B4-BE49-F238E27FC236}">
                <a16:creationId xmlns:a16="http://schemas.microsoft.com/office/drawing/2014/main" id="{0A29DC03-A447-4314-A685-736522515871}"/>
              </a:ext>
            </a:extLst>
          </p:cNvPr>
          <p:cNvSpPr>
            <a:spLocks xmlns:a="http://schemas.openxmlformats.org/drawingml/2006/main" noGrp="1"/>
          </p:cNvSpPr>
          <p:nvPr/>
        </p:nvSpPr>
        <p:spPr>
          <a:xfrm xmlns:a="http://schemas.openxmlformats.org/drawingml/2006/main" rot="0" flipH="0" flipV="0">
            <a:off x="1481328" y="4900547"/>
            <a:ext cx="1143000" cy="125295"/>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6B4E9B"/>
                </a:solidFill>
                <a:latin typeface="Arial"/>
                <a:ea typeface="Arial"/>
                <a:cs typeface="Arial"/>
              </a:rPr>
              <a:t>Governance SLA</a:t>
            </a:r>
            <a:endParaRPr sz="800">
              <a:latin typeface="Arial"/>
              <a:ea typeface="Arial"/>
              <a:cs typeface="Arial"/>
            </a:endParaRPr>
          </a:p>
        </p:txBody>
      </p:sp>
      <p:sp>
        <p:nvSpPr>
          <p:cNvPr id="20" name="Text 18">
            <a:extLst xmlns:a="http://schemas.openxmlformats.org/drawingml/2006/main">
              <a:ext uri="{FF2B5EF4-FFF2-40B4-BE49-F238E27FC236}">
                <a16:creationId xmlns:a16="http://schemas.microsoft.com/office/drawing/2014/main" id="{4825A404-EB42-4F7F-88C9-8372D208FEC8}"/>
              </a:ext>
            </a:extLst>
          </p:cNvPr>
          <p:cNvSpPr>
            <a:spLocks xmlns:a="http://schemas.openxmlformats.org/drawingml/2006/main" noGrp="1"/>
          </p:cNvSpPr>
          <p:nvPr/>
        </p:nvSpPr>
        <p:spPr>
          <a:xfrm xmlns:a="http://schemas.openxmlformats.org/drawingml/2006/main" rot="0" flipH="0" flipV="0">
            <a:off x="2670048" y="4875488"/>
            <a:ext cx="1563624" cy="17541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Monthly service review, roadmap updates, service-credit reporting and continuous improvement.</a:t>
            </a:r>
            <a:endParaRPr sz="800">
              <a:latin typeface="Arial"/>
              <a:ea typeface="Arial"/>
              <a:cs typeface="Arial"/>
            </a:endParaRPr>
          </a:p>
        </p:txBody>
      </p:sp>
      <p:sp>
        <p:nvSpPr>
          <p:cNvPr id="21" name="Text 19">
            <a:extLst xmlns:a="http://schemas.openxmlformats.org/drawingml/2006/main">
              <a:ext uri="{FF2B5EF4-FFF2-40B4-BE49-F238E27FC236}">
                <a16:creationId xmlns:a16="http://schemas.microsoft.com/office/drawing/2014/main" id="{D987D5E7-5D30-4F5A-951C-E4ED06AF7DC3}"/>
              </a:ext>
            </a:extLst>
          </p:cNvPr>
          <p:cNvSpPr>
            <a:spLocks xmlns:a="http://schemas.openxmlformats.org/drawingml/2006/main" noGrp="1"/>
          </p:cNvSpPr>
          <p:nvPr/>
        </p:nvSpPr>
        <p:spPr>
          <a:xfrm xmlns:a="http://schemas.openxmlformats.org/drawingml/2006/main">
            <a:off x="5486400" y="1078992"/>
            <a:ext cx="53035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Illustrative SLA matrix for global enterprise network operations</a:t>
            </a:r>
            <a:endParaRPr sz="1000">
              <a:latin typeface="Arial"/>
              <a:ea typeface="Arial"/>
              <a:cs typeface="Arial"/>
            </a:endParaRPr>
          </a:p>
        </p:txBody>
      </p:sp>
      <p:sp>
        <p:nvSpPr>
          <p:cNvPr id="22" name="Shape 20">
            <a:extLst xmlns:a="http://schemas.openxmlformats.org/drawingml/2006/main">
              <a:ext uri="{FF2B5EF4-FFF2-40B4-BE49-F238E27FC236}">
                <a16:creationId xmlns:a16="http://schemas.microsoft.com/office/drawing/2014/main" id="{1776336A-8F55-4ACB-80E2-62F378C98EFE}"/>
              </a:ext>
            </a:extLst>
          </p:cNvPr>
          <p:cNvSpPr>
            <a:spLocks xmlns:a="http://schemas.openxmlformats.org/drawingml/2006/main" noGrp="1"/>
          </p:cNvSpPr>
          <p:nvPr/>
        </p:nvSpPr>
        <p:spPr>
          <a:xfrm xmlns:a="http://schemas.openxmlformats.org/drawingml/2006/main">
            <a:off x="5486400" y="1371600"/>
            <a:ext cx="960120" cy="29260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23" name="Text 21">
            <a:extLst xmlns:a="http://schemas.openxmlformats.org/drawingml/2006/main">
              <a:ext uri="{FF2B5EF4-FFF2-40B4-BE49-F238E27FC236}">
                <a16:creationId xmlns:a16="http://schemas.microsoft.com/office/drawing/2014/main" id="{A2A94283-FD33-4D73-8C12-C48753B1F122}"/>
              </a:ext>
            </a:extLst>
          </p:cNvPr>
          <p:cNvSpPr>
            <a:spLocks xmlns:a="http://schemas.openxmlformats.org/drawingml/2006/main" noGrp="1"/>
          </p:cNvSpPr>
          <p:nvPr/>
        </p:nvSpPr>
        <p:spPr>
          <a:xfrm xmlns:a="http://schemas.openxmlformats.org/drawingml/2006/main">
            <a:off x="5559552" y="1435608"/>
            <a:ext cx="813816"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Priority</a:t>
            </a:r>
            <a:endParaRPr sz="800">
              <a:latin typeface="Arial"/>
              <a:ea typeface="Arial"/>
              <a:cs typeface="Arial"/>
            </a:endParaRPr>
          </a:p>
        </p:txBody>
      </p:sp>
      <p:sp>
        <p:nvSpPr>
          <p:cNvPr id="24" name="Shape 22">
            <a:extLst xmlns:a="http://schemas.openxmlformats.org/drawingml/2006/main">
              <a:ext uri="{FF2B5EF4-FFF2-40B4-BE49-F238E27FC236}">
                <a16:creationId xmlns:a16="http://schemas.microsoft.com/office/drawing/2014/main" id="{CB4D1623-3ECD-4F4A-A566-974FE4762B7D}"/>
              </a:ext>
            </a:extLst>
          </p:cNvPr>
          <p:cNvSpPr>
            <a:spLocks xmlns:a="http://schemas.openxmlformats.org/drawingml/2006/main" noGrp="1"/>
          </p:cNvSpPr>
          <p:nvPr/>
        </p:nvSpPr>
        <p:spPr>
          <a:xfrm xmlns:a="http://schemas.openxmlformats.org/drawingml/2006/main">
            <a:off x="6446520" y="1371600"/>
            <a:ext cx="1828800" cy="29260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25" name="Text 23">
            <a:extLst xmlns:a="http://schemas.openxmlformats.org/drawingml/2006/main">
              <a:ext uri="{FF2B5EF4-FFF2-40B4-BE49-F238E27FC236}">
                <a16:creationId xmlns:a16="http://schemas.microsoft.com/office/drawing/2014/main" id="{245BA3B7-A9FF-4BC0-B59F-C8CAC59958A5}"/>
              </a:ext>
            </a:extLst>
          </p:cNvPr>
          <p:cNvSpPr>
            <a:spLocks xmlns:a="http://schemas.openxmlformats.org/drawingml/2006/main" noGrp="1"/>
          </p:cNvSpPr>
          <p:nvPr/>
        </p:nvSpPr>
        <p:spPr>
          <a:xfrm xmlns:a="http://schemas.openxmlformats.org/drawingml/2006/main">
            <a:off x="6519672" y="1435608"/>
            <a:ext cx="1682496"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Trigger</a:t>
            </a:r>
            <a:endParaRPr sz="8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BFAEE6CF-EE96-47C6-B7B5-4A9C7051C3B6}"/>
              </a:ext>
            </a:extLst>
          </p:cNvPr>
          <p:cNvSpPr>
            <a:spLocks xmlns:a="http://schemas.openxmlformats.org/drawingml/2006/main" noGrp="1"/>
          </p:cNvSpPr>
          <p:nvPr/>
        </p:nvSpPr>
        <p:spPr>
          <a:xfrm xmlns:a="http://schemas.openxmlformats.org/drawingml/2006/main">
            <a:off x="8275320" y="1371600"/>
            <a:ext cx="1097280" cy="29260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27" name="Text 25">
            <a:extLst xmlns:a="http://schemas.openxmlformats.org/drawingml/2006/main">
              <a:ext uri="{FF2B5EF4-FFF2-40B4-BE49-F238E27FC236}">
                <a16:creationId xmlns:a16="http://schemas.microsoft.com/office/drawing/2014/main" id="{1B24D485-E32A-446C-88D9-8D10F48890D4}"/>
              </a:ext>
            </a:extLst>
          </p:cNvPr>
          <p:cNvSpPr>
            <a:spLocks xmlns:a="http://schemas.openxmlformats.org/drawingml/2006/main" noGrp="1"/>
          </p:cNvSpPr>
          <p:nvPr/>
        </p:nvSpPr>
        <p:spPr>
          <a:xfrm xmlns:a="http://schemas.openxmlformats.org/drawingml/2006/main">
            <a:off x="8348472" y="1435608"/>
            <a:ext cx="950976"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Response</a:t>
            </a:r>
            <a:endParaRPr sz="80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DD9E14AD-CD2F-4D61-8B04-A7C4957E0A84}"/>
              </a:ext>
            </a:extLst>
          </p:cNvPr>
          <p:cNvSpPr>
            <a:spLocks xmlns:a="http://schemas.openxmlformats.org/drawingml/2006/main" noGrp="1"/>
          </p:cNvSpPr>
          <p:nvPr/>
        </p:nvSpPr>
        <p:spPr>
          <a:xfrm xmlns:a="http://schemas.openxmlformats.org/drawingml/2006/main">
            <a:off x="9372600" y="1371600"/>
            <a:ext cx="1298448" cy="29260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29" name="Text 27">
            <a:extLst xmlns:a="http://schemas.openxmlformats.org/drawingml/2006/main">
              <a:ext uri="{FF2B5EF4-FFF2-40B4-BE49-F238E27FC236}">
                <a16:creationId xmlns:a16="http://schemas.microsoft.com/office/drawing/2014/main" id="{360DBDF0-7D5E-4679-95AF-C1DE4F8902A2}"/>
              </a:ext>
            </a:extLst>
          </p:cNvPr>
          <p:cNvSpPr>
            <a:spLocks xmlns:a="http://schemas.openxmlformats.org/drawingml/2006/main" noGrp="1"/>
          </p:cNvSpPr>
          <p:nvPr/>
        </p:nvSpPr>
        <p:spPr>
          <a:xfrm xmlns:a="http://schemas.openxmlformats.org/drawingml/2006/main">
            <a:off x="9445752" y="1435608"/>
            <a:ext cx="1152144"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Restore Target</a:t>
            </a:r>
            <a:endParaRPr sz="8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EC0E0C42-D238-423D-BA34-E528E9847C24}"/>
              </a:ext>
            </a:extLst>
          </p:cNvPr>
          <p:cNvSpPr>
            <a:spLocks xmlns:a="http://schemas.openxmlformats.org/drawingml/2006/main" noGrp="1"/>
          </p:cNvSpPr>
          <p:nvPr/>
        </p:nvSpPr>
        <p:spPr>
          <a:xfrm xmlns:a="http://schemas.openxmlformats.org/drawingml/2006/main">
            <a:off x="10671048" y="1371600"/>
            <a:ext cx="960120" cy="29260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31" name="Text 29">
            <a:extLst xmlns:a="http://schemas.openxmlformats.org/drawingml/2006/main">
              <a:ext uri="{FF2B5EF4-FFF2-40B4-BE49-F238E27FC236}">
                <a16:creationId xmlns:a16="http://schemas.microsoft.com/office/drawing/2014/main" id="{6D79024B-E1FA-4C6A-8802-83C602A2CF61}"/>
              </a:ext>
            </a:extLst>
          </p:cNvPr>
          <p:cNvSpPr>
            <a:spLocks xmlns:a="http://schemas.openxmlformats.org/drawingml/2006/main" noGrp="1"/>
          </p:cNvSpPr>
          <p:nvPr/>
        </p:nvSpPr>
        <p:spPr>
          <a:xfrm xmlns:a="http://schemas.openxmlformats.org/drawingml/2006/main">
            <a:off x="10744200" y="1435608"/>
            <a:ext cx="813816"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Credit Basis</a:t>
            </a:r>
            <a:endParaRPr sz="800">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9037C937-F399-40D6-A5AD-E3C6B1AE6C14}"/>
              </a:ext>
            </a:extLst>
          </p:cNvPr>
          <p:cNvSpPr>
            <a:spLocks xmlns:a="http://schemas.openxmlformats.org/drawingml/2006/main" noGrp="1"/>
          </p:cNvSpPr>
          <p:nvPr/>
        </p:nvSpPr>
        <p:spPr>
          <a:xfrm xmlns:a="http://schemas.openxmlformats.org/drawingml/2006/main">
            <a:off x="5486400" y="1664208"/>
            <a:ext cx="960120" cy="512064"/>
          </a:xfrm>
          <a:prstGeom xmlns:a="http://schemas.openxmlformats.org/drawingml/2006/main" prst="rect">
            <a:avLst/>
          </a:prstGeom>
          <a:solidFill xmlns:a="http://schemas.openxmlformats.org/drawingml/2006/main">
            <a:srgbClr val="FCEDED"/>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3" name="Text 31">
            <a:extLst xmlns:a="http://schemas.openxmlformats.org/drawingml/2006/main">
              <a:ext uri="{FF2B5EF4-FFF2-40B4-BE49-F238E27FC236}">
                <a16:creationId xmlns:a16="http://schemas.microsoft.com/office/drawing/2014/main" id="{9483F1BB-D38F-4703-96DC-0718C8C223DD}"/>
              </a:ext>
            </a:extLst>
          </p:cNvPr>
          <p:cNvSpPr>
            <a:spLocks xmlns:a="http://schemas.openxmlformats.org/drawingml/2006/main" noGrp="1"/>
          </p:cNvSpPr>
          <p:nvPr/>
        </p:nvSpPr>
        <p:spPr>
          <a:xfrm xmlns:a="http://schemas.openxmlformats.org/drawingml/2006/main">
            <a:off x="5559552" y="1723644"/>
            <a:ext cx="813816"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42318"/>
                </a:solidFill>
                <a:latin typeface="Arial"/>
                <a:ea typeface="Arial"/>
                <a:cs typeface="Arial"/>
              </a:rPr>
              <a:t>P1</a:t>
            </a:r>
            <a:endParaRPr sz="80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4FB64381-AB02-4E46-ABBF-671FF51D61D1}"/>
              </a:ext>
            </a:extLst>
          </p:cNvPr>
          <p:cNvSpPr>
            <a:spLocks xmlns:a="http://schemas.openxmlformats.org/drawingml/2006/main" noGrp="1"/>
          </p:cNvSpPr>
          <p:nvPr/>
        </p:nvSpPr>
        <p:spPr>
          <a:xfrm xmlns:a="http://schemas.openxmlformats.org/drawingml/2006/main">
            <a:off x="6446520" y="1664208"/>
            <a:ext cx="182880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5" name="Text 33">
            <a:extLst xmlns:a="http://schemas.openxmlformats.org/drawingml/2006/main">
              <a:ext uri="{FF2B5EF4-FFF2-40B4-BE49-F238E27FC236}">
                <a16:creationId xmlns:a16="http://schemas.microsoft.com/office/drawing/2014/main" id="{1E167D72-CF1A-4EEF-B909-85D3A4C7421F}"/>
              </a:ext>
            </a:extLst>
          </p:cNvPr>
          <p:cNvSpPr>
            <a:spLocks xmlns:a="http://schemas.openxmlformats.org/drawingml/2006/main" noGrp="1"/>
          </p:cNvSpPr>
          <p:nvPr/>
        </p:nvSpPr>
        <p:spPr>
          <a:xfrm xmlns:a="http://schemas.openxmlformats.org/drawingml/2006/main">
            <a:off x="6519672" y="1723644"/>
            <a:ext cx="1682496"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Major site / regional outage or security-impacting network failure.</a:t>
            </a:r>
            <a:endParaRPr sz="8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360A805D-82CA-4801-81EB-BC3EDA324346}"/>
              </a:ext>
            </a:extLst>
          </p:cNvPr>
          <p:cNvSpPr>
            <a:spLocks xmlns:a="http://schemas.openxmlformats.org/drawingml/2006/main" noGrp="1"/>
          </p:cNvSpPr>
          <p:nvPr/>
        </p:nvSpPr>
        <p:spPr>
          <a:xfrm xmlns:a="http://schemas.openxmlformats.org/drawingml/2006/main">
            <a:off x="8275320" y="1664208"/>
            <a:ext cx="109728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7" name="Text 35">
            <a:extLst xmlns:a="http://schemas.openxmlformats.org/drawingml/2006/main">
              <a:ext uri="{FF2B5EF4-FFF2-40B4-BE49-F238E27FC236}">
                <a16:creationId xmlns:a16="http://schemas.microsoft.com/office/drawing/2014/main" id="{4D76FDB6-9966-42D7-BA88-AE11E274854F}"/>
              </a:ext>
            </a:extLst>
          </p:cNvPr>
          <p:cNvSpPr>
            <a:spLocks xmlns:a="http://schemas.openxmlformats.org/drawingml/2006/main" noGrp="1"/>
          </p:cNvSpPr>
          <p:nvPr/>
        </p:nvSpPr>
        <p:spPr>
          <a:xfrm xmlns:a="http://schemas.openxmlformats.org/drawingml/2006/main">
            <a:off x="8348472" y="1723644"/>
            <a:ext cx="950976"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≤15–30 min</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928848FC-3D01-4315-B20C-0A3BAFCC632C}"/>
              </a:ext>
            </a:extLst>
          </p:cNvPr>
          <p:cNvSpPr>
            <a:spLocks xmlns:a="http://schemas.openxmlformats.org/drawingml/2006/main" noGrp="1"/>
          </p:cNvSpPr>
          <p:nvPr/>
        </p:nvSpPr>
        <p:spPr>
          <a:xfrm xmlns:a="http://schemas.openxmlformats.org/drawingml/2006/main">
            <a:off x="9372600" y="1664208"/>
            <a:ext cx="1298448"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9" name="Text 37">
            <a:extLst xmlns:a="http://schemas.openxmlformats.org/drawingml/2006/main">
              <a:ext uri="{FF2B5EF4-FFF2-40B4-BE49-F238E27FC236}">
                <a16:creationId xmlns:a16="http://schemas.microsoft.com/office/drawing/2014/main" id="{C31E6E2B-A008-46A5-B74F-152D1055BEB5}"/>
              </a:ext>
            </a:extLst>
          </p:cNvPr>
          <p:cNvSpPr>
            <a:spLocks xmlns:a="http://schemas.openxmlformats.org/drawingml/2006/main" noGrp="1"/>
          </p:cNvSpPr>
          <p:nvPr/>
        </p:nvSpPr>
        <p:spPr>
          <a:xfrm xmlns:a="http://schemas.openxmlformats.org/drawingml/2006/main">
            <a:off x="9445752" y="1723644"/>
            <a:ext cx="115214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4–8 hrs</a:t>
            </a:r>
            <a:endParaRPr sz="80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625558BC-A406-43F8-88B5-EEE8DC1BB580}"/>
              </a:ext>
            </a:extLst>
          </p:cNvPr>
          <p:cNvSpPr>
            <a:spLocks xmlns:a="http://schemas.openxmlformats.org/drawingml/2006/main" noGrp="1"/>
          </p:cNvSpPr>
          <p:nvPr/>
        </p:nvSpPr>
        <p:spPr>
          <a:xfrm xmlns:a="http://schemas.openxmlformats.org/drawingml/2006/main">
            <a:off x="10671048" y="1664208"/>
            <a:ext cx="9601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1" name="Text 39">
            <a:extLst xmlns:a="http://schemas.openxmlformats.org/drawingml/2006/main">
              <a:ext uri="{FF2B5EF4-FFF2-40B4-BE49-F238E27FC236}">
                <a16:creationId xmlns:a16="http://schemas.microsoft.com/office/drawing/2014/main" id="{10EF8C96-8512-4399-A7CE-9E0681E26BFA}"/>
              </a:ext>
            </a:extLst>
          </p:cNvPr>
          <p:cNvSpPr>
            <a:spLocks xmlns:a="http://schemas.openxmlformats.org/drawingml/2006/main" noGrp="1"/>
          </p:cNvSpPr>
          <p:nvPr/>
        </p:nvSpPr>
        <p:spPr>
          <a:xfrm xmlns:a="http://schemas.openxmlformats.org/drawingml/2006/main">
            <a:off x="10744200" y="1723644"/>
            <a:ext cx="813816"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Outcome</a:t>
            </a:r>
            <a:endParaRPr sz="80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DAFA46F0-C172-4FA3-9F2A-22D0C362FA21}"/>
              </a:ext>
            </a:extLst>
          </p:cNvPr>
          <p:cNvSpPr>
            <a:spLocks xmlns:a="http://schemas.openxmlformats.org/drawingml/2006/main" noGrp="1"/>
          </p:cNvSpPr>
          <p:nvPr/>
        </p:nvSpPr>
        <p:spPr>
          <a:xfrm xmlns:a="http://schemas.openxmlformats.org/drawingml/2006/main">
            <a:off x="5486400" y="2176272"/>
            <a:ext cx="960120" cy="512064"/>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3" name="Text 41">
            <a:extLst xmlns:a="http://schemas.openxmlformats.org/drawingml/2006/main">
              <a:ext uri="{FF2B5EF4-FFF2-40B4-BE49-F238E27FC236}">
                <a16:creationId xmlns:a16="http://schemas.microsoft.com/office/drawing/2014/main" id="{A2B1C3E8-985F-48F9-8D8E-FB727FBAC87C}"/>
              </a:ext>
            </a:extLst>
          </p:cNvPr>
          <p:cNvSpPr>
            <a:spLocks xmlns:a="http://schemas.openxmlformats.org/drawingml/2006/main" noGrp="1"/>
          </p:cNvSpPr>
          <p:nvPr/>
        </p:nvSpPr>
        <p:spPr>
          <a:xfrm xmlns:a="http://schemas.openxmlformats.org/drawingml/2006/main">
            <a:off x="5559552" y="2235708"/>
            <a:ext cx="813816"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P2</a:t>
            </a:r>
            <a:endParaRPr sz="800">
              <a:latin typeface="Arial"/>
              <a:ea typeface="Arial"/>
              <a:cs typeface="Arial"/>
            </a:endParaRPr>
          </a:p>
        </p:txBody>
      </p:sp>
      <p:sp>
        <p:nvSpPr>
          <p:cNvPr id="44" name="Shape 42">
            <a:extLst xmlns:a="http://schemas.openxmlformats.org/drawingml/2006/main">
              <a:ext uri="{FF2B5EF4-FFF2-40B4-BE49-F238E27FC236}">
                <a16:creationId xmlns:a16="http://schemas.microsoft.com/office/drawing/2014/main" id="{E875C69D-D1AB-4EE8-8330-BF5E8DCD4C0C}"/>
              </a:ext>
            </a:extLst>
          </p:cNvPr>
          <p:cNvSpPr>
            <a:spLocks xmlns:a="http://schemas.openxmlformats.org/drawingml/2006/main" noGrp="1"/>
          </p:cNvSpPr>
          <p:nvPr/>
        </p:nvSpPr>
        <p:spPr>
          <a:xfrm xmlns:a="http://schemas.openxmlformats.org/drawingml/2006/main">
            <a:off x="6446520" y="2176272"/>
            <a:ext cx="182880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5" name="Text 43">
            <a:extLst xmlns:a="http://schemas.openxmlformats.org/drawingml/2006/main">
              <a:ext uri="{FF2B5EF4-FFF2-40B4-BE49-F238E27FC236}">
                <a16:creationId xmlns:a16="http://schemas.microsoft.com/office/drawing/2014/main" id="{14AA1FAF-A193-4DAE-A856-272AC0681BE5}"/>
              </a:ext>
            </a:extLst>
          </p:cNvPr>
          <p:cNvSpPr>
            <a:spLocks xmlns:a="http://schemas.openxmlformats.org/drawingml/2006/main" noGrp="1"/>
          </p:cNvSpPr>
          <p:nvPr/>
        </p:nvSpPr>
        <p:spPr>
          <a:xfrm xmlns:a="http://schemas.openxmlformats.org/drawingml/2006/main">
            <a:off x="6519672" y="2235708"/>
            <a:ext cx="1682496"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Service degradation with material user or application impact.</a:t>
            </a:r>
            <a:endParaRPr sz="8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367B65FD-486B-4589-83D5-8AA681FB6A2C}"/>
              </a:ext>
            </a:extLst>
          </p:cNvPr>
          <p:cNvSpPr>
            <a:spLocks xmlns:a="http://schemas.openxmlformats.org/drawingml/2006/main" noGrp="1"/>
          </p:cNvSpPr>
          <p:nvPr/>
        </p:nvSpPr>
        <p:spPr>
          <a:xfrm xmlns:a="http://schemas.openxmlformats.org/drawingml/2006/main">
            <a:off x="8275320" y="2176272"/>
            <a:ext cx="109728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7" name="Text 45">
            <a:extLst xmlns:a="http://schemas.openxmlformats.org/drawingml/2006/main">
              <a:ext uri="{FF2B5EF4-FFF2-40B4-BE49-F238E27FC236}">
                <a16:creationId xmlns:a16="http://schemas.microsoft.com/office/drawing/2014/main" id="{7338191C-3CB4-483B-91FD-CF3A1B769EEB}"/>
              </a:ext>
            </a:extLst>
          </p:cNvPr>
          <p:cNvSpPr>
            <a:spLocks xmlns:a="http://schemas.openxmlformats.org/drawingml/2006/main" noGrp="1"/>
          </p:cNvSpPr>
          <p:nvPr/>
        </p:nvSpPr>
        <p:spPr>
          <a:xfrm xmlns:a="http://schemas.openxmlformats.org/drawingml/2006/main">
            <a:off x="8348472" y="2235708"/>
            <a:ext cx="950976"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≤1 hr</a:t>
            </a: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6BF21F40-00ED-4C9C-9DCB-55F175BEBDF5}"/>
              </a:ext>
            </a:extLst>
          </p:cNvPr>
          <p:cNvSpPr>
            <a:spLocks xmlns:a="http://schemas.openxmlformats.org/drawingml/2006/main" noGrp="1"/>
          </p:cNvSpPr>
          <p:nvPr/>
        </p:nvSpPr>
        <p:spPr>
          <a:xfrm xmlns:a="http://schemas.openxmlformats.org/drawingml/2006/main">
            <a:off x="9372600" y="2176272"/>
            <a:ext cx="1298448"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9" name="Text 47">
            <a:extLst xmlns:a="http://schemas.openxmlformats.org/drawingml/2006/main">
              <a:ext uri="{FF2B5EF4-FFF2-40B4-BE49-F238E27FC236}">
                <a16:creationId xmlns:a16="http://schemas.microsoft.com/office/drawing/2014/main" id="{EE19784E-6495-41FE-A5A8-53D7A5E6E390}"/>
              </a:ext>
            </a:extLst>
          </p:cNvPr>
          <p:cNvSpPr>
            <a:spLocks xmlns:a="http://schemas.openxmlformats.org/drawingml/2006/main" noGrp="1"/>
          </p:cNvSpPr>
          <p:nvPr/>
        </p:nvSpPr>
        <p:spPr>
          <a:xfrm xmlns:a="http://schemas.openxmlformats.org/drawingml/2006/main">
            <a:off x="9445752" y="2235708"/>
            <a:ext cx="115214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12–24 hrs</a:t>
            </a:r>
            <a:endParaRPr sz="80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B21C0C1C-C8BD-4B3C-9E76-38D5A80E76CD}"/>
              </a:ext>
            </a:extLst>
          </p:cNvPr>
          <p:cNvSpPr>
            <a:spLocks xmlns:a="http://schemas.openxmlformats.org/drawingml/2006/main" noGrp="1"/>
          </p:cNvSpPr>
          <p:nvPr/>
        </p:nvSpPr>
        <p:spPr>
          <a:xfrm xmlns:a="http://schemas.openxmlformats.org/drawingml/2006/main">
            <a:off x="10671048" y="2176272"/>
            <a:ext cx="9601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1" name="Text 49">
            <a:extLst xmlns:a="http://schemas.openxmlformats.org/drawingml/2006/main">
              <a:ext uri="{FF2B5EF4-FFF2-40B4-BE49-F238E27FC236}">
                <a16:creationId xmlns:a16="http://schemas.microsoft.com/office/drawing/2014/main" id="{CB371CC3-0594-48FB-82D4-94652090A484}"/>
              </a:ext>
            </a:extLst>
          </p:cNvPr>
          <p:cNvSpPr>
            <a:spLocks xmlns:a="http://schemas.openxmlformats.org/drawingml/2006/main" noGrp="1"/>
          </p:cNvSpPr>
          <p:nvPr/>
        </p:nvSpPr>
        <p:spPr>
          <a:xfrm xmlns:a="http://schemas.openxmlformats.org/drawingml/2006/main">
            <a:off x="10744200" y="2235708"/>
            <a:ext cx="813816"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Outcome</a:t>
            </a: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E833566A-3F78-462B-8C91-2E8604521DF3}"/>
              </a:ext>
            </a:extLst>
          </p:cNvPr>
          <p:cNvSpPr>
            <a:spLocks xmlns:a="http://schemas.openxmlformats.org/drawingml/2006/main" noGrp="1"/>
          </p:cNvSpPr>
          <p:nvPr/>
        </p:nvSpPr>
        <p:spPr>
          <a:xfrm xmlns:a="http://schemas.openxmlformats.org/drawingml/2006/main">
            <a:off x="5486400" y="2688336"/>
            <a:ext cx="9601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3" name="Text 51">
            <a:extLst xmlns:a="http://schemas.openxmlformats.org/drawingml/2006/main">
              <a:ext uri="{FF2B5EF4-FFF2-40B4-BE49-F238E27FC236}">
                <a16:creationId xmlns:a16="http://schemas.microsoft.com/office/drawing/2014/main" id="{B0133488-0A34-40BB-9896-7ACA21A41F86}"/>
              </a:ext>
            </a:extLst>
          </p:cNvPr>
          <p:cNvSpPr>
            <a:spLocks xmlns:a="http://schemas.openxmlformats.org/drawingml/2006/main" noGrp="1"/>
          </p:cNvSpPr>
          <p:nvPr/>
        </p:nvSpPr>
        <p:spPr>
          <a:xfrm xmlns:a="http://schemas.openxmlformats.org/drawingml/2006/main">
            <a:off x="5559552" y="2747772"/>
            <a:ext cx="813816"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P3</a:t>
            </a:r>
            <a:endParaRPr sz="800">
              <a:latin typeface="Arial"/>
              <a:ea typeface="Arial"/>
              <a:cs typeface="Arial"/>
            </a:endParaRPr>
          </a:p>
        </p:txBody>
      </p:sp>
      <p:sp>
        <p:nvSpPr>
          <p:cNvPr id="54" name="Shape 52">
            <a:extLst xmlns:a="http://schemas.openxmlformats.org/drawingml/2006/main">
              <a:ext uri="{FF2B5EF4-FFF2-40B4-BE49-F238E27FC236}">
                <a16:creationId xmlns:a16="http://schemas.microsoft.com/office/drawing/2014/main" id="{9DFC6F14-761B-447F-9A3F-044A3E49FDB6}"/>
              </a:ext>
            </a:extLst>
          </p:cNvPr>
          <p:cNvSpPr>
            <a:spLocks xmlns:a="http://schemas.openxmlformats.org/drawingml/2006/main" noGrp="1"/>
          </p:cNvSpPr>
          <p:nvPr/>
        </p:nvSpPr>
        <p:spPr>
          <a:xfrm xmlns:a="http://schemas.openxmlformats.org/drawingml/2006/main">
            <a:off x="6446520" y="2688336"/>
            <a:ext cx="182880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5" name="Text 53">
            <a:extLst xmlns:a="http://schemas.openxmlformats.org/drawingml/2006/main">
              <a:ext uri="{FF2B5EF4-FFF2-40B4-BE49-F238E27FC236}">
                <a16:creationId xmlns:a16="http://schemas.microsoft.com/office/drawing/2014/main" id="{D15ED81F-920B-48A9-89CB-1D8F8686201B}"/>
              </a:ext>
            </a:extLst>
          </p:cNvPr>
          <p:cNvSpPr>
            <a:spLocks xmlns:a="http://schemas.openxmlformats.org/drawingml/2006/main" noGrp="1"/>
          </p:cNvSpPr>
          <p:nvPr/>
        </p:nvSpPr>
        <p:spPr>
          <a:xfrm xmlns:a="http://schemas.openxmlformats.org/drawingml/2006/main">
            <a:off x="6519672" y="2747772"/>
            <a:ext cx="1682496"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Localized device / configuration issue with workaround available.</a:t>
            </a:r>
            <a:endParaRPr sz="800">
              <a:latin typeface="Arial"/>
              <a:ea typeface="Arial"/>
              <a:cs typeface="Arial"/>
            </a:endParaRPr>
          </a:p>
        </p:txBody>
      </p:sp>
      <p:sp>
        <p:nvSpPr>
          <p:cNvPr id="56" name="Shape 54">
            <a:extLst xmlns:a="http://schemas.openxmlformats.org/drawingml/2006/main">
              <a:ext uri="{FF2B5EF4-FFF2-40B4-BE49-F238E27FC236}">
                <a16:creationId xmlns:a16="http://schemas.microsoft.com/office/drawing/2014/main" id="{E9636703-B2F2-4D06-BF8A-27DC81CC7028}"/>
              </a:ext>
            </a:extLst>
          </p:cNvPr>
          <p:cNvSpPr>
            <a:spLocks xmlns:a="http://schemas.openxmlformats.org/drawingml/2006/main" noGrp="1"/>
          </p:cNvSpPr>
          <p:nvPr/>
        </p:nvSpPr>
        <p:spPr>
          <a:xfrm xmlns:a="http://schemas.openxmlformats.org/drawingml/2006/main">
            <a:off x="8275320" y="2688336"/>
            <a:ext cx="109728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7" name="Text 55">
            <a:extLst xmlns:a="http://schemas.openxmlformats.org/drawingml/2006/main">
              <a:ext uri="{FF2B5EF4-FFF2-40B4-BE49-F238E27FC236}">
                <a16:creationId xmlns:a16="http://schemas.microsoft.com/office/drawing/2014/main" id="{CFD4F995-C11D-4182-AE62-07248C5F3B2D}"/>
              </a:ext>
            </a:extLst>
          </p:cNvPr>
          <p:cNvSpPr>
            <a:spLocks xmlns:a="http://schemas.openxmlformats.org/drawingml/2006/main" noGrp="1"/>
          </p:cNvSpPr>
          <p:nvPr/>
        </p:nvSpPr>
        <p:spPr>
          <a:xfrm xmlns:a="http://schemas.openxmlformats.org/drawingml/2006/main">
            <a:off x="8348472" y="2747772"/>
            <a:ext cx="950976"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≤4 hrs</a:t>
            </a:r>
            <a:endParaRPr sz="800">
              <a:latin typeface="Arial"/>
              <a:ea typeface="Arial"/>
              <a:cs typeface="Arial"/>
            </a:endParaRPr>
          </a:p>
        </p:txBody>
      </p:sp>
      <p:sp>
        <p:nvSpPr>
          <p:cNvPr id="58" name="Shape 56">
            <a:extLst xmlns:a="http://schemas.openxmlformats.org/drawingml/2006/main">
              <a:ext uri="{FF2B5EF4-FFF2-40B4-BE49-F238E27FC236}">
                <a16:creationId xmlns:a16="http://schemas.microsoft.com/office/drawing/2014/main" id="{B94BF8AF-8E6B-40F2-A552-F6B25C720E42}"/>
              </a:ext>
            </a:extLst>
          </p:cNvPr>
          <p:cNvSpPr>
            <a:spLocks xmlns:a="http://schemas.openxmlformats.org/drawingml/2006/main" noGrp="1"/>
          </p:cNvSpPr>
          <p:nvPr/>
        </p:nvSpPr>
        <p:spPr>
          <a:xfrm xmlns:a="http://schemas.openxmlformats.org/drawingml/2006/main">
            <a:off x="9372600" y="2688336"/>
            <a:ext cx="1298448"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9" name="Text 57">
            <a:extLst xmlns:a="http://schemas.openxmlformats.org/drawingml/2006/main">
              <a:ext uri="{FF2B5EF4-FFF2-40B4-BE49-F238E27FC236}">
                <a16:creationId xmlns:a16="http://schemas.microsoft.com/office/drawing/2014/main" id="{D3BD10D4-88DF-4CC2-91E6-9B1EDA19C6CC}"/>
              </a:ext>
            </a:extLst>
          </p:cNvPr>
          <p:cNvSpPr>
            <a:spLocks xmlns:a="http://schemas.openxmlformats.org/drawingml/2006/main" noGrp="1"/>
          </p:cNvSpPr>
          <p:nvPr/>
        </p:nvSpPr>
        <p:spPr>
          <a:xfrm xmlns:a="http://schemas.openxmlformats.org/drawingml/2006/main">
            <a:off x="9445752" y="2747772"/>
            <a:ext cx="115214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2–3 days</a:t>
            </a:r>
            <a:endParaRPr sz="800">
              <a:latin typeface="Arial"/>
              <a:ea typeface="Arial"/>
              <a:cs typeface="Arial"/>
            </a:endParaRPr>
          </a:p>
        </p:txBody>
      </p:sp>
      <p:sp>
        <p:nvSpPr>
          <p:cNvPr id="60" name="Shape 58">
            <a:extLst xmlns:a="http://schemas.openxmlformats.org/drawingml/2006/main">
              <a:ext uri="{FF2B5EF4-FFF2-40B4-BE49-F238E27FC236}">
                <a16:creationId xmlns:a16="http://schemas.microsoft.com/office/drawing/2014/main" id="{B17DC287-7543-4203-8957-5F23D284D2A4}"/>
              </a:ext>
            </a:extLst>
          </p:cNvPr>
          <p:cNvSpPr>
            <a:spLocks xmlns:a="http://schemas.openxmlformats.org/drawingml/2006/main" noGrp="1"/>
          </p:cNvSpPr>
          <p:nvPr/>
        </p:nvSpPr>
        <p:spPr>
          <a:xfrm xmlns:a="http://schemas.openxmlformats.org/drawingml/2006/main">
            <a:off x="10671048" y="2688336"/>
            <a:ext cx="9601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1" name="Text 59">
            <a:extLst xmlns:a="http://schemas.openxmlformats.org/drawingml/2006/main">
              <a:ext uri="{FF2B5EF4-FFF2-40B4-BE49-F238E27FC236}">
                <a16:creationId xmlns:a16="http://schemas.microsoft.com/office/drawing/2014/main" id="{CEA3A5C7-D1F2-4702-A0DD-F8611D08824B}"/>
              </a:ext>
            </a:extLst>
          </p:cNvPr>
          <p:cNvSpPr>
            <a:spLocks xmlns:a="http://schemas.openxmlformats.org/drawingml/2006/main" noGrp="1"/>
          </p:cNvSpPr>
          <p:nvPr/>
        </p:nvSpPr>
        <p:spPr>
          <a:xfrm xmlns:a="http://schemas.openxmlformats.org/drawingml/2006/main">
            <a:off x="10744200" y="2747772"/>
            <a:ext cx="813816"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Task</a:t>
            </a:r>
            <a:endParaRPr sz="800">
              <a:latin typeface="Arial"/>
              <a:ea typeface="Arial"/>
              <a:cs typeface="Arial"/>
            </a:endParaRPr>
          </a:p>
        </p:txBody>
      </p:sp>
      <p:sp>
        <p:nvSpPr>
          <p:cNvPr id="62" name="Shape 60">
            <a:extLst xmlns:a="http://schemas.openxmlformats.org/drawingml/2006/main">
              <a:ext uri="{FF2B5EF4-FFF2-40B4-BE49-F238E27FC236}">
                <a16:creationId xmlns:a16="http://schemas.microsoft.com/office/drawing/2014/main" id="{8480030F-57AE-40C8-8C01-A0DAC377D267}"/>
              </a:ext>
            </a:extLst>
          </p:cNvPr>
          <p:cNvSpPr>
            <a:spLocks xmlns:a="http://schemas.openxmlformats.org/drawingml/2006/main" noGrp="1"/>
          </p:cNvSpPr>
          <p:nvPr/>
        </p:nvSpPr>
        <p:spPr>
          <a:xfrm xmlns:a="http://schemas.openxmlformats.org/drawingml/2006/main">
            <a:off x="5486400" y="3200400"/>
            <a:ext cx="9601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3" name="Text 61">
            <a:extLst xmlns:a="http://schemas.openxmlformats.org/drawingml/2006/main">
              <a:ext uri="{FF2B5EF4-FFF2-40B4-BE49-F238E27FC236}">
                <a16:creationId xmlns:a16="http://schemas.microsoft.com/office/drawing/2014/main" id="{E1418E8F-E5A8-4C84-AECC-D47A626FDCA9}"/>
              </a:ext>
            </a:extLst>
          </p:cNvPr>
          <p:cNvSpPr>
            <a:spLocks xmlns:a="http://schemas.openxmlformats.org/drawingml/2006/main" noGrp="1"/>
          </p:cNvSpPr>
          <p:nvPr/>
        </p:nvSpPr>
        <p:spPr>
          <a:xfrm xmlns:a="http://schemas.openxmlformats.org/drawingml/2006/main">
            <a:off x="5559552" y="3259836"/>
            <a:ext cx="813816"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P4</a:t>
            </a:r>
            <a:endParaRPr sz="800">
              <a:latin typeface="Arial"/>
              <a:ea typeface="Arial"/>
              <a:cs typeface="Arial"/>
            </a:endParaRPr>
          </a:p>
        </p:txBody>
      </p:sp>
      <p:sp>
        <p:nvSpPr>
          <p:cNvPr id="64" name="Shape 62">
            <a:extLst xmlns:a="http://schemas.openxmlformats.org/drawingml/2006/main">
              <a:ext uri="{FF2B5EF4-FFF2-40B4-BE49-F238E27FC236}">
                <a16:creationId xmlns:a16="http://schemas.microsoft.com/office/drawing/2014/main" id="{6D68B2B1-FE19-4419-B7DB-D1B7872A4BE0}"/>
              </a:ext>
            </a:extLst>
          </p:cNvPr>
          <p:cNvSpPr>
            <a:spLocks xmlns:a="http://schemas.openxmlformats.org/drawingml/2006/main" noGrp="1"/>
          </p:cNvSpPr>
          <p:nvPr/>
        </p:nvSpPr>
        <p:spPr>
          <a:xfrm xmlns:a="http://schemas.openxmlformats.org/drawingml/2006/main">
            <a:off x="6446520" y="3200400"/>
            <a:ext cx="182880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5" name="Text 63">
            <a:extLst xmlns:a="http://schemas.openxmlformats.org/drawingml/2006/main">
              <a:ext uri="{FF2B5EF4-FFF2-40B4-BE49-F238E27FC236}">
                <a16:creationId xmlns:a16="http://schemas.microsoft.com/office/drawing/2014/main" id="{083382DA-D6A2-43BB-BE1F-EC5620CFE653}"/>
              </a:ext>
            </a:extLst>
          </p:cNvPr>
          <p:cNvSpPr>
            <a:spLocks xmlns:a="http://schemas.openxmlformats.org/drawingml/2006/main" noGrp="1"/>
          </p:cNvSpPr>
          <p:nvPr/>
        </p:nvSpPr>
        <p:spPr>
          <a:xfrm xmlns:a="http://schemas.openxmlformats.org/drawingml/2006/main">
            <a:off x="6519672" y="3259836"/>
            <a:ext cx="1682496"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MACD request, reporting change or minor configuration change.</a:t>
            </a:r>
            <a:endParaRPr sz="800">
              <a:latin typeface="Arial"/>
              <a:ea typeface="Arial"/>
              <a:cs typeface="Arial"/>
            </a:endParaRPr>
          </a:p>
        </p:txBody>
      </p:sp>
      <p:sp>
        <p:nvSpPr>
          <p:cNvPr id="66" name="Shape 64">
            <a:extLst xmlns:a="http://schemas.openxmlformats.org/drawingml/2006/main">
              <a:ext uri="{FF2B5EF4-FFF2-40B4-BE49-F238E27FC236}">
                <a16:creationId xmlns:a16="http://schemas.microsoft.com/office/drawing/2014/main" id="{5EAF2243-0F60-4E6B-88FE-D4F1F9E228FC}"/>
              </a:ext>
            </a:extLst>
          </p:cNvPr>
          <p:cNvSpPr>
            <a:spLocks xmlns:a="http://schemas.openxmlformats.org/drawingml/2006/main" noGrp="1"/>
          </p:cNvSpPr>
          <p:nvPr/>
        </p:nvSpPr>
        <p:spPr>
          <a:xfrm xmlns:a="http://schemas.openxmlformats.org/drawingml/2006/main">
            <a:off x="8275320" y="3200400"/>
            <a:ext cx="109728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7" name="Text 65">
            <a:extLst xmlns:a="http://schemas.openxmlformats.org/drawingml/2006/main">
              <a:ext uri="{FF2B5EF4-FFF2-40B4-BE49-F238E27FC236}">
                <a16:creationId xmlns:a16="http://schemas.microsoft.com/office/drawing/2014/main" id="{2066D830-8BF9-4686-8AB0-5A146F1BC604}"/>
              </a:ext>
            </a:extLst>
          </p:cNvPr>
          <p:cNvSpPr>
            <a:spLocks xmlns:a="http://schemas.openxmlformats.org/drawingml/2006/main" noGrp="1"/>
          </p:cNvSpPr>
          <p:nvPr/>
        </p:nvSpPr>
        <p:spPr>
          <a:xfrm xmlns:a="http://schemas.openxmlformats.org/drawingml/2006/main">
            <a:off x="8348472" y="3259836"/>
            <a:ext cx="950976"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Next business day</a:t>
            </a:r>
            <a:endParaRPr sz="800">
              <a:latin typeface="Arial"/>
              <a:ea typeface="Arial"/>
              <a:cs typeface="Arial"/>
            </a:endParaRPr>
          </a:p>
        </p:txBody>
      </p:sp>
      <p:sp>
        <p:nvSpPr>
          <p:cNvPr id="68" name="Shape 66">
            <a:extLst xmlns:a="http://schemas.openxmlformats.org/drawingml/2006/main">
              <a:ext uri="{FF2B5EF4-FFF2-40B4-BE49-F238E27FC236}">
                <a16:creationId xmlns:a16="http://schemas.microsoft.com/office/drawing/2014/main" id="{0E8DC0E1-0A57-4DE4-ADB6-51D1A3D28BF8}"/>
              </a:ext>
            </a:extLst>
          </p:cNvPr>
          <p:cNvSpPr>
            <a:spLocks xmlns:a="http://schemas.openxmlformats.org/drawingml/2006/main" noGrp="1"/>
          </p:cNvSpPr>
          <p:nvPr/>
        </p:nvSpPr>
        <p:spPr>
          <a:xfrm xmlns:a="http://schemas.openxmlformats.org/drawingml/2006/main">
            <a:off x="9372600" y="3200400"/>
            <a:ext cx="1298448"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9" name="Text 67">
            <a:extLst xmlns:a="http://schemas.openxmlformats.org/drawingml/2006/main">
              <a:ext uri="{FF2B5EF4-FFF2-40B4-BE49-F238E27FC236}">
                <a16:creationId xmlns:a16="http://schemas.microsoft.com/office/drawing/2014/main" id="{3280A286-966A-4B1F-9E34-6FB9B60B222F}"/>
              </a:ext>
            </a:extLst>
          </p:cNvPr>
          <p:cNvSpPr>
            <a:spLocks xmlns:a="http://schemas.openxmlformats.org/drawingml/2006/main" noGrp="1"/>
          </p:cNvSpPr>
          <p:nvPr/>
        </p:nvSpPr>
        <p:spPr>
          <a:xfrm xmlns:a="http://schemas.openxmlformats.org/drawingml/2006/main">
            <a:off x="9445752" y="3259836"/>
            <a:ext cx="115214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Scheduled</a:t>
            </a:r>
            <a:endParaRPr sz="800">
              <a:latin typeface="Arial"/>
              <a:ea typeface="Arial"/>
              <a:cs typeface="Arial"/>
            </a:endParaRPr>
          </a:p>
        </p:txBody>
      </p:sp>
      <p:sp>
        <p:nvSpPr>
          <p:cNvPr id="70" name="Shape 68">
            <a:extLst xmlns:a="http://schemas.openxmlformats.org/drawingml/2006/main">
              <a:ext uri="{FF2B5EF4-FFF2-40B4-BE49-F238E27FC236}">
                <a16:creationId xmlns:a16="http://schemas.microsoft.com/office/drawing/2014/main" id="{A2656330-3FC5-4EDA-A44C-D41F8607C82F}"/>
              </a:ext>
            </a:extLst>
          </p:cNvPr>
          <p:cNvSpPr>
            <a:spLocks xmlns:a="http://schemas.openxmlformats.org/drawingml/2006/main" noGrp="1"/>
          </p:cNvSpPr>
          <p:nvPr/>
        </p:nvSpPr>
        <p:spPr>
          <a:xfrm xmlns:a="http://schemas.openxmlformats.org/drawingml/2006/main">
            <a:off x="10671048" y="3200400"/>
            <a:ext cx="9601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1" name="Text 69">
            <a:extLst xmlns:a="http://schemas.openxmlformats.org/drawingml/2006/main">
              <a:ext uri="{FF2B5EF4-FFF2-40B4-BE49-F238E27FC236}">
                <a16:creationId xmlns:a16="http://schemas.microsoft.com/office/drawing/2014/main" id="{54850024-B8FF-4B03-A478-C842EE276C56}"/>
              </a:ext>
            </a:extLst>
          </p:cNvPr>
          <p:cNvSpPr>
            <a:spLocks xmlns:a="http://schemas.openxmlformats.org/drawingml/2006/main" noGrp="1"/>
          </p:cNvSpPr>
          <p:nvPr/>
        </p:nvSpPr>
        <p:spPr>
          <a:xfrm xmlns:a="http://schemas.openxmlformats.org/drawingml/2006/main">
            <a:off x="10744200" y="3259836"/>
            <a:ext cx="813816"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Task</a:t>
            </a:r>
            <a:endParaRPr sz="800">
              <a:latin typeface="Arial"/>
              <a:ea typeface="Arial"/>
              <a:cs typeface="Arial"/>
            </a:endParaRPr>
          </a:p>
        </p:txBody>
      </p:sp>
      <p:sp>
        <p:nvSpPr>
          <p:cNvPr id="72" name="Text 70">
            <a:extLst xmlns:a="http://schemas.openxmlformats.org/drawingml/2006/main">
              <a:ext uri="{FF2B5EF4-FFF2-40B4-BE49-F238E27FC236}">
                <a16:creationId xmlns:a16="http://schemas.microsoft.com/office/drawing/2014/main" id="{CD1E1481-1163-4E4B-9AFC-06ABE40279F8}"/>
              </a:ext>
            </a:extLst>
          </p:cNvPr>
          <p:cNvSpPr>
            <a:spLocks xmlns:a="http://schemas.openxmlformats.org/drawingml/2006/main" noGrp="1"/>
          </p:cNvSpPr>
          <p:nvPr/>
        </p:nvSpPr>
        <p:spPr>
          <a:xfrm xmlns:a="http://schemas.openxmlformats.org/drawingml/2006/main">
            <a:off x="5504688" y="3721608"/>
            <a:ext cx="60350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a:solidFill>
                  <a:srgbClr val="7B8184"/>
                </a:solidFill>
                <a:latin typeface="Arial"/>
                <a:ea typeface="Arial"/>
                <a:cs typeface="Arial"/>
              </a:rPr>
              <a:t>Illustrative targets only; vendors should propose committed targets by region, site tier and service window.</a:t>
            </a:r>
            <a:endParaRPr sz="800">
              <a:latin typeface="Arial"/>
              <a:ea typeface="Arial"/>
              <a:cs typeface="Arial"/>
            </a:endParaRPr>
          </a:p>
        </p:txBody>
      </p:sp>
      <p:sp>
        <p:nvSpPr>
          <p:cNvPr id="73" name="Text 71">
            <a:extLst xmlns:a="http://schemas.openxmlformats.org/drawingml/2006/main">
              <a:ext uri="{FF2B5EF4-FFF2-40B4-BE49-F238E27FC236}">
                <a16:creationId xmlns:a16="http://schemas.microsoft.com/office/drawing/2014/main" id="{91D9BD27-C84E-4E4E-AF36-D68F0E6E6154}"/>
              </a:ext>
            </a:extLst>
          </p:cNvPr>
          <p:cNvSpPr>
            <a:spLocks xmlns:a="http://schemas.openxmlformats.org/drawingml/2006/main" noGrp="1"/>
          </p:cNvSpPr>
          <p:nvPr/>
        </p:nvSpPr>
        <p:spPr>
          <a:xfrm xmlns:a="http://schemas.openxmlformats.org/drawingml/2006/main">
            <a:off x="5486400" y="4096512"/>
            <a:ext cx="48463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Security and change-control clauses to attach to SLA</a:t>
            </a:r>
            <a:endParaRPr sz="1000">
              <a:latin typeface="Arial"/>
              <a:ea typeface="Arial"/>
              <a:cs typeface="Arial"/>
            </a:endParaRPr>
          </a:p>
        </p:txBody>
      </p:sp>
      <p:sp>
        <p:nvSpPr>
          <p:cNvPr id="74" name="Shape 72">
            <a:extLst xmlns:a="http://schemas.openxmlformats.org/drawingml/2006/main">
              <a:ext uri="{FF2B5EF4-FFF2-40B4-BE49-F238E27FC236}">
                <a16:creationId xmlns:a16="http://schemas.microsoft.com/office/drawing/2014/main" id="{0E1DF925-3F73-4F55-9531-8FCD451CFF50}"/>
              </a:ext>
            </a:extLst>
          </p:cNvPr>
          <p:cNvSpPr>
            <a:spLocks xmlns:a="http://schemas.openxmlformats.org/drawingml/2006/main" noGrp="1"/>
          </p:cNvSpPr>
          <p:nvPr/>
        </p:nvSpPr>
        <p:spPr>
          <a:xfrm xmlns:a="http://schemas.openxmlformats.org/drawingml/2006/main">
            <a:off x="5504688" y="4296537"/>
            <a:ext cx="2788920" cy="384048"/>
          </a:xfrm>
          <a:prstGeom xmlns:a="http://schemas.openxmlformats.org/drawingml/2006/main" prst="rect">
            <a:avLst/>
          </a:prstGeom>
          <a:solidFill xmlns:a="http://schemas.openxmlformats.org/drawingml/2006/main">
            <a:srgbClr val="EAD2C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75" name="Text 73">
            <a:extLst xmlns:a="http://schemas.openxmlformats.org/drawingml/2006/main">
              <a:ext uri="{FF2B5EF4-FFF2-40B4-BE49-F238E27FC236}">
                <a16:creationId xmlns:a16="http://schemas.microsoft.com/office/drawing/2014/main" id="{FD332EFC-8189-4091-9A20-8B7DD3A003D1}"/>
              </a:ext>
            </a:extLst>
          </p:cNvPr>
          <p:cNvSpPr>
            <a:spLocks xmlns:a="http://schemas.openxmlformats.org/drawingml/2006/main" noGrp="1"/>
          </p:cNvSpPr>
          <p:nvPr/>
        </p:nvSpPr>
        <p:spPr>
          <a:xfrm xmlns:a="http://schemas.openxmlformats.org/drawingml/2006/main">
            <a:off x="5596128" y="4443984"/>
            <a:ext cx="10058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Patch Management</a:t>
            </a:r>
            <a:endParaRPr sz="800">
              <a:latin typeface="Arial"/>
              <a:ea typeface="Arial"/>
              <a:cs typeface="Arial"/>
            </a:endParaRPr>
          </a:p>
        </p:txBody>
      </p:sp>
      <p:sp>
        <p:nvSpPr>
          <p:cNvPr id="76" name="Text 74">
            <a:extLst xmlns:a="http://schemas.openxmlformats.org/drawingml/2006/main">
              <a:ext uri="{FF2B5EF4-FFF2-40B4-BE49-F238E27FC236}">
                <a16:creationId xmlns:a16="http://schemas.microsoft.com/office/drawing/2014/main" id="{0D632DDF-81E5-4F8E-BC31-0D9178F8A851}"/>
              </a:ext>
            </a:extLst>
          </p:cNvPr>
          <p:cNvSpPr>
            <a:spLocks xmlns:a="http://schemas.openxmlformats.org/drawingml/2006/main" noGrp="1"/>
          </p:cNvSpPr>
          <p:nvPr/>
        </p:nvSpPr>
        <p:spPr>
          <a:xfrm xmlns:a="http://schemas.openxmlformats.org/drawingml/2006/main">
            <a:off x="6629400" y="4425696"/>
            <a:ext cx="150876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Define routine and emergency patch windows, deferral approvals and verification evidence.</a:t>
            </a:r>
            <a:endParaRPr sz="600">
              <a:latin typeface="Arial"/>
              <a:ea typeface="Arial"/>
              <a:cs typeface="Arial"/>
            </a:endParaRPr>
          </a:p>
        </p:txBody>
      </p:sp>
      <p:sp>
        <p:nvSpPr>
          <p:cNvPr id="77" name="Shape 75">
            <a:extLst xmlns:a="http://schemas.openxmlformats.org/drawingml/2006/main">
              <a:ext uri="{FF2B5EF4-FFF2-40B4-BE49-F238E27FC236}">
                <a16:creationId xmlns:a16="http://schemas.microsoft.com/office/drawing/2014/main" id="{1962842B-7DFE-455A-A2DA-D4A8D2A403F2}"/>
              </a:ext>
            </a:extLst>
          </p:cNvPr>
          <p:cNvSpPr>
            <a:spLocks xmlns:a="http://schemas.openxmlformats.org/drawingml/2006/main" noGrp="1"/>
          </p:cNvSpPr>
          <p:nvPr/>
        </p:nvSpPr>
        <p:spPr>
          <a:xfrm xmlns:a="http://schemas.openxmlformats.org/drawingml/2006/main">
            <a:off x="8458200" y="4296537"/>
            <a:ext cx="2788920" cy="38404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78" name="Text 76">
            <a:extLst xmlns:a="http://schemas.openxmlformats.org/drawingml/2006/main">
              <a:ext uri="{FF2B5EF4-FFF2-40B4-BE49-F238E27FC236}">
                <a16:creationId xmlns:a16="http://schemas.microsoft.com/office/drawing/2014/main" id="{859CED7A-7FB0-408D-B31B-D7634B99DE09}"/>
              </a:ext>
            </a:extLst>
          </p:cNvPr>
          <p:cNvSpPr>
            <a:spLocks xmlns:a="http://schemas.openxmlformats.org/drawingml/2006/main" noGrp="1"/>
          </p:cNvSpPr>
          <p:nvPr/>
        </p:nvSpPr>
        <p:spPr>
          <a:xfrm xmlns:a="http://schemas.openxmlformats.org/drawingml/2006/main">
            <a:off x="8567928" y="4443984"/>
            <a:ext cx="10058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Known Exploited Vulnerabilities</a:t>
            </a:r>
            <a:endParaRPr sz="800">
              <a:latin typeface="Arial"/>
              <a:ea typeface="Arial"/>
              <a:cs typeface="Arial"/>
            </a:endParaRPr>
          </a:p>
        </p:txBody>
      </p:sp>
      <p:sp>
        <p:nvSpPr>
          <p:cNvPr id="79" name="Text 77">
            <a:extLst xmlns:a="http://schemas.openxmlformats.org/drawingml/2006/main">
              <a:ext uri="{FF2B5EF4-FFF2-40B4-BE49-F238E27FC236}">
                <a16:creationId xmlns:a16="http://schemas.microsoft.com/office/drawing/2014/main" id="{C5BA4DF2-2C0D-412E-9081-59DE035DDB8B}"/>
              </a:ext>
            </a:extLst>
          </p:cNvPr>
          <p:cNvSpPr>
            <a:spLocks xmlns:a="http://schemas.openxmlformats.org/drawingml/2006/main" noGrp="1"/>
          </p:cNvSpPr>
          <p:nvPr/>
        </p:nvSpPr>
        <p:spPr>
          <a:xfrm xmlns:a="http://schemas.openxmlformats.org/drawingml/2006/main">
            <a:off x="9601200" y="4425696"/>
            <a:ext cx="150876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Require expedited review for CISA KEV / actively exploited vulnerabilities.</a:t>
            </a:r>
            <a:endParaRPr sz="600">
              <a:latin typeface="Arial"/>
              <a:ea typeface="Arial"/>
              <a:cs typeface="Arial"/>
            </a:endParaRPr>
          </a:p>
        </p:txBody>
      </p:sp>
      <p:sp>
        <p:nvSpPr>
          <p:cNvPr id="80" name="Shape 78">
            <a:extLst xmlns:a="http://schemas.openxmlformats.org/drawingml/2006/main">
              <a:ext uri="{FF2B5EF4-FFF2-40B4-BE49-F238E27FC236}">
                <a16:creationId xmlns:a16="http://schemas.microsoft.com/office/drawing/2014/main" id="{E7826BD5-F646-475E-B0D9-DB94E13135E2}"/>
              </a:ext>
            </a:extLst>
          </p:cNvPr>
          <p:cNvSpPr>
            <a:spLocks xmlns:a="http://schemas.openxmlformats.org/drawingml/2006/main" noGrp="1"/>
          </p:cNvSpPr>
          <p:nvPr/>
        </p:nvSpPr>
        <p:spPr>
          <a:xfrm xmlns:a="http://schemas.openxmlformats.org/drawingml/2006/main">
            <a:off x="5504688" y="4805934"/>
            <a:ext cx="2788920" cy="384048"/>
          </a:xfrm>
          <a:prstGeom xmlns:a="http://schemas.openxmlformats.org/drawingml/2006/main" prst="rect">
            <a:avLst/>
          </a:prstGeom>
          <a:solidFill xmlns:a="http://schemas.openxmlformats.org/drawingml/2006/main">
            <a:srgbClr val="EAD2C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81" name="Text 79">
            <a:extLst xmlns:a="http://schemas.openxmlformats.org/drawingml/2006/main">
              <a:ext uri="{FF2B5EF4-FFF2-40B4-BE49-F238E27FC236}">
                <a16:creationId xmlns:a16="http://schemas.microsoft.com/office/drawing/2014/main" id="{E9C8FA5A-747D-4B90-B126-A0FB52E7EF51}"/>
              </a:ext>
            </a:extLst>
          </p:cNvPr>
          <p:cNvSpPr>
            <a:spLocks xmlns:a="http://schemas.openxmlformats.org/drawingml/2006/main" noGrp="1"/>
          </p:cNvSpPr>
          <p:nvPr/>
        </p:nvSpPr>
        <p:spPr>
          <a:xfrm xmlns:a="http://schemas.openxmlformats.org/drawingml/2006/main">
            <a:off x="5596128" y="4946904"/>
            <a:ext cx="10058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Incident Response</a:t>
            </a:r>
            <a:endParaRPr sz="800">
              <a:latin typeface="Arial"/>
              <a:ea typeface="Arial"/>
              <a:cs typeface="Arial"/>
            </a:endParaRPr>
          </a:p>
        </p:txBody>
      </p:sp>
      <p:sp>
        <p:nvSpPr>
          <p:cNvPr id="82" name="Text 80">
            <a:extLst xmlns:a="http://schemas.openxmlformats.org/drawingml/2006/main">
              <a:ext uri="{FF2B5EF4-FFF2-40B4-BE49-F238E27FC236}">
                <a16:creationId xmlns:a16="http://schemas.microsoft.com/office/drawing/2014/main" id="{AC7FCACB-A285-41CA-9C19-BC340DAA506C}"/>
              </a:ext>
            </a:extLst>
          </p:cNvPr>
          <p:cNvSpPr>
            <a:spLocks xmlns:a="http://schemas.openxmlformats.org/drawingml/2006/main" noGrp="1"/>
          </p:cNvSpPr>
          <p:nvPr/>
        </p:nvSpPr>
        <p:spPr>
          <a:xfrm xmlns:a="http://schemas.openxmlformats.org/drawingml/2006/main">
            <a:off x="6629400" y="4928616"/>
            <a:ext cx="150876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Map provider duties to detection, response, recovery, RCA and evidence handover.</a:t>
            </a:r>
            <a:endParaRPr sz="600">
              <a:latin typeface="Arial"/>
              <a:ea typeface="Arial"/>
              <a:cs typeface="Arial"/>
            </a:endParaRPr>
          </a:p>
        </p:txBody>
      </p:sp>
      <p:sp>
        <p:nvSpPr>
          <p:cNvPr id="83" name="Shape 81">
            <a:extLst xmlns:a="http://schemas.openxmlformats.org/drawingml/2006/main">
              <a:ext uri="{FF2B5EF4-FFF2-40B4-BE49-F238E27FC236}">
                <a16:creationId xmlns:a16="http://schemas.microsoft.com/office/drawing/2014/main" id="{E5D1CE9E-4DAB-4180-A03A-19E04CAA5629}"/>
              </a:ext>
            </a:extLst>
          </p:cNvPr>
          <p:cNvSpPr>
            <a:spLocks xmlns:a="http://schemas.openxmlformats.org/drawingml/2006/main" noGrp="1"/>
          </p:cNvSpPr>
          <p:nvPr/>
        </p:nvSpPr>
        <p:spPr>
          <a:xfrm xmlns:a="http://schemas.openxmlformats.org/drawingml/2006/main">
            <a:off x="8448675" y="4805934"/>
            <a:ext cx="2788920" cy="38404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84" name="Text 82">
            <a:extLst xmlns:a="http://schemas.openxmlformats.org/drawingml/2006/main">
              <a:ext uri="{FF2B5EF4-FFF2-40B4-BE49-F238E27FC236}">
                <a16:creationId xmlns:a16="http://schemas.microsoft.com/office/drawing/2014/main" id="{EBFCE830-6325-4283-BC5C-4198E0B05742}"/>
              </a:ext>
            </a:extLst>
          </p:cNvPr>
          <p:cNvSpPr>
            <a:spLocks xmlns:a="http://schemas.openxmlformats.org/drawingml/2006/main" noGrp="1"/>
          </p:cNvSpPr>
          <p:nvPr/>
        </p:nvSpPr>
        <p:spPr>
          <a:xfrm xmlns:a="http://schemas.openxmlformats.org/drawingml/2006/main">
            <a:off x="8567928" y="4946904"/>
            <a:ext cx="10058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Change Governance</a:t>
            </a:r>
            <a:endParaRPr sz="800">
              <a:latin typeface="Arial"/>
              <a:ea typeface="Arial"/>
              <a:cs typeface="Arial"/>
            </a:endParaRPr>
          </a:p>
        </p:txBody>
      </p:sp>
      <p:sp>
        <p:nvSpPr>
          <p:cNvPr id="85" name="Text 83">
            <a:extLst xmlns:a="http://schemas.openxmlformats.org/drawingml/2006/main">
              <a:ext uri="{FF2B5EF4-FFF2-40B4-BE49-F238E27FC236}">
                <a16:creationId xmlns:a16="http://schemas.microsoft.com/office/drawing/2014/main" id="{7612A205-DCFF-41E0-BC83-D9BD75FDD07A}"/>
              </a:ext>
            </a:extLst>
          </p:cNvPr>
          <p:cNvSpPr>
            <a:spLocks xmlns:a="http://schemas.openxmlformats.org/drawingml/2006/main" noGrp="1"/>
          </p:cNvSpPr>
          <p:nvPr/>
        </p:nvSpPr>
        <p:spPr>
          <a:xfrm xmlns:a="http://schemas.openxmlformats.org/drawingml/2006/main">
            <a:off x="9601200" y="4928616"/>
            <a:ext cx="150876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Measure failed changes, unauthorized changes and rollback completion.</a:t>
            </a:r>
            <a:endParaRPr sz="600">
              <a:latin typeface="Arial"/>
              <a:ea typeface="Arial"/>
              <a:cs typeface="Arial"/>
            </a:endParaRPr>
          </a:p>
        </p:txBody>
      </p:sp>
      <p:sp>
        <p:nvSpPr>
          <p:cNvPr id="86" name="Shape 84">
            <a:extLst xmlns:a="http://schemas.openxmlformats.org/drawingml/2006/main">
              <a:ext uri="{FF2B5EF4-FFF2-40B4-BE49-F238E27FC236}">
                <a16:creationId xmlns:a16="http://schemas.microsoft.com/office/drawing/2014/main" id="{DF498C07-4B50-4EE3-9BE4-BAA85B92C074}"/>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7" name="Shape 85">
            <a:extLst xmlns:a="http://schemas.openxmlformats.org/drawingml/2006/main">
              <a:ext uri="{FF2B5EF4-FFF2-40B4-BE49-F238E27FC236}">
                <a16:creationId xmlns:a16="http://schemas.microsoft.com/office/drawing/2014/main" id="{59ED91D0-FE54-4B2E-A525-30D29E565806}"/>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88" name="Text 86">
            <a:extLst xmlns:a="http://schemas.openxmlformats.org/drawingml/2006/main">
              <a:ext uri="{FF2B5EF4-FFF2-40B4-BE49-F238E27FC236}">
                <a16:creationId xmlns:a16="http://schemas.microsoft.com/office/drawing/2014/main" id="{00914C5B-BB8B-4943-88A4-EA8D8D883284}"/>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89" name="Text 87">
            <a:extLst xmlns:a="http://schemas.openxmlformats.org/drawingml/2006/main">
              <a:ext uri="{FF2B5EF4-FFF2-40B4-BE49-F238E27FC236}">
                <a16:creationId xmlns:a16="http://schemas.microsoft.com/office/drawing/2014/main" id="{035E9006-60A1-490D-B8AD-AF01234C17E2}"/>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The highest-value SLA clauses tie provider incentives to site availability, restoration, vulnerability remediation and change quality, because these are the failure points that usually create business disruption.</a:t>
            </a:r>
            <a:endParaRPr sz="1000">
              <a:latin typeface="Arial"/>
              <a:ea typeface="Arial"/>
              <a:cs typeface="Arial"/>
            </a:endParaRPr>
          </a:p>
        </p:txBody>
      </p:sp>
      <p:sp>
        <p:nvSpPr>
          <p:cNvPr id="90" name="Text 88">
            <a:extLst xmlns:a="http://schemas.openxmlformats.org/drawingml/2006/main">
              <a:ext uri="{FF2B5EF4-FFF2-40B4-BE49-F238E27FC236}">
                <a16:creationId xmlns:a16="http://schemas.microsoft.com/office/drawing/2014/main" id="{9C3C397A-22C1-431D-97A5-A75C12B9788D}"/>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91" name="Text 89">
            <a:hlinkClick xmlns:r="http://schemas.openxmlformats.org/officeDocument/2006/relationships" xmlns:a="http://schemas.openxmlformats.org/drawingml/2006/main" r:id="Rb5b2570961664b9d"/>
            <a:extLst xmlns:a="http://schemas.openxmlformats.org/drawingml/2006/main">
              <a:ext uri="{FF2B5EF4-FFF2-40B4-BE49-F238E27FC236}">
                <a16:creationId xmlns:a16="http://schemas.microsoft.com/office/drawing/2014/main" id="{289EAC85-0F60-42FA-AB98-C07EABA35558}"/>
              </a:ext>
            </a:extLst>
          </p:cNvPr>
          <p:cNvSpPr>
            <a:spLocks xmlns:a="http://schemas.openxmlformats.org/drawingml/2006/main" noGrp="1"/>
          </p:cNvSpPr>
          <p:nvPr/>
        </p:nvSpPr>
        <p:spPr>
          <a:xfrm xmlns:a="http://schemas.openxmlformats.org/drawingml/2006/main">
            <a:off x="896112" y="6291072"/>
            <a:ext cx="10058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728270b25ed04c16"/>
              </a:rPr>
              <a:t>NIST SP 800-61r3</a:t>
            </a:r>
            <a:endParaRPr sz="600" i="1">
              <a:latin typeface="Arial"/>
              <a:ea typeface="Arial"/>
              <a:cs typeface="Arial"/>
            </a:endParaRPr>
          </a:p>
        </p:txBody>
      </p:sp>
      <p:sp>
        <p:nvSpPr>
          <p:cNvPr id="92" name="Text 90">
            <a:extLst xmlns:a="http://schemas.openxmlformats.org/drawingml/2006/main">
              <a:ext uri="{FF2B5EF4-FFF2-40B4-BE49-F238E27FC236}">
                <a16:creationId xmlns:a16="http://schemas.microsoft.com/office/drawing/2014/main" id="{83AE4FBD-A508-44E3-AEA0-C4AAC9A616E2}"/>
              </a:ext>
            </a:extLst>
          </p:cNvPr>
          <p:cNvSpPr>
            <a:spLocks xmlns:a="http://schemas.openxmlformats.org/drawingml/2006/main" noGrp="1"/>
          </p:cNvSpPr>
          <p:nvPr/>
        </p:nvSpPr>
        <p:spPr>
          <a:xfrm xmlns:a="http://schemas.openxmlformats.org/drawingml/2006/main">
            <a:off x="193852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93" name="Text 91">
            <a:hlinkClick xmlns:r="http://schemas.openxmlformats.org/officeDocument/2006/relationships" xmlns:a="http://schemas.openxmlformats.org/drawingml/2006/main" r:id="Rd4a4219584814101"/>
            <a:extLst xmlns:a="http://schemas.openxmlformats.org/drawingml/2006/main">
              <a:ext uri="{FF2B5EF4-FFF2-40B4-BE49-F238E27FC236}">
                <a16:creationId xmlns:a16="http://schemas.microsoft.com/office/drawing/2014/main" id="{8DA4E492-CF0C-4C19-8689-D51E75666F42}"/>
              </a:ext>
            </a:extLst>
          </p:cNvPr>
          <p:cNvSpPr>
            <a:spLocks xmlns:a="http://schemas.openxmlformats.org/drawingml/2006/main" noGrp="1"/>
          </p:cNvSpPr>
          <p:nvPr/>
        </p:nvSpPr>
        <p:spPr>
          <a:xfrm xmlns:a="http://schemas.openxmlformats.org/drawingml/2006/main">
            <a:off x="2020824" y="6291072"/>
            <a:ext cx="10058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a5aaf7cca4a74b17"/>
              </a:rPr>
              <a:t>NIST SP 800-40r4</a:t>
            </a:r>
            <a:endParaRPr sz="600" i="1">
              <a:latin typeface="Arial"/>
              <a:ea typeface="Arial"/>
              <a:cs typeface="Arial"/>
            </a:endParaRPr>
          </a:p>
        </p:txBody>
      </p:sp>
      <p:sp>
        <p:nvSpPr>
          <p:cNvPr id="94" name="Text 92">
            <a:extLst xmlns:a="http://schemas.openxmlformats.org/drawingml/2006/main">
              <a:ext uri="{FF2B5EF4-FFF2-40B4-BE49-F238E27FC236}">
                <a16:creationId xmlns:a16="http://schemas.microsoft.com/office/drawing/2014/main" id="{96EE84AB-159F-4568-A131-D72DEF2991E4}"/>
              </a:ext>
            </a:extLst>
          </p:cNvPr>
          <p:cNvSpPr>
            <a:spLocks xmlns:a="http://schemas.openxmlformats.org/drawingml/2006/main" noGrp="1"/>
          </p:cNvSpPr>
          <p:nvPr/>
        </p:nvSpPr>
        <p:spPr>
          <a:xfrm xmlns:a="http://schemas.openxmlformats.org/drawingml/2006/main">
            <a:off x="306324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95" name="Text 93">
            <a:hlinkClick xmlns:r="http://schemas.openxmlformats.org/officeDocument/2006/relationships" xmlns:a="http://schemas.openxmlformats.org/drawingml/2006/main" r:id="Raf096024259c484d"/>
            <a:extLst xmlns:a="http://schemas.openxmlformats.org/drawingml/2006/main">
              <a:ext uri="{FF2B5EF4-FFF2-40B4-BE49-F238E27FC236}">
                <a16:creationId xmlns:a16="http://schemas.microsoft.com/office/drawing/2014/main" id="{28283A4A-E0F6-43BD-B91F-4377AC0DEEF8}"/>
              </a:ext>
            </a:extLst>
          </p:cNvPr>
          <p:cNvSpPr>
            <a:spLocks xmlns:a="http://schemas.openxmlformats.org/drawingml/2006/main" noGrp="1"/>
          </p:cNvSpPr>
          <p:nvPr/>
        </p:nvSpPr>
        <p:spPr>
          <a:xfrm xmlns:a="http://schemas.openxmlformats.org/drawingml/2006/main">
            <a:off x="3145536" y="6291072"/>
            <a:ext cx="6400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2ff619b8ceac4709"/>
              </a:rPr>
              <a:t>CISA KEV</a:t>
            </a:r>
            <a:endParaRPr sz="600" i="1">
              <a:latin typeface="Arial"/>
              <a:ea typeface="Arial"/>
              <a:cs typeface="Arial"/>
            </a:endParaRPr>
          </a:p>
        </p:txBody>
      </p:sp>
      <p:sp>
        <p:nvSpPr>
          <p:cNvPr id="96" name="Text 94">
            <a:extLst xmlns:a="http://schemas.openxmlformats.org/drawingml/2006/main">
              <a:ext uri="{FF2B5EF4-FFF2-40B4-BE49-F238E27FC236}">
                <a16:creationId xmlns:a16="http://schemas.microsoft.com/office/drawing/2014/main" id="{A099620C-DF38-47C0-8125-AB4A160A6740}"/>
              </a:ext>
            </a:extLst>
          </p:cNvPr>
          <p:cNvSpPr>
            <a:spLocks xmlns:a="http://schemas.openxmlformats.org/drawingml/2006/main" noGrp="1"/>
          </p:cNvSpPr>
          <p:nvPr/>
        </p:nvSpPr>
        <p:spPr>
          <a:xfrm xmlns:a="http://schemas.openxmlformats.org/drawingml/2006/main">
            <a:off x="382219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97" name="Text 95">
            <a:hlinkClick xmlns:r="http://schemas.openxmlformats.org/officeDocument/2006/relationships" xmlns:a="http://schemas.openxmlformats.org/drawingml/2006/main" r:id="Rccbdc8d11c16429f"/>
            <a:extLst xmlns:a="http://schemas.openxmlformats.org/drawingml/2006/main">
              <a:ext uri="{FF2B5EF4-FFF2-40B4-BE49-F238E27FC236}">
                <a16:creationId xmlns:a16="http://schemas.microsoft.com/office/drawing/2014/main" id="{F3734072-580B-4674-A3A8-BDC3C1274EC3}"/>
              </a:ext>
            </a:extLst>
          </p:cNvPr>
          <p:cNvSpPr>
            <a:spLocks xmlns:a="http://schemas.openxmlformats.org/drawingml/2006/main" noGrp="1"/>
          </p:cNvSpPr>
          <p:nvPr/>
        </p:nvSpPr>
        <p:spPr>
          <a:xfrm xmlns:a="http://schemas.openxmlformats.org/drawingml/2006/main">
            <a:off x="3904488" y="6291072"/>
            <a:ext cx="13258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03381ea609594a04"/>
              </a:rPr>
              <a:t>HPE GreenLake QuickSpecs</a:t>
            </a:r>
            <a:endParaRPr sz="600" i="1">
              <a:latin typeface="Arial"/>
              <a:ea typeface="Arial"/>
              <a:cs typeface="Arial"/>
            </a:endParaRPr>
          </a:p>
        </p:txBody>
      </p:sp>
      <p:sp>
        <p:nvSpPr>
          <p:cNvPr id="98" name="Shape 96">
            <a:extLst xmlns:a="http://schemas.openxmlformats.org/drawingml/2006/main">
              <a:ext uri="{FF2B5EF4-FFF2-40B4-BE49-F238E27FC236}">
                <a16:creationId xmlns:a16="http://schemas.microsoft.com/office/drawing/2014/main" id="{5019E5B4-832A-492B-88CC-DF611E8202FA}"/>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99" name="Text 97">
            <a:extLst xmlns:a="http://schemas.openxmlformats.org/drawingml/2006/main">
              <a:ext uri="{FF2B5EF4-FFF2-40B4-BE49-F238E27FC236}">
                <a16:creationId xmlns:a16="http://schemas.microsoft.com/office/drawing/2014/main" id="{8BCEE195-4A9E-4C0B-8996-A7091B8E9C33}"/>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100" name="Text 98">
            <a:extLst xmlns:a="http://schemas.openxmlformats.org/drawingml/2006/main">
              <a:ext uri="{FF2B5EF4-FFF2-40B4-BE49-F238E27FC236}">
                <a16:creationId xmlns:a16="http://schemas.microsoft.com/office/drawing/2014/main" id="{29BC5DC7-91D7-4646-AFE1-20A12394701A}"/>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28</a:t>
            </a:r>
            <a:endParaRPr sz="800">
              <a:latin typeface="Arial"/>
              <a:ea typeface="Arial"/>
              <a:cs typeface="Arial"/>
            </a:endParaRPr>
          </a:p>
        </p:txBody>
      </p:sp>
      <p:sp>
        <p:nvSpPr>
          <p:cNvPr id="101" name="SCULTRA Top Bar">
            <a:extLst xmlns:a="http://schemas.openxmlformats.org/drawingml/2006/main">
              <a:ext uri="{FF2B5EF4-FFF2-40B4-BE49-F238E27FC236}">
                <a16:creationId xmlns:a16="http://schemas.microsoft.com/office/drawing/2014/main" id="{C4820F7D-B1FF-40FF-A24B-B3DD96F2E575}"/>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02" name="SCULTRA Footer Field">
            <a:extLst xmlns:a="http://schemas.openxmlformats.org/drawingml/2006/main">
              <a:ext uri="{FF2B5EF4-FFF2-40B4-BE49-F238E27FC236}">
                <a16:creationId xmlns:a16="http://schemas.microsoft.com/office/drawing/2014/main" id="{3F8FA3F9-DCC3-4698-968C-4E8251E633AC}"/>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103" name="">
            <a:extLst xmlns:a="http://schemas.openxmlformats.org/drawingml/2006/main">
              <a:ext uri="{FF2B5EF4-FFF2-40B4-BE49-F238E27FC236}">
                <a16:creationId xmlns:a16="http://schemas.microsoft.com/office/drawing/2014/main" id="{2196F19B-06D2-4380-8307-29D780D0DE5B}"/>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04" name="">
            <a:extLst xmlns:a="http://schemas.openxmlformats.org/drawingml/2006/main">
              <a:ext uri="{FF2B5EF4-FFF2-40B4-BE49-F238E27FC236}">
                <a16:creationId xmlns:a16="http://schemas.microsoft.com/office/drawing/2014/main" id="{7CA2DA1D-30C4-47F0-98FD-A01A1057CC41}"/>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05" name="">
            <a:extLst xmlns:a="http://schemas.openxmlformats.org/drawingml/2006/main">
              <a:ext uri="{FF2B5EF4-FFF2-40B4-BE49-F238E27FC236}">
                <a16:creationId xmlns:a16="http://schemas.microsoft.com/office/drawing/2014/main" id="{A3578182-6B16-4988-A7EF-E34A5AE309DA}"/>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06" name="">
            <a:extLst xmlns:a="http://schemas.openxmlformats.org/drawingml/2006/main">
              <a:ext uri="{FF2B5EF4-FFF2-40B4-BE49-F238E27FC236}">
                <a16:creationId xmlns:a16="http://schemas.microsoft.com/office/drawing/2014/main" id="{BEFAEC1B-EBD3-439C-B5C7-89516BD4AC05}"/>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28</a:t>
            </a:r>
          </a:p>
        </p:txBody>
      </p:sp>
    </p:spTree>
    <p:extLst>
      <p:ext uri="{BB962C8B-B14F-4D97-AF65-F5344CB8AC3E}">
        <p14:creationId xmlns:p14="http://schemas.microsoft.com/office/powerpoint/2010/main" val="3015880875"/>
      </p:ext>
    </p:extLst>
  </p:cSld>
</p:sld>
</file>

<file path=ppt/slides/slide29.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9A0A404-44A8-48AC-A5F6-EB81EE242E0F}"/>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1600" b="1">
                <a:solidFill>
                  <a:srgbClr val="111416"/>
                </a:solidFill>
                <a:latin typeface="Arial"/>
                <a:ea typeface="Arial"/>
                <a:cs typeface="Arial"/>
              </a:rPr>
              <a:t>A4. Contract Guardrails Should Protect Flexibility Without Diluting Accountability</a:t>
            </a:r>
            <a:endParaRPr sz="1600"/>
          </a:p>
        </p:txBody>
      </p:sp>
      <p:sp>
        <p:nvSpPr>
          <p:cNvPr id="3" name="Text 1">
            <a:extLst xmlns:a="http://schemas.openxmlformats.org/drawingml/2006/main">
              <a:ext uri="{FF2B5EF4-FFF2-40B4-BE49-F238E27FC236}">
                <a16:creationId xmlns:a16="http://schemas.microsoft.com/office/drawing/2014/main" id="{28AF6D87-2DAE-41B1-B2C4-F09FBBB7DB8A}"/>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1100">
                <a:solidFill>
                  <a:srgbClr val="3E4548"/>
                </a:solidFill>
                <a:latin typeface="Arial"/>
                <a:ea typeface="Arial"/>
                <a:cs typeface="Arial"/>
              </a:rPr>
              <a:t>The sourcing package should separate operating responsibility from financing and governance choices so the selected model remains manageable over a multi-year refresh cycle.</a:t>
            </a:r>
            <a:endParaRPr sz="1100"/>
          </a:p>
        </p:txBody>
      </p:sp>
      <p:sp>
        <p:nvSpPr>
          <p:cNvPr id="4" name="Shape 2">
            <a:extLst xmlns:a="http://schemas.openxmlformats.org/drawingml/2006/main">
              <a:ext uri="{FF2B5EF4-FFF2-40B4-BE49-F238E27FC236}">
                <a16:creationId xmlns:a16="http://schemas.microsoft.com/office/drawing/2014/main" id="{D9AEC655-FDB9-4A04-AD7C-EC3B97357924}"/>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9525">
            <a:solidFill>
              <a:srgbClr val="D6DEE4"/>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2C722BF1-05BD-485D-AE02-223713B06EFA}"/>
              </a:ext>
            </a:extLst>
          </p:cNvPr>
          <p:cNvSpPr>
            <a:spLocks xmlns:a="http://schemas.openxmlformats.org/drawingml/2006/main" noGrp="1"/>
          </p:cNvSpPr>
          <p:nvPr/>
        </p:nvSpPr>
        <p:spPr>
          <a:xfrm xmlns:a="http://schemas.openxmlformats.org/drawingml/2006/main">
            <a:off x="658368" y="1069848"/>
            <a:ext cx="50749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1020" b="1">
                <a:solidFill>
                  <a:srgbClr val="173E63"/>
                </a:solidFill>
                <a:latin typeface="Arial"/>
                <a:ea typeface="Arial"/>
                <a:cs typeface="Arial"/>
              </a:rPr>
              <a:t>Contract guardrails to embed in the sourcing package</a:t>
            </a:r>
            <a:endParaRPr sz="1020"/>
          </a:p>
        </p:txBody>
      </p:sp>
      <p:sp>
        <p:nvSpPr>
          <p:cNvPr id="6" name="Text 4">
            <a:extLst xmlns:a="http://schemas.openxmlformats.org/drawingml/2006/main">
              <a:ext uri="{FF2B5EF4-FFF2-40B4-BE49-F238E27FC236}">
                <a16:creationId xmlns:a16="http://schemas.microsoft.com/office/drawing/2014/main" id="{2E9E4D28-F769-4276-B0A5-228413C43924}"/>
              </a:ext>
            </a:extLst>
          </p:cNvPr>
          <p:cNvSpPr>
            <a:spLocks xmlns:a="http://schemas.openxmlformats.org/drawingml/2006/main" noGrp="1"/>
          </p:cNvSpPr>
          <p:nvPr/>
        </p:nvSpPr>
        <p:spPr>
          <a:xfrm xmlns:a="http://schemas.openxmlformats.org/drawingml/2006/main" rot="0" flipH="0" flipV="0">
            <a:off x="658368" y="1353312"/>
            <a:ext cx="1143000" cy="410583"/>
          </a:xfrm>
          <a:prstGeom xmlns:a="http://schemas.openxmlformats.org/drawingml/2006/main" prst="rect">
            <a:avLst/>
          </a:prstGeom>
          <a:solidFill xmlns:a="http://schemas.openxmlformats.org/drawingml/2006/main">
            <a:srgbClr val="173E63"/>
          </a:solidFill>
          <a:ln xmlns:a="http://schemas.openxmlformats.org/drawingml/2006/main" w="7620">
            <a:solidFill>
              <a:srgbClr val="173E63"/>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b="1">
                <a:solidFill>
                  <a:srgbClr val="FFFFFF"/>
                </a:solidFill>
                <a:latin typeface="Arial"/>
                <a:ea typeface="Arial"/>
                <a:cs typeface="Arial"/>
              </a:rPr>
              <a:t>Guardrail</a:t>
            </a:r>
            <a:endParaRPr sz="800" b="1">
              <a:solidFill>
                <a:srgbClr val="FFFFFF"/>
              </a:solidFill>
            </a:endParaRPr>
          </a:p>
        </p:txBody>
      </p:sp>
      <p:sp>
        <p:nvSpPr>
          <p:cNvPr id="7" name="Text 5">
            <a:extLst xmlns:a="http://schemas.openxmlformats.org/drawingml/2006/main">
              <a:ext uri="{FF2B5EF4-FFF2-40B4-BE49-F238E27FC236}">
                <a16:creationId xmlns:a16="http://schemas.microsoft.com/office/drawing/2014/main" id="{DB1D9D22-B503-462D-9C01-80EFE5993796}"/>
              </a:ext>
            </a:extLst>
          </p:cNvPr>
          <p:cNvSpPr>
            <a:spLocks xmlns:a="http://schemas.openxmlformats.org/drawingml/2006/main" noGrp="1"/>
          </p:cNvSpPr>
          <p:nvPr/>
        </p:nvSpPr>
        <p:spPr>
          <a:xfrm xmlns:a="http://schemas.openxmlformats.org/drawingml/2006/main" rot="0" flipH="0" flipV="0">
            <a:off x="1801368" y="1353312"/>
            <a:ext cx="2468880" cy="410583"/>
          </a:xfrm>
          <a:prstGeom xmlns:a="http://schemas.openxmlformats.org/drawingml/2006/main" prst="rect">
            <a:avLst/>
          </a:prstGeom>
          <a:solidFill xmlns:a="http://schemas.openxmlformats.org/drawingml/2006/main">
            <a:srgbClr val="173E63"/>
          </a:solidFill>
          <a:ln xmlns:a="http://schemas.openxmlformats.org/drawingml/2006/main" w="7620">
            <a:solidFill>
              <a:srgbClr val="173E63"/>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b="1">
                <a:solidFill>
                  <a:srgbClr val="FFFFFF"/>
                </a:solidFill>
                <a:latin typeface="Arial"/>
                <a:ea typeface="Arial"/>
                <a:cs typeface="Arial"/>
              </a:rPr>
              <a:t>What to Specify</a:t>
            </a:r>
            <a:endParaRPr sz="800" b="1">
              <a:solidFill>
                <a:srgbClr val="FFFFFF"/>
              </a:solidFill>
            </a:endParaRPr>
          </a:p>
        </p:txBody>
      </p:sp>
      <p:sp>
        <p:nvSpPr>
          <p:cNvPr id="8" name="Text 6">
            <a:extLst xmlns:a="http://schemas.openxmlformats.org/drawingml/2006/main">
              <a:ext uri="{FF2B5EF4-FFF2-40B4-BE49-F238E27FC236}">
                <a16:creationId xmlns:a16="http://schemas.microsoft.com/office/drawing/2014/main" id="{803CEE3D-981E-4147-ADC1-009217B73372}"/>
              </a:ext>
            </a:extLst>
          </p:cNvPr>
          <p:cNvSpPr>
            <a:spLocks xmlns:a="http://schemas.openxmlformats.org/drawingml/2006/main" noGrp="1"/>
          </p:cNvSpPr>
          <p:nvPr/>
        </p:nvSpPr>
        <p:spPr>
          <a:xfrm xmlns:a="http://schemas.openxmlformats.org/drawingml/2006/main" rot="0" flipH="0" flipV="0">
            <a:off x="4270248" y="1353312"/>
            <a:ext cx="1463040" cy="410583"/>
          </a:xfrm>
          <a:prstGeom xmlns:a="http://schemas.openxmlformats.org/drawingml/2006/main" prst="rect">
            <a:avLst/>
          </a:prstGeom>
          <a:solidFill xmlns:a="http://schemas.openxmlformats.org/drawingml/2006/main">
            <a:srgbClr val="173E63"/>
          </a:solidFill>
          <a:ln xmlns:a="http://schemas.openxmlformats.org/drawingml/2006/main" w="7620">
            <a:solidFill>
              <a:srgbClr val="173E63"/>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b="1">
                <a:solidFill>
                  <a:srgbClr val="FFFFFF"/>
                </a:solidFill>
                <a:latin typeface="Arial"/>
                <a:ea typeface="Arial"/>
                <a:cs typeface="Arial"/>
              </a:rPr>
              <a:t>Why It Matters</a:t>
            </a:r>
            <a:endParaRPr sz="800" b="1">
              <a:solidFill>
                <a:srgbClr val="FFFFFF"/>
              </a:solidFill>
            </a:endParaRPr>
          </a:p>
        </p:txBody>
      </p:sp>
      <p:sp>
        <p:nvSpPr>
          <p:cNvPr id="9" name="Text 7">
            <a:extLst xmlns:a="http://schemas.openxmlformats.org/drawingml/2006/main">
              <a:ext uri="{FF2B5EF4-FFF2-40B4-BE49-F238E27FC236}">
                <a16:creationId xmlns:a16="http://schemas.microsoft.com/office/drawing/2014/main" id="{266CC215-F178-46F7-931E-E4A959CF6331}"/>
              </a:ext>
            </a:extLst>
          </p:cNvPr>
          <p:cNvSpPr>
            <a:spLocks xmlns:a="http://schemas.openxmlformats.org/drawingml/2006/main" noGrp="1"/>
          </p:cNvSpPr>
          <p:nvPr/>
        </p:nvSpPr>
        <p:spPr>
          <a:xfrm xmlns:a="http://schemas.openxmlformats.org/drawingml/2006/main" rot="0" flipH="0" flipV="0">
            <a:off x="658368" y="1763895"/>
            <a:ext cx="1143000" cy="629561"/>
          </a:xfrm>
          <a:prstGeom xmlns:a="http://schemas.openxmlformats.org/drawingml/2006/main" prst="rect">
            <a:avLst/>
          </a:prstGeom>
          <a:solidFill xmlns:a="http://schemas.openxmlformats.org/drawingml/2006/main">
            <a:srgbClr val="FFFFFF"/>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b="1">
                <a:solidFill>
                  <a:srgbClr val="173E63"/>
                </a:solidFill>
                <a:latin typeface="Arial"/>
                <a:ea typeface="Arial"/>
                <a:cs typeface="Arial"/>
              </a:rPr>
              <a:t>Scope boundary</a:t>
            </a:r>
            <a:endParaRPr sz="800" b="1">
              <a:solidFill>
                <a:srgbClr val="173E63"/>
              </a:solidFill>
            </a:endParaRPr>
          </a:p>
        </p:txBody>
      </p:sp>
      <p:sp>
        <p:nvSpPr>
          <p:cNvPr id="10" name="Text 8">
            <a:extLst xmlns:a="http://schemas.openxmlformats.org/drawingml/2006/main">
              <a:ext uri="{FF2B5EF4-FFF2-40B4-BE49-F238E27FC236}">
                <a16:creationId xmlns:a16="http://schemas.microsoft.com/office/drawing/2014/main" id="{F864B93F-3F0B-444C-89FF-636F8482DD76}"/>
              </a:ext>
            </a:extLst>
          </p:cNvPr>
          <p:cNvSpPr>
            <a:spLocks xmlns:a="http://schemas.openxmlformats.org/drawingml/2006/main" noGrp="1"/>
          </p:cNvSpPr>
          <p:nvPr/>
        </p:nvSpPr>
        <p:spPr>
          <a:xfrm xmlns:a="http://schemas.openxmlformats.org/drawingml/2006/main" rot="0" flipH="0" flipV="0">
            <a:off x="1801368" y="1763895"/>
            <a:ext cx="2468880" cy="629561"/>
          </a:xfrm>
          <a:prstGeom xmlns:a="http://schemas.openxmlformats.org/drawingml/2006/main" prst="rect">
            <a:avLst/>
          </a:prstGeom>
          <a:solidFill xmlns:a="http://schemas.openxmlformats.org/drawingml/2006/main">
            <a:srgbClr val="FFFFFF"/>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Separate hardware, software, support, implementation and managed-service operations.</a:t>
            </a:r>
            <a:endParaRPr sz="800">
              <a:solidFill>
                <a:srgbClr val="1F2D3A"/>
              </a:solidFill>
            </a:endParaRPr>
          </a:p>
        </p:txBody>
      </p:sp>
      <p:sp>
        <p:nvSpPr>
          <p:cNvPr id="11" name="Text 9">
            <a:extLst xmlns:a="http://schemas.openxmlformats.org/drawingml/2006/main">
              <a:ext uri="{FF2B5EF4-FFF2-40B4-BE49-F238E27FC236}">
                <a16:creationId xmlns:a16="http://schemas.microsoft.com/office/drawing/2014/main" id="{E4E4E9FF-2EEF-46C0-B6CB-FDDD28A2DBAC}"/>
              </a:ext>
            </a:extLst>
          </p:cNvPr>
          <p:cNvSpPr>
            <a:spLocks xmlns:a="http://schemas.openxmlformats.org/drawingml/2006/main" noGrp="1"/>
          </p:cNvSpPr>
          <p:nvPr/>
        </p:nvSpPr>
        <p:spPr>
          <a:xfrm xmlns:a="http://schemas.openxmlformats.org/drawingml/2006/main" rot="0" flipH="0" flipV="0">
            <a:off x="4270248" y="1763895"/>
            <a:ext cx="1463040" cy="629561"/>
          </a:xfrm>
          <a:prstGeom xmlns:a="http://schemas.openxmlformats.org/drawingml/2006/main" prst="rect">
            <a:avLst/>
          </a:prstGeom>
          <a:solidFill xmlns:a="http://schemas.openxmlformats.org/drawingml/2006/main">
            <a:srgbClr val="FFFFFF"/>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Avoids bundle ambiguity.</a:t>
            </a:r>
            <a:endParaRPr sz="800">
              <a:solidFill>
                <a:srgbClr val="1F2D3A"/>
              </a:solidFill>
            </a:endParaRPr>
          </a:p>
        </p:txBody>
      </p:sp>
      <p:sp>
        <p:nvSpPr>
          <p:cNvPr id="12" name="Text 10">
            <a:extLst xmlns:a="http://schemas.openxmlformats.org/drawingml/2006/main">
              <a:ext uri="{FF2B5EF4-FFF2-40B4-BE49-F238E27FC236}">
                <a16:creationId xmlns:a16="http://schemas.microsoft.com/office/drawing/2014/main" id="{2BF48F20-6979-472A-BCF9-6A02CD753B8C}"/>
              </a:ext>
            </a:extLst>
          </p:cNvPr>
          <p:cNvSpPr>
            <a:spLocks xmlns:a="http://schemas.openxmlformats.org/drawingml/2006/main" noGrp="1"/>
          </p:cNvSpPr>
          <p:nvPr/>
        </p:nvSpPr>
        <p:spPr>
          <a:xfrm xmlns:a="http://schemas.openxmlformats.org/drawingml/2006/main" rot="0" flipH="0" flipV="0">
            <a:off x="658368" y="2393457"/>
            <a:ext cx="1143000" cy="629561"/>
          </a:xfrm>
          <a:prstGeom xmlns:a="http://schemas.openxmlformats.org/drawingml/2006/main" prst="rect">
            <a:avLst/>
          </a:prstGeom>
          <a:solidFill xmlns:a="http://schemas.openxmlformats.org/drawingml/2006/main">
            <a:srgbClr val="F8FAFB"/>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b="1">
                <a:solidFill>
                  <a:srgbClr val="173E63"/>
                </a:solidFill>
                <a:latin typeface="Arial"/>
                <a:ea typeface="Arial"/>
                <a:cs typeface="Arial"/>
              </a:rPr>
              <a:t>Pricing protection</a:t>
            </a:r>
            <a:endParaRPr sz="800" b="1">
              <a:solidFill>
                <a:srgbClr val="173E63"/>
              </a:solidFill>
            </a:endParaRPr>
          </a:p>
        </p:txBody>
      </p:sp>
      <p:sp>
        <p:nvSpPr>
          <p:cNvPr id="13" name="Text 11">
            <a:extLst xmlns:a="http://schemas.openxmlformats.org/drawingml/2006/main">
              <a:ext uri="{FF2B5EF4-FFF2-40B4-BE49-F238E27FC236}">
                <a16:creationId xmlns:a16="http://schemas.microsoft.com/office/drawing/2014/main" id="{2295FC47-A79A-461E-BB72-5B9521C343A3}"/>
              </a:ext>
            </a:extLst>
          </p:cNvPr>
          <p:cNvSpPr>
            <a:spLocks xmlns:a="http://schemas.openxmlformats.org/drawingml/2006/main" noGrp="1"/>
          </p:cNvSpPr>
          <p:nvPr/>
        </p:nvSpPr>
        <p:spPr>
          <a:xfrm xmlns:a="http://schemas.openxmlformats.org/drawingml/2006/main" rot="0" flipH="0" flipV="0">
            <a:off x="1801368" y="2393457"/>
            <a:ext cx="2468880" cy="629561"/>
          </a:xfrm>
          <a:prstGeom xmlns:a="http://schemas.openxmlformats.org/drawingml/2006/main" prst="rect">
            <a:avLst/>
          </a:prstGeom>
          <a:solidFill xmlns:a="http://schemas.openxmlformats.org/drawingml/2006/main">
            <a:srgbClr val="F8FAFB"/>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Lock discount bands, renewal caps, FX / country surcharge rules and add-on unit pricing.</a:t>
            </a:r>
            <a:endParaRPr sz="800">
              <a:solidFill>
                <a:srgbClr val="1F2D3A"/>
              </a:solidFill>
            </a:endParaRPr>
          </a:p>
        </p:txBody>
      </p:sp>
      <p:sp>
        <p:nvSpPr>
          <p:cNvPr id="14" name="Text 12">
            <a:extLst xmlns:a="http://schemas.openxmlformats.org/drawingml/2006/main">
              <a:ext uri="{FF2B5EF4-FFF2-40B4-BE49-F238E27FC236}">
                <a16:creationId xmlns:a16="http://schemas.microsoft.com/office/drawing/2014/main" id="{974DA4A9-CA16-4C13-8316-4F81D6131E7C}"/>
              </a:ext>
            </a:extLst>
          </p:cNvPr>
          <p:cNvSpPr>
            <a:spLocks xmlns:a="http://schemas.openxmlformats.org/drawingml/2006/main" noGrp="1"/>
          </p:cNvSpPr>
          <p:nvPr/>
        </p:nvSpPr>
        <p:spPr>
          <a:xfrm xmlns:a="http://schemas.openxmlformats.org/drawingml/2006/main" rot="0" flipH="0" flipV="0">
            <a:off x="4270248" y="2393457"/>
            <a:ext cx="1463040" cy="629561"/>
          </a:xfrm>
          <a:prstGeom xmlns:a="http://schemas.openxmlformats.org/drawingml/2006/main" prst="rect">
            <a:avLst/>
          </a:prstGeom>
          <a:solidFill xmlns:a="http://schemas.openxmlformats.org/drawingml/2006/main">
            <a:srgbClr val="F8FAFB"/>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Protects future waves.</a:t>
            </a:r>
            <a:endParaRPr sz="800">
              <a:solidFill>
                <a:srgbClr val="1F2D3A"/>
              </a:solidFill>
            </a:endParaRPr>
          </a:p>
        </p:txBody>
      </p:sp>
      <p:sp>
        <p:nvSpPr>
          <p:cNvPr id="15" name="Text 13">
            <a:extLst xmlns:a="http://schemas.openxmlformats.org/drawingml/2006/main">
              <a:ext uri="{FF2B5EF4-FFF2-40B4-BE49-F238E27FC236}">
                <a16:creationId xmlns:a16="http://schemas.microsoft.com/office/drawing/2014/main" id="{1CA9B4EF-E98E-49AC-A58D-F0884402094B}"/>
              </a:ext>
            </a:extLst>
          </p:cNvPr>
          <p:cNvSpPr>
            <a:spLocks xmlns:a="http://schemas.openxmlformats.org/drawingml/2006/main" noGrp="1"/>
          </p:cNvSpPr>
          <p:nvPr/>
        </p:nvSpPr>
        <p:spPr>
          <a:xfrm xmlns:a="http://schemas.openxmlformats.org/drawingml/2006/main" rot="0" flipH="0" flipV="0">
            <a:off x="658368" y="3023018"/>
            <a:ext cx="1143000" cy="629561"/>
          </a:xfrm>
          <a:prstGeom xmlns:a="http://schemas.openxmlformats.org/drawingml/2006/main" prst="rect">
            <a:avLst/>
          </a:prstGeom>
          <a:solidFill xmlns:a="http://schemas.openxmlformats.org/drawingml/2006/main">
            <a:srgbClr val="FFFFFF"/>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b="1">
                <a:solidFill>
                  <a:srgbClr val="173E63"/>
                </a:solidFill>
                <a:latin typeface="Arial"/>
                <a:ea typeface="Arial"/>
                <a:cs typeface="Arial"/>
              </a:rPr>
              <a:t>Lifecycle rights</a:t>
            </a:r>
            <a:endParaRPr sz="800" b="1">
              <a:solidFill>
                <a:srgbClr val="173E63"/>
              </a:solidFill>
            </a:endParaRPr>
          </a:p>
        </p:txBody>
      </p:sp>
      <p:sp>
        <p:nvSpPr>
          <p:cNvPr id="16" name="Text 14">
            <a:extLst xmlns:a="http://schemas.openxmlformats.org/drawingml/2006/main">
              <a:ext uri="{FF2B5EF4-FFF2-40B4-BE49-F238E27FC236}">
                <a16:creationId xmlns:a16="http://schemas.microsoft.com/office/drawing/2014/main" id="{6114FD3D-50B6-4AA9-AC90-CC8413EB652D}"/>
              </a:ext>
            </a:extLst>
          </p:cNvPr>
          <p:cNvSpPr>
            <a:spLocks xmlns:a="http://schemas.openxmlformats.org/drawingml/2006/main" noGrp="1"/>
          </p:cNvSpPr>
          <p:nvPr/>
        </p:nvSpPr>
        <p:spPr>
          <a:xfrm xmlns:a="http://schemas.openxmlformats.org/drawingml/2006/main" rot="0" flipH="0" flipV="0">
            <a:off x="1801368" y="3023018"/>
            <a:ext cx="2468880" cy="629561"/>
          </a:xfrm>
          <a:prstGeom xmlns:a="http://schemas.openxmlformats.org/drawingml/2006/main" prst="rect">
            <a:avLst/>
          </a:prstGeom>
          <a:solidFill xmlns:a="http://schemas.openxmlformats.org/drawingml/2006/main">
            <a:srgbClr val="FFFFFF"/>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Define refresh options, end-of-sale / end-of-support handling and upgrade path obligations.</a:t>
            </a:r>
            <a:endParaRPr sz="800">
              <a:solidFill>
                <a:srgbClr val="1F2D3A"/>
              </a:solidFill>
            </a:endParaRPr>
          </a:p>
        </p:txBody>
      </p:sp>
      <p:sp>
        <p:nvSpPr>
          <p:cNvPr id="17" name="Text 15">
            <a:extLst xmlns:a="http://schemas.openxmlformats.org/drawingml/2006/main">
              <a:ext uri="{FF2B5EF4-FFF2-40B4-BE49-F238E27FC236}">
                <a16:creationId xmlns:a16="http://schemas.microsoft.com/office/drawing/2014/main" id="{1996E125-6B3A-47CD-B565-C2DA55FE2661}"/>
              </a:ext>
            </a:extLst>
          </p:cNvPr>
          <p:cNvSpPr>
            <a:spLocks xmlns:a="http://schemas.openxmlformats.org/drawingml/2006/main" noGrp="1"/>
          </p:cNvSpPr>
          <p:nvPr/>
        </p:nvSpPr>
        <p:spPr>
          <a:xfrm xmlns:a="http://schemas.openxmlformats.org/drawingml/2006/main" rot="0" flipH="0" flipV="0">
            <a:off x="4270248" y="3023018"/>
            <a:ext cx="1463040" cy="629561"/>
          </a:xfrm>
          <a:prstGeom xmlns:a="http://schemas.openxmlformats.org/drawingml/2006/main" prst="rect">
            <a:avLst/>
          </a:prstGeom>
          <a:solidFill xmlns:a="http://schemas.openxmlformats.org/drawingml/2006/main">
            <a:srgbClr val="FFFFFF"/>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Reduces stranded assets.</a:t>
            </a:r>
            <a:endParaRPr sz="800">
              <a:solidFill>
                <a:srgbClr val="1F2D3A"/>
              </a:solidFill>
            </a:endParaRPr>
          </a:p>
        </p:txBody>
      </p:sp>
      <p:sp>
        <p:nvSpPr>
          <p:cNvPr id="18" name="Text 16">
            <a:extLst xmlns:a="http://schemas.openxmlformats.org/drawingml/2006/main">
              <a:ext uri="{FF2B5EF4-FFF2-40B4-BE49-F238E27FC236}">
                <a16:creationId xmlns:a16="http://schemas.microsoft.com/office/drawing/2014/main" id="{C4553BC4-101C-4C5B-B8E3-5BC73C33C8A6}"/>
              </a:ext>
            </a:extLst>
          </p:cNvPr>
          <p:cNvSpPr>
            <a:spLocks xmlns:a="http://schemas.openxmlformats.org/drawingml/2006/main" noGrp="1"/>
          </p:cNvSpPr>
          <p:nvPr/>
        </p:nvSpPr>
        <p:spPr>
          <a:xfrm xmlns:a="http://schemas.openxmlformats.org/drawingml/2006/main" rot="0" flipH="0" flipV="0">
            <a:off x="658368" y="3652580"/>
            <a:ext cx="1143000" cy="629561"/>
          </a:xfrm>
          <a:prstGeom xmlns:a="http://schemas.openxmlformats.org/drawingml/2006/main" prst="rect">
            <a:avLst/>
          </a:prstGeom>
          <a:solidFill xmlns:a="http://schemas.openxmlformats.org/drawingml/2006/main">
            <a:srgbClr val="F8FAFB"/>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b="1">
                <a:solidFill>
                  <a:srgbClr val="173E63"/>
                </a:solidFill>
                <a:latin typeface="Arial"/>
                <a:ea typeface="Arial"/>
                <a:cs typeface="Arial"/>
              </a:rPr>
              <a:t>Service credits</a:t>
            </a:r>
            <a:endParaRPr sz="800" b="1">
              <a:solidFill>
                <a:srgbClr val="173E63"/>
              </a:solidFill>
            </a:endParaRPr>
          </a:p>
        </p:txBody>
      </p:sp>
      <p:sp>
        <p:nvSpPr>
          <p:cNvPr id="19" name="Text 17">
            <a:extLst xmlns:a="http://schemas.openxmlformats.org/drawingml/2006/main">
              <a:ext uri="{FF2B5EF4-FFF2-40B4-BE49-F238E27FC236}">
                <a16:creationId xmlns:a16="http://schemas.microsoft.com/office/drawing/2014/main" id="{1AE5BEA0-CB51-407D-97FA-E339E812708D}"/>
              </a:ext>
            </a:extLst>
          </p:cNvPr>
          <p:cNvSpPr>
            <a:spLocks xmlns:a="http://schemas.openxmlformats.org/drawingml/2006/main" noGrp="1"/>
          </p:cNvSpPr>
          <p:nvPr/>
        </p:nvSpPr>
        <p:spPr>
          <a:xfrm xmlns:a="http://schemas.openxmlformats.org/drawingml/2006/main" rot="0" flipH="0" flipV="0">
            <a:off x="1801368" y="3652580"/>
            <a:ext cx="2468880" cy="629561"/>
          </a:xfrm>
          <a:prstGeom xmlns:a="http://schemas.openxmlformats.org/drawingml/2006/main" prst="rect">
            <a:avLst/>
          </a:prstGeom>
          <a:solidFill xmlns:a="http://schemas.openxmlformats.org/drawingml/2006/main">
            <a:srgbClr val="F8FAFB"/>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Attach credits to missed availability, restoration, RMA, patch and RCA obligations.</a:t>
            </a:r>
            <a:endParaRPr sz="800">
              <a:solidFill>
                <a:srgbClr val="1F2D3A"/>
              </a:solidFill>
            </a:endParaRPr>
          </a:p>
        </p:txBody>
      </p:sp>
      <p:sp>
        <p:nvSpPr>
          <p:cNvPr id="20" name="Text 18">
            <a:extLst xmlns:a="http://schemas.openxmlformats.org/drawingml/2006/main">
              <a:ext uri="{FF2B5EF4-FFF2-40B4-BE49-F238E27FC236}">
                <a16:creationId xmlns:a16="http://schemas.microsoft.com/office/drawing/2014/main" id="{847B7309-97D8-4A01-8CDC-C2B8B1BC6598}"/>
              </a:ext>
            </a:extLst>
          </p:cNvPr>
          <p:cNvSpPr>
            <a:spLocks xmlns:a="http://schemas.openxmlformats.org/drawingml/2006/main" noGrp="1"/>
          </p:cNvSpPr>
          <p:nvPr/>
        </p:nvSpPr>
        <p:spPr>
          <a:xfrm xmlns:a="http://schemas.openxmlformats.org/drawingml/2006/main" rot="0" flipH="0" flipV="0">
            <a:off x="4270248" y="3652580"/>
            <a:ext cx="1463040" cy="629561"/>
          </a:xfrm>
          <a:prstGeom xmlns:a="http://schemas.openxmlformats.org/drawingml/2006/main" prst="rect">
            <a:avLst/>
          </a:prstGeom>
          <a:solidFill xmlns:a="http://schemas.openxmlformats.org/drawingml/2006/main">
            <a:srgbClr val="F8FAFB"/>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Creates real accountability.</a:t>
            </a:r>
            <a:endParaRPr sz="800">
              <a:solidFill>
                <a:srgbClr val="1F2D3A"/>
              </a:solidFill>
            </a:endParaRPr>
          </a:p>
        </p:txBody>
      </p:sp>
      <p:sp>
        <p:nvSpPr>
          <p:cNvPr id="21" name="Text 19">
            <a:extLst xmlns:a="http://schemas.openxmlformats.org/drawingml/2006/main">
              <a:ext uri="{FF2B5EF4-FFF2-40B4-BE49-F238E27FC236}">
                <a16:creationId xmlns:a16="http://schemas.microsoft.com/office/drawing/2014/main" id="{8E06A0BA-46E4-4294-989B-35128EE75CFE}"/>
              </a:ext>
            </a:extLst>
          </p:cNvPr>
          <p:cNvSpPr>
            <a:spLocks xmlns:a="http://schemas.openxmlformats.org/drawingml/2006/main" noGrp="1"/>
          </p:cNvSpPr>
          <p:nvPr/>
        </p:nvSpPr>
        <p:spPr>
          <a:xfrm xmlns:a="http://schemas.openxmlformats.org/drawingml/2006/main" rot="0" flipH="0" flipV="0">
            <a:off x="658368" y="4282141"/>
            <a:ext cx="1143000" cy="629561"/>
          </a:xfrm>
          <a:prstGeom xmlns:a="http://schemas.openxmlformats.org/drawingml/2006/main" prst="rect">
            <a:avLst/>
          </a:prstGeom>
          <a:solidFill xmlns:a="http://schemas.openxmlformats.org/drawingml/2006/main">
            <a:srgbClr val="FFFFFF"/>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b="1">
                <a:solidFill>
                  <a:srgbClr val="173E63"/>
                </a:solidFill>
                <a:latin typeface="Arial"/>
                <a:ea typeface="Arial"/>
                <a:cs typeface="Arial"/>
              </a:rPr>
              <a:t>Data &amp; exit</a:t>
            </a:r>
            <a:endParaRPr sz="800" b="1">
              <a:solidFill>
                <a:srgbClr val="173E63"/>
              </a:solidFill>
            </a:endParaRPr>
          </a:p>
        </p:txBody>
      </p:sp>
      <p:sp>
        <p:nvSpPr>
          <p:cNvPr id="22" name="Text 20">
            <a:extLst xmlns:a="http://schemas.openxmlformats.org/drawingml/2006/main">
              <a:ext uri="{FF2B5EF4-FFF2-40B4-BE49-F238E27FC236}">
                <a16:creationId xmlns:a16="http://schemas.microsoft.com/office/drawing/2014/main" id="{408B9758-3161-4528-91CD-BEE86E7C06C7}"/>
              </a:ext>
            </a:extLst>
          </p:cNvPr>
          <p:cNvSpPr>
            <a:spLocks xmlns:a="http://schemas.openxmlformats.org/drawingml/2006/main" noGrp="1"/>
          </p:cNvSpPr>
          <p:nvPr/>
        </p:nvSpPr>
        <p:spPr>
          <a:xfrm xmlns:a="http://schemas.openxmlformats.org/drawingml/2006/main" rot="0" flipH="0" flipV="0">
            <a:off x="1801368" y="4282141"/>
            <a:ext cx="2468880" cy="629561"/>
          </a:xfrm>
          <a:prstGeom xmlns:a="http://schemas.openxmlformats.org/drawingml/2006/main" prst="rect">
            <a:avLst/>
          </a:prstGeom>
          <a:solidFill xmlns:a="http://schemas.openxmlformats.org/drawingml/2006/main">
            <a:srgbClr val="FFFFFF"/>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Require configuration export, asset inventory handover, transition assistance and knowledge transfer.</a:t>
            </a:r>
            <a:endParaRPr sz="800">
              <a:solidFill>
                <a:srgbClr val="1F2D3A"/>
              </a:solidFill>
            </a:endParaRPr>
          </a:p>
        </p:txBody>
      </p:sp>
      <p:sp>
        <p:nvSpPr>
          <p:cNvPr id="23" name="Text 21">
            <a:extLst xmlns:a="http://schemas.openxmlformats.org/drawingml/2006/main">
              <a:ext uri="{FF2B5EF4-FFF2-40B4-BE49-F238E27FC236}">
                <a16:creationId xmlns:a16="http://schemas.microsoft.com/office/drawing/2014/main" id="{D9B6345B-537A-46E9-B8DC-11E9461FEC44}"/>
              </a:ext>
            </a:extLst>
          </p:cNvPr>
          <p:cNvSpPr>
            <a:spLocks xmlns:a="http://schemas.openxmlformats.org/drawingml/2006/main" noGrp="1"/>
          </p:cNvSpPr>
          <p:nvPr/>
        </p:nvSpPr>
        <p:spPr>
          <a:xfrm xmlns:a="http://schemas.openxmlformats.org/drawingml/2006/main" rot="0" flipH="0" flipV="0">
            <a:off x="4270248" y="4282141"/>
            <a:ext cx="1463040" cy="629561"/>
          </a:xfrm>
          <a:prstGeom xmlns:a="http://schemas.openxmlformats.org/drawingml/2006/main" prst="rect">
            <a:avLst/>
          </a:prstGeom>
          <a:solidFill xmlns:a="http://schemas.openxmlformats.org/drawingml/2006/main">
            <a:srgbClr val="FFFFFF"/>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Controls switching cost.</a:t>
            </a:r>
            <a:endParaRPr sz="800">
              <a:solidFill>
                <a:srgbClr val="1F2D3A"/>
              </a:solidFill>
            </a:endParaRPr>
          </a:p>
        </p:txBody>
      </p:sp>
      <p:sp>
        <p:nvSpPr>
          <p:cNvPr id="24" name="Text 22">
            <a:extLst xmlns:a="http://schemas.openxmlformats.org/drawingml/2006/main">
              <a:ext uri="{FF2B5EF4-FFF2-40B4-BE49-F238E27FC236}">
                <a16:creationId xmlns:a16="http://schemas.microsoft.com/office/drawing/2014/main" id="{6E6026C1-CA19-4F9F-8DE2-1C1FC9FA3AE9}"/>
              </a:ext>
            </a:extLst>
          </p:cNvPr>
          <p:cNvSpPr>
            <a:spLocks xmlns:a="http://schemas.openxmlformats.org/drawingml/2006/main" noGrp="1"/>
          </p:cNvSpPr>
          <p:nvPr/>
        </p:nvSpPr>
        <p:spPr>
          <a:xfrm xmlns:a="http://schemas.openxmlformats.org/drawingml/2006/main" rot="0" flipH="0" flipV="0">
            <a:off x="658368" y="4911703"/>
            <a:ext cx="1143000" cy="629561"/>
          </a:xfrm>
          <a:prstGeom xmlns:a="http://schemas.openxmlformats.org/drawingml/2006/main" prst="rect">
            <a:avLst/>
          </a:prstGeom>
          <a:solidFill xmlns:a="http://schemas.openxmlformats.org/drawingml/2006/main">
            <a:srgbClr val="F8FAFB"/>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b="1">
                <a:solidFill>
                  <a:srgbClr val="173E63"/>
                </a:solidFill>
                <a:latin typeface="Arial"/>
                <a:ea typeface="Arial"/>
                <a:cs typeface="Arial"/>
              </a:rPr>
              <a:t>Supplier risk</a:t>
            </a:r>
            <a:endParaRPr sz="800" b="1">
              <a:solidFill>
                <a:srgbClr val="173E63"/>
              </a:solidFill>
            </a:endParaRPr>
          </a:p>
        </p:txBody>
      </p:sp>
      <p:sp>
        <p:nvSpPr>
          <p:cNvPr id="25" name="Text 23">
            <a:extLst xmlns:a="http://schemas.openxmlformats.org/drawingml/2006/main">
              <a:ext uri="{FF2B5EF4-FFF2-40B4-BE49-F238E27FC236}">
                <a16:creationId xmlns:a16="http://schemas.microsoft.com/office/drawing/2014/main" id="{A77A8C59-363D-49D1-810A-80CA5A954A9E}"/>
              </a:ext>
            </a:extLst>
          </p:cNvPr>
          <p:cNvSpPr>
            <a:spLocks xmlns:a="http://schemas.openxmlformats.org/drawingml/2006/main" noGrp="1"/>
          </p:cNvSpPr>
          <p:nvPr/>
        </p:nvSpPr>
        <p:spPr>
          <a:xfrm xmlns:a="http://schemas.openxmlformats.org/drawingml/2006/main" rot="0" flipH="0" flipV="0">
            <a:off x="1801368" y="4911703"/>
            <a:ext cx="2468880" cy="629561"/>
          </a:xfrm>
          <a:prstGeom xmlns:a="http://schemas.openxmlformats.org/drawingml/2006/main" prst="rect">
            <a:avLst/>
          </a:prstGeom>
          <a:solidFill xmlns:a="http://schemas.openxmlformats.org/drawingml/2006/main">
            <a:srgbClr val="F8FAFB"/>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Require supply-chain risk evidence, vulnerability disclosure and subcontractor transparency.</a:t>
            </a:r>
            <a:endParaRPr sz="800">
              <a:solidFill>
                <a:srgbClr val="1F2D3A"/>
              </a:solidFill>
            </a:endParaRPr>
          </a:p>
        </p:txBody>
      </p:sp>
      <p:sp>
        <p:nvSpPr>
          <p:cNvPr id="26" name="Text 24">
            <a:extLst xmlns:a="http://schemas.openxmlformats.org/drawingml/2006/main">
              <a:ext uri="{FF2B5EF4-FFF2-40B4-BE49-F238E27FC236}">
                <a16:creationId xmlns:a16="http://schemas.microsoft.com/office/drawing/2014/main" id="{90A6C0B3-D2D4-4B45-805A-02765D87DE0A}"/>
              </a:ext>
            </a:extLst>
          </p:cNvPr>
          <p:cNvSpPr>
            <a:spLocks xmlns:a="http://schemas.openxmlformats.org/drawingml/2006/main" noGrp="1"/>
          </p:cNvSpPr>
          <p:nvPr/>
        </p:nvSpPr>
        <p:spPr>
          <a:xfrm xmlns:a="http://schemas.openxmlformats.org/drawingml/2006/main" rot="0" flipH="0" flipV="0">
            <a:off x="4270248" y="4911703"/>
            <a:ext cx="1463040" cy="629561"/>
          </a:xfrm>
          <a:prstGeom xmlns:a="http://schemas.openxmlformats.org/drawingml/2006/main" prst="rect">
            <a:avLst/>
          </a:prstGeom>
          <a:solidFill xmlns:a="http://schemas.openxmlformats.org/drawingml/2006/main">
            <a:srgbClr val="F8FAFB"/>
          </a:solidFill>
          <a:ln xmlns:a="http://schemas.openxmlformats.org/drawingml/2006/main" w="7620">
            <a:solidFill>
              <a:srgbClr val="C9D2D8"/>
            </a:solidFill>
          </a:ln>
        </p:spPr>
        <p:txBody>
          <a:bodyPr xmlns:a="http://schemas.openxmlformats.org/drawingml/2006/main" wrap="square" lIns="63500" tIns="572" rIns="63500" bIns="572"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Improves resilience.</a:t>
            </a:r>
            <a:endParaRPr sz="800">
              <a:solidFill>
                <a:srgbClr val="1F2D3A"/>
              </a:solidFill>
            </a:endParaRPr>
          </a:p>
        </p:txBody>
      </p:sp>
      <p:sp>
        <p:nvSpPr>
          <p:cNvPr id="27" name="Text 25">
            <a:extLst xmlns:a="http://schemas.openxmlformats.org/drawingml/2006/main">
              <a:ext uri="{FF2B5EF4-FFF2-40B4-BE49-F238E27FC236}">
                <a16:creationId xmlns:a16="http://schemas.microsoft.com/office/drawing/2014/main" id="{65776E6E-A23E-482B-A83F-A7F581584262}"/>
              </a:ext>
            </a:extLst>
          </p:cNvPr>
          <p:cNvSpPr>
            <a:spLocks xmlns:a="http://schemas.openxmlformats.org/drawingml/2006/main" noGrp="1"/>
          </p:cNvSpPr>
          <p:nvPr/>
        </p:nvSpPr>
        <p:spPr>
          <a:xfrm xmlns:a="http://schemas.openxmlformats.org/drawingml/2006/main">
            <a:off x="6126480" y="1069848"/>
            <a:ext cx="530352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1020" b="1">
                <a:solidFill>
                  <a:srgbClr val="173E63"/>
                </a:solidFill>
                <a:latin typeface="Arial"/>
                <a:ea typeface="Arial"/>
                <a:cs typeface="Arial"/>
              </a:rPr>
              <a:t>Decision logic for sourcing model selection</a:t>
            </a:r>
            <a:endParaRPr sz="1020"/>
          </a:p>
        </p:txBody>
      </p:sp>
      <p:sp>
        <p:nvSpPr>
          <p:cNvPr id="28" name="Text 26">
            <a:extLst xmlns:a="http://schemas.openxmlformats.org/drawingml/2006/main">
              <a:ext uri="{FF2B5EF4-FFF2-40B4-BE49-F238E27FC236}">
                <a16:creationId xmlns:a16="http://schemas.microsoft.com/office/drawing/2014/main" id="{BAD6D283-192D-448F-903C-9C10FA4FF2E9}"/>
              </a:ext>
            </a:extLst>
          </p:cNvPr>
          <p:cNvSpPr>
            <a:spLocks xmlns:a="http://schemas.openxmlformats.org/drawingml/2006/main" noGrp="1"/>
          </p:cNvSpPr>
          <p:nvPr/>
        </p:nvSpPr>
        <p:spPr>
          <a:xfrm xmlns:a="http://schemas.openxmlformats.org/drawingml/2006/main">
            <a:off x="6126480" y="1353312"/>
            <a:ext cx="5257800" cy="347472"/>
          </a:xfrm>
          <a:prstGeom xmlns:a="http://schemas.openxmlformats.org/drawingml/2006/main" prst="rect">
            <a:avLst/>
          </a:prstGeom>
          <a:solidFill xmlns:a="http://schemas.openxmlformats.org/drawingml/2006/main">
            <a:srgbClr val="F7F9FB"/>
          </a:solidFill>
          <a:ln xmlns:a="http://schemas.openxmlformats.org/drawingml/2006/main" w="7620">
            <a:solidFill>
              <a:srgbClr val="C9D2D8"/>
            </a:solidFill>
          </a:ln>
        </p:spPr>
        <p:txBody>
          <a:bodyPr xmlns:a="http://schemas.openxmlformats.org/drawingml/2006/main" wrap="square" lIns="762" tIns="762" rIns="762" bIns="762" anchor="ctr">
            <a:noAutofit/>
          </a:bodyPr>
          <a:lstStyle xmlns:a="http://schemas.openxmlformats.org/drawingml/2006/main"/>
          <a:p xmlns:a="http://schemas.openxmlformats.org/drawingml/2006/main">
            <a:pPr marL="0" indent="0" algn="ctr">
              <a:buNone/>
            </a:pPr>
            <a:r>
              <a:rPr sz="870" b="1">
                <a:solidFill>
                  <a:srgbClr val="173E63"/>
                </a:solidFill>
                <a:latin typeface="Arial"/>
                <a:ea typeface="Arial"/>
                <a:cs typeface="Arial"/>
              </a:rPr>
              <a:t>How much operational responsibility should transfer to the provider?</a:t>
            </a:r>
            <a:endParaRPr sz="870"/>
          </a:p>
        </p:txBody>
      </p:sp>
      <p:sp>
        <p:nvSpPr>
          <p:cNvPr id="29" name="Text 27">
            <a:extLst xmlns:a="http://schemas.openxmlformats.org/drawingml/2006/main">
              <a:ext uri="{FF2B5EF4-FFF2-40B4-BE49-F238E27FC236}">
                <a16:creationId xmlns:a16="http://schemas.microsoft.com/office/drawing/2014/main" id="{A395F40E-DB18-46B2-A838-7D410C8E59F2}"/>
              </a:ext>
            </a:extLst>
          </p:cNvPr>
          <p:cNvSpPr>
            <a:spLocks xmlns:a="http://schemas.openxmlformats.org/drawingml/2006/main" noGrp="1"/>
          </p:cNvSpPr>
          <p:nvPr/>
        </p:nvSpPr>
        <p:spPr>
          <a:xfrm xmlns:a="http://schemas.openxmlformats.org/drawingml/2006/main">
            <a:off x="6126480" y="1865376"/>
            <a:ext cx="1517904" cy="804672"/>
          </a:xfrm>
          <a:prstGeom xmlns:a="http://schemas.openxmlformats.org/drawingml/2006/main" prst="rect">
            <a:avLst/>
          </a:prstGeom>
          <a:solidFill xmlns:a="http://schemas.openxmlformats.org/drawingml/2006/main">
            <a:srgbClr val="EAF1F7"/>
          </a:solidFill>
          <a:ln xmlns:a="http://schemas.openxmlformats.org/drawingml/2006/main" w="7620">
            <a:solidFill>
              <a:srgbClr val="B9CAD8"/>
            </a:solidFill>
          </a:ln>
        </p:spPr>
        <p:txBody>
          <a:bodyPr xmlns:a="http://schemas.openxmlformats.org/drawingml/2006/main" wrap="square" lIns="826" tIns="826" rIns="826" bIns="826" anchor="ctr">
            <a:noAutofit/>
          </a:bodyPr>
          <a:lstStyle xmlns:a="http://schemas.openxmlformats.org/drawingml/2006/main"/>
          <a:p xmlns:a="http://schemas.openxmlformats.org/drawingml/2006/main">
            <a:pPr marL="0" indent="0" algn="ctr">
              <a:buNone/>
            </a:pPr>
            <a:r>
              <a:rPr sz="800" b="1">
                <a:solidFill>
                  <a:srgbClr val="173E63"/>
                </a:solidFill>
                <a:latin typeface="Arial"/>
                <a:ea typeface="Arial"/>
                <a:cs typeface="Arial"/>
              </a:rPr>
              <a:t>Client-led</a:t>
            </a:r>
            <a:endParaRPr sz="725"/>
          </a:p>
          <a:p xmlns:a="http://schemas.openxmlformats.org/drawingml/2006/main">
            <a:pPr marL="0" indent="0" algn="ctr">
              <a:buNone/>
            </a:pPr>
            <a:r>
              <a:rPr sz="800" b="1">
                <a:solidFill>
                  <a:srgbClr val="173E63"/>
                </a:solidFill>
                <a:latin typeface="Arial"/>
                <a:ea typeface="Arial"/>
                <a:cs typeface="Arial"/>
              </a:rPr>
              <a:t>OEM + VAR / SI lots</a:t>
            </a:r>
            <a:endParaRPr sz="725"/>
          </a:p>
          <a:p xmlns:a="http://schemas.openxmlformats.org/drawingml/2006/main">
            <a:pPr marL="0" indent="0" algn="ctr">
              <a:buNone/>
            </a:pPr>
            <a:r>
              <a:rPr sz="800" b="1">
                <a:solidFill>
                  <a:srgbClr val="173E63"/>
                </a:solidFill>
                <a:latin typeface="Arial"/>
                <a:ea typeface="Arial"/>
                <a:cs typeface="Arial"/>
              </a:rPr>
              <a:t>Internal NetOps owns day-2 operations</a:t>
            </a:r>
            <a:endParaRPr sz="725"/>
          </a:p>
        </p:txBody>
      </p:sp>
      <p:sp>
        <p:nvSpPr>
          <p:cNvPr id="30" name="Text 28">
            <a:extLst xmlns:a="http://schemas.openxmlformats.org/drawingml/2006/main">
              <a:ext uri="{FF2B5EF4-FFF2-40B4-BE49-F238E27FC236}">
                <a16:creationId xmlns:a16="http://schemas.microsoft.com/office/drawing/2014/main" id="{D5897C8F-0A21-401A-9CC2-165A5422524F}"/>
              </a:ext>
            </a:extLst>
          </p:cNvPr>
          <p:cNvSpPr>
            <a:spLocks xmlns:a="http://schemas.openxmlformats.org/drawingml/2006/main" noGrp="1"/>
          </p:cNvSpPr>
          <p:nvPr/>
        </p:nvSpPr>
        <p:spPr>
          <a:xfrm xmlns:a="http://schemas.openxmlformats.org/drawingml/2006/main">
            <a:off x="7991856" y="1865376"/>
            <a:ext cx="1517904" cy="804672"/>
          </a:xfrm>
          <a:prstGeom xmlns:a="http://schemas.openxmlformats.org/drawingml/2006/main" prst="rect">
            <a:avLst/>
          </a:prstGeom>
          <a:solidFill xmlns:a="http://schemas.openxmlformats.org/drawingml/2006/main">
            <a:srgbClr val="F0F7F7"/>
          </a:solidFill>
          <a:ln xmlns:a="http://schemas.openxmlformats.org/drawingml/2006/main" w="7620">
            <a:solidFill>
              <a:srgbClr val="A7D3CF"/>
            </a:solidFill>
          </a:ln>
        </p:spPr>
        <p:txBody>
          <a:bodyPr xmlns:a="http://schemas.openxmlformats.org/drawingml/2006/main" wrap="square" lIns="826" tIns="826" rIns="826" bIns="826" anchor="ctr">
            <a:noAutofit/>
          </a:bodyPr>
          <a:lstStyle xmlns:a="http://schemas.openxmlformats.org/drawingml/2006/main"/>
          <a:p xmlns:a="http://schemas.openxmlformats.org/drawingml/2006/main">
            <a:pPr marL="0" indent="0" algn="ctr">
              <a:buNone/>
            </a:pPr>
            <a:r>
              <a:rPr sz="800" b="1">
                <a:solidFill>
                  <a:srgbClr val="168C88"/>
                </a:solidFill>
                <a:latin typeface="Arial"/>
                <a:ea typeface="Arial"/>
                <a:cs typeface="Arial"/>
              </a:rPr>
              <a:t>Co-managed</a:t>
            </a:r>
            <a:endParaRPr sz="725"/>
          </a:p>
          <a:p xmlns:a="http://schemas.openxmlformats.org/drawingml/2006/main">
            <a:pPr marL="0" indent="0" algn="ctr">
              <a:buNone/>
            </a:pPr>
            <a:r>
              <a:rPr sz="800" b="1">
                <a:solidFill>
                  <a:srgbClr val="168C88"/>
                </a:solidFill>
                <a:latin typeface="Arial"/>
                <a:ea typeface="Arial"/>
                <a:cs typeface="Arial"/>
              </a:rPr>
              <a:t>SI / MSP support wrapper</a:t>
            </a:r>
            <a:endParaRPr sz="725"/>
          </a:p>
          <a:p xmlns:a="http://schemas.openxmlformats.org/drawingml/2006/main">
            <a:pPr marL="0" indent="0" algn="ctr">
              <a:buNone/>
            </a:pPr>
            <a:r>
              <a:rPr sz="800" b="1">
                <a:solidFill>
                  <a:srgbClr val="168C88"/>
                </a:solidFill>
                <a:latin typeface="Arial"/>
                <a:ea typeface="Arial"/>
                <a:cs typeface="Arial"/>
              </a:rPr>
              <a:t>Shared tooling + SLA reporting</a:t>
            </a:r>
            <a:endParaRPr sz="725"/>
          </a:p>
        </p:txBody>
      </p:sp>
      <p:sp>
        <p:nvSpPr>
          <p:cNvPr id="31" name="Text 29">
            <a:extLst xmlns:a="http://schemas.openxmlformats.org/drawingml/2006/main">
              <a:ext uri="{FF2B5EF4-FFF2-40B4-BE49-F238E27FC236}">
                <a16:creationId xmlns:a16="http://schemas.microsoft.com/office/drawing/2014/main" id="{484156B5-5AF8-4C8D-ABE5-E5DFB9F51963}"/>
              </a:ext>
            </a:extLst>
          </p:cNvPr>
          <p:cNvSpPr>
            <a:spLocks xmlns:a="http://schemas.openxmlformats.org/drawingml/2006/main" noGrp="1"/>
          </p:cNvSpPr>
          <p:nvPr/>
        </p:nvSpPr>
        <p:spPr>
          <a:xfrm xmlns:a="http://schemas.openxmlformats.org/drawingml/2006/main">
            <a:off x="9857232" y="1865376"/>
            <a:ext cx="1517904" cy="804672"/>
          </a:xfrm>
          <a:prstGeom xmlns:a="http://schemas.openxmlformats.org/drawingml/2006/main" prst="rect">
            <a:avLst/>
          </a:prstGeom>
          <a:solidFill xmlns:a="http://schemas.openxmlformats.org/drawingml/2006/main">
            <a:srgbClr val="F5F4F9"/>
          </a:solidFill>
          <a:ln xmlns:a="http://schemas.openxmlformats.org/drawingml/2006/main" w="7620">
            <a:solidFill>
              <a:srgbClr val="BFC2D5"/>
            </a:solidFill>
          </a:ln>
        </p:spPr>
        <p:txBody>
          <a:bodyPr xmlns:a="http://schemas.openxmlformats.org/drawingml/2006/main" wrap="square" lIns="826" tIns="826" rIns="826" bIns="826" anchor="ctr">
            <a:noAutofit/>
          </a:bodyPr>
          <a:lstStyle xmlns:a="http://schemas.openxmlformats.org/drawingml/2006/main"/>
          <a:p xmlns:a="http://schemas.openxmlformats.org/drawingml/2006/main">
            <a:pPr marL="0" indent="0" algn="ctr">
              <a:buNone/>
            </a:pPr>
            <a:r>
              <a:rPr sz="800" b="1">
                <a:solidFill>
                  <a:srgbClr val="3E4464"/>
                </a:solidFill>
                <a:latin typeface="Arial"/>
                <a:ea typeface="Arial"/>
                <a:cs typeface="Arial"/>
              </a:rPr>
              <a:t>Provider-led</a:t>
            </a:r>
            <a:endParaRPr sz="725"/>
          </a:p>
          <a:p xmlns:a="http://schemas.openxmlformats.org/drawingml/2006/main">
            <a:pPr marL="0" indent="0" algn="ctr">
              <a:buNone/>
            </a:pPr>
            <a:r>
              <a:rPr sz="800" b="1">
                <a:solidFill>
                  <a:srgbClr val="3E4464"/>
                </a:solidFill>
                <a:latin typeface="Arial"/>
                <a:ea typeface="Arial"/>
                <a:cs typeface="Arial"/>
              </a:rPr>
              <a:t>MSP / NaaS bundle</a:t>
            </a:r>
            <a:endParaRPr sz="725"/>
          </a:p>
          <a:p xmlns:a="http://schemas.openxmlformats.org/drawingml/2006/main">
            <a:pPr marL="0" indent="0" algn="ctr">
              <a:buNone/>
            </a:pPr>
            <a:r>
              <a:rPr sz="800" b="1">
                <a:solidFill>
                  <a:srgbClr val="3E4464"/>
                </a:solidFill>
                <a:latin typeface="Arial"/>
                <a:ea typeface="Arial"/>
                <a:cs typeface="Arial"/>
              </a:rPr>
              <a:t>Provider owns operations under SLA</a:t>
            </a:r>
            <a:endParaRPr sz="725"/>
          </a:p>
        </p:txBody>
      </p:sp>
      <p:sp>
        <p:nvSpPr>
          <p:cNvPr id="32" name="Text 30">
            <a:extLst xmlns:a="http://schemas.openxmlformats.org/drawingml/2006/main">
              <a:ext uri="{FF2B5EF4-FFF2-40B4-BE49-F238E27FC236}">
                <a16:creationId xmlns:a16="http://schemas.microsoft.com/office/drawing/2014/main" id="{A5616651-9675-499A-9D1E-0892CB935DC9}"/>
              </a:ext>
            </a:extLst>
          </p:cNvPr>
          <p:cNvSpPr>
            <a:spLocks xmlns:a="http://schemas.openxmlformats.org/drawingml/2006/main" noGrp="1"/>
          </p:cNvSpPr>
          <p:nvPr/>
        </p:nvSpPr>
        <p:spPr>
          <a:xfrm xmlns:a="http://schemas.openxmlformats.org/drawingml/2006/main">
            <a:off x="7726680" y="2084832"/>
            <a:ext cx="18288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400" b="1">
                <a:solidFill>
                  <a:srgbClr val="6F7B85"/>
                </a:solidFill>
                <a:latin typeface="Arial"/>
                <a:ea typeface="Arial"/>
                <a:cs typeface="Arial"/>
              </a:rPr>
              <a:t>→</a:t>
            </a:r>
            <a:endParaRPr sz="1400"/>
          </a:p>
        </p:txBody>
      </p:sp>
      <p:sp>
        <p:nvSpPr>
          <p:cNvPr id="33" name="Text 31">
            <a:extLst xmlns:a="http://schemas.openxmlformats.org/drawingml/2006/main">
              <a:ext uri="{FF2B5EF4-FFF2-40B4-BE49-F238E27FC236}">
                <a16:creationId xmlns:a16="http://schemas.microsoft.com/office/drawing/2014/main" id="{E3215774-EF4A-4DE8-9362-A4683D55CF81}"/>
              </a:ext>
            </a:extLst>
          </p:cNvPr>
          <p:cNvSpPr>
            <a:spLocks xmlns:a="http://schemas.openxmlformats.org/drawingml/2006/main" noGrp="1"/>
          </p:cNvSpPr>
          <p:nvPr/>
        </p:nvSpPr>
        <p:spPr>
          <a:xfrm xmlns:a="http://schemas.openxmlformats.org/drawingml/2006/main">
            <a:off x="9592056" y="2084832"/>
            <a:ext cx="18288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400" b="1">
                <a:solidFill>
                  <a:srgbClr val="6F7B85"/>
                </a:solidFill>
                <a:latin typeface="Arial"/>
                <a:ea typeface="Arial"/>
                <a:cs typeface="Arial"/>
              </a:rPr>
              <a:t>→</a:t>
            </a:r>
            <a:endParaRPr sz="1400"/>
          </a:p>
        </p:txBody>
      </p:sp>
      <p:sp>
        <p:nvSpPr>
          <p:cNvPr id="34" name="Text 32">
            <a:extLst xmlns:a="http://schemas.openxmlformats.org/drawingml/2006/main">
              <a:ext uri="{FF2B5EF4-FFF2-40B4-BE49-F238E27FC236}">
                <a16:creationId xmlns:a16="http://schemas.microsoft.com/office/drawing/2014/main" id="{AE2DDF26-9AA8-4EF0-A34D-47782E211528}"/>
              </a:ext>
            </a:extLst>
          </p:cNvPr>
          <p:cNvSpPr>
            <a:spLocks xmlns:a="http://schemas.openxmlformats.org/drawingml/2006/main" noGrp="1"/>
          </p:cNvSpPr>
          <p:nvPr/>
        </p:nvSpPr>
        <p:spPr>
          <a:xfrm xmlns:a="http://schemas.openxmlformats.org/drawingml/2006/main">
            <a:off x="6126480" y="2779776"/>
            <a:ext cx="1517904" cy="530352"/>
          </a:xfrm>
          <a:prstGeom xmlns:a="http://schemas.openxmlformats.org/drawingml/2006/main" prst="rect">
            <a:avLst/>
          </a:prstGeom>
          <a:solidFill xmlns:a="http://schemas.openxmlformats.org/drawingml/2006/main">
            <a:srgbClr val="FFFFFF"/>
          </a:solidFill>
          <a:ln xmlns:a="http://schemas.openxmlformats.org/drawingml/2006/main" w="7620">
            <a:solidFill>
              <a:srgbClr val="C9D2D8"/>
            </a:solidFill>
          </a:ln>
        </p:spPr>
        <p:txBody>
          <a:bodyPr xmlns:a="http://schemas.openxmlformats.org/drawingml/2006/main" wrap="square" lIns="635" tIns="635" rIns="635" bIns="635"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Select when internal NetOps capacity is strong and architecture control is critical.</a:t>
            </a:r>
            <a:endParaRPr sz="700"/>
          </a:p>
        </p:txBody>
      </p:sp>
      <p:sp>
        <p:nvSpPr>
          <p:cNvPr id="35" name="Text 33">
            <a:extLst xmlns:a="http://schemas.openxmlformats.org/drawingml/2006/main">
              <a:ext uri="{FF2B5EF4-FFF2-40B4-BE49-F238E27FC236}">
                <a16:creationId xmlns:a16="http://schemas.microsoft.com/office/drawing/2014/main" id="{BA550307-3DB2-4D07-BAD6-385C7C70C1C5}"/>
              </a:ext>
            </a:extLst>
          </p:cNvPr>
          <p:cNvSpPr>
            <a:spLocks xmlns:a="http://schemas.openxmlformats.org/drawingml/2006/main" noGrp="1"/>
          </p:cNvSpPr>
          <p:nvPr/>
        </p:nvSpPr>
        <p:spPr>
          <a:xfrm xmlns:a="http://schemas.openxmlformats.org/drawingml/2006/main">
            <a:off x="7991856" y="2779776"/>
            <a:ext cx="1517904" cy="530352"/>
          </a:xfrm>
          <a:prstGeom xmlns:a="http://schemas.openxmlformats.org/drawingml/2006/main" prst="rect">
            <a:avLst/>
          </a:prstGeom>
          <a:solidFill xmlns:a="http://schemas.openxmlformats.org/drawingml/2006/main">
            <a:srgbClr val="FFFFFF"/>
          </a:solidFill>
          <a:ln xmlns:a="http://schemas.openxmlformats.org/drawingml/2006/main" w="7620">
            <a:solidFill>
              <a:srgbClr val="C9D2D8"/>
            </a:solidFill>
          </a:ln>
        </p:spPr>
        <p:txBody>
          <a:bodyPr xmlns:a="http://schemas.openxmlformats.org/drawingml/2006/main" wrap="square" lIns="635" tIns="635" rIns="635" bIns="635"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Select when the client wants support but retains governance and change approval.</a:t>
            </a:r>
            <a:endParaRPr sz="700"/>
          </a:p>
        </p:txBody>
      </p:sp>
      <p:sp>
        <p:nvSpPr>
          <p:cNvPr id="36" name="Text 34">
            <a:extLst xmlns:a="http://schemas.openxmlformats.org/drawingml/2006/main">
              <a:ext uri="{FF2B5EF4-FFF2-40B4-BE49-F238E27FC236}">
                <a16:creationId xmlns:a16="http://schemas.microsoft.com/office/drawing/2014/main" id="{0EBC1C3E-453B-4394-8E42-C8F4D96429E8}"/>
              </a:ext>
            </a:extLst>
          </p:cNvPr>
          <p:cNvSpPr>
            <a:spLocks xmlns:a="http://schemas.openxmlformats.org/drawingml/2006/main" noGrp="1"/>
          </p:cNvSpPr>
          <p:nvPr/>
        </p:nvSpPr>
        <p:spPr>
          <a:xfrm xmlns:a="http://schemas.openxmlformats.org/drawingml/2006/main">
            <a:off x="9857232" y="2779776"/>
            <a:ext cx="1517904" cy="530352"/>
          </a:xfrm>
          <a:prstGeom xmlns:a="http://schemas.openxmlformats.org/drawingml/2006/main" prst="rect">
            <a:avLst/>
          </a:prstGeom>
          <a:solidFill xmlns:a="http://schemas.openxmlformats.org/drawingml/2006/main">
            <a:srgbClr val="FFFFFF"/>
          </a:solidFill>
          <a:ln xmlns:a="http://schemas.openxmlformats.org/drawingml/2006/main" w="7620">
            <a:solidFill>
              <a:srgbClr val="C9D2D8"/>
            </a:solidFill>
          </a:ln>
        </p:spPr>
        <p:txBody>
          <a:bodyPr xmlns:a="http://schemas.openxmlformats.org/drawingml/2006/main" wrap="square" lIns="635" tIns="635" rIns="635" bIns="635"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Select when limited operations capacity requires a supplier-owned run model.</a:t>
            </a:r>
            <a:endParaRPr sz="700"/>
          </a:p>
        </p:txBody>
      </p:sp>
      <p:sp>
        <p:nvSpPr>
          <p:cNvPr id="37" name="Text 35">
            <a:extLst xmlns:a="http://schemas.openxmlformats.org/drawingml/2006/main">
              <a:ext uri="{FF2B5EF4-FFF2-40B4-BE49-F238E27FC236}">
                <a16:creationId xmlns:a16="http://schemas.microsoft.com/office/drawing/2014/main" id="{07DE084E-352A-4D16-9AA8-B54742B54EB9}"/>
              </a:ext>
            </a:extLst>
          </p:cNvPr>
          <p:cNvSpPr>
            <a:spLocks xmlns:a="http://schemas.openxmlformats.org/drawingml/2006/main" noGrp="1"/>
          </p:cNvSpPr>
          <p:nvPr/>
        </p:nvSpPr>
        <p:spPr>
          <a:xfrm xmlns:a="http://schemas.openxmlformats.org/drawingml/2006/main">
            <a:off x="6126480" y="3529584"/>
            <a:ext cx="5257800" cy="274320"/>
          </a:xfrm>
          <a:prstGeom xmlns:a="http://schemas.openxmlformats.org/drawingml/2006/main" prst="rect">
            <a:avLst/>
          </a:prstGeom>
          <a:solidFill xmlns:a="http://schemas.openxmlformats.org/drawingml/2006/main">
            <a:srgbClr val="173E63"/>
          </a:solidFill>
          <a:ln xmlns:a="http://schemas.openxmlformats.org/drawingml/2006/main" w="7620">
            <a:solidFill>
              <a:srgbClr val="173E63"/>
            </a:solidFill>
          </a:ln>
        </p:spPr>
        <p:txBody>
          <a:bodyPr xmlns:a="http://schemas.openxmlformats.org/drawingml/2006/main" wrap="square" lIns="762" tIns="762" rIns="762" bIns="762"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Apply commercial and governance overlays after the operating model is chosen</a:t>
            </a:r>
            <a:endParaRPr sz="800" b="1">
              <a:solidFill>
                <a:srgbClr val="FFFFFF"/>
              </a:solidFill>
            </a:endParaRPr>
          </a:p>
        </p:txBody>
      </p:sp>
      <p:sp>
        <p:nvSpPr>
          <p:cNvPr id="38" name="Text 36">
            <a:extLst xmlns:a="http://schemas.openxmlformats.org/drawingml/2006/main">
              <a:ext uri="{FF2B5EF4-FFF2-40B4-BE49-F238E27FC236}">
                <a16:creationId xmlns:a16="http://schemas.microsoft.com/office/drawing/2014/main" id="{D5A79712-B055-42E5-BA17-64DCFCA85E35}"/>
              </a:ext>
            </a:extLst>
          </p:cNvPr>
          <p:cNvSpPr>
            <a:spLocks xmlns:a="http://schemas.openxmlformats.org/drawingml/2006/main" noGrp="1"/>
          </p:cNvSpPr>
          <p:nvPr/>
        </p:nvSpPr>
        <p:spPr>
          <a:xfrm xmlns:a="http://schemas.openxmlformats.org/drawingml/2006/main">
            <a:off x="6126480" y="3840480"/>
            <a:ext cx="1417320" cy="402336"/>
          </a:xfrm>
          <a:prstGeom xmlns:a="http://schemas.openxmlformats.org/drawingml/2006/main" prst="rect">
            <a:avLst/>
          </a:prstGeom>
          <a:solidFill xmlns:a="http://schemas.openxmlformats.org/drawingml/2006/main">
            <a:srgbClr val="F3F6F8"/>
          </a:solidFill>
          <a:ln xmlns:a="http://schemas.openxmlformats.org/drawingml/2006/main" w="7620">
            <a:solidFill>
              <a:srgbClr val="C9D2D8"/>
            </a:solidFill>
          </a:ln>
        </p:spPr>
        <p:txBody>
          <a:bodyPr xmlns:a="http://schemas.openxmlformats.org/drawingml/2006/main" wrap="square" lIns="762" tIns="762" rIns="762" bIns="762" anchor="ctr">
            <a:noAutofit/>
          </a:bodyPr>
          <a:lstStyle xmlns:a="http://schemas.openxmlformats.org/drawingml/2006/main"/>
          <a:p xmlns:a="http://schemas.openxmlformats.org/drawingml/2006/main">
            <a:pPr marL="0" indent="0" algn="l">
              <a:buNone/>
            </a:pPr>
            <a:r>
              <a:rPr sz="800" b="1">
                <a:solidFill>
                  <a:srgbClr val="173E63"/>
                </a:solidFill>
                <a:latin typeface="Arial"/>
                <a:ea typeface="Arial"/>
                <a:cs typeface="Arial"/>
              </a:rPr>
              <a:t> High regulatory control</a:t>
            </a:r>
            <a:endParaRPr sz="800" b="1">
              <a:solidFill>
                <a:srgbClr val="173E63"/>
              </a:solidFill>
            </a:endParaRPr>
          </a:p>
        </p:txBody>
      </p:sp>
      <p:sp>
        <p:nvSpPr>
          <p:cNvPr id="39" name="Text 37">
            <a:extLst xmlns:a="http://schemas.openxmlformats.org/drawingml/2006/main">
              <a:ext uri="{FF2B5EF4-FFF2-40B4-BE49-F238E27FC236}">
                <a16:creationId xmlns:a16="http://schemas.microsoft.com/office/drawing/2014/main" id="{72E26AB8-364F-4624-BDF7-41669A3EB4A2}"/>
              </a:ext>
            </a:extLst>
          </p:cNvPr>
          <p:cNvSpPr>
            <a:spLocks xmlns:a="http://schemas.openxmlformats.org/drawingml/2006/main" noGrp="1"/>
          </p:cNvSpPr>
          <p:nvPr/>
        </p:nvSpPr>
        <p:spPr>
          <a:xfrm xmlns:a="http://schemas.openxmlformats.org/drawingml/2006/main">
            <a:off x="7552944" y="3840480"/>
            <a:ext cx="3831336" cy="402336"/>
          </a:xfrm>
          <a:prstGeom xmlns:a="http://schemas.openxmlformats.org/drawingml/2006/main" prst="rect">
            <a:avLst/>
          </a:prstGeom>
          <a:solidFill xmlns:a="http://schemas.openxmlformats.org/drawingml/2006/main">
            <a:srgbClr val="FFFFFF"/>
          </a:solidFill>
          <a:ln xmlns:a="http://schemas.openxmlformats.org/drawingml/2006/main" w="7620">
            <a:solidFill>
              <a:srgbClr val="C9D2D8"/>
            </a:solidFill>
          </a:ln>
        </p:spPr>
        <p:txBody>
          <a:bodyPr xmlns:a="http://schemas.openxmlformats.org/drawingml/2006/main" wrap="square" lIns="762" tIns="762" rIns="762" bIns="762"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 Keep architecture, security policy and change approvals client-owned, even if a     </a:t>
            </a:r>
          </a:p>
          <a:p xmlns:a="http://schemas.openxmlformats.org/drawingml/2006/main">
            <a:pPr marL="0" indent="0" algn="l">
              <a:buNone/>
            </a:pPr>
            <a:r>
              <a:rPr sz="800">
                <a:solidFill>
                  <a:srgbClr val="1F2D3A"/>
                </a:solidFill>
                <a:latin typeface="Arial"/>
                <a:ea typeface="Arial"/>
                <a:cs typeface="Arial"/>
              </a:rPr>
              <a:t> provider operates the network.</a:t>
            </a:r>
            <a:endParaRPr sz="800">
              <a:solidFill>
                <a:srgbClr val="1F2D3A"/>
              </a:solidFill>
            </a:endParaRPr>
          </a:p>
        </p:txBody>
      </p:sp>
      <p:sp>
        <p:nvSpPr>
          <p:cNvPr id="40" name="Text 38">
            <a:extLst xmlns:a="http://schemas.openxmlformats.org/drawingml/2006/main">
              <a:ext uri="{FF2B5EF4-FFF2-40B4-BE49-F238E27FC236}">
                <a16:creationId xmlns:a16="http://schemas.microsoft.com/office/drawing/2014/main" id="{5E1BB8A8-C1ED-4FE1-88C6-6A1FAB887DBF}"/>
              </a:ext>
            </a:extLst>
          </p:cNvPr>
          <p:cNvSpPr>
            <a:spLocks xmlns:a="http://schemas.openxmlformats.org/drawingml/2006/main" noGrp="1"/>
          </p:cNvSpPr>
          <p:nvPr/>
        </p:nvSpPr>
        <p:spPr>
          <a:xfrm xmlns:a="http://schemas.openxmlformats.org/drawingml/2006/main">
            <a:off x="6126480" y="4375161"/>
            <a:ext cx="1417320" cy="402336"/>
          </a:xfrm>
          <a:prstGeom xmlns:a="http://schemas.openxmlformats.org/drawingml/2006/main" prst="rect">
            <a:avLst/>
          </a:prstGeom>
          <a:solidFill xmlns:a="http://schemas.openxmlformats.org/drawingml/2006/main">
            <a:srgbClr val="F3F6F8"/>
          </a:solidFill>
          <a:ln xmlns:a="http://schemas.openxmlformats.org/drawingml/2006/main" w="7620">
            <a:solidFill>
              <a:srgbClr val="C9D2D8"/>
            </a:solidFill>
          </a:ln>
        </p:spPr>
        <p:txBody>
          <a:bodyPr xmlns:a="http://schemas.openxmlformats.org/drawingml/2006/main" wrap="square" lIns="762" tIns="762" rIns="762" bIns="762" anchor="ctr">
            <a:noAutofit/>
          </a:bodyPr>
          <a:lstStyle xmlns:a="http://schemas.openxmlformats.org/drawingml/2006/main"/>
          <a:p xmlns:a="http://schemas.openxmlformats.org/drawingml/2006/main">
            <a:pPr marL="0" indent="0" algn="l">
              <a:buNone/>
            </a:pPr>
            <a:r>
              <a:rPr sz="800" b="1">
                <a:solidFill>
                  <a:srgbClr val="173E63"/>
                </a:solidFill>
                <a:latin typeface="Arial"/>
                <a:ea typeface="Arial"/>
                <a:cs typeface="Arial"/>
              </a:rPr>
              <a:t> Need low year-0 cash</a:t>
            </a:r>
            <a:endParaRPr sz="800" b="1">
              <a:solidFill>
                <a:srgbClr val="173E63"/>
              </a:solidFill>
            </a:endParaRPr>
          </a:p>
        </p:txBody>
      </p:sp>
      <p:sp>
        <p:nvSpPr>
          <p:cNvPr id="41" name="Text 39">
            <a:extLst xmlns:a="http://schemas.openxmlformats.org/drawingml/2006/main">
              <a:ext uri="{FF2B5EF4-FFF2-40B4-BE49-F238E27FC236}">
                <a16:creationId xmlns:a16="http://schemas.microsoft.com/office/drawing/2014/main" id="{5836AF60-8907-430B-9CEE-3C5739F6BDD4}"/>
              </a:ext>
            </a:extLst>
          </p:cNvPr>
          <p:cNvSpPr>
            <a:spLocks xmlns:a="http://schemas.openxmlformats.org/drawingml/2006/main" noGrp="1"/>
          </p:cNvSpPr>
          <p:nvPr/>
        </p:nvSpPr>
        <p:spPr>
          <a:xfrm xmlns:a="http://schemas.openxmlformats.org/drawingml/2006/main">
            <a:off x="7552944" y="4375161"/>
            <a:ext cx="3831336" cy="402336"/>
          </a:xfrm>
          <a:prstGeom xmlns:a="http://schemas.openxmlformats.org/drawingml/2006/main" prst="rect">
            <a:avLst/>
          </a:prstGeom>
          <a:solidFill xmlns:a="http://schemas.openxmlformats.org/drawingml/2006/main">
            <a:srgbClr val="FFFFFF"/>
          </a:solidFill>
          <a:ln xmlns:a="http://schemas.openxmlformats.org/drawingml/2006/main" w="7620">
            <a:solidFill>
              <a:srgbClr val="C9D2D8"/>
            </a:solidFill>
          </a:ln>
        </p:spPr>
        <p:txBody>
          <a:bodyPr xmlns:a="http://schemas.openxmlformats.org/drawingml/2006/main" wrap="square" lIns="762" tIns="762" rIns="762" bIns="762"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 Compare purchase, lease / finance and subscription / NaaS payment options       </a:t>
            </a:r>
          </a:p>
          <a:p xmlns:a="http://schemas.openxmlformats.org/drawingml/2006/main">
            <a:pPr marL="0" indent="0" algn="l">
              <a:buNone/>
            </a:pPr>
            <a:r>
              <a:rPr sz="800">
                <a:solidFill>
                  <a:srgbClr val="1F2D3A"/>
                </a:solidFill>
                <a:latin typeface="Arial"/>
                <a:ea typeface="Arial"/>
                <a:cs typeface="Arial"/>
              </a:rPr>
              <a:t>  separately from operating accountability.</a:t>
            </a:r>
            <a:endParaRPr sz="800">
              <a:solidFill>
                <a:srgbClr val="1F2D3A"/>
              </a:solidFill>
            </a:endParaRPr>
          </a:p>
        </p:txBody>
      </p:sp>
      <p:sp>
        <p:nvSpPr>
          <p:cNvPr id="42" name="Text 40">
            <a:extLst xmlns:a="http://schemas.openxmlformats.org/drawingml/2006/main">
              <a:ext uri="{FF2B5EF4-FFF2-40B4-BE49-F238E27FC236}">
                <a16:creationId xmlns:a16="http://schemas.microsoft.com/office/drawing/2014/main" id="{A3A315C1-F9D3-4C20-9FA7-14CF2A4FEB64}"/>
              </a:ext>
            </a:extLst>
          </p:cNvPr>
          <p:cNvSpPr>
            <a:spLocks xmlns:a="http://schemas.openxmlformats.org/drawingml/2006/main" noGrp="1"/>
          </p:cNvSpPr>
          <p:nvPr/>
        </p:nvSpPr>
        <p:spPr>
          <a:xfrm xmlns:a="http://schemas.openxmlformats.org/drawingml/2006/main">
            <a:off x="6126480" y="4892040"/>
            <a:ext cx="1417320" cy="365760"/>
          </a:xfrm>
          <a:prstGeom xmlns:a="http://schemas.openxmlformats.org/drawingml/2006/main" prst="rect">
            <a:avLst/>
          </a:prstGeom>
          <a:solidFill xmlns:a="http://schemas.openxmlformats.org/drawingml/2006/main">
            <a:srgbClr val="F8EEEE"/>
          </a:solidFill>
          <a:ln xmlns:a="http://schemas.openxmlformats.org/drawingml/2006/main" w="7620">
            <a:solidFill>
              <a:srgbClr val="E0C6C6"/>
            </a:solidFill>
          </a:ln>
        </p:spPr>
        <p:txBody>
          <a:bodyPr xmlns:a="http://schemas.openxmlformats.org/drawingml/2006/main" wrap="square" lIns="762" tIns="762" rIns="762" bIns="762" anchor="ctr">
            <a:noAutofit/>
          </a:bodyPr>
          <a:lstStyle xmlns:a="http://schemas.openxmlformats.org/drawingml/2006/main"/>
          <a:p xmlns:a="http://schemas.openxmlformats.org/drawingml/2006/main">
            <a:pPr marL="0" indent="0" algn="l">
              <a:buNone/>
            </a:pPr>
            <a:r>
              <a:rPr sz="800" b="1">
                <a:solidFill>
                  <a:srgbClr val="B42318"/>
                </a:solidFill>
                <a:latin typeface="Arial"/>
                <a:ea typeface="Arial"/>
                <a:cs typeface="Arial"/>
              </a:rPr>
              <a:t> Best-practice observation</a:t>
            </a:r>
            <a:endParaRPr sz="800" b="1">
              <a:solidFill>
                <a:srgbClr val="B42318"/>
              </a:solidFill>
            </a:endParaRPr>
          </a:p>
        </p:txBody>
      </p:sp>
      <p:sp>
        <p:nvSpPr>
          <p:cNvPr id="43" name="Text 41">
            <a:extLst xmlns:a="http://schemas.openxmlformats.org/drawingml/2006/main">
              <a:ext uri="{FF2B5EF4-FFF2-40B4-BE49-F238E27FC236}">
                <a16:creationId xmlns:a16="http://schemas.microsoft.com/office/drawing/2014/main" id="{436E8EF6-062B-48C8-8EAC-89AD16A2FF69}"/>
              </a:ext>
            </a:extLst>
          </p:cNvPr>
          <p:cNvSpPr>
            <a:spLocks xmlns:a="http://schemas.openxmlformats.org/drawingml/2006/main" noGrp="1"/>
          </p:cNvSpPr>
          <p:nvPr/>
        </p:nvSpPr>
        <p:spPr>
          <a:xfrm xmlns:a="http://schemas.openxmlformats.org/drawingml/2006/main">
            <a:off x="7552944" y="4892040"/>
            <a:ext cx="3831336" cy="365760"/>
          </a:xfrm>
          <a:prstGeom xmlns:a="http://schemas.openxmlformats.org/drawingml/2006/main" prst="rect">
            <a:avLst/>
          </a:prstGeom>
          <a:solidFill xmlns:a="http://schemas.openxmlformats.org/drawingml/2006/main">
            <a:srgbClr val="FBF8F8"/>
          </a:solidFill>
          <a:ln xmlns:a="http://schemas.openxmlformats.org/drawingml/2006/main" w="7620">
            <a:solidFill>
              <a:srgbClr val="E0C6C6"/>
            </a:solidFill>
          </a:ln>
        </p:spPr>
        <p:txBody>
          <a:bodyPr xmlns:a="http://schemas.openxmlformats.org/drawingml/2006/main" wrap="square" lIns="762" tIns="762" rIns="762" bIns="762" anchor="ctr">
            <a:noAutofit/>
          </a:bodyPr>
          <a:lstStyle xmlns:a="http://schemas.openxmlformats.org/drawingml/2006/main"/>
          <a:p xmlns:a="http://schemas.openxmlformats.org/drawingml/2006/main">
            <a:pPr marL="0" indent="0" algn="l">
              <a:buNone/>
            </a:pPr>
            <a:r>
              <a:rPr sz="800">
                <a:solidFill>
                  <a:srgbClr val="1F2D3A"/>
                </a:solidFill>
                <a:latin typeface="Arial"/>
                <a:ea typeface="Arial"/>
                <a:cs typeface="Arial"/>
              </a:rPr>
              <a:t> Use commercial guardrails before down-select; they are harder to negotiate after a </a:t>
            </a:r>
          </a:p>
          <a:p xmlns:a="http://schemas.openxmlformats.org/drawingml/2006/main">
            <a:pPr marL="0" indent="0" algn="l">
              <a:buNone/>
            </a:pPr>
            <a:r>
              <a:rPr sz="800">
                <a:solidFill>
                  <a:srgbClr val="1F2D3A"/>
                </a:solidFill>
                <a:latin typeface="Arial"/>
                <a:ea typeface="Arial"/>
                <a:cs typeface="Arial"/>
              </a:rPr>
              <a:t> preferred supplier is named.</a:t>
            </a:r>
            <a:endParaRPr sz="800">
              <a:solidFill>
                <a:srgbClr val="1F2D3A"/>
              </a:solidFill>
            </a:endParaRPr>
          </a:p>
        </p:txBody>
      </p:sp>
      <p:sp>
        <p:nvSpPr>
          <p:cNvPr id="44" name="Shape 42">
            <a:extLst xmlns:a="http://schemas.openxmlformats.org/drawingml/2006/main">
              <a:ext uri="{FF2B5EF4-FFF2-40B4-BE49-F238E27FC236}">
                <a16:creationId xmlns:a16="http://schemas.microsoft.com/office/drawing/2014/main" id="{B93A498A-FA92-424D-940A-4B9591FC9C37}"/>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73E63"/>
          </a:solidFill>
          <a:ln xmlns:a="http://schemas.openxmlformats.org/drawingml/2006/main" w="6350">
            <a:solidFill>
              <a:srgbClr val="173E63"/>
            </a:solidFill>
            <a:prstDash val="solid"/>
          </a:ln>
        </p:spPr>
        <p:txBody>
          <a:bodyPr xmlns:a="http://schemas.openxmlformats.org/drawingml/2006/main"/>
          <a:lstStyle xmlns:a="http://schemas.openxmlformats.org/drawingml/2006/main"/>
          <a:p xmlns:a="http://schemas.openxmlformats.org/drawingml/2006/main">
            <a:endParaRPr/>
          </a:p>
        </p:txBody>
      </p:sp>
      <p:sp>
        <p:nvSpPr>
          <p:cNvPr id="45" name="Text 43">
            <a:extLst xmlns:a="http://schemas.openxmlformats.org/drawingml/2006/main">
              <a:ext uri="{FF2B5EF4-FFF2-40B4-BE49-F238E27FC236}">
                <a16:creationId xmlns:a16="http://schemas.microsoft.com/office/drawing/2014/main" id="{956972A0-7048-4C02-BDBE-CDB4BE9D9829}"/>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1D3BA423-7228-46F4-89FE-D720372D9EF2}"/>
              </a:ext>
            </a:extLst>
          </p:cNvPr>
          <p:cNvSpPr>
            <a:spLocks xmlns:a="http://schemas.openxmlformats.org/drawingml/2006/main" noGrp="1"/>
          </p:cNvSpPr>
          <p:nvPr/>
        </p:nvSpPr>
        <p:spPr>
          <a:xfrm xmlns:a="http://schemas.openxmlformats.org/drawingml/2006/main">
            <a:off x="1307592" y="5733288"/>
            <a:ext cx="10424160" cy="411480"/>
          </a:xfrm>
          <a:prstGeom xmlns:a="http://schemas.openxmlformats.org/drawingml/2006/main" prst="rect">
            <a:avLst/>
          </a:prstGeom>
          <a:solidFill xmlns:a="http://schemas.openxmlformats.org/drawingml/2006/main">
            <a:srgbClr val="F2F4F6"/>
          </a:solidFill>
          <a:ln xmlns:a="http://schemas.openxmlformats.org/drawingml/2006/main" w="6350">
            <a:solidFill>
              <a:srgbClr val="E2E7EA"/>
            </a:solidFill>
            <a:prstDash val="solid"/>
          </a:ln>
        </p:spPr>
        <p:txBody>
          <a:bodyPr xmlns:a="http://schemas.openxmlformats.org/drawingml/2006/main"/>
          <a:lstStyle xmlns:a="http://schemas.openxmlformats.org/drawingml/2006/main"/>
          <a:p xmlns:a="http://schemas.openxmlformats.org/drawingml/2006/main">
            <a:endParaRPr/>
          </a:p>
        </p:txBody>
      </p:sp>
      <p:sp>
        <p:nvSpPr>
          <p:cNvPr id="47" name="Text 45">
            <a:extLst xmlns:a="http://schemas.openxmlformats.org/drawingml/2006/main">
              <a:ext uri="{FF2B5EF4-FFF2-40B4-BE49-F238E27FC236}">
                <a16:creationId xmlns:a16="http://schemas.microsoft.com/office/drawing/2014/main" id="{137FC4B4-8FB7-4560-AC85-398BFE7FC823}"/>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1000">
                <a:solidFill>
                  <a:srgbClr val="1F2D3A"/>
                </a:solidFill>
                <a:latin typeface="Arial"/>
                <a:ea typeface="Arial"/>
                <a:cs typeface="Arial"/>
              </a:rPr>
              <a:t>The decision should first define who owns day-2 operations, then apply financing and governance overlays; this avoids wrongly treating NaaS, managed service and low-CapEx funding as the same decision.</a:t>
            </a:r>
            <a:endParaRPr sz="1000">
              <a:latin typeface="Arial"/>
              <a:ea typeface="Arial"/>
              <a:cs typeface="Arial"/>
            </a:endParaRPr>
          </a:p>
        </p:txBody>
      </p:sp>
      <p:sp>
        <p:nvSpPr>
          <p:cNvPr id="48" name="Text 46">
            <a:extLst xmlns:a="http://schemas.openxmlformats.org/drawingml/2006/main">
              <a:ext uri="{FF2B5EF4-FFF2-40B4-BE49-F238E27FC236}">
                <a16:creationId xmlns:a16="http://schemas.microsoft.com/office/drawing/2014/main" id="{AB85BB55-B1E7-4C52-B26C-EDB2A4B02417}"/>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i="1">
                <a:solidFill>
                  <a:srgbClr val="1F2D3A"/>
                </a:solidFill>
                <a:latin typeface="Arial"/>
                <a:ea typeface="Arial"/>
                <a:cs typeface="Arial"/>
              </a:rPr>
              <a:t>Sources:</a:t>
            </a:r>
            <a:endParaRPr sz="600" i="1"/>
          </a:p>
        </p:txBody>
      </p:sp>
      <p:sp>
        <p:nvSpPr>
          <p:cNvPr id="49" name="Text 47">
            <a:hlinkClick xmlns:r="http://schemas.openxmlformats.org/officeDocument/2006/relationships" xmlns:a="http://schemas.openxmlformats.org/drawingml/2006/main" r:id="R6618a8a564f44d90"/>
            <a:extLst xmlns:a="http://schemas.openxmlformats.org/drawingml/2006/main">
              <a:ext uri="{FF2B5EF4-FFF2-40B4-BE49-F238E27FC236}">
                <a16:creationId xmlns:a16="http://schemas.microsoft.com/office/drawing/2014/main" id="{20E4874D-5C9B-49E5-951F-3B0C8F7CDE6D}"/>
              </a:ext>
            </a:extLst>
          </p:cNvPr>
          <p:cNvSpPr>
            <a:spLocks xmlns:a="http://schemas.openxmlformats.org/drawingml/2006/main" noGrp="1"/>
          </p:cNvSpPr>
          <p:nvPr/>
        </p:nvSpPr>
        <p:spPr>
          <a:xfrm xmlns:a="http://schemas.openxmlformats.org/drawingml/2006/main">
            <a:off x="896112" y="6291072"/>
            <a:ext cx="8229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173E63"/>
                </a:solidFill>
                <a:latin typeface="Arial"/>
                <a:ea typeface="Arial"/>
                <a:cs typeface="Arial"/>
                <a:hlinkClick xmlns:r="http://schemas.openxmlformats.org/officeDocument/2006/relationships" r:id="R40b3e1add3234201"/>
              </a:rPr>
              <a:t>NIST C-SCRM</a:t>
            </a:r>
            <a:endParaRPr sz="600" i="1"/>
          </a:p>
        </p:txBody>
      </p:sp>
      <p:sp>
        <p:nvSpPr>
          <p:cNvPr id="50" name="Text 48">
            <a:extLst xmlns:a="http://schemas.openxmlformats.org/drawingml/2006/main">
              <a:ext uri="{FF2B5EF4-FFF2-40B4-BE49-F238E27FC236}">
                <a16:creationId xmlns:a16="http://schemas.microsoft.com/office/drawing/2014/main" id="{13099EBF-1E06-4686-A349-0D66DB8A28D5}"/>
              </a:ext>
            </a:extLst>
          </p:cNvPr>
          <p:cNvSpPr>
            <a:spLocks xmlns:a="http://schemas.openxmlformats.org/drawingml/2006/main" noGrp="1"/>
          </p:cNvSpPr>
          <p:nvPr/>
        </p:nvSpPr>
        <p:spPr>
          <a:xfrm xmlns:a="http://schemas.openxmlformats.org/drawingml/2006/main">
            <a:off x="1755648" y="6291072"/>
            <a:ext cx="109728"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i="1">
                <a:solidFill>
                  <a:srgbClr val="6F7B85"/>
                </a:solidFill>
                <a:latin typeface="Arial"/>
                <a:ea typeface="Arial"/>
                <a:cs typeface="Arial"/>
              </a:rPr>
              <a:t>|</a:t>
            </a:r>
            <a:endParaRPr sz="600" i="1"/>
          </a:p>
        </p:txBody>
      </p:sp>
      <p:sp>
        <p:nvSpPr>
          <p:cNvPr id="51" name="Text 49">
            <a:hlinkClick xmlns:r="http://schemas.openxmlformats.org/officeDocument/2006/relationships" xmlns:a="http://schemas.openxmlformats.org/drawingml/2006/main" r:id="R11228e3ec61f4ed5"/>
            <a:extLst xmlns:a="http://schemas.openxmlformats.org/drawingml/2006/main">
              <a:ext uri="{FF2B5EF4-FFF2-40B4-BE49-F238E27FC236}">
                <a16:creationId xmlns:a16="http://schemas.microsoft.com/office/drawing/2014/main" id="{FC55092E-7D22-454C-9E98-D60888455E40}"/>
              </a:ext>
            </a:extLst>
          </p:cNvPr>
          <p:cNvSpPr>
            <a:spLocks xmlns:a="http://schemas.openxmlformats.org/drawingml/2006/main" noGrp="1"/>
          </p:cNvSpPr>
          <p:nvPr/>
        </p:nvSpPr>
        <p:spPr>
          <a:xfrm xmlns:a="http://schemas.openxmlformats.org/drawingml/2006/main">
            <a:off x="1892808" y="6291072"/>
            <a:ext cx="786384"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173E63"/>
                </a:solidFill>
                <a:latin typeface="Arial"/>
                <a:ea typeface="Arial"/>
                <a:cs typeface="Arial"/>
                <a:hlinkClick xmlns:r="http://schemas.openxmlformats.org/officeDocument/2006/relationships" r:id="R38bb50c1fb2b4d6c"/>
              </a:rPr>
              <a:t>Cisco EA FAQ</a:t>
            </a:r>
            <a:endParaRPr sz="600" i="1"/>
          </a:p>
        </p:txBody>
      </p:sp>
      <p:sp>
        <p:nvSpPr>
          <p:cNvPr id="52" name="Text 50">
            <a:extLst xmlns:a="http://schemas.openxmlformats.org/drawingml/2006/main">
              <a:ext uri="{FF2B5EF4-FFF2-40B4-BE49-F238E27FC236}">
                <a16:creationId xmlns:a16="http://schemas.microsoft.com/office/drawing/2014/main" id="{2CFBA923-D719-4148-B6DD-B9A4DD4A9889}"/>
              </a:ext>
            </a:extLst>
          </p:cNvPr>
          <p:cNvSpPr>
            <a:spLocks xmlns:a="http://schemas.openxmlformats.org/drawingml/2006/main" noGrp="1"/>
          </p:cNvSpPr>
          <p:nvPr/>
        </p:nvSpPr>
        <p:spPr>
          <a:xfrm xmlns:a="http://schemas.openxmlformats.org/drawingml/2006/main">
            <a:off x="2724912" y="6291072"/>
            <a:ext cx="109728"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i="1">
                <a:solidFill>
                  <a:srgbClr val="6F7B85"/>
                </a:solidFill>
                <a:latin typeface="Arial"/>
                <a:ea typeface="Arial"/>
                <a:cs typeface="Arial"/>
              </a:rPr>
              <a:t>|</a:t>
            </a:r>
            <a:endParaRPr sz="600" i="1"/>
          </a:p>
        </p:txBody>
      </p:sp>
      <p:sp>
        <p:nvSpPr>
          <p:cNvPr id="53" name="Text 51">
            <a:hlinkClick xmlns:r="http://schemas.openxmlformats.org/officeDocument/2006/relationships" xmlns:a="http://schemas.openxmlformats.org/drawingml/2006/main" r:id="R4ba4fdb055d24d8d"/>
            <a:extLst xmlns:a="http://schemas.openxmlformats.org/drawingml/2006/main">
              <a:ext uri="{FF2B5EF4-FFF2-40B4-BE49-F238E27FC236}">
                <a16:creationId xmlns:a16="http://schemas.microsoft.com/office/drawing/2014/main" id="{944DC549-309B-4380-BBD8-E4EBDE017D7C}"/>
              </a:ext>
            </a:extLst>
          </p:cNvPr>
          <p:cNvSpPr>
            <a:spLocks xmlns:a="http://schemas.openxmlformats.org/drawingml/2006/main" noGrp="1"/>
          </p:cNvSpPr>
          <p:nvPr/>
        </p:nvSpPr>
        <p:spPr>
          <a:xfrm xmlns:a="http://schemas.openxmlformats.org/drawingml/2006/main">
            <a:off x="2862072" y="6291072"/>
            <a:ext cx="15087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173E63"/>
                </a:solidFill>
                <a:latin typeface="Arial"/>
                <a:ea typeface="Arial"/>
                <a:cs typeface="Arial"/>
                <a:hlinkClick xmlns:r="http://schemas.openxmlformats.org/officeDocument/2006/relationships" r:id="R057be02287224207"/>
              </a:rPr>
              <a:t>HPE GreenLake QuickSpecs</a:t>
            </a:r>
            <a:endParaRPr sz="600" i="1"/>
          </a:p>
        </p:txBody>
      </p:sp>
      <p:sp>
        <p:nvSpPr>
          <p:cNvPr id="54" name="Text 52">
            <a:extLst xmlns:a="http://schemas.openxmlformats.org/drawingml/2006/main">
              <a:ext uri="{FF2B5EF4-FFF2-40B4-BE49-F238E27FC236}">
                <a16:creationId xmlns:a16="http://schemas.microsoft.com/office/drawing/2014/main" id="{3673320D-85C3-4DC8-9A5A-A4FB2CBC7825}"/>
              </a:ext>
            </a:extLst>
          </p:cNvPr>
          <p:cNvSpPr>
            <a:spLocks xmlns:a="http://schemas.openxmlformats.org/drawingml/2006/main" noGrp="1"/>
          </p:cNvSpPr>
          <p:nvPr/>
        </p:nvSpPr>
        <p:spPr>
          <a:xfrm xmlns:a="http://schemas.openxmlformats.org/drawingml/2006/main">
            <a:off x="438912" y="6537959"/>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6F7B85"/>
                </a:solidFill>
                <a:latin typeface="Arial"/>
                <a:ea typeface="Arial"/>
                <a:cs typeface="Arial"/>
              </a:rPr>
              <a:t>Case I | Global Network Hardware Market Analysis</a:t>
            </a:r>
            <a:endParaRPr sz="630"/>
          </a:p>
        </p:txBody>
      </p:sp>
      <p:sp>
        <p:nvSpPr>
          <p:cNvPr id="55" name="Text 53">
            <a:extLst xmlns:a="http://schemas.openxmlformats.org/drawingml/2006/main">
              <a:ext uri="{FF2B5EF4-FFF2-40B4-BE49-F238E27FC236}">
                <a16:creationId xmlns:a16="http://schemas.microsoft.com/office/drawing/2014/main" id="{575A2365-165E-4209-B724-E683DED2D8EB}"/>
              </a:ext>
            </a:extLst>
          </p:cNvPr>
          <p:cNvSpPr>
            <a:spLocks xmlns:a="http://schemas.openxmlformats.org/drawingml/2006/main" noGrp="1"/>
          </p:cNvSpPr>
          <p:nvPr/>
        </p:nvSpPr>
        <p:spPr>
          <a:xfrm xmlns:a="http://schemas.openxmlformats.org/drawingml/2006/main">
            <a:off x="11503152" y="6537959"/>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r">
              <a:buNone/>
            </a:pPr>
            <a:r>
              <a:rPr sz="800">
                <a:solidFill>
                  <a:srgbClr val="6F7B85"/>
                </a:solidFill>
                <a:latin typeface="Arial"/>
                <a:ea typeface="Arial"/>
                <a:cs typeface="Arial"/>
              </a:rPr>
              <a:t>29</a:t>
            </a:r>
            <a:endParaRPr sz="630"/>
          </a:p>
        </p:txBody>
      </p:sp>
      <p:sp>
        <p:nvSpPr>
          <p:cNvPr id="56" name="SCULTRA Top Bar">
            <a:extLst xmlns:a="http://schemas.openxmlformats.org/drawingml/2006/main">
              <a:ext uri="{FF2B5EF4-FFF2-40B4-BE49-F238E27FC236}">
                <a16:creationId xmlns:a16="http://schemas.microsoft.com/office/drawing/2014/main" id="{C3D6E7A1-F733-421D-9A8D-3A904E3A1037}"/>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57" name="SCULTRA Footer Field">
            <a:extLst xmlns:a="http://schemas.openxmlformats.org/drawingml/2006/main">
              <a:ext uri="{FF2B5EF4-FFF2-40B4-BE49-F238E27FC236}">
                <a16:creationId xmlns:a16="http://schemas.microsoft.com/office/drawing/2014/main" id="{8DA147D8-94F4-44C3-84AD-11F701DFFD1D}"/>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58" name="">
            <a:extLst xmlns:a="http://schemas.openxmlformats.org/drawingml/2006/main">
              <a:ext uri="{FF2B5EF4-FFF2-40B4-BE49-F238E27FC236}">
                <a16:creationId xmlns:a16="http://schemas.microsoft.com/office/drawing/2014/main" id="{4BA45D5A-8877-4C18-9331-ACAA4CDF29E5}"/>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59" name="">
            <a:extLst xmlns:a="http://schemas.openxmlformats.org/drawingml/2006/main">
              <a:ext uri="{FF2B5EF4-FFF2-40B4-BE49-F238E27FC236}">
                <a16:creationId xmlns:a16="http://schemas.microsoft.com/office/drawing/2014/main" id="{51311DB2-9478-4987-B62E-C33914727F30}"/>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60" name="">
            <a:extLst xmlns:a="http://schemas.openxmlformats.org/drawingml/2006/main">
              <a:ext uri="{FF2B5EF4-FFF2-40B4-BE49-F238E27FC236}">
                <a16:creationId xmlns:a16="http://schemas.microsoft.com/office/drawing/2014/main" id="{99BF44A3-DB8C-452E-933D-3E821C022F33}"/>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61" name="">
            <a:extLst xmlns:a="http://schemas.openxmlformats.org/drawingml/2006/main">
              <a:ext uri="{FF2B5EF4-FFF2-40B4-BE49-F238E27FC236}">
                <a16:creationId xmlns:a16="http://schemas.microsoft.com/office/drawing/2014/main" id="{E83C3AA8-901E-46D0-B2BA-0CC0C573FC37}"/>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29</a:t>
            </a:r>
          </a:p>
        </p:txBody>
      </p:sp>
    </p:spTree>
    <p:extLst>
      <p:ext uri="{BB962C8B-B14F-4D97-AF65-F5344CB8AC3E}">
        <p14:creationId xmlns:p14="http://schemas.microsoft.com/office/powerpoint/2010/main" val="775386959"/>
      </p:ext>
    </p:extLst>
  </p:cSld>
</p:sld>
</file>

<file path=ppt/slides/slide3.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0181733-F489-4C5B-A1AC-B3CA26D50E34}"/>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Methodology: Evidence-Led Network Hardware Sourcing Analysis</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8B1A2ACE-1362-4CC1-A236-8989AD4FEBE4}"/>
              </a:ext>
            </a:extLst>
          </p:cNvPr>
          <p:cNvSpPr>
            <a:spLocks xmlns:a="http://schemas.openxmlformats.org/drawingml/2006/main" noGrp="1"/>
          </p:cNvSpPr>
          <p:nvPr/>
        </p:nvSpPr>
        <p:spPr>
          <a:xfrm xmlns:a="http://schemas.openxmlformats.org/drawingml/2006/main">
            <a:off x="438912" y="612648"/>
            <a:ext cx="112928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The study combined public market trackers, vendor materials, scenario modeling and supplier profiling to convert a broad refresh problem into structured sourcing decisions.</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FAA8DD8E-E3A6-49D8-9350-35D346739ED5}"/>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36509096-989E-4718-A9C4-C9B24FF83C51}"/>
              </a:ext>
            </a:extLst>
          </p:cNvPr>
          <p:cNvSpPr>
            <a:spLocks xmlns:a="http://schemas.openxmlformats.org/drawingml/2006/main" noGrp="1"/>
          </p:cNvSpPr>
          <p:nvPr/>
        </p:nvSpPr>
        <p:spPr>
          <a:xfrm xmlns:a="http://schemas.openxmlformats.org/drawingml/2006/main">
            <a:off x="512545" y="1156476"/>
            <a:ext cx="36576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How the study was conducted</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EAC7C406-FCBA-4374-97DF-27CB9D9DDDEA}"/>
              </a:ext>
            </a:extLst>
          </p:cNvPr>
          <p:cNvSpPr>
            <a:spLocks xmlns:a="http://schemas.openxmlformats.org/drawingml/2006/main" noGrp="1"/>
          </p:cNvSpPr>
          <p:nvPr/>
        </p:nvSpPr>
        <p:spPr>
          <a:xfrm xmlns:a="http://schemas.openxmlformats.org/drawingml/2006/main">
            <a:off x="2606521" y="1842276"/>
            <a:ext cx="310896" cy="0"/>
          </a:xfrm>
          <a:prstGeom xmlns:a="http://schemas.openxmlformats.org/drawingml/2006/main" prst="line">
            <a:avLst/>
          </a:prstGeom>
          <a:noFill xmlns:a="http://schemas.openxmlformats.org/drawingml/2006/main"/>
          <a:ln xmlns:a="http://schemas.openxmlformats.org/drawingml/2006/main" w="1270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a:p>
        </p:txBody>
      </p:sp>
      <p:sp>
        <p:nvSpPr>
          <p:cNvPr id="7" name="Shape 5">
            <a:extLst xmlns:a="http://schemas.openxmlformats.org/drawingml/2006/main">
              <a:ext uri="{FF2B5EF4-FFF2-40B4-BE49-F238E27FC236}">
                <a16:creationId xmlns:a16="http://schemas.microsoft.com/office/drawing/2014/main" id="{A633DE5C-CC84-4258-9E68-DE0B2D330ABD}"/>
              </a:ext>
            </a:extLst>
          </p:cNvPr>
          <p:cNvSpPr>
            <a:spLocks xmlns:a="http://schemas.openxmlformats.org/drawingml/2006/main" noGrp="1"/>
          </p:cNvSpPr>
          <p:nvPr/>
        </p:nvSpPr>
        <p:spPr>
          <a:xfrm xmlns:a="http://schemas.openxmlformats.org/drawingml/2006/main">
            <a:off x="4746217" y="1842276"/>
            <a:ext cx="310896" cy="0"/>
          </a:xfrm>
          <a:prstGeom xmlns:a="http://schemas.openxmlformats.org/drawingml/2006/main" prst="line">
            <a:avLst/>
          </a:prstGeom>
          <a:noFill xmlns:a="http://schemas.openxmlformats.org/drawingml/2006/main"/>
          <a:ln xmlns:a="http://schemas.openxmlformats.org/drawingml/2006/main" w="1270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a:p>
        </p:txBody>
      </p:sp>
      <p:sp>
        <p:nvSpPr>
          <p:cNvPr id="8" name="Shape 6">
            <a:extLst xmlns:a="http://schemas.openxmlformats.org/drawingml/2006/main">
              <a:ext uri="{FF2B5EF4-FFF2-40B4-BE49-F238E27FC236}">
                <a16:creationId xmlns:a16="http://schemas.microsoft.com/office/drawing/2014/main" id="{F3A90A46-AEB6-4873-88A6-7E02963CBF92}"/>
              </a:ext>
            </a:extLst>
          </p:cNvPr>
          <p:cNvSpPr>
            <a:spLocks xmlns:a="http://schemas.openxmlformats.org/drawingml/2006/main" noGrp="1"/>
          </p:cNvSpPr>
          <p:nvPr/>
        </p:nvSpPr>
        <p:spPr>
          <a:xfrm xmlns:a="http://schemas.openxmlformats.org/drawingml/2006/main">
            <a:off x="6885913" y="1842276"/>
            <a:ext cx="310896" cy="0"/>
          </a:xfrm>
          <a:prstGeom xmlns:a="http://schemas.openxmlformats.org/drawingml/2006/main" prst="line">
            <a:avLst/>
          </a:prstGeom>
          <a:noFill xmlns:a="http://schemas.openxmlformats.org/drawingml/2006/main"/>
          <a:ln xmlns:a="http://schemas.openxmlformats.org/drawingml/2006/main" w="1270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a:p>
        </p:txBody>
      </p:sp>
      <p:sp>
        <p:nvSpPr>
          <p:cNvPr id="9" name="Shape 7">
            <a:extLst xmlns:a="http://schemas.openxmlformats.org/drawingml/2006/main">
              <a:ext uri="{FF2B5EF4-FFF2-40B4-BE49-F238E27FC236}">
                <a16:creationId xmlns:a16="http://schemas.microsoft.com/office/drawing/2014/main" id="{14338791-EF84-4DE5-A298-32C29765990E}"/>
              </a:ext>
            </a:extLst>
          </p:cNvPr>
          <p:cNvSpPr>
            <a:spLocks xmlns:a="http://schemas.openxmlformats.org/drawingml/2006/main" noGrp="1"/>
          </p:cNvSpPr>
          <p:nvPr/>
        </p:nvSpPr>
        <p:spPr>
          <a:xfrm xmlns:a="http://schemas.openxmlformats.org/drawingml/2006/main">
            <a:off x="9025609" y="1842276"/>
            <a:ext cx="310896" cy="0"/>
          </a:xfrm>
          <a:prstGeom xmlns:a="http://schemas.openxmlformats.org/drawingml/2006/main" prst="line">
            <a:avLst/>
          </a:prstGeom>
          <a:noFill xmlns:a="http://schemas.openxmlformats.org/drawingml/2006/main"/>
          <a:ln xmlns:a="http://schemas.openxmlformats.org/drawingml/2006/main" w="1270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a:p>
        </p:txBody>
      </p:sp>
      <p:sp>
        <p:nvSpPr>
          <p:cNvPr id="10" name="Shape 8">
            <a:extLst xmlns:a="http://schemas.openxmlformats.org/drawingml/2006/main">
              <a:ext uri="{FF2B5EF4-FFF2-40B4-BE49-F238E27FC236}">
                <a16:creationId xmlns:a16="http://schemas.microsoft.com/office/drawing/2014/main" id="{AE65F0FA-AF68-4197-BCBE-53C7E25EF544}"/>
              </a:ext>
            </a:extLst>
          </p:cNvPr>
          <p:cNvSpPr>
            <a:spLocks xmlns:a="http://schemas.openxmlformats.org/drawingml/2006/main" noGrp="1"/>
          </p:cNvSpPr>
          <p:nvPr/>
        </p:nvSpPr>
        <p:spPr>
          <a:xfrm xmlns:a="http://schemas.openxmlformats.org/drawingml/2006/main">
            <a:off x="576553" y="1503948"/>
            <a:ext cx="2029968" cy="787400"/>
          </a:xfrm>
          <a:prstGeom xmlns:a="http://schemas.openxmlformats.org/drawingml/2006/main" prst="roundRect">
            <a:avLst>
              <a:gd name="adj" fmla="val 8000"/>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1" name="Shape 9">
            <a:extLst xmlns:a="http://schemas.openxmlformats.org/drawingml/2006/main">
              <a:ext uri="{FF2B5EF4-FFF2-40B4-BE49-F238E27FC236}">
                <a16:creationId xmlns:a16="http://schemas.microsoft.com/office/drawing/2014/main" id="{7E7BBCD4-E219-4208-B958-484565233795}"/>
              </a:ext>
            </a:extLst>
          </p:cNvPr>
          <p:cNvSpPr>
            <a:spLocks xmlns:a="http://schemas.openxmlformats.org/drawingml/2006/main" noGrp="1"/>
          </p:cNvSpPr>
          <p:nvPr/>
        </p:nvSpPr>
        <p:spPr>
          <a:xfrm xmlns:a="http://schemas.openxmlformats.org/drawingml/2006/main">
            <a:off x="704569" y="1659396"/>
            <a:ext cx="356616" cy="356616"/>
          </a:xfrm>
          <a:prstGeom xmlns:a="http://schemas.openxmlformats.org/drawingml/2006/main" prst="ellipse">
            <a:avLst/>
          </a:prstGeom>
          <a:solidFill xmlns:a="http://schemas.openxmlformats.org/drawingml/2006/main">
            <a:srgbClr val="B66E47"/>
          </a:solidFill>
          <a:ln xmlns:a="http://schemas.openxmlformats.org/drawingml/2006/main" w="12700">
            <a:solidFill>
              <a:srgbClr val="1F5D8C"/>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2" name="Text 10">
            <a:extLst xmlns:a="http://schemas.openxmlformats.org/drawingml/2006/main">
              <a:ext uri="{FF2B5EF4-FFF2-40B4-BE49-F238E27FC236}">
                <a16:creationId xmlns:a16="http://schemas.microsoft.com/office/drawing/2014/main" id="{691AB681-B466-4E6E-88E7-2C92F37B92A0}"/>
              </a:ext>
            </a:extLst>
          </p:cNvPr>
          <p:cNvSpPr>
            <a:spLocks xmlns:a="http://schemas.openxmlformats.org/drawingml/2006/main" noGrp="1"/>
          </p:cNvSpPr>
          <p:nvPr/>
        </p:nvSpPr>
        <p:spPr>
          <a:xfrm xmlns:a="http://schemas.openxmlformats.org/drawingml/2006/main">
            <a:off x="704569" y="1755408"/>
            <a:ext cx="3566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1</a:t>
            </a:r>
            <a:endParaRPr sz="800">
              <a:latin typeface="Arial"/>
              <a:ea typeface="Arial"/>
              <a:cs typeface="Arial"/>
            </a:endParaRPr>
          </a:p>
        </p:txBody>
      </p:sp>
      <p:sp>
        <p:nvSpPr>
          <p:cNvPr id="13" name="Text 11">
            <a:extLst xmlns:a="http://schemas.openxmlformats.org/drawingml/2006/main">
              <a:ext uri="{FF2B5EF4-FFF2-40B4-BE49-F238E27FC236}">
                <a16:creationId xmlns:a16="http://schemas.microsoft.com/office/drawing/2014/main" id="{ECA8B811-B75B-4E01-864F-FC13A98C5A2F}"/>
              </a:ext>
            </a:extLst>
          </p:cNvPr>
          <p:cNvSpPr>
            <a:spLocks xmlns:a="http://schemas.openxmlformats.org/drawingml/2006/main" noGrp="1"/>
          </p:cNvSpPr>
          <p:nvPr/>
        </p:nvSpPr>
        <p:spPr>
          <a:xfrm xmlns:a="http://schemas.openxmlformats.org/drawingml/2006/main">
            <a:off x="1170913" y="1604532"/>
            <a:ext cx="131673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Market Baseline</a:t>
            </a:r>
            <a:endParaRPr sz="800">
              <a:latin typeface="Arial"/>
              <a:ea typeface="Arial"/>
              <a:cs typeface="Arial"/>
            </a:endParaRPr>
          </a:p>
        </p:txBody>
      </p:sp>
      <p:sp>
        <p:nvSpPr>
          <p:cNvPr id="14" name="Text 12">
            <a:extLst xmlns:a="http://schemas.openxmlformats.org/drawingml/2006/main">
              <a:ext uri="{FF2B5EF4-FFF2-40B4-BE49-F238E27FC236}">
                <a16:creationId xmlns:a16="http://schemas.microsoft.com/office/drawing/2014/main" id="{BEEB8501-3527-4924-93F4-3B9F76B09A35}"/>
              </a:ext>
            </a:extLst>
          </p:cNvPr>
          <p:cNvSpPr>
            <a:spLocks xmlns:a="http://schemas.openxmlformats.org/drawingml/2006/main" noGrp="1"/>
          </p:cNvSpPr>
          <p:nvPr/>
        </p:nvSpPr>
        <p:spPr>
          <a:xfrm xmlns:a="http://schemas.openxmlformats.org/drawingml/2006/main">
            <a:off x="1170913" y="1796556"/>
            <a:ext cx="1316736" cy="355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Size, growth and regional / segment mix for switching, routing and WLAN.</a:t>
            </a:r>
            <a:endParaRPr sz="800">
              <a:latin typeface="Arial"/>
              <a:ea typeface="Arial"/>
              <a:cs typeface="Arial"/>
            </a:endParaRPr>
          </a:p>
        </p:txBody>
      </p:sp>
      <p:sp>
        <p:nvSpPr>
          <p:cNvPr id="15" name="Shape 13">
            <a:extLst xmlns:a="http://schemas.openxmlformats.org/drawingml/2006/main">
              <a:ext uri="{FF2B5EF4-FFF2-40B4-BE49-F238E27FC236}">
                <a16:creationId xmlns:a16="http://schemas.microsoft.com/office/drawing/2014/main" id="{346327D5-FAEA-4C7B-8FB5-89AADCC8656D}"/>
              </a:ext>
            </a:extLst>
          </p:cNvPr>
          <p:cNvSpPr>
            <a:spLocks xmlns:a="http://schemas.openxmlformats.org/drawingml/2006/main" noGrp="1"/>
          </p:cNvSpPr>
          <p:nvPr/>
        </p:nvSpPr>
        <p:spPr>
          <a:xfrm xmlns:a="http://schemas.openxmlformats.org/drawingml/2006/main">
            <a:off x="2716249" y="1503948"/>
            <a:ext cx="2029968" cy="787400"/>
          </a:xfrm>
          <a:prstGeom xmlns:a="http://schemas.openxmlformats.org/drawingml/2006/main" prst="roundRect">
            <a:avLst>
              <a:gd name="adj" fmla="val 8000"/>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0E3BC737-CAEF-45F6-A406-70CFAC91B8A6}"/>
              </a:ext>
            </a:extLst>
          </p:cNvPr>
          <p:cNvSpPr>
            <a:spLocks xmlns:a="http://schemas.openxmlformats.org/drawingml/2006/main" noGrp="1"/>
          </p:cNvSpPr>
          <p:nvPr/>
        </p:nvSpPr>
        <p:spPr>
          <a:xfrm xmlns:a="http://schemas.openxmlformats.org/drawingml/2006/main">
            <a:off x="2844265" y="1659396"/>
            <a:ext cx="356616" cy="356616"/>
          </a:xfrm>
          <a:prstGeom xmlns:a="http://schemas.openxmlformats.org/drawingml/2006/main" prst="ellipse">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7" name="Text 15">
            <a:extLst xmlns:a="http://schemas.openxmlformats.org/drawingml/2006/main">
              <a:ext uri="{FF2B5EF4-FFF2-40B4-BE49-F238E27FC236}">
                <a16:creationId xmlns:a16="http://schemas.microsoft.com/office/drawing/2014/main" id="{BBED7932-81B8-4CED-AD0D-D2BBF4B466D5}"/>
              </a:ext>
            </a:extLst>
          </p:cNvPr>
          <p:cNvSpPr>
            <a:spLocks xmlns:a="http://schemas.openxmlformats.org/drawingml/2006/main" noGrp="1"/>
          </p:cNvSpPr>
          <p:nvPr/>
        </p:nvSpPr>
        <p:spPr>
          <a:xfrm xmlns:a="http://schemas.openxmlformats.org/drawingml/2006/main">
            <a:off x="2844265" y="1755408"/>
            <a:ext cx="3566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2</a:t>
            </a:r>
            <a:endParaRPr sz="800">
              <a:latin typeface="Arial"/>
              <a:ea typeface="Arial"/>
              <a:cs typeface="Arial"/>
            </a:endParaRPr>
          </a:p>
        </p:txBody>
      </p:sp>
      <p:sp>
        <p:nvSpPr>
          <p:cNvPr id="18" name="Text 16">
            <a:extLst xmlns:a="http://schemas.openxmlformats.org/drawingml/2006/main">
              <a:ext uri="{FF2B5EF4-FFF2-40B4-BE49-F238E27FC236}">
                <a16:creationId xmlns:a16="http://schemas.microsoft.com/office/drawing/2014/main" id="{1E09E610-9145-47EC-9B33-569EC215D091}"/>
              </a:ext>
            </a:extLst>
          </p:cNvPr>
          <p:cNvSpPr>
            <a:spLocks xmlns:a="http://schemas.openxmlformats.org/drawingml/2006/main" noGrp="1"/>
          </p:cNvSpPr>
          <p:nvPr/>
        </p:nvSpPr>
        <p:spPr>
          <a:xfrm xmlns:a="http://schemas.openxmlformats.org/drawingml/2006/main">
            <a:off x="3310609" y="1604532"/>
            <a:ext cx="131673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Trend Assessment</a:t>
            </a:r>
            <a:endParaRPr sz="800">
              <a:latin typeface="Arial"/>
              <a:ea typeface="Arial"/>
              <a:cs typeface="Arial"/>
            </a:endParaRPr>
          </a:p>
        </p:txBody>
      </p:sp>
      <p:sp>
        <p:nvSpPr>
          <p:cNvPr id="19" name="Text 17">
            <a:extLst xmlns:a="http://schemas.openxmlformats.org/drawingml/2006/main">
              <a:ext uri="{FF2B5EF4-FFF2-40B4-BE49-F238E27FC236}">
                <a16:creationId xmlns:a16="http://schemas.microsoft.com/office/drawing/2014/main" id="{C4E51466-13F9-4355-9FC4-0C9B97BBB7B2}"/>
              </a:ext>
            </a:extLst>
          </p:cNvPr>
          <p:cNvSpPr>
            <a:spLocks xmlns:a="http://schemas.openxmlformats.org/drawingml/2006/main" noGrp="1"/>
          </p:cNvSpPr>
          <p:nvPr/>
        </p:nvSpPr>
        <p:spPr>
          <a:xfrm xmlns:a="http://schemas.openxmlformats.org/drawingml/2006/main">
            <a:off x="3310609" y="1796556"/>
            <a:ext cx="1316736" cy="355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Wi‑Fi 7, SD-WAN/SASE, NaaS, cloud management and AI data-center signals.</a:t>
            </a:r>
            <a:endParaRPr sz="800">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3E3032C4-B95E-4987-B412-4497E339A652}"/>
              </a:ext>
            </a:extLst>
          </p:cNvPr>
          <p:cNvSpPr>
            <a:spLocks xmlns:a="http://schemas.openxmlformats.org/drawingml/2006/main" noGrp="1"/>
          </p:cNvSpPr>
          <p:nvPr/>
        </p:nvSpPr>
        <p:spPr>
          <a:xfrm xmlns:a="http://schemas.openxmlformats.org/drawingml/2006/main">
            <a:off x="4855945" y="1503948"/>
            <a:ext cx="2029968" cy="787400"/>
          </a:xfrm>
          <a:prstGeom xmlns:a="http://schemas.openxmlformats.org/drawingml/2006/main" prst="roundRect">
            <a:avLst>
              <a:gd name="adj" fmla="val 8000"/>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1" name="Shape 19">
            <a:extLst xmlns:a="http://schemas.openxmlformats.org/drawingml/2006/main">
              <a:ext uri="{FF2B5EF4-FFF2-40B4-BE49-F238E27FC236}">
                <a16:creationId xmlns:a16="http://schemas.microsoft.com/office/drawing/2014/main" id="{53E95D40-D5DD-4263-9F06-940331670AD2}"/>
              </a:ext>
            </a:extLst>
          </p:cNvPr>
          <p:cNvSpPr>
            <a:spLocks xmlns:a="http://schemas.openxmlformats.org/drawingml/2006/main" noGrp="1"/>
          </p:cNvSpPr>
          <p:nvPr/>
        </p:nvSpPr>
        <p:spPr>
          <a:xfrm xmlns:a="http://schemas.openxmlformats.org/drawingml/2006/main">
            <a:off x="4983961" y="1659396"/>
            <a:ext cx="356616" cy="356616"/>
          </a:xfrm>
          <a:prstGeom xmlns:a="http://schemas.openxmlformats.org/drawingml/2006/main" prst="ellipse">
            <a:avLst/>
          </a:prstGeom>
          <a:solidFill xmlns:a="http://schemas.openxmlformats.org/drawingml/2006/main">
            <a:srgbClr val="C69345"/>
          </a:solidFill>
          <a:ln xmlns:a="http://schemas.openxmlformats.org/drawingml/2006/main" w="12700">
            <a:solidFill>
              <a:srgbClr val="9A5B00"/>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2" name="Text 20">
            <a:extLst xmlns:a="http://schemas.openxmlformats.org/drawingml/2006/main">
              <a:ext uri="{FF2B5EF4-FFF2-40B4-BE49-F238E27FC236}">
                <a16:creationId xmlns:a16="http://schemas.microsoft.com/office/drawing/2014/main" id="{6EF9E7EE-C0A3-43EE-8B1F-C2B4D80FBFDF}"/>
              </a:ext>
            </a:extLst>
          </p:cNvPr>
          <p:cNvSpPr>
            <a:spLocks xmlns:a="http://schemas.openxmlformats.org/drawingml/2006/main" noGrp="1"/>
          </p:cNvSpPr>
          <p:nvPr/>
        </p:nvSpPr>
        <p:spPr>
          <a:xfrm xmlns:a="http://schemas.openxmlformats.org/drawingml/2006/main">
            <a:off x="4983961" y="1755408"/>
            <a:ext cx="3566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3</a:t>
            </a:r>
            <a:endParaRPr sz="800">
              <a:latin typeface="Arial"/>
              <a:ea typeface="Arial"/>
              <a:cs typeface="Arial"/>
            </a:endParaRPr>
          </a:p>
        </p:txBody>
      </p:sp>
      <p:sp>
        <p:nvSpPr>
          <p:cNvPr id="23" name="Text 21">
            <a:extLst xmlns:a="http://schemas.openxmlformats.org/drawingml/2006/main">
              <a:ext uri="{FF2B5EF4-FFF2-40B4-BE49-F238E27FC236}">
                <a16:creationId xmlns:a16="http://schemas.microsoft.com/office/drawing/2014/main" id="{3C69974E-8BAE-4068-A32B-0820EE5650B8}"/>
              </a:ext>
            </a:extLst>
          </p:cNvPr>
          <p:cNvSpPr>
            <a:spLocks xmlns:a="http://schemas.openxmlformats.org/drawingml/2006/main" noGrp="1"/>
          </p:cNvSpPr>
          <p:nvPr/>
        </p:nvSpPr>
        <p:spPr>
          <a:xfrm xmlns:a="http://schemas.openxmlformats.org/drawingml/2006/main">
            <a:off x="5450305" y="1604532"/>
            <a:ext cx="131673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TCO Modeling</a:t>
            </a:r>
            <a:endParaRPr sz="800">
              <a:latin typeface="Arial"/>
              <a:ea typeface="Arial"/>
              <a:cs typeface="Arial"/>
            </a:endParaRPr>
          </a:p>
        </p:txBody>
      </p:sp>
      <p:sp>
        <p:nvSpPr>
          <p:cNvPr id="24" name="Text 22">
            <a:extLst xmlns:a="http://schemas.openxmlformats.org/drawingml/2006/main">
              <a:ext uri="{FF2B5EF4-FFF2-40B4-BE49-F238E27FC236}">
                <a16:creationId xmlns:a16="http://schemas.microsoft.com/office/drawing/2014/main" id="{DB14D853-79C1-4CB0-A805-DE97BAC2FBB7}"/>
              </a:ext>
            </a:extLst>
          </p:cNvPr>
          <p:cNvSpPr>
            <a:spLocks xmlns:a="http://schemas.openxmlformats.org/drawingml/2006/main" noGrp="1"/>
          </p:cNvSpPr>
          <p:nvPr/>
        </p:nvSpPr>
        <p:spPr>
          <a:xfrm xmlns:a="http://schemas.openxmlformats.org/drawingml/2006/main">
            <a:off x="5450305" y="1796556"/>
            <a:ext cx="1316736" cy="355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Cost buckets, pricing scenarios, support/licensing normalization and negotiation levers.</a:t>
            </a:r>
            <a:endParaRPr sz="800">
              <a:latin typeface="Arial"/>
              <a:ea typeface="Arial"/>
              <a:cs typeface="Arial"/>
            </a:endParaRPr>
          </a:p>
        </p:txBody>
      </p:sp>
      <p:sp>
        <p:nvSpPr>
          <p:cNvPr id="25" name="Shape 23">
            <a:extLst xmlns:a="http://schemas.openxmlformats.org/drawingml/2006/main">
              <a:ext uri="{FF2B5EF4-FFF2-40B4-BE49-F238E27FC236}">
                <a16:creationId xmlns:a16="http://schemas.microsoft.com/office/drawing/2014/main" id="{A0441EC1-E1F9-4653-84F7-A43303AE3590}"/>
              </a:ext>
            </a:extLst>
          </p:cNvPr>
          <p:cNvSpPr>
            <a:spLocks xmlns:a="http://schemas.openxmlformats.org/drawingml/2006/main" noGrp="1"/>
          </p:cNvSpPr>
          <p:nvPr/>
        </p:nvSpPr>
        <p:spPr>
          <a:xfrm xmlns:a="http://schemas.openxmlformats.org/drawingml/2006/main">
            <a:off x="6995641" y="1503948"/>
            <a:ext cx="2029968" cy="787400"/>
          </a:xfrm>
          <a:prstGeom xmlns:a="http://schemas.openxmlformats.org/drawingml/2006/main" prst="roundRect">
            <a:avLst>
              <a:gd name="adj" fmla="val 8000"/>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5FBA33C6-8354-4970-8D2E-9E597F86539A}"/>
              </a:ext>
            </a:extLst>
          </p:cNvPr>
          <p:cNvSpPr>
            <a:spLocks xmlns:a="http://schemas.openxmlformats.org/drawingml/2006/main" noGrp="1"/>
          </p:cNvSpPr>
          <p:nvPr/>
        </p:nvSpPr>
        <p:spPr>
          <a:xfrm xmlns:a="http://schemas.openxmlformats.org/drawingml/2006/main">
            <a:off x="7123657" y="1659396"/>
            <a:ext cx="356616" cy="356616"/>
          </a:xfrm>
          <a:prstGeom xmlns:a="http://schemas.openxmlformats.org/drawingml/2006/main" prst="ellipse">
            <a:avLst/>
          </a:prstGeom>
          <a:solidFill xmlns:a="http://schemas.openxmlformats.org/drawingml/2006/main">
            <a:srgbClr val="6B4E9B"/>
          </a:solidFill>
          <a:ln xmlns:a="http://schemas.openxmlformats.org/drawingml/2006/main" w="12700">
            <a:solidFill>
              <a:srgbClr val="6B4E9B"/>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7" name="Text 25">
            <a:extLst xmlns:a="http://schemas.openxmlformats.org/drawingml/2006/main">
              <a:ext uri="{FF2B5EF4-FFF2-40B4-BE49-F238E27FC236}">
                <a16:creationId xmlns:a16="http://schemas.microsoft.com/office/drawing/2014/main" id="{5D0741F7-A236-493D-ACA7-C2BA71604C10}"/>
              </a:ext>
            </a:extLst>
          </p:cNvPr>
          <p:cNvSpPr>
            <a:spLocks xmlns:a="http://schemas.openxmlformats.org/drawingml/2006/main" noGrp="1"/>
          </p:cNvSpPr>
          <p:nvPr/>
        </p:nvSpPr>
        <p:spPr>
          <a:xfrm xmlns:a="http://schemas.openxmlformats.org/drawingml/2006/main">
            <a:off x="7123657" y="1755408"/>
            <a:ext cx="3566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4</a:t>
            </a:r>
            <a:endParaRPr sz="800">
              <a:latin typeface="Arial"/>
              <a:ea typeface="Arial"/>
              <a:cs typeface="Arial"/>
            </a:endParaRPr>
          </a:p>
        </p:txBody>
      </p:sp>
      <p:sp>
        <p:nvSpPr>
          <p:cNvPr id="28" name="Text 26">
            <a:extLst xmlns:a="http://schemas.openxmlformats.org/drawingml/2006/main">
              <a:ext uri="{FF2B5EF4-FFF2-40B4-BE49-F238E27FC236}">
                <a16:creationId xmlns:a16="http://schemas.microsoft.com/office/drawing/2014/main" id="{2E48D179-2DDA-40A9-B62A-22087AC0268C}"/>
              </a:ext>
            </a:extLst>
          </p:cNvPr>
          <p:cNvSpPr>
            <a:spLocks xmlns:a="http://schemas.openxmlformats.org/drawingml/2006/main" noGrp="1"/>
          </p:cNvSpPr>
          <p:nvPr/>
        </p:nvSpPr>
        <p:spPr>
          <a:xfrm xmlns:a="http://schemas.openxmlformats.org/drawingml/2006/main">
            <a:off x="7590001" y="1604532"/>
            <a:ext cx="131673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Sourcing Design</a:t>
            </a:r>
            <a:endParaRPr sz="800">
              <a:latin typeface="Arial"/>
              <a:ea typeface="Arial"/>
              <a:cs typeface="Arial"/>
            </a:endParaRPr>
          </a:p>
        </p:txBody>
      </p:sp>
      <p:sp>
        <p:nvSpPr>
          <p:cNvPr id="29" name="Text 27">
            <a:extLst xmlns:a="http://schemas.openxmlformats.org/drawingml/2006/main">
              <a:ext uri="{FF2B5EF4-FFF2-40B4-BE49-F238E27FC236}">
                <a16:creationId xmlns:a16="http://schemas.microsoft.com/office/drawing/2014/main" id="{40723E1B-E152-417E-B883-027902CDAA48}"/>
              </a:ext>
            </a:extLst>
          </p:cNvPr>
          <p:cNvSpPr>
            <a:spLocks xmlns:a="http://schemas.openxmlformats.org/drawingml/2006/main" noGrp="1"/>
          </p:cNvSpPr>
          <p:nvPr/>
        </p:nvSpPr>
        <p:spPr>
          <a:xfrm xmlns:a="http://schemas.openxmlformats.org/drawingml/2006/main">
            <a:off x="7590001" y="1796556"/>
            <a:ext cx="1316736" cy="355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Engagement model, RFP structure, SLA framework and contract guardrails.</a:t>
            </a:r>
            <a:endParaRPr sz="8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84D6A270-6B67-4F2A-BA3A-4EA5E1978157}"/>
              </a:ext>
            </a:extLst>
          </p:cNvPr>
          <p:cNvSpPr>
            <a:spLocks xmlns:a="http://schemas.openxmlformats.org/drawingml/2006/main" noGrp="1"/>
          </p:cNvSpPr>
          <p:nvPr/>
        </p:nvSpPr>
        <p:spPr>
          <a:xfrm xmlns:a="http://schemas.openxmlformats.org/drawingml/2006/main">
            <a:off x="9135337" y="1503948"/>
            <a:ext cx="2029968" cy="787400"/>
          </a:xfrm>
          <a:prstGeom xmlns:a="http://schemas.openxmlformats.org/drawingml/2006/main" prst="roundRect">
            <a:avLst>
              <a:gd name="adj" fmla="val 8000"/>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1" name="Shape 29">
            <a:extLst xmlns:a="http://schemas.openxmlformats.org/drawingml/2006/main">
              <a:ext uri="{FF2B5EF4-FFF2-40B4-BE49-F238E27FC236}">
                <a16:creationId xmlns:a16="http://schemas.microsoft.com/office/drawing/2014/main" id="{A6DFCADF-CDBB-4D10-919B-48F6CB414722}"/>
              </a:ext>
            </a:extLst>
          </p:cNvPr>
          <p:cNvSpPr>
            <a:spLocks xmlns:a="http://schemas.openxmlformats.org/drawingml/2006/main" noGrp="1"/>
          </p:cNvSpPr>
          <p:nvPr/>
        </p:nvSpPr>
        <p:spPr>
          <a:xfrm xmlns:a="http://schemas.openxmlformats.org/drawingml/2006/main">
            <a:off x="9263353" y="1659396"/>
            <a:ext cx="356616" cy="356616"/>
          </a:xfrm>
          <a:prstGeom xmlns:a="http://schemas.openxmlformats.org/drawingml/2006/main" prst="ellipse">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2" name="Text 30">
            <a:extLst xmlns:a="http://schemas.openxmlformats.org/drawingml/2006/main">
              <a:ext uri="{FF2B5EF4-FFF2-40B4-BE49-F238E27FC236}">
                <a16:creationId xmlns:a16="http://schemas.microsoft.com/office/drawing/2014/main" id="{97A13225-6E54-4E83-AA37-8A248511DD04}"/>
              </a:ext>
            </a:extLst>
          </p:cNvPr>
          <p:cNvSpPr>
            <a:spLocks xmlns:a="http://schemas.openxmlformats.org/drawingml/2006/main" noGrp="1"/>
          </p:cNvSpPr>
          <p:nvPr/>
        </p:nvSpPr>
        <p:spPr>
          <a:xfrm xmlns:a="http://schemas.openxmlformats.org/drawingml/2006/main">
            <a:off x="9263353" y="1755408"/>
            <a:ext cx="35661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5</a:t>
            </a:r>
            <a:endParaRPr sz="800">
              <a:latin typeface="Arial"/>
              <a:ea typeface="Arial"/>
              <a:cs typeface="Arial"/>
            </a:endParaRPr>
          </a:p>
        </p:txBody>
      </p:sp>
      <p:sp>
        <p:nvSpPr>
          <p:cNvPr id="33" name="Text 31">
            <a:extLst xmlns:a="http://schemas.openxmlformats.org/drawingml/2006/main">
              <a:ext uri="{FF2B5EF4-FFF2-40B4-BE49-F238E27FC236}">
                <a16:creationId xmlns:a16="http://schemas.microsoft.com/office/drawing/2014/main" id="{6EFB6AE2-4622-41F9-A128-5CFAB07A96AF}"/>
              </a:ext>
            </a:extLst>
          </p:cNvPr>
          <p:cNvSpPr>
            <a:spLocks xmlns:a="http://schemas.openxmlformats.org/drawingml/2006/main" noGrp="1"/>
          </p:cNvSpPr>
          <p:nvPr/>
        </p:nvSpPr>
        <p:spPr>
          <a:xfrm xmlns:a="http://schemas.openxmlformats.org/drawingml/2006/main">
            <a:off x="9729697" y="1604532"/>
            <a:ext cx="131673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Supplier Mapping</a:t>
            </a:r>
            <a:endParaRPr sz="800">
              <a:latin typeface="Arial"/>
              <a:ea typeface="Arial"/>
              <a:cs typeface="Arial"/>
            </a:endParaRPr>
          </a:p>
        </p:txBody>
      </p:sp>
      <p:sp>
        <p:nvSpPr>
          <p:cNvPr id="34" name="Text 32">
            <a:extLst xmlns:a="http://schemas.openxmlformats.org/drawingml/2006/main">
              <a:ext uri="{FF2B5EF4-FFF2-40B4-BE49-F238E27FC236}">
                <a16:creationId xmlns:a16="http://schemas.microsoft.com/office/drawing/2014/main" id="{19E2BC61-7FAC-414D-A9F8-BE212611BF32}"/>
              </a:ext>
            </a:extLst>
          </p:cNvPr>
          <p:cNvSpPr>
            <a:spLocks xmlns:a="http://schemas.openxmlformats.org/drawingml/2006/main" noGrp="1"/>
          </p:cNvSpPr>
          <p:nvPr/>
        </p:nvSpPr>
        <p:spPr>
          <a:xfrm xmlns:a="http://schemas.openxmlformats.org/drawingml/2006/main">
            <a:off x="9729697" y="1796556"/>
            <a:ext cx="1316736" cy="355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OEM and integrator capabilities across experience, expertise, operations and geography.</a:t>
            </a:r>
            <a:endParaRPr sz="800">
              <a:latin typeface="Arial"/>
              <a:ea typeface="Arial"/>
              <a:cs typeface="Arial"/>
            </a:endParaRPr>
          </a:p>
        </p:txBody>
      </p:sp>
      <p:sp>
        <p:nvSpPr>
          <p:cNvPr id="35" name="Text 33">
            <a:extLst xmlns:a="http://schemas.openxmlformats.org/drawingml/2006/main">
              <a:ext uri="{FF2B5EF4-FFF2-40B4-BE49-F238E27FC236}">
                <a16:creationId xmlns:a16="http://schemas.microsoft.com/office/drawing/2014/main" id="{D08F7806-2FA0-4BC8-9140-25CF2B4E6C6A}"/>
              </a:ext>
            </a:extLst>
          </p:cNvPr>
          <p:cNvSpPr>
            <a:spLocks xmlns:a="http://schemas.openxmlformats.org/drawingml/2006/main" noGrp="1"/>
          </p:cNvSpPr>
          <p:nvPr/>
        </p:nvSpPr>
        <p:spPr>
          <a:xfrm xmlns:a="http://schemas.openxmlformats.org/drawingml/2006/main">
            <a:off x="512545" y="2585826"/>
            <a:ext cx="36576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Evidence inputs used across workstreams</a:t>
            </a:r>
            <a:endParaRPr sz="10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0E8ACB1D-912F-4DC0-BF74-3CD0B898424D}"/>
              </a:ext>
            </a:extLst>
          </p:cNvPr>
          <p:cNvSpPr>
            <a:spLocks xmlns:a="http://schemas.openxmlformats.org/drawingml/2006/main" noGrp="1"/>
          </p:cNvSpPr>
          <p:nvPr/>
        </p:nvSpPr>
        <p:spPr>
          <a:xfrm xmlns:a="http://schemas.openxmlformats.org/drawingml/2006/main">
            <a:off x="521689" y="2869290"/>
            <a:ext cx="1143000"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7" name="Text 35">
            <a:extLst xmlns:a="http://schemas.openxmlformats.org/drawingml/2006/main">
              <a:ext uri="{FF2B5EF4-FFF2-40B4-BE49-F238E27FC236}">
                <a16:creationId xmlns:a16="http://schemas.microsoft.com/office/drawing/2014/main" id="{5AD1992A-321C-4A85-BD5F-3C67658A16A5}"/>
              </a:ext>
            </a:extLst>
          </p:cNvPr>
          <p:cNvSpPr>
            <a:spLocks xmlns:a="http://schemas.openxmlformats.org/drawingml/2006/main" noGrp="1"/>
          </p:cNvSpPr>
          <p:nvPr/>
        </p:nvSpPr>
        <p:spPr>
          <a:xfrm xmlns:a="http://schemas.openxmlformats.org/drawingml/2006/main">
            <a:off x="576553" y="2924154"/>
            <a:ext cx="1033272"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Evidence Type</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5FBC725A-0C68-4033-9CC9-61B9D10AF6B3}"/>
              </a:ext>
            </a:extLst>
          </p:cNvPr>
          <p:cNvSpPr>
            <a:spLocks xmlns:a="http://schemas.openxmlformats.org/drawingml/2006/main" noGrp="1"/>
          </p:cNvSpPr>
          <p:nvPr/>
        </p:nvSpPr>
        <p:spPr>
          <a:xfrm xmlns:a="http://schemas.openxmlformats.org/drawingml/2006/main">
            <a:off x="1664689" y="2869290"/>
            <a:ext cx="1874520"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9" name="Text 37">
            <a:extLst xmlns:a="http://schemas.openxmlformats.org/drawingml/2006/main">
              <a:ext uri="{FF2B5EF4-FFF2-40B4-BE49-F238E27FC236}">
                <a16:creationId xmlns:a16="http://schemas.microsoft.com/office/drawing/2014/main" id="{E1B8D555-1BD9-41F0-B4C2-17CA03E156D4}"/>
              </a:ext>
            </a:extLst>
          </p:cNvPr>
          <p:cNvSpPr>
            <a:spLocks xmlns:a="http://schemas.openxmlformats.org/drawingml/2006/main" noGrp="1"/>
          </p:cNvSpPr>
          <p:nvPr/>
        </p:nvSpPr>
        <p:spPr>
          <a:xfrm xmlns:a="http://schemas.openxmlformats.org/drawingml/2006/main">
            <a:off x="1719553" y="2924154"/>
            <a:ext cx="1764792"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Sources Used</a:t>
            </a:r>
            <a:endParaRPr sz="80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F8F25B81-962B-487F-A4EF-02D9E86241DD}"/>
              </a:ext>
            </a:extLst>
          </p:cNvPr>
          <p:cNvSpPr>
            <a:spLocks xmlns:a="http://schemas.openxmlformats.org/drawingml/2006/main" noGrp="1"/>
          </p:cNvSpPr>
          <p:nvPr/>
        </p:nvSpPr>
        <p:spPr>
          <a:xfrm xmlns:a="http://schemas.openxmlformats.org/drawingml/2006/main">
            <a:off x="3539209" y="2869290"/>
            <a:ext cx="2423160"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1" name="Text 39">
            <a:extLst xmlns:a="http://schemas.openxmlformats.org/drawingml/2006/main">
              <a:ext uri="{FF2B5EF4-FFF2-40B4-BE49-F238E27FC236}">
                <a16:creationId xmlns:a16="http://schemas.microsoft.com/office/drawing/2014/main" id="{5929B26C-1A7B-4241-87B1-1A7D8D8224A9}"/>
              </a:ext>
            </a:extLst>
          </p:cNvPr>
          <p:cNvSpPr>
            <a:spLocks xmlns:a="http://schemas.openxmlformats.org/drawingml/2006/main" noGrp="1"/>
          </p:cNvSpPr>
          <p:nvPr/>
        </p:nvSpPr>
        <p:spPr>
          <a:xfrm xmlns:a="http://schemas.openxmlformats.org/drawingml/2006/main">
            <a:off x="3594073" y="2924154"/>
            <a:ext cx="2313432"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How It Was Applied</a:t>
            </a:r>
            <a:endParaRPr sz="80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41CEDBCE-A27F-418C-8AFE-5FF07B5A72EE}"/>
              </a:ext>
            </a:extLst>
          </p:cNvPr>
          <p:cNvSpPr>
            <a:spLocks xmlns:a="http://schemas.openxmlformats.org/drawingml/2006/main" noGrp="1"/>
          </p:cNvSpPr>
          <p:nvPr/>
        </p:nvSpPr>
        <p:spPr>
          <a:xfrm xmlns:a="http://schemas.openxmlformats.org/drawingml/2006/main">
            <a:off x="5962369" y="2869290"/>
            <a:ext cx="2542032"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3" name="Text 41">
            <a:extLst xmlns:a="http://schemas.openxmlformats.org/drawingml/2006/main">
              <a:ext uri="{FF2B5EF4-FFF2-40B4-BE49-F238E27FC236}">
                <a16:creationId xmlns:a16="http://schemas.microsoft.com/office/drawing/2014/main" id="{9574472D-B916-4C46-B547-51CDBB6E8473}"/>
              </a:ext>
            </a:extLst>
          </p:cNvPr>
          <p:cNvSpPr>
            <a:spLocks xmlns:a="http://schemas.openxmlformats.org/drawingml/2006/main" noGrp="1"/>
          </p:cNvSpPr>
          <p:nvPr/>
        </p:nvSpPr>
        <p:spPr>
          <a:xfrm xmlns:a="http://schemas.openxmlformats.org/drawingml/2006/main">
            <a:off x="6017233" y="2924154"/>
            <a:ext cx="2432304"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Controls / Caveats</a:t>
            </a:r>
            <a:endParaRPr sz="800">
              <a:latin typeface="Arial"/>
              <a:ea typeface="Arial"/>
              <a:cs typeface="Arial"/>
            </a:endParaRPr>
          </a:p>
        </p:txBody>
      </p:sp>
      <p:sp>
        <p:nvSpPr>
          <p:cNvPr id="44" name="Shape 42">
            <a:extLst xmlns:a="http://schemas.openxmlformats.org/drawingml/2006/main">
              <a:ext uri="{FF2B5EF4-FFF2-40B4-BE49-F238E27FC236}">
                <a16:creationId xmlns:a16="http://schemas.microsoft.com/office/drawing/2014/main" id="{5D0EF05F-3CA0-470D-B989-4F1C4FD360E8}"/>
              </a:ext>
            </a:extLst>
          </p:cNvPr>
          <p:cNvSpPr>
            <a:spLocks xmlns:a="http://schemas.openxmlformats.org/drawingml/2006/main" noGrp="1"/>
          </p:cNvSpPr>
          <p:nvPr/>
        </p:nvSpPr>
        <p:spPr>
          <a:xfrm xmlns:a="http://schemas.openxmlformats.org/drawingml/2006/main">
            <a:off x="521689" y="3180186"/>
            <a:ext cx="1143000" cy="512064"/>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5" name="Text 43">
            <a:extLst xmlns:a="http://schemas.openxmlformats.org/drawingml/2006/main">
              <a:ext uri="{FF2B5EF4-FFF2-40B4-BE49-F238E27FC236}">
                <a16:creationId xmlns:a16="http://schemas.microsoft.com/office/drawing/2014/main" id="{D3D540AC-D314-4CD9-9FC1-39E11213CAB5}"/>
              </a:ext>
            </a:extLst>
          </p:cNvPr>
          <p:cNvSpPr>
            <a:spLocks xmlns:a="http://schemas.openxmlformats.org/drawingml/2006/main" noGrp="1"/>
          </p:cNvSpPr>
          <p:nvPr/>
        </p:nvSpPr>
        <p:spPr>
          <a:xfrm xmlns:a="http://schemas.openxmlformats.org/drawingml/2006/main">
            <a:off x="576553" y="3230478"/>
            <a:ext cx="1033272" cy="4297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Market trackers</a:t>
            </a:r>
            <a:endParaRPr sz="8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608C4C40-6760-4392-8DDF-E633C5CD0A92}"/>
              </a:ext>
            </a:extLst>
          </p:cNvPr>
          <p:cNvSpPr>
            <a:spLocks xmlns:a="http://schemas.openxmlformats.org/drawingml/2006/main" noGrp="1"/>
          </p:cNvSpPr>
          <p:nvPr/>
        </p:nvSpPr>
        <p:spPr>
          <a:xfrm xmlns:a="http://schemas.openxmlformats.org/drawingml/2006/main">
            <a:off x="1664689" y="3180186"/>
            <a:ext cx="1874520" cy="512064"/>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7" name="Text 45">
            <a:extLst xmlns:a="http://schemas.openxmlformats.org/drawingml/2006/main">
              <a:ext uri="{FF2B5EF4-FFF2-40B4-BE49-F238E27FC236}">
                <a16:creationId xmlns:a16="http://schemas.microsoft.com/office/drawing/2014/main" id="{F366FD3E-FE99-4F42-93A2-6A54E581985C}"/>
              </a:ext>
            </a:extLst>
          </p:cNvPr>
          <p:cNvSpPr>
            <a:spLocks xmlns:a="http://schemas.openxmlformats.org/drawingml/2006/main" noGrp="1"/>
          </p:cNvSpPr>
          <p:nvPr/>
        </p:nvSpPr>
        <p:spPr>
          <a:xfrm xmlns:a="http://schemas.openxmlformats.org/drawingml/2006/main">
            <a:off x="1719553" y="3230478"/>
            <a:ext cx="1764792" cy="4297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IDC switch/router and WLAN; Dell’Oro SASE and price outlook</a:t>
            </a: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BC3E9BBA-44C4-4CF2-BFFD-B549854F0401}"/>
              </a:ext>
            </a:extLst>
          </p:cNvPr>
          <p:cNvSpPr>
            <a:spLocks xmlns:a="http://schemas.openxmlformats.org/drawingml/2006/main" noGrp="1"/>
          </p:cNvSpPr>
          <p:nvPr/>
        </p:nvSpPr>
        <p:spPr>
          <a:xfrm xmlns:a="http://schemas.openxmlformats.org/drawingml/2006/main">
            <a:off x="3539209" y="3180186"/>
            <a:ext cx="2423160" cy="512064"/>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9" name="Text 47">
            <a:extLst xmlns:a="http://schemas.openxmlformats.org/drawingml/2006/main">
              <a:ext uri="{FF2B5EF4-FFF2-40B4-BE49-F238E27FC236}">
                <a16:creationId xmlns:a16="http://schemas.microsoft.com/office/drawing/2014/main" id="{C442F1BB-3561-4104-AA16-2BAF333BE3EE}"/>
              </a:ext>
            </a:extLst>
          </p:cNvPr>
          <p:cNvSpPr>
            <a:spLocks xmlns:a="http://schemas.openxmlformats.org/drawingml/2006/main" noGrp="1"/>
          </p:cNvSpPr>
          <p:nvPr/>
        </p:nvSpPr>
        <p:spPr>
          <a:xfrm xmlns:a="http://schemas.openxmlformats.org/drawingml/2006/main">
            <a:off x="3594073" y="3230478"/>
            <a:ext cx="2313432" cy="4297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Built market baseline, growth pockets, pricing pressure and technology migration view.</a:t>
            </a:r>
            <a:endParaRPr sz="80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EBF8B4DF-BB76-4DC9-A0FC-27B839CADEAC}"/>
              </a:ext>
            </a:extLst>
          </p:cNvPr>
          <p:cNvSpPr>
            <a:spLocks xmlns:a="http://schemas.openxmlformats.org/drawingml/2006/main" noGrp="1"/>
          </p:cNvSpPr>
          <p:nvPr/>
        </p:nvSpPr>
        <p:spPr>
          <a:xfrm xmlns:a="http://schemas.openxmlformats.org/drawingml/2006/main">
            <a:off x="5962369" y="3180186"/>
            <a:ext cx="2542032" cy="512064"/>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1" name="Text 49">
            <a:extLst xmlns:a="http://schemas.openxmlformats.org/drawingml/2006/main">
              <a:ext uri="{FF2B5EF4-FFF2-40B4-BE49-F238E27FC236}">
                <a16:creationId xmlns:a16="http://schemas.microsoft.com/office/drawing/2014/main" id="{69A932F2-A35C-4644-808B-94058ED45501}"/>
              </a:ext>
            </a:extLst>
          </p:cNvPr>
          <p:cNvSpPr>
            <a:spLocks xmlns:a="http://schemas.openxmlformats.org/drawingml/2006/main" noGrp="1"/>
          </p:cNvSpPr>
          <p:nvPr/>
        </p:nvSpPr>
        <p:spPr>
          <a:xfrm xmlns:a="http://schemas.openxmlformats.org/drawingml/2006/main">
            <a:off x="6017233" y="3230478"/>
            <a:ext cx="2432304" cy="4297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Quarterly data was treated as current signal, not as a client spend forecast.</a:t>
            </a: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2007CD50-0556-4D4F-8B64-A2FEDC1724DE}"/>
              </a:ext>
            </a:extLst>
          </p:cNvPr>
          <p:cNvSpPr>
            <a:spLocks xmlns:a="http://schemas.openxmlformats.org/drawingml/2006/main" noGrp="1"/>
          </p:cNvSpPr>
          <p:nvPr/>
        </p:nvSpPr>
        <p:spPr>
          <a:xfrm xmlns:a="http://schemas.openxmlformats.org/drawingml/2006/main">
            <a:off x="521689" y="3692250"/>
            <a:ext cx="1143000" cy="512064"/>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3" name="Text 51">
            <a:extLst xmlns:a="http://schemas.openxmlformats.org/drawingml/2006/main">
              <a:ext uri="{FF2B5EF4-FFF2-40B4-BE49-F238E27FC236}">
                <a16:creationId xmlns:a16="http://schemas.microsoft.com/office/drawing/2014/main" id="{BADFAE93-6538-478D-B61E-0C426B3438E6}"/>
              </a:ext>
            </a:extLst>
          </p:cNvPr>
          <p:cNvSpPr>
            <a:spLocks xmlns:a="http://schemas.openxmlformats.org/drawingml/2006/main" noGrp="1"/>
          </p:cNvSpPr>
          <p:nvPr/>
        </p:nvSpPr>
        <p:spPr>
          <a:xfrm xmlns:a="http://schemas.openxmlformats.org/drawingml/2006/main">
            <a:off x="576553" y="3742542"/>
            <a:ext cx="1033272" cy="4297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Vendor materials</a:t>
            </a:r>
            <a:endParaRPr sz="800">
              <a:latin typeface="Arial"/>
              <a:ea typeface="Arial"/>
              <a:cs typeface="Arial"/>
            </a:endParaRPr>
          </a:p>
        </p:txBody>
      </p:sp>
      <p:sp>
        <p:nvSpPr>
          <p:cNvPr id="54" name="Shape 52">
            <a:extLst xmlns:a="http://schemas.openxmlformats.org/drawingml/2006/main">
              <a:ext uri="{FF2B5EF4-FFF2-40B4-BE49-F238E27FC236}">
                <a16:creationId xmlns:a16="http://schemas.microsoft.com/office/drawing/2014/main" id="{CF92E5C1-A099-4E8F-BDC9-58A69F1D71EE}"/>
              </a:ext>
            </a:extLst>
          </p:cNvPr>
          <p:cNvSpPr>
            <a:spLocks xmlns:a="http://schemas.openxmlformats.org/drawingml/2006/main" noGrp="1"/>
          </p:cNvSpPr>
          <p:nvPr/>
        </p:nvSpPr>
        <p:spPr>
          <a:xfrm xmlns:a="http://schemas.openxmlformats.org/drawingml/2006/main">
            <a:off x="1664689" y="3692250"/>
            <a:ext cx="1874520" cy="512064"/>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5" name="Text 53">
            <a:extLst xmlns:a="http://schemas.openxmlformats.org/drawingml/2006/main">
              <a:ext uri="{FF2B5EF4-FFF2-40B4-BE49-F238E27FC236}">
                <a16:creationId xmlns:a16="http://schemas.microsoft.com/office/drawing/2014/main" id="{62A260AB-517F-47D5-A353-B9BFEA412365}"/>
              </a:ext>
            </a:extLst>
          </p:cNvPr>
          <p:cNvSpPr>
            <a:spLocks xmlns:a="http://schemas.openxmlformats.org/drawingml/2006/main" noGrp="1"/>
          </p:cNvSpPr>
          <p:nvPr/>
        </p:nvSpPr>
        <p:spPr>
          <a:xfrm xmlns:a="http://schemas.openxmlformats.org/drawingml/2006/main">
            <a:off x="1719553" y="3742542"/>
            <a:ext cx="1764792" cy="4297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Cisco, HPE/Juniper, Arista, Fortinet, Extreme, NTT DATA and Kyndryl pages</a:t>
            </a:r>
            <a:endParaRPr sz="800">
              <a:latin typeface="Arial"/>
              <a:ea typeface="Arial"/>
              <a:cs typeface="Arial"/>
            </a:endParaRPr>
          </a:p>
        </p:txBody>
      </p:sp>
      <p:sp>
        <p:nvSpPr>
          <p:cNvPr id="56" name="Shape 54">
            <a:extLst xmlns:a="http://schemas.openxmlformats.org/drawingml/2006/main">
              <a:ext uri="{FF2B5EF4-FFF2-40B4-BE49-F238E27FC236}">
                <a16:creationId xmlns:a16="http://schemas.microsoft.com/office/drawing/2014/main" id="{E6A972D4-E2FA-4A19-881F-E417D847BA69}"/>
              </a:ext>
            </a:extLst>
          </p:cNvPr>
          <p:cNvSpPr>
            <a:spLocks xmlns:a="http://schemas.openxmlformats.org/drawingml/2006/main" noGrp="1"/>
          </p:cNvSpPr>
          <p:nvPr/>
        </p:nvSpPr>
        <p:spPr>
          <a:xfrm xmlns:a="http://schemas.openxmlformats.org/drawingml/2006/main">
            <a:off x="3539209" y="3692250"/>
            <a:ext cx="2423160" cy="512064"/>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7" name="Text 55">
            <a:extLst xmlns:a="http://schemas.openxmlformats.org/drawingml/2006/main">
              <a:ext uri="{FF2B5EF4-FFF2-40B4-BE49-F238E27FC236}">
                <a16:creationId xmlns:a16="http://schemas.microsoft.com/office/drawing/2014/main" id="{348B8DB5-9D71-4ADC-8DB1-065BC81F24C0}"/>
              </a:ext>
            </a:extLst>
          </p:cNvPr>
          <p:cNvSpPr>
            <a:spLocks xmlns:a="http://schemas.openxmlformats.org/drawingml/2006/main" noGrp="1"/>
          </p:cNvSpPr>
          <p:nvPr/>
        </p:nvSpPr>
        <p:spPr>
          <a:xfrm xmlns:a="http://schemas.openxmlformats.org/drawingml/2006/main">
            <a:off x="3594073" y="3742542"/>
            <a:ext cx="2313432" cy="4297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Mapped portfolio breadth, operating models, support constructs and partner-delivery roles.</a:t>
            </a:r>
            <a:endParaRPr sz="800">
              <a:latin typeface="Arial"/>
              <a:ea typeface="Arial"/>
              <a:cs typeface="Arial"/>
            </a:endParaRPr>
          </a:p>
        </p:txBody>
      </p:sp>
      <p:sp>
        <p:nvSpPr>
          <p:cNvPr id="58" name="Shape 56">
            <a:extLst xmlns:a="http://schemas.openxmlformats.org/drawingml/2006/main">
              <a:ext uri="{FF2B5EF4-FFF2-40B4-BE49-F238E27FC236}">
                <a16:creationId xmlns:a16="http://schemas.microsoft.com/office/drawing/2014/main" id="{6E33B9A4-425A-40B6-9A50-803A51668199}"/>
              </a:ext>
            </a:extLst>
          </p:cNvPr>
          <p:cNvSpPr>
            <a:spLocks xmlns:a="http://schemas.openxmlformats.org/drawingml/2006/main" noGrp="1"/>
          </p:cNvSpPr>
          <p:nvPr/>
        </p:nvSpPr>
        <p:spPr>
          <a:xfrm xmlns:a="http://schemas.openxmlformats.org/drawingml/2006/main">
            <a:off x="5962369" y="3692250"/>
            <a:ext cx="2542032" cy="512064"/>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9" name="Text 57">
            <a:extLst xmlns:a="http://schemas.openxmlformats.org/drawingml/2006/main">
              <a:ext uri="{FF2B5EF4-FFF2-40B4-BE49-F238E27FC236}">
                <a16:creationId xmlns:a16="http://schemas.microsoft.com/office/drawing/2014/main" id="{5A908704-D121-40BD-8098-85672922A72F}"/>
              </a:ext>
            </a:extLst>
          </p:cNvPr>
          <p:cNvSpPr>
            <a:spLocks xmlns:a="http://schemas.openxmlformats.org/drawingml/2006/main" noGrp="1"/>
          </p:cNvSpPr>
          <p:nvPr/>
        </p:nvSpPr>
        <p:spPr>
          <a:xfrm xmlns:a="http://schemas.openxmlformats.org/drawingml/2006/main">
            <a:off x="6017233" y="3742542"/>
            <a:ext cx="2432304" cy="4297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Public claims require validation through RFP evidence and reference checks.</a:t>
            </a:r>
            <a:endParaRPr sz="800">
              <a:latin typeface="Arial"/>
              <a:ea typeface="Arial"/>
              <a:cs typeface="Arial"/>
            </a:endParaRPr>
          </a:p>
        </p:txBody>
      </p:sp>
      <p:sp>
        <p:nvSpPr>
          <p:cNvPr id="60" name="Shape 58">
            <a:extLst xmlns:a="http://schemas.openxmlformats.org/drawingml/2006/main">
              <a:ext uri="{FF2B5EF4-FFF2-40B4-BE49-F238E27FC236}">
                <a16:creationId xmlns:a16="http://schemas.microsoft.com/office/drawing/2014/main" id="{7F4EABDD-9B1A-48EF-9AD0-3FD3A93A2E3A}"/>
              </a:ext>
            </a:extLst>
          </p:cNvPr>
          <p:cNvSpPr>
            <a:spLocks xmlns:a="http://schemas.openxmlformats.org/drawingml/2006/main" noGrp="1"/>
          </p:cNvSpPr>
          <p:nvPr/>
        </p:nvSpPr>
        <p:spPr>
          <a:xfrm xmlns:a="http://schemas.openxmlformats.org/drawingml/2006/main">
            <a:off x="521689" y="4204314"/>
            <a:ext cx="1143000" cy="512064"/>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1" name="Text 59">
            <a:extLst xmlns:a="http://schemas.openxmlformats.org/drawingml/2006/main">
              <a:ext uri="{FF2B5EF4-FFF2-40B4-BE49-F238E27FC236}">
                <a16:creationId xmlns:a16="http://schemas.microsoft.com/office/drawing/2014/main" id="{9E78CC86-2E6A-444D-B1A7-FB59875CD62E}"/>
              </a:ext>
            </a:extLst>
          </p:cNvPr>
          <p:cNvSpPr>
            <a:spLocks xmlns:a="http://schemas.openxmlformats.org/drawingml/2006/main" noGrp="1"/>
          </p:cNvSpPr>
          <p:nvPr/>
        </p:nvSpPr>
        <p:spPr>
          <a:xfrm xmlns:a="http://schemas.openxmlformats.org/drawingml/2006/main">
            <a:off x="576553" y="4254606"/>
            <a:ext cx="1033272" cy="4297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Public filings / events</a:t>
            </a:r>
            <a:endParaRPr sz="800">
              <a:latin typeface="Arial"/>
              <a:ea typeface="Arial"/>
              <a:cs typeface="Arial"/>
            </a:endParaRPr>
          </a:p>
        </p:txBody>
      </p:sp>
      <p:sp>
        <p:nvSpPr>
          <p:cNvPr id="62" name="Shape 60">
            <a:extLst xmlns:a="http://schemas.openxmlformats.org/drawingml/2006/main">
              <a:ext uri="{FF2B5EF4-FFF2-40B4-BE49-F238E27FC236}">
                <a16:creationId xmlns:a16="http://schemas.microsoft.com/office/drawing/2014/main" id="{2C5033AA-59E6-4804-B00D-4F4ED96D3435}"/>
              </a:ext>
            </a:extLst>
          </p:cNvPr>
          <p:cNvSpPr>
            <a:spLocks xmlns:a="http://schemas.openxmlformats.org/drawingml/2006/main" noGrp="1"/>
          </p:cNvSpPr>
          <p:nvPr/>
        </p:nvSpPr>
        <p:spPr>
          <a:xfrm xmlns:a="http://schemas.openxmlformats.org/drawingml/2006/main">
            <a:off x="1664689" y="4204314"/>
            <a:ext cx="1874520" cy="512064"/>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3" name="Text 61">
            <a:extLst xmlns:a="http://schemas.openxmlformats.org/drawingml/2006/main">
              <a:ext uri="{FF2B5EF4-FFF2-40B4-BE49-F238E27FC236}">
                <a16:creationId xmlns:a16="http://schemas.microsoft.com/office/drawing/2014/main" id="{D9F78882-AA37-4044-893C-615B951310FD}"/>
              </a:ext>
            </a:extLst>
          </p:cNvPr>
          <p:cNvSpPr>
            <a:spLocks xmlns:a="http://schemas.openxmlformats.org/drawingml/2006/main" noGrp="1"/>
          </p:cNvSpPr>
          <p:nvPr/>
        </p:nvSpPr>
        <p:spPr>
          <a:xfrm xmlns:a="http://schemas.openxmlformats.org/drawingml/2006/main">
            <a:off x="1719553" y="4254606"/>
            <a:ext cx="1764792" cy="4297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Cisco FY25, Arista FY25, Huawei 2025 annual report and HPE-Juniper close</a:t>
            </a:r>
            <a:endParaRPr sz="800">
              <a:latin typeface="Arial"/>
              <a:ea typeface="Arial"/>
              <a:cs typeface="Arial"/>
            </a:endParaRPr>
          </a:p>
        </p:txBody>
      </p:sp>
      <p:sp>
        <p:nvSpPr>
          <p:cNvPr id="64" name="Shape 62">
            <a:extLst xmlns:a="http://schemas.openxmlformats.org/drawingml/2006/main">
              <a:ext uri="{FF2B5EF4-FFF2-40B4-BE49-F238E27FC236}">
                <a16:creationId xmlns:a16="http://schemas.microsoft.com/office/drawing/2014/main" id="{ADD8A640-9D28-4AE7-8642-E4FE19EF4DFE}"/>
              </a:ext>
            </a:extLst>
          </p:cNvPr>
          <p:cNvSpPr>
            <a:spLocks xmlns:a="http://schemas.openxmlformats.org/drawingml/2006/main" noGrp="1"/>
          </p:cNvSpPr>
          <p:nvPr/>
        </p:nvSpPr>
        <p:spPr>
          <a:xfrm xmlns:a="http://schemas.openxmlformats.org/drawingml/2006/main">
            <a:off x="3539209" y="4204314"/>
            <a:ext cx="2423160" cy="512064"/>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5" name="Text 63">
            <a:extLst xmlns:a="http://schemas.openxmlformats.org/drawingml/2006/main">
              <a:ext uri="{FF2B5EF4-FFF2-40B4-BE49-F238E27FC236}">
                <a16:creationId xmlns:a16="http://schemas.microsoft.com/office/drawing/2014/main" id="{2ED90AA8-33DD-4452-9A8F-CC1058196B89}"/>
              </a:ext>
            </a:extLst>
          </p:cNvPr>
          <p:cNvSpPr>
            <a:spLocks xmlns:a="http://schemas.openxmlformats.org/drawingml/2006/main" noGrp="1"/>
          </p:cNvSpPr>
          <p:nvPr/>
        </p:nvSpPr>
        <p:spPr>
          <a:xfrm xmlns:a="http://schemas.openxmlformats.org/drawingml/2006/main">
            <a:off x="3594073" y="4254606"/>
            <a:ext cx="2313432" cy="4297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Assessed supplier scale, momentum, portfolio convergence and geographic relevance.</a:t>
            </a:r>
            <a:endParaRPr sz="800">
              <a:latin typeface="Arial"/>
              <a:ea typeface="Arial"/>
              <a:cs typeface="Arial"/>
            </a:endParaRPr>
          </a:p>
        </p:txBody>
      </p:sp>
      <p:sp>
        <p:nvSpPr>
          <p:cNvPr id="66" name="Shape 64">
            <a:extLst xmlns:a="http://schemas.openxmlformats.org/drawingml/2006/main">
              <a:ext uri="{FF2B5EF4-FFF2-40B4-BE49-F238E27FC236}">
                <a16:creationId xmlns:a16="http://schemas.microsoft.com/office/drawing/2014/main" id="{D46C48B1-6585-43E7-AF30-3B5F30C18FEF}"/>
              </a:ext>
            </a:extLst>
          </p:cNvPr>
          <p:cNvSpPr>
            <a:spLocks xmlns:a="http://schemas.openxmlformats.org/drawingml/2006/main" noGrp="1"/>
          </p:cNvSpPr>
          <p:nvPr/>
        </p:nvSpPr>
        <p:spPr>
          <a:xfrm xmlns:a="http://schemas.openxmlformats.org/drawingml/2006/main">
            <a:off x="5962369" y="4204314"/>
            <a:ext cx="2542032" cy="512064"/>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7" name="Text 65">
            <a:extLst xmlns:a="http://schemas.openxmlformats.org/drawingml/2006/main">
              <a:ext uri="{FF2B5EF4-FFF2-40B4-BE49-F238E27FC236}">
                <a16:creationId xmlns:a16="http://schemas.microsoft.com/office/drawing/2014/main" id="{346BF183-C904-4287-BD68-59AC1299A74C}"/>
              </a:ext>
            </a:extLst>
          </p:cNvPr>
          <p:cNvSpPr>
            <a:spLocks xmlns:a="http://schemas.openxmlformats.org/drawingml/2006/main" noGrp="1"/>
          </p:cNvSpPr>
          <p:nvPr/>
        </p:nvSpPr>
        <p:spPr>
          <a:xfrm xmlns:a="http://schemas.openxmlformats.org/drawingml/2006/main">
            <a:off x="6017233" y="4254606"/>
            <a:ext cx="2432304" cy="4297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Financial scale does not automatically equal usable NA/EU execution fit.</a:t>
            </a:r>
            <a:endParaRPr sz="800">
              <a:latin typeface="Arial"/>
              <a:ea typeface="Arial"/>
              <a:cs typeface="Arial"/>
            </a:endParaRPr>
          </a:p>
        </p:txBody>
      </p:sp>
      <p:sp>
        <p:nvSpPr>
          <p:cNvPr id="68" name="Shape 66">
            <a:extLst xmlns:a="http://schemas.openxmlformats.org/drawingml/2006/main">
              <a:ext uri="{FF2B5EF4-FFF2-40B4-BE49-F238E27FC236}">
                <a16:creationId xmlns:a16="http://schemas.microsoft.com/office/drawing/2014/main" id="{E51644F7-DC79-4B3C-9DA8-80D72670C29B}"/>
              </a:ext>
            </a:extLst>
          </p:cNvPr>
          <p:cNvSpPr>
            <a:spLocks xmlns:a="http://schemas.openxmlformats.org/drawingml/2006/main" noGrp="1"/>
          </p:cNvSpPr>
          <p:nvPr/>
        </p:nvSpPr>
        <p:spPr>
          <a:xfrm xmlns:a="http://schemas.openxmlformats.org/drawingml/2006/main">
            <a:off x="521689" y="4716378"/>
            <a:ext cx="1143000" cy="512064"/>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9" name="Text 67">
            <a:extLst xmlns:a="http://schemas.openxmlformats.org/drawingml/2006/main">
              <a:ext uri="{FF2B5EF4-FFF2-40B4-BE49-F238E27FC236}">
                <a16:creationId xmlns:a16="http://schemas.microsoft.com/office/drawing/2014/main" id="{6F5B93BC-347F-4909-8339-0B39649887D0}"/>
              </a:ext>
            </a:extLst>
          </p:cNvPr>
          <p:cNvSpPr>
            <a:spLocks xmlns:a="http://schemas.openxmlformats.org/drawingml/2006/main" noGrp="1"/>
          </p:cNvSpPr>
          <p:nvPr/>
        </p:nvSpPr>
        <p:spPr>
          <a:xfrm xmlns:a="http://schemas.openxmlformats.org/drawingml/2006/main">
            <a:off x="576553" y="4766670"/>
            <a:ext cx="1033272" cy="4297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Standards and risk references</a:t>
            </a:r>
            <a:endParaRPr sz="800">
              <a:latin typeface="Arial"/>
              <a:ea typeface="Arial"/>
              <a:cs typeface="Arial"/>
            </a:endParaRPr>
          </a:p>
        </p:txBody>
      </p:sp>
      <p:sp>
        <p:nvSpPr>
          <p:cNvPr id="70" name="Shape 68">
            <a:extLst xmlns:a="http://schemas.openxmlformats.org/drawingml/2006/main">
              <a:ext uri="{FF2B5EF4-FFF2-40B4-BE49-F238E27FC236}">
                <a16:creationId xmlns:a16="http://schemas.microsoft.com/office/drawing/2014/main" id="{8CF0D3AB-911C-41D3-AF9D-5A6FC0677FDA}"/>
              </a:ext>
            </a:extLst>
          </p:cNvPr>
          <p:cNvSpPr>
            <a:spLocks xmlns:a="http://schemas.openxmlformats.org/drawingml/2006/main" noGrp="1"/>
          </p:cNvSpPr>
          <p:nvPr/>
        </p:nvSpPr>
        <p:spPr>
          <a:xfrm xmlns:a="http://schemas.openxmlformats.org/drawingml/2006/main">
            <a:off x="1664689" y="4716378"/>
            <a:ext cx="1874520" cy="512064"/>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1" name="Text 69">
            <a:extLst xmlns:a="http://schemas.openxmlformats.org/drawingml/2006/main">
              <a:ext uri="{FF2B5EF4-FFF2-40B4-BE49-F238E27FC236}">
                <a16:creationId xmlns:a16="http://schemas.microsoft.com/office/drawing/2014/main" id="{97D1EE36-73F9-4DBD-B0EB-BF9D4B1261C0}"/>
              </a:ext>
            </a:extLst>
          </p:cNvPr>
          <p:cNvSpPr>
            <a:spLocks xmlns:a="http://schemas.openxmlformats.org/drawingml/2006/main" noGrp="1"/>
          </p:cNvSpPr>
          <p:nvPr/>
        </p:nvSpPr>
        <p:spPr>
          <a:xfrm xmlns:a="http://schemas.openxmlformats.org/drawingml/2006/main">
            <a:off x="1719553" y="4766670"/>
            <a:ext cx="1764792" cy="4297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NIST supply-chain, patch management, incident response and CISA KEV</a:t>
            </a:r>
            <a:endParaRPr sz="800">
              <a:latin typeface="Arial"/>
              <a:ea typeface="Arial"/>
              <a:cs typeface="Arial"/>
            </a:endParaRPr>
          </a:p>
        </p:txBody>
      </p:sp>
      <p:sp>
        <p:nvSpPr>
          <p:cNvPr id="72" name="Shape 70">
            <a:extLst xmlns:a="http://schemas.openxmlformats.org/drawingml/2006/main">
              <a:ext uri="{FF2B5EF4-FFF2-40B4-BE49-F238E27FC236}">
                <a16:creationId xmlns:a16="http://schemas.microsoft.com/office/drawing/2014/main" id="{ADB7B806-5D4C-4CA0-A1E0-5645F5313FFF}"/>
              </a:ext>
            </a:extLst>
          </p:cNvPr>
          <p:cNvSpPr>
            <a:spLocks xmlns:a="http://schemas.openxmlformats.org/drawingml/2006/main" noGrp="1"/>
          </p:cNvSpPr>
          <p:nvPr/>
        </p:nvSpPr>
        <p:spPr>
          <a:xfrm xmlns:a="http://schemas.openxmlformats.org/drawingml/2006/main">
            <a:off x="3539209" y="4716378"/>
            <a:ext cx="2423160" cy="512064"/>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3" name="Text 71">
            <a:extLst xmlns:a="http://schemas.openxmlformats.org/drawingml/2006/main">
              <a:ext uri="{FF2B5EF4-FFF2-40B4-BE49-F238E27FC236}">
                <a16:creationId xmlns:a16="http://schemas.microsoft.com/office/drawing/2014/main" id="{7DABEA12-A791-4AEB-AD08-EC2F81D90AC6}"/>
              </a:ext>
            </a:extLst>
          </p:cNvPr>
          <p:cNvSpPr>
            <a:spLocks xmlns:a="http://schemas.openxmlformats.org/drawingml/2006/main" noGrp="1"/>
          </p:cNvSpPr>
          <p:nvPr/>
        </p:nvSpPr>
        <p:spPr>
          <a:xfrm xmlns:a="http://schemas.openxmlformats.org/drawingml/2006/main">
            <a:off x="3594073" y="4766670"/>
            <a:ext cx="2313432" cy="4297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Structured security clauses, SLA dimensions and supply-chain guardrails.</a:t>
            </a:r>
            <a:endParaRPr sz="800">
              <a:latin typeface="Arial"/>
              <a:ea typeface="Arial"/>
              <a:cs typeface="Arial"/>
            </a:endParaRPr>
          </a:p>
        </p:txBody>
      </p:sp>
      <p:sp>
        <p:nvSpPr>
          <p:cNvPr id="74" name="Shape 72">
            <a:extLst xmlns:a="http://schemas.openxmlformats.org/drawingml/2006/main">
              <a:ext uri="{FF2B5EF4-FFF2-40B4-BE49-F238E27FC236}">
                <a16:creationId xmlns:a16="http://schemas.microsoft.com/office/drawing/2014/main" id="{32F1B9E5-83BC-4CEC-8F07-7F4165C7D7ED}"/>
              </a:ext>
            </a:extLst>
          </p:cNvPr>
          <p:cNvSpPr>
            <a:spLocks xmlns:a="http://schemas.openxmlformats.org/drawingml/2006/main" noGrp="1"/>
          </p:cNvSpPr>
          <p:nvPr/>
        </p:nvSpPr>
        <p:spPr>
          <a:xfrm xmlns:a="http://schemas.openxmlformats.org/drawingml/2006/main">
            <a:off x="5962369" y="4716378"/>
            <a:ext cx="2542032" cy="512064"/>
          </a:xfrm>
          <a:prstGeom xmlns:a="http://schemas.openxmlformats.org/drawingml/2006/main" prst="rect">
            <a:avLst/>
          </a:prstGeom>
          <a:solidFill xmlns:a="http://schemas.openxmlformats.org/drawingml/2006/main">
            <a:srgbClr val="F6F2E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5" name="Text 73">
            <a:extLst xmlns:a="http://schemas.openxmlformats.org/drawingml/2006/main">
              <a:ext uri="{FF2B5EF4-FFF2-40B4-BE49-F238E27FC236}">
                <a16:creationId xmlns:a16="http://schemas.microsoft.com/office/drawing/2014/main" id="{8033D9D7-9F85-460B-BD67-716A8066F58A}"/>
              </a:ext>
            </a:extLst>
          </p:cNvPr>
          <p:cNvSpPr>
            <a:spLocks xmlns:a="http://schemas.openxmlformats.org/drawingml/2006/main" noGrp="1"/>
          </p:cNvSpPr>
          <p:nvPr/>
        </p:nvSpPr>
        <p:spPr>
          <a:xfrm xmlns:a="http://schemas.openxmlformats.org/drawingml/2006/main">
            <a:off x="6017233" y="4766670"/>
            <a:ext cx="2432304" cy="4297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Controls must be converted into auditable contract requirements.</a:t>
            </a:r>
            <a:endParaRPr sz="800">
              <a:latin typeface="Arial"/>
              <a:ea typeface="Arial"/>
              <a:cs typeface="Arial"/>
            </a:endParaRPr>
          </a:p>
        </p:txBody>
      </p:sp>
      <p:sp>
        <p:nvSpPr>
          <p:cNvPr id="76" name="Text 74">
            <a:extLst xmlns:a="http://schemas.openxmlformats.org/drawingml/2006/main">
              <a:ext uri="{FF2B5EF4-FFF2-40B4-BE49-F238E27FC236}">
                <a16:creationId xmlns:a16="http://schemas.microsoft.com/office/drawing/2014/main" id="{08E5FB79-E77A-452A-B04C-F4DFD1360022}"/>
              </a:ext>
            </a:extLst>
          </p:cNvPr>
          <p:cNvSpPr>
            <a:spLocks xmlns:a="http://schemas.openxmlformats.org/drawingml/2006/main" noGrp="1"/>
          </p:cNvSpPr>
          <p:nvPr/>
        </p:nvSpPr>
        <p:spPr>
          <a:xfrm xmlns:a="http://schemas.openxmlformats.org/drawingml/2006/main">
            <a:off x="512545" y="5485914"/>
            <a:ext cx="36576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Study outputs and validation logic</a:t>
            </a:r>
            <a:endParaRPr sz="1000">
              <a:latin typeface="Arial"/>
              <a:ea typeface="Arial"/>
              <a:cs typeface="Arial"/>
            </a:endParaRPr>
          </a:p>
        </p:txBody>
      </p:sp>
      <p:sp>
        <p:nvSpPr>
          <p:cNvPr id="77" name="Shape 75">
            <a:extLst xmlns:a="http://schemas.openxmlformats.org/drawingml/2006/main">
              <a:ext uri="{FF2B5EF4-FFF2-40B4-BE49-F238E27FC236}">
                <a16:creationId xmlns:a16="http://schemas.microsoft.com/office/drawing/2014/main" id="{F21BBDE4-33B0-4D0C-B0F9-A63716CFCDA8}"/>
              </a:ext>
            </a:extLst>
          </p:cNvPr>
          <p:cNvSpPr>
            <a:spLocks xmlns:a="http://schemas.openxmlformats.org/drawingml/2006/main" noGrp="1"/>
          </p:cNvSpPr>
          <p:nvPr/>
        </p:nvSpPr>
        <p:spPr>
          <a:xfrm xmlns:a="http://schemas.openxmlformats.org/drawingml/2006/main">
            <a:off x="539977" y="5732802"/>
            <a:ext cx="2048256" cy="292608"/>
          </a:xfrm>
          <a:prstGeom xmlns:a="http://schemas.openxmlformats.org/drawingml/2006/main" prst="roundRect">
            <a:avLst>
              <a:gd name="adj" fmla="val 12500"/>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8" name="Shape 76">
            <a:extLst xmlns:a="http://schemas.openxmlformats.org/drawingml/2006/main">
              <a:ext uri="{FF2B5EF4-FFF2-40B4-BE49-F238E27FC236}">
                <a16:creationId xmlns:a16="http://schemas.microsoft.com/office/drawing/2014/main" id="{7F6A7B41-ACA8-4235-9A8A-7F80B901F0BA}"/>
              </a:ext>
            </a:extLst>
          </p:cNvPr>
          <p:cNvSpPr>
            <a:spLocks xmlns:a="http://schemas.openxmlformats.org/drawingml/2006/main" noGrp="1"/>
          </p:cNvSpPr>
          <p:nvPr/>
        </p:nvSpPr>
        <p:spPr>
          <a:xfrm xmlns:a="http://schemas.openxmlformats.org/drawingml/2006/main">
            <a:off x="539977" y="5732802"/>
            <a:ext cx="91440" cy="292608"/>
          </a:xfrm>
          <a:prstGeom xmlns:a="http://schemas.openxmlformats.org/drawingml/2006/main" prst="rect">
            <a:avLst/>
          </a:prstGeom>
          <a:solidFill xmlns:a="http://schemas.openxmlformats.org/drawingml/2006/main">
            <a:srgbClr val="B66E47"/>
          </a:solidFill>
          <a:ln xmlns:a="http://schemas.openxmlformats.org/drawingml/2006/main" w="12700">
            <a:solidFill>
              <a:srgbClr val="1F5D8C"/>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9" name="Text 77">
            <a:extLst xmlns:a="http://schemas.openxmlformats.org/drawingml/2006/main">
              <a:ext uri="{FF2B5EF4-FFF2-40B4-BE49-F238E27FC236}">
                <a16:creationId xmlns:a16="http://schemas.microsoft.com/office/drawing/2014/main" id="{D89A7CA2-429D-4876-A253-2D67D63C7B6D}"/>
              </a:ext>
            </a:extLst>
          </p:cNvPr>
          <p:cNvSpPr>
            <a:spLocks xmlns:a="http://schemas.openxmlformats.org/drawingml/2006/main" noGrp="1"/>
          </p:cNvSpPr>
          <p:nvPr/>
        </p:nvSpPr>
        <p:spPr>
          <a:xfrm xmlns:a="http://schemas.openxmlformats.org/drawingml/2006/main">
            <a:off x="695425" y="5828814"/>
            <a:ext cx="1810512"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Market Outlook</a:t>
            </a:r>
            <a:endParaRPr sz="800">
              <a:latin typeface="Arial"/>
              <a:ea typeface="Arial"/>
              <a:cs typeface="Arial"/>
            </a:endParaRPr>
          </a:p>
        </p:txBody>
      </p:sp>
      <p:sp>
        <p:nvSpPr>
          <p:cNvPr id="80" name="Shape 78">
            <a:extLst xmlns:a="http://schemas.openxmlformats.org/drawingml/2006/main">
              <a:ext uri="{FF2B5EF4-FFF2-40B4-BE49-F238E27FC236}">
                <a16:creationId xmlns:a16="http://schemas.microsoft.com/office/drawing/2014/main" id="{E640F0EF-AAAB-4862-83B6-E8518E220AEE}"/>
              </a:ext>
            </a:extLst>
          </p:cNvPr>
          <p:cNvSpPr>
            <a:spLocks xmlns:a="http://schemas.openxmlformats.org/drawingml/2006/main" noGrp="1"/>
          </p:cNvSpPr>
          <p:nvPr/>
        </p:nvSpPr>
        <p:spPr>
          <a:xfrm xmlns:a="http://schemas.openxmlformats.org/drawingml/2006/main">
            <a:off x="2780257" y="5732802"/>
            <a:ext cx="2048256" cy="292608"/>
          </a:xfrm>
          <a:prstGeom xmlns:a="http://schemas.openxmlformats.org/drawingml/2006/main" prst="roundRect">
            <a:avLst>
              <a:gd name="adj" fmla="val 12500"/>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1" name="Shape 79">
            <a:extLst xmlns:a="http://schemas.openxmlformats.org/drawingml/2006/main">
              <a:ext uri="{FF2B5EF4-FFF2-40B4-BE49-F238E27FC236}">
                <a16:creationId xmlns:a16="http://schemas.microsoft.com/office/drawing/2014/main" id="{09463745-3EF0-494E-855B-8FD5087B94E0}"/>
              </a:ext>
            </a:extLst>
          </p:cNvPr>
          <p:cNvSpPr>
            <a:spLocks xmlns:a="http://schemas.openxmlformats.org/drawingml/2006/main" noGrp="1"/>
          </p:cNvSpPr>
          <p:nvPr/>
        </p:nvSpPr>
        <p:spPr>
          <a:xfrm xmlns:a="http://schemas.openxmlformats.org/drawingml/2006/main">
            <a:off x="2780257" y="5732802"/>
            <a:ext cx="91440" cy="292608"/>
          </a:xfrm>
          <a:prstGeom xmlns:a="http://schemas.openxmlformats.org/drawingml/2006/main" prst="rect">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2" name="Text 80">
            <a:extLst xmlns:a="http://schemas.openxmlformats.org/drawingml/2006/main">
              <a:ext uri="{FF2B5EF4-FFF2-40B4-BE49-F238E27FC236}">
                <a16:creationId xmlns:a16="http://schemas.microsoft.com/office/drawing/2014/main" id="{74852DB0-E04C-4065-80C0-AF2E3B96B7B3}"/>
              </a:ext>
            </a:extLst>
          </p:cNvPr>
          <p:cNvSpPr>
            <a:spLocks xmlns:a="http://schemas.openxmlformats.org/drawingml/2006/main" noGrp="1"/>
          </p:cNvSpPr>
          <p:nvPr/>
        </p:nvSpPr>
        <p:spPr>
          <a:xfrm xmlns:a="http://schemas.openxmlformats.org/drawingml/2006/main">
            <a:off x="2935705" y="5828814"/>
            <a:ext cx="1810512"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Commercial Model</a:t>
            </a:r>
            <a:endParaRPr sz="800">
              <a:latin typeface="Arial"/>
              <a:ea typeface="Arial"/>
              <a:cs typeface="Arial"/>
            </a:endParaRPr>
          </a:p>
        </p:txBody>
      </p:sp>
      <p:sp>
        <p:nvSpPr>
          <p:cNvPr id="83" name="Shape 81">
            <a:extLst xmlns:a="http://schemas.openxmlformats.org/drawingml/2006/main">
              <a:ext uri="{FF2B5EF4-FFF2-40B4-BE49-F238E27FC236}">
                <a16:creationId xmlns:a16="http://schemas.microsoft.com/office/drawing/2014/main" id="{ECFBCFF0-FEB7-4C87-BF7C-A67401ECB7AF}"/>
              </a:ext>
            </a:extLst>
          </p:cNvPr>
          <p:cNvSpPr>
            <a:spLocks xmlns:a="http://schemas.openxmlformats.org/drawingml/2006/main" noGrp="1"/>
          </p:cNvSpPr>
          <p:nvPr/>
        </p:nvSpPr>
        <p:spPr>
          <a:xfrm xmlns:a="http://schemas.openxmlformats.org/drawingml/2006/main">
            <a:off x="5020537" y="5732802"/>
            <a:ext cx="2048256" cy="292608"/>
          </a:xfrm>
          <a:prstGeom xmlns:a="http://schemas.openxmlformats.org/drawingml/2006/main" prst="roundRect">
            <a:avLst>
              <a:gd name="adj" fmla="val 12500"/>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4" name="Shape 82">
            <a:extLst xmlns:a="http://schemas.openxmlformats.org/drawingml/2006/main">
              <a:ext uri="{FF2B5EF4-FFF2-40B4-BE49-F238E27FC236}">
                <a16:creationId xmlns:a16="http://schemas.microsoft.com/office/drawing/2014/main" id="{B01F85A2-B00E-4BA3-8201-A09FFB1AD711}"/>
              </a:ext>
            </a:extLst>
          </p:cNvPr>
          <p:cNvSpPr>
            <a:spLocks xmlns:a="http://schemas.openxmlformats.org/drawingml/2006/main" noGrp="1"/>
          </p:cNvSpPr>
          <p:nvPr/>
        </p:nvSpPr>
        <p:spPr>
          <a:xfrm xmlns:a="http://schemas.openxmlformats.org/drawingml/2006/main">
            <a:off x="5020537" y="5732802"/>
            <a:ext cx="91440" cy="292608"/>
          </a:xfrm>
          <a:prstGeom xmlns:a="http://schemas.openxmlformats.org/drawingml/2006/main" prst="rect">
            <a:avLst/>
          </a:prstGeom>
          <a:solidFill xmlns:a="http://schemas.openxmlformats.org/drawingml/2006/main">
            <a:srgbClr val="6B4E9B"/>
          </a:solidFill>
          <a:ln xmlns:a="http://schemas.openxmlformats.org/drawingml/2006/main" w="12700">
            <a:solidFill>
              <a:srgbClr val="6B4E9B"/>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5" name="Text 83">
            <a:extLst xmlns:a="http://schemas.openxmlformats.org/drawingml/2006/main">
              <a:ext uri="{FF2B5EF4-FFF2-40B4-BE49-F238E27FC236}">
                <a16:creationId xmlns:a16="http://schemas.microsoft.com/office/drawing/2014/main" id="{859BA6F2-0D72-4EC3-A6F5-EB7D3265AC38}"/>
              </a:ext>
            </a:extLst>
          </p:cNvPr>
          <p:cNvSpPr>
            <a:spLocks xmlns:a="http://schemas.openxmlformats.org/drawingml/2006/main" noGrp="1"/>
          </p:cNvSpPr>
          <p:nvPr/>
        </p:nvSpPr>
        <p:spPr>
          <a:xfrm xmlns:a="http://schemas.openxmlformats.org/drawingml/2006/main">
            <a:off x="5175985" y="5828814"/>
            <a:ext cx="1810512"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Sourcing Framework</a:t>
            </a:r>
            <a:endParaRPr sz="800">
              <a:latin typeface="Arial"/>
              <a:ea typeface="Arial"/>
              <a:cs typeface="Arial"/>
            </a:endParaRPr>
          </a:p>
        </p:txBody>
      </p:sp>
      <p:sp>
        <p:nvSpPr>
          <p:cNvPr id="86" name="Shape 84">
            <a:extLst xmlns:a="http://schemas.openxmlformats.org/drawingml/2006/main">
              <a:ext uri="{FF2B5EF4-FFF2-40B4-BE49-F238E27FC236}">
                <a16:creationId xmlns:a16="http://schemas.microsoft.com/office/drawing/2014/main" id="{E799EEAC-16DA-4C09-8B0C-51382310825E}"/>
              </a:ext>
            </a:extLst>
          </p:cNvPr>
          <p:cNvSpPr>
            <a:spLocks xmlns:a="http://schemas.openxmlformats.org/drawingml/2006/main" noGrp="1"/>
          </p:cNvSpPr>
          <p:nvPr/>
        </p:nvSpPr>
        <p:spPr>
          <a:xfrm xmlns:a="http://schemas.openxmlformats.org/drawingml/2006/main">
            <a:off x="7260817" y="5732802"/>
            <a:ext cx="2048256" cy="292608"/>
          </a:xfrm>
          <a:prstGeom xmlns:a="http://schemas.openxmlformats.org/drawingml/2006/main" prst="roundRect">
            <a:avLst>
              <a:gd name="adj" fmla="val 12500"/>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7" name="Shape 85">
            <a:extLst xmlns:a="http://schemas.openxmlformats.org/drawingml/2006/main">
              <a:ext uri="{FF2B5EF4-FFF2-40B4-BE49-F238E27FC236}">
                <a16:creationId xmlns:a16="http://schemas.microsoft.com/office/drawing/2014/main" id="{FBA5E42B-EA3F-4391-B406-5A991C6EA7F4}"/>
              </a:ext>
            </a:extLst>
          </p:cNvPr>
          <p:cNvSpPr>
            <a:spLocks xmlns:a="http://schemas.openxmlformats.org/drawingml/2006/main" noGrp="1"/>
          </p:cNvSpPr>
          <p:nvPr/>
        </p:nvSpPr>
        <p:spPr>
          <a:xfrm xmlns:a="http://schemas.openxmlformats.org/drawingml/2006/main">
            <a:off x="7260817" y="5732802"/>
            <a:ext cx="91440" cy="292608"/>
          </a:xfrm>
          <a:prstGeom xmlns:a="http://schemas.openxmlformats.org/drawingml/2006/main" prst="rect">
            <a:avLst/>
          </a:prstGeom>
          <a:solidFill xmlns:a="http://schemas.openxmlformats.org/drawingml/2006/main">
            <a:srgbClr val="C69345"/>
          </a:solidFill>
          <a:ln xmlns:a="http://schemas.openxmlformats.org/drawingml/2006/main" w="12700">
            <a:solidFill>
              <a:srgbClr val="9A5B00"/>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8" name="Text 86">
            <a:extLst xmlns:a="http://schemas.openxmlformats.org/drawingml/2006/main">
              <a:ext uri="{FF2B5EF4-FFF2-40B4-BE49-F238E27FC236}">
                <a16:creationId xmlns:a16="http://schemas.microsoft.com/office/drawing/2014/main" id="{4D6A32CA-08DB-418A-8F42-BD13882D920A}"/>
              </a:ext>
            </a:extLst>
          </p:cNvPr>
          <p:cNvSpPr>
            <a:spLocks xmlns:a="http://schemas.openxmlformats.org/drawingml/2006/main" noGrp="1"/>
          </p:cNvSpPr>
          <p:nvPr/>
        </p:nvSpPr>
        <p:spPr>
          <a:xfrm xmlns:a="http://schemas.openxmlformats.org/drawingml/2006/main">
            <a:off x="7416265" y="5828814"/>
            <a:ext cx="1810512"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Supplier Map</a:t>
            </a:r>
            <a:endParaRPr sz="800">
              <a:latin typeface="Arial"/>
              <a:ea typeface="Arial"/>
              <a:cs typeface="Arial"/>
            </a:endParaRPr>
          </a:p>
        </p:txBody>
      </p:sp>
      <p:sp>
        <p:nvSpPr>
          <p:cNvPr id="89" name="Shape 87">
            <a:extLst xmlns:a="http://schemas.openxmlformats.org/drawingml/2006/main">
              <a:ext uri="{FF2B5EF4-FFF2-40B4-BE49-F238E27FC236}">
                <a16:creationId xmlns:a16="http://schemas.microsoft.com/office/drawing/2014/main" id="{97CA10D4-96F3-44E0-83B5-BAAB23F90416}"/>
              </a:ext>
            </a:extLst>
          </p:cNvPr>
          <p:cNvSpPr>
            <a:spLocks xmlns:a="http://schemas.openxmlformats.org/drawingml/2006/main" noGrp="1"/>
          </p:cNvSpPr>
          <p:nvPr/>
        </p:nvSpPr>
        <p:spPr>
          <a:xfrm xmlns:a="http://schemas.openxmlformats.org/drawingml/2006/main">
            <a:off x="9501097" y="5732802"/>
            <a:ext cx="2048256" cy="292608"/>
          </a:xfrm>
          <a:prstGeom xmlns:a="http://schemas.openxmlformats.org/drawingml/2006/main" prst="roundRect">
            <a:avLst>
              <a:gd name="adj" fmla="val 12500"/>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0" name="Shape 88">
            <a:extLst xmlns:a="http://schemas.openxmlformats.org/drawingml/2006/main">
              <a:ext uri="{FF2B5EF4-FFF2-40B4-BE49-F238E27FC236}">
                <a16:creationId xmlns:a16="http://schemas.microsoft.com/office/drawing/2014/main" id="{A37A6CEF-0B76-4673-B9DD-FBAE30E1966A}"/>
              </a:ext>
            </a:extLst>
          </p:cNvPr>
          <p:cNvSpPr>
            <a:spLocks xmlns:a="http://schemas.openxmlformats.org/drawingml/2006/main" noGrp="1"/>
          </p:cNvSpPr>
          <p:nvPr/>
        </p:nvSpPr>
        <p:spPr>
          <a:xfrm xmlns:a="http://schemas.openxmlformats.org/drawingml/2006/main">
            <a:off x="9501097" y="5732802"/>
            <a:ext cx="91440" cy="29260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1" name="Text 89">
            <a:extLst xmlns:a="http://schemas.openxmlformats.org/drawingml/2006/main">
              <a:ext uri="{FF2B5EF4-FFF2-40B4-BE49-F238E27FC236}">
                <a16:creationId xmlns:a16="http://schemas.microsoft.com/office/drawing/2014/main" id="{A4A0F115-F132-4E59-956F-386F28B189F2}"/>
              </a:ext>
            </a:extLst>
          </p:cNvPr>
          <p:cNvSpPr>
            <a:spLocks xmlns:a="http://schemas.openxmlformats.org/drawingml/2006/main" noGrp="1"/>
          </p:cNvSpPr>
          <p:nvPr/>
        </p:nvSpPr>
        <p:spPr>
          <a:xfrm xmlns:a="http://schemas.openxmlformats.org/drawingml/2006/main">
            <a:off x="9656545" y="5828814"/>
            <a:ext cx="1810512"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Decision Slide</a:t>
            </a:r>
            <a:endParaRPr sz="800">
              <a:latin typeface="Arial"/>
              <a:ea typeface="Arial"/>
              <a:cs typeface="Arial"/>
            </a:endParaRPr>
          </a:p>
        </p:txBody>
      </p:sp>
      <p:sp>
        <p:nvSpPr>
          <p:cNvPr id="92" name="Shape 90">
            <a:extLst xmlns:a="http://schemas.openxmlformats.org/drawingml/2006/main">
              <a:ext uri="{FF2B5EF4-FFF2-40B4-BE49-F238E27FC236}">
                <a16:creationId xmlns:a16="http://schemas.microsoft.com/office/drawing/2014/main" id="{9A1133FF-637A-4B6D-9416-EA7BA4E49261}"/>
              </a:ext>
            </a:extLst>
          </p:cNvPr>
          <p:cNvSpPr>
            <a:spLocks xmlns:a="http://schemas.openxmlformats.org/drawingml/2006/main" noGrp="1"/>
          </p:cNvSpPr>
          <p:nvPr/>
        </p:nvSpPr>
        <p:spPr>
          <a:xfrm xmlns:a="http://schemas.openxmlformats.org/drawingml/2006/main">
            <a:off x="8861017" y="2915010"/>
            <a:ext cx="2743200" cy="1408176"/>
          </a:xfrm>
          <a:prstGeom xmlns:a="http://schemas.openxmlformats.org/drawingml/2006/main" prst="rect">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3" name="Text 91">
            <a:extLst xmlns:a="http://schemas.openxmlformats.org/drawingml/2006/main">
              <a:ext uri="{FF2B5EF4-FFF2-40B4-BE49-F238E27FC236}">
                <a16:creationId xmlns:a16="http://schemas.microsoft.com/office/drawing/2014/main" id="{6475C9A9-C20C-4740-8ACC-5C9FCC4E8759}"/>
              </a:ext>
            </a:extLst>
          </p:cNvPr>
          <p:cNvSpPr>
            <a:spLocks xmlns:a="http://schemas.openxmlformats.org/drawingml/2006/main" noGrp="1"/>
          </p:cNvSpPr>
          <p:nvPr/>
        </p:nvSpPr>
        <p:spPr>
          <a:xfrm xmlns:a="http://schemas.openxmlformats.org/drawingml/2006/main">
            <a:off x="9062185" y="3052170"/>
            <a:ext cx="232257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What still needs client data</a:t>
            </a:r>
            <a:endParaRPr sz="800">
              <a:latin typeface="Arial"/>
              <a:ea typeface="Arial"/>
              <a:cs typeface="Arial"/>
            </a:endParaRPr>
          </a:p>
        </p:txBody>
      </p:sp>
      <p:sp>
        <p:nvSpPr>
          <p:cNvPr id="95" name="Shape 93">
            <a:extLst xmlns:a="http://schemas.openxmlformats.org/drawingml/2006/main">
              <a:ext uri="{FF2B5EF4-FFF2-40B4-BE49-F238E27FC236}">
                <a16:creationId xmlns:a16="http://schemas.microsoft.com/office/drawing/2014/main" id="{038D92B3-DCB8-4C79-A232-1B343ED17DDC}"/>
              </a:ext>
            </a:extLst>
          </p:cNvPr>
          <p:cNvSpPr>
            <a:spLocks xmlns:a="http://schemas.openxmlformats.org/drawingml/2006/main" noGrp="1"/>
          </p:cNvSpPr>
          <p:nvPr/>
        </p:nvSpPr>
        <p:spPr>
          <a:xfrm xmlns:a="http://schemas.openxmlformats.org/drawingml/2006/main">
            <a:off x="9468852" y="3321918"/>
            <a:ext cx="1005840" cy="73152"/>
          </a:xfrm>
          <a:prstGeom xmlns:a="http://schemas.openxmlformats.org/drawingml/2006/main" prst="rect">
            <a:avLst/>
          </a:prstGeom>
          <a:solidFill xmlns:a="http://schemas.openxmlformats.org/drawingml/2006/main">
            <a:srgbClr val="F3F6F8"/>
          </a:solidFill>
          <a:ln xmlns:a="http://schemas.openxmlformats.org/drawingml/2006/main" w="12700">
            <a:solidFill>
              <a:srgbClr val="F3F6F8"/>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8" name="Shape 96">
            <a:extLst xmlns:a="http://schemas.openxmlformats.org/drawingml/2006/main">
              <a:ext uri="{FF2B5EF4-FFF2-40B4-BE49-F238E27FC236}">
                <a16:creationId xmlns:a16="http://schemas.microsoft.com/office/drawing/2014/main" id="{D3BD99BA-FF8F-45E2-AF3E-C5A7EC66A3F4}"/>
              </a:ext>
            </a:extLst>
          </p:cNvPr>
          <p:cNvSpPr>
            <a:spLocks xmlns:a="http://schemas.openxmlformats.org/drawingml/2006/main" noGrp="1"/>
          </p:cNvSpPr>
          <p:nvPr/>
        </p:nvSpPr>
        <p:spPr>
          <a:xfrm xmlns:a="http://schemas.openxmlformats.org/drawingml/2006/main">
            <a:off x="9468852" y="3550518"/>
            <a:ext cx="1005840" cy="73152"/>
          </a:xfrm>
          <a:prstGeom xmlns:a="http://schemas.openxmlformats.org/drawingml/2006/main" prst="rect">
            <a:avLst/>
          </a:prstGeom>
          <a:solidFill xmlns:a="http://schemas.openxmlformats.org/drawingml/2006/main">
            <a:srgbClr val="F3F6F8"/>
          </a:solidFill>
          <a:ln xmlns:a="http://schemas.openxmlformats.org/drawingml/2006/main" w="12700">
            <a:solidFill>
              <a:srgbClr val="F3F6F8"/>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1" name="Shape 99">
            <a:extLst xmlns:a="http://schemas.openxmlformats.org/drawingml/2006/main">
              <a:ext uri="{FF2B5EF4-FFF2-40B4-BE49-F238E27FC236}">
                <a16:creationId xmlns:a16="http://schemas.microsoft.com/office/drawing/2014/main" id="{6701EC24-EB2B-4C8E-82C2-7BAAC0AE144A}"/>
              </a:ext>
            </a:extLst>
          </p:cNvPr>
          <p:cNvSpPr>
            <a:spLocks xmlns:a="http://schemas.openxmlformats.org/drawingml/2006/main" noGrp="1"/>
          </p:cNvSpPr>
          <p:nvPr/>
        </p:nvSpPr>
        <p:spPr>
          <a:xfrm xmlns:a="http://schemas.openxmlformats.org/drawingml/2006/main">
            <a:off x="9468852" y="3779118"/>
            <a:ext cx="1005840" cy="73152"/>
          </a:xfrm>
          <a:prstGeom xmlns:a="http://schemas.openxmlformats.org/drawingml/2006/main" prst="rect">
            <a:avLst/>
          </a:prstGeom>
          <a:solidFill xmlns:a="http://schemas.openxmlformats.org/drawingml/2006/main">
            <a:srgbClr val="F3F6F8"/>
          </a:solidFill>
          <a:ln xmlns:a="http://schemas.openxmlformats.org/drawingml/2006/main" w="12700">
            <a:solidFill>
              <a:srgbClr val="F3F6F8"/>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4" name="Text 92">
            <a:extLst xmlns:a="http://schemas.openxmlformats.org/drawingml/2006/main">
              <a:ext uri="{FF2B5EF4-FFF2-40B4-BE49-F238E27FC236}">
                <a16:creationId xmlns:a16="http://schemas.microsoft.com/office/drawing/2014/main" id="{CAF83E8C-C246-48F4-AC40-EBB3DFE2B068}"/>
              </a:ext>
            </a:extLst>
          </p:cNvPr>
          <p:cNvSpPr>
            <a:spLocks xmlns:a="http://schemas.openxmlformats.org/drawingml/2006/main" noGrp="1"/>
          </p:cNvSpPr>
          <p:nvPr/>
        </p:nvSpPr>
        <p:spPr>
          <a:xfrm xmlns:a="http://schemas.openxmlformats.org/drawingml/2006/main" rot="0" flipH="0" flipV="0">
            <a:off x="9091542" y="3303630"/>
            <a:ext cx="1906443"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Site inventory</a:t>
            </a:r>
            <a:endParaRPr sz="800">
              <a:latin typeface="Arial"/>
              <a:ea typeface="Arial"/>
              <a:cs typeface="Arial"/>
            </a:endParaRPr>
          </a:p>
        </p:txBody>
      </p:sp>
      <p:sp>
        <p:nvSpPr>
          <p:cNvPr id="97" name="Text 95">
            <a:extLst xmlns:a="http://schemas.openxmlformats.org/drawingml/2006/main">
              <a:ext uri="{FF2B5EF4-FFF2-40B4-BE49-F238E27FC236}">
                <a16:creationId xmlns:a16="http://schemas.microsoft.com/office/drawing/2014/main" id="{0F9D4C5A-89DB-4746-B920-A07A88D888D8}"/>
              </a:ext>
            </a:extLst>
          </p:cNvPr>
          <p:cNvSpPr>
            <a:spLocks xmlns:a="http://schemas.openxmlformats.org/drawingml/2006/main" noGrp="1"/>
          </p:cNvSpPr>
          <p:nvPr/>
        </p:nvSpPr>
        <p:spPr>
          <a:xfrm xmlns:a="http://schemas.openxmlformats.org/drawingml/2006/main" rot="0" flipH="0" flipV="0">
            <a:off x="9091542" y="3532230"/>
            <a:ext cx="1906443"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Installed base age</a:t>
            </a:r>
            <a:endParaRPr sz="800">
              <a:latin typeface="Arial"/>
              <a:ea typeface="Arial"/>
              <a:cs typeface="Arial"/>
            </a:endParaRPr>
          </a:p>
        </p:txBody>
      </p:sp>
      <p:sp>
        <p:nvSpPr>
          <p:cNvPr id="100" name="Text 98">
            <a:extLst xmlns:a="http://schemas.openxmlformats.org/drawingml/2006/main">
              <a:ext uri="{FF2B5EF4-FFF2-40B4-BE49-F238E27FC236}">
                <a16:creationId xmlns:a16="http://schemas.microsoft.com/office/drawing/2014/main" id="{20315B83-9277-49D6-BE1F-9C24F0C94399}"/>
              </a:ext>
            </a:extLst>
          </p:cNvPr>
          <p:cNvSpPr>
            <a:spLocks xmlns:a="http://schemas.openxmlformats.org/drawingml/2006/main" noGrp="1"/>
          </p:cNvSpPr>
          <p:nvPr/>
        </p:nvSpPr>
        <p:spPr>
          <a:xfrm xmlns:a="http://schemas.openxmlformats.org/drawingml/2006/main" rot="0" flipH="0" flipV="0">
            <a:off x="9091542" y="3760830"/>
            <a:ext cx="1906443"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Contract terms</a:t>
            </a:r>
            <a:endParaRPr sz="800">
              <a:latin typeface="Arial"/>
              <a:ea typeface="Arial"/>
              <a:cs typeface="Arial"/>
            </a:endParaRPr>
          </a:p>
        </p:txBody>
      </p:sp>
      <p:sp>
        <p:nvSpPr>
          <p:cNvPr id="103" name="Text 101">
            <a:extLst xmlns:a="http://schemas.openxmlformats.org/drawingml/2006/main">
              <a:ext uri="{FF2B5EF4-FFF2-40B4-BE49-F238E27FC236}">
                <a16:creationId xmlns:a16="http://schemas.microsoft.com/office/drawing/2014/main" id="{F942091E-00FC-4CF1-978A-04795DCA9204}"/>
              </a:ext>
            </a:extLst>
          </p:cNvPr>
          <p:cNvSpPr>
            <a:spLocks xmlns:a="http://schemas.openxmlformats.org/drawingml/2006/main" noGrp="1"/>
          </p:cNvSpPr>
          <p:nvPr/>
        </p:nvSpPr>
        <p:spPr>
          <a:xfrm xmlns:a="http://schemas.openxmlformats.org/drawingml/2006/main" rot="0" flipH="0" flipV="0">
            <a:off x="9091542" y="3989430"/>
            <a:ext cx="1906443"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Vendor quotes</a:t>
            </a:r>
            <a:endParaRPr sz="800">
              <a:latin typeface="Arial"/>
              <a:ea typeface="Arial"/>
              <a:cs typeface="Arial"/>
            </a:endParaRPr>
          </a:p>
        </p:txBody>
      </p:sp>
      <p:sp>
        <p:nvSpPr>
          <p:cNvPr id="106" name="Text 104">
            <a:extLst xmlns:a="http://schemas.openxmlformats.org/drawingml/2006/main">
              <a:ext uri="{FF2B5EF4-FFF2-40B4-BE49-F238E27FC236}">
                <a16:creationId xmlns:a16="http://schemas.microsoft.com/office/drawing/2014/main" id="{16417124-D2AE-4000-B91A-D17F744BF7F8}"/>
              </a:ext>
            </a:extLst>
          </p:cNvPr>
          <p:cNvSpPr>
            <a:spLocks xmlns:a="http://schemas.openxmlformats.org/drawingml/2006/main" noGrp="1"/>
          </p:cNvSpPr>
          <p:nvPr/>
        </p:nvSpPr>
        <p:spPr>
          <a:xfrm xmlns:a="http://schemas.openxmlformats.org/drawingml/2006/main">
            <a:off x="9025609" y="4353507"/>
            <a:ext cx="2412092" cy="21367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These inputs should replace scenario assumptions before final scoring and award.</a:t>
            </a:r>
            <a:endParaRPr sz="800">
              <a:latin typeface="Arial"/>
              <a:ea typeface="Arial"/>
              <a:cs typeface="Arial"/>
            </a:endParaRPr>
          </a:p>
        </p:txBody>
      </p:sp>
      <p:sp>
        <p:nvSpPr>
          <p:cNvPr id="127" name="Shape 125">
            <a:extLst xmlns:a="http://schemas.openxmlformats.org/drawingml/2006/main">
              <a:ext uri="{FF2B5EF4-FFF2-40B4-BE49-F238E27FC236}">
                <a16:creationId xmlns:a16="http://schemas.microsoft.com/office/drawing/2014/main" id="{C7FF4351-BC43-4CDE-9B10-F3D0EB4C2E83}"/>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28" name="Text 126">
            <a:extLst xmlns:a="http://schemas.openxmlformats.org/drawingml/2006/main">
              <a:ext uri="{FF2B5EF4-FFF2-40B4-BE49-F238E27FC236}">
                <a16:creationId xmlns:a16="http://schemas.microsoft.com/office/drawing/2014/main" id="{CE9B21E0-C8AA-477E-8781-BF4E0605716F}"/>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129" name="Text 127">
            <a:extLst xmlns:a="http://schemas.openxmlformats.org/drawingml/2006/main">
              <a:ext uri="{FF2B5EF4-FFF2-40B4-BE49-F238E27FC236}">
                <a16:creationId xmlns:a16="http://schemas.microsoft.com/office/drawing/2014/main" id="{6F1F45E6-DE28-4BBE-A801-1C8028E96AC3}"/>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3</a:t>
            </a:r>
            <a:endParaRPr sz="800">
              <a:latin typeface="Arial"/>
              <a:ea typeface="Arial"/>
              <a:cs typeface="Arial"/>
            </a:endParaRPr>
          </a:p>
        </p:txBody>
      </p:sp>
      <p:sp>
        <p:nvSpPr>
          <p:cNvPr id="96" name="Rectangle 95">
            <a:extLst xmlns:a="http://schemas.openxmlformats.org/drawingml/2006/main">
              <a:ext uri="{FF2B5EF4-FFF2-40B4-BE49-F238E27FC236}">
                <a16:creationId xmlns:a16="http://schemas.microsoft.com/office/drawing/2014/main" id="{B2EF776B-C1F3-70E7-9136-F0A4A5430C24}"/>
              </a:ext>
            </a:extLst>
          </p:cNvPr>
          <p:cNvSpPr>
            <a:spLocks xmlns:a="http://schemas.openxmlformats.org/drawingml/2006/main" noGrp="1"/>
          </p:cNvSpPr>
          <p:nvPr/>
        </p:nvSpPr>
        <p:spPr>
          <a:xfrm xmlns:a="http://schemas.openxmlformats.org/drawingml/2006/main">
            <a:off x="512545" y="6246796"/>
            <a:ext cx="8140567" cy="146304"/>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r>
              <a:rPr sz="800" b="1">
                <a:solidFill>
                  <a:srgbClr val="FF0000"/>
                </a:solidFill>
                <a:latin typeface="Arial"/>
                <a:ea typeface="Arial"/>
                <a:cs typeface="Arial"/>
              </a:rPr>
              <a:t>Key assumptions and the most relevant sources are included on the respective slides.</a:t>
            </a:r>
          </a:p>
        </p:txBody>
      </p:sp>
      <p:sp>
        <p:nvSpPr>
          <p:cNvPr id="130" name="SCULTRA Top Bar">
            <a:extLst xmlns:a="http://schemas.openxmlformats.org/drawingml/2006/main">
              <a:ext uri="{FF2B5EF4-FFF2-40B4-BE49-F238E27FC236}">
                <a16:creationId xmlns:a16="http://schemas.microsoft.com/office/drawing/2014/main" id="{0561F4CF-471A-4BC3-8B40-5F8A0D76CD01}"/>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31" name="SCULTRA Footer Field">
            <a:extLst xmlns:a="http://schemas.openxmlformats.org/drawingml/2006/main">
              <a:ext uri="{FF2B5EF4-FFF2-40B4-BE49-F238E27FC236}">
                <a16:creationId xmlns:a16="http://schemas.microsoft.com/office/drawing/2014/main" id="{7970AB3B-89E8-436E-B199-11AB2C2FDB52}"/>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132" name="">
            <a:extLst xmlns:a="http://schemas.openxmlformats.org/drawingml/2006/main">
              <a:ext uri="{FF2B5EF4-FFF2-40B4-BE49-F238E27FC236}">
                <a16:creationId xmlns:a16="http://schemas.microsoft.com/office/drawing/2014/main" id="{914B1654-B6AE-492A-97A0-D275FA65732C}"/>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33" name="">
            <a:extLst xmlns:a="http://schemas.openxmlformats.org/drawingml/2006/main">
              <a:ext uri="{FF2B5EF4-FFF2-40B4-BE49-F238E27FC236}">
                <a16:creationId xmlns:a16="http://schemas.microsoft.com/office/drawing/2014/main" id="{9FA1E57D-8AF1-4FB1-94CD-9237BA372100}"/>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34" name="">
            <a:extLst xmlns:a="http://schemas.openxmlformats.org/drawingml/2006/main">
              <a:ext uri="{FF2B5EF4-FFF2-40B4-BE49-F238E27FC236}">
                <a16:creationId xmlns:a16="http://schemas.microsoft.com/office/drawing/2014/main" id="{E9A629E3-F8DB-4C4A-8E95-62C18100E962}"/>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35" name="">
            <a:extLst xmlns:a="http://schemas.openxmlformats.org/drawingml/2006/main">
              <a:ext uri="{FF2B5EF4-FFF2-40B4-BE49-F238E27FC236}">
                <a16:creationId xmlns:a16="http://schemas.microsoft.com/office/drawing/2014/main" id="{7FA46886-137E-477C-A219-8857EBB4D0C7}"/>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03</a:t>
            </a:r>
          </a:p>
        </p:txBody>
      </p:sp>
    </p:spTree>
    <p:extLst>
      <p:ext uri="{BB962C8B-B14F-4D97-AF65-F5344CB8AC3E}">
        <p14:creationId xmlns:p14="http://schemas.microsoft.com/office/powerpoint/2010/main" val="284291260"/>
      </p:ext>
    </p:extLst>
  </p:cSld>
</p:sld>
</file>

<file path=ppt/slides/slide30.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B33C0E5-76E9-46C6-810C-A6C2A21C8F99}"/>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A5. Supplier Selection Should Separate OEM Standardization from Delivery Accountability</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E22726EE-359C-4026-82A4-01D737725627}"/>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For a Fortune 500 refresh across North America and Europe, the strongest shortlist should combine hardware platform depth, secure cloud management, compliance maturity and regional service execution.</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08E2BF0F-65BC-4F93-9550-ACC7D82D2A9C}"/>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CFCD7D73-A435-4471-9E02-5410BB770940}"/>
              </a:ext>
            </a:extLst>
          </p:cNvPr>
          <p:cNvSpPr>
            <a:spLocks xmlns:a="http://schemas.openxmlformats.org/drawingml/2006/main" noGrp="1"/>
          </p:cNvSpPr>
          <p:nvPr/>
        </p:nvSpPr>
        <p:spPr>
          <a:xfrm xmlns:a="http://schemas.openxmlformats.org/drawingml/2006/main">
            <a:off x="475488" y="1078992"/>
            <a:ext cx="51206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Evaluation lens used to screen OEMs and integrators</a:t>
            </a:r>
            <a:endParaRPr sz="1000">
              <a:latin typeface="Arial"/>
              <a:ea typeface="Arial"/>
              <a:cs typeface="Arial"/>
            </a:endParaRPr>
          </a:p>
        </p:txBody>
      </p:sp>
      <p:sp>
        <p:nvSpPr>
          <p:cNvPr id="6" name="Text 4">
            <a:extLst xmlns:a="http://schemas.openxmlformats.org/drawingml/2006/main">
              <a:ext uri="{FF2B5EF4-FFF2-40B4-BE49-F238E27FC236}">
                <a16:creationId xmlns:a16="http://schemas.microsoft.com/office/drawing/2014/main" id="{5BF3480E-2E9F-4668-8984-4DFA696944F2}"/>
              </a:ext>
            </a:extLst>
          </p:cNvPr>
          <p:cNvSpPr>
            <a:spLocks xmlns:a="http://schemas.openxmlformats.org/drawingml/2006/main" noGrp="1"/>
          </p:cNvSpPr>
          <p:nvPr/>
        </p:nvSpPr>
        <p:spPr>
          <a:xfrm xmlns:a="http://schemas.openxmlformats.org/drawingml/2006/main">
            <a:off x="640080" y="1412748"/>
            <a:ext cx="19202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Portfolio Breadth</a:t>
            </a:r>
            <a:endParaRPr sz="800">
              <a:latin typeface="Arial"/>
              <a:ea typeface="Arial"/>
              <a:cs typeface="Arial"/>
            </a:endParaRPr>
          </a:p>
        </p:txBody>
      </p:sp>
      <p:sp>
        <p:nvSpPr>
          <p:cNvPr id="7" name="Shape 5">
            <a:extLst xmlns:a="http://schemas.openxmlformats.org/drawingml/2006/main">
              <a:ext uri="{FF2B5EF4-FFF2-40B4-BE49-F238E27FC236}">
                <a16:creationId xmlns:a16="http://schemas.microsoft.com/office/drawing/2014/main" id="{AEED0353-B1AD-4425-9A6A-51BAE8E8CE43}"/>
              </a:ext>
            </a:extLst>
          </p:cNvPr>
          <p:cNvSpPr>
            <a:spLocks xmlns:a="http://schemas.openxmlformats.org/drawingml/2006/main" noGrp="1"/>
          </p:cNvSpPr>
          <p:nvPr/>
        </p:nvSpPr>
        <p:spPr>
          <a:xfrm xmlns:a="http://schemas.openxmlformats.org/drawingml/2006/main">
            <a:off x="2688336" y="1572768"/>
            <a:ext cx="2377440" cy="0"/>
          </a:xfrm>
          <a:prstGeom xmlns:a="http://schemas.openxmlformats.org/drawingml/2006/main" prst="line">
            <a:avLst/>
          </a:prstGeom>
          <a:noFill xmlns:a="http://schemas.openxmlformats.org/drawingml/2006/main"/>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 name="Shape 6">
            <a:extLst xmlns:a="http://schemas.openxmlformats.org/drawingml/2006/main">
              <a:ext uri="{FF2B5EF4-FFF2-40B4-BE49-F238E27FC236}">
                <a16:creationId xmlns:a16="http://schemas.microsoft.com/office/drawing/2014/main" id="{735137B5-C360-4FE1-A3F9-F62458D7CBF4}"/>
              </a:ext>
            </a:extLst>
          </p:cNvPr>
          <p:cNvSpPr>
            <a:spLocks xmlns:a="http://schemas.openxmlformats.org/drawingml/2006/main" noGrp="1"/>
          </p:cNvSpPr>
          <p:nvPr/>
        </p:nvSpPr>
        <p:spPr>
          <a:xfrm xmlns:a="http://schemas.openxmlformats.org/drawingml/2006/main">
            <a:off x="2688336" y="1371600"/>
            <a:ext cx="2377440" cy="173736"/>
          </a:xfrm>
          <a:prstGeom xmlns:a="http://schemas.openxmlformats.org/drawingml/2006/main" prst="rect">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 name="Text 7">
            <a:extLst xmlns:a="http://schemas.openxmlformats.org/drawingml/2006/main">
              <a:ext uri="{FF2B5EF4-FFF2-40B4-BE49-F238E27FC236}">
                <a16:creationId xmlns:a16="http://schemas.microsoft.com/office/drawing/2014/main" id="{E6A1C31B-B5A6-48A3-B53F-E563A39F921C}"/>
              </a:ext>
            </a:extLst>
          </p:cNvPr>
          <p:cNvSpPr>
            <a:spLocks xmlns:a="http://schemas.openxmlformats.org/drawingml/2006/main" noGrp="1"/>
          </p:cNvSpPr>
          <p:nvPr/>
        </p:nvSpPr>
        <p:spPr>
          <a:xfrm xmlns:a="http://schemas.openxmlformats.org/drawingml/2006/main">
            <a:off x="5157216" y="1412748"/>
            <a:ext cx="3200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3E4548"/>
                </a:solidFill>
                <a:latin typeface="Arial"/>
                <a:ea typeface="Arial"/>
                <a:cs typeface="Arial"/>
              </a:rPr>
              <a:t>25%</a:t>
            </a:r>
            <a:endParaRPr sz="800">
              <a:latin typeface="Arial"/>
              <a:ea typeface="Arial"/>
              <a:cs typeface="Arial"/>
            </a:endParaRPr>
          </a:p>
        </p:txBody>
      </p:sp>
      <p:sp>
        <p:nvSpPr>
          <p:cNvPr id="10" name="Text 8">
            <a:extLst xmlns:a="http://schemas.openxmlformats.org/drawingml/2006/main">
              <a:ext uri="{FF2B5EF4-FFF2-40B4-BE49-F238E27FC236}">
                <a16:creationId xmlns:a16="http://schemas.microsoft.com/office/drawing/2014/main" id="{109C3554-AF66-4FC8-A225-EFB930321F48}"/>
              </a:ext>
            </a:extLst>
          </p:cNvPr>
          <p:cNvSpPr>
            <a:spLocks xmlns:a="http://schemas.openxmlformats.org/drawingml/2006/main" noGrp="1"/>
          </p:cNvSpPr>
          <p:nvPr/>
        </p:nvSpPr>
        <p:spPr>
          <a:xfrm xmlns:a="http://schemas.openxmlformats.org/drawingml/2006/main">
            <a:off x="640080" y="1796796"/>
            <a:ext cx="19202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Enterprise Scale and Support</a:t>
            </a:r>
            <a:endParaRPr sz="800">
              <a:latin typeface="Arial"/>
              <a:ea typeface="Arial"/>
              <a:cs typeface="Arial"/>
            </a:endParaRPr>
          </a:p>
        </p:txBody>
      </p:sp>
      <p:sp>
        <p:nvSpPr>
          <p:cNvPr id="11" name="Shape 9">
            <a:extLst xmlns:a="http://schemas.openxmlformats.org/drawingml/2006/main">
              <a:ext uri="{FF2B5EF4-FFF2-40B4-BE49-F238E27FC236}">
                <a16:creationId xmlns:a16="http://schemas.microsoft.com/office/drawing/2014/main" id="{162BE154-F6B5-4DE0-BF9E-3E5B6BC66CB9}"/>
              </a:ext>
            </a:extLst>
          </p:cNvPr>
          <p:cNvSpPr>
            <a:spLocks xmlns:a="http://schemas.openxmlformats.org/drawingml/2006/main" noGrp="1"/>
          </p:cNvSpPr>
          <p:nvPr/>
        </p:nvSpPr>
        <p:spPr>
          <a:xfrm xmlns:a="http://schemas.openxmlformats.org/drawingml/2006/main">
            <a:off x="2688336" y="1956816"/>
            <a:ext cx="2377440" cy="0"/>
          </a:xfrm>
          <a:prstGeom xmlns:a="http://schemas.openxmlformats.org/drawingml/2006/main" prst="line">
            <a:avLst/>
          </a:prstGeom>
          <a:noFill xmlns:a="http://schemas.openxmlformats.org/drawingml/2006/main"/>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2" name="Shape 10">
            <a:extLst xmlns:a="http://schemas.openxmlformats.org/drawingml/2006/main">
              <a:ext uri="{FF2B5EF4-FFF2-40B4-BE49-F238E27FC236}">
                <a16:creationId xmlns:a16="http://schemas.microsoft.com/office/drawing/2014/main" id="{0A050191-D115-4CF6-9F37-6EF327370F8E}"/>
              </a:ext>
            </a:extLst>
          </p:cNvPr>
          <p:cNvSpPr>
            <a:spLocks xmlns:a="http://schemas.openxmlformats.org/drawingml/2006/main" noGrp="1"/>
          </p:cNvSpPr>
          <p:nvPr/>
        </p:nvSpPr>
        <p:spPr>
          <a:xfrm xmlns:a="http://schemas.openxmlformats.org/drawingml/2006/main">
            <a:off x="2688336" y="1755648"/>
            <a:ext cx="2092147" cy="173736"/>
          </a:xfrm>
          <a:prstGeom xmlns:a="http://schemas.openxmlformats.org/drawingml/2006/main" prst="rect">
            <a:avLst/>
          </a:prstGeom>
          <a:solidFill xmlns:a="http://schemas.openxmlformats.org/drawingml/2006/main">
            <a:srgbClr val="B66E47"/>
          </a:solidFill>
          <a:ln xmlns:a="http://schemas.openxmlformats.org/drawingml/2006/main" w="12700">
            <a:solidFill>
              <a:srgbClr val="1F5D8C"/>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3" name="Text 11">
            <a:extLst xmlns:a="http://schemas.openxmlformats.org/drawingml/2006/main">
              <a:ext uri="{FF2B5EF4-FFF2-40B4-BE49-F238E27FC236}">
                <a16:creationId xmlns:a16="http://schemas.microsoft.com/office/drawing/2014/main" id="{9851D0A1-D0D0-4149-A21E-828F348D057A}"/>
              </a:ext>
            </a:extLst>
          </p:cNvPr>
          <p:cNvSpPr>
            <a:spLocks xmlns:a="http://schemas.openxmlformats.org/drawingml/2006/main" noGrp="1"/>
          </p:cNvSpPr>
          <p:nvPr/>
        </p:nvSpPr>
        <p:spPr>
          <a:xfrm xmlns:a="http://schemas.openxmlformats.org/drawingml/2006/main">
            <a:off x="5157216" y="1796796"/>
            <a:ext cx="3200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3E4548"/>
                </a:solidFill>
                <a:latin typeface="Arial"/>
                <a:ea typeface="Arial"/>
                <a:cs typeface="Arial"/>
              </a:rPr>
              <a:t>22%</a:t>
            </a:r>
            <a:endParaRPr sz="800">
              <a:latin typeface="Arial"/>
              <a:ea typeface="Arial"/>
              <a:cs typeface="Arial"/>
            </a:endParaRPr>
          </a:p>
        </p:txBody>
      </p:sp>
      <p:sp>
        <p:nvSpPr>
          <p:cNvPr id="14" name="Text 12">
            <a:extLst xmlns:a="http://schemas.openxmlformats.org/drawingml/2006/main">
              <a:ext uri="{FF2B5EF4-FFF2-40B4-BE49-F238E27FC236}">
                <a16:creationId xmlns:a16="http://schemas.microsoft.com/office/drawing/2014/main" id="{D3967023-FE5F-4E9D-9CC3-1203635E28DD}"/>
              </a:ext>
            </a:extLst>
          </p:cNvPr>
          <p:cNvSpPr>
            <a:spLocks xmlns:a="http://schemas.openxmlformats.org/drawingml/2006/main" noGrp="1"/>
          </p:cNvSpPr>
          <p:nvPr/>
        </p:nvSpPr>
        <p:spPr>
          <a:xfrm xmlns:a="http://schemas.openxmlformats.org/drawingml/2006/main">
            <a:off x="640080" y="2180844"/>
            <a:ext cx="19202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Software-Defined Operations</a:t>
            </a:r>
            <a:endParaRPr sz="800">
              <a:latin typeface="Arial"/>
              <a:ea typeface="Arial"/>
              <a:cs typeface="Arial"/>
            </a:endParaRPr>
          </a:p>
        </p:txBody>
      </p:sp>
      <p:sp>
        <p:nvSpPr>
          <p:cNvPr id="15" name="Shape 13">
            <a:extLst xmlns:a="http://schemas.openxmlformats.org/drawingml/2006/main">
              <a:ext uri="{FF2B5EF4-FFF2-40B4-BE49-F238E27FC236}">
                <a16:creationId xmlns:a16="http://schemas.microsoft.com/office/drawing/2014/main" id="{319776AF-37CF-4115-AE4F-1502D5B6E000}"/>
              </a:ext>
            </a:extLst>
          </p:cNvPr>
          <p:cNvSpPr>
            <a:spLocks xmlns:a="http://schemas.openxmlformats.org/drawingml/2006/main" noGrp="1"/>
          </p:cNvSpPr>
          <p:nvPr/>
        </p:nvSpPr>
        <p:spPr>
          <a:xfrm xmlns:a="http://schemas.openxmlformats.org/drawingml/2006/main">
            <a:off x="2688336" y="2340864"/>
            <a:ext cx="2377440" cy="0"/>
          </a:xfrm>
          <a:prstGeom xmlns:a="http://schemas.openxmlformats.org/drawingml/2006/main" prst="line">
            <a:avLst/>
          </a:prstGeom>
          <a:noFill xmlns:a="http://schemas.openxmlformats.org/drawingml/2006/main"/>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6" name="Shape 14">
            <a:extLst xmlns:a="http://schemas.openxmlformats.org/drawingml/2006/main">
              <a:ext uri="{FF2B5EF4-FFF2-40B4-BE49-F238E27FC236}">
                <a16:creationId xmlns:a16="http://schemas.microsoft.com/office/drawing/2014/main" id="{8532F4F8-43D3-4987-828B-ED8C44B662F5}"/>
              </a:ext>
            </a:extLst>
          </p:cNvPr>
          <p:cNvSpPr>
            <a:spLocks xmlns:a="http://schemas.openxmlformats.org/drawingml/2006/main" noGrp="1"/>
          </p:cNvSpPr>
          <p:nvPr/>
        </p:nvSpPr>
        <p:spPr>
          <a:xfrm xmlns:a="http://schemas.openxmlformats.org/drawingml/2006/main">
            <a:off x="2688336" y="2139696"/>
            <a:ext cx="1901952" cy="173736"/>
          </a:xfrm>
          <a:prstGeom xmlns:a="http://schemas.openxmlformats.org/drawingml/2006/main" prst="rect">
            <a:avLst/>
          </a:prstGeom>
          <a:solidFill xmlns:a="http://schemas.openxmlformats.org/drawingml/2006/main">
            <a:srgbClr val="77AFC6"/>
          </a:solidFill>
          <a:ln xmlns:a="http://schemas.openxmlformats.org/drawingml/2006/main" w="12700">
            <a:solidFill>
              <a:srgbClr val="77AFC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7" name="Text 15">
            <a:extLst xmlns:a="http://schemas.openxmlformats.org/drawingml/2006/main">
              <a:ext uri="{FF2B5EF4-FFF2-40B4-BE49-F238E27FC236}">
                <a16:creationId xmlns:a16="http://schemas.microsoft.com/office/drawing/2014/main" id="{6999A2D6-C844-4622-A6B7-797A5E5CCEB4}"/>
              </a:ext>
            </a:extLst>
          </p:cNvPr>
          <p:cNvSpPr>
            <a:spLocks xmlns:a="http://schemas.openxmlformats.org/drawingml/2006/main" noGrp="1"/>
          </p:cNvSpPr>
          <p:nvPr/>
        </p:nvSpPr>
        <p:spPr>
          <a:xfrm xmlns:a="http://schemas.openxmlformats.org/drawingml/2006/main">
            <a:off x="5157216" y="2180844"/>
            <a:ext cx="3200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3E4548"/>
                </a:solidFill>
                <a:latin typeface="Arial"/>
                <a:ea typeface="Arial"/>
                <a:cs typeface="Arial"/>
              </a:rPr>
              <a:t>20%</a:t>
            </a:r>
            <a:endParaRPr sz="800">
              <a:latin typeface="Arial"/>
              <a:ea typeface="Arial"/>
              <a:cs typeface="Arial"/>
            </a:endParaRPr>
          </a:p>
        </p:txBody>
      </p:sp>
      <p:sp>
        <p:nvSpPr>
          <p:cNvPr id="18" name="Text 16">
            <a:extLst xmlns:a="http://schemas.openxmlformats.org/drawingml/2006/main">
              <a:ext uri="{FF2B5EF4-FFF2-40B4-BE49-F238E27FC236}">
                <a16:creationId xmlns:a16="http://schemas.microsoft.com/office/drawing/2014/main" id="{95AE3651-7067-4CF9-AD7A-98021CC8EE87}"/>
              </a:ext>
            </a:extLst>
          </p:cNvPr>
          <p:cNvSpPr>
            <a:spLocks xmlns:a="http://schemas.openxmlformats.org/drawingml/2006/main" noGrp="1"/>
          </p:cNvSpPr>
          <p:nvPr/>
        </p:nvSpPr>
        <p:spPr>
          <a:xfrm xmlns:a="http://schemas.openxmlformats.org/drawingml/2006/main">
            <a:off x="640080" y="2564892"/>
            <a:ext cx="19202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Security and Compliance Fit</a:t>
            </a:r>
            <a:endParaRPr sz="800">
              <a:latin typeface="Arial"/>
              <a:ea typeface="Arial"/>
              <a:cs typeface="Arial"/>
            </a:endParaRPr>
          </a:p>
        </p:txBody>
      </p:sp>
      <p:sp>
        <p:nvSpPr>
          <p:cNvPr id="19" name="Shape 17">
            <a:extLst xmlns:a="http://schemas.openxmlformats.org/drawingml/2006/main">
              <a:ext uri="{FF2B5EF4-FFF2-40B4-BE49-F238E27FC236}">
                <a16:creationId xmlns:a16="http://schemas.microsoft.com/office/drawing/2014/main" id="{608580F6-4732-4ED2-95DE-C54ECB0FFEDD}"/>
              </a:ext>
            </a:extLst>
          </p:cNvPr>
          <p:cNvSpPr>
            <a:spLocks xmlns:a="http://schemas.openxmlformats.org/drawingml/2006/main" noGrp="1"/>
          </p:cNvSpPr>
          <p:nvPr/>
        </p:nvSpPr>
        <p:spPr>
          <a:xfrm xmlns:a="http://schemas.openxmlformats.org/drawingml/2006/main">
            <a:off x="2688336" y="2724912"/>
            <a:ext cx="2377440" cy="0"/>
          </a:xfrm>
          <a:prstGeom xmlns:a="http://schemas.openxmlformats.org/drawingml/2006/main" prst="line">
            <a:avLst/>
          </a:prstGeom>
          <a:noFill xmlns:a="http://schemas.openxmlformats.org/drawingml/2006/main"/>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0" name="Shape 18">
            <a:extLst xmlns:a="http://schemas.openxmlformats.org/drawingml/2006/main">
              <a:ext uri="{FF2B5EF4-FFF2-40B4-BE49-F238E27FC236}">
                <a16:creationId xmlns:a16="http://schemas.microsoft.com/office/drawing/2014/main" id="{56379299-9794-4B99-AECB-50FB44E6E7FB}"/>
              </a:ext>
            </a:extLst>
          </p:cNvPr>
          <p:cNvSpPr>
            <a:spLocks xmlns:a="http://schemas.openxmlformats.org/drawingml/2006/main" noGrp="1"/>
          </p:cNvSpPr>
          <p:nvPr/>
        </p:nvSpPr>
        <p:spPr>
          <a:xfrm xmlns:a="http://schemas.openxmlformats.org/drawingml/2006/main">
            <a:off x="2688336" y="2523744"/>
            <a:ext cx="1711757" cy="173736"/>
          </a:xfrm>
          <a:prstGeom xmlns:a="http://schemas.openxmlformats.org/drawingml/2006/main" prst="rect">
            <a:avLst/>
          </a:prstGeom>
          <a:solidFill xmlns:a="http://schemas.openxmlformats.org/drawingml/2006/main">
            <a:srgbClr val="6B4E9B"/>
          </a:solidFill>
          <a:ln xmlns:a="http://schemas.openxmlformats.org/drawingml/2006/main" w="12700">
            <a:solidFill>
              <a:srgbClr val="6B4E9B"/>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1" name="Text 19">
            <a:extLst xmlns:a="http://schemas.openxmlformats.org/drawingml/2006/main">
              <a:ext uri="{FF2B5EF4-FFF2-40B4-BE49-F238E27FC236}">
                <a16:creationId xmlns:a16="http://schemas.microsoft.com/office/drawing/2014/main" id="{A03785B7-71B5-4F37-9FAC-E3854884A706}"/>
              </a:ext>
            </a:extLst>
          </p:cNvPr>
          <p:cNvSpPr>
            <a:spLocks xmlns:a="http://schemas.openxmlformats.org/drawingml/2006/main" noGrp="1"/>
          </p:cNvSpPr>
          <p:nvPr/>
        </p:nvSpPr>
        <p:spPr>
          <a:xfrm xmlns:a="http://schemas.openxmlformats.org/drawingml/2006/main">
            <a:off x="5157216" y="2564892"/>
            <a:ext cx="3200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3E4548"/>
                </a:solidFill>
                <a:latin typeface="Arial"/>
                <a:ea typeface="Arial"/>
                <a:cs typeface="Arial"/>
              </a:rPr>
              <a:t>18%</a:t>
            </a:r>
            <a:endParaRPr sz="800">
              <a:latin typeface="Arial"/>
              <a:ea typeface="Arial"/>
              <a:cs typeface="Arial"/>
            </a:endParaRPr>
          </a:p>
        </p:txBody>
      </p:sp>
      <p:sp>
        <p:nvSpPr>
          <p:cNvPr id="22" name="Text 20">
            <a:extLst xmlns:a="http://schemas.openxmlformats.org/drawingml/2006/main">
              <a:ext uri="{FF2B5EF4-FFF2-40B4-BE49-F238E27FC236}">
                <a16:creationId xmlns:a16="http://schemas.microsoft.com/office/drawing/2014/main" id="{CEA8699A-BB91-4EBA-8273-36267E37AEB3}"/>
              </a:ext>
            </a:extLst>
          </p:cNvPr>
          <p:cNvSpPr>
            <a:spLocks xmlns:a="http://schemas.openxmlformats.org/drawingml/2006/main" noGrp="1"/>
          </p:cNvSpPr>
          <p:nvPr/>
        </p:nvSpPr>
        <p:spPr>
          <a:xfrm xmlns:a="http://schemas.openxmlformats.org/drawingml/2006/main">
            <a:off x="640080" y="2948940"/>
            <a:ext cx="19202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NA / Europe Delivery Footprint</a:t>
            </a:r>
            <a:endParaRPr sz="800">
              <a:latin typeface="Arial"/>
              <a:ea typeface="Arial"/>
              <a:cs typeface="Arial"/>
            </a:endParaRPr>
          </a:p>
        </p:txBody>
      </p:sp>
      <p:sp>
        <p:nvSpPr>
          <p:cNvPr id="23" name="Shape 21">
            <a:extLst xmlns:a="http://schemas.openxmlformats.org/drawingml/2006/main">
              <a:ext uri="{FF2B5EF4-FFF2-40B4-BE49-F238E27FC236}">
                <a16:creationId xmlns:a16="http://schemas.microsoft.com/office/drawing/2014/main" id="{71265AE1-A793-4FA4-B061-27DC3E46FEB6}"/>
              </a:ext>
            </a:extLst>
          </p:cNvPr>
          <p:cNvSpPr>
            <a:spLocks xmlns:a="http://schemas.openxmlformats.org/drawingml/2006/main" noGrp="1"/>
          </p:cNvSpPr>
          <p:nvPr/>
        </p:nvSpPr>
        <p:spPr>
          <a:xfrm xmlns:a="http://schemas.openxmlformats.org/drawingml/2006/main">
            <a:off x="2688336" y="3108960"/>
            <a:ext cx="2377440" cy="0"/>
          </a:xfrm>
          <a:prstGeom xmlns:a="http://schemas.openxmlformats.org/drawingml/2006/main" prst="line">
            <a:avLst/>
          </a:prstGeom>
          <a:noFill xmlns:a="http://schemas.openxmlformats.org/drawingml/2006/main"/>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4" name="Shape 22">
            <a:extLst xmlns:a="http://schemas.openxmlformats.org/drawingml/2006/main">
              <a:ext uri="{FF2B5EF4-FFF2-40B4-BE49-F238E27FC236}">
                <a16:creationId xmlns:a16="http://schemas.microsoft.com/office/drawing/2014/main" id="{09D6FF70-A791-4C33-B7FF-67566DCCEF85}"/>
              </a:ext>
            </a:extLst>
          </p:cNvPr>
          <p:cNvSpPr>
            <a:spLocks xmlns:a="http://schemas.openxmlformats.org/drawingml/2006/main" noGrp="1"/>
          </p:cNvSpPr>
          <p:nvPr/>
        </p:nvSpPr>
        <p:spPr>
          <a:xfrm xmlns:a="http://schemas.openxmlformats.org/drawingml/2006/main">
            <a:off x="2688336" y="2907792"/>
            <a:ext cx="1426464" cy="173736"/>
          </a:xfrm>
          <a:prstGeom xmlns:a="http://schemas.openxmlformats.org/drawingml/2006/main" prst="rect">
            <a:avLst/>
          </a:prstGeom>
          <a:solidFill xmlns:a="http://schemas.openxmlformats.org/drawingml/2006/main">
            <a:srgbClr val="C69345"/>
          </a:solidFill>
          <a:ln xmlns:a="http://schemas.openxmlformats.org/drawingml/2006/main" w="12700">
            <a:solidFill>
              <a:srgbClr val="9A5B00"/>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5" name="Text 23">
            <a:extLst xmlns:a="http://schemas.openxmlformats.org/drawingml/2006/main">
              <a:ext uri="{FF2B5EF4-FFF2-40B4-BE49-F238E27FC236}">
                <a16:creationId xmlns:a16="http://schemas.microsoft.com/office/drawing/2014/main" id="{E97B71EB-5964-4893-9A5A-6571CB052B97}"/>
              </a:ext>
            </a:extLst>
          </p:cNvPr>
          <p:cNvSpPr>
            <a:spLocks xmlns:a="http://schemas.openxmlformats.org/drawingml/2006/main" noGrp="1"/>
          </p:cNvSpPr>
          <p:nvPr/>
        </p:nvSpPr>
        <p:spPr>
          <a:xfrm xmlns:a="http://schemas.openxmlformats.org/drawingml/2006/main">
            <a:off x="5157216" y="2948940"/>
            <a:ext cx="3200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3E4548"/>
                </a:solidFill>
                <a:latin typeface="Arial"/>
                <a:ea typeface="Arial"/>
                <a:cs typeface="Arial"/>
              </a:rPr>
              <a:t>15%</a:t>
            </a:r>
            <a:endParaRPr sz="8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BA10B135-E1A8-4FCC-9343-6B7F6BCC0F22}"/>
              </a:ext>
            </a:extLst>
          </p:cNvPr>
          <p:cNvSpPr>
            <a:spLocks xmlns:a="http://schemas.openxmlformats.org/drawingml/2006/main" noGrp="1"/>
          </p:cNvSpPr>
          <p:nvPr/>
        </p:nvSpPr>
        <p:spPr>
          <a:xfrm xmlns:a="http://schemas.openxmlformats.org/drawingml/2006/main">
            <a:off x="475488" y="3493008"/>
            <a:ext cx="5074920" cy="969264"/>
          </a:xfrm>
          <a:prstGeom xmlns:a="http://schemas.openxmlformats.org/drawingml/2006/main" prst="rect">
            <a:avLst/>
          </a:prstGeom>
          <a:solidFill xmlns:a="http://schemas.openxmlformats.org/drawingml/2006/main">
            <a:srgbClr val="F6F2E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7" name="Text 25">
            <a:extLst xmlns:a="http://schemas.openxmlformats.org/drawingml/2006/main">
              <a:ext uri="{FF2B5EF4-FFF2-40B4-BE49-F238E27FC236}">
                <a16:creationId xmlns:a16="http://schemas.microsoft.com/office/drawing/2014/main" id="{C102F5FB-29A5-4F79-9EF7-9E74F1D55323}"/>
              </a:ext>
            </a:extLst>
          </p:cNvPr>
          <p:cNvSpPr>
            <a:spLocks xmlns:a="http://schemas.openxmlformats.org/drawingml/2006/main" noGrp="1"/>
          </p:cNvSpPr>
          <p:nvPr/>
        </p:nvSpPr>
        <p:spPr>
          <a:xfrm xmlns:a="http://schemas.openxmlformats.org/drawingml/2006/main">
            <a:off x="658368" y="3675888"/>
            <a:ext cx="105156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111416"/>
                </a:solidFill>
                <a:latin typeface="Arial"/>
                <a:ea typeface="Arial"/>
                <a:cs typeface="Arial"/>
              </a:rPr>
              <a:t>Supplier-role logic</a:t>
            </a:r>
            <a:endParaRPr sz="800">
              <a:latin typeface="Arial"/>
              <a:ea typeface="Arial"/>
              <a:cs typeface="Arial"/>
            </a:endParaRPr>
          </a:p>
        </p:txBody>
      </p:sp>
      <p:sp>
        <p:nvSpPr>
          <p:cNvPr id="28" name="Text 26">
            <a:extLst xmlns:a="http://schemas.openxmlformats.org/drawingml/2006/main">
              <a:ext uri="{FF2B5EF4-FFF2-40B4-BE49-F238E27FC236}">
                <a16:creationId xmlns:a16="http://schemas.microsoft.com/office/drawing/2014/main" id="{F9C8A0C9-502A-4A69-9CA1-02CDE9E275DF}"/>
              </a:ext>
            </a:extLst>
          </p:cNvPr>
          <p:cNvSpPr>
            <a:spLocks xmlns:a="http://schemas.openxmlformats.org/drawingml/2006/main" noGrp="1"/>
          </p:cNvSpPr>
          <p:nvPr/>
        </p:nvSpPr>
        <p:spPr>
          <a:xfrm xmlns:a="http://schemas.openxmlformats.org/drawingml/2006/main">
            <a:off x="2026599" y="3822193"/>
            <a:ext cx="324612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OEMs should be screened for platform standardization, product roadmap and support depth; integrators should be screened separately for transition capability, service governance, local rollout and day-2 operations.</a:t>
            </a:r>
            <a:endParaRPr sz="800">
              <a:latin typeface="Arial"/>
              <a:ea typeface="Arial"/>
              <a:cs typeface="Arial"/>
            </a:endParaRPr>
          </a:p>
        </p:txBody>
      </p:sp>
      <p:sp>
        <p:nvSpPr>
          <p:cNvPr id="29" name="Text 27">
            <a:extLst xmlns:a="http://schemas.openxmlformats.org/drawingml/2006/main">
              <a:ext uri="{FF2B5EF4-FFF2-40B4-BE49-F238E27FC236}">
                <a16:creationId xmlns:a16="http://schemas.microsoft.com/office/drawing/2014/main" id="{61675CE5-EDE2-4C99-9706-159AF4126992}"/>
              </a:ext>
            </a:extLst>
          </p:cNvPr>
          <p:cNvSpPr>
            <a:spLocks xmlns:a="http://schemas.openxmlformats.org/drawingml/2006/main" noGrp="1"/>
          </p:cNvSpPr>
          <p:nvPr/>
        </p:nvSpPr>
        <p:spPr>
          <a:xfrm xmlns:a="http://schemas.openxmlformats.org/drawingml/2006/main">
            <a:off x="6053328" y="1078992"/>
            <a:ext cx="51206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Shortlist categories for a Fortune 500 global network refresh</a:t>
            </a:r>
            <a:endParaRPr sz="10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B1804A7E-2659-49D2-952E-9134A1A5E030}"/>
              </a:ext>
            </a:extLst>
          </p:cNvPr>
          <p:cNvSpPr>
            <a:spLocks xmlns:a="http://schemas.openxmlformats.org/drawingml/2006/main" noGrp="1"/>
          </p:cNvSpPr>
          <p:nvPr/>
        </p:nvSpPr>
        <p:spPr>
          <a:xfrm xmlns:a="http://schemas.openxmlformats.org/drawingml/2006/main">
            <a:off x="6053328" y="1371600"/>
            <a:ext cx="5321808" cy="804672"/>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1" name="Text 29">
            <a:extLst xmlns:a="http://schemas.openxmlformats.org/drawingml/2006/main">
              <a:ext uri="{FF2B5EF4-FFF2-40B4-BE49-F238E27FC236}">
                <a16:creationId xmlns:a16="http://schemas.microsoft.com/office/drawing/2014/main" id="{5550859E-1968-40C9-8377-A3C95DCC4BA5}"/>
              </a:ext>
            </a:extLst>
          </p:cNvPr>
          <p:cNvSpPr>
            <a:spLocks xmlns:a="http://schemas.openxmlformats.org/drawingml/2006/main" noGrp="1"/>
          </p:cNvSpPr>
          <p:nvPr/>
        </p:nvSpPr>
        <p:spPr>
          <a:xfrm xmlns:a="http://schemas.openxmlformats.org/drawingml/2006/main">
            <a:off x="6236208" y="1490472"/>
            <a:ext cx="2148840"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Primary OEM Standardization Candidates</a:t>
            </a:r>
            <a:endParaRPr sz="800">
              <a:latin typeface="Arial"/>
              <a:ea typeface="Arial"/>
              <a:cs typeface="Arial"/>
            </a:endParaRPr>
          </a:p>
        </p:txBody>
      </p:sp>
      <p:sp>
        <p:nvSpPr>
          <p:cNvPr id="32" name="Text 30">
            <a:extLst xmlns:a="http://schemas.openxmlformats.org/drawingml/2006/main">
              <a:ext uri="{FF2B5EF4-FFF2-40B4-BE49-F238E27FC236}">
                <a16:creationId xmlns:a16="http://schemas.microsoft.com/office/drawing/2014/main" id="{A870A26D-781F-4D1C-924E-4951A76FE085}"/>
              </a:ext>
            </a:extLst>
          </p:cNvPr>
          <p:cNvSpPr>
            <a:spLocks xmlns:a="http://schemas.openxmlformats.org/drawingml/2006/main" noGrp="1"/>
          </p:cNvSpPr>
          <p:nvPr/>
        </p:nvSpPr>
        <p:spPr>
          <a:xfrm xmlns:a="http://schemas.openxmlformats.org/drawingml/2006/main">
            <a:off x="8412480" y="1490472"/>
            <a:ext cx="2743200"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Cisco; HPE Networking / Aruba + Juniper</a:t>
            </a:r>
            <a:endParaRPr sz="800">
              <a:latin typeface="Arial"/>
              <a:ea typeface="Arial"/>
              <a:cs typeface="Arial"/>
            </a:endParaRPr>
          </a:p>
        </p:txBody>
      </p:sp>
      <p:sp>
        <p:nvSpPr>
          <p:cNvPr id="33" name="Text 31">
            <a:extLst xmlns:a="http://schemas.openxmlformats.org/drawingml/2006/main">
              <a:ext uri="{FF2B5EF4-FFF2-40B4-BE49-F238E27FC236}">
                <a16:creationId xmlns:a16="http://schemas.microsoft.com/office/drawing/2014/main" id="{613C269F-4F00-4DED-874B-08AF352CCBC5}"/>
              </a:ext>
            </a:extLst>
          </p:cNvPr>
          <p:cNvSpPr>
            <a:spLocks xmlns:a="http://schemas.openxmlformats.org/drawingml/2006/main" noGrp="1"/>
          </p:cNvSpPr>
          <p:nvPr/>
        </p:nvSpPr>
        <p:spPr>
          <a:xfrm xmlns:a="http://schemas.openxmlformats.org/drawingml/2006/main">
            <a:off x="6236208" y="1755648"/>
            <a:ext cx="48463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Broadest campus, WLAN, WAN, cloud operations and enterprise support coverage.</a:t>
            </a:r>
            <a:endParaRPr sz="80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C55BE619-6A38-4133-8C60-8E5B6C097760}"/>
              </a:ext>
            </a:extLst>
          </p:cNvPr>
          <p:cNvSpPr>
            <a:spLocks xmlns:a="http://schemas.openxmlformats.org/drawingml/2006/main" noGrp="1"/>
          </p:cNvSpPr>
          <p:nvPr/>
        </p:nvSpPr>
        <p:spPr>
          <a:xfrm xmlns:a="http://schemas.openxmlformats.org/drawingml/2006/main">
            <a:off x="6053328" y="2322576"/>
            <a:ext cx="5321808" cy="804672"/>
          </a:xfrm>
          <a:prstGeom xmlns:a="http://schemas.openxmlformats.org/drawingml/2006/main" prst="rect">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5" name="Text 33">
            <a:extLst xmlns:a="http://schemas.openxmlformats.org/drawingml/2006/main">
              <a:ext uri="{FF2B5EF4-FFF2-40B4-BE49-F238E27FC236}">
                <a16:creationId xmlns:a16="http://schemas.microsoft.com/office/drawing/2014/main" id="{52D1A8A8-2CC5-49CA-B669-E1483FFE2706}"/>
              </a:ext>
            </a:extLst>
          </p:cNvPr>
          <p:cNvSpPr>
            <a:spLocks xmlns:a="http://schemas.openxmlformats.org/drawingml/2006/main" noGrp="1"/>
          </p:cNvSpPr>
          <p:nvPr/>
        </p:nvSpPr>
        <p:spPr>
          <a:xfrm xmlns:a="http://schemas.openxmlformats.org/drawingml/2006/main">
            <a:off x="6236208" y="2441448"/>
            <a:ext cx="2148840"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Specialist / Domain-Specific OEM Candidates</a:t>
            </a:r>
            <a:endParaRPr sz="800">
              <a:latin typeface="Arial"/>
              <a:ea typeface="Arial"/>
              <a:cs typeface="Arial"/>
            </a:endParaRPr>
          </a:p>
        </p:txBody>
      </p:sp>
      <p:sp>
        <p:nvSpPr>
          <p:cNvPr id="36" name="Text 34">
            <a:extLst xmlns:a="http://schemas.openxmlformats.org/drawingml/2006/main">
              <a:ext uri="{FF2B5EF4-FFF2-40B4-BE49-F238E27FC236}">
                <a16:creationId xmlns:a16="http://schemas.microsoft.com/office/drawing/2014/main" id="{5920DD1B-27D1-4308-9DC2-C1A7FEBA834B}"/>
              </a:ext>
            </a:extLst>
          </p:cNvPr>
          <p:cNvSpPr>
            <a:spLocks xmlns:a="http://schemas.openxmlformats.org/drawingml/2006/main" noGrp="1"/>
          </p:cNvSpPr>
          <p:nvPr/>
        </p:nvSpPr>
        <p:spPr>
          <a:xfrm xmlns:a="http://schemas.openxmlformats.org/drawingml/2006/main">
            <a:off x="8412480" y="2441448"/>
            <a:ext cx="2743200"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Arista; Fortinet; Extreme Networks</a:t>
            </a:r>
            <a:endParaRPr sz="800">
              <a:latin typeface="Arial"/>
              <a:ea typeface="Arial"/>
              <a:cs typeface="Arial"/>
            </a:endParaRPr>
          </a:p>
        </p:txBody>
      </p:sp>
      <p:sp>
        <p:nvSpPr>
          <p:cNvPr id="37" name="Text 35">
            <a:extLst xmlns:a="http://schemas.openxmlformats.org/drawingml/2006/main">
              <a:ext uri="{FF2B5EF4-FFF2-40B4-BE49-F238E27FC236}">
                <a16:creationId xmlns:a16="http://schemas.microsoft.com/office/drawing/2014/main" id="{E03D7CAD-DEA0-40CF-A1C9-EA6A44708172}"/>
              </a:ext>
            </a:extLst>
          </p:cNvPr>
          <p:cNvSpPr>
            <a:spLocks xmlns:a="http://schemas.openxmlformats.org/drawingml/2006/main" noGrp="1"/>
          </p:cNvSpPr>
          <p:nvPr/>
        </p:nvSpPr>
        <p:spPr>
          <a:xfrm xmlns:a="http://schemas.openxmlformats.org/drawingml/2006/main">
            <a:off x="6236208" y="2706624"/>
            <a:ext cx="484632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Useful for data-center / AI switching, secure SD-WAN / SASE, or cost-sensitive cloud-managed campus lots</a:t>
            </a:r>
            <a:r>
              <a:rPr sz="800">
                <a:solidFill>
                  <a:srgbClr val="3E4548"/>
                </a:solidFill>
                <a:latin typeface="Arial"/>
                <a:ea typeface="Arial"/>
                <a:cs typeface="Arial"/>
              </a:rPr>
              <a:t>.</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4B286FF5-EAD0-4478-A5EE-1418704D0588}"/>
              </a:ext>
            </a:extLst>
          </p:cNvPr>
          <p:cNvSpPr>
            <a:spLocks xmlns:a="http://schemas.openxmlformats.org/drawingml/2006/main" noGrp="1"/>
          </p:cNvSpPr>
          <p:nvPr/>
        </p:nvSpPr>
        <p:spPr>
          <a:xfrm xmlns:a="http://schemas.openxmlformats.org/drawingml/2006/main">
            <a:off x="6053328" y="3273552"/>
            <a:ext cx="5321808" cy="804672"/>
          </a:xfrm>
          <a:prstGeom xmlns:a="http://schemas.openxmlformats.org/drawingml/2006/main" prst="rect">
            <a:avLst/>
          </a:prstGeom>
          <a:solidFill xmlns:a="http://schemas.openxmlformats.org/drawingml/2006/main">
            <a:srgbClr val="F3E7D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9" name="Text 37">
            <a:extLst xmlns:a="http://schemas.openxmlformats.org/drawingml/2006/main">
              <a:ext uri="{FF2B5EF4-FFF2-40B4-BE49-F238E27FC236}">
                <a16:creationId xmlns:a16="http://schemas.microsoft.com/office/drawing/2014/main" id="{8DCCEC49-3C78-4625-89DA-6E6743EC0D07}"/>
              </a:ext>
            </a:extLst>
          </p:cNvPr>
          <p:cNvSpPr>
            <a:spLocks xmlns:a="http://schemas.openxmlformats.org/drawingml/2006/main" noGrp="1"/>
          </p:cNvSpPr>
          <p:nvPr/>
        </p:nvSpPr>
        <p:spPr>
          <a:xfrm xmlns:a="http://schemas.openxmlformats.org/drawingml/2006/main">
            <a:off x="6236208" y="3392424"/>
            <a:ext cx="2148840"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Global Managed Network / MSP Candidates</a:t>
            </a:r>
            <a:endParaRPr sz="800">
              <a:latin typeface="Arial"/>
              <a:ea typeface="Arial"/>
              <a:cs typeface="Arial"/>
            </a:endParaRPr>
          </a:p>
        </p:txBody>
      </p:sp>
      <p:sp>
        <p:nvSpPr>
          <p:cNvPr id="40" name="Text 38">
            <a:extLst xmlns:a="http://schemas.openxmlformats.org/drawingml/2006/main">
              <a:ext uri="{FF2B5EF4-FFF2-40B4-BE49-F238E27FC236}">
                <a16:creationId xmlns:a16="http://schemas.microsoft.com/office/drawing/2014/main" id="{E7D603F4-ED4C-4378-9323-2307AB0F2453}"/>
              </a:ext>
            </a:extLst>
          </p:cNvPr>
          <p:cNvSpPr>
            <a:spLocks xmlns:a="http://schemas.openxmlformats.org/drawingml/2006/main" noGrp="1"/>
          </p:cNvSpPr>
          <p:nvPr/>
        </p:nvSpPr>
        <p:spPr>
          <a:xfrm xmlns:a="http://schemas.openxmlformats.org/drawingml/2006/main">
            <a:off x="8412480" y="3392424"/>
            <a:ext cx="2743200"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NTT DATA; Kyndryl</a:t>
            </a:r>
            <a:endParaRPr sz="800">
              <a:latin typeface="Arial"/>
              <a:ea typeface="Arial"/>
              <a:cs typeface="Arial"/>
            </a:endParaRPr>
          </a:p>
        </p:txBody>
      </p:sp>
      <p:sp>
        <p:nvSpPr>
          <p:cNvPr id="41" name="Text 39">
            <a:extLst xmlns:a="http://schemas.openxmlformats.org/drawingml/2006/main">
              <a:ext uri="{FF2B5EF4-FFF2-40B4-BE49-F238E27FC236}">
                <a16:creationId xmlns:a16="http://schemas.microsoft.com/office/drawing/2014/main" id="{70B9B404-361A-42BA-AE19-5390A0A7AEE5}"/>
              </a:ext>
            </a:extLst>
          </p:cNvPr>
          <p:cNvSpPr>
            <a:spLocks xmlns:a="http://schemas.openxmlformats.org/drawingml/2006/main" noGrp="1"/>
          </p:cNvSpPr>
          <p:nvPr/>
        </p:nvSpPr>
        <p:spPr>
          <a:xfrm xmlns:a="http://schemas.openxmlformats.org/drawingml/2006/main">
            <a:off x="6236208" y="3657600"/>
            <a:ext cx="484632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Strongest fit when the client wants operations, monitoring, SASE and multi-country support transferred to a provider.</a:t>
            </a:r>
            <a:endParaRPr sz="80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E4FC2F1B-CF5F-4A5F-8BF0-66D426E68D86}"/>
              </a:ext>
            </a:extLst>
          </p:cNvPr>
          <p:cNvSpPr>
            <a:spLocks xmlns:a="http://schemas.openxmlformats.org/drawingml/2006/main" noGrp="1"/>
          </p:cNvSpPr>
          <p:nvPr/>
        </p:nvSpPr>
        <p:spPr>
          <a:xfrm xmlns:a="http://schemas.openxmlformats.org/drawingml/2006/main">
            <a:off x="6053328" y="4224528"/>
            <a:ext cx="5321808" cy="804672"/>
          </a:xfrm>
          <a:prstGeom xmlns:a="http://schemas.openxmlformats.org/drawingml/2006/main" prst="rect">
            <a:avLst/>
          </a:prstGeom>
          <a:solidFill xmlns:a="http://schemas.openxmlformats.org/drawingml/2006/main">
            <a:srgbClr val="EFEAF7"/>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3" name="Text 41">
            <a:extLst xmlns:a="http://schemas.openxmlformats.org/drawingml/2006/main">
              <a:ext uri="{FF2B5EF4-FFF2-40B4-BE49-F238E27FC236}">
                <a16:creationId xmlns:a16="http://schemas.microsoft.com/office/drawing/2014/main" id="{04E6E6C4-A779-4577-A71C-F1E590443B64}"/>
              </a:ext>
            </a:extLst>
          </p:cNvPr>
          <p:cNvSpPr>
            <a:spLocks xmlns:a="http://schemas.openxmlformats.org/drawingml/2006/main" noGrp="1"/>
          </p:cNvSpPr>
          <p:nvPr/>
        </p:nvSpPr>
        <p:spPr>
          <a:xfrm xmlns:a="http://schemas.openxmlformats.org/drawingml/2006/main">
            <a:off x="6236208" y="4343400"/>
            <a:ext cx="2148840"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Integration / Procurement Factory Candidates</a:t>
            </a:r>
            <a:endParaRPr sz="800">
              <a:latin typeface="Arial"/>
              <a:ea typeface="Arial"/>
              <a:cs typeface="Arial"/>
            </a:endParaRPr>
          </a:p>
        </p:txBody>
      </p:sp>
      <p:sp>
        <p:nvSpPr>
          <p:cNvPr id="44" name="Text 42">
            <a:extLst xmlns:a="http://schemas.openxmlformats.org/drawingml/2006/main">
              <a:ext uri="{FF2B5EF4-FFF2-40B4-BE49-F238E27FC236}">
                <a16:creationId xmlns:a16="http://schemas.microsoft.com/office/drawing/2014/main" id="{25A2F0DE-07AC-4B25-8B09-34C3643AA65D}"/>
              </a:ext>
            </a:extLst>
          </p:cNvPr>
          <p:cNvSpPr>
            <a:spLocks xmlns:a="http://schemas.openxmlformats.org/drawingml/2006/main" noGrp="1"/>
          </p:cNvSpPr>
          <p:nvPr/>
        </p:nvSpPr>
        <p:spPr>
          <a:xfrm xmlns:a="http://schemas.openxmlformats.org/drawingml/2006/main">
            <a:off x="8412480" y="4343400"/>
            <a:ext cx="2743200" cy="822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WWT; Computacenter; Accenture</a:t>
            </a:r>
            <a:endParaRPr sz="800">
              <a:latin typeface="Arial"/>
              <a:ea typeface="Arial"/>
              <a:cs typeface="Arial"/>
            </a:endParaRPr>
          </a:p>
        </p:txBody>
      </p:sp>
      <p:sp>
        <p:nvSpPr>
          <p:cNvPr id="45" name="Text 43">
            <a:extLst xmlns:a="http://schemas.openxmlformats.org/drawingml/2006/main">
              <a:ext uri="{FF2B5EF4-FFF2-40B4-BE49-F238E27FC236}">
                <a16:creationId xmlns:a16="http://schemas.microsoft.com/office/drawing/2014/main" id="{6B3487F1-184A-44CB-8C0F-29F8284E4894}"/>
              </a:ext>
            </a:extLst>
          </p:cNvPr>
          <p:cNvSpPr>
            <a:spLocks xmlns:a="http://schemas.openxmlformats.org/drawingml/2006/main" noGrp="1"/>
          </p:cNvSpPr>
          <p:nvPr/>
        </p:nvSpPr>
        <p:spPr>
          <a:xfrm xmlns:a="http://schemas.openxmlformats.org/drawingml/2006/main">
            <a:off x="6236208" y="4608576"/>
            <a:ext cx="48463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Strong fit for staging, lab validation, regional deployment, program governance and security transformation.</a:t>
            </a:r>
            <a:endParaRPr sz="800">
              <a:latin typeface="Arial"/>
              <a:ea typeface="Arial"/>
              <a:cs typeface="Arial"/>
            </a:endParaRPr>
          </a:p>
        </p:txBody>
      </p:sp>
      <p:sp>
        <p:nvSpPr>
          <p:cNvPr id="46" name="Text 44">
            <a:extLst xmlns:a="http://schemas.openxmlformats.org/drawingml/2006/main">
              <a:ext uri="{FF2B5EF4-FFF2-40B4-BE49-F238E27FC236}">
                <a16:creationId xmlns:a16="http://schemas.microsoft.com/office/drawing/2014/main" id="{0738E520-1A94-4665-8D78-4FF9FF0BBD55}"/>
              </a:ext>
            </a:extLst>
          </p:cNvPr>
          <p:cNvSpPr>
            <a:spLocks xmlns:a="http://schemas.openxmlformats.org/drawingml/2006/main" noGrp="1"/>
          </p:cNvSpPr>
          <p:nvPr/>
        </p:nvSpPr>
        <p:spPr>
          <a:xfrm xmlns:a="http://schemas.openxmlformats.org/drawingml/2006/main">
            <a:off x="475488" y="4773168"/>
            <a:ext cx="2743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Screening implication</a:t>
            </a:r>
            <a:endParaRPr sz="1000">
              <a:latin typeface="Arial"/>
              <a:ea typeface="Arial"/>
              <a:cs typeface="Arial"/>
            </a:endParaRPr>
          </a:p>
        </p:txBody>
      </p:sp>
      <p:sp>
        <p:nvSpPr>
          <p:cNvPr id="47" name="Shape 45">
            <a:extLst xmlns:a="http://schemas.openxmlformats.org/drawingml/2006/main">
              <a:ext uri="{FF2B5EF4-FFF2-40B4-BE49-F238E27FC236}">
                <a16:creationId xmlns:a16="http://schemas.microsoft.com/office/drawing/2014/main" id="{974994A0-4C23-48ED-ADC3-F61CB2E117B3}"/>
              </a:ext>
            </a:extLst>
          </p:cNvPr>
          <p:cNvSpPr>
            <a:spLocks xmlns:a="http://schemas.openxmlformats.org/drawingml/2006/main" noGrp="1"/>
          </p:cNvSpPr>
          <p:nvPr/>
        </p:nvSpPr>
        <p:spPr>
          <a:xfrm xmlns:a="http://schemas.openxmlformats.org/drawingml/2006/main">
            <a:off x="694944" y="5065776"/>
            <a:ext cx="4800600" cy="365760"/>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8" name="Text 46">
            <a:extLst xmlns:a="http://schemas.openxmlformats.org/drawingml/2006/main">
              <a:ext uri="{FF2B5EF4-FFF2-40B4-BE49-F238E27FC236}">
                <a16:creationId xmlns:a16="http://schemas.microsoft.com/office/drawing/2014/main" id="{A8C42014-5B79-45EC-85C6-4307D4BCA85B}"/>
              </a:ext>
            </a:extLst>
          </p:cNvPr>
          <p:cNvSpPr>
            <a:spLocks xmlns:a="http://schemas.openxmlformats.org/drawingml/2006/main" noGrp="1"/>
          </p:cNvSpPr>
          <p:nvPr/>
        </p:nvSpPr>
        <p:spPr>
          <a:xfrm xmlns:a="http://schemas.openxmlformats.org/drawingml/2006/main">
            <a:off x="832104" y="5175504"/>
            <a:ext cx="82296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OEM RFP</a:t>
            </a:r>
            <a:endParaRPr sz="800">
              <a:latin typeface="Arial"/>
              <a:ea typeface="Arial"/>
              <a:cs typeface="Arial"/>
            </a:endParaRPr>
          </a:p>
        </p:txBody>
      </p:sp>
      <p:sp>
        <p:nvSpPr>
          <p:cNvPr id="49" name="Text 47">
            <a:extLst xmlns:a="http://schemas.openxmlformats.org/drawingml/2006/main">
              <a:ext uri="{FF2B5EF4-FFF2-40B4-BE49-F238E27FC236}">
                <a16:creationId xmlns:a16="http://schemas.microsoft.com/office/drawing/2014/main" id="{CD824BCD-483C-4075-9C1A-9432F861D289}"/>
              </a:ext>
            </a:extLst>
          </p:cNvPr>
          <p:cNvSpPr>
            <a:spLocks xmlns:a="http://schemas.openxmlformats.org/drawingml/2006/main" noGrp="1"/>
          </p:cNvSpPr>
          <p:nvPr/>
        </p:nvSpPr>
        <p:spPr>
          <a:xfrm xmlns:a="http://schemas.openxmlformats.org/drawingml/2006/main">
            <a:off x="1677924" y="5120640"/>
            <a:ext cx="3611880" cy="25603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Compare product families, licensing, cloud control, support entitlement, certified deployment partners and lifecycle roadmap.</a:t>
            </a:r>
            <a:endParaRPr sz="80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34C65E86-66DC-48E2-A063-A3F415EE8AFD}"/>
              </a:ext>
            </a:extLst>
          </p:cNvPr>
          <p:cNvSpPr>
            <a:spLocks xmlns:a="http://schemas.openxmlformats.org/drawingml/2006/main" noGrp="1"/>
          </p:cNvSpPr>
          <p:nvPr/>
        </p:nvSpPr>
        <p:spPr>
          <a:xfrm xmlns:a="http://schemas.openxmlformats.org/drawingml/2006/main">
            <a:off x="6053328" y="5065776"/>
            <a:ext cx="5321807" cy="365760"/>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1" name="Text 49">
            <a:extLst xmlns:a="http://schemas.openxmlformats.org/drawingml/2006/main">
              <a:ext uri="{FF2B5EF4-FFF2-40B4-BE49-F238E27FC236}">
                <a16:creationId xmlns:a16="http://schemas.microsoft.com/office/drawing/2014/main" id="{C3D9E360-1A47-4EFB-A7A8-20875DF46DC7}"/>
              </a:ext>
            </a:extLst>
          </p:cNvPr>
          <p:cNvSpPr>
            <a:spLocks xmlns:a="http://schemas.openxmlformats.org/drawingml/2006/main" noGrp="1"/>
          </p:cNvSpPr>
          <p:nvPr/>
        </p:nvSpPr>
        <p:spPr>
          <a:xfrm xmlns:a="http://schemas.openxmlformats.org/drawingml/2006/main">
            <a:off x="6253451" y="5148074"/>
            <a:ext cx="912310" cy="201167"/>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Integrator / MSP RFP</a:t>
            </a:r>
            <a:endParaRPr sz="800">
              <a:latin typeface="Arial"/>
              <a:ea typeface="Arial"/>
              <a:cs typeface="Arial"/>
            </a:endParaRPr>
          </a:p>
        </p:txBody>
      </p:sp>
      <p:sp>
        <p:nvSpPr>
          <p:cNvPr id="52" name="Text 50">
            <a:extLst xmlns:a="http://schemas.openxmlformats.org/drawingml/2006/main">
              <a:ext uri="{FF2B5EF4-FFF2-40B4-BE49-F238E27FC236}">
                <a16:creationId xmlns:a16="http://schemas.microsoft.com/office/drawing/2014/main" id="{B5D8915D-AE28-4F02-ADD0-99E2B949CD93}"/>
              </a:ext>
            </a:extLst>
          </p:cNvPr>
          <p:cNvSpPr>
            <a:spLocks xmlns:a="http://schemas.openxmlformats.org/drawingml/2006/main" noGrp="1"/>
          </p:cNvSpPr>
          <p:nvPr/>
        </p:nvSpPr>
        <p:spPr>
          <a:xfrm xmlns:a="http://schemas.openxmlformats.org/drawingml/2006/main">
            <a:off x="7203382" y="5219780"/>
            <a:ext cx="400402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Compare transition factory, NOC/SOC model, country coverage, SLA regime, tool integration and commercial accountability.</a:t>
            </a:r>
            <a:endParaRPr sz="800">
              <a:latin typeface="Arial"/>
              <a:ea typeface="Arial"/>
              <a:cs typeface="Arial"/>
            </a:endParaRPr>
          </a:p>
        </p:txBody>
      </p:sp>
      <p:sp>
        <p:nvSpPr>
          <p:cNvPr id="53" name="Shape 51">
            <a:extLst xmlns:a="http://schemas.openxmlformats.org/drawingml/2006/main">
              <a:ext uri="{FF2B5EF4-FFF2-40B4-BE49-F238E27FC236}">
                <a16:creationId xmlns:a16="http://schemas.microsoft.com/office/drawing/2014/main" id="{DABE32A9-7E3F-49B7-99A2-83891E248894}"/>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4" name="Shape 52">
            <a:extLst xmlns:a="http://schemas.openxmlformats.org/drawingml/2006/main">
              <a:ext uri="{FF2B5EF4-FFF2-40B4-BE49-F238E27FC236}">
                <a16:creationId xmlns:a16="http://schemas.microsoft.com/office/drawing/2014/main" id="{C4B3C908-C60E-4135-ABD2-C8B362CB1AC3}"/>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5" name="Text 53">
            <a:extLst xmlns:a="http://schemas.openxmlformats.org/drawingml/2006/main">
              <a:ext uri="{FF2B5EF4-FFF2-40B4-BE49-F238E27FC236}">
                <a16:creationId xmlns:a16="http://schemas.microsoft.com/office/drawing/2014/main" id="{97E3CB86-D29E-4077-B6F4-E379038F517A}"/>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56" name="Text 54">
            <a:extLst xmlns:a="http://schemas.openxmlformats.org/drawingml/2006/main">
              <a:ext uri="{FF2B5EF4-FFF2-40B4-BE49-F238E27FC236}">
                <a16:creationId xmlns:a16="http://schemas.microsoft.com/office/drawing/2014/main" id="{22C0F0AD-4AF5-4018-B8D8-AAF8C7E5D038}"/>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The most suitable supplier set is not a single-name answer; the client needs one or two strategic OEM standards plus a separate delivery partner that can manage regional rollout, service integration and compliance controls.</a:t>
            </a:r>
            <a:endParaRPr sz="1000">
              <a:latin typeface="Arial"/>
              <a:ea typeface="Arial"/>
              <a:cs typeface="Arial"/>
            </a:endParaRPr>
          </a:p>
        </p:txBody>
      </p:sp>
      <p:sp>
        <p:nvSpPr>
          <p:cNvPr id="57" name="Text 55">
            <a:extLst xmlns:a="http://schemas.openxmlformats.org/drawingml/2006/main">
              <a:ext uri="{FF2B5EF4-FFF2-40B4-BE49-F238E27FC236}">
                <a16:creationId xmlns:a16="http://schemas.microsoft.com/office/drawing/2014/main" id="{53BFFA62-8FB9-431B-B878-E9A797C12F56}"/>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58" name="Text 56">
            <a:hlinkClick xmlns:r="http://schemas.openxmlformats.org/officeDocument/2006/relationships" xmlns:a="http://schemas.openxmlformats.org/drawingml/2006/main" r:id="Rd3a556c8056d4086"/>
            <a:extLst xmlns:a="http://schemas.openxmlformats.org/drawingml/2006/main">
              <a:ext uri="{FF2B5EF4-FFF2-40B4-BE49-F238E27FC236}">
                <a16:creationId xmlns:a16="http://schemas.microsoft.com/office/drawing/2014/main" id="{08F9AA50-78FB-4B52-9326-20D0C7F6EE0C}"/>
              </a:ext>
            </a:extLst>
          </p:cNvPr>
          <p:cNvSpPr>
            <a:spLocks xmlns:a="http://schemas.openxmlformats.org/drawingml/2006/main" noGrp="1"/>
          </p:cNvSpPr>
          <p:nvPr/>
        </p:nvSpPr>
        <p:spPr>
          <a:xfrm xmlns:a="http://schemas.openxmlformats.org/drawingml/2006/main">
            <a:off x="896112" y="6291072"/>
            <a:ext cx="1188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0c64ea40de474f08"/>
              </a:rPr>
              <a:t>IDC Ethernet Switch 1Q26</a:t>
            </a:r>
            <a:endParaRPr sz="600" i="1">
              <a:latin typeface="Arial"/>
              <a:ea typeface="Arial"/>
              <a:cs typeface="Arial"/>
            </a:endParaRPr>
          </a:p>
        </p:txBody>
      </p:sp>
      <p:sp>
        <p:nvSpPr>
          <p:cNvPr id="59" name="Text 57">
            <a:extLst xmlns:a="http://schemas.openxmlformats.org/drawingml/2006/main">
              <a:ext uri="{FF2B5EF4-FFF2-40B4-BE49-F238E27FC236}">
                <a16:creationId xmlns:a16="http://schemas.microsoft.com/office/drawing/2014/main" id="{455F14CC-1FA0-499B-A8C9-E4EC80EDA907}"/>
              </a:ext>
            </a:extLst>
          </p:cNvPr>
          <p:cNvSpPr>
            <a:spLocks xmlns:a="http://schemas.openxmlformats.org/drawingml/2006/main" noGrp="1"/>
          </p:cNvSpPr>
          <p:nvPr/>
        </p:nvSpPr>
        <p:spPr>
          <a:xfrm xmlns:a="http://schemas.openxmlformats.org/drawingml/2006/main">
            <a:off x="212140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60" name="Text 58">
            <a:hlinkClick xmlns:r="http://schemas.openxmlformats.org/officeDocument/2006/relationships" xmlns:a="http://schemas.openxmlformats.org/drawingml/2006/main" r:id="Rc19b12a4da114378"/>
            <a:extLst xmlns:a="http://schemas.openxmlformats.org/drawingml/2006/main">
              <a:ext uri="{FF2B5EF4-FFF2-40B4-BE49-F238E27FC236}">
                <a16:creationId xmlns:a16="http://schemas.microsoft.com/office/drawing/2014/main" id="{ECBCD83C-58DA-4546-9869-3DB56FB29A63}"/>
              </a:ext>
            </a:extLst>
          </p:cNvPr>
          <p:cNvSpPr>
            <a:spLocks xmlns:a="http://schemas.openxmlformats.org/drawingml/2006/main" noGrp="1"/>
          </p:cNvSpPr>
          <p:nvPr/>
        </p:nvSpPr>
        <p:spPr>
          <a:xfrm xmlns:a="http://schemas.openxmlformats.org/drawingml/2006/main">
            <a:off x="2203704" y="6291072"/>
            <a:ext cx="1188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086fef56fec548e1"/>
              </a:rPr>
              <a:t>Cisco Secure Architecture</a:t>
            </a:r>
            <a:endParaRPr sz="600" i="1">
              <a:latin typeface="Arial"/>
              <a:ea typeface="Arial"/>
              <a:cs typeface="Arial"/>
            </a:endParaRPr>
          </a:p>
        </p:txBody>
      </p:sp>
      <p:sp>
        <p:nvSpPr>
          <p:cNvPr id="61" name="Text 59">
            <a:extLst xmlns:a="http://schemas.openxmlformats.org/drawingml/2006/main">
              <a:ext uri="{FF2B5EF4-FFF2-40B4-BE49-F238E27FC236}">
                <a16:creationId xmlns:a16="http://schemas.microsoft.com/office/drawing/2014/main" id="{072C5ACA-7FFC-49AD-9372-3954C6E44268}"/>
              </a:ext>
            </a:extLst>
          </p:cNvPr>
          <p:cNvSpPr>
            <a:spLocks xmlns:a="http://schemas.openxmlformats.org/drawingml/2006/main" noGrp="1"/>
          </p:cNvSpPr>
          <p:nvPr/>
        </p:nvSpPr>
        <p:spPr>
          <a:xfrm xmlns:a="http://schemas.openxmlformats.org/drawingml/2006/main">
            <a:off x="342900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62" name="Text 60">
            <a:hlinkClick xmlns:r="http://schemas.openxmlformats.org/officeDocument/2006/relationships" xmlns:a="http://schemas.openxmlformats.org/drawingml/2006/main" r:id="Rcaac149496304aa7"/>
            <a:extLst xmlns:a="http://schemas.openxmlformats.org/drawingml/2006/main">
              <a:ext uri="{FF2B5EF4-FFF2-40B4-BE49-F238E27FC236}">
                <a16:creationId xmlns:a16="http://schemas.microsoft.com/office/drawing/2014/main" id="{24D1AB01-0AAD-4DB5-A282-9C961E17DBFA}"/>
              </a:ext>
            </a:extLst>
          </p:cNvPr>
          <p:cNvSpPr>
            <a:spLocks xmlns:a="http://schemas.openxmlformats.org/drawingml/2006/main" noGrp="1"/>
          </p:cNvSpPr>
          <p:nvPr/>
        </p:nvSpPr>
        <p:spPr>
          <a:xfrm xmlns:a="http://schemas.openxmlformats.org/drawingml/2006/main">
            <a:off x="3511296" y="6291072"/>
            <a:ext cx="9601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38da0ab3a8084b0b"/>
              </a:rPr>
              <a:t>HPE-Juniper Close</a:t>
            </a:r>
            <a:endParaRPr sz="600" i="1">
              <a:latin typeface="Arial"/>
              <a:ea typeface="Arial"/>
              <a:cs typeface="Arial"/>
            </a:endParaRPr>
          </a:p>
        </p:txBody>
      </p:sp>
      <p:sp>
        <p:nvSpPr>
          <p:cNvPr id="63" name="Text 61">
            <a:extLst xmlns:a="http://schemas.openxmlformats.org/drawingml/2006/main">
              <a:ext uri="{FF2B5EF4-FFF2-40B4-BE49-F238E27FC236}">
                <a16:creationId xmlns:a16="http://schemas.microsoft.com/office/drawing/2014/main" id="{6FF7235A-CCBE-4BA1-9B24-D86A2F19AB6B}"/>
              </a:ext>
            </a:extLst>
          </p:cNvPr>
          <p:cNvSpPr>
            <a:spLocks xmlns:a="http://schemas.openxmlformats.org/drawingml/2006/main" noGrp="1"/>
          </p:cNvSpPr>
          <p:nvPr/>
        </p:nvSpPr>
        <p:spPr>
          <a:xfrm xmlns:a="http://schemas.openxmlformats.org/drawingml/2006/main">
            <a:off x="450799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64" name="Text 62">
            <a:hlinkClick xmlns:r="http://schemas.openxmlformats.org/officeDocument/2006/relationships" xmlns:a="http://schemas.openxmlformats.org/drawingml/2006/main" r:id="Rb6a07bc0a3464265"/>
            <a:extLst xmlns:a="http://schemas.openxmlformats.org/drawingml/2006/main">
              <a:ext uri="{FF2B5EF4-FFF2-40B4-BE49-F238E27FC236}">
                <a16:creationId xmlns:a16="http://schemas.microsoft.com/office/drawing/2014/main" id="{65D89A5C-4157-428C-B7F2-E17681ABEE03}"/>
              </a:ext>
            </a:extLst>
          </p:cNvPr>
          <p:cNvSpPr>
            <a:spLocks xmlns:a="http://schemas.openxmlformats.org/drawingml/2006/main" noGrp="1"/>
          </p:cNvSpPr>
          <p:nvPr/>
        </p:nvSpPr>
        <p:spPr>
          <a:xfrm xmlns:a="http://schemas.openxmlformats.org/drawingml/2006/main">
            <a:off x="4590288" y="6291072"/>
            <a:ext cx="8229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d456e3565dae4a38"/>
              </a:rPr>
              <a:t>NTT DATA MNS</a:t>
            </a:r>
            <a:endParaRPr sz="600" i="1">
              <a:latin typeface="Arial"/>
              <a:ea typeface="Arial"/>
              <a:cs typeface="Arial"/>
            </a:endParaRPr>
          </a:p>
        </p:txBody>
      </p:sp>
      <p:sp>
        <p:nvSpPr>
          <p:cNvPr id="65" name="Text 63">
            <a:extLst xmlns:a="http://schemas.openxmlformats.org/drawingml/2006/main">
              <a:ext uri="{FF2B5EF4-FFF2-40B4-BE49-F238E27FC236}">
                <a16:creationId xmlns:a16="http://schemas.microsoft.com/office/drawing/2014/main" id="{6B8C3ACC-48FA-4928-BCBA-FB3C5B512E70}"/>
              </a:ext>
            </a:extLst>
          </p:cNvPr>
          <p:cNvSpPr>
            <a:spLocks xmlns:a="http://schemas.openxmlformats.org/drawingml/2006/main" noGrp="1"/>
          </p:cNvSpPr>
          <p:nvPr/>
        </p:nvSpPr>
        <p:spPr>
          <a:xfrm xmlns:a="http://schemas.openxmlformats.org/drawingml/2006/main">
            <a:off x="544982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66" name="Text 64">
            <a:hlinkClick xmlns:r="http://schemas.openxmlformats.org/officeDocument/2006/relationships" xmlns:a="http://schemas.openxmlformats.org/drawingml/2006/main" r:id="Rc4c4f68e6a514405"/>
            <a:extLst xmlns:a="http://schemas.openxmlformats.org/drawingml/2006/main">
              <a:ext uri="{FF2B5EF4-FFF2-40B4-BE49-F238E27FC236}">
                <a16:creationId xmlns:a16="http://schemas.microsoft.com/office/drawing/2014/main" id="{020C9745-D112-4D40-A74F-A97225638E97}"/>
              </a:ext>
            </a:extLst>
          </p:cNvPr>
          <p:cNvSpPr>
            <a:spLocks xmlns:a="http://schemas.openxmlformats.org/drawingml/2006/main" noGrp="1"/>
          </p:cNvSpPr>
          <p:nvPr/>
        </p:nvSpPr>
        <p:spPr>
          <a:xfrm xmlns:a="http://schemas.openxmlformats.org/drawingml/2006/main">
            <a:off x="5532120" y="6291072"/>
            <a:ext cx="71323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4e7513d84e0843d5"/>
              </a:rPr>
              <a:t>Kyndryl WAN</a:t>
            </a:r>
            <a:endParaRPr sz="600" i="1">
              <a:latin typeface="Arial"/>
              <a:ea typeface="Arial"/>
              <a:cs typeface="Arial"/>
            </a:endParaRPr>
          </a:p>
        </p:txBody>
      </p:sp>
      <p:sp>
        <p:nvSpPr>
          <p:cNvPr id="67" name="Shape 65">
            <a:extLst xmlns:a="http://schemas.openxmlformats.org/drawingml/2006/main">
              <a:ext uri="{FF2B5EF4-FFF2-40B4-BE49-F238E27FC236}">
                <a16:creationId xmlns:a16="http://schemas.microsoft.com/office/drawing/2014/main" id="{62D234EE-4CE8-49AE-ACAE-B6C148A5C087}"/>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68" name="Text 66">
            <a:extLst xmlns:a="http://schemas.openxmlformats.org/drawingml/2006/main">
              <a:ext uri="{FF2B5EF4-FFF2-40B4-BE49-F238E27FC236}">
                <a16:creationId xmlns:a16="http://schemas.microsoft.com/office/drawing/2014/main" id="{D7606E22-6575-44D7-ABB1-9C22AF4F1A16}"/>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69" name="Text 67">
            <a:extLst xmlns:a="http://schemas.openxmlformats.org/drawingml/2006/main">
              <a:ext uri="{FF2B5EF4-FFF2-40B4-BE49-F238E27FC236}">
                <a16:creationId xmlns:a16="http://schemas.microsoft.com/office/drawing/2014/main" id="{1AF12CD7-E58D-46DE-9A16-F353DB3E7FC2}"/>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30</a:t>
            </a:r>
            <a:endParaRPr sz="800">
              <a:latin typeface="Arial"/>
              <a:ea typeface="Arial"/>
              <a:cs typeface="Arial"/>
            </a:endParaRPr>
          </a:p>
        </p:txBody>
      </p:sp>
      <p:sp>
        <p:nvSpPr>
          <p:cNvPr id="70" name="SCULTRA Top Bar">
            <a:extLst xmlns:a="http://schemas.openxmlformats.org/drawingml/2006/main">
              <a:ext uri="{FF2B5EF4-FFF2-40B4-BE49-F238E27FC236}">
                <a16:creationId xmlns:a16="http://schemas.microsoft.com/office/drawing/2014/main" id="{CD00F7C6-76C8-419A-A95E-F43886FCA832}"/>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71" name="SCULTRA Footer Field">
            <a:extLst xmlns:a="http://schemas.openxmlformats.org/drawingml/2006/main">
              <a:ext uri="{FF2B5EF4-FFF2-40B4-BE49-F238E27FC236}">
                <a16:creationId xmlns:a16="http://schemas.microsoft.com/office/drawing/2014/main" id="{AF5A24E5-0BA9-476A-9BC8-8E23EE1E41F1}"/>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72" name="">
            <a:extLst xmlns:a="http://schemas.openxmlformats.org/drawingml/2006/main">
              <a:ext uri="{FF2B5EF4-FFF2-40B4-BE49-F238E27FC236}">
                <a16:creationId xmlns:a16="http://schemas.microsoft.com/office/drawing/2014/main" id="{4B4B9E64-81CB-43AB-9AD5-E07D05A40719}"/>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73" name="">
            <a:extLst xmlns:a="http://schemas.openxmlformats.org/drawingml/2006/main">
              <a:ext uri="{FF2B5EF4-FFF2-40B4-BE49-F238E27FC236}">
                <a16:creationId xmlns:a16="http://schemas.microsoft.com/office/drawing/2014/main" id="{988216F4-58D7-4CC3-9039-42CF562C6420}"/>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74" name="">
            <a:extLst xmlns:a="http://schemas.openxmlformats.org/drawingml/2006/main">
              <a:ext uri="{FF2B5EF4-FFF2-40B4-BE49-F238E27FC236}">
                <a16:creationId xmlns:a16="http://schemas.microsoft.com/office/drawing/2014/main" id="{AFEFB16A-A2CD-4F75-A333-BB000C6225FE}"/>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75" name="">
            <a:extLst xmlns:a="http://schemas.openxmlformats.org/drawingml/2006/main">
              <a:ext uri="{FF2B5EF4-FFF2-40B4-BE49-F238E27FC236}">
                <a16:creationId xmlns:a16="http://schemas.microsoft.com/office/drawing/2014/main" id="{B48851EB-3B3E-4CAE-B465-C2F06D56A115}"/>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30</a:t>
            </a:r>
          </a:p>
        </p:txBody>
      </p:sp>
    </p:spTree>
    <p:extLst>
      <p:ext uri="{BB962C8B-B14F-4D97-AF65-F5344CB8AC3E}">
        <p14:creationId xmlns:p14="http://schemas.microsoft.com/office/powerpoint/2010/main" val="80375601"/>
      </p:ext>
    </p:extLst>
  </p:cSld>
</p:sld>
</file>

<file path=ppt/slides/slide31.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A047223-5D6E-408A-A749-B2A15AAD0D49}"/>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A5. Cisco and HPE Networking Are the Strongest Primary OEM Shortlist Candidates</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B3A669B6-0AD2-47BF-AAC1-D431EF023966}"/>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Cisco and HPE Networking provide the broadest end-to-end enterprise coverage, while Fortinet, Arista and Extreme are better evaluated as domain-specific challengers or complementary lots.</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AE96322A-E11C-4B04-A839-355714DE5A27}"/>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4D7FA9DD-DC46-4A67-9FC0-1CE869F4AFEA}"/>
              </a:ext>
            </a:extLst>
          </p:cNvPr>
          <p:cNvSpPr>
            <a:spLocks xmlns:a="http://schemas.openxmlformats.org/drawingml/2006/main" noGrp="1"/>
          </p:cNvSpPr>
          <p:nvPr/>
        </p:nvSpPr>
        <p:spPr>
          <a:xfrm xmlns:a="http://schemas.openxmlformats.org/drawingml/2006/main">
            <a:off x="475488" y="1078992"/>
            <a:ext cx="59436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OEM suitability heatmap for the client’s WAN, campus switching and WLAN scope</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281EA2EB-F42B-4BA7-8E04-F9288782C091}"/>
              </a:ext>
            </a:extLst>
          </p:cNvPr>
          <p:cNvSpPr>
            <a:spLocks xmlns:a="http://schemas.openxmlformats.org/drawingml/2006/main" noGrp="1"/>
          </p:cNvSpPr>
          <p:nvPr/>
        </p:nvSpPr>
        <p:spPr>
          <a:xfrm xmlns:a="http://schemas.openxmlformats.org/drawingml/2006/main" rot="0" flipH="0" flipV="0">
            <a:off x="475487" y="1353312"/>
            <a:ext cx="1285206"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8FA344C1-A651-48C8-A53D-6B7F356D1AE8}"/>
              </a:ext>
            </a:extLst>
          </p:cNvPr>
          <p:cNvSpPr>
            <a:spLocks xmlns:a="http://schemas.openxmlformats.org/drawingml/2006/main" noGrp="1"/>
          </p:cNvSpPr>
          <p:nvPr/>
        </p:nvSpPr>
        <p:spPr>
          <a:xfrm xmlns:a="http://schemas.openxmlformats.org/drawingml/2006/main" rot="0" flipH="0" flipV="0">
            <a:off x="550458" y="1417320"/>
            <a:ext cx="1135265"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OEM</a:t>
            </a:r>
            <a:endParaRPr sz="800">
              <a:latin typeface="Arial"/>
              <a:ea typeface="Arial"/>
              <a:cs typeface="Arial"/>
            </a:endParaRPr>
          </a:p>
        </p:txBody>
      </p:sp>
      <p:sp>
        <p:nvSpPr>
          <p:cNvPr id="8" name="Shape 6">
            <a:extLst xmlns:a="http://schemas.openxmlformats.org/drawingml/2006/main">
              <a:ext uri="{FF2B5EF4-FFF2-40B4-BE49-F238E27FC236}">
                <a16:creationId xmlns:a16="http://schemas.microsoft.com/office/drawing/2014/main" id="{80FD94E5-32F1-4894-9D0D-E5E51214B844}"/>
              </a:ext>
            </a:extLst>
          </p:cNvPr>
          <p:cNvSpPr>
            <a:spLocks xmlns:a="http://schemas.openxmlformats.org/drawingml/2006/main" noGrp="1"/>
          </p:cNvSpPr>
          <p:nvPr/>
        </p:nvSpPr>
        <p:spPr>
          <a:xfrm xmlns:a="http://schemas.openxmlformats.org/drawingml/2006/main" rot="0" flipH="0" flipV="0">
            <a:off x="1760694" y="1353312"/>
            <a:ext cx="1071005"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9" name="Text 7">
            <a:extLst xmlns:a="http://schemas.openxmlformats.org/drawingml/2006/main">
              <a:ext uri="{FF2B5EF4-FFF2-40B4-BE49-F238E27FC236}">
                <a16:creationId xmlns:a16="http://schemas.microsoft.com/office/drawing/2014/main" id="{A4FCA5B0-A955-4288-82BF-5F9FDE6D22EF}"/>
              </a:ext>
            </a:extLst>
          </p:cNvPr>
          <p:cNvSpPr>
            <a:spLocks xmlns:a="http://schemas.openxmlformats.org/drawingml/2006/main" noGrp="1"/>
          </p:cNvSpPr>
          <p:nvPr/>
        </p:nvSpPr>
        <p:spPr>
          <a:xfrm xmlns:a="http://schemas.openxmlformats.org/drawingml/2006/main" rot="0" flipH="0" flipV="0">
            <a:off x="1835664" y="1417320"/>
            <a:ext cx="921064"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WAN / Routing</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3EBECCD2-9CB0-4736-9641-C6CAC2BC10AD}"/>
              </a:ext>
            </a:extLst>
          </p:cNvPr>
          <p:cNvSpPr>
            <a:spLocks xmlns:a="http://schemas.openxmlformats.org/drawingml/2006/main" noGrp="1"/>
          </p:cNvSpPr>
          <p:nvPr/>
        </p:nvSpPr>
        <p:spPr>
          <a:xfrm xmlns:a="http://schemas.openxmlformats.org/drawingml/2006/main" rot="0" flipH="0" flipV="0">
            <a:off x="2831699" y="1353312"/>
            <a:ext cx="1231656"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1" name="Text 9">
            <a:extLst xmlns:a="http://schemas.openxmlformats.org/drawingml/2006/main">
              <a:ext uri="{FF2B5EF4-FFF2-40B4-BE49-F238E27FC236}">
                <a16:creationId xmlns:a16="http://schemas.microsoft.com/office/drawing/2014/main" id="{76E9403F-866C-481C-8D1E-D7B1FED736A5}"/>
              </a:ext>
            </a:extLst>
          </p:cNvPr>
          <p:cNvSpPr>
            <a:spLocks xmlns:a="http://schemas.openxmlformats.org/drawingml/2006/main" noGrp="1"/>
          </p:cNvSpPr>
          <p:nvPr/>
        </p:nvSpPr>
        <p:spPr>
          <a:xfrm xmlns:a="http://schemas.openxmlformats.org/drawingml/2006/main" rot="0" flipH="0" flipV="0">
            <a:off x="2906669" y="1417320"/>
            <a:ext cx="1081715"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Campus Switching</a:t>
            </a:r>
            <a:endParaRPr sz="800">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1E2A27F1-718F-4A27-B717-8F4410C84EFE}"/>
              </a:ext>
            </a:extLst>
          </p:cNvPr>
          <p:cNvSpPr>
            <a:spLocks xmlns:a="http://schemas.openxmlformats.org/drawingml/2006/main" noGrp="1"/>
          </p:cNvSpPr>
          <p:nvPr/>
        </p:nvSpPr>
        <p:spPr>
          <a:xfrm xmlns:a="http://schemas.openxmlformats.org/drawingml/2006/main" rot="0" flipH="0" flipV="0">
            <a:off x="4063355" y="1353312"/>
            <a:ext cx="1156685"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3" name="Text 11">
            <a:extLst xmlns:a="http://schemas.openxmlformats.org/drawingml/2006/main">
              <a:ext uri="{FF2B5EF4-FFF2-40B4-BE49-F238E27FC236}">
                <a16:creationId xmlns:a16="http://schemas.microsoft.com/office/drawing/2014/main" id="{90AC7211-4119-4356-9122-46E9103F1551}"/>
              </a:ext>
            </a:extLst>
          </p:cNvPr>
          <p:cNvSpPr>
            <a:spLocks xmlns:a="http://schemas.openxmlformats.org/drawingml/2006/main" noGrp="1"/>
          </p:cNvSpPr>
          <p:nvPr/>
        </p:nvSpPr>
        <p:spPr>
          <a:xfrm xmlns:a="http://schemas.openxmlformats.org/drawingml/2006/main" rot="0" flipH="0" flipV="0">
            <a:off x="4138325" y="1417320"/>
            <a:ext cx="1006744"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WLAN / Wi-Fi 7</a:t>
            </a:r>
            <a:endParaRPr sz="800">
              <a:latin typeface="Arial"/>
              <a:ea typeface="Arial"/>
              <a:cs typeface="Arial"/>
            </a:endParaRPr>
          </a:p>
        </p:txBody>
      </p:sp>
      <p:sp>
        <p:nvSpPr>
          <p:cNvPr id="14" name="Shape 12">
            <a:extLst xmlns:a="http://schemas.openxmlformats.org/drawingml/2006/main">
              <a:ext uri="{FF2B5EF4-FFF2-40B4-BE49-F238E27FC236}">
                <a16:creationId xmlns:a16="http://schemas.microsoft.com/office/drawing/2014/main" id="{423EFCF7-1FD0-4C52-BB45-0023A54A7C64}"/>
              </a:ext>
            </a:extLst>
          </p:cNvPr>
          <p:cNvSpPr>
            <a:spLocks xmlns:a="http://schemas.openxmlformats.org/drawingml/2006/main" noGrp="1"/>
          </p:cNvSpPr>
          <p:nvPr/>
        </p:nvSpPr>
        <p:spPr>
          <a:xfrm xmlns:a="http://schemas.openxmlformats.org/drawingml/2006/main" rot="0" flipH="0" flipV="0">
            <a:off x="5220040" y="1353312"/>
            <a:ext cx="1124555"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5" name="Text 13">
            <a:extLst xmlns:a="http://schemas.openxmlformats.org/drawingml/2006/main">
              <a:ext uri="{FF2B5EF4-FFF2-40B4-BE49-F238E27FC236}">
                <a16:creationId xmlns:a16="http://schemas.microsoft.com/office/drawing/2014/main" id="{884F7306-50EA-4F85-B5D9-DD06F369F7AA}"/>
              </a:ext>
            </a:extLst>
          </p:cNvPr>
          <p:cNvSpPr>
            <a:spLocks xmlns:a="http://schemas.openxmlformats.org/drawingml/2006/main" noGrp="1"/>
          </p:cNvSpPr>
          <p:nvPr/>
        </p:nvSpPr>
        <p:spPr>
          <a:xfrm xmlns:a="http://schemas.openxmlformats.org/drawingml/2006/main" rot="0" flipH="0" flipV="0">
            <a:off x="5295011" y="1417320"/>
            <a:ext cx="974614"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SD-WAN / SASE</a:t>
            </a:r>
            <a:endParaRPr sz="800">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06D168B4-F998-4B98-84FD-E84C72088433}"/>
              </a:ext>
            </a:extLst>
          </p:cNvPr>
          <p:cNvSpPr>
            <a:spLocks xmlns:a="http://schemas.openxmlformats.org/drawingml/2006/main" noGrp="1"/>
          </p:cNvSpPr>
          <p:nvPr/>
        </p:nvSpPr>
        <p:spPr>
          <a:xfrm xmlns:a="http://schemas.openxmlformats.org/drawingml/2006/main" rot="0" flipH="0" flipV="0">
            <a:off x="6344596" y="1353312"/>
            <a:ext cx="1263786"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7" name="Text 15">
            <a:extLst xmlns:a="http://schemas.openxmlformats.org/drawingml/2006/main">
              <a:ext uri="{FF2B5EF4-FFF2-40B4-BE49-F238E27FC236}">
                <a16:creationId xmlns:a16="http://schemas.microsoft.com/office/drawing/2014/main" id="{326229BC-51F7-4D29-AE9D-130FE4300946}"/>
              </a:ext>
            </a:extLst>
          </p:cNvPr>
          <p:cNvSpPr>
            <a:spLocks xmlns:a="http://schemas.openxmlformats.org/drawingml/2006/main" noGrp="1"/>
          </p:cNvSpPr>
          <p:nvPr/>
        </p:nvSpPr>
        <p:spPr>
          <a:xfrm xmlns:a="http://schemas.openxmlformats.org/drawingml/2006/main" rot="0" flipH="0" flipV="0">
            <a:off x="6419566" y="1417320"/>
            <a:ext cx="1113845"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Cloud / AIOps</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D74F461E-3245-4CB0-A9D2-9AA85F5AB143}"/>
              </a:ext>
            </a:extLst>
          </p:cNvPr>
          <p:cNvSpPr>
            <a:spLocks xmlns:a="http://schemas.openxmlformats.org/drawingml/2006/main" noGrp="1"/>
          </p:cNvSpPr>
          <p:nvPr/>
        </p:nvSpPr>
        <p:spPr>
          <a:xfrm xmlns:a="http://schemas.openxmlformats.org/drawingml/2006/main" rot="0" flipH="0" flipV="0">
            <a:off x="7608382" y="1353312"/>
            <a:ext cx="1338756"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9" name="Text 17">
            <a:extLst xmlns:a="http://schemas.openxmlformats.org/drawingml/2006/main">
              <a:ext uri="{FF2B5EF4-FFF2-40B4-BE49-F238E27FC236}">
                <a16:creationId xmlns:a16="http://schemas.microsoft.com/office/drawing/2014/main" id="{9B5AC103-70E9-4745-871B-7A2469F121E6}"/>
              </a:ext>
            </a:extLst>
          </p:cNvPr>
          <p:cNvSpPr>
            <a:spLocks xmlns:a="http://schemas.openxmlformats.org/drawingml/2006/main" noGrp="1"/>
          </p:cNvSpPr>
          <p:nvPr/>
        </p:nvSpPr>
        <p:spPr>
          <a:xfrm xmlns:a="http://schemas.openxmlformats.org/drawingml/2006/main" rot="0" flipH="0" flipV="0">
            <a:off x="7683352" y="1417320"/>
            <a:ext cx="1188815"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Enterprise Support</a:t>
            </a:r>
            <a:endParaRPr sz="800">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4BC788E6-4FC1-417C-87E7-AE133C49E30E}"/>
              </a:ext>
            </a:extLst>
          </p:cNvPr>
          <p:cNvSpPr>
            <a:spLocks xmlns:a="http://schemas.openxmlformats.org/drawingml/2006/main" noGrp="1"/>
          </p:cNvSpPr>
          <p:nvPr/>
        </p:nvSpPr>
        <p:spPr>
          <a:xfrm xmlns:a="http://schemas.openxmlformats.org/drawingml/2006/main" rot="0" flipH="0" flipV="0">
            <a:off x="8947139" y="1353312"/>
            <a:ext cx="2784613"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21" name="Text 19">
            <a:extLst xmlns:a="http://schemas.openxmlformats.org/drawingml/2006/main">
              <a:ext uri="{FF2B5EF4-FFF2-40B4-BE49-F238E27FC236}">
                <a16:creationId xmlns:a16="http://schemas.microsoft.com/office/drawing/2014/main" id="{4F351959-4353-4EAA-B4D4-9F2B47936DB1}"/>
              </a:ext>
            </a:extLst>
          </p:cNvPr>
          <p:cNvSpPr>
            <a:spLocks xmlns:a="http://schemas.openxmlformats.org/drawingml/2006/main" noGrp="1"/>
          </p:cNvSpPr>
          <p:nvPr/>
        </p:nvSpPr>
        <p:spPr>
          <a:xfrm xmlns:a="http://schemas.openxmlformats.org/drawingml/2006/main" rot="0" flipH="0" flipV="0">
            <a:off x="9022109" y="1417320"/>
            <a:ext cx="2634672"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Suitability Observation</a:t>
            </a:r>
            <a:endParaRPr sz="800">
              <a:latin typeface="Arial"/>
              <a:ea typeface="Arial"/>
              <a:cs typeface="Arial"/>
            </a:endParaRPr>
          </a:p>
        </p:txBody>
      </p:sp>
      <p:sp>
        <p:nvSpPr>
          <p:cNvPr id="22" name="Shape 20">
            <a:extLst xmlns:a="http://schemas.openxmlformats.org/drawingml/2006/main">
              <a:ext uri="{FF2B5EF4-FFF2-40B4-BE49-F238E27FC236}">
                <a16:creationId xmlns:a16="http://schemas.microsoft.com/office/drawing/2014/main" id="{F6FC7B6E-04A8-46EB-BE2F-B5C00EB7472A}"/>
              </a:ext>
            </a:extLst>
          </p:cNvPr>
          <p:cNvSpPr>
            <a:spLocks xmlns:a="http://schemas.openxmlformats.org/drawingml/2006/main" noGrp="1"/>
          </p:cNvSpPr>
          <p:nvPr/>
        </p:nvSpPr>
        <p:spPr>
          <a:xfrm xmlns:a="http://schemas.openxmlformats.org/drawingml/2006/main" rot="0" flipH="0" flipV="0">
            <a:off x="475487" y="1664208"/>
            <a:ext cx="1285206"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3" name="Text 21">
            <a:extLst xmlns:a="http://schemas.openxmlformats.org/drawingml/2006/main">
              <a:ext uri="{FF2B5EF4-FFF2-40B4-BE49-F238E27FC236}">
                <a16:creationId xmlns:a16="http://schemas.microsoft.com/office/drawing/2014/main" id="{18D4C086-7A74-4445-97A5-7B2CF6EAEA31}"/>
              </a:ext>
            </a:extLst>
          </p:cNvPr>
          <p:cNvSpPr>
            <a:spLocks xmlns:a="http://schemas.openxmlformats.org/drawingml/2006/main" noGrp="1"/>
          </p:cNvSpPr>
          <p:nvPr/>
        </p:nvSpPr>
        <p:spPr>
          <a:xfrm xmlns:a="http://schemas.openxmlformats.org/drawingml/2006/main" rot="0" flipH="0" flipV="0">
            <a:off x="550458" y="1723644"/>
            <a:ext cx="113526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Cisco</a:t>
            </a:r>
            <a:endParaRPr sz="800">
              <a:latin typeface="Arial"/>
              <a:ea typeface="Arial"/>
              <a:cs typeface="Arial"/>
            </a:endParaRPr>
          </a:p>
        </p:txBody>
      </p:sp>
      <p:sp>
        <p:nvSpPr>
          <p:cNvPr id="24" name="Shape 22">
            <a:extLst xmlns:a="http://schemas.openxmlformats.org/drawingml/2006/main">
              <a:ext uri="{FF2B5EF4-FFF2-40B4-BE49-F238E27FC236}">
                <a16:creationId xmlns:a16="http://schemas.microsoft.com/office/drawing/2014/main" id="{802AE0DE-2701-474D-A8DA-FC91D1C0D6A0}"/>
              </a:ext>
            </a:extLst>
          </p:cNvPr>
          <p:cNvSpPr>
            <a:spLocks xmlns:a="http://schemas.openxmlformats.org/drawingml/2006/main" noGrp="1"/>
          </p:cNvSpPr>
          <p:nvPr/>
        </p:nvSpPr>
        <p:spPr>
          <a:xfrm xmlns:a="http://schemas.openxmlformats.org/drawingml/2006/main" rot="0" flipH="0" flipV="0">
            <a:off x="1760694" y="1664208"/>
            <a:ext cx="1071005"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5" name="Text 23">
            <a:extLst xmlns:a="http://schemas.openxmlformats.org/drawingml/2006/main">
              <a:ext uri="{FF2B5EF4-FFF2-40B4-BE49-F238E27FC236}">
                <a16:creationId xmlns:a16="http://schemas.microsoft.com/office/drawing/2014/main" id="{EE66DB12-AD8D-4577-A8CF-1686D369C926}"/>
              </a:ext>
            </a:extLst>
          </p:cNvPr>
          <p:cNvSpPr>
            <a:spLocks xmlns:a="http://schemas.openxmlformats.org/drawingml/2006/main" noGrp="1"/>
          </p:cNvSpPr>
          <p:nvPr/>
        </p:nvSpPr>
        <p:spPr>
          <a:xfrm xmlns:a="http://schemas.openxmlformats.org/drawingml/2006/main" rot="0" flipH="0" flipV="0">
            <a:off x="1835664" y="1723644"/>
            <a:ext cx="92106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00FBC98B-B140-43FC-8D8C-DDA6F56A818B}"/>
              </a:ext>
            </a:extLst>
          </p:cNvPr>
          <p:cNvSpPr>
            <a:spLocks xmlns:a="http://schemas.openxmlformats.org/drawingml/2006/main" noGrp="1"/>
          </p:cNvSpPr>
          <p:nvPr/>
        </p:nvSpPr>
        <p:spPr>
          <a:xfrm xmlns:a="http://schemas.openxmlformats.org/drawingml/2006/main" rot="0" flipH="0" flipV="0">
            <a:off x="2831699" y="1664208"/>
            <a:ext cx="1231656"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7" name="Text 25">
            <a:extLst xmlns:a="http://schemas.openxmlformats.org/drawingml/2006/main">
              <a:ext uri="{FF2B5EF4-FFF2-40B4-BE49-F238E27FC236}">
                <a16:creationId xmlns:a16="http://schemas.microsoft.com/office/drawing/2014/main" id="{C793B943-D66E-4F1E-9FBA-9E7036A0F918}"/>
              </a:ext>
            </a:extLst>
          </p:cNvPr>
          <p:cNvSpPr>
            <a:spLocks xmlns:a="http://schemas.openxmlformats.org/drawingml/2006/main" noGrp="1"/>
          </p:cNvSpPr>
          <p:nvPr/>
        </p:nvSpPr>
        <p:spPr>
          <a:xfrm xmlns:a="http://schemas.openxmlformats.org/drawingml/2006/main" rot="0" flipH="0" flipV="0">
            <a:off x="2906669" y="1723644"/>
            <a:ext cx="108171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614212A4-638C-4648-94AB-53B8AFB5396A}"/>
              </a:ext>
            </a:extLst>
          </p:cNvPr>
          <p:cNvSpPr>
            <a:spLocks xmlns:a="http://schemas.openxmlformats.org/drawingml/2006/main" noGrp="1"/>
          </p:cNvSpPr>
          <p:nvPr/>
        </p:nvSpPr>
        <p:spPr>
          <a:xfrm xmlns:a="http://schemas.openxmlformats.org/drawingml/2006/main" rot="0" flipH="0" flipV="0">
            <a:off x="4063355" y="1664208"/>
            <a:ext cx="1156685"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9" name="Text 27">
            <a:extLst xmlns:a="http://schemas.openxmlformats.org/drawingml/2006/main">
              <a:ext uri="{FF2B5EF4-FFF2-40B4-BE49-F238E27FC236}">
                <a16:creationId xmlns:a16="http://schemas.microsoft.com/office/drawing/2014/main" id="{215D417B-FB92-44D8-A21F-FE3EBF3C15A2}"/>
              </a:ext>
            </a:extLst>
          </p:cNvPr>
          <p:cNvSpPr>
            <a:spLocks xmlns:a="http://schemas.openxmlformats.org/drawingml/2006/main" noGrp="1"/>
          </p:cNvSpPr>
          <p:nvPr/>
        </p:nvSpPr>
        <p:spPr>
          <a:xfrm xmlns:a="http://schemas.openxmlformats.org/drawingml/2006/main" rot="0" flipH="0" flipV="0">
            <a:off x="4138325" y="1723644"/>
            <a:ext cx="100674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0FF58F41-04B4-425E-92ED-41A0954079F4}"/>
              </a:ext>
            </a:extLst>
          </p:cNvPr>
          <p:cNvSpPr>
            <a:spLocks xmlns:a="http://schemas.openxmlformats.org/drawingml/2006/main" noGrp="1"/>
          </p:cNvSpPr>
          <p:nvPr/>
        </p:nvSpPr>
        <p:spPr>
          <a:xfrm xmlns:a="http://schemas.openxmlformats.org/drawingml/2006/main" rot="0" flipH="0" flipV="0">
            <a:off x="5220040" y="1664208"/>
            <a:ext cx="1124555"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1" name="Text 29">
            <a:extLst xmlns:a="http://schemas.openxmlformats.org/drawingml/2006/main">
              <a:ext uri="{FF2B5EF4-FFF2-40B4-BE49-F238E27FC236}">
                <a16:creationId xmlns:a16="http://schemas.microsoft.com/office/drawing/2014/main" id="{7E2094BB-1E32-40D8-AC9A-66E32191DC5D}"/>
              </a:ext>
            </a:extLst>
          </p:cNvPr>
          <p:cNvSpPr>
            <a:spLocks xmlns:a="http://schemas.openxmlformats.org/drawingml/2006/main" noGrp="1"/>
          </p:cNvSpPr>
          <p:nvPr/>
        </p:nvSpPr>
        <p:spPr>
          <a:xfrm xmlns:a="http://schemas.openxmlformats.org/drawingml/2006/main" rot="0" flipH="0" flipV="0">
            <a:off x="5295011" y="1723644"/>
            <a:ext cx="97461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7BA72D39-4D0F-4D4B-8A57-4619554FEBFC}"/>
              </a:ext>
            </a:extLst>
          </p:cNvPr>
          <p:cNvSpPr>
            <a:spLocks xmlns:a="http://schemas.openxmlformats.org/drawingml/2006/main" noGrp="1"/>
          </p:cNvSpPr>
          <p:nvPr/>
        </p:nvSpPr>
        <p:spPr>
          <a:xfrm xmlns:a="http://schemas.openxmlformats.org/drawingml/2006/main" rot="0" flipH="0" flipV="0">
            <a:off x="6344596" y="1664208"/>
            <a:ext cx="1263786"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3" name="Text 31">
            <a:extLst xmlns:a="http://schemas.openxmlformats.org/drawingml/2006/main">
              <a:ext uri="{FF2B5EF4-FFF2-40B4-BE49-F238E27FC236}">
                <a16:creationId xmlns:a16="http://schemas.microsoft.com/office/drawing/2014/main" id="{46E014D9-9B3D-4E10-91C2-014CA9620443}"/>
              </a:ext>
            </a:extLst>
          </p:cNvPr>
          <p:cNvSpPr>
            <a:spLocks xmlns:a="http://schemas.openxmlformats.org/drawingml/2006/main" noGrp="1"/>
          </p:cNvSpPr>
          <p:nvPr/>
        </p:nvSpPr>
        <p:spPr>
          <a:xfrm xmlns:a="http://schemas.openxmlformats.org/drawingml/2006/main" rot="0" flipH="0" flipV="0">
            <a:off x="6419566" y="1723644"/>
            <a:ext cx="111384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6F6D5464-E7FB-4F55-A214-02B02E4A3B32}"/>
              </a:ext>
            </a:extLst>
          </p:cNvPr>
          <p:cNvSpPr>
            <a:spLocks xmlns:a="http://schemas.openxmlformats.org/drawingml/2006/main" noGrp="1"/>
          </p:cNvSpPr>
          <p:nvPr/>
        </p:nvSpPr>
        <p:spPr>
          <a:xfrm xmlns:a="http://schemas.openxmlformats.org/drawingml/2006/main" rot="0" flipH="0" flipV="0">
            <a:off x="7608382" y="1664208"/>
            <a:ext cx="1338756"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5" name="Text 33">
            <a:extLst xmlns:a="http://schemas.openxmlformats.org/drawingml/2006/main">
              <a:ext uri="{FF2B5EF4-FFF2-40B4-BE49-F238E27FC236}">
                <a16:creationId xmlns:a16="http://schemas.microsoft.com/office/drawing/2014/main" id="{AAD8B942-BE2A-42AA-B422-6FCE6B2FE553}"/>
              </a:ext>
            </a:extLst>
          </p:cNvPr>
          <p:cNvSpPr>
            <a:spLocks xmlns:a="http://schemas.openxmlformats.org/drawingml/2006/main" noGrp="1"/>
          </p:cNvSpPr>
          <p:nvPr/>
        </p:nvSpPr>
        <p:spPr>
          <a:xfrm xmlns:a="http://schemas.openxmlformats.org/drawingml/2006/main" rot="0" flipH="0" flipV="0">
            <a:off x="7683352" y="1723644"/>
            <a:ext cx="118881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9E9D9A83-303A-4389-8ED9-77DC375802A9}"/>
              </a:ext>
            </a:extLst>
          </p:cNvPr>
          <p:cNvSpPr>
            <a:spLocks xmlns:a="http://schemas.openxmlformats.org/drawingml/2006/main" noGrp="1"/>
          </p:cNvSpPr>
          <p:nvPr/>
        </p:nvSpPr>
        <p:spPr>
          <a:xfrm xmlns:a="http://schemas.openxmlformats.org/drawingml/2006/main" rot="0" flipH="0" flipV="0">
            <a:off x="8947139" y="1664208"/>
            <a:ext cx="2784613"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7" name="Text 35">
            <a:extLst xmlns:a="http://schemas.openxmlformats.org/drawingml/2006/main">
              <a:ext uri="{FF2B5EF4-FFF2-40B4-BE49-F238E27FC236}">
                <a16:creationId xmlns:a16="http://schemas.microsoft.com/office/drawing/2014/main" id="{97666CF4-60D3-4E09-8A22-0ADDCA6FB89E}"/>
              </a:ext>
            </a:extLst>
          </p:cNvPr>
          <p:cNvSpPr>
            <a:spLocks xmlns:a="http://schemas.openxmlformats.org/drawingml/2006/main" noGrp="1"/>
          </p:cNvSpPr>
          <p:nvPr/>
        </p:nvSpPr>
        <p:spPr>
          <a:xfrm xmlns:a="http://schemas.openxmlformats.org/drawingml/2006/main" rot="0" flipH="0" flipV="0">
            <a:off x="9022109" y="1723644"/>
            <a:ext cx="2634672"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Best broad-stack baseline for a global standardization program with deep support and large partner ecosystem.</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B07E9AFD-9623-46F0-9AE4-508E490A6C53}"/>
              </a:ext>
            </a:extLst>
          </p:cNvPr>
          <p:cNvSpPr>
            <a:spLocks xmlns:a="http://schemas.openxmlformats.org/drawingml/2006/main" noGrp="1"/>
          </p:cNvSpPr>
          <p:nvPr/>
        </p:nvSpPr>
        <p:spPr>
          <a:xfrm xmlns:a="http://schemas.openxmlformats.org/drawingml/2006/main" rot="0" flipH="0" flipV="0">
            <a:off x="475487" y="2139696"/>
            <a:ext cx="1285206" cy="47548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9" name="Text 37">
            <a:extLst xmlns:a="http://schemas.openxmlformats.org/drawingml/2006/main">
              <a:ext uri="{FF2B5EF4-FFF2-40B4-BE49-F238E27FC236}">
                <a16:creationId xmlns:a16="http://schemas.microsoft.com/office/drawing/2014/main" id="{394021A7-B9FF-40DC-832C-CEDAB0B4E316}"/>
              </a:ext>
            </a:extLst>
          </p:cNvPr>
          <p:cNvSpPr>
            <a:spLocks xmlns:a="http://schemas.openxmlformats.org/drawingml/2006/main" noGrp="1"/>
          </p:cNvSpPr>
          <p:nvPr/>
        </p:nvSpPr>
        <p:spPr>
          <a:xfrm xmlns:a="http://schemas.openxmlformats.org/drawingml/2006/main" rot="0" flipH="0" flipV="0">
            <a:off x="550458" y="2199132"/>
            <a:ext cx="113526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HPE Networking</a:t>
            </a:r>
            <a:endParaRPr sz="80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0A836A75-27E4-4FFC-9811-04105A9CB725}"/>
              </a:ext>
            </a:extLst>
          </p:cNvPr>
          <p:cNvSpPr>
            <a:spLocks xmlns:a="http://schemas.openxmlformats.org/drawingml/2006/main" noGrp="1"/>
          </p:cNvSpPr>
          <p:nvPr/>
        </p:nvSpPr>
        <p:spPr>
          <a:xfrm xmlns:a="http://schemas.openxmlformats.org/drawingml/2006/main" rot="0" flipH="0" flipV="0">
            <a:off x="1760694" y="2139696"/>
            <a:ext cx="1071005"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1" name="Text 39">
            <a:extLst xmlns:a="http://schemas.openxmlformats.org/drawingml/2006/main">
              <a:ext uri="{FF2B5EF4-FFF2-40B4-BE49-F238E27FC236}">
                <a16:creationId xmlns:a16="http://schemas.microsoft.com/office/drawing/2014/main" id="{5BF06534-EF2D-46DE-A464-0EB21188D227}"/>
              </a:ext>
            </a:extLst>
          </p:cNvPr>
          <p:cNvSpPr>
            <a:spLocks xmlns:a="http://schemas.openxmlformats.org/drawingml/2006/main" noGrp="1"/>
          </p:cNvSpPr>
          <p:nvPr/>
        </p:nvSpPr>
        <p:spPr>
          <a:xfrm xmlns:a="http://schemas.openxmlformats.org/drawingml/2006/main" rot="0" flipH="0" flipV="0">
            <a:off x="1835664" y="2199132"/>
            <a:ext cx="92106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BDCE899A-09EF-40F9-A950-601FCAC87691}"/>
              </a:ext>
            </a:extLst>
          </p:cNvPr>
          <p:cNvSpPr>
            <a:spLocks xmlns:a="http://schemas.openxmlformats.org/drawingml/2006/main" noGrp="1"/>
          </p:cNvSpPr>
          <p:nvPr/>
        </p:nvSpPr>
        <p:spPr>
          <a:xfrm xmlns:a="http://schemas.openxmlformats.org/drawingml/2006/main" rot="0" flipH="0" flipV="0">
            <a:off x="2831699" y="2139696"/>
            <a:ext cx="1231656"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3" name="Text 41">
            <a:extLst xmlns:a="http://schemas.openxmlformats.org/drawingml/2006/main">
              <a:ext uri="{FF2B5EF4-FFF2-40B4-BE49-F238E27FC236}">
                <a16:creationId xmlns:a16="http://schemas.microsoft.com/office/drawing/2014/main" id="{A46C657D-A9A2-4879-9820-C86E4C1F5CD8}"/>
              </a:ext>
            </a:extLst>
          </p:cNvPr>
          <p:cNvSpPr>
            <a:spLocks xmlns:a="http://schemas.openxmlformats.org/drawingml/2006/main" noGrp="1"/>
          </p:cNvSpPr>
          <p:nvPr/>
        </p:nvSpPr>
        <p:spPr>
          <a:xfrm xmlns:a="http://schemas.openxmlformats.org/drawingml/2006/main" rot="0" flipH="0" flipV="0">
            <a:off x="2906669" y="2199132"/>
            <a:ext cx="108171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44" name="Shape 42">
            <a:extLst xmlns:a="http://schemas.openxmlformats.org/drawingml/2006/main">
              <a:ext uri="{FF2B5EF4-FFF2-40B4-BE49-F238E27FC236}">
                <a16:creationId xmlns:a16="http://schemas.microsoft.com/office/drawing/2014/main" id="{B691659F-FCFE-4FFB-8146-50B06EDEFA8E}"/>
              </a:ext>
            </a:extLst>
          </p:cNvPr>
          <p:cNvSpPr>
            <a:spLocks xmlns:a="http://schemas.openxmlformats.org/drawingml/2006/main" noGrp="1"/>
          </p:cNvSpPr>
          <p:nvPr/>
        </p:nvSpPr>
        <p:spPr>
          <a:xfrm xmlns:a="http://schemas.openxmlformats.org/drawingml/2006/main" rot="0" flipH="0" flipV="0">
            <a:off x="4063355" y="2139696"/>
            <a:ext cx="1156685"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5" name="Text 43">
            <a:extLst xmlns:a="http://schemas.openxmlformats.org/drawingml/2006/main">
              <a:ext uri="{FF2B5EF4-FFF2-40B4-BE49-F238E27FC236}">
                <a16:creationId xmlns:a16="http://schemas.microsoft.com/office/drawing/2014/main" id="{186BE3CE-F5DA-4B92-9E7A-92C964F30841}"/>
              </a:ext>
            </a:extLst>
          </p:cNvPr>
          <p:cNvSpPr>
            <a:spLocks xmlns:a="http://schemas.openxmlformats.org/drawingml/2006/main" noGrp="1"/>
          </p:cNvSpPr>
          <p:nvPr/>
        </p:nvSpPr>
        <p:spPr>
          <a:xfrm xmlns:a="http://schemas.openxmlformats.org/drawingml/2006/main" rot="0" flipH="0" flipV="0">
            <a:off x="4138325" y="2199132"/>
            <a:ext cx="100674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C01529F2-B197-46D5-A32D-FABCC9294927}"/>
              </a:ext>
            </a:extLst>
          </p:cNvPr>
          <p:cNvSpPr>
            <a:spLocks xmlns:a="http://schemas.openxmlformats.org/drawingml/2006/main" noGrp="1"/>
          </p:cNvSpPr>
          <p:nvPr/>
        </p:nvSpPr>
        <p:spPr>
          <a:xfrm xmlns:a="http://schemas.openxmlformats.org/drawingml/2006/main" rot="0" flipH="0" flipV="0">
            <a:off x="5220040" y="2139696"/>
            <a:ext cx="1124555"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7" name="Text 45">
            <a:extLst xmlns:a="http://schemas.openxmlformats.org/drawingml/2006/main">
              <a:ext uri="{FF2B5EF4-FFF2-40B4-BE49-F238E27FC236}">
                <a16:creationId xmlns:a16="http://schemas.microsoft.com/office/drawing/2014/main" id="{2F0EFC1A-8FCF-4901-BC74-02F8F505A731}"/>
              </a:ext>
            </a:extLst>
          </p:cNvPr>
          <p:cNvSpPr>
            <a:spLocks xmlns:a="http://schemas.openxmlformats.org/drawingml/2006/main" noGrp="1"/>
          </p:cNvSpPr>
          <p:nvPr/>
        </p:nvSpPr>
        <p:spPr>
          <a:xfrm xmlns:a="http://schemas.openxmlformats.org/drawingml/2006/main" rot="0" flipH="0" flipV="0">
            <a:off x="5295011" y="2199132"/>
            <a:ext cx="97461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C75CD509-DBB5-4762-8261-416FBF29882C}"/>
              </a:ext>
            </a:extLst>
          </p:cNvPr>
          <p:cNvSpPr>
            <a:spLocks xmlns:a="http://schemas.openxmlformats.org/drawingml/2006/main" noGrp="1"/>
          </p:cNvSpPr>
          <p:nvPr/>
        </p:nvSpPr>
        <p:spPr>
          <a:xfrm xmlns:a="http://schemas.openxmlformats.org/drawingml/2006/main" rot="0" flipH="0" flipV="0">
            <a:off x="6344596" y="2139696"/>
            <a:ext cx="1263786"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9" name="Text 47">
            <a:extLst xmlns:a="http://schemas.openxmlformats.org/drawingml/2006/main">
              <a:ext uri="{FF2B5EF4-FFF2-40B4-BE49-F238E27FC236}">
                <a16:creationId xmlns:a16="http://schemas.microsoft.com/office/drawing/2014/main" id="{42397D5B-C06C-4796-AE60-61D5915F951C}"/>
              </a:ext>
            </a:extLst>
          </p:cNvPr>
          <p:cNvSpPr>
            <a:spLocks xmlns:a="http://schemas.openxmlformats.org/drawingml/2006/main" noGrp="1"/>
          </p:cNvSpPr>
          <p:nvPr/>
        </p:nvSpPr>
        <p:spPr>
          <a:xfrm xmlns:a="http://schemas.openxmlformats.org/drawingml/2006/main" rot="0" flipH="0" flipV="0">
            <a:off x="6419566" y="2199132"/>
            <a:ext cx="111384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EE0A8A25-5CD5-4987-9C35-89B6D1F4925F}"/>
              </a:ext>
            </a:extLst>
          </p:cNvPr>
          <p:cNvSpPr>
            <a:spLocks xmlns:a="http://schemas.openxmlformats.org/drawingml/2006/main" noGrp="1"/>
          </p:cNvSpPr>
          <p:nvPr/>
        </p:nvSpPr>
        <p:spPr>
          <a:xfrm xmlns:a="http://schemas.openxmlformats.org/drawingml/2006/main" rot="0" flipH="0" flipV="0">
            <a:off x="7608382" y="2139696"/>
            <a:ext cx="1338756"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1" name="Text 49">
            <a:extLst xmlns:a="http://schemas.openxmlformats.org/drawingml/2006/main">
              <a:ext uri="{FF2B5EF4-FFF2-40B4-BE49-F238E27FC236}">
                <a16:creationId xmlns:a16="http://schemas.microsoft.com/office/drawing/2014/main" id="{1BEFF715-5533-4C2C-A93E-B29BD0F4E95E}"/>
              </a:ext>
            </a:extLst>
          </p:cNvPr>
          <p:cNvSpPr>
            <a:spLocks xmlns:a="http://schemas.openxmlformats.org/drawingml/2006/main" noGrp="1"/>
          </p:cNvSpPr>
          <p:nvPr/>
        </p:nvSpPr>
        <p:spPr>
          <a:xfrm xmlns:a="http://schemas.openxmlformats.org/drawingml/2006/main" rot="0" flipH="0" flipV="0">
            <a:off x="7683352" y="2199132"/>
            <a:ext cx="118881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4F87A616-E1A6-46B6-965D-A09FBB6568F0}"/>
              </a:ext>
            </a:extLst>
          </p:cNvPr>
          <p:cNvSpPr>
            <a:spLocks xmlns:a="http://schemas.openxmlformats.org/drawingml/2006/main" noGrp="1"/>
          </p:cNvSpPr>
          <p:nvPr/>
        </p:nvSpPr>
        <p:spPr>
          <a:xfrm xmlns:a="http://schemas.openxmlformats.org/drawingml/2006/main" rot="0" flipH="0" flipV="0">
            <a:off x="8947139" y="2139696"/>
            <a:ext cx="2784613" cy="47548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3" name="Text 51">
            <a:extLst xmlns:a="http://schemas.openxmlformats.org/drawingml/2006/main">
              <a:ext uri="{FF2B5EF4-FFF2-40B4-BE49-F238E27FC236}">
                <a16:creationId xmlns:a16="http://schemas.microsoft.com/office/drawing/2014/main" id="{5063B150-D7D3-4912-B2F8-3469B113430C}"/>
              </a:ext>
            </a:extLst>
          </p:cNvPr>
          <p:cNvSpPr>
            <a:spLocks xmlns:a="http://schemas.openxmlformats.org/drawingml/2006/main" noGrp="1"/>
          </p:cNvSpPr>
          <p:nvPr/>
        </p:nvSpPr>
        <p:spPr>
          <a:xfrm xmlns:a="http://schemas.openxmlformats.org/drawingml/2006/main" rot="0" flipH="0" flipV="0">
            <a:off x="9022109" y="2199132"/>
            <a:ext cx="2634672"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Strong alternative to Cisco after Aruba + Juniper, with AI-native operations and GreenLake/NaaS optionality.</a:t>
            </a:r>
            <a:endParaRPr sz="800">
              <a:latin typeface="Arial"/>
              <a:ea typeface="Arial"/>
              <a:cs typeface="Arial"/>
            </a:endParaRPr>
          </a:p>
        </p:txBody>
      </p:sp>
      <p:sp>
        <p:nvSpPr>
          <p:cNvPr id="54" name="Shape 52">
            <a:extLst xmlns:a="http://schemas.openxmlformats.org/drawingml/2006/main">
              <a:ext uri="{FF2B5EF4-FFF2-40B4-BE49-F238E27FC236}">
                <a16:creationId xmlns:a16="http://schemas.microsoft.com/office/drawing/2014/main" id="{3B4EB2C3-CF57-4321-9DFE-4286ABCEB454}"/>
              </a:ext>
            </a:extLst>
          </p:cNvPr>
          <p:cNvSpPr>
            <a:spLocks xmlns:a="http://schemas.openxmlformats.org/drawingml/2006/main" noGrp="1"/>
          </p:cNvSpPr>
          <p:nvPr/>
        </p:nvSpPr>
        <p:spPr>
          <a:xfrm xmlns:a="http://schemas.openxmlformats.org/drawingml/2006/main" rot="0" flipH="0" flipV="0">
            <a:off x="475487" y="2615184"/>
            <a:ext cx="1285206"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5" name="Text 53">
            <a:extLst xmlns:a="http://schemas.openxmlformats.org/drawingml/2006/main">
              <a:ext uri="{FF2B5EF4-FFF2-40B4-BE49-F238E27FC236}">
                <a16:creationId xmlns:a16="http://schemas.microsoft.com/office/drawing/2014/main" id="{B663E039-C64C-4567-9E4F-32BB21B44D7D}"/>
              </a:ext>
            </a:extLst>
          </p:cNvPr>
          <p:cNvSpPr>
            <a:spLocks xmlns:a="http://schemas.openxmlformats.org/drawingml/2006/main" noGrp="1"/>
          </p:cNvSpPr>
          <p:nvPr/>
        </p:nvSpPr>
        <p:spPr>
          <a:xfrm xmlns:a="http://schemas.openxmlformats.org/drawingml/2006/main" rot="0" flipH="0" flipV="0">
            <a:off x="550458" y="2674620"/>
            <a:ext cx="113526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Arista</a:t>
            </a:r>
            <a:endParaRPr sz="800">
              <a:latin typeface="Arial"/>
              <a:ea typeface="Arial"/>
              <a:cs typeface="Arial"/>
            </a:endParaRPr>
          </a:p>
        </p:txBody>
      </p:sp>
      <p:sp>
        <p:nvSpPr>
          <p:cNvPr id="56" name="Shape 54">
            <a:extLst xmlns:a="http://schemas.openxmlformats.org/drawingml/2006/main">
              <a:ext uri="{FF2B5EF4-FFF2-40B4-BE49-F238E27FC236}">
                <a16:creationId xmlns:a16="http://schemas.microsoft.com/office/drawing/2014/main" id="{83572A5C-926F-4958-BD43-92352E6F52CC}"/>
              </a:ext>
            </a:extLst>
          </p:cNvPr>
          <p:cNvSpPr>
            <a:spLocks xmlns:a="http://schemas.openxmlformats.org/drawingml/2006/main" noGrp="1"/>
          </p:cNvSpPr>
          <p:nvPr/>
        </p:nvSpPr>
        <p:spPr>
          <a:xfrm xmlns:a="http://schemas.openxmlformats.org/drawingml/2006/main" rot="0" flipH="0" flipV="0">
            <a:off x="1760694" y="2615184"/>
            <a:ext cx="1071005" cy="475488"/>
          </a:xfrm>
          <a:prstGeom xmlns:a="http://schemas.openxmlformats.org/drawingml/2006/main" prst="rect">
            <a:avLst/>
          </a:prstGeom>
          <a:solidFill xmlns:a="http://schemas.openxmlformats.org/drawingml/2006/main">
            <a:srgbClr val="EAD2C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7" name="Text 55">
            <a:extLst xmlns:a="http://schemas.openxmlformats.org/drawingml/2006/main">
              <a:ext uri="{FF2B5EF4-FFF2-40B4-BE49-F238E27FC236}">
                <a16:creationId xmlns:a16="http://schemas.microsoft.com/office/drawing/2014/main" id="{7217934C-F0B2-4F8C-8FD7-114C65B56691}"/>
              </a:ext>
            </a:extLst>
          </p:cNvPr>
          <p:cNvSpPr>
            <a:spLocks xmlns:a="http://schemas.openxmlformats.org/drawingml/2006/main" noGrp="1"/>
          </p:cNvSpPr>
          <p:nvPr/>
        </p:nvSpPr>
        <p:spPr>
          <a:xfrm xmlns:a="http://schemas.openxmlformats.org/drawingml/2006/main" rot="0" flipH="0" flipV="0">
            <a:off x="1835664" y="2674620"/>
            <a:ext cx="92106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Targeted</a:t>
            </a:r>
            <a:endParaRPr sz="800">
              <a:latin typeface="Arial"/>
              <a:ea typeface="Arial"/>
              <a:cs typeface="Arial"/>
            </a:endParaRPr>
          </a:p>
        </p:txBody>
      </p:sp>
      <p:sp>
        <p:nvSpPr>
          <p:cNvPr id="58" name="Shape 56">
            <a:extLst xmlns:a="http://schemas.openxmlformats.org/drawingml/2006/main">
              <a:ext uri="{FF2B5EF4-FFF2-40B4-BE49-F238E27FC236}">
                <a16:creationId xmlns:a16="http://schemas.microsoft.com/office/drawing/2014/main" id="{FF8CEC34-63D1-41BD-AE50-6F9605ED88A4}"/>
              </a:ext>
            </a:extLst>
          </p:cNvPr>
          <p:cNvSpPr>
            <a:spLocks xmlns:a="http://schemas.openxmlformats.org/drawingml/2006/main" noGrp="1"/>
          </p:cNvSpPr>
          <p:nvPr/>
        </p:nvSpPr>
        <p:spPr>
          <a:xfrm xmlns:a="http://schemas.openxmlformats.org/drawingml/2006/main" rot="0" flipH="0" flipV="0">
            <a:off x="2831699" y="2615184"/>
            <a:ext cx="1231656"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9" name="Text 57">
            <a:extLst xmlns:a="http://schemas.openxmlformats.org/drawingml/2006/main">
              <a:ext uri="{FF2B5EF4-FFF2-40B4-BE49-F238E27FC236}">
                <a16:creationId xmlns:a16="http://schemas.microsoft.com/office/drawing/2014/main" id="{52560295-3E28-45A9-A00A-3B423C31E015}"/>
              </a:ext>
            </a:extLst>
          </p:cNvPr>
          <p:cNvSpPr>
            <a:spLocks xmlns:a="http://schemas.openxmlformats.org/drawingml/2006/main" noGrp="1"/>
          </p:cNvSpPr>
          <p:nvPr/>
        </p:nvSpPr>
        <p:spPr>
          <a:xfrm xmlns:a="http://schemas.openxmlformats.org/drawingml/2006/main" rot="0" flipH="0" flipV="0">
            <a:off x="2906669" y="2674620"/>
            <a:ext cx="108171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60" name="Shape 58">
            <a:extLst xmlns:a="http://schemas.openxmlformats.org/drawingml/2006/main">
              <a:ext uri="{FF2B5EF4-FFF2-40B4-BE49-F238E27FC236}">
                <a16:creationId xmlns:a16="http://schemas.microsoft.com/office/drawing/2014/main" id="{B98CE3BC-64C3-41A3-B8E8-B22CAB7472D6}"/>
              </a:ext>
            </a:extLst>
          </p:cNvPr>
          <p:cNvSpPr>
            <a:spLocks xmlns:a="http://schemas.openxmlformats.org/drawingml/2006/main" noGrp="1"/>
          </p:cNvSpPr>
          <p:nvPr/>
        </p:nvSpPr>
        <p:spPr>
          <a:xfrm xmlns:a="http://schemas.openxmlformats.org/drawingml/2006/main" rot="0" flipH="0" flipV="0">
            <a:off x="4063355" y="2615184"/>
            <a:ext cx="1156685"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1" name="Text 59">
            <a:extLst xmlns:a="http://schemas.openxmlformats.org/drawingml/2006/main">
              <a:ext uri="{FF2B5EF4-FFF2-40B4-BE49-F238E27FC236}">
                <a16:creationId xmlns:a16="http://schemas.microsoft.com/office/drawing/2014/main" id="{6F9AB9BA-E3EC-4463-B10B-3510B00DAE61}"/>
              </a:ext>
            </a:extLst>
          </p:cNvPr>
          <p:cNvSpPr>
            <a:spLocks xmlns:a="http://schemas.openxmlformats.org/drawingml/2006/main" noGrp="1"/>
          </p:cNvSpPr>
          <p:nvPr/>
        </p:nvSpPr>
        <p:spPr>
          <a:xfrm xmlns:a="http://schemas.openxmlformats.org/drawingml/2006/main" rot="0" flipH="0" flipV="0">
            <a:off x="4138325" y="2674620"/>
            <a:ext cx="100674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Medium</a:t>
            </a:r>
            <a:endParaRPr sz="800">
              <a:latin typeface="Arial"/>
              <a:ea typeface="Arial"/>
              <a:cs typeface="Arial"/>
            </a:endParaRPr>
          </a:p>
        </p:txBody>
      </p:sp>
      <p:sp>
        <p:nvSpPr>
          <p:cNvPr id="62" name="Shape 60">
            <a:extLst xmlns:a="http://schemas.openxmlformats.org/drawingml/2006/main">
              <a:ext uri="{FF2B5EF4-FFF2-40B4-BE49-F238E27FC236}">
                <a16:creationId xmlns:a16="http://schemas.microsoft.com/office/drawing/2014/main" id="{DFF40937-7F8E-412D-8B57-E44CA69892E2}"/>
              </a:ext>
            </a:extLst>
          </p:cNvPr>
          <p:cNvSpPr>
            <a:spLocks xmlns:a="http://schemas.openxmlformats.org/drawingml/2006/main" noGrp="1"/>
          </p:cNvSpPr>
          <p:nvPr/>
        </p:nvSpPr>
        <p:spPr>
          <a:xfrm xmlns:a="http://schemas.openxmlformats.org/drawingml/2006/main" rot="0" flipH="0" flipV="0">
            <a:off x="5220040" y="2615184"/>
            <a:ext cx="1124555" cy="475488"/>
          </a:xfrm>
          <a:prstGeom xmlns:a="http://schemas.openxmlformats.org/drawingml/2006/main" prst="rect">
            <a:avLst/>
          </a:prstGeom>
          <a:solidFill xmlns:a="http://schemas.openxmlformats.org/drawingml/2006/main">
            <a:srgbClr val="EAD2C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3" name="Text 61">
            <a:extLst xmlns:a="http://schemas.openxmlformats.org/drawingml/2006/main">
              <a:ext uri="{FF2B5EF4-FFF2-40B4-BE49-F238E27FC236}">
                <a16:creationId xmlns:a16="http://schemas.microsoft.com/office/drawing/2014/main" id="{CC58CE2C-B97A-405F-A0B1-54D34EB75F1D}"/>
              </a:ext>
            </a:extLst>
          </p:cNvPr>
          <p:cNvSpPr>
            <a:spLocks xmlns:a="http://schemas.openxmlformats.org/drawingml/2006/main" noGrp="1"/>
          </p:cNvSpPr>
          <p:nvPr/>
        </p:nvSpPr>
        <p:spPr>
          <a:xfrm xmlns:a="http://schemas.openxmlformats.org/drawingml/2006/main" rot="0" flipH="0" flipV="0">
            <a:off x="5295011" y="2674620"/>
            <a:ext cx="97461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Targeted</a:t>
            </a:r>
            <a:endParaRPr sz="800">
              <a:latin typeface="Arial"/>
              <a:ea typeface="Arial"/>
              <a:cs typeface="Arial"/>
            </a:endParaRPr>
          </a:p>
        </p:txBody>
      </p:sp>
      <p:sp>
        <p:nvSpPr>
          <p:cNvPr id="64" name="Shape 62">
            <a:extLst xmlns:a="http://schemas.openxmlformats.org/drawingml/2006/main">
              <a:ext uri="{FF2B5EF4-FFF2-40B4-BE49-F238E27FC236}">
                <a16:creationId xmlns:a16="http://schemas.microsoft.com/office/drawing/2014/main" id="{AF3BD81E-4AE6-45D1-8AF4-28896BC05A9B}"/>
              </a:ext>
            </a:extLst>
          </p:cNvPr>
          <p:cNvSpPr>
            <a:spLocks xmlns:a="http://schemas.openxmlformats.org/drawingml/2006/main" noGrp="1"/>
          </p:cNvSpPr>
          <p:nvPr/>
        </p:nvSpPr>
        <p:spPr>
          <a:xfrm xmlns:a="http://schemas.openxmlformats.org/drawingml/2006/main" rot="0" flipH="0" flipV="0">
            <a:off x="6344596" y="2615184"/>
            <a:ext cx="1263786"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5" name="Text 63">
            <a:extLst xmlns:a="http://schemas.openxmlformats.org/drawingml/2006/main">
              <a:ext uri="{FF2B5EF4-FFF2-40B4-BE49-F238E27FC236}">
                <a16:creationId xmlns:a16="http://schemas.microsoft.com/office/drawing/2014/main" id="{A0C7DD1D-E74D-4DFA-B2AB-60309AF03161}"/>
              </a:ext>
            </a:extLst>
          </p:cNvPr>
          <p:cNvSpPr>
            <a:spLocks xmlns:a="http://schemas.openxmlformats.org/drawingml/2006/main" noGrp="1"/>
          </p:cNvSpPr>
          <p:nvPr/>
        </p:nvSpPr>
        <p:spPr>
          <a:xfrm xmlns:a="http://schemas.openxmlformats.org/drawingml/2006/main" rot="0" flipH="0" flipV="0">
            <a:off x="6419566" y="2674620"/>
            <a:ext cx="111384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66" name="Shape 64">
            <a:extLst xmlns:a="http://schemas.openxmlformats.org/drawingml/2006/main">
              <a:ext uri="{FF2B5EF4-FFF2-40B4-BE49-F238E27FC236}">
                <a16:creationId xmlns:a16="http://schemas.microsoft.com/office/drawing/2014/main" id="{F0EC1B96-1138-4586-8A93-5565B0E025FA}"/>
              </a:ext>
            </a:extLst>
          </p:cNvPr>
          <p:cNvSpPr>
            <a:spLocks xmlns:a="http://schemas.openxmlformats.org/drawingml/2006/main" noGrp="1"/>
          </p:cNvSpPr>
          <p:nvPr/>
        </p:nvSpPr>
        <p:spPr>
          <a:xfrm xmlns:a="http://schemas.openxmlformats.org/drawingml/2006/main" rot="0" flipH="0" flipV="0">
            <a:off x="7608382" y="2615184"/>
            <a:ext cx="1338756"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7" name="Text 65">
            <a:extLst xmlns:a="http://schemas.openxmlformats.org/drawingml/2006/main">
              <a:ext uri="{FF2B5EF4-FFF2-40B4-BE49-F238E27FC236}">
                <a16:creationId xmlns:a16="http://schemas.microsoft.com/office/drawing/2014/main" id="{68488C03-9A6B-4C82-8F57-9564AFAF00CF}"/>
              </a:ext>
            </a:extLst>
          </p:cNvPr>
          <p:cNvSpPr>
            <a:spLocks xmlns:a="http://schemas.openxmlformats.org/drawingml/2006/main" noGrp="1"/>
          </p:cNvSpPr>
          <p:nvPr/>
        </p:nvSpPr>
        <p:spPr>
          <a:xfrm xmlns:a="http://schemas.openxmlformats.org/drawingml/2006/main" rot="0" flipH="0" flipV="0">
            <a:off x="7683352" y="2674620"/>
            <a:ext cx="118881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Medium</a:t>
            </a:r>
            <a:endParaRPr sz="800">
              <a:latin typeface="Arial"/>
              <a:ea typeface="Arial"/>
              <a:cs typeface="Arial"/>
            </a:endParaRPr>
          </a:p>
        </p:txBody>
      </p:sp>
      <p:sp>
        <p:nvSpPr>
          <p:cNvPr id="68" name="Shape 66">
            <a:extLst xmlns:a="http://schemas.openxmlformats.org/drawingml/2006/main">
              <a:ext uri="{FF2B5EF4-FFF2-40B4-BE49-F238E27FC236}">
                <a16:creationId xmlns:a16="http://schemas.microsoft.com/office/drawing/2014/main" id="{EE017526-7EF5-4E9E-BCC8-D5F38C89B14E}"/>
              </a:ext>
            </a:extLst>
          </p:cNvPr>
          <p:cNvSpPr>
            <a:spLocks xmlns:a="http://schemas.openxmlformats.org/drawingml/2006/main" noGrp="1"/>
          </p:cNvSpPr>
          <p:nvPr/>
        </p:nvSpPr>
        <p:spPr>
          <a:xfrm xmlns:a="http://schemas.openxmlformats.org/drawingml/2006/main" rot="0" flipH="0" flipV="0">
            <a:off x="8947139" y="2615184"/>
            <a:ext cx="2784613"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9" name="Text 67">
            <a:extLst xmlns:a="http://schemas.openxmlformats.org/drawingml/2006/main">
              <a:ext uri="{FF2B5EF4-FFF2-40B4-BE49-F238E27FC236}">
                <a16:creationId xmlns:a16="http://schemas.microsoft.com/office/drawing/2014/main" id="{10C590E1-4B11-426E-9178-15E4094ED84B}"/>
              </a:ext>
            </a:extLst>
          </p:cNvPr>
          <p:cNvSpPr>
            <a:spLocks xmlns:a="http://schemas.openxmlformats.org/drawingml/2006/main" noGrp="1"/>
          </p:cNvSpPr>
          <p:nvPr/>
        </p:nvSpPr>
        <p:spPr>
          <a:xfrm xmlns:a="http://schemas.openxmlformats.org/drawingml/2006/main" rot="0" flipH="0" flipV="0">
            <a:off x="9022109" y="2674620"/>
            <a:ext cx="2634672"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Strong for data center, AI and high-performance campus; less suited as the only WAN/WLAN global standard.</a:t>
            </a:r>
            <a:endParaRPr sz="800">
              <a:latin typeface="Arial"/>
              <a:ea typeface="Arial"/>
              <a:cs typeface="Arial"/>
            </a:endParaRPr>
          </a:p>
        </p:txBody>
      </p:sp>
      <p:sp>
        <p:nvSpPr>
          <p:cNvPr id="70" name="Shape 68">
            <a:extLst xmlns:a="http://schemas.openxmlformats.org/drawingml/2006/main">
              <a:ext uri="{FF2B5EF4-FFF2-40B4-BE49-F238E27FC236}">
                <a16:creationId xmlns:a16="http://schemas.microsoft.com/office/drawing/2014/main" id="{CC5B0E09-70D9-49CC-8F44-182B6BF54910}"/>
              </a:ext>
            </a:extLst>
          </p:cNvPr>
          <p:cNvSpPr>
            <a:spLocks xmlns:a="http://schemas.openxmlformats.org/drawingml/2006/main" noGrp="1"/>
          </p:cNvSpPr>
          <p:nvPr/>
        </p:nvSpPr>
        <p:spPr>
          <a:xfrm xmlns:a="http://schemas.openxmlformats.org/drawingml/2006/main" rot="0" flipH="0" flipV="0">
            <a:off x="475487" y="3090672"/>
            <a:ext cx="1285206" cy="47548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1" name="Text 69">
            <a:extLst xmlns:a="http://schemas.openxmlformats.org/drawingml/2006/main">
              <a:ext uri="{FF2B5EF4-FFF2-40B4-BE49-F238E27FC236}">
                <a16:creationId xmlns:a16="http://schemas.microsoft.com/office/drawing/2014/main" id="{E1E13228-2367-41CB-AE19-2D6C345F68CE}"/>
              </a:ext>
            </a:extLst>
          </p:cNvPr>
          <p:cNvSpPr>
            <a:spLocks xmlns:a="http://schemas.openxmlformats.org/drawingml/2006/main" noGrp="1"/>
          </p:cNvSpPr>
          <p:nvPr/>
        </p:nvSpPr>
        <p:spPr>
          <a:xfrm xmlns:a="http://schemas.openxmlformats.org/drawingml/2006/main" rot="0" flipH="0" flipV="0">
            <a:off x="550458" y="3150108"/>
            <a:ext cx="113526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Fortinet</a:t>
            </a:r>
            <a:endParaRPr sz="800">
              <a:latin typeface="Arial"/>
              <a:ea typeface="Arial"/>
              <a:cs typeface="Arial"/>
            </a:endParaRPr>
          </a:p>
        </p:txBody>
      </p:sp>
      <p:sp>
        <p:nvSpPr>
          <p:cNvPr id="72" name="Shape 70">
            <a:extLst xmlns:a="http://schemas.openxmlformats.org/drawingml/2006/main">
              <a:ext uri="{FF2B5EF4-FFF2-40B4-BE49-F238E27FC236}">
                <a16:creationId xmlns:a16="http://schemas.microsoft.com/office/drawing/2014/main" id="{DC8F5D3A-0BA8-462A-BB3F-A3EFFD3F6C43}"/>
              </a:ext>
            </a:extLst>
          </p:cNvPr>
          <p:cNvSpPr>
            <a:spLocks xmlns:a="http://schemas.openxmlformats.org/drawingml/2006/main" noGrp="1"/>
          </p:cNvSpPr>
          <p:nvPr/>
        </p:nvSpPr>
        <p:spPr>
          <a:xfrm xmlns:a="http://schemas.openxmlformats.org/drawingml/2006/main" rot="0" flipH="0" flipV="0">
            <a:off x="1760694" y="3090672"/>
            <a:ext cx="1071005"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3" name="Text 71">
            <a:extLst xmlns:a="http://schemas.openxmlformats.org/drawingml/2006/main">
              <a:ext uri="{FF2B5EF4-FFF2-40B4-BE49-F238E27FC236}">
                <a16:creationId xmlns:a16="http://schemas.microsoft.com/office/drawing/2014/main" id="{72D995A9-4F95-444C-9D14-C58CA7BA08F9}"/>
              </a:ext>
            </a:extLst>
          </p:cNvPr>
          <p:cNvSpPr>
            <a:spLocks xmlns:a="http://schemas.openxmlformats.org/drawingml/2006/main" noGrp="1"/>
          </p:cNvSpPr>
          <p:nvPr/>
        </p:nvSpPr>
        <p:spPr>
          <a:xfrm xmlns:a="http://schemas.openxmlformats.org/drawingml/2006/main" rot="0" flipH="0" flipV="0">
            <a:off x="1835664" y="3150108"/>
            <a:ext cx="92106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74" name="Shape 72">
            <a:extLst xmlns:a="http://schemas.openxmlformats.org/drawingml/2006/main">
              <a:ext uri="{FF2B5EF4-FFF2-40B4-BE49-F238E27FC236}">
                <a16:creationId xmlns:a16="http://schemas.microsoft.com/office/drawing/2014/main" id="{F3CE64C1-3E73-4CFB-B17F-125C47446348}"/>
              </a:ext>
            </a:extLst>
          </p:cNvPr>
          <p:cNvSpPr>
            <a:spLocks xmlns:a="http://schemas.openxmlformats.org/drawingml/2006/main" noGrp="1"/>
          </p:cNvSpPr>
          <p:nvPr/>
        </p:nvSpPr>
        <p:spPr>
          <a:xfrm xmlns:a="http://schemas.openxmlformats.org/drawingml/2006/main" rot="0" flipH="0" flipV="0">
            <a:off x="2831699" y="3090672"/>
            <a:ext cx="1231656"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5" name="Text 73">
            <a:extLst xmlns:a="http://schemas.openxmlformats.org/drawingml/2006/main">
              <a:ext uri="{FF2B5EF4-FFF2-40B4-BE49-F238E27FC236}">
                <a16:creationId xmlns:a16="http://schemas.microsoft.com/office/drawing/2014/main" id="{98D41F59-EEA8-427D-91E6-59CAD0A68A4D}"/>
              </a:ext>
            </a:extLst>
          </p:cNvPr>
          <p:cNvSpPr>
            <a:spLocks xmlns:a="http://schemas.openxmlformats.org/drawingml/2006/main" noGrp="1"/>
          </p:cNvSpPr>
          <p:nvPr/>
        </p:nvSpPr>
        <p:spPr>
          <a:xfrm xmlns:a="http://schemas.openxmlformats.org/drawingml/2006/main" rot="0" flipH="0" flipV="0">
            <a:off x="2906669" y="3150108"/>
            <a:ext cx="108171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Medium</a:t>
            </a:r>
            <a:endParaRPr sz="800">
              <a:latin typeface="Arial"/>
              <a:ea typeface="Arial"/>
              <a:cs typeface="Arial"/>
            </a:endParaRPr>
          </a:p>
        </p:txBody>
      </p:sp>
      <p:sp>
        <p:nvSpPr>
          <p:cNvPr id="76" name="Shape 74">
            <a:extLst xmlns:a="http://schemas.openxmlformats.org/drawingml/2006/main">
              <a:ext uri="{FF2B5EF4-FFF2-40B4-BE49-F238E27FC236}">
                <a16:creationId xmlns:a16="http://schemas.microsoft.com/office/drawing/2014/main" id="{0A2B1C35-D6D2-441B-9526-131CC82A1D35}"/>
              </a:ext>
            </a:extLst>
          </p:cNvPr>
          <p:cNvSpPr>
            <a:spLocks xmlns:a="http://schemas.openxmlformats.org/drawingml/2006/main" noGrp="1"/>
          </p:cNvSpPr>
          <p:nvPr/>
        </p:nvSpPr>
        <p:spPr>
          <a:xfrm xmlns:a="http://schemas.openxmlformats.org/drawingml/2006/main" rot="0" flipH="0" flipV="0">
            <a:off x="4063355" y="3090672"/>
            <a:ext cx="1156685"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7" name="Text 75">
            <a:extLst xmlns:a="http://schemas.openxmlformats.org/drawingml/2006/main">
              <a:ext uri="{FF2B5EF4-FFF2-40B4-BE49-F238E27FC236}">
                <a16:creationId xmlns:a16="http://schemas.microsoft.com/office/drawing/2014/main" id="{10205BEF-3588-40F2-8F69-708E5ACD86CB}"/>
              </a:ext>
            </a:extLst>
          </p:cNvPr>
          <p:cNvSpPr>
            <a:spLocks xmlns:a="http://schemas.openxmlformats.org/drawingml/2006/main" noGrp="1"/>
          </p:cNvSpPr>
          <p:nvPr/>
        </p:nvSpPr>
        <p:spPr>
          <a:xfrm xmlns:a="http://schemas.openxmlformats.org/drawingml/2006/main" rot="0" flipH="0" flipV="0">
            <a:off x="4138325" y="3150108"/>
            <a:ext cx="100674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Medium</a:t>
            </a:r>
            <a:endParaRPr sz="800">
              <a:latin typeface="Arial"/>
              <a:ea typeface="Arial"/>
              <a:cs typeface="Arial"/>
            </a:endParaRPr>
          </a:p>
        </p:txBody>
      </p:sp>
      <p:sp>
        <p:nvSpPr>
          <p:cNvPr id="78" name="Shape 76">
            <a:extLst xmlns:a="http://schemas.openxmlformats.org/drawingml/2006/main">
              <a:ext uri="{FF2B5EF4-FFF2-40B4-BE49-F238E27FC236}">
                <a16:creationId xmlns:a16="http://schemas.microsoft.com/office/drawing/2014/main" id="{4FDC522B-12AF-4C86-BE52-259C47333297}"/>
              </a:ext>
            </a:extLst>
          </p:cNvPr>
          <p:cNvSpPr>
            <a:spLocks xmlns:a="http://schemas.openxmlformats.org/drawingml/2006/main" noGrp="1"/>
          </p:cNvSpPr>
          <p:nvPr/>
        </p:nvSpPr>
        <p:spPr>
          <a:xfrm xmlns:a="http://schemas.openxmlformats.org/drawingml/2006/main" rot="0" flipH="0" flipV="0">
            <a:off x="5220040" y="3090672"/>
            <a:ext cx="1124555"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9" name="Text 77">
            <a:extLst xmlns:a="http://schemas.openxmlformats.org/drawingml/2006/main">
              <a:ext uri="{FF2B5EF4-FFF2-40B4-BE49-F238E27FC236}">
                <a16:creationId xmlns:a16="http://schemas.microsoft.com/office/drawing/2014/main" id="{6D31054E-88E3-46A2-93F4-1C770E9ABA2F}"/>
              </a:ext>
            </a:extLst>
          </p:cNvPr>
          <p:cNvSpPr>
            <a:spLocks xmlns:a="http://schemas.openxmlformats.org/drawingml/2006/main" noGrp="1"/>
          </p:cNvSpPr>
          <p:nvPr/>
        </p:nvSpPr>
        <p:spPr>
          <a:xfrm xmlns:a="http://schemas.openxmlformats.org/drawingml/2006/main" rot="0" flipH="0" flipV="0">
            <a:off x="5295011" y="3150108"/>
            <a:ext cx="97461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80" name="Shape 78">
            <a:extLst xmlns:a="http://schemas.openxmlformats.org/drawingml/2006/main">
              <a:ext uri="{FF2B5EF4-FFF2-40B4-BE49-F238E27FC236}">
                <a16:creationId xmlns:a16="http://schemas.microsoft.com/office/drawing/2014/main" id="{94EBA3CB-A553-454D-B5AB-FFC49F635ED4}"/>
              </a:ext>
            </a:extLst>
          </p:cNvPr>
          <p:cNvSpPr>
            <a:spLocks xmlns:a="http://schemas.openxmlformats.org/drawingml/2006/main" noGrp="1"/>
          </p:cNvSpPr>
          <p:nvPr/>
        </p:nvSpPr>
        <p:spPr>
          <a:xfrm xmlns:a="http://schemas.openxmlformats.org/drawingml/2006/main" rot="0" flipH="0" flipV="0">
            <a:off x="6344596" y="3090672"/>
            <a:ext cx="1263786"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1" name="Text 79">
            <a:extLst xmlns:a="http://schemas.openxmlformats.org/drawingml/2006/main">
              <a:ext uri="{FF2B5EF4-FFF2-40B4-BE49-F238E27FC236}">
                <a16:creationId xmlns:a16="http://schemas.microsoft.com/office/drawing/2014/main" id="{EEE86413-0DB7-449B-BFE5-07341527B17B}"/>
              </a:ext>
            </a:extLst>
          </p:cNvPr>
          <p:cNvSpPr>
            <a:spLocks xmlns:a="http://schemas.openxmlformats.org/drawingml/2006/main" noGrp="1"/>
          </p:cNvSpPr>
          <p:nvPr/>
        </p:nvSpPr>
        <p:spPr>
          <a:xfrm xmlns:a="http://schemas.openxmlformats.org/drawingml/2006/main" rot="0" flipH="0" flipV="0">
            <a:off x="6419566" y="3150108"/>
            <a:ext cx="111384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Medium</a:t>
            </a:r>
            <a:endParaRPr sz="800">
              <a:latin typeface="Arial"/>
              <a:ea typeface="Arial"/>
              <a:cs typeface="Arial"/>
            </a:endParaRPr>
          </a:p>
        </p:txBody>
      </p:sp>
      <p:sp>
        <p:nvSpPr>
          <p:cNvPr id="82" name="Shape 80">
            <a:extLst xmlns:a="http://schemas.openxmlformats.org/drawingml/2006/main">
              <a:ext uri="{FF2B5EF4-FFF2-40B4-BE49-F238E27FC236}">
                <a16:creationId xmlns:a16="http://schemas.microsoft.com/office/drawing/2014/main" id="{F02E2BB8-0C88-42EC-BD45-EB8DCB58F43F}"/>
              </a:ext>
            </a:extLst>
          </p:cNvPr>
          <p:cNvSpPr>
            <a:spLocks xmlns:a="http://schemas.openxmlformats.org/drawingml/2006/main" noGrp="1"/>
          </p:cNvSpPr>
          <p:nvPr/>
        </p:nvSpPr>
        <p:spPr>
          <a:xfrm xmlns:a="http://schemas.openxmlformats.org/drawingml/2006/main" rot="0" flipH="0" flipV="0">
            <a:off x="7608382" y="3090672"/>
            <a:ext cx="1338756"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3" name="Text 81">
            <a:extLst xmlns:a="http://schemas.openxmlformats.org/drawingml/2006/main">
              <a:ext uri="{FF2B5EF4-FFF2-40B4-BE49-F238E27FC236}">
                <a16:creationId xmlns:a16="http://schemas.microsoft.com/office/drawing/2014/main" id="{A9B47470-CC9E-430C-BDDC-55702441EE5A}"/>
              </a:ext>
            </a:extLst>
          </p:cNvPr>
          <p:cNvSpPr>
            <a:spLocks xmlns:a="http://schemas.openxmlformats.org/drawingml/2006/main" noGrp="1"/>
          </p:cNvSpPr>
          <p:nvPr/>
        </p:nvSpPr>
        <p:spPr>
          <a:xfrm xmlns:a="http://schemas.openxmlformats.org/drawingml/2006/main" rot="0" flipH="0" flipV="0">
            <a:off x="7683352" y="3150108"/>
            <a:ext cx="118881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84" name="Shape 82">
            <a:extLst xmlns:a="http://schemas.openxmlformats.org/drawingml/2006/main">
              <a:ext uri="{FF2B5EF4-FFF2-40B4-BE49-F238E27FC236}">
                <a16:creationId xmlns:a16="http://schemas.microsoft.com/office/drawing/2014/main" id="{5E8C6642-B26B-4400-A234-8454A6F41D40}"/>
              </a:ext>
            </a:extLst>
          </p:cNvPr>
          <p:cNvSpPr>
            <a:spLocks xmlns:a="http://schemas.openxmlformats.org/drawingml/2006/main" noGrp="1"/>
          </p:cNvSpPr>
          <p:nvPr/>
        </p:nvSpPr>
        <p:spPr>
          <a:xfrm xmlns:a="http://schemas.openxmlformats.org/drawingml/2006/main" rot="0" flipH="0" flipV="0">
            <a:off x="8947139" y="3090672"/>
            <a:ext cx="2784613" cy="47548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5" name="Text 83">
            <a:extLst xmlns:a="http://schemas.openxmlformats.org/drawingml/2006/main">
              <a:ext uri="{FF2B5EF4-FFF2-40B4-BE49-F238E27FC236}">
                <a16:creationId xmlns:a16="http://schemas.microsoft.com/office/drawing/2014/main" id="{905E981B-AE3D-4684-8AE7-A15A891B7A84}"/>
              </a:ext>
            </a:extLst>
          </p:cNvPr>
          <p:cNvSpPr>
            <a:spLocks xmlns:a="http://schemas.openxmlformats.org/drawingml/2006/main" noGrp="1"/>
          </p:cNvSpPr>
          <p:nvPr/>
        </p:nvSpPr>
        <p:spPr>
          <a:xfrm xmlns:a="http://schemas.openxmlformats.org/drawingml/2006/main" rot="0" flipH="0" flipV="0">
            <a:off x="9022109" y="3150108"/>
            <a:ext cx="2634672"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Strong secure SD-WAN/SASE and branch security fit; campus switching and WLAN are secondary to security-led architecture.</a:t>
            </a:r>
            <a:endParaRPr sz="800">
              <a:latin typeface="Arial"/>
              <a:ea typeface="Arial"/>
              <a:cs typeface="Arial"/>
            </a:endParaRPr>
          </a:p>
        </p:txBody>
      </p:sp>
      <p:sp>
        <p:nvSpPr>
          <p:cNvPr id="86" name="Shape 84">
            <a:extLst xmlns:a="http://schemas.openxmlformats.org/drawingml/2006/main">
              <a:ext uri="{FF2B5EF4-FFF2-40B4-BE49-F238E27FC236}">
                <a16:creationId xmlns:a16="http://schemas.microsoft.com/office/drawing/2014/main" id="{3AB94CAD-A5F6-46B8-AD02-4052F2A1442E}"/>
              </a:ext>
            </a:extLst>
          </p:cNvPr>
          <p:cNvSpPr>
            <a:spLocks xmlns:a="http://schemas.openxmlformats.org/drawingml/2006/main" noGrp="1"/>
          </p:cNvSpPr>
          <p:nvPr/>
        </p:nvSpPr>
        <p:spPr>
          <a:xfrm xmlns:a="http://schemas.openxmlformats.org/drawingml/2006/main" rot="0" flipH="0" flipV="0">
            <a:off x="475487" y="3566160"/>
            <a:ext cx="1285206"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7" name="Text 85">
            <a:extLst xmlns:a="http://schemas.openxmlformats.org/drawingml/2006/main">
              <a:ext uri="{FF2B5EF4-FFF2-40B4-BE49-F238E27FC236}">
                <a16:creationId xmlns:a16="http://schemas.microsoft.com/office/drawing/2014/main" id="{1A28DFFD-DF38-4DC2-8F08-59507DC4780B}"/>
              </a:ext>
            </a:extLst>
          </p:cNvPr>
          <p:cNvSpPr>
            <a:spLocks xmlns:a="http://schemas.openxmlformats.org/drawingml/2006/main" noGrp="1"/>
          </p:cNvSpPr>
          <p:nvPr/>
        </p:nvSpPr>
        <p:spPr>
          <a:xfrm xmlns:a="http://schemas.openxmlformats.org/drawingml/2006/main" rot="0" flipH="0" flipV="0">
            <a:off x="550458" y="3625596"/>
            <a:ext cx="113526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Extreme Networks</a:t>
            </a:r>
            <a:endParaRPr sz="800">
              <a:latin typeface="Arial"/>
              <a:ea typeface="Arial"/>
              <a:cs typeface="Arial"/>
            </a:endParaRPr>
          </a:p>
        </p:txBody>
      </p:sp>
      <p:sp>
        <p:nvSpPr>
          <p:cNvPr id="88" name="Shape 86">
            <a:extLst xmlns:a="http://schemas.openxmlformats.org/drawingml/2006/main">
              <a:ext uri="{FF2B5EF4-FFF2-40B4-BE49-F238E27FC236}">
                <a16:creationId xmlns:a16="http://schemas.microsoft.com/office/drawing/2014/main" id="{3DA1D556-2F00-4C43-B053-D775ED69F293}"/>
              </a:ext>
            </a:extLst>
          </p:cNvPr>
          <p:cNvSpPr>
            <a:spLocks xmlns:a="http://schemas.openxmlformats.org/drawingml/2006/main" noGrp="1"/>
          </p:cNvSpPr>
          <p:nvPr/>
        </p:nvSpPr>
        <p:spPr>
          <a:xfrm xmlns:a="http://schemas.openxmlformats.org/drawingml/2006/main" rot="0" flipH="0" flipV="0">
            <a:off x="1760694" y="3566160"/>
            <a:ext cx="1071005" cy="475488"/>
          </a:xfrm>
          <a:prstGeom xmlns:a="http://schemas.openxmlformats.org/drawingml/2006/main" prst="rect">
            <a:avLst/>
          </a:prstGeom>
          <a:solidFill xmlns:a="http://schemas.openxmlformats.org/drawingml/2006/main">
            <a:srgbClr val="EAD2C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9" name="Text 87">
            <a:extLst xmlns:a="http://schemas.openxmlformats.org/drawingml/2006/main">
              <a:ext uri="{FF2B5EF4-FFF2-40B4-BE49-F238E27FC236}">
                <a16:creationId xmlns:a16="http://schemas.microsoft.com/office/drawing/2014/main" id="{F9D29BCE-8C57-45E0-8D34-25CAA09498F0}"/>
              </a:ext>
            </a:extLst>
          </p:cNvPr>
          <p:cNvSpPr>
            <a:spLocks xmlns:a="http://schemas.openxmlformats.org/drawingml/2006/main" noGrp="1"/>
          </p:cNvSpPr>
          <p:nvPr/>
        </p:nvSpPr>
        <p:spPr>
          <a:xfrm xmlns:a="http://schemas.openxmlformats.org/drawingml/2006/main" rot="0" flipH="0" flipV="0">
            <a:off x="1835664" y="3625596"/>
            <a:ext cx="92106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Targeted</a:t>
            </a:r>
            <a:endParaRPr sz="800">
              <a:latin typeface="Arial"/>
              <a:ea typeface="Arial"/>
              <a:cs typeface="Arial"/>
            </a:endParaRPr>
          </a:p>
        </p:txBody>
      </p:sp>
      <p:sp>
        <p:nvSpPr>
          <p:cNvPr id="90" name="Shape 88">
            <a:extLst xmlns:a="http://schemas.openxmlformats.org/drawingml/2006/main">
              <a:ext uri="{FF2B5EF4-FFF2-40B4-BE49-F238E27FC236}">
                <a16:creationId xmlns:a16="http://schemas.microsoft.com/office/drawing/2014/main" id="{054718B1-D0D7-4956-8BF5-0E26098E303E}"/>
              </a:ext>
            </a:extLst>
          </p:cNvPr>
          <p:cNvSpPr>
            <a:spLocks xmlns:a="http://schemas.openxmlformats.org/drawingml/2006/main" noGrp="1"/>
          </p:cNvSpPr>
          <p:nvPr/>
        </p:nvSpPr>
        <p:spPr>
          <a:xfrm xmlns:a="http://schemas.openxmlformats.org/drawingml/2006/main" rot="0" flipH="0" flipV="0">
            <a:off x="2831699" y="3566160"/>
            <a:ext cx="1231656"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1" name="Text 89">
            <a:extLst xmlns:a="http://schemas.openxmlformats.org/drawingml/2006/main">
              <a:ext uri="{FF2B5EF4-FFF2-40B4-BE49-F238E27FC236}">
                <a16:creationId xmlns:a16="http://schemas.microsoft.com/office/drawing/2014/main" id="{19429AEC-2911-423D-8D32-3B651F09F209}"/>
              </a:ext>
            </a:extLst>
          </p:cNvPr>
          <p:cNvSpPr>
            <a:spLocks xmlns:a="http://schemas.openxmlformats.org/drawingml/2006/main" noGrp="1"/>
          </p:cNvSpPr>
          <p:nvPr/>
        </p:nvSpPr>
        <p:spPr>
          <a:xfrm xmlns:a="http://schemas.openxmlformats.org/drawingml/2006/main" rot="0" flipH="0" flipV="0">
            <a:off x="2906669" y="3625596"/>
            <a:ext cx="108171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Medium</a:t>
            </a:r>
            <a:endParaRPr sz="800">
              <a:latin typeface="Arial"/>
              <a:ea typeface="Arial"/>
              <a:cs typeface="Arial"/>
            </a:endParaRPr>
          </a:p>
        </p:txBody>
      </p:sp>
      <p:sp>
        <p:nvSpPr>
          <p:cNvPr id="92" name="Shape 90">
            <a:extLst xmlns:a="http://schemas.openxmlformats.org/drawingml/2006/main">
              <a:ext uri="{FF2B5EF4-FFF2-40B4-BE49-F238E27FC236}">
                <a16:creationId xmlns:a16="http://schemas.microsoft.com/office/drawing/2014/main" id="{40AB2389-340A-4A1D-A970-042B35492528}"/>
              </a:ext>
            </a:extLst>
          </p:cNvPr>
          <p:cNvSpPr>
            <a:spLocks xmlns:a="http://schemas.openxmlformats.org/drawingml/2006/main" noGrp="1"/>
          </p:cNvSpPr>
          <p:nvPr/>
        </p:nvSpPr>
        <p:spPr>
          <a:xfrm xmlns:a="http://schemas.openxmlformats.org/drawingml/2006/main" rot="0" flipH="0" flipV="0">
            <a:off x="4063355" y="3566160"/>
            <a:ext cx="1156685"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3" name="Text 91">
            <a:extLst xmlns:a="http://schemas.openxmlformats.org/drawingml/2006/main">
              <a:ext uri="{FF2B5EF4-FFF2-40B4-BE49-F238E27FC236}">
                <a16:creationId xmlns:a16="http://schemas.microsoft.com/office/drawing/2014/main" id="{F8C4EA83-C4C7-41B2-AE64-2B329652F542}"/>
              </a:ext>
            </a:extLst>
          </p:cNvPr>
          <p:cNvSpPr>
            <a:spLocks xmlns:a="http://schemas.openxmlformats.org/drawingml/2006/main" noGrp="1"/>
          </p:cNvSpPr>
          <p:nvPr/>
        </p:nvSpPr>
        <p:spPr>
          <a:xfrm xmlns:a="http://schemas.openxmlformats.org/drawingml/2006/main" rot="0" flipH="0" flipV="0">
            <a:off x="4138325" y="3625596"/>
            <a:ext cx="100674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94" name="Shape 92">
            <a:extLst xmlns:a="http://schemas.openxmlformats.org/drawingml/2006/main">
              <a:ext uri="{FF2B5EF4-FFF2-40B4-BE49-F238E27FC236}">
                <a16:creationId xmlns:a16="http://schemas.microsoft.com/office/drawing/2014/main" id="{57F9A2E2-7036-48FA-8BB7-0E7E4FBFA0C1}"/>
              </a:ext>
            </a:extLst>
          </p:cNvPr>
          <p:cNvSpPr>
            <a:spLocks xmlns:a="http://schemas.openxmlformats.org/drawingml/2006/main" noGrp="1"/>
          </p:cNvSpPr>
          <p:nvPr/>
        </p:nvSpPr>
        <p:spPr>
          <a:xfrm xmlns:a="http://schemas.openxmlformats.org/drawingml/2006/main" rot="0" flipH="0" flipV="0">
            <a:off x="5220040" y="3566160"/>
            <a:ext cx="1124555" cy="475488"/>
          </a:xfrm>
          <a:prstGeom xmlns:a="http://schemas.openxmlformats.org/drawingml/2006/main" prst="rect">
            <a:avLst/>
          </a:prstGeom>
          <a:solidFill xmlns:a="http://schemas.openxmlformats.org/drawingml/2006/main">
            <a:srgbClr val="EAD2C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5" name="Text 93">
            <a:extLst xmlns:a="http://schemas.openxmlformats.org/drawingml/2006/main">
              <a:ext uri="{FF2B5EF4-FFF2-40B4-BE49-F238E27FC236}">
                <a16:creationId xmlns:a16="http://schemas.microsoft.com/office/drawing/2014/main" id="{C5EB49CB-D69C-4666-B3E4-9BAFB574DC1E}"/>
              </a:ext>
            </a:extLst>
          </p:cNvPr>
          <p:cNvSpPr>
            <a:spLocks xmlns:a="http://schemas.openxmlformats.org/drawingml/2006/main" noGrp="1"/>
          </p:cNvSpPr>
          <p:nvPr/>
        </p:nvSpPr>
        <p:spPr>
          <a:xfrm xmlns:a="http://schemas.openxmlformats.org/drawingml/2006/main" rot="0" flipH="0" flipV="0">
            <a:off x="5295011" y="3625596"/>
            <a:ext cx="97461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Targeted</a:t>
            </a:r>
            <a:endParaRPr sz="800">
              <a:latin typeface="Arial"/>
              <a:ea typeface="Arial"/>
              <a:cs typeface="Arial"/>
            </a:endParaRPr>
          </a:p>
        </p:txBody>
      </p:sp>
      <p:sp>
        <p:nvSpPr>
          <p:cNvPr id="96" name="Shape 94">
            <a:extLst xmlns:a="http://schemas.openxmlformats.org/drawingml/2006/main">
              <a:ext uri="{FF2B5EF4-FFF2-40B4-BE49-F238E27FC236}">
                <a16:creationId xmlns:a16="http://schemas.microsoft.com/office/drawing/2014/main" id="{3FCC8E64-7F54-4396-8EB2-D93D06C59C12}"/>
              </a:ext>
            </a:extLst>
          </p:cNvPr>
          <p:cNvSpPr>
            <a:spLocks xmlns:a="http://schemas.openxmlformats.org/drawingml/2006/main" noGrp="1"/>
          </p:cNvSpPr>
          <p:nvPr/>
        </p:nvSpPr>
        <p:spPr>
          <a:xfrm xmlns:a="http://schemas.openxmlformats.org/drawingml/2006/main" rot="0" flipH="0" flipV="0">
            <a:off x="6344596" y="3566160"/>
            <a:ext cx="1263786"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7" name="Text 95">
            <a:extLst xmlns:a="http://schemas.openxmlformats.org/drawingml/2006/main">
              <a:ext uri="{FF2B5EF4-FFF2-40B4-BE49-F238E27FC236}">
                <a16:creationId xmlns:a16="http://schemas.microsoft.com/office/drawing/2014/main" id="{9871532E-31A6-45D7-848F-09541EEEB1CD}"/>
              </a:ext>
            </a:extLst>
          </p:cNvPr>
          <p:cNvSpPr>
            <a:spLocks xmlns:a="http://schemas.openxmlformats.org/drawingml/2006/main" noGrp="1"/>
          </p:cNvSpPr>
          <p:nvPr/>
        </p:nvSpPr>
        <p:spPr>
          <a:xfrm xmlns:a="http://schemas.openxmlformats.org/drawingml/2006/main" rot="0" flipH="0" flipV="0">
            <a:off x="6419566" y="3625596"/>
            <a:ext cx="111384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98" name="Shape 96">
            <a:extLst xmlns:a="http://schemas.openxmlformats.org/drawingml/2006/main">
              <a:ext uri="{FF2B5EF4-FFF2-40B4-BE49-F238E27FC236}">
                <a16:creationId xmlns:a16="http://schemas.microsoft.com/office/drawing/2014/main" id="{374E25AE-C168-49EA-B59D-A1FB58E47652}"/>
              </a:ext>
            </a:extLst>
          </p:cNvPr>
          <p:cNvSpPr>
            <a:spLocks xmlns:a="http://schemas.openxmlformats.org/drawingml/2006/main" noGrp="1"/>
          </p:cNvSpPr>
          <p:nvPr/>
        </p:nvSpPr>
        <p:spPr>
          <a:xfrm xmlns:a="http://schemas.openxmlformats.org/drawingml/2006/main" rot="0" flipH="0" flipV="0">
            <a:off x="7608382" y="3566160"/>
            <a:ext cx="1338756"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9" name="Text 97">
            <a:extLst xmlns:a="http://schemas.openxmlformats.org/drawingml/2006/main">
              <a:ext uri="{FF2B5EF4-FFF2-40B4-BE49-F238E27FC236}">
                <a16:creationId xmlns:a16="http://schemas.microsoft.com/office/drawing/2014/main" id="{492A14AF-7C20-489B-A532-71AC2091F0A5}"/>
              </a:ext>
            </a:extLst>
          </p:cNvPr>
          <p:cNvSpPr>
            <a:spLocks xmlns:a="http://schemas.openxmlformats.org/drawingml/2006/main" noGrp="1"/>
          </p:cNvSpPr>
          <p:nvPr/>
        </p:nvSpPr>
        <p:spPr>
          <a:xfrm xmlns:a="http://schemas.openxmlformats.org/drawingml/2006/main" rot="0" flipH="0" flipV="0">
            <a:off x="7683352" y="3625596"/>
            <a:ext cx="118881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Medium</a:t>
            </a:r>
            <a:endParaRPr sz="800">
              <a:latin typeface="Arial"/>
              <a:ea typeface="Arial"/>
              <a:cs typeface="Arial"/>
            </a:endParaRPr>
          </a:p>
        </p:txBody>
      </p:sp>
      <p:sp>
        <p:nvSpPr>
          <p:cNvPr id="100" name="Shape 98">
            <a:extLst xmlns:a="http://schemas.openxmlformats.org/drawingml/2006/main">
              <a:ext uri="{FF2B5EF4-FFF2-40B4-BE49-F238E27FC236}">
                <a16:creationId xmlns:a16="http://schemas.microsoft.com/office/drawing/2014/main" id="{DD8BEA55-422C-48A6-B708-BF466FAEB5E2}"/>
              </a:ext>
            </a:extLst>
          </p:cNvPr>
          <p:cNvSpPr>
            <a:spLocks xmlns:a="http://schemas.openxmlformats.org/drawingml/2006/main" noGrp="1"/>
          </p:cNvSpPr>
          <p:nvPr/>
        </p:nvSpPr>
        <p:spPr>
          <a:xfrm xmlns:a="http://schemas.openxmlformats.org/drawingml/2006/main" rot="0" flipH="0" flipV="0">
            <a:off x="8947139" y="3566160"/>
            <a:ext cx="2784613"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1" name="Text 99">
            <a:extLst xmlns:a="http://schemas.openxmlformats.org/drawingml/2006/main">
              <a:ext uri="{FF2B5EF4-FFF2-40B4-BE49-F238E27FC236}">
                <a16:creationId xmlns:a16="http://schemas.microsoft.com/office/drawing/2014/main" id="{5D754E1B-E78C-47C8-AC5A-85FE7B01ADA1}"/>
              </a:ext>
            </a:extLst>
          </p:cNvPr>
          <p:cNvSpPr>
            <a:spLocks xmlns:a="http://schemas.openxmlformats.org/drawingml/2006/main" noGrp="1"/>
          </p:cNvSpPr>
          <p:nvPr/>
        </p:nvSpPr>
        <p:spPr>
          <a:xfrm xmlns:a="http://schemas.openxmlformats.org/drawingml/2006/main" rot="0" flipH="0" flipV="0">
            <a:off x="9022109" y="3625596"/>
            <a:ext cx="2634672"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Relevant challenger for cloud-managed campus and Wi-Fi refreshes, but not a primary WAN standard for this scope.</a:t>
            </a:r>
            <a:endParaRPr sz="800">
              <a:latin typeface="Arial"/>
              <a:ea typeface="Arial"/>
              <a:cs typeface="Arial"/>
            </a:endParaRPr>
          </a:p>
        </p:txBody>
      </p:sp>
      <p:sp>
        <p:nvSpPr>
          <p:cNvPr id="102" name="Text 100">
            <a:extLst xmlns:a="http://schemas.openxmlformats.org/drawingml/2006/main">
              <a:ext uri="{FF2B5EF4-FFF2-40B4-BE49-F238E27FC236}">
                <a16:creationId xmlns:a16="http://schemas.microsoft.com/office/drawing/2014/main" id="{4440FB0E-4C0D-47A6-B1E4-D717949196B1}"/>
              </a:ext>
            </a:extLst>
          </p:cNvPr>
          <p:cNvSpPr>
            <a:spLocks xmlns:a="http://schemas.openxmlformats.org/drawingml/2006/main" noGrp="1"/>
          </p:cNvSpPr>
          <p:nvPr/>
        </p:nvSpPr>
        <p:spPr>
          <a:xfrm xmlns:a="http://schemas.openxmlformats.org/drawingml/2006/main">
            <a:off x="475488" y="4187952"/>
            <a:ext cx="384048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Practical OEM down-select view</a:t>
            </a:r>
            <a:endParaRPr sz="1000">
              <a:latin typeface="Arial"/>
              <a:ea typeface="Arial"/>
              <a:cs typeface="Arial"/>
            </a:endParaRPr>
          </a:p>
        </p:txBody>
      </p:sp>
      <p:sp>
        <p:nvSpPr>
          <p:cNvPr id="103" name="Shape 101">
            <a:extLst xmlns:a="http://schemas.openxmlformats.org/drawingml/2006/main">
              <a:ext uri="{FF2B5EF4-FFF2-40B4-BE49-F238E27FC236}">
                <a16:creationId xmlns:a16="http://schemas.microsoft.com/office/drawing/2014/main" id="{93BDBCBD-CB40-43A6-BB62-15535B2CEA25}"/>
              </a:ext>
            </a:extLst>
          </p:cNvPr>
          <p:cNvSpPr>
            <a:spLocks xmlns:a="http://schemas.openxmlformats.org/drawingml/2006/main" noGrp="1"/>
          </p:cNvSpPr>
          <p:nvPr/>
        </p:nvSpPr>
        <p:spPr>
          <a:xfrm xmlns:a="http://schemas.openxmlformats.org/drawingml/2006/main">
            <a:off x="640080" y="4480560"/>
            <a:ext cx="2743200" cy="676656"/>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04" name="Text 102">
            <a:extLst xmlns:a="http://schemas.openxmlformats.org/drawingml/2006/main">
              <a:ext uri="{FF2B5EF4-FFF2-40B4-BE49-F238E27FC236}">
                <a16:creationId xmlns:a16="http://schemas.microsoft.com/office/drawing/2014/main" id="{361172D5-815A-4E1F-8606-FD96833902FA}"/>
              </a:ext>
            </a:extLst>
          </p:cNvPr>
          <p:cNvSpPr>
            <a:spLocks xmlns:a="http://schemas.openxmlformats.org/drawingml/2006/main" noGrp="1"/>
          </p:cNvSpPr>
          <p:nvPr/>
        </p:nvSpPr>
        <p:spPr>
          <a:xfrm xmlns:a="http://schemas.openxmlformats.org/drawingml/2006/main">
            <a:off x="777240" y="4617720"/>
            <a:ext cx="12344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Primary Bid Lot</a:t>
            </a:r>
            <a:endParaRPr sz="800">
              <a:latin typeface="Arial"/>
              <a:ea typeface="Arial"/>
              <a:cs typeface="Arial"/>
            </a:endParaRPr>
          </a:p>
        </p:txBody>
      </p:sp>
      <p:sp>
        <p:nvSpPr>
          <p:cNvPr id="105" name="Text 103">
            <a:extLst xmlns:a="http://schemas.openxmlformats.org/drawingml/2006/main">
              <a:ext uri="{FF2B5EF4-FFF2-40B4-BE49-F238E27FC236}">
                <a16:creationId xmlns:a16="http://schemas.microsoft.com/office/drawing/2014/main" id="{A1DCFE15-26B1-4C7A-9DAF-D2E1BEE00D4B}"/>
              </a:ext>
            </a:extLst>
          </p:cNvPr>
          <p:cNvSpPr>
            <a:spLocks xmlns:a="http://schemas.openxmlformats.org/drawingml/2006/main" noGrp="1"/>
          </p:cNvSpPr>
          <p:nvPr/>
        </p:nvSpPr>
        <p:spPr>
          <a:xfrm xmlns:a="http://schemas.openxmlformats.org/drawingml/2006/main">
            <a:off x="777240" y="4818888"/>
            <a:ext cx="242316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Cisco and HPE Networking should be invited for full-stack campus + WLAN + WAN edge standardization.</a:t>
            </a:r>
            <a:endParaRPr sz="800">
              <a:latin typeface="Arial"/>
              <a:ea typeface="Arial"/>
              <a:cs typeface="Arial"/>
            </a:endParaRPr>
          </a:p>
        </p:txBody>
      </p:sp>
      <p:sp>
        <p:nvSpPr>
          <p:cNvPr id="106" name="Shape 104">
            <a:extLst xmlns:a="http://schemas.openxmlformats.org/drawingml/2006/main">
              <a:ext uri="{FF2B5EF4-FFF2-40B4-BE49-F238E27FC236}">
                <a16:creationId xmlns:a16="http://schemas.microsoft.com/office/drawing/2014/main" id="{B11EA5A0-B4D8-4420-8557-0B94796A2A83}"/>
              </a:ext>
            </a:extLst>
          </p:cNvPr>
          <p:cNvSpPr>
            <a:spLocks xmlns:a="http://schemas.openxmlformats.org/drawingml/2006/main" noGrp="1"/>
          </p:cNvSpPr>
          <p:nvPr/>
        </p:nvSpPr>
        <p:spPr>
          <a:xfrm xmlns:a="http://schemas.openxmlformats.org/drawingml/2006/main">
            <a:off x="3639312" y="4480560"/>
            <a:ext cx="4617720" cy="676656"/>
          </a:xfrm>
          <a:prstGeom xmlns:a="http://schemas.openxmlformats.org/drawingml/2006/main" prst="rect">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07" name="Text 105">
            <a:extLst xmlns:a="http://schemas.openxmlformats.org/drawingml/2006/main">
              <a:ext uri="{FF2B5EF4-FFF2-40B4-BE49-F238E27FC236}">
                <a16:creationId xmlns:a16="http://schemas.microsoft.com/office/drawing/2014/main" id="{61BC524B-F727-4083-B85A-929A730912B5}"/>
              </a:ext>
            </a:extLst>
          </p:cNvPr>
          <p:cNvSpPr>
            <a:spLocks xmlns:a="http://schemas.openxmlformats.org/drawingml/2006/main" noGrp="1"/>
          </p:cNvSpPr>
          <p:nvPr/>
        </p:nvSpPr>
        <p:spPr>
          <a:xfrm xmlns:a="http://schemas.openxmlformats.org/drawingml/2006/main">
            <a:off x="3776472" y="4617720"/>
            <a:ext cx="12344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557A61"/>
                </a:solidFill>
                <a:latin typeface="Arial"/>
                <a:ea typeface="Arial"/>
                <a:cs typeface="Arial"/>
              </a:rPr>
              <a:t>Domain-Specific Lots</a:t>
            </a:r>
            <a:endParaRPr sz="800">
              <a:latin typeface="Arial"/>
              <a:ea typeface="Arial"/>
              <a:cs typeface="Arial"/>
            </a:endParaRPr>
          </a:p>
        </p:txBody>
      </p:sp>
      <p:sp>
        <p:nvSpPr>
          <p:cNvPr id="108" name="Text 106">
            <a:extLst xmlns:a="http://schemas.openxmlformats.org/drawingml/2006/main">
              <a:ext uri="{FF2B5EF4-FFF2-40B4-BE49-F238E27FC236}">
                <a16:creationId xmlns:a16="http://schemas.microsoft.com/office/drawing/2014/main" id="{BE7E70F7-A526-47E4-A533-D0F71C1FC672}"/>
              </a:ext>
            </a:extLst>
          </p:cNvPr>
          <p:cNvSpPr>
            <a:spLocks xmlns:a="http://schemas.openxmlformats.org/drawingml/2006/main" noGrp="1"/>
          </p:cNvSpPr>
          <p:nvPr/>
        </p:nvSpPr>
        <p:spPr>
          <a:xfrm xmlns:a="http://schemas.openxmlformats.org/drawingml/2006/main">
            <a:off x="3776472" y="4818888"/>
            <a:ext cx="429768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Fortinet should be evaluated for secure WAN/SASE; Arista for AI/data-center and high-performance campus adjacency; Extreme for cloud-managed WLAN refresh scenarios.</a:t>
            </a:r>
            <a:endParaRPr sz="800">
              <a:latin typeface="Arial"/>
              <a:ea typeface="Arial"/>
              <a:cs typeface="Arial"/>
            </a:endParaRPr>
          </a:p>
        </p:txBody>
      </p:sp>
      <p:sp>
        <p:nvSpPr>
          <p:cNvPr id="109" name="Shape 107">
            <a:extLst xmlns:a="http://schemas.openxmlformats.org/drawingml/2006/main">
              <a:ext uri="{FF2B5EF4-FFF2-40B4-BE49-F238E27FC236}">
                <a16:creationId xmlns:a16="http://schemas.microsoft.com/office/drawing/2014/main" id="{26768D87-7045-476E-9DD8-A0BDBE4A6733}"/>
              </a:ext>
            </a:extLst>
          </p:cNvPr>
          <p:cNvSpPr>
            <a:spLocks xmlns:a="http://schemas.openxmlformats.org/drawingml/2006/main" noGrp="1"/>
          </p:cNvSpPr>
          <p:nvPr/>
        </p:nvSpPr>
        <p:spPr>
          <a:xfrm xmlns:a="http://schemas.openxmlformats.org/drawingml/2006/main">
            <a:off x="8513064" y="4480560"/>
            <a:ext cx="2743200" cy="676656"/>
          </a:xfrm>
          <a:prstGeom xmlns:a="http://schemas.openxmlformats.org/drawingml/2006/main" prst="rect">
            <a:avLst/>
          </a:prstGeom>
          <a:solidFill xmlns:a="http://schemas.openxmlformats.org/drawingml/2006/main">
            <a:srgbClr val="F3E7D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10" name="Text 108">
            <a:extLst xmlns:a="http://schemas.openxmlformats.org/drawingml/2006/main">
              <a:ext uri="{FF2B5EF4-FFF2-40B4-BE49-F238E27FC236}">
                <a16:creationId xmlns:a16="http://schemas.microsoft.com/office/drawing/2014/main" id="{B488DE8A-757A-4B66-9AD8-FEA174594847}"/>
              </a:ext>
            </a:extLst>
          </p:cNvPr>
          <p:cNvSpPr>
            <a:spLocks xmlns:a="http://schemas.openxmlformats.org/drawingml/2006/main" noGrp="1"/>
          </p:cNvSpPr>
          <p:nvPr/>
        </p:nvSpPr>
        <p:spPr>
          <a:xfrm xmlns:a="http://schemas.openxmlformats.org/drawingml/2006/main">
            <a:off x="8650224" y="4617720"/>
            <a:ext cx="12344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C69345"/>
                </a:solidFill>
                <a:latin typeface="Arial"/>
                <a:ea typeface="Arial"/>
                <a:cs typeface="Arial"/>
              </a:rPr>
              <a:t>Risk Watch</a:t>
            </a:r>
            <a:endParaRPr sz="800">
              <a:latin typeface="Arial"/>
              <a:ea typeface="Arial"/>
              <a:cs typeface="Arial"/>
            </a:endParaRPr>
          </a:p>
        </p:txBody>
      </p:sp>
      <p:sp>
        <p:nvSpPr>
          <p:cNvPr id="111" name="Text 109">
            <a:extLst xmlns:a="http://schemas.openxmlformats.org/drawingml/2006/main">
              <a:ext uri="{FF2B5EF4-FFF2-40B4-BE49-F238E27FC236}">
                <a16:creationId xmlns:a16="http://schemas.microsoft.com/office/drawing/2014/main" id="{44FAD8FD-9ECA-4E72-9FE3-320834F8C48B}"/>
              </a:ext>
            </a:extLst>
          </p:cNvPr>
          <p:cNvSpPr>
            <a:spLocks xmlns:a="http://schemas.openxmlformats.org/drawingml/2006/main" noGrp="1"/>
          </p:cNvSpPr>
          <p:nvPr/>
        </p:nvSpPr>
        <p:spPr>
          <a:xfrm xmlns:a="http://schemas.openxmlformats.org/drawingml/2006/main">
            <a:off x="8650224" y="4818888"/>
            <a:ext cx="242316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Do not force a single global OEM if security-led WAN, AI data-center switching and campus WLAN needs pull toward different specialist platforms.</a:t>
            </a:r>
            <a:endParaRPr sz="800">
              <a:latin typeface="Arial"/>
              <a:ea typeface="Arial"/>
              <a:cs typeface="Arial"/>
            </a:endParaRPr>
          </a:p>
        </p:txBody>
      </p:sp>
      <p:sp>
        <p:nvSpPr>
          <p:cNvPr id="124" name="Shape 122">
            <a:extLst xmlns:a="http://schemas.openxmlformats.org/drawingml/2006/main">
              <a:ext uri="{FF2B5EF4-FFF2-40B4-BE49-F238E27FC236}">
                <a16:creationId xmlns:a16="http://schemas.microsoft.com/office/drawing/2014/main" id="{9BA51459-5FE7-4339-A967-BA8CD20AF427}"/>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25" name="Shape 123">
            <a:extLst xmlns:a="http://schemas.openxmlformats.org/drawingml/2006/main">
              <a:ext uri="{FF2B5EF4-FFF2-40B4-BE49-F238E27FC236}">
                <a16:creationId xmlns:a16="http://schemas.microsoft.com/office/drawing/2014/main" id="{751FE5AB-A12E-4266-BA77-1830CDB382B6}"/>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26" name="Text 124">
            <a:extLst xmlns:a="http://schemas.openxmlformats.org/drawingml/2006/main">
              <a:ext uri="{FF2B5EF4-FFF2-40B4-BE49-F238E27FC236}">
                <a16:creationId xmlns:a16="http://schemas.microsoft.com/office/drawing/2014/main" id="{3A08B9B0-9D74-4E32-8DE8-90222DDE2195}"/>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127" name="Text 125">
            <a:extLst xmlns:a="http://schemas.openxmlformats.org/drawingml/2006/main">
              <a:ext uri="{FF2B5EF4-FFF2-40B4-BE49-F238E27FC236}">
                <a16:creationId xmlns:a16="http://schemas.microsoft.com/office/drawing/2014/main" id="{E1E41465-05C9-4B9A-9F2F-B7F884ADE600}"/>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A full-stack OEM shortlist should prioritize Cisco and HPE Networking, while specialist lots keep commercial pressure and technology fit where security, AI switching or cloud-managed WLAN needs differ by site archetype.</a:t>
            </a:r>
            <a:endParaRPr sz="1000">
              <a:latin typeface="Arial"/>
              <a:ea typeface="Arial"/>
              <a:cs typeface="Arial"/>
            </a:endParaRPr>
          </a:p>
        </p:txBody>
      </p:sp>
      <p:sp>
        <p:nvSpPr>
          <p:cNvPr id="128" name="Text 126">
            <a:extLst xmlns:a="http://schemas.openxmlformats.org/drawingml/2006/main">
              <a:ext uri="{FF2B5EF4-FFF2-40B4-BE49-F238E27FC236}">
                <a16:creationId xmlns:a16="http://schemas.microsoft.com/office/drawing/2014/main" id="{62CF9E93-6B3A-4E66-B11E-D402B8047461}"/>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129" name="Text 127">
            <a:hlinkClick xmlns:r="http://schemas.openxmlformats.org/officeDocument/2006/relationships" xmlns:a="http://schemas.openxmlformats.org/drawingml/2006/main" r:id="R62c239e776994926"/>
            <a:extLst xmlns:a="http://schemas.openxmlformats.org/drawingml/2006/main">
              <a:ext uri="{FF2B5EF4-FFF2-40B4-BE49-F238E27FC236}">
                <a16:creationId xmlns:a16="http://schemas.microsoft.com/office/drawing/2014/main" id="{C0038A44-B5C8-407E-92DC-3CBAE5A9109C}"/>
              </a:ext>
            </a:extLst>
          </p:cNvPr>
          <p:cNvSpPr>
            <a:spLocks xmlns:a="http://schemas.openxmlformats.org/drawingml/2006/main" noGrp="1"/>
          </p:cNvSpPr>
          <p:nvPr/>
        </p:nvSpPr>
        <p:spPr>
          <a:xfrm xmlns:a="http://schemas.openxmlformats.org/drawingml/2006/main">
            <a:off x="896112" y="6291072"/>
            <a:ext cx="1188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60497b4d70f247b9"/>
              </a:rPr>
              <a:t>Cisco Secure Architecture</a:t>
            </a:r>
            <a:endParaRPr sz="600" i="1">
              <a:latin typeface="Arial"/>
              <a:ea typeface="Arial"/>
              <a:cs typeface="Arial"/>
            </a:endParaRPr>
          </a:p>
        </p:txBody>
      </p:sp>
      <p:sp>
        <p:nvSpPr>
          <p:cNvPr id="130" name="Text 128">
            <a:extLst xmlns:a="http://schemas.openxmlformats.org/drawingml/2006/main">
              <a:ext uri="{FF2B5EF4-FFF2-40B4-BE49-F238E27FC236}">
                <a16:creationId xmlns:a16="http://schemas.microsoft.com/office/drawing/2014/main" id="{A09EFB24-C9D7-4AA3-B531-138E2CB2F31D}"/>
              </a:ext>
            </a:extLst>
          </p:cNvPr>
          <p:cNvSpPr>
            <a:spLocks xmlns:a="http://schemas.openxmlformats.org/drawingml/2006/main" noGrp="1"/>
          </p:cNvSpPr>
          <p:nvPr/>
        </p:nvSpPr>
        <p:spPr>
          <a:xfrm xmlns:a="http://schemas.openxmlformats.org/drawingml/2006/main">
            <a:off x="212140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31" name="Text 129">
            <a:hlinkClick xmlns:r="http://schemas.openxmlformats.org/officeDocument/2006/relationships" xmlns:a="http://schemas.openxmlformats.org/drawingml/2006/main" r:id="R0a5ae6e9393a4dcc"/>
            <a:extLst xmlns:a="http://schemas.openxmlformats.org/drawingml/2006/main">
              <a:ext uri="{FF2B5EF4-FFF2-40B4-BE49-F238E27FC236}">
                <a16:creationId xmlns:a16="http://schemas.microsoft.com/office/drawing/2014/main" id="{E5DDC41A-4DEA-4A0B-BCDB-0226E31BD24D}"/>
              </a:ext>
            </a:extLst>
          </p:cNvPr>
          <p:cNvSpPr>
            <a:spLocks xmlns:a="http://schemas.openxmlformats.org/drawingml/2006/main" noGrp="1"/>
          </p:cNvSpPr>
          <p:nvPr/>
        </p:nvSpPr>
        <p:spPr>
          <a:xfrm xmlns:a="http://schemas.openxmlformats.org/drawingml/2006/main">
            <a:off x="2203704" y="6291072"/>
            <a:ext cx="8961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c44ea696a3734409"/>
              </a:rPr>
              <a:t>Cisco SASE Update</a:t>
            </a:r>
            <a:endParaRPr sz="600" i="1">
              <a:latin typeface="Arial"/>
              <a:ea typeface="Arial"/>
              <a:cs typeface="Arial"/>
            </a:endParaRPr>
          </a:p>
        </p:txBody>
      </p:sp>
      <p:sp>
        <p:nvSpPr>
          <p:cNvPr id="132" name="Text 130">
            <a:extLst xmlns:a="http://schemas.openxmlformats.org/drawingml/2006/main">
              <a:ext uri="{FF2B5EF4-FFF2-40B4-BE49-F238E27FC236}">
                <a16:creationId xmlns:a16="http://schemas.microsoft.com/office/drawing/2014/main" id="{3A8E67F1-E7EB-4EB1-BAF4-3FE8105B7D2D}"/>
              </a:ext>
            </a:extLst>
          </p:cNvPr>
          <p:cNvSpPr>
            <a:spLocks xmlns:a="http://schemas.openxmlformats.org/drawingml/2006/main" noGrp="1"/>
          </p:cNvSpPr>
          <p:nvPr/>
        </p:nvSpPr>
        <p:spPr>
          <a:xfrm xmlns:a="http://schemas.openxmlformats.org/drawingml/2006/main">
            <a:off x="313639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33" name="Text 131">
            <a:hlinkClick xmlns:r="http://schemas.openxmlformats.org/officeDocument/2006/relationships" xmlns:a="http://schemas.openxmlformats.org/drawingml/2006/main" r:id="R376589b5fff446d3"/>
            <a:extLst xmlns:a="http://schemas.openxmlformats.org/drawingml/2006/main">
              <a:ext uri="{FF2B5EF4-FFF2-40B4-BE49-F238E27FC236}">
                <a16:creationId xmlns:a16="http://schemas.microsoft.com/office/drawing/2014/main" id="{780A61B5-B1FB-4D1E-BF7B-146CBE510BFF}"/>
              </a:ext>
            </a:extLst>
          </p:cNvPr>
          <p:cNvSpPr>
            <a:spLocks xmlns:a="http://schemas.openxmlformats.org/drawingml/2006/main" noGrp="1"/>
          </p:cNvSpPr>
          <p:nvPr/>
        </p:nvSpPr>
        <p:spPr>
          <a:xfrm xmlns:a="http://schemas.openxmlformats.org/drawingml/2006/main">
            <a:off x="3218688" y="6291072"/>
            <a:ext cx="9601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968d5a34bd3e43ed"/>
              </a:rPr>
              <a:t>HPE-Juniper Close</a:t>
            </a:r>
            <a:endParaRPr sz="600" i="1">
              <a:latin typeface="Arial"/>
              <a:ea typeface="Arial"/>
              <a:cs typeface="Arial"/>
            </a:endParaRPr>
          </a:p>
        </p:txBody>
      </p:sp>
      <p:sp>
        <p:nvSpPr>
          <p:cNvPr id="134" name="Text 132">
            <a:extLst xmlns:a="http://schemas.openxmlformats.org/drawingml/2006/main">
              <a:ext uri="{FF2B5EF4-FFF2-40B4-BE49-F238E27FC236}">
                <a16:creationId xmlns:a16="http://schemas.microsoft.com/office/drawing/2014/main" id="{FAC49264-E0F9-4433-9B27-F64D7C027C27}"/>
              </a:ext>
            </a:extLst>
          </p:cNvPr>
          <p:cNvSpPr>
            <a:spLocks xmlns:a="http://schemas.openxmlformats.org/drawingml/2006/main" noGrp="1"/>
          </p:cNvSpPr>
          <p:nvPr/>
        </p:nvSpPr>
        <p:spPr>
          <a:xfrm xmlns:a="http://schemas.openxmlformats.org/drawingml/2006/main">
            <a:off x="421538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35" name="Text 133">
            <a:hlinkClick xmlns:r="http://schemas.openxmlformats.org/officeDocument/2006/relationships" xmlns:a="http://schemas.openxmlformats.org/drawingml/2006/main" r:id="R8dc7f617a9b64f7c"/>
            <a:extLst xmlns:a="http://schemas.openxmlformats.org/drawingml/2006/main">
              <a:ext uri="{FF2B5EF4-FFF2-40B4-BE49-F238E27FC236}">
                <a16:creationId xmlns:a16="http://schemas.microsoft.com/office/drawing/2014/main" id="{A1C4F631-CECE-4CD4-BDF4-5BBBA8FEE0D1}"/>
              </a:ext>
            </a:extLst>
          </p:cNvPr>
          <p:cNvSpPr>
            <a:spLocks xmlns:a="http://schemas.openxmlformats.org/drawingml/2006/main" noGrp="1"/>
          </p:cNvSpPr>
          <p:nvPr/>
        </p:nvSpPr>
        <p:spPr>
          <a:xfrm xmlns:a="http://schemas.openxmlformats.org/drawingml/2006/main">
            <a:off x="4297680" y="6291072"/>
            <a:ext cx="11430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a893e467752649fa"/>
              </a:rPr>
              <a:t>Arista Cognitive Campus</a:t>
            </a:r>
            <a:endParaRPr sz="600" i="1">
              <a:latin typeface="Arial"/>
              <a:ea typeface="Arial"/>
              <a:cs typeface="Arial"/>
            </a:endParaRPr>
          </a:p>
        </p:txBody>
      </p:sp>
      <p:sp>
        <p:nvSpPr>
          <p:cNvPr id="136" name="Text 134">
            <a:extLst xmlns:a="http://schemas.openxmlformats.org/drawingml/2006/main">
              <a:ext uri="{FF2B5EF4-FFF2-40B4-BE49-F238E27FC236}">
                <a16:creationId xmlns:a16="http://schemas.microsoft.com/office/drawing/2014/main" id="{D9812592-069F-4D54-9E07-5ACE7A1D24B8}"/>
              </a:ext>
            </a:extLst>
          </p:cNvPr>
          <p:cNvSpPr>
            <a:spLocks xmlns:a="http://schemas.openxmlformats.org/drawingml/2006/main" noGrp="1"/>
          </p:cNvSpPr>
          <p:nvPr/>
        </p:nvSpPr>
        <p:spPr>
          <a:xfrm xmlns:a="http://schemas.openxmlformats.org/drawingml/2006/main">
            <a:off x="5477256"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37" name="Text 135">
            <a:hlinkClick xmlns:r="http://schemas.openxmlformats.org/officeDocument/2006/relationships" xmlns:a="http://schemas.openxmlformats.org/drawingml/2006/main" r:id="R9ebc3d1ca16940fb"/>
            <a:extLst xmlns:a="http://schemas.openxmlformats.org/drawingml/2006/main">
              <a:ext uri="{FF2B5EF4-FFF2-40B4-BE49-F238E27FC236}">
                <a16:creationId xmlns:a16="http://schemas.microsoft.com/office/drawing/2014/main" id="{E7EFEB82-7F42-40A3-B221-705DAF20A653}"/>
              </a:ext>
            </a:extLst>
          </p:cNvPr>
          <p:cNvSpPr>
            <a:spLocks xmlns:a="http://schemas.openxmlformats.org/drawingml/2006/main" noGrp="1"/>
          </p:cNvSpPr>
          <p:nvPr/>
        </p:nvSpPr>
        <p:spPr>
          <a:xfrm xmlns:a="http://schemas.openxmlformats.org/drawingml/2006/main">
            <a:off x="5559552" y="6291072"/>
            <a:ext cx="9601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29bf20d9af2a4ec1"/>
              </a:rPr>
              <a:t>Fortinet FortiOS 8.0</a:t>
            </a:r>
            <a:endParaRPr sz="600" i="1">
              <a:latin typeface="Arial"/>
              <a:ea typeface="Arial"/>
              <a:cs typeface="Arial"/>
            </a:endParaRPr>
          </a:p>
        </p:txBody>
      </p:sp>
      <p:sp>
        <p:nvSpPr>
          <p:cNvPr id="138" name="Text 136">
            <a:extLst xmlns:a="http://schemas.openxmlformats.org/drawingml/2006/main">
              <a:ext uri="{FF2B5EF4-FFF2-40B4-BE49-F238E27FC236}">
                <a16:creationId xmlns:a16="http://schemas.microsoft.com/office/drawing/2014/main" id="{CE5F0F2B-3E19-44F5-98B0-512DA3855678}"/>
              </a:ext>
            </a:extLst>
          </p:cNvPr>
          <p:cNvSpPr>
            <a:spLocks xmlns:a="http://schemas.openxmlformats.org/drawingml/2006/main" noGrp="1"/>
          </p:cNvSpPr>
          <p:nvPr/>
        </p:nvSpPr>
        <p:spPr>
          <a:xfrm xmlns:a="http://schemas.openxmlformats.org/drawingml/2006/main">
            <a:off x="655624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39" name="Text 137">
            <a:hlinkClick xmlns:r="http://schemas.openxmlformats.org/officeDocument/2006/relationships" xmlns:a="http://schemas.openxmlformats.org/drawingml/2006/main" r:id="R4bc3119a5f834f09"/>
            <a:extLst xmlns:a="http://schemas.openxmlformats.org/drawingml/2006/main">
              <a:ext uri="{FF2B5EF4-FFF2-40B4-BE49-F238E27FC236}">
                <a16:creationId xmlns:a16="http://schemas.microsoft.com/office/drawing/2014/main" id="{02E70FCA-CDE7-4218-9AD0-8373C32A6277}"/>
              </a:ext>
            </a:extLst>
          </p:cNvPr>
          <p:cNvSpPr>
            <a:spLocks xmlns:a="http://schemas.openxmlformats.org/drawingml/2006/main" noGrp="1"/>
          </p:cNvSpPr>
          <p:nvPr/>
        </p:nvSpPr>
        <p:spPr>
          <a:xfrm xmlns:a="http://schemas.openxmlformats.org/drawingml/2006/main">
            <a:off x="6638544" y="6291072"/>
            <a:ext cx="8229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937bce4fda0b4f76"/>
              </a:rPr>
              <a:t>Extreme Wi-Fi 7</a:t>
            </a:r>
            <a:endParaRPr sz="600" i="1">
              <a:latin typeface="Arial"/>
              <a:ea typeface="Arial"/>
              <a:cs typeface="Arial"/>
            </a:endParaRPr>
          </a:p>
        </p:txBody>
      </p:sp>
      <p:sp>
        <p:nvSpPr>
          <p:cNvPr id="140" name="Shape 138">
            <a:extLst xmlns:a="http://schemas.openxmlformats.org/drawingml/2006/main">
              <a:ext uri="{FF2B5EF4-FFF2-40B4-BE49-F238E27FC236}">
                <a16:creationId xmlns:a16="http://schemas.microsoft.com/office/drawing/2014/main" id="{EAE87618-43F7-4E1C-9572-14029B3E4528}"/>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41" name="Text 139">
            <a:extLst xmlns:a="http://schemas.openxmlformats.org/drawingml/2006/main">
              <a:ext uri="{FF2B5EF4-FFF2-40B4-BE49-F238E27FC236}">
                <a16:creationId xmlns:a16="http://schemas.microsoft.com/office/drawing/2014/main" id="{B982B628-A2BC-4504-8312-3812F1A6CC77}"/>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142" name="Text 140">
            <a:extLst xmlns:a="http://schemas.openxmlformats.org/drawingml/2006/main">
              <a:ext uri="{FF2B5EF4-FFF2-40B4-BE49-F238E27FC236}">
                <a16:creationId xmlns:a16="http://schemas.microsoft.com/office/drawing/2014/main" id="{62230D20-F96E-458D-9AB5-90D0466FE2CE}"/>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31</a:t>
            </a:r>
            <a:endParaRPr sz="800">
              <a:latin typeface="Arial"/>
              <a:ea typeface="Arial"/>
              <a:cs typeface="Arial"/>
            </a:endParaRPr>
          </a:p>
        </p:txBody>
      </p:sp>
      <p:sp>
        <p:nvSpPr>
          <p:cNvPr id="143" name="SCULTRA Top Bar">
            <a:extLst xmlns:a="http://schemas.openxmlformats.org/drawingml/2006/main">
              <a:ext uri="{FF2B5EF4-FFF2-40B4-BE49-F238E27FC236}">
                <a16:creationId xmlns:a16="http://schemas.microsoft.com/office/drawing/2014/main" id="{DDFBECDE-ED8E-40C2-940F-DC65EB0F5495}"/>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44" name="SCULTRA Footer Field">
            <a:extLst xmlns:a="http://schemas.openxmlformats.org/drawingml/2006/main">
              <a:ext uri="{FF2B5EF4-FFF2-40B4-BE49-F238E27FC236}">
                <a16:creationId xmlns:a16="http://schemas.microsoft.com/office/drawing/2014/main" id="{14E11AF7-07C1-4575-AEB4-FDA95B09CE6E}"/>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145" name="">
            <a:extLst xmlns:a="http://schemas.openxmlformats.org/drawingml/2006/main">
              <a:ext uri="{FF2B5EF4-FFF2-40B4-BE49-F238E27FC236}">
                <a16:creationId xmlns:a16="http://schemas.microsoft.com/office/drawing/2014/main" id="{2B59E709-FDA0-4001-902D-E63595BF435F}"/>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46" name="">
            <a:extLst xmlns:a="http://schemas.openxmlformats.org/drawingml/2006/main">
              <a:ext uri="{FF2B5EF4-FFF2-40B4-BE49-F238E27FC236}">
                <a16:creationId xmlns:a16="http://schemas.microsoft.com/office/drawing/2014/main" id="{8DEDB388-7B63-4569-8220-D9B3A489DBD9}"/>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47" name="">
            <a:extLst xmlns:a="http://schemas.openxmlformats.org/drawingml/2006/main">
              <a:ext uri="{FF2B5EF4-FFF2-40B4-BE49-F238E27FC236}">
                <a16:creationId xmlns:a16="http://schemas.microsoft.com/office/drawing/2014/main" id="{8577E0E6-6A80-4DDE-8E2F-0D2F1A9D2CAA}"/>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48" name="">
            <a:extLst xmlns:a="http://schemas.openxmlformats.org/drawingml/2006/main">
              <a:ext uri="{FF2B5EF4-FFF2-40B4-BE49-F238E27FC236}">
                <a16:creationId xmlns:a16="http://schemas.microsoft.com/office/drawing/2014/main" id="{E6074492-1B10-4755-A5C5-CE9DB77888AE}"/>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31</a:t>
            </a:r>
          </a:p>
        </p:txBody>
      </p:sp>
    </p:spTree>
    <p:extLst>
      <p:ext uri="{BB962C8B-B14F-4D97-AF65-F5344CB8AC3E}">
        <p14:creationId xmlns:p14="http://schemas.microsoft.com/office/powerpoint/2010/main" val="1438467717"/>
      </p:ext>
    </p:extLst>
  </p:cSld>
</p:sld>
</file>

<file path=ppt/slides/slide32.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ED6D487-085B-4349-ACD2-342933ADDD3D}"/>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A5. OEM Fit Should Be Matched to Network Domain Rather Than Treated as a Generic Vendor Ranking</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8DEF86D5-49A4-4A0C-9A1B-E5DDB9E088EF}"/>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The client’s estate spans WAN edge, campus switching and WLAN; each supplier’s fit changes by layer, site criticality and the client’s preferred operating model.</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A8CBC044-72BE-45EC-9D89-C04519F3A879}"/>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EC2E51A9-AF07-41FC-8483-F9086B0977FF}"/>
              </a:ext>
            </a:extLst>
          </p:cNvPr>
          <p:cNvSpPr>
            <a:spLocks xmlns:a="http://schemas.openxmlformats.org/drawingml/2006/main" noGrp="1"/>
          </p:cNvSpPr>
          <p:nvPr/>
        </p:nvSpPr>
        <p:spPr>
          <a:xfrm xmlns:a="http://schemas.openxmlformats.org/drawingml/2006/main">
            <a:off x="475488" y="1078992"/>
            <a:ext cx="42062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Best-fit OEM role by network domain</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0B444718-1324-4F92-BC6E-36D08670F05B}"/>
              </a:ext>
            </a:extLst>
          </p:cNvPr>
          <p:cNvSpPr>
            <a:spLocks xmlns:a="http://schemas.openxmlformats.org/drawingml/2006/main" noGrp="1"/>
          </p:cNvSpPr>
          <p:nvPr/>
        </p:nvSpPr>
        <p:spPr>
          <a:xfrm xmlns:a="http://schemas.openxmlformats.org/drawingml/2006/main" rot="0" flipH="0" flipV="0">
            <a:off x="502920" y="1353311"/>
            <a:ext cx="1874520" cy="484567"/>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5DBE721B-3A66-4A55-97EB-2BB50657ABCA}"/>
              </a:ext>
            </a:extLst>
          </p:cNvPr>
          <p:cNvSpPr>
            <a:spLocks xmlns:a="http://schemas.openxmlformats.org/drawingml/2006/main" noGrp="1"/>
          </p:cNvSpPr>
          <p:nvPr/>
        </p:nvSpPr>
        <p:spPr>
          <a:xfrm xmlns:a="http://schemas.openxmlformats.org/drawingml/2006/main" rot="0" flipH="0" flipV="0">
            <a:off x="566928" y="1459310"/>
            <a:ext cx="1746504" cy="317997"/>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Network Domain / Role</a:t>
            </a:r>
            <a:endParaRPr sz="800">
              <a:latin typeface="Arial"/>
              <a:ea typeface="Arial"/>
              <a:cs typeface="Arial"/>
            </a:endParaRPr>
          </a:p>
        </p:txBody>
      </p:sp>
      <p:sp>
        <p:nvSpPr>
          <p:cNvPr id="8" name="Shape 6">
            <a:extLst xmlns:a="http://schemas.openxmlformats.org/drawingml/2006/main">
              <a:ext uri="{FF2B5EF4-FFF2-40B4-BE49-F238E27FC236}">
                <a16:creationId xmlns:a16="http://schemas.microsoft.com/office/drawing/2014/main" id="{11DCC17C-602E-445B-8A19-11D2F7B436C5}"/>
              </a:ext>
            </a:extLst>
          </p:cNvPr>
          <p:cNvSpPr>
            <a:spLocks xmlns:a="http://schemas.openxmlformats.org/drawingml/2006/main" noGrp="1"/>
          </p:cNvSpPr>
          <p:nvPr/>
        </p:nvSpPr>
        <p:spPr>
          <a:xfrm xmlns:a="http://schemas.openxmlformats.org/drawingml/2006/main" rot="0" flipH="0" flipV="0">
            <a:off x="2377440" y="1353311"/>
            <a:ext cx="1965960" cy="484567"/>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9" name="Text 7">
            <a:extLst xmlns:a="http://schemas.openxmlformats.org/drawingml/2006/main">
              <a:ext uri="{FF2B5EF4-FFF2-40B4-BE49-F238E27FC236}">
                <a16:creationId xmlns:a16="http://schemas.microsoft.com/office/drawing/2014/main" id="{3B4389BA-E2F9-45D3-8D01-5EDE5E02626B}"/>
              </a:ext>
            </a:extLst>
          </p:cNvPr>
          <p:cNvSpPr>
            <a:spLocks xmlns:a="http://schemas.openxmlformats.org/drawingml/2006/main" noGrp="1"/>
          </p:cNvSpPr>
          <p:nvPr/>
        </p:nvSpPr>
        <p:spPr>
          <a:xfrm xmlns:a="http://schemas.openxmlformats.org/drawingml/2006/main" rot="0" flipH="0" flipV="0">
            <a:off x="2441448" y="1459310"/>
            <a:ext cx="1837944" cy="317997"/>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Most Suitable OEMs</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97E7DF07-6ED5-45D6-B427-767ABB1C6CCD}"/>
              </a:ext>
            </a:extLst>
          </p:cNvPr>
          <p:cNvSpPr>
            <a:spLocks xmlns:a="http://schemas.openxmlformats.org/drawingml/2006/main" noGrp="1"/>
          </p:cNvSpPr>
          <p:nvPr/>
        </p:nvSpPr>
        <p:spPr>
          <a:xfrm xmlns:a="http://schemas.openxmlformats.org/drawingml/2006/main" rot="0" flipH="0" flipV="0">
            <a:off x="4343400" y="1353311"/>
            <a:ext cx="3017520" cy="484567"/>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1" name="Text 9">
            <a:extLst xmlns:a="http://schemas.openxmlformats.org/drawingml/2006/main">
              <a:ext uri="{FF2B5EF4-FFF2-40B4-BE49-F238E27FC236}">
                <a16:creationId xmlns:a16="http://schemas.microsoft.com/office/drawing/2014/main" id="{77EC2B9C-DE00-44AC-AD6D-A2B4B83B28DE}"/>
              </a:ext>
            </a:extLst>
          </p:cNvPr>
          <p:cNvSpPr>
            <a:spLocks xmlns:a="http://schemas.openxmlformats.org/drawingml/2006/main" noGrp="1"/>
          </p:cNvSpPr>
          <p:nvPr/>
        </p:nvSpPr>
        <p:spPr>
          <a:xfrm xmlns:a="http://schemas.openxmlformats.org/drawingml/2006/main" rot="0" flipH="0" flipV="0">
            <a:off x="4407408" y="1459310"/>
            <a:ext cx="2889504" cy="317997"/>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Fit Logic</a:t>
            </a:r>
            <a:endParaRPr sz="800">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80AC4C62-EE7D-4246-B301-8E11731B2FD9}"/>
              </a:ext>
            </a:extLst>
          </p:cNvPr>
          <p:cNvSpPr>
            <a:spLocks xmlns:a="http://schemas.openxmlformats.org/drawingml/2006/main" noGrp="1"/>
          </p:cNvSpPr>
          <p:nvPr/>
        </p:nvSpPr>
        <p:spPr>
          <a:xfrm xmlns:a="http://schemas.openxmlformats.org/drawingml/2006/main" rot="0" flipH="0" flipV="0">
            <a:off x="502920" y="1837878"/>
            <a:ext cx="1874520" cy="757135"/>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3" name="Text 11">
            <a:extLst xmlns:a="http://schemas.openxmlformats.org/drawingml/2006/main">
              <a:ext uri="{FF2B5EF4-FFF2-40B4-BE49-F238E27FC236}">
                <a16:creationId xmlns:a16="http://schemas.microsoft.com/office/drawing/2014/main" id="{459F9507-A94F-47CE-A76E-DE6168846EC3}"/>
              </a:ext>
            </a:extLst>
          </p:cNvPr>
          <p:cNvSpPr>
            <a:spLocks xmlns:a="http://schemas.openxmlformats.org/drawingml/2006/main" noGrp="1"/>
          </p:cNvSpPr>
          <p:nvPr/>
        </p:nvSpPr>
        <p:spPr>
          <a:xfrm xmlns:a="http://schemas.openxmlformats.org/drawingml/2006/main" rot="0" flipH="0" flipV="0">
            <a:off x="566928" y="1936306"/>
            <a:ext cx="1746504" cy="6057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Global Campus + WLAN Standard</a:t>
            </a:r>
            <a:endParaRPr sz="800">
              <a:latin typeface="Arial"/>
              <a:ea typeface="Arial"/>
              <a:cs typeface="Arial"/>
            </a:endParaRPr>
          </a:p>
        </p:txBody>
      </p:sp>
      <p:sp>
        <p:nvSpPr>
          <p:cNvPr id="14" name="Shape 12">
            <a:extLst xmlns:a="http://schemas.openxmlformats.org/drawingml/2006/main">
              <a:ext uri="{FF2B5EF4-FFF2-40B4-BE49-F238E27FC236}">
                <a16:creationId xmlns:a16="http://schemas.microsoft.com/office/drawing/2014/main" id="{DC389BA4-A90B-406B-A9B8-A0691CD09AE4}"/>
              </a:ext>
            </a:extLst>
          </p:cNvPr>
          <p:cNvSpPr>
            <a:spLocks xmlns:a="http://schemas.openxmlformats.org/drawingml/2006/main" noGrp="1"/>
          </p:cNvSpPr>
          <p:nvPr/>
        </p:nvSpPr>
        <p:spPr>
          <a:xfrm xmlns:a="http://schemas.openxmlformats.org/drawingml/2006/main" rot="0" flipH="0" flipV="0">
            <a:off x="2377440" y="1837878"/>
            <a:ext cx="1965960" cy="757135"/>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5" name="Text 13">
            <a:extLst xmlns:a="http://schemas.openxmlformats.org/drawingml/2006/main">
              <a:ext uri="{FF2B5EF4-FFF2-40B4-BE49-F238E27FC236}">
                <a16:creationId xmlns:a16="http://schemas.microsoft.com/office/drawing/2014/main" id="{FBC551EA-0BD8-4D2E-8EB4-775563A2408F}"/>
              </a:ext>
            </a:extLst>
          </p:cNvPr>
          <p:cNvSpPr>
            <a:spLocks xmlns:a="http://schemas.openxmlformats.org/drawingml/2006/main" noGrp="1"/>
          </p:cNvSpPr>
          <p:nvPr/>
        </p:nvSpPr>
        <p:spPr>
          <a:xfrm xmlns:a="http://schemas.openxmlformats.org/drawingml/2006/main" rot="0" flipH="0" flipV="0">
            <a:off x="2441448" y="1936306"/>
            <a:ext cx="1837944" cy="6057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B66E47"/>
                </a:solidFill>
                <a:latin typeface="Arial"/>
                <a:ea typeface="Arial"/>
                <a:cs typeface="Arial"/>
              </a:rPr>
              <a:t>Cisco; HPE Networking</a:t>
            </a:r>
            <a:endParaRPr sz="800">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4F3B46F5-D12B-4860-8F2E-57C45F0AB4B4}"/>
              </a:ext>
            </a:extLst>
          </p:cNvPr>
          <p:cNvSpPr>
            <a:spLocks xmlns:a="http://schemas.openxmlformats.org/drawingml/2006/main" noGrp="1"/>
          </p:cNvSpPr>
          <p:nvPr/>
        </p:nvSpPr>
        <p:spPr>
          <a:xfrm xmlns:a="http://schemas.openxmlformats.org/drawingml/2006/main" rot="0" flipH="0" flipV="0">
            <a:off x="4343400" y="1837878"/>
            <a:ext cx="3017520" cy="757135"/>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7" name="Text 15">
            <a:extLst xmlns:a="http://schemas.openxmlformats.org/drawingml/2006/main">
              <a:ext uri="{FF2B5EF4-FFF2-40B4-BE49-F238E27FC236}">
                <a16:creationId xmlns:a16="http://schemas.microsoft.com/office/drawing/2014/main" id="{0EFF31D3-06D1-45F1-8C66-FEC7D0B43FA6}"/>
              </a:ext>
            </a:extLst>
          </p:cNvPr>
          <p:cNvSpPr>
            <a:spLocks xmlns:a="http://schemas.openxmlformats.org/drawingml/2006/main" noGrp="1"/>
          </p:cNvSpPr>
          <p:nvPr/>
        </p:nvSpPr>
        <p:spPr>
          <a:xfrm xmlns:a="http://schemas.openxmlformats.org/drawingml/2006/main" rot="0" flipH="0" flipV="0">
            <a:off x="4407408" y="1936306"/>
            <a:ext cx="2889504" cy="6057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Best where the CIO wants a common architecture, support model and management plane across major campuses.</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850599F3-66E5-4E47-9FF4-CD9E601FC65B}"/>
              </a:ext>
            </a:extLst>
          </p:cNvPr>
          <p:cNvSpPr>
            <a:spLocks xmlns:a="http://schemas.openxmlformats.org/drawingml/2006/main" noGrp="1"/>
          </p:cNvSpPr>
          <p:nvPr/>
        </p:nvSpPr>
        <p:spPr>
          <a:xfrm xmlns:a="http://schemas.openxmlformats.org/drawingml/2006/main" rot="0" flipH="0" flipV="0">
            <a:off x="502920" y="2595014"/>
            <a:ext cx="1874520" cy="757135"/>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9" name="Text 17">
            <a:extLst xmlns:a="http://schemas.openxmlformats.org/drawingml/2006/main">
              <a:ext uri="{FF2B5EF4-FFF2-40B4-BE49-F238E27FC236}">
                <a16:creationId xmlns:a16="http://schemas.microsoft.com/office/drawing/2014/main" id="{35993E9C-B716-43A6-81D5-81D8E29508C8}"/>
              </a:ext>
            </a:extLst>
          </p:cNvPr>
          <p:cNvSpPr>
            <a:spLocks xmlns:a="http://schemas.openxmlformats.org/drawingml/2006/main" noGrp="1"/>
          </p:cNvSpPr>
          <p:nvPr/>
        </p:nvSpPr>
        <p:spPr>
          <a:xfrm xmlns:a="http://schemas.openxmlformats.org/drawingml/2006/main" rot="0" flipH="0" flipV="0">
            <a:off x="566928" y="2693442"/>
            <a:ext cx="1746504" cy="6057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Secure WAN Edge / SASE-Led Branch</a:t>
            </a:r>
            <a:endParaRPr sz="800">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C423AD17-6D51-4A07-A312-77FA42C9FFAD}"/>
              </a:ext>
            </a:extLst>
          </p:cNvPr>
          <p:cNvSpPr>
            <a:spLocks xmlns:a="http://schemas.openxmlformats.org/drawingml/2006/main" noGrp="1"/>
          </p:cNvSpPr>
          <p:nvPr/>
        </p:nvSpPr>
        <p:spPr>
          <a:xfrm xmlns:a="http://schemas.openxmlformats.org/drawingml/2006/main" rot="0" flipH="0" flipV="0">
            <a:off x="2377440" y="2595014"/>
            <a:ext cx="1965960" cy="757135"/>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1" name="Text 19">
            <a:extLst xmlns:a="http://schemas.openxmlformats.org/drawingml/2006/main">
              <a:ext uri="{FF2B5EF4-FFF2-40B4-BE49-F238E27FC236}">
                <a16:creationId xmlns:a16="http://schemas.microsoft.com/office/drawing/2014/main" id="{B90EB950-44D9-429B-BC8C-95C1D6F1DC27}"/>
              </a:ext>
            </a:extLst>
          </p:cNvPr>
          <p:cNvSpPr>
            <a:spLocks xmlns:a="http://schemas.openxmlformats.org/drawingml/2006/main" noGrp="1"/>
          </p:cNvSpPr>
          <p:nvPr/>
        </p:nvSpPr>
        <p:spPr>
          <a:xfrm xmlns:a="http://schemas.openxmlformats.org/drawingml/2006/main" rot="0" flipH="0" flipV="0">
            <a:off x="2441448" y="2693442"/>
            <a:ext cx="1837944" cy="6057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B66E47"/>
                </a:solidFill>
                <a:latin typeface="Arial"/>
                <a:ea typeface="Arial"/>
                <a:cs typeface="Arial"/>
              </a:rPr>
              <a:t>Fortinet; Cisco; HPE EdgeConnect</a:t>
            </a:r>
            <a:endParaRPr sz="800">
              <a:latin typeface="Arial"/>
              <a:ea typeface="Arial"/>
              <a:cs typeface="Arial"/>
            </a:endParaRPr>
          </a:p>
        </p:txBody>
      </p:sp>
      <p:sp>
        <p:nvSpPr>
          <p:cNvPr id="22" name="Shape 20">
            <a:extLst xmlns:a="http://schemas.openxmlformats.org/drawingml/2006/main">
              <a:ext uri="{FF2B5EF4-FFF2-40B4-BE49-F238E27FC236}">
                <a16:creationId xmlns:a16="http://schemas.microsoft.com/office/drawing/2014/main" id="{8B05B02A-4F43-4625-8E61-1AB7377E6182}"/>
              </a:ext>
            </a:extLst>
          </p:cNvPr>
          <p:cNvSpPr>
            <a:spLocks xmlns:a="http://schemas.openxmlformats.org/drawingml/2006/main" noGrp="1"/>
          </p:cNvSpPr>
          <p:nvPr/>
        </p:nvSpPr>
        <p:spPr>
          <a:xfrm xmlns:a="http://schemas.openxmlformats.org/drawingml/2006/main" rot="0" flipH="0" flipV="0">
            <a:off x="4343400" y="2595014"/>
            <a:ext cx="3017520" cy="757135"/>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3" name="Text 21">
            <a:extLst xmlns:a="http://schemas.openxmlformats.org/drawingml/2006/main">
              <a:ext uri="{FF2B5EF4-FFF2-40B4-BE49-F238E27FC236}">
                <a16:creationId xmlns:a16="http://schemas.microsoft.com/office/drawing/2014/main" id="{3A16C28A-B799-4E15-A416-D364D96C64FF}"/>
              </a:ext>
            </a:extLst>
          </p:cNvPr>
          <p:cNvSpPr>
            <a:spLocks xmlns:a="http://schemas.openxmlformats.org/drawingml/2006/main" noGrp="1"/>
          </p:cNvSpPr>
          <p:nvPr/>
        </p:nvSpPr>
        <p:spPr>
          <a:xfrm xmlns:a="http://schemas.openxmlformats.org/drawingml/2006/main" rot="0" flipH="0" flipV="0">
            <a:off x="4407408" y="2693442"/>
            <a:ext cx="2889504" cy="6057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Best where branch modernization is led by firewall consolidation, SD-WAN and Zero Trust controls.</a:t>
            </a:r>
            <a:endParaRPr sz="800">
              <a:latin typeface="Arial"/>
              <a:ea typeface="Arial"/>
              <a:cs typeface="Arial"/>
            </a:endParaRPr>
          </a:p>
        </p:txBody>
      </p:sp>
      <p:sp>
        <p:nvSpPr>
          <p:cNvPr id="24" name="Shape 22">
            <a:extLst xmlns:a="http://schemas.openxmlformats.org/drawingml/2006/main">
              <a:ext uri="{FF2B5EF4-FFF2-40B4-BE49-F238E27FC236}">
                <a16:creationId xmlns:a16="http://schemas.microsoft.com/office/drawing/2014/main" id="{6631727E-EBE3-4D7C-8228-59A213CB1C89}"/>
              </a:ext>
            </a:extLst>
          </p:cNvPr>
          <p:cNvSpPr>
            <a:spLocks xmlns:a="http://schemas.openxmlformats.org/drawingml/2006/main" noGrp="1"/>
          </p:cNvSpPr>
          <p:nvPr/>
        </p:nvSpPr>
        <p:spPr>
          <a:xfrm xmlns:a="http://schemas.openxmlformats.org/drawingml/2006/main" rot="0" flipH="0" flipV="0">
            <a:off x="502920" y="3352150"/>
            <a:ext cx="1874520" cy="757135"/>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5" name="Text 23">
            <a:extLst xmlns:a="http://schemas.openxmlformats.org/drawingml/2006/main">
              <a:ext uri="{FF2B5EF4-FFF2-40B4-BE49-F238E27FC236}">
                <a16:creationId xmlns:a16="http://schemas.microsoft.com/office/drawing/2014/main" id="{01353485-F8F2-49DA-A549-842381ED9CA7}"/>
              </a:ext>
            </a:extLst>
          </p:cNvPr>
          <p:cNvSpPr>
            <a:spLocks xmlns:a="http://schemas.openxmlformats.org/drawingml/2006/main" noGrp="1"/>
          </p:cNvSpPr>
          <p:nvPr/>
        </p:nvSpPr>
        <p:spPr>
          <a:xfrm xmlns:a="http://schemas.openxmlformats.org/drawingml/2006/main" rot="0" flipH="0" flipV="0">
            <a:off x="566928" y="3450578"/>
            <a:ext cx="1746504" cy="6057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AI / Data-Center Switching Adjacency</a:t>
            </a:r>
            <a:endParaRPr sz="8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69AB3296-22C6-4BD3-8C63-E64A12F6897B}"/>
              </a:ext>
            </a:extLst>
          </p:cNvPr>
          <p:cNvSpPr>
            <a:spLocks xmlns:a="http://schemas.openxmlformats.org/drawingml/2006/main" noGrp="1"/>
          </p:cNvSpPr>
          <p:nvPr/>
        </p:nvSpPr>
        <p:spPr>
          <a:xfrm xmlns:a="http://schemas.openxmlformats.org/drawingml/2006/main" rot="0" flipH="0" flipV="0">
            <a:off x="2377440" y="3352150"/>
            <a:ext cx="1965960" cy="757135"/>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7" name="Text 25">
            <a:extLst xmlns:a="http://schemas.openxmlformats.org/drawingml/2006/main">
              <a:ext uri="{FF2B5EF4-FFF2-40B4-BE49-F238E27FC236}">
                <a16:creationId xmlns:a16="http://schemas.microsoft.com/office/drawing/2014/main" id="{827CF149-41FE-4CFC-A82C-804F5BF81CFE}"/>
              </a:ext>
            </a:extLst>
          </p:cNvPr>
          <p:cNvSpPr>
            <a:spLocks xmlns:a="http://schemas.openxmlformats.org/drawingml/2006/main" noGrp="1"/>
          </p:cNvSpPr>
          <p:nvPr/>
        </p:nvSpPr>
        <p:spPr>
          <a:xfrm xmlns:a="http://schemas.openxmlformats.org/drawingml/2006/main" rot="0" flipH="0" flipV="0">
            <a:off x="2441448" y="3450578"/>
            <a:ext cx="1837944" cy="6057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B66E47"/>
                </a:solidFill>
                <a:latin typeface="Arial"/>
                <a:ea typeface="Arial"/>
                <a:cs typeface="Arial"/>
              </a:rPr>
              <a:t>Arista; Cisco Nexus; HPE Juniper</a:t>
            </a:r>
            <a:endParaRPr sz="80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AFBB2C55-470C-44EF-B3B6-F81D09560FEF}"/>
              </a:ext>
            </a:extLst>
          </p:cNvPr>
          <p:cNvSpPr>
            <a:spLocks xmlns:a="http://schemas.openxmlformats.org/drawingml/2006/main" noGrp="1"/>
          </p:cNvSpPr>
          <p:nvPr/>
        </p:nvSpPr>
        <p:spPr>
          <a:xfrm xmlns:a="http://schemas.openxmlformats.org/drawingml/2006/main" rot="0" flipH="0" flipV="0">
            <a:off x="4343400" y="3352150"/>
            <a:ext cx="3017520" cy="757135"/>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9" name="Text 27">
            <a:extLst xmlns:a="http://schemas.openxmlformats.org/drawingml/2006/main">
              <a:ext uri="{FF2B5EF4-FFF2-40B4-BE49-F238E27FC236}">
                <a16:creationId xmlns:a16="http://schemas.microsoft.com/office/drawing/2014/main" id="{3734006F-E313-444D-A508-F68C091FB471}"/>
              </a:ext>
            </a:extLst>
          </p:cNvPr>
          <p:cNvSpPr>
            <a:spLocks xmlns:a="http://schemas.openxmlformats.org/drawingml/2006/main" noGrp="1"/>
          </p:cNvSpPr>
          <p:nvPr/>
        </p:nvSpPr>
        <p:spPr>
          <a:xfrm xmlns:a="http://schemas.openxmlformats.org/drawingml/2006/main" rot="0" flipH="0" flipV="0">
            <a:off x="4407408" y="3450578"/>
            <a:ext cx="2889504" cy="6057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Best where the hardware refresh must align with data-center growth and AI-ready switching.</a:t>
            </a:r>
            <a:endParaRPr sz="8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DA1CAFBC-9CB3-4741-A652-7F130FE6A151}"/>
              </a:ext>
            </a:extLst>
          </p:cNvPr>
          <p:cNvSpPr>
            <a:spLocks xmlns:a="http://schemas.openxmlformats.org/drawingml/2006/main" noGrp="1"/>
          </p:cNvSpPr>
          <p:nvPr/>
        </p:nvSpPr>
        <p:spPr>
          <a:xfrm xmlns:a="http://schemas.openxmlformats.org/drawingml/2006/main" rot="0" flipH="0" flipV="0">
            <a:off x="502920" y="4109286"/>
            <a:ext cx="1874520" cy="757135"/>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1" name="Text 29">
            <a:extLst xmlns:a="http://schemas.openxmlformats.org/drawingml/2006/main">
              <a:ext uri="{FF2B5EF4-FFF2-40B4-BE49-F238E27FC236}">
                <a16:creationId xmlns:a16="http://schemas.microsoft.com/office/drawing/2014/main" id="{BFFAEEBB-27BD-491D-8E89-97E69055A50F}"/>
              </a:ext>
            </a:extLst>
          </p:cNvPr>
          <p:cNvSpPr>
            <a:spLocks xmlns:a="http://schemas.openxmlformats.org/drawingml/2006/main" noGrp="1"/>
          </p:cNvSpPr>
          <p:nvPr/>
        </p:nvSpPr>
        <p:spPr>
          <a:xfrm xmlns:a="http://schemas.openxmlformats.org/drawingml/2006/main" rot="0" flipH="0" flipV="0">
            <a:off x="566928" y="4207714"/>
            <a:ext cx="1746504" cy="6057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Cloud-Managed Mid-Site Refresh</a:t>
            </a:r>
            <a:endParaRPr sz="800">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BD9D7C6E-6276-4F35-B406-149AE91D78B0}"/>
              </a:ext>
            </a:extLst>
          </p:cNvPr>
          <p:cNvSpPr>
            <a:spLocks xmlns:a="http://schemas.openxmlformats.org/drawingml/2006/main" noGrp="1"/>
          </p:cNvSpPr>
          <p:nvPr/>
        </p:nvSpPr>
        <p:spPr>
          <a:xfrm xmlns:a="http://schemas.openxmlformats.org/drawingml/2006/main" rot="0" flipH="0" flipV="0">
            <a:off x="2377440" y="4109286"/>
            <a:ext cx="1965960" cy="757135"/>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3" name="Text 31">
            <a:extLst xmlns:a="http://schemas.openxmlformats.org/drawingml/2006/main">
              <a:ext uri="{FF2B5EF4-FFF2-40B4-BE49-F238E27FC236}">
                <a16:creationId xmlns:a16="http://schemas.microsoft.com/office/drawing/2014/main" id="{E1BF8F47-26DC-4883-985B-071497055CC3}"/>
              </a:ext>
            </a:extLst>
          </p:cNvPr>
          <p:cNvSpPr>
            <a:spLocks xmlns:a="http://schemas.openxmlformats.org/drawingml/2006/main" noGrp="1"/>
          </p:cNvSpPr>
          <p:nvPr/>
        </p:nvSpPr>
        <p:spPr>
          <a:xfrm xmlns:a="http://schemas.openxmlformats.org/drawingml/2006/main" rot="0" flipH="0" flipV="0">
            <a:off x="2441448" y="4207714"/>
            <a:ext cx="1837944" cy="6057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B66E47"/>
                </a:solidFill>
                <a:latin typeface="Arial"/>
                <a:ea typeface="Arial"/>
                <a:cs typeface="Arial"/>
              </a:rPr>
              <a:t>Cisco Meraki; HPE Aruba Central; ExtremeCloud</a:t>
            </a:r>
            <a:endParaRPr sz="80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710BBE80-8C06-4143-BC8B-030B5C70DF71}"/>
              </a:ext>
            </a:extLst>
          </p:cNvPr>
          <p:cNvSpPr>
            <a:spLocks xmlns:a="http://schemas.openxmlformats.org/drawingml/2006/main" noGrp="1"/>
          </p:cNvSpPr>
          <p:nvPr/>
        </p:nvSpPr>
        <p:spPr>
          <a:xfrm xmlns:a="http://schemas.openxmlformats.org/drawingml/2006/main" rot="0" flipH="0" flipV="0">
            <a:off x="4343400" y="4109286"/>
            <a:ext cx="3017520" cy="757135"/>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5" name="Text 33">
            <a:extLst xmlns:a="http://schemas.openxmlformats.org/drawingml/2006/main">
              <a:ext uri="{FF2B5EF4-FFF2-40B4-BE49-F238E27FC236}">
                <a16:creationId xmlns:a16="http://schemas.microsoft.com/office/drawing/2014/main" id="{D4065A24-9E66-4468-B096-0EC66BBBBF35}"/>
              </a:ext>
            </a:extLst>
          </p:cNvPr>
          <p:cNvSpPr>
            <a:spLocks xmlns:a="http://schemas.openxmlformats.org/drawingml/2006/main" noGrp="1"/>
          </p:cNvSpPr>
          <p:nvPr/>
        </p:nvSpPr>
        <p:spPr>
          <a:xfrm xmlns:a="http://schemas.openxmlformats.org/drawingml/2006/main" rot="0" flipH="0" flipV="0">
            <a:off x="4407408" y="4207714"/>
            <a:ext cx="2889504" cy="6057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Best where lean operations, rapid provisioning and remote branch visibility matter more than heavy customization.</a:t>
            </a:r>
            <a:endParaRPr sz="8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22144CA6-CDC7-463F-9CC3-80F4C3F8D1BF}"/>
              </a:ext>
            </a:extLst>
          </p:cNvPr>
          <p:cNvSpPr>
            <a:spLocks xmlns:a="http://schemas.openxmlformats.org/drawingml/2006/main" noGrp="1"/>
          </p:cNvSpPr>
          <p:nvPr/>
        </p:nvSpPr>
        <p:spPr>
          <a:xfrm xmlns:a="http://schemas.openxmlformats.org/drawingml/2006/main" rot="0" flipH="0" flipV="0">
            <a:off x="502920" y="4866422"/>
            <a:ext cx="1874520" cy="757135"/>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7" name="Text 35">
            <a:extLst xmlns:a="http://schemas.openxmlformats.org/drawingml/2006/main">
              <a:ext uri="{FF2B5EF4-FFF2-40B4-BE49-F238E27FC236}">
                <a16:creationId xmlns:a16="http://schemas.microsoft.com/office/drawing/2014/main" id="{4B8C67EB-CE53-4DF5-824B-077C88BC6CF2}"/>
              </a:ext>
            </a:extLst>
          </p:cNvPr>
          <p:cNvSpPr>
            <a:spLocks xmlns:a="http://schemas.openxmlformats.org/drawingml/2006/main" noGrp="1"/>
          </p:cNvSpPr>
          <p:nvPr/>
        </p:nvSpPr>
        <p:spPr>
          <a:xfrm xmlns:a="http://schemas.openxmlformats.org/drawingml/2006/main" rot="0" flipH="0" flipV="0">
            <a:off x="566928" y="4964850"/>
            <a:ext cx="1746504" cy="6057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Challenger / Commercial Benchmark</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F9969954-956E-4C45-9C7E-BA7524585680}"/>
              </a:ext>
            </a:extLst>
          </p:cNvPr>
          <p:cNvSpPr>
            <a:spLocks xmlns:a="http://schemas.openxmlformats.org/drawingml/2006/main" noGrp="1"/>
          </p:cNvSpPr>
          <p:nvPr/>
        </p:nvSpPr>
        <p:spPr>
          <a:xfrm xmlns:a="http://schemas.openxmlformats.org/drawingml/2006/main" rot="0" flipH="0" flipV="0">
            <a:off x="2377440" y="4866422"/>
            <a:ext cx="1965960" cy="757135"/>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9" name="Text 37">
            <a:extLst xmlns:a="http://schemas.openxmlformats.org/drawingml/2006/main">
              <a:ext uri="{FF2B5EF4-FFF2-40B4-BE49-F238E27FC236}">
                <a16:creationId xmlns:a16="http://schemas.microsoft.com/office/drawing/2014/main" id="{7F2D9641-DC7C-461A-A154-304752F0CA68}"/>
              </a:ext>
            </a:extLst>
          </p:cNvPr>
          <p:cNvSpPr>
            <a:spLocks xmlns:a="http://schemas.openxmlformats.org/drawingml/2006/main" noGrp="1"/>
          </p:cNvSpPr>
          <p:nvPr/>
        </p:nvSpPr>
        <p:spPr>
          <a:xfrm xmlns:a="http://schemas.openxmlformats.org/drawingml/2006/main" rot="0" flipH="0" flipV="0">
            <a:off x="2441448" y="4964850"/>
            <a:ext cx="1837944" cy="6057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B66E47"/>
                </a:solidFill>
                <a:latin typeface="Arial"/>
                <a:ea typeface="Arial"/>
                <a:cs typeface="Arial"/>
              </a:rPr>
              <a:t>Extreme; Fortinet; Arista</a:t>
            </a:r>
            <a:endParaRPr sz="80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1DBAD98B-9CAA-4C51-99C6-CB76DDD53773}"/>
              </a:ext>
            </a:extLst>
          </p:cNvPr>
          <p:cNvSpPr>
            <a:spLocks xmlns:a="http://schemas.openxmlformats.org/drawingml/2006/main" noGrp="1"/>
          </p:cNvSpPr>
          <p:nvPr/>
        </p:nvSpPr>
        <p:spPr>
          <a:xfrm xmlns:a="http://schemas.openxmlformats.org/drawingml/2006/main" rot="0" flipH="0" flipV="0">
            <a:off x="4343400" y="4866422"/>
            <a:ext cx="3017520" cy="757135"/>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1" name="Text 39">
            <a:extLst xmlns:a="http://schemas.openxmlformats.org/drawingml/2006/main">
              <a:ext uri="{FF2B5EF4-FFF2-40B4-BE49-F238E27FC236}">
                <a16:creationId xmlns:a16="http://schemas.microsoft.com/office/drawing/2014/main" id="{9C7A5CF0-4012-4D15-9C0B-02E70E294404}"/>
              </a:ext>
            </a:extLst>
          </p:cNvPr>
          <p:cNvSpPr>
            <a:spLocks xmlns:a="http://schemas.openxmlformats.org/drawingml/2006/main" noGrp="1"/>
          </p:cNvSpPr>
          <p:nvPr/>
        </p:nvSpPr>
        <p:spPr>
          <a:xfrm xmlns:a="http://schemas.openxmlformats.org/drawingml/2006/main" rot="0" flipH="0" flipV="0">
            <a:off x="4407408" y="4964850"/>
            <a:ext cx="2889504" cy="6057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Useful to maintain price tension and avoid treating full-stack incumbency as the only viable sourcing path.</a:t>
            </a:r>
            <a:endParaRPr sz="800">
              <a:latin typeface="Arial"/>
              <a:ea typeface="Arial"/>
              <a:cs typeface="Arial"/>
            </a:endParaRPr>
          </a:p>
        </p:txBody>
      </p:sp>
      <p:sp>
        <p:nvSpPr>
          <p:cNvPr id="42" name="Text 40">
            <a:extLst xmlns:a="http://schemas.openxmlformats.org/drawingml/2006/main">
              <a:ext uri="{FF2B5EF4-FFF2-40B4-BE49-F238E27FC236}">
                <a16:creationId xmlns:a16="http://schemas.microsoft.com/office/drawing/2014/main" id="{3963F6FF-0F96-4392-910F-CB65031060EF}"/>
              </a:ext>
            </a:extLst>
          </p:cNvPr>
          <p:cNvSpPr>
            <a:spLocks xmlns:a="http://schemas.openxmlformats.org/drawingml/2006/main" noGrp="1"/>
          </p:cNvSpPr>
          <p:nvPr/>
        </p:nvSpPr>
        <p:spPr>
          <a:xfrm xmlns:a="http://schemas.openxmlformats.org/drawingml/2006/main">
            <a:off x="7726680" y="1078992"/>
            <a:ext cx="34747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Domain coverage index</a:t>
            </a:r>
            <a:endParaRPr sz="1000">
              <a:latin typeface="Arial"/>
              <a:ea typeface="Arial"/>
              <a:cs typeface="Arial"/>
            </a:endParaRPr>
          </a:p>
        </p:txBody>
      </p:sp>
      <p:sp>
        <p:nvSpPr>
          <p:cNvPr id="43" name="Text 41">
            <a:extLst xmlns:a="http://schemas.openxmlformats.org/drawingml/2006/main">
              <a:ext uri="{FF2B5EF4-FFF2-40B4-BE49-F238E27FC236}">
                <a16:creationId xmlns:a16="http://schemas.microsoft.com/office/drawing/2014/main" id="{BE4DBBEB-827D-421D-850D-689543D7C264}"/>
              </a:ext>
            </a:extLst>
          </p:cNvPr>
          <p:cNvSpPr>
            <a:spLocks xmlns:a="http://schemas.openxmlformats.org/drawingml/2006/main" noGrp="1"/>
          </p:cNvSpPr>
          <p:nvPr/>
        </p:nvSpPr>
        <p:spPr>
          <a:xfrm xmlns:a="http://schemas.openxmlformats.org/drawingml/2006/main">
            <a:off x="7818120" y="1463040"/>
            <a:ext cx="10515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Cisco</a:t>
            </a:r>
            <a:endParaRPr sz="800">
              <a:latin typeface="Arial"/>
              <a:ea typeface="Arial"/>
              <a:cs typeface="Arial"/>
            </a:endParaRPr>
          </a:p>
        </p:txBody>
      </p:sp>
      <p:sp>
        <p:nvSpPr>
          <p:cNvPr id="44" name="Shape 42">
            <a:extLst xmlns:a="http://schemas.openxmlformats.org/drawingml/2006/main">
              <a:ext uri="{FF2B5EF4-FFF2-40B4-BE49-F238E27FC236}">
                <a16:creationId xmlns:a16="http://schemas.microsoft.com/office/drawing/2014/main" id="{B9B2B521-3865-46B0-B9C2-3B4BC7522C13}"/>
              </a:ext>
            </a:extLst>
          </p:cNvPr>
          <p:cNvSpPr>
            <a:spLocks xmlns:a="http://schemas.openxmlformats.org/drawingml/2006/main" noGrp="1"/>
          </p:cNvSpPr>
          <p:nvPr/>
        </p:nvSpPr>
        <p:spPr>
          <a:xfrm xmlns:a="http://schemas.openxmlformats.org/drawingml/2006/main">
            <a:off x="9006840" y="1417320"/>
            <a:ext cx="2057400" cy="164592"/>
          </a:xfrm>
          <a:prstGeom xmlns:a="http://schemas.openxmlformats.org/drawingml/2006/main" prst="rect">
            <a:avLst/>
          </a:prstGeom>
          <a:solidFill xmlns:a="http://schemas.openxmlformats.org/drawingml/2006/main">
            <a:srgbClr val="F6F2E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5" name="Shape 43">
            <a:extLst xmlns:a="http://schemas.openxmlformats.org/drawingml/2006/main">
              <a:ext uri="{FF2B5EF4-FFF2-40B4-BE49-F238E27FC236}">
                <a16:creationId xmlns:a16="http://schemas.microsoft.com/office/drawing/2014/main" id="{98E87540-3391-49DC-8AA7-C889AFF94C73}"/>
              </a:ext>
            </a:extLst>
          </p:cNvPr>
          <p:cNvSpPr>
            <a:spLocks xmlns:a="http://schemas.openxmlformats.org/drawingml/2006/main" noGrp="1"/>
          </p:cNvSpPr>
          <p:nvPr/>
        </p:nvSpPr>
        <p:spPr>
          <a:xfrm xmlns:a="http://schemas.openxmlformats.org/drawingml/2006/main">
            <a:off x="9006840" y="1417320"/>
            <a:ext cx="1954530" cy="164592"/>
          </a:xfrm>
          <a:prstGeom xmlns:a="http://schemas.openxmlformats.org/drawingml/2006/main" prst="rect">
            <a:avLst/>
          </a:prstGeom>
          <a:solidFill xmlns:a="http://schemas.openxmlformats.org/drawingml/2006/main">
            <a:srgbClr val="B66E47"/>
          </a:solidFill>
          <a:ln xmlns:a="http://schemas.openxmlformats.org/drawingml/2006/main" w="12700">
            <a:solidFill>
              <a:srgbClr val="1F5D8C"/>
            </a:solidFill>
            <a:prstDash val="solid"/>
          </a:ln>
        </p:spPr>
        <p:txBody>
          <a:bodyPr xmlns:a="http://schemas.openxmlformats.org/drawingml/2006/main"/>
          <a:lstStyle xmlns:a="http://schemas.openxmlformats.org/drawingml/2006/main"/>
          <a:p xmlns:a="http://schemas.openxmlformats.org/drawingml/2006/main">
            <a:endParaRPr/>
          </a:p>
        </p:txBody>
      </p:sp>
      <p:sp>
        <p:nvSpPr>
          <p:cNvPr id="46" name="Text 44">
            <a:extLst xmlns:a="http://schemas.openxmlformats.org/drawingml/2006/main">
              <a:ext uri="{FF2B5EF4-FFF2-40B4-BE49-F238E27FC236}">
                <a16:creationId xmlns:a16="http://schemas.microsoft.com/office/drawing/2014/main" id="{071E733D-7366-4A2B-943C-C806E25E5EF4}"/>
              </a:ext>
            </a:extLst>
          </p:cNvPr>
          <p:cNvSpPr>
            <a:spLocks xmlns:a="http://schemas.openxmlformats.org/drawingml/2006/main" noGrp="1"/>
          </p:cNvSpPr>
          <p:nvPr/>
        </p:nvSpPr>
        <p:spPr>
          <a:xfrm xmlns:a="http://schemas.openxmlformats.org/drawingml/2006/main">
            <a:off x="11137392" y="1453896"/>
            <a:ext cx="22860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3E4548"/>
                </a:solidFill>
                <a:latin typeface="Arial"/>
                <a:ea typeface="Arial"/>
                <a:cs typeface="Arial"/>
              </a:rPr>
              <a:t>95</a:t>
            </a:r>
            <a:endParaRPr sz="800">
              <a:latin typeface="Arial"/>
              <a:ea typeface="Arial"/>
              <a:cs typeface="Arial"/>
            </a:endParaRPr>
          </a:p>
        </p:txBody>
      </p:sp>
      <p:sp>
        <p:nvSpPr>
          <p:cNvPr id="47" name="Text 45">
            <a:extLst xmlns:a="http://schemas.openxmlformats.org/drawingml/2006/main">
              <a:ext uri="{FF2B5EF4-FFF2-40B4-BE49-F238E27FC236}">
                <a16:creationId xmlns:a16="http://schemas.microsoft.com/office/drawing/2014/main" id="{E100D2BE-41D9-44A0-869E-452A4D304E18}"/>
              </a:ext>
            </a:extLst>
          </p:cNvPr>
          <p:cNvSpPr>
            <a:spLocks xmlns:a="http://schemas.openxmlformats.org/drawingml/2006/main" noGrp="1"/>
          </p:cNvSpPr>
          <p:nvPr/>
        </p:nvSpPr>
        <p:spPr>
          <a:xfrm xmlns:a="http://schemas.openxmlformats.org/drawingml/2006/main">
            <a:off x="7818120" y="1847088"/>
            <a:ext cx="10515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HPE Networking</a:t>
            </a: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C05A75F5-8673-4669-A8D3-AEC67AF49253}"/>
              </a:ext>
            </a:extLst>
          </p:cNvPr>
          <p:cNvSpPr>
            <a:spLocks xmlns:a="http://schemas.openxmlformats.org/drawingml/2006/main" noGrp="1"/>
          </p:cNvSpPr>
          <p:nvPr/>
        </p:nvSpPr>
        <p:spPr>
          <a:xfrm xmlns:a="http://schemas.openxmlformats.org/drawingml/2006/main">
            <a:off x="9006840" y="1801368"/>
            <a:ext cx="2057400" cy="164592"/>
          </a:xfrm>
          <a:prstGeom xmlns:a="http://schemas.openxmlformats.org/drawingml/2006/main" prst="rect">
            <a:avLst/>
          </a:prstGeom>
          <a:solidFill xmlns:a="http://schemas.openxmlformats.org/drawingml/2006/main">
            <a:srgbClr val="F6F2E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9" name="Shape 47">
            <a:extLst xmlns:a="http://schemas.openxmlformats.org/drawingml/2006/main">
              <a:ext uri="{FF2B5EF4-FFF2-40B4-BE49-F238E27FC236}">
                <a16:creationId xmlns:a16="http://schemas.microsoft.com/office/drawing/2014/main" id="{CD060F1D-FB81-4244-9C70-C4C440D963D0}"/>
              </a:ext>
            </a:extLst>
          </p:cNvPr>
          <p:cNvSpPr>
            <a:spLocks xmlns:a="http://schemas.openxmlformats.org/drawingml/2006/main" noGrp="1"/>
          </p:cNvSpPr>
          <p:nvPr/>
        </p:nvSpPr>
        <p:spPr>
          <a:xfrm xmlns:a="http://schemas.openxmlformats.org/drawingml/2006/main">
            <a:off x="9006840" y="1801368"/>
            <a:ext cx="1851660" cy="164592"/>
          </a:xfrm>
          <a:prstGeom xmlns:a="http://schemas.openxmlformats.org/drawingml/2006/main" prst="rect">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p>
        </p:txBody>
      </p:sp>
      <p:sp>
        <p:nvSpPr>
          <p:cNvPr id="50" name="Text 48">
            <a:extLst xmlns:a="http://schemas.openxmlformats.org/drawingml/2006/main">
              <a:ext uri="{FF2B5EF4-FFF2-40B4-BE49-F238E27FC236}">
                <a16:creationId xmlns:a16="http://schemas.microsoft.com/office/drawing/2014/main" id="{B4DB28A1-B387-4B08-87BE-2D4AB20DB844}"/>
              </a:ext>
            </a:extLst>
          </p:cNvPr>
          <p:cNvSpPr>
            <a:spLocks xmlns:a="http://schemas.openxmlformats.org/drawingml/2006/main" noGrp="1"/>
          </p:cNvSpPr>
          <p:nvPr/>
        </p:nvSpPr>
        <p:spPr>
          <a:xfrm xmlns:a="http://schemas.openxmlformats.org/drawingml/2006/main">
            <a:off x="11137392" y="1837944"/>
            <a:ext cx="22860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3E4548"/>
                </a:solidFill>
                <a:latin typeface="Arial"/>
                <a:ea typeface="Arial"/>
                <a:cs typeface="Arial"/>
              </a:rPr>
              <a:t>90</a:t>
            </a:r>
            <a:endParaRPr sz="800">
              <a:latin typeface="Arial"/>
              <a:ea typeface="Arial"/>
              <a:cs typeface="Arial"/>
            </a:endParaRPr>
          </a:p>
        </p:txBody>
      </p:sp>
      <p:sp>
        <p:nvSpPr>
          <p:cNvPr id="51" name="Text 49">
            <a:extLst xmlns:a="http://schemas.openxmlformats.org/drawingml/2006/main">
              <a:ext uri="{FF2B5EF4-FFF2-40B4-BE49-F238E27FC236}">
                <a16:creationId xmlns:a16="http://schemas.microsoft.com/office/drawing/2014/main" id="{FBBBDF00-70DC-4776-AFF6-BAC8A3517550}"/>
              </a:ext>
            </a:extLst>
          </p:cNvPr>
          <p:cNvSpPr>
            <a:spLocks xmlns:a="http://schemas.openxmlformats.org/drawingml/2006/main" noGrp="1"/>
          </p:cNvSpPr>
          <p:nvPr/>
        </p:nvSpPr>
        <p:spPr>
          <a:xfrm xmlns:a="http://schemas.openxmlformats.org/drawingml/2006/main">
            <a:off x="7818120" y="2231136"/>
            <a:ext cx="10515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Fortinet</a:t>
            </a: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41ED4547-0A08-409B-A44B-3B78E085490A}"/>
              </a:ext>
            </a:extLst>
          </p:cNvPr>
          <p:cNvSpPr>
            <a:spLocks xmlns:a="http://schemas.openxmlformats.org/drawingml/2006/main" noGrp="1"/>
          </p:cNvSpPr>
          <p:nvPr/>
        </p:nvSpPr>
        <p:spPr>
          <a:xfrm xmlns:a="http://schemas.openxmlformats.org/drawingml/2006/main">
            <a:off x="9006840" y="2185416"/>
            <a:ext cx="2057400" cy="164592"/>
          </a:xfrm>
          <a:prstGeom xmlns:a="http://schemas.openxmlformats.org/drawingml/2006/main" prst="rect">
            <a:avLst/>
          </a:prstGeom>
          <a:solidFill xmlns:a="http://schemas.openxmlformats.org/drawingml/2006/main">
            <a:srgbClr val="F6F2E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3" name="Shape 51">
            <a:extLst xmlns:a="http://schemas.openxmlformats.org/drawingml/2006/main">
              <a:ext uri="{FF2B5EF4-FFF2-40B4-BE49-F238E27FC236}">
                <a16:creationId xmlns:a16="http://schemas.microsoft.com/office/drawing/2014/main" id="{6E909F1C-2A2E-4B80-B851-6D59349DF0E3}"/>
              </a:ext>
            </a:extLst>
          </p:cNvPr>
          <p:cNvSpPr>
            <a:spLocks xmlns:a="http://schemas.openxmlformats.org/drawingml/2006/main" noGrp="1"/>
          </p:cNvSpPr>
          <p:nvPr/>
        </p:nvSpPr>
        <p:spPr>
          <a:xfrm xmlns:a="http://schemas.openxmlformats.org/drawingml/2006/main">
            <a:off x="9006840" y="2185416"/>
            <a:ext cx="1481328" cy="164592"/>
          </a:xfrm>
          <a:prstGeom xmlns:a="http://schemas.openxmlformats.org/drawingml/2006/main" prst="rect">
            <a:avLst/>
          </a:prstGeom>
          <a:solidFill xmlns:a="http://schemas.openxmlformats.org/drawingml/2006/main">
            <a:srgbClr val="6B4E9B"/>
          </a:solidFill>
          <a:ln xmlns:a="http://schemas.openxmlformats.org/drawingml/2006/main" w="12700">
            <a:solidFill>
              <a:srgbClr val="6B4E9B"/>
            </a:solidFill>
            <a:prstDash val="solid"/>
          </a:ln>
        </p:spPr>
        <p:txBody>
          <a:bodyPr xmlns:a="http://schemas.openxmlformats.org/drawingml/2006/main"/>
          <a:lstStyle xmlns:a="http://schemas.openxmlformats.org/drawingml/2006/main"/>
          <a:p xmlns:a="http://schemas.openxmlformats.org/drawingml/2006/main">
            <a:endParaRPr/>
          </a:p>
        </p:txBody>
      </p:sp>
      <p:sp>
        <p:nvSpPr>
          <p:cNvPr id="54" name="Text 52">
            <a:extLst xmlns:a="http://schemas.openxmlformats.org/drawingml/2006/main">
              <a:ext uri="{FF2B5EF4-FFF2-40B4-BE49-F238E27FC236}">
                <a16:creationId xmlns:a16="http://schemas.microsoft.com/office/drawing/2014/main" id="{CB1ADD41-FD36-4FA1-8E84-4C472BA24DE9}"/>
              </a:ext>
            </a:extLst>
          </p:cNvPr>
          <p:cNvSpPr>
            <a:spLocks xmlns:a="http://schemas.openxmlformats.org/drawingml/2006/main" noGrp="1"/>
          </p:cNvSpPr>
          <p:nvPr/>
        </p:nvSpPr>
        <p:spPr>
          <a:xfrm xmlns:a="http://schemas.openxmlformats.org/drawingml/2006/main">
            <a:off x="11137392" y="2221992"/>
            <a:ext cx="22860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3E4548"/>
                </a:solidFill>
                <a:latin typeface="Arial"/>
                <a:ea typeface="Arial"/>
                <a:cs typeface="Arial"/>
              </a:rPr>
              <a:t>72</a:t>
            </a:r>
            <a:endParaRPr sz="800">
              <a:latin typeface="Arial"/>
              <a:ea typeface="Arial"/>
              <a:cs typeface="Arial"/>
            </a:endParaRPr>
          </a:p>
        </p:txBody>
      </p:sp>
      <p:sp>
        <p:nvSpPr>
          <p:cNvPr id="55" name="Text 53">
            <a:extLst xmlns:a="http://schemas.openxmlformats.org/drawingml/2006/main">
              <a:ext uri="{FF2B5EF4-FFF2-40B4-BE49-F238E27FC236}">
                <a16:creationId xmlns:a16="http://schemas.microsoft.com/office/drawing/2014/main" id="{1B032246-4A47-4E5A-AFB2-EDD6F6D5CA69}"/>
              </a:ext>
            </a:extLst>
          </p:cNvPr>
          <p:cNvSpPr>
            <a:spLocks xmlns:a="http://schemas.openxmlformats.org/drawingml/2006/main" noGrp="1"/>
          </p:cNvSpPr>
          <p:nvPr/>
        </p:nvSpPr>
        <p:spPr>
          <a:xfrm xmlns:a="http://schemas.openxmlformats.org/drawingml/2006/main">
            <a:off x="7818120" y="2615184"/>
            <a:ext cx="10515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Arista</a:t>
            </a:r>
            <a:endParaRPr sz="800">
              <a:latin typeface="Arial"/>
              <a:ea typeface="Arial"/>
              <a:cs typeface="Arial"/>
            </a:endParaRPr>
          </a:p>
        </p:txBody>
      </p:sp>
      <p:sp>
        <p:nvSpPr>
          <p:cNvPr id="56" name="Shape 54">
            <a:extLst xmlns:a="http://schemas.openxmlformats.org/drawingml/2006/main">
              <a:ext uri="{FF2B5EF4-FFF2-40B4-BE49-F238E27FC236}">
                <a16:creationId xmlns:a16="http://schemas.microsoft.com/office/drawing/2014/main" id="{12950BF3-59B2-4A3C-A4F2-59CEB19A5CF7}"/>
              </a:ext>
            </a:extLst>
          </p:cNvPr>
          <p:cNvSpPr>
            <a:spLocks xmlns:a="http://schemas.openxmlformats.org/drawingml/2006/main" noGrp="1"/>
          </p:cNvSpPr>
          <p:nvPr/>
        </p:nvSpPr>
        <p:spPr>
          <a:xfrm xmlns:a="http://schemas.openxmlformats.org/drawingml/2006/main">
            <a:off x="9006840" y="2569464"/>
            <a:ext cx="2057400" cy="164592"/>
          </a:xfrm>
          <a:prstGeom xmlns:a="http://schemas.openxmlformats.org/drawingml/2006/main" prst="rect">
            <a:avLst/>
          </a:prstGeom>
          <a:solidFill xmlns:a="http://schemas.openxmlformats.org/drawingml/2006/main">
            <a:srgbClr val="F6F2E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7" name="Shape 55">
            <a:extLst xmlns:a="http://schemas.openxmlformats.org/drawingml/2006/main">
              <a:ext uri="{FF2B5EF4-FFF2-40B4-BE49-F238E27FC236}">
                <a16:creationId xmlns:a16="http://schemas.microsoft.com/office/drawing/2014/main" id="{85CC94FE-6C4A-4927-BE64-792F1644394E}"/>
              </a:ext>
            </a:extLst>
          </p:cNvPr>
          <p:cNvSpPr>
            <a:spLocks xmlns:a="http://schemas.openxmlformats.org/drawingml/2006/main" noGrp="1"/>
          </p:cNvSpPr>
          <p:nvPr/>
        </p:nvSpPr>
        <p:spPr>
          <a:xfrm xmlns:a="http://schemas.openxmlformats.org/drawingml/2006/main">
            <a:off x="9006840" y="2569464"/>
            <a:ext cx="1399032" cy="164592"/>
          </a:xfrm>
          <a:prstGeom xmlns:a="http://schemas.openxmlformats.org/drawingml/2006/main" prst="rect">
            <a:avLst/>
          </a:prstGeom>
          <a:solidFill xmlns:a="http://schemas.openxmlformats.org/drawingml/2006/main">
            <a:srgbClr val="77AFC6"/>
          </a:solidFill>
          <a:ln xmlns:a="http://schemas.openxmlformats.org/drawingml/2006/main" w="12700">
            <a:solidFill>
              <a:srgbClr val="77AFC6"/>
            </a:solidFill>
            <a:prstDash val="solid"/>
          </a:ln>
        </p:spPr>
        <p:txBody>
          <a:bodyPr xmlns:a="http://schemas.openxmlformats.org/drawingml/2006/main"/>
          <a:lstStyle xmlns:a="http://schemas.openxmlformats.org/drawingml/2006/main"/>
          <a:p xmlns:a="http://schemas.openxmlformats.org/drawingml/2006/main">
            <a:endParaRPr/>
          </a:p>
        </p:txBody>
      </p:sp>
      <p:sp>
        <p:nvSpPr>
          <p:cNvPr id="58" name="Text 56">
            <a:extLst xmlns:a="http://schemas.openxmlformats.org/drawingml/2006/main">
              <a:ext uri="{FF2B5EF4-FFF2-40B4-BE49-F238E27FC236}">
                <a16:creationId xmlns:a16="http://schemas.microsoft.com/office/drawing/2014/main" id="{8F5EAA3C-B388-4715-B46C-8FE282DFE272}"/>
              </a:ext>
            </a:extLst>
          </p:cNvPr>
          <p:cNvSpPr>
            <a:spLocks xmlns:a="http://schemas.openxmlformats.org/drawingml/2006/main" noGrp="1"/>
          </p:cNvSpPr>
          <p:nvPr/>
        </p:nvSpPr>
        <p:spPr>
          <a:xfrm xmlns:a="http://schemas.openxmlformats.org/drawingml/2006/main">
            <a:off x="11137392" y="2606040"/>
            <a:ext cx="22860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3E4548"/>
                </a:solidFill>
                <a:latin typeface="Arial"/>
                <a:ea typeface="Arial"/>
                <a:cs typeface="Arial"/>
              </a:rPr>
              <a:t>68</a:t>
            </a:r>
            <a:endParaRPr sz="800">
              <a:latin typeface="Arial"/>
              <a:ea typeface="Arial"/>
              <a:cs typeface="Arial"/>
            </a:endParaRPr>
          </a:p>
        </p:txBody>
      </p:sp>
      <p:sp>
        <p:nvSpPr>
          <p:cNvPr id="59" name="Text 57">
            <a:extLst xmlns:a="http://schemas.openxmlformats.org/drawingml/2006/main">
              <a:ext uri="{FF2B5EF4-FFF2-40B4-BE49-F238E27FC236}">
                <a16:creationId xmlns:a16="http://schemas.microsoft.com/office/drawing/2014/main" id="{FF49D04B-83C8-43F3-B402-1C78C07FDB9C}"/>
              </a:ext>
            </a:extLst>
          </p:cNvPr>
          <p:cNvSpPr>
            <a:spLocks xmlns:a="http://schemas.openxmlformats.org/drawingml/2006/main" noGrp="1"/>
          </p:cNvSpPr>
          <p:nvPr/>
        </p:nvSpPr>
        <p:spPr>
          <a:xfrm xmlns:a="http://schemas.openxmlformats.org/drawingml/2006/main">
            <a:off x="7818120" y="2999232"/>
            <a:ext cx="10515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Extreme</a:t>
            </a:r>
            <a:endParaRPr sz="800">
              <a:latin typeface="Arial"/>
              <a:ea typeface="Arial"/>
              <a:cs typeface="Arial"/>
            </a:endParaRPr>
          </a:p>
        </p:txBody>
      </p:sp>
      <p:sp>
        <p:nvSpPr>
          <p:cNvPr id="60" name="Shape 58">
            <a:extLst xmlns:a="http://schemas.openxmlformats.org/drawingml/2006/main">
              <a:ext uri="{FF2B5EF4-FFF2-40B4-BE49-F238E27FC236}">
                <a16:creationId xmlns:a16="http://schemas.microsoft.com/office/drawing/2014/main" id="{3C08263D-3B55-4FFE-B912-6BD70F180AE5}"/>
              </a:ext>
            </a:extLst>
          </p:cNvPr>
          <p:cNvSpPr>
            <a:spLocks xmlns:a="http://schemas.openxmlformats.org/drawingml/2006/main" noGrp="1"/>
          </p:cNvSpPr>
          <p:nvPr/>
        </p:nvSpPr>
        <p:spPr>
          <a:xfrm xmlns:a="http://schemas.openxmlformats.org/drawingml/2006/main">
            <a:off x="9006840" y="2953512"/>
            <a:ext cx="2057400" cy="164592"/>
          </a:xfrm>
          <a:prstGeom xmlns:a="http://schemas.openxmlformats.org/drawingml/2006/main" prst="rect">
            <a:avLst/>
          </a:prstGeom>
          <a:solidFill xmlns:a="http://schemas.openxmlformats.org/drawingml/2006/main">
            <a:srgbClr val="F6F2E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1" name="Shape 59">
            <a:extLst xmlns:a="http://schemas.openxmlformats.org/drawingml/2006/main">
              <a:ext uri="{FF2B5EF4-FFF2-40B4-BE49-F238E27FC236}">
                <a16:creationId xmlns:a16="http://schemas.microsoft.com/office/drawing/2014/main" id="{51962F9C-56AF-4977-B85C-245E043C09EC}"/>
              </a:ext>
            </a:extLst>
          </p:cNvPr>
          <p:cNvSpPr>
            <a:spLocks xmlns:a="http://schemas.openxmlformats.org/drawingml/2006/main" noGrp="1"/>
          </p:cNvSpPr>
          <p:nvPr/>
        </p:nvSpPr>
        <p:spPr>
          <a:xfrm xmlns:a="http://schemas.openxmlformats.org/drawingml/2006/main">
            <a:off x="9006840" y="2953512"/>
            <a:ext cx="1234440" cy="164592"/>
          </a:xfrm>
          <a:prstGeom xmlns:a="http://schemas.openxmlformats.org/drawingml/2006/main" prst="rect">
            <a:avLst/>
          </a:prstGeom>
          <a:solidFill xmlns:a="http://schemas.openxmlformats.org/drawingml/2006/main">
            <a:srgbClr val="C69345"/>
          </a:solidFill>
          <a:ln xmlns:a="http://schemas.openxmlformats.org/drawingml/2006/main" w="12700">
            <a:solidFill>
              <a:srgbClr val="9A5B00"/>
            </a:solidFill>
            <a:prstDash val="solid"/>
          </a:ln>
        </p:spPr>
        <p:txBody>
          <a:bodyPr xmlns:a="http://schemas.openxmlformats.org/drawingml/2006/main"/>
          <a:lstStyle xmlns:a="http://schemas.openxmlformats.org/drawingml/2006/main"/>
          <a:p xmlns:a="http://schemas.openxmlformats.org/drawingml/2006/main">
            <a:endParaRPr/>
          </a:p>
        </p:txBody>
      </p:sp>
      <p:sp>
        <p:nvSpPr>
          <p:cNvPr id="62" name="Text 60">
            <a:extLst xmlns:a="http://schemas.openxmlformats.org/drawingml/2006/main">
              <a:ext uri="{FF2B5EF4-FFF2-40B4-BE49-F238E27FC236}">
                <a16:creationId xmlns:a16="http://schemas.microsoft.com/office/drawing/2014/main" id="{19B58C21-29EF-4507-B456-7FB055472D6F}"/>
              </a:ext>
            </a:extLst>
          </p:cNvPr>
          <p:cNvSpPr>
            <a:spLocks xmlns:a="http://schemas.openxmlformats.org/drawingml/2006/main" noGrp="1"/>
          </p:cNvSpPr>
          <p:nvPr/>
        </p:nvSpPr>
        <p:spPr>
          <a:xfrm xmlns:a="http://schemas.openxmlformats.org/drawingml/2006/main">
            <a:off x="11137392" y="2990088"/>
            <a:ext cx="22860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3E4548"/>
                </a:solidFill>
                <a:latin typeface="Arial"/>
                <a:ea typeface="Arial"/>
                <a:cs typeface="Arial"/>
              </a:rPr>
              <a:t>60</a:t>
            </a:r>
            <a:endParaRPr sz="800">
              <a:latin typeface="Arial"/>
              <a:ea typeface="Arial"/>
              <a:cs typeface="Arial"/>
            </a:endParaRPr>
          </a:p>
        </p:txBody>
      </p:sp>
      <p:sp>
        <p:nvSpPr>
          <p:cNvPr id="63" name="Text 61">
            <a:extLst xmlns:a="http://schemas.openxmlformats.org/drawingml/2006/main">
              <a:ext uri="{FF2B5EF4-FFF2-40B4-BE49-F238E27FC236}">
                <a16:creationId xmlns:a16="http://schemas.microsoft.com/office/drawing/2014/main" id="{50564F6A-890A-441C-88C7-10D12F5DA4D7}"/>
              </a:ext>
            </a:extLst>
          </p:cNvPr>
          <p:cNvSpPr>
            <a:spLocks xmlns:a="http://schemas.openxmlformats.org/drawingml/2006/main" noGrp="1"/>
          </p:cNvSpPr>
          <p:nvPr/>
        </p:nvSpPr>
        <p:spPr>
          <a:xfrm xmlns:a="http://schemas.openxmlformats.org/drawingml/2006/main">
            <a:off x="7818120" y="3401568"/>
            <a:ext cx="34747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a:solidFill>
                  <a:srgbClr val="7B8184"/>
                </a:solidFill>
                <a:latin typeface="Arial"/>
                <a:ea typeface="Arial"/>
                <a:cs typeface="Arial"/>
              </a:rPr>
              <a:t>Illustrative score based on coverage across WAN edge, campus switching, WLAN, SD-WAN/SASE, cloud management and enterprise support.</a:t>
            </a:r>
            <a:endParaRPr sz="800">
              <a:latin typeface="Arial"/>
              <a:ea typeface="Arial"/>
              <a:cs typeface="Arial"/>
            </a:endParaRPr>
          </a:p>
        </p:txBody>
      </p:sp>
      <p:sp>
        <p:nvSpPr>
          <p:cNvPr id="64" name="Text 62">
            <a:extLst xmlns:a="http://schemas.openxmlformats.org/drawingml/2006/main">
              <a:ext uri="{FF2B5EF4-FFF2-40B4-BE49-F238E27FC236}">
                <a16:creationId xmlns:a16="http://schemas.microsoft.com/office/drawing/2014/main" id="{1FB64AE1-33B0-48F2-8432-E787229B2406}"/>
              </a:ext>
            </a:extLst>
          </p:cNvPr>
          <p:cNvSpPr>
            <a:spLocks xmlns:a="http://schemas.openxmlformats.org/drawingml/2006/main" noGrp="1"/>
          </p:cNvSpPr>
          <p:nvPr/>
        </p:nvSpPr>
        <p:spPr>
          <a:xfrm xmlns:a="http://schemas.openxmlformats.org/drawingml/2006/main">
            <a:off x="7726680" y="3803904"/>
            <a:ext cx="32918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Commercial use of the shortlist</a:t>
            </a:r>
            <a:endParaRPr sz="1000">
              <a:latin typeface="Arial"/>
              <a:ea typeface="Arial"/>
              <a:cs typeface="Arial"/>
            </a:endParaRPr>
          </a:p>
        </p:txBody>
      </p:sp>
      <p:sp>
        <p:nvSpPr>
          <p:cNvPr id="65" name="Shape 63">
            <a:extLst xmlns:a="http://schemas.openxmlformats.org/drawingml/2006/main">
              <a:ext uri="{FF2B5EF4-FFF2-40B4-BE49-F238E27FC236}">
                <a16:creationId xmlns:a16="http://schemas.microsoft.com/office/drawing/2014/main" id="{9AD19F02-E96D-424D-B15D-5350A175589D}"/>
              </a:ext>
            </a:extLst>
          </p:cNvPr>
          <p:cNvSpPr>
            <a:spLocks xmlns:a="http://schemas.openxmlformats.org/drawingml/2006/main" noGrp="1"/>
          </p:cNvSpPr>
          <p:nvPr/>
        </p:nvSpPr>
        <p:spPr>
          <a:xfrm xmlns:a="http://schemas.openxmlformats.org/drawingml/2006/main">
            <a:off x="7845552" y="4069080"/>
            <a:ext cx="219456" cy="219456"/>
          </a:xfrm>
          <a:prstGeom xmlns:a="http://schemas.openxmlformats.org/drawingml/2006/main" prst="ellipse">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66" name="Text 64">
            <a:extLst xmlns:a="http://schemas.openxmlformats.org/drawingml/2006/main">
              <a:ext uri="{FF2B5EF4-FFF2-40B4-BE49-F238E27FC236}">
                <a16:creationId xmlns:a16="http://schemas.microsoft.com/office/drawing/2014/main" id="{59CC8656-AEA7-4467-A5D0-F9F2D4436785}"/>
              </a:ext>
            </a:extLst>
          </p:cNvPr>
          <p:cNvSpPr>
            <a:spLocks xmlns:a="http://schemas.openxmlformats.org/drawingml/2006/main" noGrp="1"/>
          </p:cNvSpPr>
          <p:nvPr/>
        </p:nvSpPr>
        <p:spPr>
          <a:xfrm xmlns:a="http://schemas.openxmlformats.org/drawingml/2006/main">
            <a:off x="7918704" y="4133088"/>
            <a:ext cx="73152" cy="5486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1</a:t>
            </a:r>
            <a:endParaRPr sz="800">
              <a:latin typeface="Arial"/>
              <a:ea typeface="Arial"/>
              <a:cs typeface="Arial"/>
            </a:endParaRPr>
          </a:p>
        </p:txBody>
      </p:sp>
      <p:sp>
        <p:nvSpPr>
          <p:cNvPr id="67" name="Text 65">
            <a:extLst xmlns:a="http://schemas.openxmlformats.org/drawingml/2006/main">
              <a:ext uri="{FF2B5EF4-FFF2-40B4-BE49-F238E27FC236}">
                <a16:creationId xmlns:a16="http://schemas.microsoft.com/office/drawing/2014/main" id="{72BCD281-945F-4DF5-A87E-ABD35BF80836}"/>
              </a:ext>
            </a:extLst>
          </p:cNvPr>
          <p:cNvSpPr>
            <a:spLocks xmlns:a="http://schemas.openxmlformats.org/drawingml/2006/main" noGrp="1"/>
          </p:cNvSpPr>
          <p:nvPr/>
        </p:nvSpPr>
        <p:spPr>
          <a:xfrm xmlns:a="http://schemas.openxmlformats.org/drawingml/2006/main">
            <a:off x="8183880" y="4114800"/>
            <a:ext cx="283464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Baseline full-stack bids from Cisco and HPE.</a:t>
            </a:r>
            <a:endParaRPr sz="800">
              <a:latin typeface="Arial"/>
              <a:ea typeface="Arial"/>
              <a:cs typeface="Arial"/>
            </a:endParaRPr>
          </a:p>
        </p:txBody>
      </p:sp>
      <p:sp>
        <p:nvSpPr>
          <p:cNvPr id="68" name="Shape 66">
            <a:extLst xmlns:a="http://schemas.openxmlformats.org/drawingml/2006/main">
              <a:ext uri="{FF2B5EF4-FFF2-40B4-BE49-F238E27FC236}">
                <a16:creationId xmlns:a16="http://schemas.microsoft.com/office/drawing/2014/main" id="{45341B8D-2EB7-4657-BD61-128FF64A6E82}"/>
              </a:ext>
            </a:extLst>
          </p:cNvPr>
          <p:cNvSpPr>
            <a:spLocks xmlns:a="http://schemas.openxmlformats.org/drawingml/2006/main" noGrp="1"/>
          </p:cNvSpPr>
          <p:nvPr/>
        </p:nvSpPr>
        <p:spPr>
          <a:xfrm xmlns:a="http://schemas.openxmlformats.org/drawingml/2006/main">
            <a:off x="7845552" y="4462272"/>
            <a:ext cx="219456" cy="219456"/>
          </a:xfrm>
          <a:prstGeom xmlns:a="http://schemas.openxmlformats.org/drawingml/2006/main" prst="ellipse">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69" name="Text 67">
            <a:extLst xmlns:a="http://schemas.openxmlformats.org/drawingml/2006/main">
              <a:ext uri="{FF2B5EF4-FFF2-40B4-BE49-F238E27FC236}">
                <a16:creationId xmlns:a16="http://schemas.microsoft.com/office/drawing/2014/main" id="{9CFA6E1B-8395-45AE-85E6-DD1CA2CE31F1}"/>
              </a:ext>
            </a:extLst>
          </p:cNvPr>
          <p:cNvSpPr>
            <a:spLocks xmlns:a="http://schemas.openxmlformats.org/drawingml/2006/main" noGrp="1"/>
          </p:cNvSpPr>
          <p:nvPr/>
        </p:nvSpPr>
        <p:spPr>
          <a:xfrm xmlns:a="http://schemas.openxmlformats.org/drawingml/2006/main">
            <a:off x="7918704" y="4526280"/>
            <a:ext cx="73152" cy="5486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2</a:t>
            </a:r>
            <a:endParaRPr sz="800">
              <a:latin typeface="Arial"/>
              <a:ea typeface="Arial"/>
              <a:cs typeface="Arial"/>
            </a:endParaRPr>
          </a:p>
        </p:txBody>
      </p:sp>
      <p:sp>
        <p:nvSpPr>
          <p:cNvPr id="70" name="Text 68">
            <a:extLst xmlns:a="http://schemas.openxmlformats.org/drawingml/2006/main">
              <a:ext uri="{FF2B5EF4-FFF2-40B4-BE49-F238E27FC236}">
                <a16:creationId xmlns:a16="http://schemas.microsoft.com/office/drawing/2014/main" id="{FFFA3CCB-A365-4E69-87A1-0F014D0F7545}"/>
              </a:ext>
            </a:extLst>
          </p:cNvPr>
          <p:cNvSpPr>
            <a:spLocks xmlns:a="http://schemas.openxmlformats.org/drawingml/2006/main" noGrp="1"/>
          </p:cNvSpPr>
          <p:nvPr/>
        </p:nvSpPr>
        <p:spPr>
          <a:xfrm xmlns:a="http://schemas.openxmlformats.org/drawingml/2006/main">
            <a:off x="8183880" y="4507992"/>
            <a:ext cx="283464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Add specialist lots for secure WAN, AI switching and cloud-managed WLAN.</a:t>
            </a:r>
            <a:endParaRPr sz="800">
              <a:latin typeface="Arial"/>
              <a:ea typeface="Arial"/>
              <a:cs typeface="Arial"/>
            </a:endParaRPr>
          </a:p>
        </p:txBody>
      </p:sp>
      <p:sp>
        <p:nvSpPr>
          <p:cNvPr id="71" name="Shape 69">
            <a:extLst xmlns:a="http://schemas.openxmlformats.org/drawingml/2006/main">
              <a:ext uri="{FF2B5EF4-FFF2-40B4-BE49-F238E27FC236}">
                <a16:creationId xmlns:a16="http://schemas.microsoft.com/office/drawing/2014/main" id="{4CE321EE-7CEE-460C-9D34-007B0FDDC086}"/>
              </a:ext>
            </a:extLst>
          </p:cNvPr>
          <p:cNvSpPr>
            <a:spLocks xmlns:a="http://schemas.openxmlformats.org/drawingml/2006/main" noGrp="1"/>
          </p:cNvSpPr>
          <p:nvPr/>
        </p:nvSpPr>
        <p:spPr>
          <a:xfrm xmlns:a="http://schemas.openxmlformats.org/drawingml/2006/main">
            <a:off x="7845552" y="4855464"/>
            <a:ext cx="219456" cy="219456"/>
          </a:xfrm>
          <a:prstGeom xmlns:a="http://schemas.openxmlformats.org/drawingml/2006/main" prst="ellipse">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72" name="Text 70">
            <a:extLst xmlns:a="http://schemas.openxmlformats.org/drawingml/2006/main">
              <a:ext uri="{FF2B5EF4-FFF2-40B4-BE49-F238E27FC236}">
                <a16:creationId xmlns:a16="http://schemas.microsoft.com/office/drawing/2014/main" id="{2162A282-B513-4D23-9A3E-B3D9AD1D3202}"/>
              </a:ext>
            </a:extLst>
          </p:cNvPr>
          <p:cNvSpPr>
            <a:spLocks xmlns:a="http://schemas.openxmlformats.org/drawingml/2006/main" noGrp="1"/>
          </p:cNvSpPr>
          <p:nvPr/>
        </p:nvSpPr>
        <p:spPr>
          <a:xfrm xmlns:a="http://schemas.openxmlformats.org/drawingml/2006/main">
            <a:off x="7918704" y="4919472"/>
            <a:ext cx="73152" cy="5486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3</a:t>
            </a:r>
            <a:endParaRPr sz="800">
              <a:latin typeface="Arial"/>
              <a:ea typeface="Arial"/>
              <a:cs typeface="Arial"/>
            </a:endParaRPr>
          </a:p>
        </p:txBody>
      </p:sp>
      <p:sp>
        <p:nvSpPr>
          <p:cNvPr id="73" name="Text 71">
            <a:extLst xmlns:a="http://schemas.openxmlformats.org/drawingml/2006/main">
              <a:ext uri="{FF2B5EF4-FFF2-40B4-BE49-F238E27FC236}">
                <a16:creationId xmlns:a16="http://schemas.microsoft.com/office/drawing/2014/main" id="{29F03FD7-A325-4E06-9C0C-B6ED0D9534E5}"/>
              </a:ext>
            </a:extLst>
          </p:cNvPr>
          <p:cNvSpPr>
            <a:spLocks xmlns:a="http://schemas.openxmlformats.org/drawingml/2006/main" noGrp="1"/>
          </p:cNvSpPr>
          <p:nvPr/>
        </p:nvSpPr>
        <p:spPr>
          <a:xfrm xmlns:a="http://schemas.openxmlformats.org/drawingml/2006/main">
            <a:off x="8183880" y="4901184"/>
            <a:ext cx="2834640"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Ask all OEMs to price site archetypes and migration risk using the same bill-of-material template.</a:t>
            </a:r>
            <a:endParaRPr sz="800">
              <a:latin typeface="Arial"/>
              <a:ea typeface="Arial"/>
              <a:cs typeface="Arial"/>
            </a:endParaRPr>
          </a:p>
        </p:txBody>
      </p:sp>
      <p:sp>
        <p:nvSpPr>
          <p:cNvPr id="74" name="Shape 72">
            <a:extLst xmlns:a="http://schemas.openxmlformats.org/drawingml/2006/main">
              <a:ext uri="{FF2B5EF4-FFF2-40B4-BE49-F238E27FC236}">
                <a16:creationId xmlns:a16="http://schemas.microsoft.com/office/drawing/2014/main" id="{BB68A81F-25A6-4061-9672-98B3903E2734}"/>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5" name="Shape 73">
            <a:extLst xmlns:a="http://schemas.openxmlformats.org/drawingml/2006/main">
              <a:ext uri="{FF2B5EF4-FFF2-40B4-BE49-F238E27FC236}">
                <a16:creationId xmlns:a16="http://schemas.microsoft.com/office/drawing/2014/main" id="{9AE1D2FE-7D77-4D88-9B53-60C3674435BF}"/>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76" name="Text 74">
            <a:extLst xmlns:a="http://schemas.openxmlformats.org/drawingml/2006/main">
              <a:ext uri="{FF2B5EF4-FFF2-40B4-BE49-F238E27FC236}">
                <a16:creationId xmlns:a16="http://schemas.microsoft.com/office/drawing/2014/main" id="{29055BD7-E2ED-4894-99B8-5D30DC38A11D}"/>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77" name="Text 75">
            <a:extLst xmlns:a="http://schemas.openxmlformats.org/drawingml/2006/main">
              <a:ext uri="{FF2B5EF4-FFF2-40B4-BE49-F238E27FC236}">
                <a16:creationId xmlns:a16="http://schemas.microsoft.com/office/drawing/2014/main" id="{70DB55DD-1CFF-4DC1-9A0F-8263645F36C5}"/>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The OEM shortlist should be domain-weighted: Cisco and HPE are the natural broad-stack candidates, but Fortinet, Arista and Extreme can improve fit and pricing discipline in specific lots.</a:t>
            </a:r>
            <a:endParaRPr sz="1000">
              <a:latin typeface="Arial"/>
              <a:ea typeface="Arial"/>
              <a:cs typeface="Arial"/>
            </a:endParaRPr>
          </a:p>
        </p:txBody>
      </p:sp>
      <p:sp>
        <p:nvSpPr>
          <p:cNvPr id="78" name="Text 76">
            <a:extLst xmlns:a="http://schemas.openxmlformats.org/drawingml/2006/main">
              <a:ext uri="{FF2B5EF4-FFF2-40B4-BE49-F238E27FC236}">
                <a16:creationId xmlns:a16="http://schemas.microsoft.com/office/drawing/2014/main" id="{04E38FD7-B34C-4F40-8FCF-AD1309766F3E}"/>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79" name="Text 77">
            <a:hlinkClick xmlns:r="http://schemas.openxmlformats.org/officeDocument/2006/relationships" xmlns:a="http://schemas.openxmlformats.org/drawingml/2006/main" r:id="Rdbc9ad4b323c4fbd"/>
            <a:extLst xmlns:a="http://schemas.openxmlformats.org/drawingml/2006/main">
              <a:ext uri="{FF2B5EF4-FFF2-40B4-BE49-F238E27FC236}">
                <a16:creationId xmlns:a16="http://schemas.microsoft.com/office/drawing/2014/main" id="{68F566F4-D049-4E9B-AB22-18D11EB16E5E}"/>
              </a:ext>
            </a:extLst>
          </p:cNvPr>
          <p:cNvSpPr>
            <a:spLocks xmlns:a="http://schemas.openxmlformats.org/drawingml/2006/main" noGrp="1"/>
          </p:cNvSpPr>
          <p:nvPr/>
        </p:nvSpPr>
        <p:spPr>
          <a:xfrm xmlns:a="http://schemas.openxmlformats.org/drawingml/2006/main">
            <a:off x="896112" y="6291072"/>
            <a:ext cx="7772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1476c7dc4bad4947"/>
              </a:rPr>
              <a:t>Cisco Portfolio</a:t>
            </a:r>
            <a:endParaRPr sz="600" i="1">
              <a:latin typeface="Arial"/>
              <a:ea typeface="Arial"/>
              <a:cs typeface="Arial"/>
            </a:endParaRPr>
          </a:p>
        </p:txBody>
      </p:sp>
      <p:sp>
        <p:nvSpPr>
          <p:cNvPr id="80" name="Text 78">
            <a:extLst xmlns:a="http://schemas.openxmlformats.org/drawingml/2006/main">
              <a:ext uri="{FF2B5EF4-FFF2-40B4-BE49-F238E27FC236}">
                <a16:creationId xmlns:a16="http://schemas.microsoft.com/office/drawing/2014/main" id="{0C68A18B-7431-4B73-B4BD-1DE785CCBFA1}"/>
              </a:ext>
            </a:extLst>
          </p:cNvPr>
          <p:cNvSpPr>
            <a:spLocks xmlns:a="http://schemas.openxmlformats.org/drawingml/2006/main" noGrp="1"/>
          </p:cNvSpPr>
          <p:nvPr/>
        </p:nvSpPr>
        <p:spPr>
          <a:xfrm xmlns:a="http://schemas.openxmlformats.org/drawingml/2006/main">
            <a:off x="170992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81" name="Text 79">
            <a:hlinkClick xmlns:r="http://schemas.openxmlformats.org/officeDocument/2006/relationships" xmlns:a="http://schemas.openxmlformats.org/drawingml/2006/main" r:id="R8e516de450804b01"/>
            <a:extLst xmlns:a="http://schemas.openxmlformats.org/drawingml/2006/main">
              <a:ext uri="{FF2B5EF4-FFF2-40B4-BE49-F238E27FC236}">
                <a16:creationId xmlns:a16="http://schemas.microsoft.com/office/drawing/2014/main" id="{527BCCC7-2C8B-445B-A874-9EF8308E258C}"/>
              </a:ext>
            </a:extLst>
          </p:cNvPr>
          <p:cNvSpPr>
            <a:spLocks xmlns:a="http://schemas.openxmlformats.org/drawingml/2006/main" noGrp="1"/>
          </p:cNvSpPr>
          <p:nvPr/>
        </p:nvSpPr>
        <p:spPr>
          <a:xfrm xmlns:a="http://schemas.openxmlformats.org/drawingml/2006/main">
            <a:off x="1792224" y="6291072"/>
            <a:ext cx="8686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61d4c5641ef64d86"/>
              </a:rPr>
              <a:t>HPE EdgeConnect</a:t>
            </a:r>
            <a:endParaRPr sz="600" i="1">
              <a:latin typeface="Arial"/>
              <a:ea typeface="Arial"/>
              <a:cs typeface="Arial"/>
            </a:endParaRPr>
          </a:p>
        </p:txBody>
      </p:sp>
      <p:sp>
        <p:nvSpPr>
          <p:cNvPr id="82" name="Text 80">
            <a:extLst xmlns:a="http://schemas.openxmlformats.org/drawingml/2006/main">
              <a:ext uri="{FF2B5EF4-FFF2-40B4-BE49-F238E27FC236}">
                <a16:creationId xmlns:a16="http://schemas.microsoft.com/office/drawing/2014/main" id="{4F15BFD5-34AA-4667-AD3F-95A7028B2178}"/>
              </a:ext>
            </a:extLst>
          </p:cNvPr>
          <p:cNvSpPr>
            <a:spLocks xmlns:a="http://schemas.openxmlformats.org/drawingml/2006/main" noGrp="1"/>
          </p:cNvSpPr>
          <p:nvPr/>
        </p:nvSpPr>
        <p:spPr>
          <a:xfrm xmlns:a="http://schemas.openxmlformats.org/drawingml/2006/main">
            <a:off x="269748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83" name="Text 81">
            <a:hlinkClick xmlns:r="http://schemas.openxmlformats.org/officeDocument/2006/relationships" xmlns:a="http://schemas.openxmlformats.org/drawingml/2006/main" r:id="Rde89f1dba5db4890"/>
            <a:extLst xmlns:a="http://schemas.openxmlformats.org/drawingml/2006/main">
              <a:ext uri="{FF2B5EF4-FFF2-40B4-BE49-F238E27FC236}">
                <a16:creationId xmlns:a16="http://schemas.microsoft.com/office/drawing/2014/main" id="{99006486-5AC7-4876-9DA2-7403289C7981}"/>
              </a:ext>
            </a:extLst>
          </p:cNvPr>
          <p:cNvSpPr>
            <a:spLocks xmlns:a="http://schemas.openxmlformats.org/drawingml/2006/main" noGrp="1"/>
          </p:cNvSpPr>
          <p:nvPr/>
        </p:nvSpPr>
        <p:spPr>
          <a:xfrm xmlns:a="http://schemas.openxmlformats.org/drawingml/2006/main">
            <a:off x="2779776" y="6291072"/>
            <a:ext cx="9601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6d2cab81c1294f36"/>
              </a:rPr>
              <a:t>Juniper WAN AIOps</a:t>
            </a:r>
            <a:endParaRPr sz="600" i="1">
              <a:latin typeface="Arial"/>
              <a:ea typeface="Arial"/>
              <a:cs typeface="Arial"/>
            </a:endParaRPr>
          </a:p>
        </p:txBody>
      </p:sp>
      <p:sp>
        <p:nvSpPr>
          <p:cNvPr id="84" name="Text 82">
            <a:extLst xmlns:a="http://schemas.openxmlformats.org/drawingml/2006/main">
              <a:ext uri="{FF2B5EF4-FFF2-40B4-BE49-F238E27FC236}">
                <a16:creationId xmlns:a16="http://schemas.microsoft.com/office/drawing/2014/main" id="{A3944BB2-5373-4C52-A013-2B6E614135FF}"/>
              </a:ext>
            </a:extLst>
          </p:cNvPr>
          <p:cNvSpPr>
            <a:spLocks xmlns:a="http://schemas.openxmlformats.org/drawingml/2006/main" noGrp="1"/>
          </p:cNvSpPr>
          <p:nvPr/>
        </p:nvSpPr>
        <p:spPr>
          <a:xfrm xmlns:a="http://schemas.openxmlformats.org/drawingml/2006/main">
            <a:off x="377647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85" name="Text 83">
            <a:hlinkClick xmlns:r="http://schemas.openxmlformats.org/officeDocument/2006/relationships" xmlns:a="http://schemas.openxmlformats.org/drawingml/2006/main" r:id="Rcea7fdab01644ba0"/>
            <a:extLst xmlns:a="http://schemas.openxmlformats.org/drawingml/2006/main">
              <a:ext uri="{FF2B5EF4-FFF2-40B4-BE49-F238E27FC236}">
                <a16:creationId xmlns:a16="http://schemas.microsoft.com/office/drawing/2014/main" id="{A058A86B-EBD2-432B-A269-8926ADB1984B}"/>
              </a:ext>
            </a:extLst>
          </p:cNvPr>
          <p:cNvSpPr>
            <a:spLocks xmlns:a="http://schemas.openxmlformats.org/drawingml/2006/main" noGrp="1"/>
          </p:cNvSpPr>
          <p:nvPr/>
        </p:nvSpPr>
        <p:spPr>
          <a:xfrm xmlns:a="http://schemas.openxmlformats.org/drawingml/2006/main">
            <a:off x="3858768" y="6291072"/>
            <a:ext cx="9601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cfd4a738c7ef4db3"/>
              </a:rPr>
              <a:t>Arista CloudVision</a:t>
            </a:r>
            <a:endParaRPr sz="600" i="1">
              <a:latin typeface="Arial"/>
              <a:ea typeface="Arial"/>
              <a:cs typeface="Arial"/>
            </a:endParaRPr>
          </a:p>
        </p:txBody>
      </p:sp>
      <p:sp>
        <p:nvSpPr>
          <p:cNvPr id="86" name="Text 84">
            <a:extLst xmlns:a="http://schemas.openxmlformats.org/drawingml/2006/main">
              <a:ext uri="{FF2B5EF4-FFF2-40B4-BE49-F238E27FC236}">
                <a16:creationId xmlns:a16="http://schemas.microsoft.com/office/drawing/2014/main" id="{CECCC063-A4AC-4B07-8FBB-2C758B4BD7C7}"/>
              </a:ext>
            </a:extLst>
          </p:cNvPr>
          <p:cNvSpPr>
            <a:spLocks xmlns:a="http://schemas.openxmlformats.org/drawingml/2006/main" noGrp="1"/>
          </p:cNvSpPr>
          <p:nvPr/>
        </p:nvSpPr>
        <p:spPr>
          <a:xfrm xmlns:a="http://schemas.openxmlformats.org/drawingml/2006/main">
            <a:off x="485546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87" name="Text 85">
            <a:hlinkClick xmlns:r="http://schemas.openxmlformats.org/officeDocument/2006/relationships" xmlns:a="http://schemas.openxmlformats.org/drawingml/2006/main" r:id="R07ebd3f54afb41f3"/>
            <a:extLst xmlns:a="http://schemas.openxmlformats.org/drawingml/2006/main">
              <a:ext uri="{FF2B5EF4-FFF2-40B4-BE49-F238E27FC236}">
                <a16:creationId xmlns:a16="http://schemas.microsoft.com/office/drawing/2014/main" id="{830BEB28-C36A-422B-B593-C4F3CD9BE7D6}"/>
              </a:ext>
            </a:extLst>
          </p:cNvPr>
          <p:cNvSpPr>
            <a:spLocks xmlns:a="http://schemas.openxmlformats.org/drawingml/2006/main" noGrp="1"/>
          </p:cNvSpPr>
          <p:nvPr/>
        </p:nvSpPr>
        <p:spPr>
          <a:xfrm xmlns:a="http://schemas.openxmlformats.org/drawingml/2006/main">
            <a:off x="4937760" y="6291072"/>
            <a:ext cx="7772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58bb42f7165340ff"/>
              </a:rPr>
              <a:t>Fortinet MSSP</a:t>
            </a:r>
            <a:endParaRPr sz="600" i="1">
              <a:latin typeface="Arial"/>
              <a:ea typeface="Arial"/>
              <a:cs typeface="Arial"/>
            </a:endParaRPr>
          </a:p>
        </p:txBody>
      </p:sp>
      <p:sp>
        <p:nvSpPr>
          <p:cNvPr id="88" name="Text 86">
            <a:extLst xmlns:a="http://schemas.openxmlformats.org/drawingml/2006/main">
              <a:ext uri="{FF2B5EF4-FFF2-40B4-BE49-F238E27FC236}">
                <a16:creationId xmlns:a16="http://schemas.microsoft.com/office/drawing/2014/main" id="{8ECF0451-F3C6-4776-863A-6B72A844EE7D}"/>
              </a:ext>
            </a:extLst>
          </p:cNvPr>
          <p:cNvSpPr>
            <a:spLocks xmlns:a="http://schemas.openxmlformats.org/drawingml/2006/main" noGrp="1"/>
          </p:cNvSpPr>
          <p:nvPr/>
        </p:nvSpPr>
        <p:spPr>
          <a:xfrm xmlns:a="http://schemas.openxmlformats.org/drawingml/2006/main">
            <a:off x="5751576"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89" name="Text 87">
            <a:hlinkClick xmlns:r="http://schemas.openxmlformats.org/officeDocument/2006/relationships" xmlns:a="http://schemas.openxmlformats.org/drawingml/2006/main" r:id="Rc3a497c855d442f8"/>
            <a:extLst xmlns:a="http://schemas.openxmlformats.org/drawingml/2006/main">
              <a:ext uri="{FF2B5EF4-FFF2-40B4-BE49-F238E27FC236}">
                <a16:creationId xmlns:a16="http://schemas.microsoft.com/office/drawing/2014/main" id="{B4B0C985-CFDC-4E8A-AAC4-7E38D00ADCBC}"/>
              </a:ext>
            </a:extLst>
          </p:cNvPr>
          <p:cNvSpPr>
            <a:spLocks xmlns:a="http://schemas.openxmlformats.org/drawingml/2006/main" noGrp="1"/>
          </p:cNvSpPr>
          <p:nvPr/>
        </p:nvSpPr>
        <p:spPr>
          <a:xfrm xmlns:a="http://schemas.openxmlformats.org/drawingml/2006/main">
            <a:off x="5833872" y="6291072"/>
            <a:ext cx="8229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e64c7f9ddac840f7"/>
              </a:rPr>
              <a:t>Extreme Wi-Fi 7</a:t>
            </a:r>
            <a:endParaRPr sz="600" i="1">
              <a:latin typeface="Arial"/>
              <a:ea typeface="Arial"/>
              <a:cs typeface="Arial"/>
            </a:endParaRPr>
          </a:p>
        </p:txBody>
      </p:sp>
      <p:sp>
        <p:nvSpPr>
          <p:cNvPr id="90" name="Shape 88">
            <a:extLst xmlns:a="http://schemas.openxmlformats.org/drawingml/2006/main">
              <a:ext uri="{FF2B5EF4-FFF2-40B4-BE49-F238E27FC236}">
                <a16:creationId xmlns:a16="http://schemas.microsoft.com/office/drawing/2014/main" id="{64F5CA47-ADC4-4C60-93BA-EA54FC71AF0C}"/>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91" name="Text 89">
            <a:extLst xmlns:a="http://schemas.openxmlformats.org/drawingml/2006/main">
              <a:ext uri="{FF2B5EF4-FFF2-40B4-BE49-F238E27FC236}">
                <a16:creationId xmlns:a16="http://schemas.microsoft.com/office/drawing/2014/main" id="{18CA14E1-4D64-4951-88F2-67FC408C5A7F}"/>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92" name="Text 90">
            <a:extLst xmlns:a="http://schemas.openxmlformats.org/drawingml/2006/main">
              <a:ext uri="{FF2B5EF4-FFF2-40B4-BE49-F238E27FC236}">
                <a16:creationId xmlns:a16="http://schemas.microsoft.com/office/drawing/2014/main" id="{73D28EAC-E5EF-46BC-8D68-AB4A6A3E8542}"/>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32</a:t>
            </a:r>
            <a:endParaRPr sz="800">
              <a:latin typeface="Arial"/>
              <a:ea typeface="Arial"/>
              <a:cs typeface="Arial"/>
            </a:endParaRPr>
          </a:p>
        </p:txBody>
      </p:sp>
      <p:sp>
        <p:nvSpPr>
          <p:cNvPr id="93" name="SCULTRA Top Bar">
            <a:extLst xmlns:a="http://schemas.openxmlformats.org/drawingml/2006/main">
              <a:ext uri="{FF2B5EF4-FFF2-40B4-BE49-F238E27FC236}">
                <a16:creationId xmlns:a16="http://schemas.microsoft.com/office/drawing/2014/main" id="{A3EA9166-C019-4080-9B54-0EFFD2C619E1}"/>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94" name="SCULTRA Footer Field">
            <a:extLst xmlns:a="http://schemas.openxmlformats.org/drawingml/2006/main">
              <a:ext uri="{FF2B5EF4-FFF2-40B4-BE49-F238E27FC236}">
                <a16:creationId xmlns:a16="http://schemas.microsoft.com/office/drawing/2014/main" id="{7380D8F2-46B1-4A29-B063-963922ADD14C}"/>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95" name="">
            <a:extLst xmlns:a="http://schemas.openxmlformats.org/drawingml/2006/main">
              <a:ext uri="{FF2B5EF4-FFF2-40B4-BE49-F238E27FC236}">
                <a16:creationId xmlns:a16="http://schemas.microsoft.com/office/drawing/2014/main" id="{DB2F215B-7FB2-48E6-8A5A-7DFA188AFDF8}"/>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96" name="">
            <a:extLst xmlns:a="http://schemas.openxmlformats.org/drawingml/2006/main">
              <a:ext uri="{FF2B5EF4-FFF2-40B4-BE49-F238E27FC236}">
                <a16:creationId xmlns:a16="http://schemas.microsoft.com/office/drawing/2014/main" id="{F28F407F-4BC6-4F28-91A3-59F80319E14B}"/>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97" name="">
            <a:extLst xmlns:a="http://schemas.openxmlformats.org/drawingml/2006/main">
              <a:ext uri="{FF2B5EF4-FFF2-40B4-BE49-F238E27FC236}">
                <a16:creationId xmlns:a16="http://schemas.microsoft.com/office/drawing/2014/main" id="{988547DA-C5A2-4CE2-AD0E-970E770132B8}"/>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98" name="">
            <a:extLst xmlns:a="http://schemas.openxmlformats.org/drawingml/2006/main">
              <a:ext uri="{FF2B5EF4-FFF2-40B4-BE49-F238E27FC236}">
                <a16:creationId xmlns:a16="http://schemas.microsoft.com/office/drawing/2014/main" id="{5AF45CEC-39FF-46A3-8519-8B0CCA2E14D2}"/>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32</a:t>
            </a:r>
          </a:p>
        </p:txBody>
      </p:sp>
    </p:spTree>
    <p:extLst>
      <p:ext uri="{BB962C8B-B14F-4D97-AF65-F5344CB8AC3E}">
        <p14:creationId xmlns:p14="http://schemas.microsoft.com/office/powerpoint/2010/main" val="3761315486"/>
      </p:ext>
    </p:extLst>
  </p:cSld>
</p:sld>
</file>

<file path=ppt/slides/slide33.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09DA202A-DC04-4350-9F98-03F9F4DE015C}"/>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A5. NTT DATA and Kyndryl Are the Strongest Global MSP Shortlist Candidates</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87381E32-480D-4F3A-B045-0ECA75A83C4D}"/>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For North America and Europe, the integrator shortlist should distinguish managed network operations from product resale, lab validation and regional deployment factory capabilities.</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6DEC2CFC-D596-4908-8ABA-3DA6ABA695FC}"/>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D219806B-3FB2-42CC-A688-A7A4C27F76A0}"/>
              </a:ext>
            </a:extLst>
          </p:cNvPr>
          <p:cNvSpPr>
            <a:spLocks xmlns:a="http://schemas.openxmlformats.org/drawingml/2006/main" noGrp="1"/>
          </p:cNvSpPr>
          <p:nvPr/>
        </p:nvSpPr>
        <p:spPr>
          <a:xfrm xmlns:a="http://schemas.openxmlformats.org/drawingml/2006/main" rot="0" flipH="0" flipV="0">
            <a:off x="475488" y="1078992"/>
            <a:ext cx="6374885"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Integrator / MSP suitability heatmap</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96F482DE-9651-4217-93DA-E72D48F284C7}"/>
              </a:ext>
            </a:extLst>
          </p:cNvPr>
          <p:cNvSpPr>
            <a:spLocks xmlns:a="http://schemas.openxmlformats.org/drawingml/2006/main" noGrp="1"/>
          </p:cNvSpPr>
          <p:nvPr/>
        </p:nvSpPr>
        <p:spPr>
          <a:xfrm xmlns:a="http://schemas.openxmlformats.org/drawingml/2006/main" rot="0" flipH="0" flipV="0">
            <a:off x="475488" y="1353312"/>
            <a:ext cx="1593721"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33F5DF76-C409-4415-881A-017D17E2629E}"/>
              </a:ext>
            </a:extLst>
          </p:cNvPr>
          <p:cNvSpPr>
            <a:spLocks xmlns:a="http://schemas.openxmlformats.org/drawingml/2006/main" noGrp="1"/>
          </p:cNvSpPr>
          <p:nvPr/>
        </p:nvSpPr>
        <p:spPr>
          <a:xfrm xmlns:a="http://schemas.openxmlformats.org/drawingml/2006/main" rot="0" flipH="0" flipV="0">
            <a:off x="555174" y="1417320"/>
            <a:ext cx="1434349"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Integrator / MSP</a:t>
            </a:r>
            <a:endParaRPr sz="800">
              <a:latin typeface="Arial"/>
              <a:ea typeface="Arial"/>
              <a:cs typeface="Arial"/>
            </a:endParaRPr>
          </a:p>
        </p:txBody>
      </p:sp>
      <p:sp>
        <p:nvSpPr>
          <p:cNvPr id="8" name="Shape 6">
            <a:extLst xmlns:a="http://schemas.openxmlformats.org/drawingml/2006/main">
              <a:ext uri="{FF2B5EF4-FFF2-40B4-BE49-F238E27FC236}">
                <a16:creationId xmlns:a16="http://schemas.microsoft.com/office/drawing/2014/main" id="{11FF9F2A-37DC-4EF3-AA43-44A899871100}"/>
              </a:ext>
            </a:extLst>
          </p:cNvPr>
          <p:cNvSpPr>
            <a:spLocks xmlns:a="http://schemas.openxmlformats.org/drawingml/2006/main" noGrp="1"/>
          </p:cNvSpPr>
          <p:nvPr/>
        </p:nvSpPr>
        <p:spPr>
          <a:xfrm xmlns:a="http://schemas.openxmlformats.org/drawingml/2006/main" rot="0" flipH="0" flipV="0">
            <a:off x="2069210" y="1353312"/>
            <a:ext cx="1195291"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9" name="Text 7">
            <a:extLst xmlns:a="http://schemas.openxmlformats.org/drawingml/2006/main">
              <a:ext uri="{FF2B5EF4-FFF2-40B4-BE49-F238E27FC236}">
                <a16:creationId xmlns:a16="http://schemas.microsoft.com/office/drawing/2014/main" id="{EA8C03AA-57E7-4D8A-BFD7-BC78730972F7}"/>
              </a:ext>
            </a:extLst>
          </p:cNvPr>
          <p:cNvSpPr>
            <a:spLocks xmlns:a="http://schemas.openxmlformats.org/drawingml/2006/main" noGrp="1"/>
          </p:cNvSpPr>
          <p:nvPr/>
        </p:nvSpPr>
        <p:spPr>
          <a:xfrm xmlns:a="http://schemas.openxmlformats.org/drawingml/2006/main" rot="0" flipH="0" flipV="0">
            <a:off x="2148896" y="1417320"/>
            <a:ext cx="1035918"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NA / EU Footprint</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7C636D0C-468D-43E7-AA11-2B28F827855E}"/>
              </a:ext>
            </a:extLst>
          </p:cNvPr>
          <p:cNvSpPr>
            <a:spLocks xmlns:a="http://schemas.openxmlformats.org/drawingml/2006/main" noGrp="1"/>
          </p:cNvSpPr>
          <p:nvPr/>
        </p:nvSpPr>
        <p:spPr>
          <a:xfrm xmlns:a="http://schemas.openxmlformats.org/drawingml/2006/main" rot="0" flipH="0" flipV="0">
            <a:off x="3264501" y="1353312"/>
            <a:ext cx="1195291"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1" name="Text 9">
            <a:extLst xmlns:a="http://schemas.openxmlformats.org/drawingml/2006/main">
              <a:ext uri="{FF2B5EF4-FFF2-40B4-BE49-F238E27FC236}">
                <a16:creationId xmlns:a16="http://schemas.microsoft.com/office/drawing/2014/main" id="{D980A1BC-A30E-4B9B-B94B-5614ABA557C9}"/>
              </a:ext>
            </a:extLst>
          </p:cNvPr>
          <p:cNvSpPr>
            <a:spLocks xmlns:a="http://schemas.openxmlformats.org/drawingml/2006/main" noGrp="1"/>
          </p:cNvSpPr>
          <p:nvPr/>
        </p:nvSpPr>
        <p:spPr>
          <a:xfrm xmlns:a="http://schemas.openxmlformats.org/drawingml/2006/main" rot="0" flipH="0" flipV="0">
            <a:off x="3344187" y="1417320"/>
            <a:ext cx="1035918"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Managed Network Ops</a:t>
            </a:r>
            <a:endParaRPr sz="800">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181DDC1F-6B95-40E7-86F8-632B2DABB338}"/>
              </a:ext>
            </a:extLst>
          </p:cNvPr>
          <p:cNvSpPr>
            <a:spLocks xmlns:a="http://schemas.openxmlformats.org/drawingml/2006/main" noGrp="1"/>
          </p:cNvSpPr>
          <p:nvPr/>
        </p:nvSpPr>
        <p:spPr>
          <a:xfrm xmlns:a="http://schemas.openxmlformats.org/drawingml/2006/main" rot="0" flipH="0" flipV="0">
            <a:off x="4459792" y="1353312"/>
            <a:ext cx="1366046"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3" name="Text 11">
            <a:extLst xmlns:a="http://schemas.openxmlformats.org/drawingml/2006/main">
              <a:ext uri="{FF2B5EF4-FFF2-40B4-BE49-F238E27FC236}">
                <a16:creationId xmlns:a16="http://schemas.microsoft.com/office/drawing/2014/main" id="{05BFDD7E-656B-4885-ADEA-0A771848CB87}"/>
              </a:ext>
            </a:extLst>
          </p:cNvPr>
          <p:cNvSpPr>
            <a:spLocks xmlns:a="http://schemas.openxmlformats.org/drawingml/2006/main" noGrp="1"/>
          </p:cNvSpPr>
          <p:nvPr/>
        </p:nvSpPr>
        <p:spPr>
          <a:xfrm xmlns:a="http://schemas.openxmlformats.org/drawingml/2006/main" rot="0" flipH="0" flipV="0">
            <a:off x="4539478" y="1417320"/>
            <a:ext cx="1206674"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Hardware Lifecycle</a:t>
            </a:r>
            <a:endParaRPr sz="800">
              <a:latin typeface="Arial"/>
              <a:ea typeface="Arial"/>
              <a:cs typeface="Arial"/>
            </a:endParaRPr>
          </a:p>
        </p:txBody>
      </p:sp>
      <p:sp>
        <p:nvSpPr>
          <p:cNvPr id="14" name="Shape 12">
            <a:extLst xmlns:a="http://schemas.openxmlformats.org/drawingml/2006/main">
              <a:ext uri="{FF2B5EF4-FFF2-40B4-BE49-F238E27FC236}">
                <a16:creationId xmlns:a16="http://schemas.microsoft.com/office/drawing/2014/main" id="{5FBA0B23-A740-4467-AA7E-ECBE429E2355}"/>
              </a:ext>
            </a:extLst>
          </p:cNvPr>
          <p:cNvSpPr>
            <a:spLocks xmlns:a="http://schemas.openxmlformats.org/drawingml/2006/main" noGrp="1"/>
          </p:cNvSpPr>
          <p:nvPr/>
        </p:nvSpPr>
        <p:spPr>
          <a:xfrm xmlns:a="http://schemas.openxmlformats.org/drawingml/2006/main" rot="0" flipH="0" flipV="0">
            <a:off x="5825839" y="1353312"/>
            <a:ext cx="1274977"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5" name="Text 13">
            <a:extLst xmlns:a="http://schemas.openxmlformats.org/drawingml/2006/main">
              <a:ext uri="{FF2B5EF4-FFF2-40B4-BE49-F238E27FC236}">
                <a16:creationId xmlns:a16="http://schemas.microsoft.com/office/drawing/2014/main" id="{C352A288-DF55-4C7E-AA5D-62515FC7B92C}"/>
              </a:ext>
            </a:extLst>
          </p:cNvPr>
          <p:cNvSpPr>
            <a:spLocks xmlns:a="http://schemas.openxmlformats.org/drawingml/2006/main" noGrp="1"/>
          </p:cNvSpPr>
          <p:nvPr/>
        </p:nvSpPr>
        <p:spPr>
          <a:xfrm xmlns:a="http://schemas.openxmlformats.org/drawingml/2006/main" rot="0" flipH="0" flipV="0">
            <a:off x="5905525" y="1417320"/>
            <a:ext cx="1115605"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Multi-OEM Depth</a:t>
            </a:r>
            <a:endParaRPr sz="800">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9CD26827-59A0-4FCA-AAF0-A796E6298CAA}"/>
              </a:ext>
            </a:extLst>
          </p:cNvPr>
          <p:cNvSpPr>
            <a:spLocks xmlns:a="http://schemas.openxmlformats.org/drawingml/2006/main" noGrp="1"/>
          </p:cNvSpPr>
          <p:nvPr/>
        </p:nvSpPr>
        <p:spPr>
          <a:xfrm xmlns:a="http://schemas.openxmlformats.org/drawingml/2006/main" rot="0" flipH="0" flipV="0">
            <a:off x="7100816" y="1353312"/>
            <a:ext cx="1320512"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7" name="Text 15">
            <a:extLst xmlns:a="http://schemas.openxmlformats.org/drawingml/2006/main">
              <a:ext uri="{FF2B5EF4-FFF2-40B4-BE49-F238E27FC236}">
                <a16:creationId xmlns:a16="http://schemas.microsoft.com/office/drawing/2014/main" id="{1682852E-5EA6-44E0-8E00-331FB020D111}"/>
              </a:ext>
            </a:extLst>
          </p:cNvPr>
          <p:cNvSpPr>
            <a:spLocks xmlns:a="http://schemas.openxmlformats.org/drawingml/2006/main" noGrp="1"/>
          </p:cNvSpPr>
          <p:nvPr/>
        </p:nvSpPr>
        <p:spPr>
          <a:xfrm xmlns:a="http://schemas.openxmlformats.org/drawingml/2006/main" rot="0" flipH="0" flipV="0">
            <a:off x="7180502" y="1417320"/>
            <a:ext cx="1161139"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SASE / Security</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12EC9ED1-D996-449D-A730-38E51F701662}"/>
              </a:ext>
            </a:extLst>
          </p:cNvPr>
          <p:cNvSpPr>
            <a:spLocks xmlns:a="http://schemas.openxmlformats.org/drawingml/2006/main" noGrp="1"/>
          </p:cNvSpPr>
          <p:nvPr/>
        </p:nvSpPr>
        <p:spPr>
          <a:xfrm xmlns:a="http://schemas.openxmlformats.org/drawingml/2006/main" rot="0" flipH="0" flipV="0">
            <a:off x="8421328" y="1353312"/>
            <a:ext cx="3301280"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9" name="Text 17">
            <a:extLst xmlns:a="http://schemas.openxmlformats.org/drawingml/2006/main">
              <a:ext uri="{FF2B5EF4-FFF2-40B4-BE49-F238E27FC236}">
                <a16:creationId xmlns:a16="http://schemas.microsoft.com/office/drawing/2014/main" id="{94BD2787-A988-4D33-A76A-2045D7B865A4}"/>
              </a:ext>
            </a:extLst>
          </p:cNvPr>
          <p:cNvSpPr>
            <a:spLocks xmlns:a="http://schemas.openxmlformats.org/drawingml/2006/main" noGrp="1"/>
          </p:cNvSpPr>
          <p:nvPr/>
        </p:nvSpPr>
        <p:spPr>
          <a:xfrm xmlns:a="http://schemas.openxmlformats.org/drawingml/2006/main" rot="0" flipH="0" flipV="0">
            <a:off x="8501014" y="1417320"/>
            <a:ext cx="3141908"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Most Relevant Role</a:t>
            </a:r>
            <a:endParaRPr sz="800">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DA48DABF-822C-46EE-8A3F-9AB50E8CE879}"/>
              </a:ext>
            </a:extLst>
          </p:cNvPr>
          <p:cNvSpPr>
            <a:spLocks xmlns:a="http://schemas.openxmlformats.org/drawingml/2006/main" noGrp="1"/>
          </p:cNvSpPr>
          <p:nvPr/>
        </p:nvSpPr>
        <p:spPr>
          <a:xfrm xmlns:a="http://schemas.openxmlformats.org/drawingml/2006/main" rot="0" flipH="0" flipV="0">
            <a:off x="475488" y="1664208"/>
            <a:ext cx="1593721"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1" name="Text 19">
            <a:extLst xmlns:a="http://schemas.openxmlformats.org/drawingml/2006/main">
              <a:ext uri="{FF2B5EF4-FFF2-40B4-BE49-F238E27FC236}">
                <a16:creationId xmlns:a16="http://schemas.microsoft.com/office/drawing/2014/main" id="{A67127F0-8A2E-472C-8AE1-1FA4EC55C049}"/>
              </a:ext>
            </a:extLst>
          </p:cNvPr>
          <p:cNvSpPr>
            <a:spLocks xmlns:a="http://schemas.openxmlformats.org/drawingml/2006/main" noGrp="1"/>
          </p:cNvSpPr>
          <p:nvPr/>
        </p:nvSpPr>
        <p:spPr>
          <a:xfrm xmlns:a="http://schemas.openxmlformats.org/drawingml/2006/main" rot="0" flipH="0" flipV="0">
            <a:off x="555174" y="1723644"/>
            <a:ext cx="1434349"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NTT DATA</a:t>
            </a:r>
            <a:endParaRPr sz="800">
              <a:latin typeface="Arial"/>
              <a:ea typeface="Arial"/>
              <a:cs typeface="Arial"/>
            </a:endParaRPr>
          </a:p>
        </p:txBody>
      </p:sp>
      <p:sp>
        <p:nvSpPr>
          <p:cNvPr id="22" name="Shape 20">
            <a:extLst xmlns:a="http://schemas.openxmlformats.org/drawingml/2006/main">
              <a:ext uri="{FF2B5EF4-FFF2-40B4-BE49-F238E27FC236}">
                <a16:creationId xmlns:a16="http://schemas.microsoft.com/office/drawing/2014/main" id="{809C8FAA-BE33-46B5-B216-30569DD44CC4}"/>
              </a:ext>
            </a:extLst>
          </p:cNvPr>
          <p:cNvSpPr>
            <a:spLocks xmlns:a="http://schemas.openxmlformats.org/drawingml/2006/main" noGrp="1"/>
          </p:cNvSpPr>
          <p:nvPr/>
        </p:nvSpPr>
        <p:spPr>
          <a:xfrm xmlns:a="http://schemas.openxmlformats.org/drawingml/2006/main" rot="0" flipH="0" flipV="0">
            <a:off x="2069210" y="1664208"/>
            <a:ext cx="1195291"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3" name="Text 21">
            <a:extLst xmlns:a="http://schemas.openxmlformats.org/drawingml/2006/main">
              <a:ext uri="{FF2B5EF4-FFF2-40B4-BE49-F238E27FC236}">
                <a16:creationId xmlns:a16="http://schemas.microsoft.com/office/drawing/2014/main" id="{1DD36C23-6000-4EAD-A8E3-77A2A4CC6D1D}"/>
              </a:ext>
            </a:extLst>
          </p:cNvPr>
          <p:cNvSpPr>
            <a:spLocks xmlns:a="http://schemas.openxmlformats.org/drawingml/2006/main" noGrp="1"/>
          </p:cNvSpPr>
          <p:nvPr/>
        </p:nvSpPr>
        <p:spPr>
          <a:xfrm xmlns:a="http://schemas.openxmlformats.org/drawingml/2006/main" rot="0" flipH="0" flipV="0">
            <a:off x="2148896" y="1723644"/>
            <a:ext cx="103591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24" name="Shape 22">
            <a:extLst xmlns:a="http://schemas.openxmlformats.org/drawingml/2006/main">
              <a:ext uri="{FF2B5EF4-FFF2-40B4-BE49-F238E27FC236}">
                <a16:creationId xmlns:a16="http://schemas.microsoft.com/office/drawing/2014/main" id="{612176CB-53E8-4E5B-BB55-55E576DA5E7A}"/>
              </a:ext>
            </a:extLst>
          </p:cNvPr>
          <p:cNvSpPr>
            <a:spLocks xmlns:a="http://schemas.openxmlformats.org/drawingml/2006/main" noGrp="1"/>
          </p:cNvSpPr>
          <p:nvPr/>
        </p:nvSpPr>
        <p:spPr>
          <a:xfrm xmlns:a="http://schemas.openxmlformats.org/drawingml/2006/main" rot="0" flipH="0" flipV="0">
            <a:off x="3264501" y="1664208"/>
            <a:ext cx="1195291"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5" name="Text 23">
            <a:extLst xmlns:a="http://schemas.openxmlformats.org/drawingml/2006/main">
              <a:ext uri="{FF2B5EF4-FFF2-40B4-BE49-F238E27FC236}">
                <a16:creationId xmlns:a16="http://schemas.microsoft.com/office/drawing/2014/main" id="{934C60A4-149C-4253-9B06-39228FF472A4}"/>
              </a:ext>
            </a:extLst>
          </p:cNvPr>
          <p:cNvSpPr>
            <a:spLocks xmlns:a="http://schemas.openxmlformats.org/drawingml/2006/main" noGrp="1"/>
          </p:cNvSpPr>
          <p:nvPr/>
        </p:nvSpPr>
        <p:spPr>
          <a:xfrm xmlns:a="http://schemas.openxmlformats.org/drawingml/2006/main" rot="0" flipH="0" flipV="0">
            <a:off x="3344187" y="1723644"/>
            <a:ext cx="103591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E5EFE1E3-A5F9-4EBA-AE97-B32278372D9C}"/>
              </a:ext>
            </a:extLst>
          </p:cNvPr>
          <p:cNvSpPr>
            <a:spLocks xmlns:a="http://schemas.openxmlformats.org/drawingml/2006/main" noGrp="1"/>
          </p:cNvSpPr>
          <p:nvPr/>
        </p:nvSpPr>
        <p:spPr>
          <a:xfrm xmlns:a="http://schemas.openxmlformats.org/drawingml/2006/main" rot="0" flipH="0" flipV="0">
            <a:off x="4459792" y="1664208"/>
            <a:ext cx="1366046"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7" name="Text 25">
            <a:extLst xmlns:a="http://schemas.openxmlformats.org/drawingml/2006/main">
              <a:ext uri="{FF2B5EF4-FFF2-40B4-BE49-F238E27FC236}">
                <a16:creationId xmlns:a16="http://schemas.microsoft.com/office/drawing/2014/main" id="{71943976-94FF-4C2E-9D9E-865F96C4E147}"/>
              </a:ext>
            </a:extLst>
          </p:cNvPr>
          <p:cNvSpPr>
            <a:spLocks xmlns:a="http://schemas.openxmlformats.org/drawingml/2006/main" noGrp="1"/>
          </p:cNvSpPr>
          <p:nvPr/>
        </p:nvSpPr>
        <p:spPr>
          <a:xfrm xmlns:a="http://schemas.openxmlformats.org/drawingml/2006/main" rot="0" flipH="0" flipV="0">
            <a:off x="4539478" y="1723644"/>
            <a:ext cx="120667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84E97CDF-1E31-40DA-BDC8-00381B91CBCD}"/>
              </a:ext>
            </a:extLst>
          </p:cNvPr>
          <p:cNvSpPr>
            <a:spLocks xmlns:a="http://schemas.openxmlformats.org/drawingml/2006/main" noGrp="1"/>
          </p:cNvSpPr>
          <p:nvPr/>
        </p:nvSpPr>
        <p:spPr>
          <a:xfrm xmlns:a="http://schemas.openxmlformats.org/drawingml/2006/main" rot="0" flipH="0" flipV="0">
            <a:off x="5825839" y="1664208"/>
            <a:ext cx="1274977"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9" name="Text 27">
            <a:extLst xmlns:a="http://schemas.openxmlformats.org/drawingml/2006/main">
              <a:ext uri="{FF2B5EF4-FFF2-40B4-BE49-F238E27FC236}">
                <a16:creationId xmlns:a16="http://schemas.microsoft.com/office/drawing/2014/main" id="{9EF8E342-195E-4FAA-8D69-25B8BB1FC6BC}"/>
              </a:ext>
            </a:extLst>
          </p:cNvPr>
          <p:cNvSpPr>
            <a:spLocks xmlns:a="http://schemas.openxmlformats.org/drawingml/2006/main" noGrp="1"/>
          </p:cNvSpPr>
          <p:nvPr/>
        </p:nvSpPr>
        <p:spPr>
          <a:xfrm xmlns:a="http://schemas.openxmlformats.org/drawingml/2006/main" rot="0" flipH="0" flipV="0">
            <a:off x="5905525" y="1723644"/>
            <a:ext cx="111560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A2D9A2F6-5D48-4E94-A247-EC624F9712CF}"/>
              </a:ext>
            </a:extLst>
          </p:cNvPr>
          <p:cNvSpPr>
            <a:spLocks xmlns:a="http://schemas.openxmlformats.org/drawingml/2006/main" noGrp="1"/>
          </p:cNvSpPr>
          <p:nvPr/>
        </p:nvSpPr>
        <p:spPr>
          <a:xfrm xmlns:a="http://schemas.openxmlformats.org/drawingml/2006/main" rot="0" flipH="0" flipV="0">
            <a:off x="7100816" y="1664208"/>
            <a:ext cx="1320512"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1" name="Text 29">
            <a:extLst xmlns:a="http://schemas.openxmlformats.org/drawingml/2006/main">
              <a:ext uri="{FF2B5EF4-FFF2-40B4-BE49-F238E27FC236}">
                <a16:creationId xmlns:a16="http://schemas.microsoft.com/office/drawing/2014/main" id="{829CCEDE-6C08-4396-A0FE-8F9F0066DF8D}"/>
              </a:ext>
            </a:extLst>
          </p:cNvPr>
          <p:cNvSpPr>
            <a:spLocks xmlns:a="http://schemas.openxmlformats.org/drawingml/2006/main" noGrp="1"/>
          </p:cNvSpPr>
          <p:nvPr/>
        </p:nvSpPr>
        <p:spPr>
          <a:xfrm xmlns:a="http://schemas.openxmlformats.org/drawingml/2006/main" rot="0" flipH="0" flipV="0">
            <a:off x="7180502" y="1723644"/>
            <a:ext cx="1161139"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DA3C0302-B007-40F0-9207-8953014F1CC1}"/>
              </a:ext>
            </a:extLst>
          </p:cNvPr>
          <p:cNvSpPr>
            <a:spLocks xmlns:a="http://schemas.openxmlformats.org/drawingml/2006/main" noGrp="1"/>
          </p:cNvSpPr>
          <p:nvPr/>
        </p:nvSpPr>
        <p:spPr>
          <a:xfrm xmlns:a="http://schemas.openxmlformats.org/drawingml/2006/main" rot="0" flipH="0" flipV="0">
            <a:off x="8421328" y="1664208"/>
            <a:ext cx="3301280"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3" name="Text 31">
            <a:extLst xmlns:a="http://schemas.openxmlformats.org/drawingml/2006/main">
              <a:ext uri="{FF2B5EF4-FFF2-40B4-BE49-F238E27FC236}">
                <a16:creationId xmlns:a16="http://schemas.microsoft.com/office/drawing/2014/main" id="{781C8DCB-1E2E-4F4B-9D45-535537FBC62C}"/>
              </a:ext>
            </a:extLst>
          </p:cNvPr>
          <p:cNvSpPr>
            <a:spLocks xmlns:a="http://schemas.openxmlformats.org/drawingml/2006/main" noGrp="1"/>
          </p:cNvSpPr>
          <p:nvPr/>
        </p:nvSpPr>
        <p:spPr>
          <a:xfrm xmlns:a="http://schemas.openxmlformats.org/drawingml/2006/main" rot="0" flipH="0" flipV="0">
            <a:off x="8501014" y="1723644"/>
            <a:ext cx="314190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Global managed network and NaaS partner for multi-country operations and SD-WAN/SASE transformation.</a:t>
            </a:r>
            <a:endParaRPr sz="80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026775DB-212A-4F9C-ADD6-1297C2E6D286}"/>
              </a:ext>
            </a:extLst>
          </p:cNvPr>
          <p:cNvSpPr>
            <a:spLocks xmlns:a="http://schemas.openxmlformats.org/drawingml/2006/main" noGrp="1"/>
          </p:cNvSpPr>
          <p:nvPr/>
        </p:nvSpPr>
        <p:spPr>
          <a:xfrm xmlns:a="http://schemas.openxmlformats.org/drawingml/2006/main" rot="0" flipH="0" flipV="0">
            <a:off x="475488" y="2139696"/>
            <a:ext cx="1593721" cy="47548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5" name="Text 33">
            <a:extLst xmlns:a="http://schemas.openxmlformats.org/drawingml/2006/main">
              <a:ext uri="{FF2B5EF4-FFF2-40B4-BE49-F238E27FC236}">
                <a16:creationId xmlns:a16="http://schemas.microsoft.com/office/drawing/2014/main" id="{0D16D911-BF95-4A89-8F8F-8B9AEBC8AA0D}"/>
              </a:ext>
            </a:extLst>
          </p:cNvPr>
          <p:cNvSpPr>
            <a:spLocks xmlns:a="http://schemas.openxmlformats.org/drawingml/2006/main" noGrp="1"/>
          </p:cNvSpPr>
          <p:nvPr/>
        </p:nvSpPr>
        <p:spPr>
          <a:xfrm xmlns:a="http://schemas.openxmlformats.org/drawingml/2006/main" rot="0" flipH="0" flipV="0">
            <a:off x="555174" y="2199132"/>
            <a:ext cx="1434349"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Kyndryl</a:t>
            </a:r>
            <a:endParaRPr sz="8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B17C1FE3-D0F9-4E9A-B339-1D7AC44E5009}"/>
              </a:ext>
            </a:extLst>
          </p:cNvPr>
          <p:cNvSpPr>
            <a:spLocks xmlns:a="http://schemas.openxmlformats.org/drawingml/2006/main" noGrp="1"/>
          </p:cNvSpPr>
          <p:nvPr/>
        </p:nvSpPr>
        <p:spPr>
          <a:xfrm xmlns:a="http://schemas.openxmlformats.org/drawingml/2006/main" rot="0" flipH="0" flipV="0">
            <a:off x="2069210" y="2139696"/>
            <a:ext cx="1195291"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7" name="Text 35">
            <a:extLst xmlns:a="http://schemas.openxmlformats.org/drawingml/2006/main">
              <a:ext uri="{FF2B5EF4-FFF2-40B4-BE49-F238E27FC236}">
                <a16:creationId xmlns:a16="http://schemas.microsoft.com/office/drawing/2014/main" id="{E760FE4D-BC3E-4D4A-907B-9CFDBAADA2D0}"/>
              </a:ext>
            </a:extLst>
          </p:cNvPr>
          <p:cNvSpPr>
            <a:spLocks xmlns:a="http://schemas.openxmlformats.org/drawingml/2006/main" noGrp="1"/>
          </p:cNvSpPr>
          <p:nvPr/>
        </p:nvSpPr>
        <p:spPr>
          <a:xfrm xmlns:a="http://schemas.openxmlformats.org/drawingml/2006/main" rot="0" flipH="0" flipV="0">
            <a:off x="2148896" y="2199132"/>
            <a:ext cx="103591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AA928A81-571F-425D-89B4-9AAC0C4C0A99}"/>
              </a:ext>
            </a:extLst>
          </p:cNvPr>
          <p:cNvSpPr>
            <a:spLocks xmlns:a="http://schemas.openxmlformats.org/drawingml/2006/main" noGrp="1"/>
          </p:cNvSpPr>
          <p:nvPr/>
        </p:nvSpPr>
        <p:spPr>
          <a:xfrm xmlns:a="http://schemas.openxmlformats.org/drawingml/2006/main" rot="0" flipH="0" flipV="0">
            <a:off x="3264501" y="2139696"/>
            <a:ext cx="1195291"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9" name="Text 37">
            <a:extLst xmlns:a="http://schemas.openxmlformats.org/drawingml/2006/main">
              <a:ext uri="{FF2B5EF4-FFF2-40B4-BE49-F238E27FC236}">
                <a16:creationId xmlns:a16="http://schemas.microsoft.com/office/drawing/2014/main" id="{2ACD6B78-8AF1-4E71-91E6-E9F28A69224E}"/>
              </a:ext>
            </a:extLst>
          </p:cNvPr>
          <p:cNvSpPr>
            <a:spLocks xmlns:a="http://schemas.openxmlformats.org/drawingml/2006/main" noGrp="1"/>
          </p:cNvSpPr>
          <p:nvPr/>
        </p:nvSpPr>
        <p:spPr>
          <a:xfrm xmlns:a="http://schemas.openxmlformats.org/drawingml/2006/main" rot="0" flipH="0" flipV="0">
            <a:off x="3344187" y="2199132"/>
            <a:ext cx="103591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6ECCC26D-5EB2-45E8-8E54-F4DCA0483BA1}"/>
              </a:ext>
            </a:extLst>
          </p:cNvPr>
          <p:cNvSpPr>
            <a:spLocks xmlns:a="http://schemas.openxmlformats.org/drawingml/2006/main" noGrp="1"/>
          </p:cNvSpPr>
          <p:nvPr/>
        </p:nvSpPr>
        <p:spPr>
          <a:xfrm xmlns:a="http://schemas.openxmlformats.org/drawingml/2006/main" rot="0" flipH="0" flipV="0">
            <a:off x="4459792" y="2139696"/>
            <a:ext cx="1366046"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1" name="Text 39">
            <a:extLst xmlns:a="http://schemas.openxmlformats.org/drawingml/2006/main">
              <a:ext uri="{FF2B5EF4-FFF2-40B4-BE49-F238E27FC236}">
                <a16:creationId xmlns:a16="http://schemas.microsoft.com/office/drawing/2014/main" id="{F96D219D-5497-4741-A1BA-00618C5AD7E2}"/>
              </a:ext>
            </a:extLst>
          </p:cNvPr>
          <p:cNvSpPr>
            <a:spLocks xmlns:a="http://schemas.openxmlformats.org/drawingml/2006/main" noGrp="1"/>
          </p:cNvSpPr>
          <p:nvPr/>
        </p:nvSpPr>
        <p:spPr>
          <a:xfrm xmlns:a="http://schemas.openxmlformats.org/drawingml/2006/main" rot="0" flipH="0" flipV="0">
            <a:off x="4539478" y="2199132"/>
            <a:ext cx="120667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Medium</a:t>
            </a:r>
            <a:endParaRPr sz="80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B8C26DE4-C90A-4C7A-9710-4F1281DB3AEF}"/>
              </a:ext>
            </a:extLst>
          </p:cNvPr>
          <p:cNvSpPr>
            <a:spLocks xmlns:a="http://schemas.openxmlformats.org/drawingml/2006/main" noGrp="1"/>
          </p:cNvSpPr>
          <p:nvPr/>
        </p:nvSpPr>
        <p:spPr>
          <a:xfrm xmlns:a="http://schemas.openxmlformats.org/drawingml/2006/main" rot="0" flipH="0" flipV="0">
            <a:off x="5825839" y="2139696"/>
            <a:ext cx="1274977"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3" name="Text 41">
            <a:extLst xmlns:a="http://schemas.openxmlformats.org/drawingml/2006/main">
              <a:ext uri="{FF2B5EF4-FFF2-40B4-BE49-F238E27FC236}">
                <a16:creationId xmlns:a16="http://schemas.microsoft.com/office/drawing/2014/main" id="{A53EA4F0-7910-47B3-B59F-30D24354B244}"/>
              </a:ext>
            </a:extLst>
          </p:cNvPr>
          <p:cNvSpPr>
            <a:spLocks xmlns:a="http://schemas.openxmlformats.org/drawingml/2006/main" noGrp="1"/>
          </p:cNvSpPr>
          <p:nvPr/>
        </p:nvSpPr>
        <p:spPr>
          <a:xfrm xmlns:a="http://schemas.openxmlformats.org/drawingml/2006/main" rot="0" flipH="0" flipV="0">
            <a:off x="5905525" y="2199132"/>
            <a:ext cx="111560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44" name="Shape 42">
            <a:extLst xmlns:a="http://schemas.openxmlformats.org/drawingml/2006/main">
              <a:ext uri="{FF2B5EF4-FFF2-40B4-BE49-F238E27FC236}">
                <a16:creationId xmlns:a16="http://schemas.microsoft.com/office/drawing/2014/main" id="{9EAE9DDA-8FFF-4C95-960F-52771798781F}"/>
              </a:ext>
            </a:extLst>
          </p:cNvPr>
          <p:cNvSpPr>
            <a:spLocks xmlns:a="http://schemas.openxmlformats.org/drawingml/2006/main" noGrp="1"/>
          </p:cNvSpPr>
          <p:nvPr/>
        </p:nvSpPr>
        <p:spPr>
          <a:xfrm xmlns:a="http://schemas.openxmlformats.org/drawingml/2006/main" rot="0" flipH="0" flipV="0">
            <a:off x="7100816" y="2139696"/>
            <a:ext cx="1320512"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5" name="Text 43">
            <a:extLst xmlns:a="http://schemas.openxmlformats.org/drawingml/2006/main">
              <a:ext uri="{FF2B5EF4-FFF2-40B4-BE49-F238E27FC236}">
                <a16:creationId xmlns:a16="http://schemas.microsoft.com/office/drawing/2014/main" id="{FC01710C-578D-4F27-BAE0-246874AD6B7A}"/>
              </a:ext>
            </a:extLst>
          </p:cNvPr>
          <p:cNvSpPr>
            <a:spLocks xmlns:a="http://schemas.openxmlformats.org/drawingml/2006/main" noGrp="1"/>
          </p:cNvSpPr>
          <p:nvPr/>
        </p:nvSpPr>
        <p:spPr>
          <a:xfrm xmlns:a="http://schemas.openxmlformats.org/drawingml/2006/main" rot="0" flipH="0" flipV="0">
            <a:off x="7180502" y="2199132"/>
            <a:ext cx="1161139"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0CAD9C5B-B0DF-4585-A9CD-5191570162B0}"/>
              </a:ext>
            </a:extLst>
          </p:cNvPr>
          <p:cNvSpPr>
            <a:spLocks xmlns:a="http://schemas.openxmlformats.org/drawingml/2006/main" noGrp="1"/>
          </p:cNvSpPr>
          <p:nvPr/>
        </p:nvSpPr>
        <p:spPr>
          <a:xfrm xmlns:a="http://schemas.openxmlformats.org/drawingml/2006/main" rot="0" flipH="0" flipV="0">
            <a:off x="8421328" y="2139696"/>
            <a:ext cx="3301280" cy="47548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7" name="Text 45">
            <a:extLst xmlns:a="http://schemas.openxmlformats.org/drawingml/2006/main">
              <a:ext uri="{FF2B5EF4-FFF2-40B4-BE49-F238E27FC236}">
                <a16:creationId xmlns:a16="http://schemas.microsoft.com/office/drawing/2014/main" id="{A519BF38-6EA8-4EEC-98A7-85839A2EAF79}"/>
              </a:ext>
            </a:extLst>
          </p:cNvPr>
          <p:cNvSpPr>
            <a:spLocks xmlns:a="http://schemas.openxmlformats.org/drawingml/2006/main" noGrp="1"/>
          </p:cNvSpPr>
          <p:nvPr/>
        </p:nvSpPr>
        <p:spPr>
          <a:xfrm xmlns:a="http://schemas.openxmlformats.org/drawingml/2006/main" rot="0" flipH="0" flipV="0">
            <a:off x="8501014" y="2199132"/>
            <a:ext cx="314190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Managed WAN/SASE transformation partner with strong enterprise infrastructure and security operations depth.</a:t>
            </a: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73F88898-0393-4801-8690-FBC802E88502}"/>
              </a:ext>
            </a:extLst>
          </p:cNvPr>
          <p:cNvSpPr>
            <a:spLocks xmlns:a="http://schemas.openxmlformats.org/drawingml/2006/main" noGrp="1"/>
          </p:cNvSpPr>
          <p:nvPr/>
        </p:nvSpPr>
        <p:spPr>
          <a:xfrm xmlns:a="http://schemas.openxmlformats.org/drawingml/2006/main" rot="0" flipH="0" flipV="0">
            <a:off x="475488" y="2615184"/>
            <a:ext cx="1593721"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9" name="Text 47">
            <a:extLst xmlns:a="http://schemas.openxmlformats.org/drawingml/2006/main">
              <a:ext uri="{FF2B5EF4-FFF2-40B4-BE49-F238E27FC236}">
                <a16:creationId xmlns:a16="http://schemas.microsoft.com/office/drawing/2014/main" id="{21D0D37B-7C9E-4EFD-9F02-F196EFBCAB43}"/>
              </a:ext>
            </a:extLst>
          </p:cNvPr>
          <p:cNvSpPr>
            <a:spLocks xmlns:a="http://schemas.openxmlformats.org/drawingml/2006/main" noGrp="1"/>
          </p:cNvSpPr>
          <p:nvPr/>
        </p:nvSpPr>
        <p:spPr>
          <a:xfrm xmlns:a="http://schemas.openxmlformats.org/drawingml/2006/main" rot="0" flipH="0" flipV="0">
            <a:off x="555174" y="2674620"/>
            <a:ext cx="1434349"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WWT</a:t>
            </a:r>
            <a:endParaRPr sz="80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6FE03BDC-F732-4AEA-8FED-434EE81F214A}"/>
              </a:ext>
            </a:extLst>
          </p:cNvPr>
          <p:cNvSpPr>
            <a:spLocks xmlns:a="http://schemas.openxmlformats.org/drawingml/2006/main" noGrp="1"/>
          </p:cNvSpPr>
          <p:nvPr/>
        </p:nvSpPr>
        <p:spPr>
          <a:xfrm xmlns:a="http://schemas.openxmlformats.org/drawingml/2006/main" rot="0" flipH="0" flipV="0">
            <a:off x="2069210" y="2615184"/>
            <a:ext cx="1195291"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1" name="Text 49">
            <a:extLst xmlns:a="http://schemas.openxmlformats.org/drawingml/2006/main">
              <a:ext uri="{FF2B5EF4-FFF2-40B4-BE49-F238E27FC236}">
                <a16:creationId xmlns:a16="http://schemas.microsoft.com/office/drawing/2014/main" id="{30D25B4E-FFBB-44CC-9A33-2020BEA8B9E2}"/>
              </a:ext>
            </a:extLst>
          </p:cNvPr>
          <p:cNvSpPr>
            <a:spLocks xmlns:a="http://schemas.openxmlformats.org/drawingml/2006/main" noGrp="1"/>
          </p:cNvSpPr>
          <p:nvPr/>
        </p:nvSpPr>
        <p:spPr>
          <a:xfrm xmlns:a="http://schemas.openxmlformats.org/drawingml/2006/main" rot="0" flipH="0" flipV="0">
            <a:off x="2148896" y="2674620"/>
            <a:ext cx="103591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EF4CF539-41C6-4952-B514-E975FB3C0292}"/>
              </a:ext>
            </a:extLst>
          </p:cNvPr>
          <p:cNvSpPr>
            <a:spLocks xmlns:a="http://schemas.openxmlformats.org/drawingml/2006/main" noGrp="1"/>
          </p:cNvSpPr>
          <p:nvPr/>
        </p:nvSpPr>
        <p:spPr>
          <a:xfrm xmlns:a="http://schemas.openxmlformats.org/drawingml/2006/main" rot="0" flipH="0" flipV="0">
            <a:off x="3264501" y="2615184"/>
            <a:ext cx="1195291"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3" name="Text 51">
            <a:extLst xmlns:a="http://schemas.openxmlformats.org/drawingml/2006/main">
              <a:ext uri="{FF2B5EF4-FFF2-40B4-BE49-F238E27FC236}">
                <a16:creationId xmlns:a16="http://schemas.microsoft.com/office/drawing/2014/main" id="{1872B784-1875-4A75-B33D-BEDE4A1AF571}"/>
              </a:ext>
            </a:extLst>
          </p:cNvPr>
          <p:cNvSpPr>
            <a:spLocks xmlns:a="http://schemas.openxmlformats.org/drawingml/2006/main" noGrp="1"/>
          </p:cNvSpPr>
          <p:nvPr/>
        </p:nvSpPr>
        <p:spPr>
          <a:xfrm xmlns:a="http://schemas.openxmlformats.org/drawingml/2006/main" rot="0" flipH="0" flipV="0">
            <a:off x="3344187" y="2674620"/>
            <a:ext cx="103591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Medium</a:t>
            </a:r>
            <a:endParaRPr sz="800">
              <a:latin typeface="Arial"/>
              <a:ea typeface="Arial"/>
              <a:cs typeface="Arial"/>
            </a:endParaRPr>
          </a:p>
        </p:txBody>
      </p:sp>
      <p:sp>
        <p:nvSpPr>
          <p:cNvPr id="54" name="Shape 52">
            <a:extLst xmlns:a="http://schemas.openxmlformats.org/drawingml/2006/main">
              <a:ext uri="{FF2B5EF4-FFF2-40B4-BE49-F238E27FC236}">
                <a16:creationId xmlns:a16="http://schemas.microsoft.com/office/drawing/2014/main" id="{6CD2D1FF-BB49-4FB0-90B8-3850DE90B3DF}"/>
              </a:ext>
            </a:extLst>
          </p:cNvPr>
          <p:cNvSpPr>
            <a:spLocks xmlns:a="http://schemas.openxmlformats.org/drawingml/2006/main" noGrp="1"/>
          </p:cNvSpPr>
          <p:nvPr/>
        </p:nvSpPr>
        <p:spPr>
          <a:xfrm xmlns:a="http://schemas.openxmlformats.org/drawingml/2006/main" rot="0" flipH="0" flipV="0">
            <a:off x="4459792" y="2615184"/>
            <a:ext cx="1366046"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5" name="Text 53">
            <a:extLst xmlns:a="http://schemas.openxmlformats.org/drawingml/2006/main">
              <a:ext uri="{FF2B5EF4-FFF2-40B4-BE49-F238E27FC236}">
                <a16:creationId xmlns:a16="http://schemas.microsoft.com/office/drawing/2014/main" id="{A2EAA9B5-3C86-4889-A70B-E7673F9556DA}"/>
              </a:ext>
            </a:extLst>
          </p:cNvPr>
          <p:cNvSpPr>
            <a:spLocks xmlns:a="http://schemas.openxmlformats.org/drawingml/2006/main" noGrp="1"/>
          </p:cNvSpPr>
          <p:nvPr/>
        </p:nvSpPr>
        <p:spPr>
          <a:xfrm xmlns:a="http://schemas.openxmlformats.org/drawingml/2006/main" rot="0" flipH="0" flipV="0">
            <a:off x="4539478" y="2674620"/>
            <a:ext cx="120667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56" name="Shape 54">
            <a:extLst xmlns:a="http://schemas.openxmlformats.org/drawingml/2006/main">
              <a:ext uri="{FF2B5EF4-FFF2-40B4-BE49-F238E27FC236}">
                <a16:creationId xmlns:a16="http://schemas.microsoft.com/office/drawing/2014/main" id="{E66D0B29-46A6-4789-8DBC-E060774F0513}"/>
              </a:ext>
            </a:extLst>
          </p:cNvPr>
          <p:cNvSpPr>
            <a:spLocks xmlns:a="http://schemas.openxmlformats.org/drawingml/2006/main" noGrp="1"/>
          </p:cNvSpPr>
          <p:nvPr/>
        </p:nvSpPr>
        <p:spPr>
          <a:xfrm xmlns:a="http://schemas.openxmlformats.org/drawingml/2006/main" rot="0" flipH="0" flipV="0">
            <a:off x="5825839" y="2615184"/>
            <a:ext cx="1274977"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7" name="Text 55">
            <a:extLst xmlns:a="http://schemas.openxmlformats.org/drawingml/2006/main">
              <a:ext uri="{FF2B5EF4-FFF2-40B4-BE49-F238E27FC236}">
                <a16:creationId xmlns:a16="http://schemas.microsoft.com/office/drawing/2014/main" id="{4CB9AF11-B36E-405E-B462-71C749EA3324}"/>
              </a:ext>
            </a:extLst>
          </p:cNvPr>
          <p:cNvSpPr>
            <a:spLocks xmlns:a="http://schemas.openxmlformats.org/drawingml/2006/main" noGrp="1"/>
          </p:cNvSpPr>
          <p:nvPr/>
        </p:nvSpPr>
        <p:spPr>
          <a:xfrm xmlns:a="http://schemas.openxmlformats.org/drawingml/2006/main" rot="0" flipH="0" flipV="0">
            <a:off x="5905525" y="2674620"/>
            <a:ext cx="111560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58" name="Shape 56">
            <a:extLst xmlns:a="http://schemas.openxmlformats.org/drawingml/2006/main">
              <a:ext uri="{FF2B5EF4-FFF2-40B4-BE49-F238E27FC236}">
                <a16:creationId xmlns:a16="http://schemas.microsoft.com/office/drawing/2014/main" id="{61B0B05F-B81C-46AB-96DF-6C5556C90174}"/>
              </a:ext>
            </a:extLst>
          </p:cNvPr>
          <p:cNvSpPr>
            <a:spLocks xmlns:a="http://schemas.openxmlformats.org/drawingml/2006/main" noGrp="1"/>
          </p:cNvSpPr>
          <p:nvPr/>
        </p:nvSpPr>
        <p:spPr>
          <a:xfrm xmlns:a="http://schemas.openxmlformats.org/drawingml/2006/main" rot="0" flipH="0" flipV="0">
            <a:off x="7100816" y="2615184"/>
            <a:ext cx="1320512"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9" name="Text 57">
            <a:extLst xmlns:a="http://schemas.openxmlformats.org/drawingml/2006/main">
              <a:ext uri="{FF2B5EF4-FFF2-40B4-BE49-F238E27FC236}">
                <a16:creationId xmlns:a16="http://schemas.microsoft.com/office/drawing/2014/main" id="{90D2A2D6-FCDE-4B41-8EBD-F3535B6EBDEA}"/>
              </a:ext>
            </a:extLst>
          </p:cNvPr>
          <p:cNvSpPr>
            <a:spLocks xmlns:a="http://schemas.openxmlformats.org/drawingml/2006/main" noGrp="1"/>
          </p:cNvSpPr>
          <p:nvPr/>
        </p:nvSpPr>
        <p:spPr>
          <a:xfrm xmlns:a="http://schemas.openxmlformats.org/drawingml/2006/main" rot="0" flipH="0" flipV="0">
            <a:off x="7180502" y="2674620"/>
            <a:ext cx="1161139"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60" name="Shape 58">
            <a:extLst xmlns:a="http://schemas.openxmlformats.org/drawingml/2006/main">
              <a:ext uri="{FF2B5EF4-FFF2-40B4-BE49-F238E27FC236}">
                <a16:creationId xmlns:a16="http://schemas.microsoft.com/office/drawing/2014/main" id="{A87AAD59-FFE5-422A-9DFE-28D072680723}"/>
              </a:ext>
            </a:extLst>
          </p:cNvPr>
          <p:cNvSpPr>
            <a:spLocks xmlns:a="http://schemas.openxmlformats.org/drawingml/2006/main" noGrp="1"/>
          </p:cNvSpPr>
          <p:nvPr/>
        </p:nvSpPr>
        <p:spPr>
          <a:xfrm xmlns:a="http://schemas.openxmlformats.org/drawingml/2006/main" rot="0" flipH="0" flipV="0">
            <a:off x="8421328" y="2615184"/>
            <a:ext cx="3301280"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1" name="Text 59">
            <a:extLst xmlns:a="http://schemas.openxmlformats.org/drawingml/2006/main">
              <a:ext uri="{FF2B5EF4-FFF2-40B4-BE49-F238E27FC236}">
                <a16:creationId xmlns:a16="http://schemas.microsoft.com/office/drawing/2014/main" id="{2DC0D943-9CBF-4D5F-90AC-F9E45A13A2CE}"/>
              </a:ext>
            </a:extLst>
          </p:cNvPr>
          <p:cNvSpPr>
            <a:spLocks xmlns:a="http://schemas.openxmlformats.org/drawingml/2006/main" noGrp="1"/>
          </p:cNvSpPr>
          <p:nvPr/>
        </p:nvSpPr>
        <p:spPr>
          <a:xfrm xmlns:a="http://schemas.openxmlformats.org/drawingml/2006/main" rot="0" flipH="0" flipV="0">
            <a:off x="8501014" y="2674620"/>
            <a:ext cx="314190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Best-fit for lab validation, multi-OEM architecture, procurement, staging and complex deployment programs.</a:t>
            </a:r>
            <a:endParaRPr sz="800">
              <a:latin typeface="Arial"/>
              <a:ea typeface="Arial"/>
              <a:cs typeface="Arial"/>
            </a:endParaRPr>
          </a:p>
        </p:txBody>
      </p:sp>
      <p:sp>
        <p:nvSpPr>
          <p:cNvPr id="62" name="Shape 60">
            <a:extLst xmlns:a="http://schemas.openxmlformats.org/drawingml/2006/main">
              <a:ext uri="{FF2B5EF4-FFF2-40B4-BE49-F238E27FC236}">
                <a16:creationId xmlns:a16="http://schemas.microsoft.com/office/drawing/2014/main" id="{21872905-1D78-452B-99D5-81FB6BE972CC}"/>
              </a:ext>
            </a:extLst>
          </p:cNvPr>
          <p:cNvSpPr>
            <a:spLocks xmlns:a="http://schemas.openxmlformats.org/drawingml/2006/main" noGrp="1"/>
          </p:cNvSpPr>
          <p:nvPr/>
        </p:nvSpPr>
        <p:spPr>
          <a:xfrm xmlns:a="http://schemas.openxmlformats.org/drawingml/2006/main" rot="0" flipH="0" flipV="0">
            <a:off x="475488" y="3090672"/>
            <a:ext cx="1593721" cy="47548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3" name="Text 61">
            <a:extLst xmlns:a="http://schemas.openxmlformats.org/drawingml/2006/main">
              <a:ext uri="{FF2B5EF4-FFF2-40B4-BE49-F238E27FC236}">
                <a16:creationId xmlns:a16="http://schemas.microsoft.com/office/drawing/2014/main" id="{E424C94D-8FF8-4AE1-A702-E0D29AA856B6}"/>
              </a:ext>
            </a:extLst>
          </p:cNvPr>
          <p:cNvSpPr>
            <a:spLocks xmlns:a="http://schemas.openxmlformats.org/drawingml/2006/main" noGrp="1"/>
          </p:cNvSpPr>
          <p:nvPr/>
        </p:nvSpPr>
        <p:spPr>
          <a:xfrm xmlns:a="http://schemas.openxmlformats.org/drawingml/2006/main" rot="0" flipH="0" flipV="0">
            <a:off x="555174" y="3150108"/>
            <a:ext cx="1434349"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Computacenter</a:t>
            </a:r>
            <a:endParaRPr sz="800">
              <a:latin typeface="Arial"/>
              <a:ea typeface="Arial"/>
              <a:cs typeface="Arial"/>
            </a:endParaRPr>
          </a:p>
        </p:txBody>
      </p:sp>
      <p:sp>
        <p:nvSpPr>
          <p:cNvPr id="64" name="Shape 62">
            <a:extLst xmlns:a="http://schemas.openxmlformats.org/drawingml/2006/main">
              <a:ext uri="{FF2B5EF4-FFF2-40B4-BE49-F238E27FC236}">
                <a16:creationId xmlns:a16="http://schemas.microsoft.com/office/drawing/2014/main" id="{B25370F0-DF16-46F5-8BA2-ABA482B9EFC7}"/>
              </a:ext>
            </a:extLst>
          </p:cNvPr>
          <p:cNvSpPr>
            <a:spLocks xmlns:a="http://schemas.openxmlformats.org/drawingml/2006/main" noGrp="1"/>
          </p:cNvSpPr>
          <p:nvPr/>
        </p:nvSpPr>
        <p:spPr>
          <a:xfrm xmlns:a="http://schemas.openxmlformats.org/drawingml/2006/main" rot="0" flipH="0" flipV="0">
            <a:off x="2069210" y="3090672"/>
            <a:ext cx="1195291"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5" name="Text 63">
            <a:extLst xmlns:a="http://schemas.openxmlformats.org/drawingml/2006/main">
              <a:ext uri="{FF2B5EF4-FFF2-40B4-BE49-F238E27FC236}">
                <a16:creationId xmlns:a16="http://schemas.microsoft.com/office/drawing/2014/main" id="{60024ABB-0AF5-40FC-9347-BD37F0793A2D}"/>
              </a:ext>
            </a:extLst>
          </p:cNvPr>
          <p:cNvSpPr>
            <a:spLocks xmlns:a="http://schemas.openxmlformats.org/drawingml/2006/main" noGrp="1"/>
          </p:cNvSpPr>
          <p:nvPr/>
        </p:nvSpPr>
        <p:spPr>
          <a:xfrm xmlns:a="http://schemas.openxmlformats.org/drawingml/2006/main" rot="0" flipH="0" flipV="0">
            <a:off x="2148896" y="3150108"/>
            <a:ext cx="103591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66" name="Shape 64">
            <a:extLst xmlns:a="http://schemas.openxmlformats.org/drawingml/2006/main">
              <a:ext uri="{FF2B5EF4-FFF2-40B4-BE49-F238E27FC236}">
                <a16:creationId xmlns:a16="http://schemas.microsoft.com/office/drawing/2014/main" id="{B9463219-6936-4A0B-881C-5E625F1344C9}"/>
              </a:ext>
            </a:extLst>
          </p:cNvPr>
          <p:cNvSpPr>
            <a:spLocks xmlns:a="http://schemas.openxmlformats.org/drawingml/2006/main" noGrp="1"/>
          </p:cNvSpPr>
          <p:nvPr/>
        </p:nvSpPr>
        <p:spPr>
          <a:xfrm xmlns:a="http://schemas.openxmlformats.org/drawingml/2006/main" rot="0" flipH="0" flipV="0">
            <a:off x="3264501" y="3090672"/>
            <a:ext cx="1195291"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7" name="Text 65">
            <a:extLst xmlns:a="http://schemas.openxmlformats.org/drawingml/2006/main">
              <a:ext uri="{FF2B5EF4-FFF2-40B4-BE49-F238E27FC236}">
                <a16:creationId xmlns:a16="http://schemas.microsoft.com/office/drawing/2014/main" id="{257DFE10-0C32-4413-A6E4-A313389B04AC}"/>
              </a:ext>
            </a:extLst>
          </p:cNvPr>
          <p:cNvSpPr>
            <a:spLocks xmlns:a="http://schemas.openxmlformats.org/drawingml/2006/main" noGrp="1"/>
          </p:cNvSpPr>
          <p:nvPr/>
        </p:nvSpPr>
        <p:spPr>
          <a:xfrm xmlns:a="http://schemas.openxmlformats.org/drawingml/2006/main" rot="0" flipH="0" flipV="0">
            <a:off x="3344187" y="3150108"/>
            <a:ext cx="103591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68" name="Shape 66">
            <a:extLst xmlns:a="http://schemas.openxmlformats.org/drawingml/2006/main">
              <a:ext uri="{FF2B5EF4-FFF2-40B4-BE49-F238E27FC236}">
                <a16:creationId xmlns:a16="http://schemas.microsoft.com/office/drawing/2014/main" id="{F621B804-BED3-4355-A701-8FC334B562D6}"/>
              </a:ext>
            </a:extLst>
          </p:cNvPr>
          <p:cNvSpPr>
            <a:spLocks xmlns:a="http://schemas.openxmlformats.org/drawingml/2006/main" noGrp="1"/>
          </p:cNvSpPr>
          <p:nvPr/>
        </p:nvSpPr>
        <p:spPr>
          <a:xfrm xmlns:a="http://schemas.openxmlformats.org/drawingml/2006/main" rot="0" flipH="0" flipV="0">
            <a:off x="4459792" y="3090672"/>
            <a:ext cx="1366046"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9" name="Text 67">
            <a:extLst xmlns:a="http://schemas.openxmlformats.org/drawingml/2006/main">
              <a:ext uri="{FF2B5EF4-FFF2-40B4-BE49-F238E27FC236}">
                <a16:creationId xmlns:a16="http://schemas.microsoft.com/office/drawing/2014/main" id="{E208BB94-D947-4BF3-A3E4-6B4DED9D67DE}"/>
              </a:ext>
            </a:extLst>
          </p:cNvPr>
          <p:cNvSpPr>
            <a:spLocks xmlns:a="http://schemas.openxmlformats.org/drawingml/2006/main" noGrp="1"/>
          </p:cNvSpPr>
          <p:nvPr/>
        </p:nvSpPr>
        <p:spPr>
          <a:xfrm xmlns:a="http://schemas.openxmlformats.org/drawingml/2006/main" rot="0" flipH="0" flipV="0">
            <a:off x="4539478" y="3150108"/>
            <a:ext cx="120667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70" name="Shape 68">
            <a:extLst xmlns:a="http://schemas.openxmlformats.org/drawingml/2006/main">
              <a:ext uri="{FF2B5EF4-FFF2-40B4-BE49-F238E27FC236}">
                <a16:creationId xmlns:a16="http://schemas.microsoft.com/office/drawing/2014/main" id="{A401634E-64B1-4497-9D15-44F495063D13}"/>
              </a:ext>
            </a:extLst>
          </p:cNvPr>
          <p:cNvSpPr>
            <a:spLocks xmlns:a="http://schemas.openxmlformats.org/drawingml/2006/main" noGrp="1"/>
          </p:cNvSpPr>
          <p:nvPr/>
        </p:nvSpPr>
        <p:spPr>
          <a:xfrm xmlns:a="http://schemas.openxmlformats.org/drawingml/2006/main" rot="0" flipH="0" flipV="0">
            <a:off x="5825839" y="3090672"/>
            <a:ext cx="1274977"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1" name="Text 69">
            <a:extLst xmlns:a="http://schemas.openxmlformats.org/drawingml/2006/main">
              <a:ext uri="{FF2B5EF4-FFF2-40B4-BE49-F238E27FC236}">
                <a16:creationId xmlns:a16="http://schemas.microsoft.com/office/drawing/2014/main" id="{D0B7286C-E636-4D3E-84A9-7C863487D950}"/>
              </a:ext>
            </a:extLst>
          </p:cNvPr>
          <p:cNvSpPr>
            <a:spLocks xmlns:a="http://schemas.openxmlformats.org/drawingml/2006/main" noGrp="1"/>
          </p:cNvSpPr>
          <p:nvPr/>
        </p:nvSpPr>
        <p:spPr>
          <a:xfrm xmlns:a="http://schemas.openxmlformats.org/drawingml/2006/main" rot="0" flipH="0" flipV="0">
            <a:off x="5905525" y="3150108"/>
            <a:ext cx="111560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72" name="Shape 70">
            <a:extLst xmlns:a="http://schemas.openxmlformats.org/drawingml/2006/main">
              <a:ext uri="{FF2B5EF4-FFF2-40B4-BE49-F238E27FC236}">
                <a16:creationId xmlns:a16="http://schemas.microsoft.com/office/drawing/2014/main" id="{9778D71B-00E5-4A94-B65A-B389193A5A3B}"/>
              </a:ext>
            </a:extLst>
          </p:cNvPr>
          <p:cNvSpPr>
            <a:spLocks xmlns:a="http://schemas.openxmlformats.org/drawingml/2006/main" noGrp="1"/>
          </p:cNvSpPr>
          <p:nvPr/>
        </p:nvSpPr>
        <p:spPr>
          <a:xfrm xmlns:a="http://schemas.openxmlformats.org/drawingml/2006/main" rot="0" flipH="0" flipV="0">
            <a:off x="7100816" y="3090672"/>
            <a:ext cx="1320512"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3" name="Text 71">
            <a:extLst xmlns:a="http://schemas.openxmlformats.org/drawingml/2006/main">
              <a:ext uri="{FF2B5EF4-FFF2-40B4-BE49-F238E27FC236}">
                <a16:creationId xmlns:a16="http://schemas.microsoft.com/office/drawing/2014/main" id="{5EC83611-C2A3-4C97-98B2-ADAAE7CD008D}"/>
              </a:ext>
            </a:extLst>
          </p:cNvPr>
          <p:cNvSpPr>
            <a:spLocks xmlns:a="http://schemas.openxmlformats.org/drawingml/2006/main" noGrp="1"/>
          </p:cNvSpPr>
          <p:nvPr/>
        </p:nvSpPr>
        <p:spPr>
          <a:xfrm xmlns:a="http://schemas.openxmlformats.org/drawingml/2006/main" rot="0" flipH="0" flipV="0">
            <a:off x="7180502" y="3150108"/>
            <a:ext cx="1161139"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Medium</a:t>
            </a:r>
            <a:endParaRPr sz="800">
              <a:latin typeface="Arial"/>
              <a:ea typeface="Arial"/>
              <a:cs typeface="Arial"/>
            </a:endParaRPr>
          </a:p>
        </p:txBody>
      </p:sp>
      <p:sp>
        <p:nvSpPr>
          <p:cNvPr id="74" name="Shape 72">
            <a:extLst xmlns:a="http://schemas.openxmlformats.org/drawingml/2006/main">
              <a:ext uri="{FF2B5EF4-FFF2-40B4-BE49-F238E27FC236}">
                <a16:creationId xmlns:a16="http://schemas.microsoft.com/office/drawing/2014/main" id="{F949EFE1-7E30-4340-B10F-43DAB8D99D3A}"/>
              </a:ext>
            </a:extLst>
          </p:cNvPr>
          <p:cNvSpPr>
            <a:spLocks xmlns:a="http://schemas.openxmlformats.org/drawingml/2006/main" noGrp="1"/>
          </p:cNvSpPr>
          <p:nvPr/>
        </p:nvSpPr>
        <p:spPr>
          <a:xfrm xmlns:a="http://schemas.openxmlformats.org/drawingml/2006/main" rot="0" flipH="0" flipV="0">
            <a:off x="8421328" y="3090672"/>
            <a:ext cx="3301280" cy="47548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5" name="Text 73">
            <a:extLst xmlns:a="http://schemas.openxmlformats.org/drawingml/2006/main">
              <a:ext uri="{FF2B5EF4-FFF2-40B4-BE49-F238E27FC236}">
                <a16:creationId xmlns:a16="http://schemas.microsoft.com/office/drawing/2014/main" id="{A1B152B8-72EE-43A9-A473-907A53F3594A}"/>
              </a:ext>
            </a:extLst>
          </p:cNvPr>
          <p:cNvSpPr>
            <a:spLocks xmlns:a="http://schemas.openxmlformats.org/drawingml/2006/main" noGrp="1"/>
          </p:cNvSpPr>
          <p:nvPr/>
        </p:nvSpPr>
        <p:spPr>
          <a:xfrm xmlns:a="http://schemas.openxmlformats.org/drawingml/2006/main" rot="0" flipH="0" flipV="0">
            <a:off x="8501014" y="3150108"/>
            <a:ext cx="314190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Strong Europe-led VAR and lifecycle partner with North America coverage and global deployment support.</a:t>
            </a:r>
            <a:endParaRPr sz="800">
              <a:latin typeface="Arial"/>
              <a:ea typeface="Arial"/>
              <a:cs typeface="Arial"/>
            </a:endParaRPr>
          </a:p>
        </p:txBody>
      </p:sp>
      <p:sp>
        <p:nvSpPr>
          <p:cNvPr id="76" name="Shape 74">
            <a:extLst xmlns:a="http://schemas.openxmlformats.org/drawingml/2006/main">
              <a:ext uri="{FF2B5EF4-FFF2-40B4-BE49-F238E27FC236}">
                <a16:creationId xmlns:a16="http://schemas.microsoft.com/office/drawing/2014/main" id="{67EFBE79-1D60-4E30-A9D0-D9C438ECAB7C}"/>
              </a:ext>
            </a:extLst>
          </p:cNvPr>
          <p:cNvSpPr>
            <a:spLocks xmlns:a="http://schemas.openxmlformats.org/drawingml/2006/main" noGrp="1"/>
          </p:cNvSpPr>
          <p:nvPr/>
        </p:nvSpPr>
        <p:spPr>
          <a:xfrm xmlns:a="http://schemas.openxmlformats.org/drawingml/2006/main" rot="0" flipH="0" flipV="0">
            <a:off x="475488" y="3566160"/>
            <a:ext cx="1593721"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7" name="Text 75">
            <a:extLst xmlns:a="http://schemas.openxmlformats.org/drawingml/2006/main">
              <a:ext uri="{FF2B5EF4-FFF2-40B4-BE49-F238E27FC236}">
                <a16:creationId xmlns:a16="http://schemas.microsoft.com/office/drawing/2014/main" id="{AAC6B7FC-F72F-46E3-BD9C-D5CD1A3D421E}"/>
              </a:ext>
            </a:extLst>
          </p:cNvPr>
          <p:cNvSpPr>
            <a:spLocks xmlns:a="http://schemas.openxmlformats.org/drawingml/2006/main" noGrp="1"/>
          </p:cNvSpPr>
          <p:nvPr/>
        </p:nvSpPr>
        <p:spPr>
          <a:xfrm xmlns:a="http://schemas.openxmlformats.org/drawingml/2006/main" rot="0" flipH="0" flipV="0">
            <a:off x="555174" y="3625596"/>
            <a:ext cx="1434349"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Accenture</a:t>
            </a:r>
            <a:endParaRPr sz="800">
              <a:latin typeface="Arial"/>
              <a:ea typeface="Arial"/>
              <a:cs typeface="Arial"/>
            </a:endParaRPr>
          </a:p>
        </p:txBody>
      </p:sp>
      <p:sp>
        <p:nvSpPr>
          <p:cNvPr id="78" name="Shape 76">
            <a:extLst xmlns:a="http://schemas.openxmlformats.org/drawingml/2006/main">
              <a:ext uri="{FF2B5EF4-FFF2-40B4-BE49-F238E27FC236}">
                <a16:creationId xmlns:a16="http://schemas.microsoft.com/office/drawing/2014/main" id="{B5D5DCF1-0AB7-4589-A3F7-5387C41A673F}"/>
              </a:ext>
            </a:extLst>
          </p:cNvPr>
          <p:cNvSpPr>
            <a:spLocks xmlns:a="http://schemas.openxmlformats.org/drawingml/2006/main" noGrp="1"/>
          </p:cNvSpPr>
          <p:nvPr/>
        </p:nvSpPr>
        <p:spPr>
          <a:xfrm xmlns:a="http://schemas.openxmlformats.org/drawingml/2006/main" rot="0" flipH="0" flipV="0">
            <a:off x="2069210" y="3566160"/>
            <a:ext cx="1195291"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9" name="Text 77">
            <a:extLst xmlns:a="http://schemas.openxmlformats.org/drawingml/2006/main">
              <a:ext uri="{FF2B5EF4-FFF2-40B4-BE49-F238E27FC236}">
                <a16:creationId xmlns:a16="http://schemas.microsoft.com/office/drawing/2014/main" id="{D9C2DC5A-64AB-4904-B55B-F8F05E42E2DD}"/>
              </a:ext>
            </a:extLst>
          </p:cNvPr>
          <p:cNvSpPr>
            <a:spLocks xmlns:a="http://schemas.openxmlformats.org/drawingml/2006/main" noGrp="1"/>
          </p:cNvSpPr>
          <p:nvPr/>
        </p:nvSpPr>
        <p:spPr>
          <a:xfrm xmlns:a="http://schemas.openxmlformats.org/drawingml/2006/main" rot="0" flipH="0" flipV="0">
            <a:off x="2148896" y="3625596"/>
            <a:ext cx="103591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80" name="Shape 78">
            <a:extLst xmlns:a="http://schemas.openxmlformats.org/drawingml/2006/main">
              <a:ext uri="{FF2B5EF4-FFF2-40B4-BE49-F238E27FC236}">
                <a16:creationId xmlns:a16="http://schemas.microsoft.com/office/drawing/2014/main" id="{BBD1C221-DBCA-4B81-8B1F-1CB89CA0686C}"/>
              </a:ext>
            </a:extLst>
          </p:cNvPr>
          <p:cNvSpPr>
            <a:spLocks xmlns:a="http://schemas.openxmlformats.org/drawingml/2006/main" noGrp="1"/>
          </p:cNvSpPr>
          <p:nvPr/>
        </p:nvSpPr>
        <p:spPr>
          <a:xfrm xmlns:a="http://schemas.openxmlformats.org/drawingml/2006/main" rot="0" flipH="0" flipV="0">
            <a:off x="3264501" y="3566160"/>
            <a:ext cx="1195291"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1" name="Text 79">
            <a:extLst xmlns:a="http://schemas.openxmlformats.org/drawingml/2006/main">
              <a:ext uri="{FF2B5EF4-FFF2-40B4-BE49-F238E27FC236}">
                <a16:creationId xmlns:a16="http://schemas.microsoft.com/office/drawing/2014/main" id="{F1566B7F-59C7-4A4F-B5D7-945C592E010C}"/>
              </a:ext>
            </a:extLst>
          </p:cNvPr>
          <p:cNvSpPr>
            <a:spLocks xmlns:a="http://schemas.openxmlformats.org/drawingml/2006/main" noGrp="1"/>
          </p:cNvSpPr>
          <p:nvPr/>
        </p:nvSpPr>
        <p:spPr>
          <a:xfrm xmlns:a="http://schemas.openxmlformats.org/drawingml/2006/main" rot="0" flipH="0" flipV="0">
            <a:off x="3344187" y="3625596"/>
            <a:ext cx="103591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Medium</a:t>
            </a:r>
            <a:endParaRPr sz="800">
              <a:latin typeface="Arial"/>
              <a:ea typeface="Arial"/>
              <a:cs typeface="Arial"/>
            </a:endParaRPr>
          </a:p>
        </p:txBody>
      </p:sp>
      <p:sp>
        <p:nvSpPr>
          <p:cNvPr id="82" name="Shape 80">
            <a:extLst xmlns:a="http://schemas.openxmlformats.org/drawingml/2006/main">
              <a:ext uri="{FF2B5EF4-FFF2-40B4-BE49-F238E27FC236}">
                <a16:creationId xmlns:a16="http://schemas.microsoft.com/office/drawing/2014/main" id="{9F6E4854-F48A-4978-9EB3-5CA73D044B9D}"/>
              </a:ext>
            </a:extLst>
          </p:cNvPr>
          <p:cNvSpPr>
            <a:spLocks xmlns:a="http://schemas.openxmlformats.org/drawingml/2006/main" noGrp="1"/>
          </p:cNvSpPr>
          <p:nvPr/>
        </p:nvSpPr>
        <p:spPr>
          <a:xfrm xmlns:a="http://schemas.openxmlformats.org/drawingml/2006/main" rot="0" flipH="0" flipV="0">
            <a:off x="4459792" y="3566160"/>
            <a:ext cx="1366046" cy="475488"/>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3" name="Text 81">
            <a:extLst xmlns:a="http://schemas.openxmlformats.org/drawingml/2006/main">
              <a:ext uri="{FF2B5EF4-FFF2-40B4-BE49-F238E27FC236}">
                <a16:creationId xmlns:a16="http://schemas.microsoft.com/office/drawing/2014/main" id="{2598AA9B-BF3D-4075-A6EF-CF488700B126}"/>
              </a:ext>
            </a:extLst>
          </p:cNvPr>
          <p:cNvSpPr>
            <a:spLocks xmlns:a="http://schemas.openxmlformats.org/drawingml/2006/main" noGrp="1"/>
          </p:cNvSpPr>
          <p:nvPr/>
        </p:nvSpPr>
        <p:spPr>
          <a:xfrm xmlns:a="http://schemas.openxmlformats.org/drawingml/2006/main" rot="0" flipH="0" flipV="0">
            <a:off x="4539478" y="3625596"/>
            <a:ext cx="1206674"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Medium</a:t>
            </a:r>
            <a:endParaRPr sz="800">
              <a:latin typeface="Arial"/>
              <a:ea typeface="Arial"/>
              <a:cs typeface="Arial"/>
            </a:endParaRPr>
          </a:p>
        </p:txBody>
      </p:sp>
      <p:sp>
        <p:nvSpPr>
          <p:cNvPr id="84" name="Shape 82">
            <a:extLst xmlns:a="http://schemas.openxmlformats.org/drawingml/2006/main">
              <a:ext uri="{FF2B5EF4-FFF2-40B4-BE49-F238E27FC236}">
                <a16:creationId xmlns:a16="http://schemas.microsoft.com/office/drawing/2014/main" id="{358AA9C6-CF6B-44FD-9940-09C2C6A3576E}"/>
              </a:ext>
            </a:extLst>
          </p:cNvPr>
          <p:cNvSpPr>
            <a:spLocks xmlns:a="http://schemas.openxmlformats.org/drawingml/2006/main" noGrp="1"/>
          </p:cNvSpPr>
          <p:nvPr/>
        </p:nvSpPr>
        <p:spPr>
          <a:xfrm xmlns:a="http://schemas.openxmlformats.org/drawingml/2006/main" rot="0" flipH="0" flipV="0">
            <a:off x="5825839" y="3566160"/>
            <a:ext cx="1274977"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5" name="Text 83">
            <a:extLst xmlns:a="http://schemas.openxmlformats.org/drawingml/2006/main">
              <a:ext uri="{FF2B5EF4-FFF2-40B4-BE49-F238E27FC236}">
                <a16:creationId xmlns:a16="http://schemas.microsoft.com/office/drawing/2014/main" id="{084C3B53-A4E8-43C8-9EE4-3F7C2284AFF0}"/>
              </a:ext>
            </a:extLst>
          </p:cNvPr>
          <p:cNvSpPr>
            <a:spLocks xmlns:a="http://schemas.openxmlformats.org/drawingml/2006/main" noGrp="1"/>
          </p:cNvSpPr>
          <p:nvPr/>
        </p:nvSpPr>
        <p:spPr>
          <a:xfrm xmlns:a="http://schemas.openxmlformats.org/drawingml/2006/main" rot="0" flipH="0" flipV="0">
            <a:off x="5905525" y="3625596"/>
            <a:ext cx="111560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86" name="Shape 84">
            <a:extLst xmlns:a="http://schemas.openxmlformats.org/drawingml/2006/main">
              <a:ext uri="{FF2B5EF4-FFF2-40B4-BE49-F238E27FC236}">
                <a16:creationId xmlns:a16="http://schemas.microsoft.com/office/drawing/2014/main" id="{4D329702-27F6-49BA-BC95-DD439FDF5B0B}"/>
              </a:ext>
            </a:extLst>
          </p:cNvPr>
          <p:cNvSpPr>
            <a:spLocks xmlns:a="http://schemas.openxmlformats.org/drawingml/2006/main" noGrp="1"/>
          </p:cNvSpPr>
          <p:nvPr/>
        </p:nvSpPr>
        <p:spPr>
          <a:xfrm xmlns:a="http://schemas.openxmlformats.org/drawingml/2006/main" rot="0" flipH="0" flipV="0">
            <a:off x="7100816" y="3566160"/>
            <a:ext cx="1320512" cy="475488"/>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7" name="Text 85">
            <a:extLst xmlns:a="http://schemas.openxmlformats.org/drawingml/2006/main">
              <a:ext uri="{FF2B5EF4-FFF2-40B4-BE49-F238E27FC236}">
                <a16:creationId xmlns:a16="http://schemas.microsoft.com/office/drawing/2014/main" id="{75816D25-8739-426C-AFBA-70D5FC9E63B9}"/>
              </a:ext>
            </a:extLst>
          </p:cNvPr>
          <p:cNvSpPr>
            <a:spLocks xmlns:a="http://schemas.openxmlformats.org/drawingml/2006/main" noGrp="1"/>
          </p:cNvSpPr>
          <p:nvPr/>
        </p:nvSpPr>
        <p:spPr>
          <a:xfrm xmlns:a="http://schemas.openxmlformats.org/drawingml/2006/main" rot="0" flipH="0" flipV="0">
            <a:off x="7180502" y="3625596"/>
            <a:ext cx="1161139"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Very High</a:t>
            </a:r>
            <a:endParaRPr sz="800">
              <a:latin typeface="Arial"/>
              <a:ea typeface="Arial"/>
              <a:cs typeface="Arial"/>
            </a:endParaRPr>
          </a:p>
        </p:txBody>
      </p:sp>
      <p:sp>
        <p:nvSpPr>
          <p:cNvPr id="88" name="Shape 86">
            <a:extLst xmlns:a="http://schemas.openxmlformats.org/drawingml/2006/main">
              <a:ext uri="{FF2B5EF4-FFF2-40B4-BE49-F238E27FC236}">
                <a16:creationId xmlns:a16="http://schemas.microsoft.com/office/drawing/2014/main" id="{67A78E9A-A6A2-48BB-8304-9765D8692F15}"/>
              </a:ext>
            </a:extLst>
          </p:cNvPr>
          <p:cNvSpPr>
            <a:spLocks xmlns:a="http://schemas.openxmlformats.org/drawingml/2006/main" noGrp="1"/>
          </p:cNvSpPr>
          <p:nvPr/>
        </p:nvSpPr>
        <p:spPr>
          <a:xfrm xmlns:a="http://schemas.openxmlformats.org/drawingml/2006/main" rot="0" flipH="0" flipV="0">
            <a:off x="8421328" y="3566160"/>
            <a:ext cx="3301280" cy="47548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9" name="Text 87">
            <a:extLst xmlns:a="http://schemas.openxmlformats.org/drawingml/2006/main">
              <a:ext uri="{FF2B5EF4-FFF2-40B4-BE49-F238E27FC236}">
                <a16:creationId xmlns:a16="http://schemas.microsoft.com/office/drawing/2014/main" id="{8207827F-DCE6-4A42-B6E8-1CCEDFBD3D67}"/>
              </a:ext>
            </a:extLst>
          </p:cNvPr>
          <p:cNvSpPr>
            <a:spLocks xmlns:a="http://schemas.openxmlformats.org/drawingml/2006/main" noGrp="1"/>
          </p:cNvSpPr>
          <p:nvPr/>
        </p:nvSpPr>
        <p:spPr>
          <a:xfrm xmlns:a="http://schemas.openxmlformats.org/drawingml/2006/main" rot="0" flipH="0" flipV="0">
            <a:off x="8501014" y="3625596"/>
            <a:ext cx="3141908"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Best-fit transformation advisor and SASE/security integration partner rather than hardware logistics lead.</a:t>
            </a:r>
            <a:endParaRPr sz="800">
              <a:latin typeface="Arial"/>
              <a:ea typeface="Arial"/>
              <a:cs typeface="Arial"/>
            </a:endParaRPr>
          </a:p>
        </p:txBody>
      </p:sp>
      <p:sp>
        <p:nvSpPr>
          <p:cNvPr id="90" name="Text 88">
            <a:extLst xmlns:a="http://schemas.openxmlformats.org/drawingml/2006/main">
              <a:ext uri="{FF2B5EF4-FFF2-40B4-BE49-F238E27FC236}">
                <a16:creationId xmlns:a16="http://schemas.microsoft.com/office/drawing/2014/main" id="{D6EABEB2-3951-4A5F-8EBA-445AC9345C4D}"/>
              </a:ext>
            </a:extLst>
          </p:cNvPr>
          <p:cNvSpPr>
            <a:spLocks xmlns:a="http://schemas.openxmlformats.org/drawingml/2006/main" noGrp="1"/>
          </p:cNvSpPr>
          <p:nvPr/>
        </p:nvSpPr>
        <p:spPr>
          <a:xfrm xmlns:a="http://schemas.openxmlformats.org/drawingml/2006/main">
            <a:off x="475488" y="4187952"/>
            <a:ext cx="43891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Down-select logic for delivery partner role</a:t>
            </a:r>
            <a:endParaRPr sz="1000">
              <a:latin typeface="Arial"/>
              <a:ea typeface="Arial"/>
              <a:cs typeface="Arial"/>
            </a:endParaRPr>
          </a:p>
        </p:txBody>
      </p:sp>
      <p:sp>
        <p:nvSpPr>
          <p:cNvPr id="91" name="Shape 89">
            <a:extLst xmlns:a="http://schemas.openxmlformats.org/drawingml/2006/main">
              <a:ext uri="{FF2B5EF4-FFF2-40B4-BE49-F238E27FC236}">
                <a16:creationId xmlns:a16="http://schemas.microsoft.com/office/drawing/2014/main" id="{509F45BB-BEDA-4BE6-AFFB-3C2492CC8D78}"/>
              </a:ext>
            </a:extLst>
          </p:cNvPr>
          <p:cNvSpPr>
            <a:spLocks xmlns:a="http://schemas.openxmlformats.org/drawingml/2006/main" noGrp="1"/>
          </p:cNvSpPr>
          <p:nvPr/>
        </p:nvSpPr>
        <p:spPr>
          <a:xfrm xmlns:a="http://schemas.openxmlformats.org/drawingml/2006/main">
            <a:off x="640080" y="4462272"/>
            <a:ext cx="10424160" cy="329184"/>
          </a:xfrm>
          <a:prstGeom xmlns:a="http://schemas.openxmlformats.org/drawingml/2006/main" prst="rect">
            <a:avLst/>
          </a:prstGeom>
          <a:solidFill xmlns:a="http://schemas.openxmlformats.org/drawingml/2006/main">
            <a:srgbClr val="ECE5D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92" name="Text 90">
            <a:extLst xmlns:a="http://schemas.openxmlformats.org/drawingml/2006/main">
              <a:ext uri="{FF2B5EF4-FFF2-40B4-BE49-F238E27FC236}">
                <a16:creationId xmlns:a16="http://schemas.microsoft.com/office/drawing/2014/main" id="{4208B8AD-81BD-460D-9AFE-9FA0F01CAF86}"/>
              </a:ext>
            </a:extLst>
          </p:cNvPr>
          <p:cNvSpPr>
            <a:spLocks xmlns:a="http://schemas.openxmlformats.org/drawingml/2006/main" noGrp="1"/>
          </p:cNvSpPr>
          <p:nvPr/>
        </p:nvSpPr>
        <p:spPr>
          <a:xfrm xmlns:a="http://schemas.openxmlformats.org/drawingml/2006/main">
            <a:off x="804672" y="4553712"/>
            <a:ext cx="155448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Managed Operations Lead</a:t>
            </a:r>
            <a:endParaRPr sz="800">
              <a:latin typeface="Arial"/>
              <a:ea typeface="Arial"/>
              <a:cs typeface="Arial"/>
            </a:endParaRPr>
          </a:p>
        </p:txBody>
      </p:sp>
      <p:sp>
        <p:nvSpPr>
          <p:cNvPr id="93" name="Text 91">
            <a:extLst xmlns:a="http://schemas.openxmlformats.org/drawingml/2006/main">
              <a:ext uri="{FF2B5EF4-FFF2-40B4-BE49-F238E27FC236}">
                <a16:creationId xmlns:a16="http://schemas.microsoft.com/office/drawing/2014/main" id="{5BF5CEA0-68DB-4663-8269-C57560A417BB}"/>
              </a:ext>
            </a:extLst>
          </p:cNvPr>
          <p:cNvSpPr>
            <a:spLocks xmlns:a="http://schemas.openxmlformats.org/drawingml/2006/main" noGrp="1"/>
          </p:cNvSpPr>
          <p:nvPr/>
        </p:nvSpPr>
        <p:spPr>
          <a:xfrm xmlns:a="http://schemas.openxmlformats.org/drawingml/2006/main">
            <a:off x="2450592" y="4553712"/>
            <a:ext cx="155448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NTT DATA or Kyndryl</a:t>
            </a:r>
            <a:endParaRPr sz="800">
              <a:latin typeface="Arial"/>
              <a:ea typeface="Arial"/>
              <a:cs typeface="Arial"/>
            </a:endParaRPr>
          </a:p>
        </p:txBody>
      </p:sp>
      <p:sp>
        <p:nvSpPr>
          <p:cNvPr id="94" name="Text 92">
            <a:extLst xmlns:a="http://schemas.openxmlformats.org/drawingml/2006/main">
              <a:ext uri="{FF2B5EF4-FFF2-40B4-BE49-F238E27FC236}">
                <a16:creationId xmlns:a16="http://schemas.microsoft.com/office/drawing/2014/main" id="{B337D69E-8E85-4C0A-8F87-C1910210015D}"/>
              </a:ext>
            </a:extLst>
          </p:cNvPr>
          <p:cNvSpPr>
            <a:spLocks xmlns:a="http://schemas.openxmlformats.org/drawingml/2006/main" noGrp="1"/>
          </p:cNvSpPr>
          <p:nvPr/>
        </p:nvSpPr>
        <p:spPr>
          <a:xfrm xmlns:a="http://schemas.openxmlformats.org/drawingml/2006/main">
            <a:off x="4160520" y="4553712"/>
            <a:ext cx="64922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Use when the client wants a long-term provider to own monitoring, incident response, SD-WAN/SASE operations and multi-country SLA performance.</a:t>
            </a:r>
            <a:endParaRPr sz="800">
              <a:latin typeface="Arial"/>
              <a:ea typeface="Arial"/>
              <a:cs typeface="Arial"/>
            </a:endParaRPr>
          </a:p>
        </p:txBody>
      </p:sp>
      <p:sp>
        <p:nvSpPr>
          <p:cNvPr id="95" name="Shape 93">
            <a:extLst xmlns:a="http://schemas.openxmlformats.org/drawingml/2006/main">
              <a:ext uri="{FF2B5EF4-FFF2-40B4-BE49-F238E27FC236}">
                <a16:creationId xmlns:a16="http://schemas.microsoft.com/office/drawing/2014/main" id="{2DD657E2-8292-4052-ACF3-30350A6528DB}"/>
              </a:ext>
            </a:extLst>
          </p:cNvPr>
          <p:cNvSpPr>
            <a:spLocks xmlns:a="http://schemas.openxmlformats.org/drawingml/2006/main" noGrp="1"/>
          </p:cNvSpPr>
          <p:nvPr/>
        </p:nvSpPr>
        <p:spPr>
          <a:xfrm xmlns:a="http://schemas.openxmlformats.org/drawingml/2006/main">
            <a:off x="640080" y="4873752"/>
            <a:ext cx="10424160" cy="329184"/>
          </a:xfrm>
          <a:prstGeom xmlns:a="http://schemas.openxmlformats.org/drawingml/2006/main" prst="rect">
            <a:avLst/>
          </a:prstGeom>
          <a:solidFill xmlns:a="http://schemas.openxmlformats.org/drawingml/2006/main">
            <a:srgbClr val="EAD2C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96" name="Text 94">
            <a:extLst xmlns:a="http://schemas.openxmlformats.org/drawingml/2006/main">
              <a:ext uri="{FF2B5EF4-FFF2-40B4-BE49-F238E27FC236}">
                <a16:creationId xmlns:a16="http://schemas.microsoft.com/office/drawing/2014/main" id="{B8F6DE49-2F70-4318-A8A6-1CA41BC24DD5}"/>
              </a:ext>
            </a:extLst>
          </p:cNvPr>
          <p:cNvSpPr>
            <a:spLocks xmlns:a="http://schemas.openxmlformats.org/drawingml/2006/main" noGrp="1"/>
          </p:cNvSpPr>
          <p:nvPr/>
        </p:nvSpPr>
        <p:spPr>
          <a:xfrm xmlns:a="http://schemas.openxmlformats.org/drawingml/2006/main">
            <a:off x="804672" y="4965192"/>
            <a:ext cx="155448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Deployment / Integration Lead</a:t>
            </a:r>
            <a:endParaRPr sz="800">
              <a:latin typeface="Arial"/>
              <a:ea typeface="Arial"/>
              <a:cs typeface="Arial"/>
            </a:endParaRPr>
          </a:p>
        </p:txBody>
      </p:sp>
      <p:sp>
        <p:nvSpPr>
          <p:cNvPr id="97" name="Text 95">
            <a:extLst xmlns:a="http://schemas.openxmlformats.org/drawingml/2006/main">
              <a:ext uri="{FF2B5EF4-FFF2-40B4-BE49-F238E27FC236}">
                <a16:creationId xmlns:a16="http://schemas.microsoft.com/office/drawing/2014/main" id="{0BAD9C24-082F-4A61-AD75-168D1927EA43}"/>
              </a:ext>
            </a:extLst>
          </p:cNvPr>
          <p:cNvSpPr>
            <a:spLocks xmlns:a="http://schemas.openxmlformats.org/drawingml/2006/main" noGrp="1"/>
          </p:cNvSpPr>
          <p:nvPr/>
        </p:nvSpPr>
        <p:spPr>
          <a:xfrm xmlns:a="http://schemas.openxmlformats.org/drawingml/2006/main">
            <a:off x="2450592" y="4965192"/>
            <a:ext cx="155448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WWT or Computacenter</a:t>
            </a:r>
            <a:endParaRPr sz="800">
              <a:latin typeface="Arial"/>
              <a:ea typeface="Arial"/>
              <a:cs typeface="Arial"/>
            </a:endParaRPr>
          </a:p>
        </p:txBody>
      </p:sp>
      <p:sp>
        <p:nvSpPr>
          <p:cNvPr id="98" name="Text 96">
            <a:extLst xmlns:a="http://schemas.openxmlformats.org/drawingml/2006/main">
              <a:ext uri="{FF2B5EF4-FFF2-40B4-BE49-F238E27FC236}">
                <a16:creationId xmlns:a16="http://schemas.microsoft.com/office/drawing/2014/main" id="{F094A670-756F-4250-B23E-7F41FC0DBD12}"/>
              </a:ext>
            </a:extLst>
          </p:cNvPr>
          <p:cNvSpPr>
            <a:spLocks xmlns:a="http://schemas.openxmlformats.org/drawingml/2006/main" noGrp="1"/>
          </p:cNvSpPr>
          <p:nvPr/>
        </p:nvSpPr>
        <p:spPr>
          <a:xfrm xmlns:a="http://schemas.openxmlformats.org/drawingml/2006/main">
            <a:off x="4160520" y="4965192"/>
            <a:ext cx="64922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Use when the main execution challenge is hardware standardization, lab testing, configuration, staging, logistics and regional rollout.</a:t>
            </a:r>
            <a:endParaRPr sz="800">
              <a:latin typeface="Arial"/>
              <a:ea typeface="Arial"/>
              <a:cs typeface="Arial"/>
            </a:endParaRPr>
          </a:p>
        </p:txBody>
      </p:sp>
      <p:sp>
        <p:nvSpPr>
          <p:cNvPr id="99" name="Shape 97">
            <a:extLst xmlns:a="http://schemas.openxmlformats.org/drawingml/2006/main">
              <a:ext uri="{FF2B5EF4-FFF2-40B4-BE49-F238E27FC236}">
                <a16:creationId xmlns:a16="http://schemas.microsoft.com/office/drawing/2014/main" id="{75897615-DF6E-40E3-824F-DBF8EE0D58F6}"/>
              </a:ext>
            </a:extLst>
          </p:cNvPr>
          <p:cNvSpPr>
            <a:spLocks xmlns:a="http://schemas.openxmlformats.org/drawingml/2006/main" noGrp="1"/>
          </p:cNvSpPr>
          <p:nvPr/>
        </p:nvSpPr>
        <p:spPr>
          <a:xfrm xmlns:a="http://schemas.openxmlformats.org/drawingml/2006/main">
            <a:off x="640080" y="5285232"/>
            <a:ext cx="10424160" cy="329184"/>
          </a:xfrm>
          <a:prstGeom xmlns:a="http://schemas.openxmlformats.org/drawingml/2006/main" prst="rect">
            <a:avLst/>
          </a:prstGeom>
          <a:solidFill xmlns:a="http://schemas.openxmlformats.org/drawingml/2006/main">
            <a:srgbClr val="F3E7D2"/>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00" name="Text 98">
            <a:extLst xmlns:a="http://schemas.openxmlformats.org/drawingml/2006/main">
              <a:ext uri="{FF2B5EF4-FFF2-40B4-BE49-F238E27FC236}">
                <a16:creationId xmlns:a16="http://schemas.microsoft.com/office/drawing/2014/main" id="{8599F6E0-ED6D-41A2-86AE-8F1AB847612C}"/>
              </a:ext>
            </a:extLst>
          </p:cNvPr>
          <p:cNvSpPr>
            <a:spLocks xmlns:a="http://schemas.openxmlformats.org/drawingml/2006/main" noGrp="1"/>
          </p:cNvSpPr>
          <p:nvPr/>
        </p:nvSpPr>
        <p:spPr>
          <a:xfrm xmlns:a="http://schemas.openxmlformats.org/drawingml/2006/main">
            <a:off x="804672" y="5376672"/>
            <a:ext cx="155448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Transformation / Security Advisor</a:t>
            </a:r>
            <a:endParaRPr sz="800">
              <a:latin typeface="Arial"/>
              <a:ea typeface="Arial"/>
              <a:cs typeface="Arial"/>
            </a:endParaRPr>
          </a:p>
        </p:txBody>
      </p:sp>
      <p:sp>
        <p:nvSpPr>
          <p:cNvPr id="101" name="Text 99">
            <a:extLst xmlns:a="http://schemas.openxmlformats.org/drawingml/2006/main">
              <a:ext uri="{FF2B5EF4-FFF2-40B4-BE49-F238E27FC236}">
                <a16:creationId xmlns:a16="http://schemas.microsoft.com/office/drawing/2014/main" id="{B5165928-B715-4FB6-9951-E3D80BBBF926}"/>
              </a:ext>
            </a:extLst>
          </p:cNvPr>
          <p:cNvSpPr>
            <a:spLocks xmlns:a="http://schemas.openxmlformats.org/drawingml/2006/main" noGrp="1"/>
          </p:cNvSpPr>
          <p:nvPr/>
        </p:nvSpPr>
        <p:spPr>
          <a:xfrm xmlns:a="http://schemas.openxmlformats.org/drawingml/2006/main">
            <a:off x="2450592" y="5376672"/>
            <a:ext cx="155448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Accenture</a:t>
            </a:r>
            <a:endParaRPr sz="800">
              <a:latin typeface="Arial"/>
              <a:ea typeface="Arial"/>
              <a:cs typeface="Arial"/>
            </a:endParaRPr>
          </a:p>
        </p:txBody>
      </p:sp>
      <p:sp>
        <p:nvSpPr>
          <p:cNvPr id="102" name="Text 100">
            <a:extLst xmlns:a="http://schemas.openxmlformats.org/drawingml/2006/main">
              <a:ext uri="{FF2B5EF4-FFF2-40B4-BE49-F238E27FC236}">
                <a16:creationId xmlns:a16="http://schemas.microsoft.com/office/drawing/2014/main" id="{DC52E6F3-292C-4BFE-B269-BD010F07C991}"/>
              </a:ext>
            </a:extLst>
          </p:cNvPr>
          <p:cNvSpPr>
            <a:spLocks xmlns:a="http://schemas.openxmlformats.org/drawingml/2006/main" noGrp="1"/>
          </p:cNvSpPr>
          <p:nvPr/>
        </p:nvSpPr>
        <p:spPr>
          <a:xfrm xmlns:a="http://schemas.openxmlformats.org/drawingml/2006/main">
            <a:off x="4160520" y="5376672"/>
            <a:ext cx="649224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Use when the program requires operating-model design, zero-trust/SASE architecture and cross-functional change management.</a:t>
            </a:r>
            <a:endParaRPr sz="800">
              <a:latin typeface="Arial"/>
              <a:ea typeface="Arial"/>
              <a:cs typeface="Arial"/>
            </a:endParaRPr>
          </a:p>
        </p:txBody>
      </p:sp>
      <p:sp>
        <p:nvSpPr>
          <p:cNvPr id="103" name="Shape 101">
            <a:extLst xmlns:a="http://schemas.openxmlformats.org/drawingml/2006/main">
              <a:ext uri="{FF2B5EF4-FFF2-40B4-BE49-F238E27FC236}">
                <a16:creationId xmlns:a16="http://schemas.microsoft.com/office/drawing/2014/main" id="{462D996F-7287-46DE-993A-BB604E2AA40C}"/>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4" name="Shape 102">
            <a:extLst xmlns:a="http://schemas.openxmlformats.org/drawingml/2006/main">
              <a:ext uri="{FF2B5EF4-FFF2-40B4-BE49-F238E27FC236}">
                <a16:creationId xmlns:a16="http://schemas.microsoft.com/office/drawing/2014/main" id="{ABD7B17A-83D6-468E-88C3-C4277A99A2DE}"/>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05" name="Text 103">
            <a:extLst xmlns:a="http://schemas.openxmlformats.org/drawingml/2006/main">
              <a:ext uri="{FF2B5EF4-FFF2-40B4-BE49-F238E27FC236}">
                <a16:creationId xmlns:a16="http://schemas.microsoft.com/office/drawing/2014/main" id="{BFCF8627-BE70-4337-A7C3-49F7BA6EE87D}"/>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106" name="Text 104">
            <a:extLst xmlns:a="http://schemas.openxmlformats.org/drawingml/2006/main">
              <a:ext uri="{FF2B5EF4-FFF2-40B4-BE49-F238E27FC236}">
                <a16:creationId xmlns:a16="http://schemas.microsoft.com/office/drawing/2014/main" id="{3417A4C8-B555-4881-B5BC-E8D6D26DABF2}"/>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NTT DATA and Kyndryl are most suitable for global managed-network accountability, while WWT and Computacenter are stronger deployment and lifecycle execution partners; Accenture is best treated as a transformation/security partner.</a:t>
            </a:r>
            <a:endParaRPr sz="1000">
              <a:latin typeface="Arial"/>
              <a:ea typeface="Arial"/>
              <a:cs typeface="Arial"/>
            </a:endParaRPr>
          </a:p>
        </p:txBody>
      </p:sp>
      <p:sp>
        <p:nvSpPr>
          <p:cNvPr id="107" name="Text 105">
            <a:extLst xmlns:a="http://schemas.openxmlformats.org/drawingml/2006/main">
              <a:ext uri="{FF2B5EF4-FFF2-40B4-BE49-F238E27FC236}">
                <a16:creationId xmlns:a16="http://schemas.microsoft.com/office/drawing/2014/main" id="{2EDEB66F-E98E-4B13-B746-A7819C17CDF6}"/>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108" name="Text 106">
            <a:hlinkClick xmlns:r="http://schemas.openxmlformats.org/officeDocument/2006/relationships" xmlns:a="http://schemas.openxmlformats.org/drawingml/2006/main" r:id="R32b0418313894baa"/>
            <a:extLst xmlns:a="http://schemas.openxmlformats.org/drawingml/2006/main">
              <a:ext uri="{FF2B5EF4-FFF2-40B4-BE49-F238E27FC236}">
                <a16:creationId xmlns:a16="http://schemas.microsoft.com/office/drawing/2014/main" id="{EF53B213-A9F4-432D-BDB6-E1CB4D0C27C4}"/>
              </a:ext>
            </a:extLst>
          </p:cNvPr>
          <p:cNvSpPr>
            <a:spLocks xmlns:a="http://schemas.openxmlformats.org/drawingml/2006/main" noGrp="1"/>
          </p:cNvSpPr>
          <p:nvPr/>
        </p:nvSpPr>
        <p:spPr>
          <a:xfrm xmlns:a="http://schemas.openxmlformats.org/drawingml/2006/main">
            <a:off x="896112" y="6291072"/>
            <a:ext cx="8229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26c6049884d44667"/>
              </a:rPr>
              <a:t>NTT DATA MNS</a:t>
            </a:r>
            <a:endParaRPr sz="600" i="1">
              <a:latin typeface="Arial"/>
              <a:ea typeface="Arial"/>
              <a:cs typeface="Arial"/>
            </a:endParaRPr>
          </a:p>
        </p:txBody>
      </p:sp>
      <p:sp>
        <p:nvSpPr>
          <p:cNvPr id="109" name="Text 107">
            <a:extLst xmlns:a="http://schemas.openxmlformats.org/drawingml/2006/main">
              <a:ext uri="{FF2B5EF4-FFF2-40B4-BE49-F238E27FC236}">
                <a16:creationId xmlns:a16="http://schemas.microsoft.com/office/drawing/2014/main" id="{A522BF43-3380-4CF9-A103-44D6CA97FCC3}"/>
              </a:ext>
            </a:extLst>
          </p:cNvPr>
          <p:cNvSpPr>
            <a:spLocks xmlns:a="http://schemas.openxmlformats.org/drawingml/2006/main" noGrp="1"/>
          </p:cNvSpPr>
          <p:nvPr/>
        </p:nvSpPr>
        <p:spPr>
          <a:xfrm xmlns:a="http://schemas.openxmlformats.org/drawingml/2006/main">
            <a:off x="175564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10" name="Text 108">
            <a:hlinkClick xmlns:r="http://schemas.openxmlformats.org/officeDocument/2006/relationships" xmlns:a="http://schemas.openxmlformats.org/drawingml/2006/main" r:id="Re145f38eedf64fde"/>
            <a:extLst xmlns:a="http://schemas.openxmlformats.org/drawingml/2006/main">
              <a:ext uri="{FF2B5EF4-FFF2-40B4-BE49-F238E27FC236}">
                <a16:creationId xmlns:a16="http://schemas.microsoft.com/office/drawing/2014/main" id="{8F06C829-5AA2-4F9E-92B0-A32EE1EDA980}"/>
              </a:ext>
            </a:extLst>
          </p:cNvPr>
          <p:cNvSpPr>
            <a:spLocks xmlns:a="http://schemas.openxmlformats.org/drawingml/2006/main" noGrp="1"/>
          </p:cNvSpPr>
          <p:nvPr/>
        </p:nvSpPr>
        <p:spPr>
          <a:xfrm xmlns:a="http://schemas.openxmlformats.org/drawingml/2006/main">
            <a:off x="1837944" y="6291072"/>
            <a:ext cx="13716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dce5b4eb80134e1e"/>
              </a:rPr>
              <a:t>NTT DATA Enterprise Networking</a:t>
            </a:r>
            <a:endParaRPr sz="600" i="1">
              <a:latin typeface="Arial"/>
              <a:ea typeface="Arial"/>
              <a:cs typeface="Arial"/>
            </a:endParaRPr>
          </a:p>
        </p:txBody>
      </p:sp>
      <p:sp>
        <p:nvSpPr>
          <p:cNvPr id="111" name="Text 109">
            <a:extLst xmlns:a="http://schemas.openxmlformats.org/drawingml/2006/main">
              <a:ext uri="{FF2B5EF4-FFF2-40B4-BE49-F238E27FC236}">
                <a16:creationId xmlns:a16="http://schemas.microsoft.com/office/drawing/2014/main" id="{E3941BA6-C633-4161-86FF-A463A1FF71CD}"/>
              </a:ext>
            </a:extLst>
          </p:cNvPr>
          <p:cNvSpPr>
            <a:spLocks xmlns:a="http://schemas.openxmlformats.org/drawingml/2006/main" noGrp="1"/>
          </p:cNvSpPr>
          <p:nvPr/>
        </p:nvSpPr>
        <p:spPr>
          <a:xfrm xmlns:a="http://schemas.openxmlformats.org/drawingml/2006/main">
            <a:off x="324612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12" name="Text 110">
            <a:hlinkClick xmlns:r="http://schemas.openxmlformats.org/officeDocument/2006/relationships" xmlns:a="http://schemas.openxmlformats.org/drawingml/2006/main" r:id="R9538556b365a4fe7"/>
            <a:extLst xmlns:a="http://schemas.openxmlformats.org/drawingml/2006/main">
              <a:ext uri="{FF2B5EF4-FFF2-40B4-BE49-F238E27FC236}">
                <a16:creationId xmlns:a16="http://schemas.microsoft.com/office/drawing/2014/main" id="{9035F79C-B7D7-4FD8-90F3-3C57B35A7DE3}"/>
              </a:ext>
            </a:extLst>
          </p:cNvPr>
          <p:cNvSpPr>
            <a:spLocks xmlns:a="http://schemas.openxmlformats.org/drawingml/2006/main" noGrp="1"/>
          </p:cNvSpPr>
          <p:nvPr/>
        </p:nvSpPr>
        <p:spPr>
          <a:xfrm xmlns:a="http://schemas.openxmlformats.org/drawingml/2006/main">
            <a:off x="3328416" y="6291072"/>
            <a:ext cx="71323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be44803dfd044bd6"/>
              </a:rPr>
              <a:t>Kyndryl WAN</a:t>
            </a:r>
            <a:endParaRPr sz="600" i="1">
              <a:latin typeface="Arial"/>
              <a:ea typeface="Arial"/>
              <a:cs typeface="Arial"/>
            </a:endParaRPr>
          </a:p>
        </p:txBody>
      </p:sp>
      <p:sp>
        <p:nvSpPr>
          <p:cNvPr id="113" name="Text 111">
            <a:extLst xmlns:a="http://schemas.openxmlformats.org/drawingml/2006/main">
              <a:ext uri="{FF2B5EF4-FFF2-40B4-BE49-F238E27FC236}">
                <a16:creationId xmlns:a16="http://schemas.microsoft.com/office/drawing/2014/main" id="{C56CA857-5D5C-4E43-934A-8F65C8BA994A}"/>
              </a:ext>
            </a:extLst>
          </p:cNvPr>
          <p:cNvSpPr>
            <a:spLocks xmlns:a="http://schemas.openxmlformats.org/drawingml/2006/main" noGrp="1"/>
          </p:cNvSpPr>
          <p:nvPr/>
        </p:nvSpPr>
        <p:spPr>
          <a:xfrm xmlns:a="http://schemas.openxmlformats.org/drawingml/2006/main">
            <a:off x="407822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14" name="Text 112">
            <a:hlinkClick xmlns:r="http://schemas.openxmlformats.org/officeDocument/2006/relationships" xmlns:a="http://schemas.openxmlformats.org/drawingml/2006/main" r:id="R19dd75f8941249ff"/>
            <a:extLst xmlns:a="http://schemas.openxmlformats.org/drawingml/2006/main">
              <a:ext uri="{FF2B5EF4-FFF2-40B4-BE49-F238E27FC236}">
                <a16:creationId xmlns:a16="http://schemas.microsoft.com/office/drawing/2014/main" id="{10AEFE6D-BCA1-45D8-9070-B864FFAC07C0}"/>
              </a:ext>
            </a:extLst>
          </p:cNvPr>
          <p:cNvSpPr>
            <a:spLocks xmlns:a="http://schemas.openxmlformats.org/drawingml/2006/main" noGrp="1"/>
          </p:cNvSpPr>
          <p:nvPr/>
        </p:nvSpPr>
        <p:spPr>
          <a:xfrm xmlns:a="http://schemas.openxmlformats.org/drawingml/2006/main">
            <a:off x="4160520" y="6291072"/>
            <a:ext cx="749808"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706bd832d5644dd6"/>
              </a:rPr>
              <a:t>Kyndryl SASE</a:t>
            </a:r>
            <a:endParaRPr sz="600" i="1">
              <a:latin typeface="Arial"/>
              <a:ea typeface="Arial"/>
              <a:cs typeface="Arial"/>
            </a:endParaRPr>
          </a:p>
        </p:txBody>
      </p:sp>
      <p:sp>
        <p:nvSpPr>
          <p:cNvPr id="115" name="Text 113">
            <a:extLst xmlns:a="http://schemas.openxmlformats.org/drawingml/2006/main">
              <a:ext uri="{FF2B5EF4-FFF2-40B4-BE49-F238E27FC236}">
                <a16:creationId xmlns:a16="http://schemas.microsoft.com/office/drawing/2014/main" id="{0BD4BB9A-12B9-4E86-830A-60537270F86D}"/>
              </a:ext>
            </a:extLst>
          </p:cNvPr>
          <p:cNvSpPr>
            <a:spLocks xmlns:a="http://schemas.openxmlformats.org/drawingml/2006/main" noGrp="1"/>
          </p:cNvSpPr>
          <p:nvPr/>
        </p:nvSpPr>
        <p:spPr>
          <a:xfrm xmlns:a="http://schemas.openxmlformats.org/drawingml/2006/main">
            <a:off x="494690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16" name="Text 114">
            <a:hlinkClick xmlns:r="http://schemas.openxmlformats.org/officeDocument/2006/relationships" xmlns:a="http://schemas.openxmlformats.org/drawingml/2006/main" r:id="R9dd469701e4f49d2"/>
            <a:extLst xmlns:a="http://schemas.openxmlformats.org/drawingml/2006/main">
              <a:ext uri="{FF2B5EF4-FFF2-40B4-BE49-F238E27FC236}">
                <a16:creationId xmlns:a16="http://schemas.microsoft.com/office/drawing/2014/main" id="{E88CDFF9-B3D7-4103-B807-B07FC1529E59}"/>
              </a:ext>
            </a:extLst>
          </p:cNvPr>
          <p:cNvSpPr>
            <a:spLocks xmlns:a="http://schemas.openxmlformats.org/drawingml/2006/main" noGrp="1"/>
          </p:cNvSpPr>
          <p:nvPr/>
        </p:nvSpPr>
        <p:spPr>
          <a:xfrm xmlns:a="http://schemas.openxmlformats.org/drawingml/2006/main">
            <a:off x="5029200" y="6291072"/>
            <a:ext cx="3200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0bc648eaac5644d1"/>
              </a:rPr>
              <a:t>WWT</a:t>
            </a:r>
            <a:endParaRPr sz="600" i="1">
              <a:latin typeface="Arial"/>
              <a:ea typeface="Arial"/>
              <a:cs typeface="Arial"/>
            </a:endParaRPr>
          </a:p>
        </p:txBody>
      </p:sp>
      <p:sp>
        <p:nvSpPr>
          <p:cNvPr id="117" name="Text 115">
            <a:extLst xmlns:a="http://schemas.openxmlformats.org/drawingml/2006/main">
              <a:ext uri="{FF2B5EF4-FFF2-40B4-BE49-F238E27FC236}">
                <a16:creationId xmlns:a16="http://schemas.microsoft.com/office/drawing/2014/main" id="{9EBA0E78-4DB0-4B97-AC2A-21160832AF94}"/>
              </a:ext>
            </a:extLst>
          </p:cNvPr>
          <p:cNvSpPr>
            <a:spLocks xmlns:a="http://schemas.openxmlformats.org/drawingml/2006/main" noGrp="1"/>
          </p:cNvSpPr>
          <p:nvPr/>
        </p:nvSpPr>
        <p:spPr>
          <a:xfrm xmlns:a="http://schemas.openxmlformats.org/drawingml/2006/main">
            <a:off x="5385816"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18" name="Text 116">
            <a:hlinkClick xmlns:r="http://schemas.openxmlformats.org/officeDocument/2006/relationships" xmlns:a="http://schemas.openxmlformats.org/drawingml/2006/main" r:id="R864c0e65f57f4116"/>
            <a:extLst xmlns:a="http://schemas.openxmlformats.org/drawingml/2006/main">
              <a:ext uri="{FF2B5EF4-FFF2-40B4-BE49-F238E27FC236}">
                <a16:creationId xmlns:a16="http://schemas.microsoft.com/office/drawing/2014/main" id="{498BAE46-A7B0-4DA4-9C3B-1E4AECB8A529}"/>
              </a:ext>
            </a:extLst>
          </p:cNvPr>
          <p:cNvSpPr>
            <a:spLocks xmlns:a="http://schemas.openxmlformats.org/drawingml/2006/main" noGrp="1"/>
          </p:cNvSpPr>
          <p:nvPr/>
        </p:nvSpPr>
        <p:spPr>
          <a:xfrm xmlns:a="http://schemas.openxmlformats.org/drawingml/2006/main">
            <a:off x="5468112" y="6291072"/>
            <a:ext cx="1298448"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f2304ec0cd314eaa"/>
              </a:rPr>
              <a:t>Computacenter Annual Report</a:t>
            </a:r>
            <a:endParaRPr sz="600" i="1">
              <a:latin typeface="Arial"/>
              <a:ea typeface="Arial"/>
              <a:cs typeface="Arial"/>
            </a:endParaRPr>
          </a:p>
        </p:txBody>
      </p:sp>
      <p:sp>
        <p:nvSpPr>
          <p:cNvPr id="119" name="Text 117">
            <a:extLst xmlns:a="http://schemas.openxmlformats.org/drawingml/2006/main">
              <a:ext uri="{FF2B5EF4-FFF2-40B4-BE49-F238E27FC236}">
                <a16:creationId xmlns:a16="http://schemas.microsoft.com/office/drawing/2014/main" id="{B4ED88AE-9646-4D8F-9694-4CB1ABC05B14}"/>
              </a:ext>
            </a:extLst>
          </p:cNvPr>
          <p:cNvSpPr>
            <a:spLocks xmlns:a="http://schemas.openxmlformats.org/drawingml/2006/main" noGrp="1"/>
          </p:cNvSpPr>
          <p:nvPr/>
        </p:nvSpPr>
        <p:spPr>
          <a:xfrm xmlns:a="http://schemas.openxmlformats.org/drawingml/2006/main">
            <a:off x="6803136"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20" name="Text 118">
            <a:hlinkClick xmlns:r="http://schemas.openxmlformats.org/officeDocument/2006/relationships" xmlns:a="http://schemas.openxmlformats.org/drawingml/2006/main" r:id="R86e23b0bce5340c7"/>
            <a:extLst xmlns:a="http://schemas.openxmlformats.org/drawingml/2006/main">
              <a:ext uri="{FF2B5EF4-FFF2-40B4-BE49-F238E27FC236}">
                <a16:creationId xmlns:a16="http://schemas.microsoft.com/office/drawing/2014/main" id="{ECCCAC0E-ED87-41D4-8FB3-DF84B56F3A95}"/>
              </a:ext>
            </a:extLst>
          </p:cNvPr>
          <p:cNvSpPr>
            <a:spLocks xmlns:a="http://schemas.openxmlformats.org/drawingml/2006/main" noGrp="1"/>
          </p:cNvSpPr>
          <p:nvPr/>
        </p:nvSpPr>
        <p:spPr>
          <a:xfrm xmlns:a="http://schemas.openxmlformats.org/drawingml/2006/main">
            <a:off x="6885432" y="6291072"/>
            <a:ext cx="8686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195dd227f5c7411b"/>
              </a:rPr>
              <a:t>Accenture SASE</a:t>
            </a:r>
            <a:endParaRPr sz="600" i="1">
              <a:latin typeface="Arial"/>
              <a:ea typeface="Arial"/>
              <a:cs typeface="Arial"/>
            </a:endParaRPr>
          </a:p>
        </p:txBody>
      </p:sp>
      <p:sp>
        <p:nvSpPr>
          <p:cNvPr id="121" name="Shape 119">
            <a:extLst xmlns:a="http://schemas.openxmlformats.org/drawingml/2006/main">
              <a:ext uri="{FF2B5EF4-FFF2-40B4-BE49-F238E27FC236}">
                <a16:creationId xmlns:a16="http://schemas.microsoft.com/office/drawing/2014/main" id="{70155FD9-F1FC-4F90-A237-852CCCC1D5AB}"/>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22" name="Text 120">
            <a:extLst xmlns:a="http://schemas.openxmlformats.org/drawingml/2006/main">
              <a:ext uri="{FF2B5EF4-FFF2-40B4-BE49-F238E27FC236}">
                <a16:creationId xmlns:a16="http://schemas.microsoft.com/office/drawing/2014/main" id="{50AA4C5F-C691-4B0B-AACF-78105DFAB747}"/>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123" name="Text 121">
            <a:extLst xmlns:a="http://schemas.openxmlformats.org/drawingml/2006/main">
              <a:ext uri="{FF2B5EF4-FFF2-40B4-BE49-F238E27FC236}">
                <a16:creationId xmlns:a16="http://schemas.microsoft.com/office/drawing/2014/main" id="{181C75C4-DE8F-43E9-A48B-2B2963A317FB}"/>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33</a:t>
            </a:r>
            <a:endParaRPr sz="800">
              <a:latin typeface="Arial"/>
              <a:ea typeface="Arial"/>
              <a:cs typeface="Arial"/>
            </a:endParaRPr>
          </a:p>
        </p:txBody>
      </p:sp>
      <p:sp>
        <p:nvSpPr>
          <p:cNvPr id="124" name="SCULTRA Top Bar">
            <a:extLst xmlns:a="http://schemas.openxmlformats.org/drawingml/2006/main">
              <a:ext uri="{FF2B5EF4-FFF2-40B4-BE49-F238E27FC236}">
                <a16:creationId xmlns:a16="http://schemas.microsoft.com/office/drawing/2014/main" id="{AB193E47-1FC1-4057-AF3A-841F168AEF8A}"/>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25" name="SCULTRA Footer Field">
            <a:extLst xmlns:a="http://schemas.openxmlformats.org/drawingml/2006/main">
              <a:ext uri="{FF2B5EF4-FFF2-40B4-BE49-F238E27FC236}">
                <a16:creationId xmlns:a16="http://schemas.microsoft.com/office/drawing/2014/main" id="{DA31123C-3365-4816-9FC3-74FC067F97E5}"/>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126" name="">
            <a:extLst xmlns:a="http://schemas.openxmlformats.org/drawingml/2006/main">
              <a:ext uri="{FF2B5EF4-FFF2-40B4-BE49-F238E27FC236}">
                <a16:creationId xmlns:a16="http://schemas.microsoft.com/office/drawing/2014/main" id="{4FEBB5DC-197E-4C85-8849-254B32C51192}"/>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27" name="">
            <a:extLst xmlns:a="http://schemas.openxmlformats.org/drawingml/2006/main">
              <a:ext uri="{FF2B5EF4-FFF2-40B4-BE49-F238E27FC236}">
                <a16:creationId xmlns:a16="http://schemas.microsoft.com/office/drawing/2014/main" id="{7B658940-F1AE-48B7-B6FE-343567563C42}"/>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28" name="">
            <a:extLst xmlns:a="http://schemas.openxmlformats.org/drawingml/2006/main">
              <a:ext uri="{FF2B5EF4-FFF2-40B4-BE49-F238E27FC236}">
                <a16:creationId xmlns:a16="http://schemas.microsoft.com/office/drawing/2014/main" id="{405B74EA-0658-4404-94EF-9C9DEA3FFABF}"/>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29" name="">
            <a:extLst xmlns:a="http://schemas.openxmlformats.org/drawingml/2006/main">
              <a:ext uri="{FF2B5EF4-FFF2-40B4-BE49-F238E27FC236}">
                <a16:creationId xmlns:a16="http://schemas.microsoft.com/office/drawing/2014/main" id="{B547C63A-317D-4D92-9AAF-D6C4114670EF}"/>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33</a:t>
            </a:r>
          </a:p>
        </p:txBody>
      </p:sp>
    </p:spTree>
    <p:extLst>
      <p:ext uri="{BB962C8B-B14F-4D97-AF65-F5344CB8AC3E}">
        <p14:creationId xmlns:p14="http://schemas.microsoft.com/office/powerpoint/2010/main" val="4202462050"/>
      </p:ext>
    </p:extLst>
  </p:cSld>
</p:sld>
</file>

<file path=ppt/slides/slide34.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63BDD7C-23BF-4262-B158-943DB071F81D}"/>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A5. The Most Suitable Supplier Ecosystem Uses Two OEM Standards and Two Delivery Partner Archetypes</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825D0A23-18C5-4145-8370-F4FA1333F173}"/>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The preferred shortlist should preserve standardization while allowing specialist competition where the network domain, geography or operating model requires a different strength.</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377E5399-DB9C-40E1-937A-7D0F2DCA9569}"/>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9A8EE90C-7777-485E-A6EF-5020A00C8A45}"/>
              </a:ext>
            </a:extLst>
          </p:cNvPr>
          <p:cNvSpPr>
            <a:spLocks xmlns:a="http://schemas.openxmlformats.org/drawingml/2006/main" noGrp="1"/>
          </p:cNvSpPr>
          <p:nvPr/>
        </p:nvSpPr>
        <p:spPr>
          <a:xfrm xmlns:a="http://schemas.openxmlformats.org/drawingml/2006/main" rot="0" flipH="0" flipV="0">
            <a:off x="475488" y="1078992"/>
            <a:ext cx="5212080" cy="19390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Recommended shortlist architecture for client sourcing</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BD37485B-55C1-4E69-9741-6EEB8D543265}"/>
              </a:ext>
            </a:extLst>
          </p:cNvPr>
          <p:cNvSpPr>
            <a:spLocks xmlns:a="http://schemas.openxmlformats.org/drawingml/2006/main" noGrp="1"/>
          </p:cNvSpPr>
          <p:nvPr/>
        </p:nvSpPr>
        <p:spPr>
          <a:xfrm xmlns:a="http://schemas.openxmlformats.org/drawingml/2006/main" rot="0" flipH="0" flipV="0">
            <a:off x="530352" y="1418319"/>
            <a:ext cx="6492240" cy="666536"/>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7" name="Text 5">
            <a:extLst xmlns:a="http://schemas.openxmlformats.org/drawingml/2006/main">
              <a:ext uri="{FF2B5EF4-FFF2-40B4-BE49-F238E27FC236}">
                <a16:creationId xmlns:a16="http://schemas.microsoft.com/office/drawing/2014/main" id="{51E08617-22C4-4117-886F-77E146597577}"/>
              </a:ext>
            </a:extLst>
          </p:cNvPr>
          <p:cNvSpPr>
            <a:spLocks xmlns:a="http://schemas.openxmlformats.org/drawingml/2006/main" noGrp="1"/>
          </p:cNvSpPr>
          <p:nvPr/>
        </p:nvSpPr>
        <p:spPr>
          <a:xfrm xmlns:a="http://schemas.openxmlformats.org/drawingml/2006/main" rot="0" flipH="0" flipV="0">
            <a:off x="694944" y="1612221"/>
            <a:ext cx="1417320" cy="9695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Global Governance Layer</a:t>
            </a:r>
            <a:endParaRPr sz="800">
              <a:latin typeface="Arial"/>
              <a:ea typeface="Arial"/>
              <a:cs typeface="Arial"/>
            </a:endParaRPr>
          </a:p>
        </p:txBody>
      </p:sp>
      <p:sp>
        <p:nvSpPr>
          <p:cNvPr id="8" name="Text 6">
            <a:extLst xmlns:a="http://schemas.openxmlformats.org/drawingml/2006/main">
              <a:ext uri="{FF2B5EF4-FFF2-40B4-BE49-F238E27FC236}">
                <a16:creationId xmlns:a16="http://schemas.microsoft.com/office/drawing/2014/main" id="{C901673F-108D-4FCA-8143-CD6C9CBE5968}"/>
              </a:ext>
            </a:extLst>
          </p:cNvPr>
          <p:cNvSpPr>
            <a:spLocks xmlns:a="http://schemas.openxmlformats.org/drawingml/2006/main" noGrp="1"/>
          </p:cNvSpPr>
          <p:nvPr/>
        </p:nvSpPr>
        <p:spPr>
          <a:xfrm xmlns:a="http://schemas.openxmlformats.org/drawingml/2006/main" rot="0" flipH="0" flipV="0">
            <a:off x="2221992" y="1600102"/>
            <a:ext cx="1691640" cy="9695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Client architecture board + sourcing office</a:t>
            </a:r>
            <a:endParaRPr sz="800">
              <a:latin typeface="Arial"/>
              <a:ea typeface="Arial"/>
              <a:cs typeface="Arial"/>
            </a:endParaRPr>
          </a:p>
        </p:txBody>
      </p:sp>
      <p:sp>
        <p:nvSpPr>
          <p:cNvPr id="9" name="Text 7">
            <a:extLst xmlns:a="http://schemas.openxmlformats.org/drawingml/2006/main">
              <a:ext uri="{FF2B5EF4-FFF2-40B4-BE49-F238E27FC236}">
                <a16:creationId xmlns:a16="http://schemas.microsoft.com/office/drawing/2014/main" id="{3779D657-46D5-4119-9903-0528C645D39A}"/>
              </a:ext>
            </a:extLst>
          </p:cNvPr>
          <p:cNvSpPr>
            <a:spLocks xmlns:a="http://schemas.openxmlformats.org/drawingml/2006/main" noGrp="1"/>
          </p:cNvSpPr>
          <p:nvPr/>
        </p:nvSpPr>
        <p:spPr>
          <a:xfrm xmlns:a="http://schemas.openxmlformats.org/drawingml/2006/main" rot="0" flipH="0" flipV="0">
            <a:off x="4078224" y="1563745"/>
            <a:ext cx="2697480" cy="14542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Owns target architecture, standards, security clauses, country exceptions and commercial guardrails.</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E67254DF-2C0F-498A-8D18-D6A6A209A29A}"/>
              </a:ext>
            </a:extLst>
          </p:cNvPr>
          <p:cNvSpPr>
            <a:spLocks xmlns:a="http://schemas.openxmlformats.org/drawingml/2006/main" noGrp="1"/>
          </p:cNvSpPr>
          <p:nvPr/>
        </p:nvSpPr>
        <p:spPr>
          <a:xfrm xmlns:a="http://schemas.openxmlformats.org/drawingml/2006/main" rot="0" flipH="0" flipV="0">
            <a:off x="3776472" y="2084856"/>
            <a:ext cx="0" cy="218139"/>
          </a:xfrm>
          <a:prstGeom xmlns:a="http://schemas.openxmlformats.org/drawingml/2006/main" prst="line">
            <a:avLst/>
          </a:prstGeom>
          <a:noFill xmlns:a="http://schemas.openxmlformats.org/drawingml/2006/main"/>
          <a:ln xmlns:a="http://schemas.openxmlformats.org/drawingml/2006/main" w="1016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sz="800"/>
          </a:p>
        </p:txBody>
      </p:sp>
      <p:sp>
        <p:nvSpPr>
          <p:cNvPr id="11" name="Shape 9">
            <a:extLst xmlns:a="http://schemas.openxmlformats.org/drawingml/2006/main">
              <a:ext uri="{FF2B5EF4-FFF2-40B4-BE49-F238E27FC236}">
                <a16:creationId xmlns:a16="http://schemas.microsoft.com/office/drawing/2014/main" id="{B9CE1AAB-D426-4726-B78D-6EB2FB6058D6}"/>
              </a:ext>
            </a:extLst>
          </p:cNvPr>
          <p:cNvSpPr>
            <a:spLocks xmlns:a="http://schemas.openxmlformats.org/drawingml/2006/main" noGrp="1"/>
          </p:cNvSpPr>
          <p:nvPr/>
        </p:nvSpPr>
        <p:spPr>
          <a:xfrm xmlns:a="http://schemas.openxmlformats.org/drawingml/2006/main" rot="0" flipH="0" flipV="0">
            <a:off x="530352" y="2302995"/>
            <a:ext cx="6492240" cy="666536"/>
          </a:xfrm>
          <a:prstGeom xmlns:a="http://schemas.openxmlformats.org/drawingml/2006/main" prst="rect">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2" name="Text 10">
            <a:extLst xmlns:a="http://schemas.openxmlformats.org/drawingml/2006/main">
              <a:ext uri="{FF2B5EF4-FFF2-40B4-BE49-F238E27FC236}">
                <a16:creationId xmlns:a16="http://schemas.microsoft.com/office/drawing/2014/main" id="{20A0AC57-581F-4967-BB03-332018164B12}"/>
              </a:ext>
            </a:extLst>
          </p:cNvPr>
          <p:cNvSpPr>
            <a:spLocks xmlns:a="http://schemas.openxmlformats.org/drawingml/2006/main" noGrp="1"/>
          </p:cNvSpPr>
          <p:nvPr/>
        </p:nvSpPr>
        <p:spPr>
          <a:xfrm xmlns:a="http://schemas.openxmlformats.org/drawingml/2006/main" rot="0" flipH="0" flipV="0">
            <a:off x="694944" y="2496897"/>
            <a:ext cx="1417320" cy="9695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Primary OEM Standards</a:t>
            </a:r>
            <a:endParaRPr sz="800">
              <a:latin typeface="Arial"/>
              <a:ea typeface="Arial"/>
              <a:cs typeface="Arial"/>
            </a:endParaRPr>
          </a:p>
        </p:txBody>
      </p:sp>
      <p:sp>
        <p:nvSpPr>
          <p:cNvPr id="13" name="Text 11">
            <a:extLst xmlns:a="http://schemas.openxmlformats.org/drawingml/2006/main">
              <a:ext uri="{FF2B5EF4-FFF2-40B4-BE49-F238E27FC236}">
                <a16:creationId xmlns:a16="http://schemas.microsoft.com/office/drawing/2014/main" id="{7CBA4AEE-9676-4C17-9C6C-964A44E4CDC1}"/>
              </a:ext>
            </a:extLst>
          </p:cNvPr>
          <p:cNvSpPr>
            <a:spLocks xmlns:a="http://schemas.openxmlformats.org/drawingml/2006/main" noGrp="1"/>
          </p:cNvSpPr>
          <p:nvPr/>
        </p:nvSpPr>
        <p:spPr>
          <a:xfrm xmlns:a="http://schemas.openxmlformats.org/drawingml/2006/main" rot="0" flipH="0" flipV="0">
            <a:off x="2221992" y="2484778"/>
            <a:ext cx="1691640" cy="9695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Cisco + HPE Networking</a:t>
            </a:r>
            <a:endParaRPr sz="800">
              <a:latin typeface="Arial"/>
              <a:ea typeface="Arial"/>
              <a:cs typeface="Arial"/>
            </a:endParaRPr>
          </a:p>
        </p:txBody>
      </p:sp>
      <p:sp>
        <p:nvSpPr>
          <p:cNvPr id="14" name="Text 12">
            <a:extLst xmlns:a="http://schemas.openxmlformats.org/drawingml/2006/main">
              <a:ext uri="{FF2B5EF4-FFF2-40B4-BE49-F238E27FC236}">
                <a16:creationId xmlns:a16="http://schemas.microsoft.com/office/drawing/2014/main" id="{ACDDEA1B-9DF6-4B97-8C79-E1FCECB7FB54}"/>
              </a:ext>
            </a:extLst>
          </p:cNvPr>
          <p:cNvSpPr>
            <a:spLocks xmlns:a="http://schemas.openxmlformats.org/drawingml/2006/main" noGrp="1"/>
          </p:cNvSpPr>
          <p:nvPr/>
        </p:nvSpPr>
        <p:spPr>
          <a:xfrm xmlns:a="http://schemas.openxmlformats.org/drawingml/2006/main" rot="0" flipH="0" flipV="0">
            <a:off x="4078224" y="2448421"/>
            <a:ext cx="2697480" cy="14542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Bid as full-stack alternatives for campus switching, WLAN, WAN edge, cloud operations and enterprise support.</a:t>
            </a:r>
            <a:endParaRPr sz="800">
              <a:latin typeface="Arial"/>
              <a:ea typeface="Arial"/>
              <a:cs typeface="Arial"/>
            </a:endParaRPr>
          </a:p>
        </p:txBody>
      </p:sp>
      <p:sp>
        <p:nvSpPr>
          <p:cNvPr id="15" name="Shape 13">
            <a:extLst xmlns:a="http://schemas.openxmlformats.org/drawingml/2006/main">
              <a:ext uri="{FF2B5EF4-FFF2-40B4-BE49-F238E27FC236}">
                <a16:creationId xmlns:a16="http://schemas.microsoft.com/office/drawing/2014/main" id="{5DE72B84-8503-4973-82B8-79C995A5AD51}"/>
              </a:ext>
            </a:extLst>
          </p:cNvPr>
          <p:cNvSpPr>
            <a:spLocks xmlns:a="http://schemas.openxmlformats.org/drawingml/2006/main" noGrp="1"/>
          </p:cNvSpPr>
          <p:nvPr/>
        </p:nvSpPr>
        <p:spPr>
          <a:xfrm xmlns:a="http://schemas.openxmlformats.org/drawingml/2006/main" rot="0" flipH="0" flipV="0">
            <a:off x="3776472" y="2969532"/>
            <a:ext cx="0" cy="218139"/>
          </a:xfrm>
          <a:prstGeom xmlns:a="http://schemas.openxmlformats.org/drawingml/2006/main" prst="line">
            <a:avLst/>
          </a:prstGeom>
          <a:noFill xmlns:a="http://schemas.openxmlformats.org/drawingml/2006/main"/>
          <a:ln xmlns:a="http://schemas.openxmlformats.org/drawingml/2006/main" w="1016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sz="800"/>
          </a:p>
        </p:txBody>
      </p:sp>
      <p:sp>
        <p:nvSpPr>
          <p:cNvPr id="16" name="Shape 14">
            <a:extLst xmlns:a="http://schemas.openxmlformats.org/drawingml/2006/main">
              <a:ext uri="{FF2B5EF4-FFF2-40B4-BE49-F238E27FC236}">
                <a16:creationId xmlns:a16="http://schemas.microsoft.com/office/drawing/2014/main" id="{BA0E8F8C-00B1-4553-89C3-2DAD4546548F}"/>
              </a:ext>
            </a:extLst>
          </p:cNvPr>
          <p:cNvSpPr>
            <a:spLocks xmlns:a="http://schemas.openxmlformats.org/drawingml/2006/main" noGrp="1"/>
          </p:cNvSpPr>
          <p:nvPr/>
        </p:nvSpPr>
        <p:spPr>
          <a:xfrm xmlns:a="http://schemas.openxmlformats.org/drawingml/2006/main" rot="0" flipH="0" flipV="0">
            <a:off x="530352" y="3187671"/>
            <a:ext cx="6492240" cy="666536"/>
          </a:xfrm>
          <a:prstGeom xmlns:a="http://schemas.openxmlformats.org/drawingml/2006/main" prst="rect">
            <a:avLst/>
          </a:prstGeom>
          <a:solidFill xmlns:a="http://schemas.openxmlformats.org/drawingml/2006/main">
            <a:srgbClr val="F3E7D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7" name="Text 15">
            <a:extLst xmlns:a="http://schemas.openxmlformats.org/drawingml/2006/main">
              <a:ext uri="{FF2B5EF4-FFF2-40B4-BE49-F238E27FC236}">
                <a16:creationId xmlns:a16="http://schemas.microsoft.com/office/drawing/2014/main" id="{4864FD04-A5D8-4AB9-82AE-C60A1BA10302}"/>
              </a:ext>
            </a:extLst>
          </p:cNvPr>
          <p:cNvSpPr>
            <a:spLocks xmlns:a="http://schemas.openxmlformats.org/drawingml/2006/main" noGrp="1"/>
          </p:cNvSpPr>
          <p:nvPr/>
        </p:nvSpPr>
        <p:spPr>
          <a:xfrm xmlns:a="http://schemas.openxmlformats.org/drawingml/2006/main" rot="0" flipH="0" flipV="0">
            <a:off x="694944" y="3381573"/>
            <a:ext cx="1417320" cy="9695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Specialist OEM Lots</a:t>
            </a:r>
            <a:endParaRPr sz="800">
              <a:latin typeface="Arial"/>
              <a:ea typeface="Arial"/>
              <a:cs typeface="Arial"/>
            </a:endParaRPr>
          </a:p>
        </p:txBody>
      </p:sp>
      <p:sp>
        <p:nvSpPr>
          <p:cNvPr id="18" name="Text 16">
            <a:extLst xmlns:a="http://schemas.openxmlformats.org/drawingml/2006/main">
              <a:ext uri="{FF2B5EF4-FFF2-40B4-BE49-F238E27FC236}">
                <a16:creationId xmlns:a16="http://schemas.microsoft.com/office/drawing/2014/main" id="{3482C255-E332-46B1-9517-CEF36C2E05CF}"/>
              </a:ext>
            </a:extLst>
          </p:cNvPr>
          <p:cNvSpPr>
            <a:spLocks xmlns:a="http://schemas.openxmlformats.org/drawingml/2006/main" noGrp="1"/>
          </p:cNvSpPr>
          <p:nvPr/>
        </p:nvSpPr>
        <p:spPr>
          <a:xfrm xmlns:a="http://schemas.openxmlformats.org/drawingml/2006/main" rot="0" flipH="0" flipV="0">
            <a:off x="2221992" y="3369454"/>
            <a:ext cx="1691640" cy="9695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Fortinet + Arista + Extreme</a:t>
            </a:r>
            <a:endParaRPr sz="800">
              <a:latin typeface="Arial"/>
              <a:ea typeface="Arial"/>
              <a:cs typeface="Arial"/>
            </a:endParaRPr>
          </a:p>
        </p:txBody>
      </p:sp>
      <p:sp>
        <p:nvSpPr>
          <p:cNvPr id="19" name="Text 17">
            <a:extLst xmlns:a="http://schemas.openxmlformats.org/drawingml/2006/main">
              <a:ext uri="{FF2B5EF4-FFF2-40B4-BE49-F238E27FC236}">
                <a16:creationId xmlns:a16="http://schemas.microsoft.com/office/drawing/2014/main" id="{262530D9-2B1A-45A0-B592-4F1B396B51E6}"/>
              </a:ext>
            </a:extLst>
          </p:cNvPr>
          <p:cNvSpPr>
            <a:spLocks xmlns:a="http://schemas.openxmlformats.org/drawingml/2006/main" noGrp="1"/>
          </p:cNvSpPr>
          <p:nvPr/>
        </p:nvSpPr>
        <p:spPr>
          <a:xfrm xmlns:a="http://schemas.openxmlformats.org/drawingml/2006/main" rot="0" flipH="0" flipV="0">
            <a:off x="4078224" y="3333097"/>
            <a:ext cx="2697480" cy="14542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Compete in security-led WAN/SASE, AI/data-center adjacency and cloud-managed campus refresh scenarios.</a:t>
            </a:r>
            <a:endParaRPr sz="800">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1DBFF945-BF60-41EA-BD66-91C56D6ED524}"/>
              </a:ext>
            </a:extLst>
          </p:cNvPr>
          <p:cNvSpPr>
            <a:spLocks xmlns:a="http://schemas.openxmlformats.org/drawingml/2006/main" noGrp="1"/>
          </p:cNvSpPr>
          <p:nvPr/>
        </p:nvSpPr>
        <p:spPr>
          <a:xfrm xmlns:a="http://schemas.openxmlformats.org/drawingml/2006/main" rot="0" flipH="0" flipV="0">
            <a:off x="3776472" y="3854208"/>
            <a:ext cx="0" cy="218139"/>
          </a:xfrm>
          <a:prstGeom xmlns:a="http://schemas.openxmlformats.org/drawingml/2006/main" prst="line">
            <a:avLst/>
          </a:prstGeom>
          <a:noFill xmlns:a="http://schemas.openxmlformats.org/drawingml/2006/main"/>
          <a:ln xmlns:a="http://schemas.openxmlformats.org/drawingml/2006/main" w="1016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sz="800"/>
          </a:p>
        </p:txBody>
      </p:sp>
      <p:sp>
        <p:nvSpPr>
          <p:cNvPr id="21" name="Shape 19">
            <a:extLst xmlns:a="http://schemas.openxmlformats.org/drawingml/2006/main">
              <a:ext uri="{FF2B5EF4-FFF2-40B4-BE49-F238E27FC236}">
                <a16:creationId xmlns:a16="http://schemas.microsoft.com/office/drawing/2014/main" id="{3524813E-2230-4F98-81D2-ABE207D00590}"/>
              </a:ext>
            </a:extLst>
          </p:cNvPr>
          <p:cNvSpPr>
            <a:spLocks xmlns:a="http://schemas.openxmlformats.org/drawingml/2006/main" noGrp="1"/>
          </p:cNvSpPr>
          <p:nvPr/>
        </p:nvSpPr>
        <p:spPr>
          <a:xfrm xmlns:a="http://schemas.openxmlformats.org/drawingml/2006/main" rot="0" flipH="0" flipV="0">
            <a:off x="530352" y="4072347"/>
            <a:ext cx="6492240" cy="666536"/>
          </a:xfrm>
          <a:prstGeom xmlns:a="http://schemas.openxmlformats.org/drawingml/2006/main" prst="rect">
            <a:avLst/>
          </a:prstGeom>
          <a:solidFill xmlns:a="http://schemas.openxmlformats.org/drawingml/2006/main">
            <a:srgbClr val="EFEAF7"/>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22" name="Text 20">
            <a:extLst xmlns:a="http://schemas.openxmlformats.org/drawingml/2006/main">
              <a:ext uri="{FF2B5EF4-FFF2-40B4-BE49-F238E27FC236}">
                <a16:creationId xmlns:a16="http://schemas.microsoft.com/office/drawing/2014/main" id="{1FC3C519-4C83-453D-8FB0-77C062AAA19F}"/>
              </a:ext>
            </a:extLst>
          </p:cNvPr>
          <p:cNvSpPr>
            <a:spLocks xmlns:a="http://schemas.openxmlformats.org/drawingml/2006/main" noGrp="1"/>
          </p:cNvSpPr>
          <p:nvPr/>
        </p:nvSpPr>
        <p:spPr>
          <a:xfrm xmlns:a="http://schemas.openxmlformats.org/drawingml/2006/main" rot="0" flipH="0" flipV="0">
            <a:off x="694944" y="4266249"/>
            <a:ext cx="1417320" cy="9695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Managed Operations Partner</a:t>
            </a:r>
            <a:endParaRPr sz="800">
              <a:latin typeface="Arial"/>
              <a:ea typeface="Arial"/>
              <a:cs typeface="Arial"/>
            </a:endParaRPr>
          </a:p>
        </p:txBody>
      </p:sp>
      <p:sp>
        <p:nvSpPr>
          <p:cNvPr id="23" name="Text 21">
            <a:extLst xmlns:a="http://schemas.openxmlformats.org/drawingml/2006/main">
              <a:ext uri="{FF2B5EF4-FFF2-40B4-BE49-F238E27FC236}">
                <a16:creationId xmlns:a16="http://schemas.microsoft.com/office/drawing/2014/main" id="{A8D14EE6-B86C-4029-8FDB-7C7B2F796093}"/>
              </a:ext>
            </a:extLst>
          </p:cNvPr>
          <p:cNvSpPr>
            <a:spLocks xmlns:a="http://schemas.openxmlformats.org/drawingml/2006/main" noGrp="1"/>
          </p:cNvSpPr>
          <p:nvPr/>
        </p:nvSpPr>
        <p:spPr>
          <a:xfrm xmlns:a="http://schemas.openxmlformats.org/drawingml/2006/main" rot="0" flipH="0" flipV="0">
            <a:off x="2221992" y="4254130"/>
            <a:ext cx="1691640" cy="9695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NTT DATA or Kyndryl</a:t>
            </a:r>
            <a:endParaRPr sz="800">
              <a:latin typeface="Arial"/>
              <a:ea typeface="Arial"/>
              <a:cs typeface="Arial"/>
            </a:endParaRPr>
          </a:p>
        </p:txBody>
      </p:sp>
      <p:sp>
        <p:nvSpPr>
          <p:cNvPr id="24" name="Text 22">
            <a:extLst xmlns:a="http://schemas.openxmlformats.org/drawingml/2006/main">
              <a:ext uri="{FF2B5EF4-FFF2-40B4-BE49-F238E27FC236}">
                <a16:creationId xmlns:a16="http://schemas.microsoft.com/office/drawing/2014/main" id="{CF3CA4BD-64F3-417F-A8F7-525E0FD28995}"/>
              </a:ext>
            </a:extLst>
          </p:cNvPr>
          <p:cNvSpPr>
            <a:spLocks xmlns:a="http://schemas.openxmlformats.org/drawingml/2006/main" noGrp="1"/>
          </p:cNvSpPr>
          <p:nvPr/>
        </p:nvSpPr>
        <p:spPr>
          <a:xfrm xmlns:a="http://schemas.openxmlformats.org/drawingml/2006/main" rot="0" flipH="0" flipV="0">
            <a:off x="4078224" y="4217773"/>
            <a:ext cx="2697480" cy="14542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Owns NOC/SOC integration, SD-WAN/SASE operations, SLA reporting and multi-country service execution.</a:t>
            </a:r>
            <a:endParaRPr sz="800">
              <a:latin typeface="Arial"/>
              <a:ea typeface="Arial"/>
              <a:cs typeface="Arial"/>
            </a:endParaRPr>
          </a:p>
        </p:txBody>
      </p:sp>
      <p:sp>
        <p:nvSpPr>
          <p:cNvPr id="25" name="Shape 23">
            <a:extLst xmlns:a="http://schemas.openxmlformats.org/drawingml/2006/main">
              <a:ext uri="{FF2B5EF4-FFF2-40B4-BE49-F238E27FC236}">
                <a16:creationId xmlns:a16="http://schemas.microsoft.com/office/drawing/2014/main" id="{72D32E9E-BAF1-40BD-B58C-FF1D6A04F564}"/>
              </a:ext>
            </a:extLst>
          </p:cNvPr>
          <p:cNvSpPr>
            <a:spLocks xmlns:a="http://schemas.openxmlformats.org/drawingml/2006/main" noGrp="1"/>
          </p:cNvSpPr>
          <p:nvPr/>
        </p:nvSpPr>
        <p:spPr>
          <a:xfrm xmlns:a="http://schemas.openxmlformats.org/drawingml/2006/main" rot="0" flipH="0" flipV="0">
            <a:off x="3776472" y="4738884"/>
            <a:ext cx="0" cy="218139"/>
          </a:xfrm>
          <a:prstGeom xmlns:a="http://schemas.openxmlformats.org/drawingml/2006/main" prst="line">
            <a:avLst/>
          </a:prstGeom>
          <a:noFill xmlns:a="http://schemas.openxmlformats.org/drawingml/2006/main"/>
          <a:ln xmlns:a="http://schemas.openxmlformats.org/drawingml/2006/main" w="10160">
            <a:solidFill>
              <a:srgbClr val="708090"/>
            </a:solidFill>
            <a:prstDash val="solid"/>
            <a:headEnd type="none"/>
            <a:tailEnd type="triangle"/>
          </a:ln>
        </p:spPr>
        <p:txBody>
          <a:bodyPr xmlns:a="http://schemas.openxmlformats.org/drawingml/2006/main"/>
          <a:lstStyle xmlns:a="http://schemas.openxmlformats.org/drawingml/2006/main"/>
          <a:p xmlns:a="http://schemas.openxmlformats.org/drawingml/2006/main">
            <a:endParaRPr sz="800"/>
          </a:p>
        </p:txBody>
      </p:sp>
      <p:sp>
        <p:nvSpPr>
          <p:cNvPr id="26" name="Shape 24">
            <a:extLst xmlns:a="http://schemas.openxmlformats.org/drawingml/2006/main">
              <a:ext uri="{FF2B5EF4-FFF2-40B4-BE49-F238E27FC236}">
                <a16:creationId xmlns:a16="http://schemas.microsoft.com/office/drawing/2014/main" id="{5E55D5D2-C1B7-4369-BA97-D08645903F41}"/>
              </a:ext>
            </a:extLst>
          </p:cNvPr>
          <p:cNvSpPr>
            <a:spLocks xmlns:a="http://schemas.openxmlformats.org/drawingml/2006/main" noGrp="1"/>
          </p:cNvSpPr>
          <p:nvPr/>
        </p:nvSpPr>
        <p:spPr>
          <a:xfrm xmlns:a="http://schemas.openxmlformats.org/drawingml/2006/main" rot="0" flipH="0" flipV="0">
            <a:off x="530352" y="4957023"/>
            <a:ext cx="6492240" cy="666536"/>
          </a:xfrm>
          <a:prstGeom xmlns:a="http://schemas.openxmlformats.org/drawingml/2006/main" prst="rect">
            <a:avLst/>
          </a:prstGeom>
          <a:solidFill xmlns:a="http://schemas.openxmlformats.org/drawingml/2006/main">
            <a:srgbClr val="F6F2E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27" name="Text 25">
            <a:extLst xmlns:a="http://schemas.openxmlformats.org/drawingml/2006/main">
              <a:ext uri="{FF2B5EF4-FFF2-40B4-BE49-F238E27FC236}">
                <a16:creationId xmlns:a16="http://schemas.microsoft.com/office/drawing/2014/main" id="{2DDCE28A-AEE2-4E74-8505-A564FF530395}"/>
              </a:ext>
            </a:extLst>
          </p:cNvPr>
          <p:cNvSpPr>
            <a:spLocks xmlns:a="http://schemas.openxmlformats.org/drawingml/2006/main" noGrp="1"/>
          </p:cNvSpPr>
          <p:nvPr/>
        </p:nvSpPr>
        <p:spPr>
          <a:xfrm xmlns:a="http://schemas.openxmlformats.org/drawingml/2006/main" rot="0" flipH="0" flipV="0">
            <a:off x="694944" y="5150924"/>
            <a:ext cx="1417320" cy="9695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Deployment / Lifecycle Partner</a:t>
            </a:r>
            <a:endParaRPr sz="800">
              <a:latin typeface="Arial"/>
              <a:ea typeface="Arial"/>
              <a:cs typeface="Arial"/>
            </a:endParaRPr>
          </a:p>
        </p:txBody>
      </p:sp>
      <p:sp>
        <p:nvSpPr>
          <p:cNvPr id="28" name="Text 26">
            <a:extLst xmlns:a="http://schemas.openxmlformats.org/drawingml/2006/main">
              <a:ext uri="{FF2B5EF4-FFF2-40B4-BE49-F238E27FC236}">
                <a16:creationId xmlns:a16="http://schemas.microsoft.com/office/drawing/2014/main" id="{EAAC5B0E-5FCE-4272-A069-73AD48C1B01B}"/>
              </a:ext>
            </a:extLst>
          </p:cNvPr>
          <p:cNvSpPr>
            <a:spLocks xmlns:a="http://schemas.openxmlformats.org/drawingml/2006/main" noGrp="1"/>
          </p:cNvSpPr>
          <p:nvPr/>
        </p:nvSpPr>
        <p:spPr>
          <a:xfrm xmlns:a="http://schemas.openxmlformats.org/drawingml/2006/main" rot="0" flipH="0" flipV="0">
            <a:off x="2221992" y="5138806"/>
            <a:ext cx="1691640" cy="9695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B66E47"/>
                </a:solidFill>
                <a:latin typeface="Arial"/>
                <a:ea typeface="Arial"/>
                <a:cs typeface="Arial"/>
              </a:rPr>
              <a:t>WWT or Computacenter; Accenture for transformation</a:t>
            </a:r>
            <a:endParaRPr sz="800">
              <a:latin typeface="Arial"/>
              <a:ea typeface="Arial"/>
              <a:cs typeface="Arial"/>
            </a:endParaRPr>
          </a:p>
        </p:txBody>
      </p:sp>
      <p:sp>
        <p:nvSpPr>
          <p:cNvPr id="29" name="Text 27">
            <a:extLst xmlns:a="http://schemas.openxmlformats.org/drawingml/2006/main">
              <a:ext uri="{FF2B5EF4-FFF2-40B4-BE49-F238E27FC236}">
                <a16:creationId xmlns:a16="http://schemas.microsoft.com/office/drawing/2014/main" id="{C8539236-A768-46DD-970E-8C2CEB4B1EE2}"/>
              </a:ext>
            </a:extLst>
          </p:cNvPr>
          <p:cNvSpPr>
            <a:spLocks xmlns:a="http://schemas.openxmlformats.org/drawingml/2006/main" noGrp="1"/>
          </p:cNvSpPr>
          <p:nvPr/>
        </p:nvSpPr>
        <p:spPr>
          <a:xfrm xmlns:a="http://schemas.openxmlformats.org/drawingml/2006/main" rot="0" flipH="0" flipV="0">
            <a:off x="4078224" y="5102449"/>
            <a:ext cx="2697480" cy="14542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Owns lab validation, staging, migration factory, logistics, asset lifecycle and change management.</a:t>
            </a:r>
            <a:endParaRPr sz="800">
              <a:latin typeface="Arial"/>
              <a:ea typeface="Arial"/>
              <a:cs typeface="Arial"/>
            </a:endParaRPr>
          </a:p>
        </p:txBody>
      </p:sp>
      <p:sp>
        <p:nvSpPr>
          <p:cNvPr id="30" name="Text 28">
            <a:extLst xmlns:a="http://schemas.openxmlformats.org/drawingml/2006/main">
              <a:ext uri="{FF2B5EF4-FFF2-40B4-BE49-F238E27FC236}">
                <a16:creationId xmlns:a16="http://schemas.microsoft.com/office/drawing/2014/main" id="{71A0EA2A-FED8-4E50-AA14-FED3C41190B2}"/>
              </a:ext>
            </a:extLst>
          </p:cNvPr>
          <p:cNvSpPr>
            <a:spLocks xmlns:a="http://schemas.openxmlformats.org/drawingml/2006/main" noGrp="1"/>
          </p:cNvSpPr>
          <p:nvPr/>
        </p:nvSpPr>
        <p:spPr>
          <a:xfrm xmlns:a="http://schemas.openxmlformats.org/drawingml/2006/main">
            <a:off x="7452360" y="1078992"/>
            <a:ext cx="37490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Supplier pairing by scenario</a:t>
            </a:r>
            <a:endParaRPr sz="1000">
              <a:latin typeface="Arial"/>
              <a:ea typeface="Arial"/>
              <a:cs typeface="Arial"/>
            </a:endParaRPr>
          </a:p>
        </p:txBody>
      </p:sp>
      <p:sp>
        <p:nvSpPr>
          <p:cNvPr id="31" name="Shape 29">
            <a:extLst xmlns:a="http://schemas.openxmlformats.org/drawingml/2006/main">
              <a:ext uri="{FF2B5EF4-FFF2-40B4-BE49-F238E27FC236}">
                <a16:creationId xmlns:a16="http://schemas.microsoft.com/office/drawing/2014/main" id="{73012AA9-5E85-4515-99AB-735FBAEACDB6}"/>
              </a:ext>
            </a:extLst>
          </p:cNvPr>
          <p:cNvSpPr>
            <a:spLocks xmlns:a="http://schemas.openxmlformats.org/drawingml/2006/main" noGrp="1"/>
          </p:cNvSpPr>
          <p:nvPr/>
        </p:nvSpPr>
        <p:spPr>
          <a:xfrm xmlns:a="http://schemas.openxmlformats.org/drawingml/2006/main">
            <a:off x="7360920" y="1353312"/>
            <a:ext cx="1600200" cy="29260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32" name="Text 30">
            <a:extLst xmlns:a="http://schemas.openxmlformats.org/drawingml/2006/main">
              <a:ext uri="{FF2B5EF4-FFF2-40B4-BE49-F238E27FC236}">
                <a16:creationId xmlns:a16="http://schemas.microsoft.com/office/drawing/2014/main" id="{DC3E983C-0F61-4423-BE79-392206A16EFF}"/>
              </a:ext>
            </a:extLst>
          </p:cNvPr>
          <p:cNvSpPr>
            <a:spLocks xmlns:a="http://schemas.openxmlformats.org/drawingml/2006/main" noGrp="1"/>
          </p:cNvSpPr>
          <p:nvPr/>
        </p:nvSpPr>
        <p:spPr>
          <a:xfrm xmlns:a="http://schemas.openxmlformats.org/drawingml/2006/main">
            <a:off x="7424928" y="1417320"/>
            <a:ext cx="1472184"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Scenario</a:t>
            </a:r>
            <a:endParaRPr sz="800">
              <a:latin typeface="Arial"/>
              <a:ea typeface="Arial"/>
              <a:cs typeface="Arial"/>
            </a:endParaRPr>
          </a:p>
        </p:txBody>
      </p:sp>
      <p:sp>
        <p:nvSpPr>
          <p:cNvPr id="33" name="Shape 31">
            <a:extLst xmlns:a="http://schemas.openxmlformats.org/drawingml/2006/main">
              <a:ext uri="{FF2B5EF4-FFF2-40B4-BE49-F238E27FC236}">
                <a16:creationId xmlns:a16="http://schemas.microsoft.com/office/drawing/2014/main" id="{9BDEB6C2-E343-498F-97F8-0B151DBFDC81}"/>
              </a:ext>
            </a:extLst>
          </p:cNvPr>
          <p:cNvSpPr>
            <a:spLocks xmlns:a="http://schemas.openxmlformats.org/drawingml/2006/main" noGrp="1"/>
          </p:cNvSpPr>
          <p:nvPr/>
        </p:nvSpPr>
        <p:spPr>
          <a:xfrm xmlns:a="http://schemas.openxmlformats.org/drawingml/2006/main">
            <a:off x="8961120" y="1353312"/>
            <a:ext cx="1600200" cy="29260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34" name="Text 32">
            <a:extLst xmlns:a="http://schemas.openxmlformats.org/drawingml/2006/main">
              <a:ext uri="{FF2B5EF4-FFF2-40B4-BE49-F238E27FC236}">
                <a16:creationId xmlns:a16="http://schemas.microsoft.com/office/drawing/2014/main" id="{25F57AA0-F484-4203-8795-E780FF0A91D5}"/>
              </a:ext>
            </a:extLst>
          </p:cNvPr>
          <p:cNvSpPr>
            <a:spLocks xmlns:a="http://schemas.openxmlformats.org/drawingml/2006/main" noGrp="1"/>
          </p:cNvSpPr>
          <p:nvPr/>
        </p:nvSpPr>
        <p:spPr>
          <a:xfrm xmlns:a="http://schemas.openxmlformats.org/drawingml/2006/main">
            <a:off x="9025128" y="1417320"/>
            <a:ext cx="1472184"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Shortlist Pairing</a:t>
            </a:r>
            <a:endParaRPr sz="800">
              <a:latin typeface="Arial"/>
              <a:ea typeface="Arial"/>
              <a:cs typeface="Arial"/>
            </a:endParaRPr>
          </a:p>
        </p:txBody>
      </p:sp>
      <p:sp>
        <p:nvSpPr>
          <p:cNvPr id="35" name="Shape 33">
            <a:extLst xmlns:a="http://schemas.openxmlformats.org/drawingml/2006/main">
              <a:ext uri="{FF2B5EF4-FFF2-40B4-BE49-F238E27FC236}">
                <a16:creationId xmlns:a16="http://schemas.microsoft.com/office/drawing/2014/main" id="{EE1228D8-7E7D-4325-8184-38E32C07A9EB}"/>
              </a:ext>
            </a:extLst>
          </p:cNvPr>
          <p:cNvSpPr>
            <a:spLocks xmlns:a="http://schemas.openxmlformats.org/drawingml/2006/main" noGrp="1"/>
          </p:cNvSpPr>
          <p:nvPr/>
        </p:nvSpPr>
        <p:spPr>
          <a:xfrm xmlns:a="http://schemas.openxmlformats.org/drawingml/2006/main">
            <a:off x="10561320" y="1353312"/>
            <a:ext cx="960120" cy="292608"/>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36" name="Text 34">
            <a:extLst xmlns:a="http://schemas.openxmlformats.org/drawingml/2006/main">
              <a:ext uri="{FF2B5EF4-FFF2-40B4-BE49-F238E27FC236}">
                <a16:creationId xmlns:a16="http://schemas.microsoft.com/office/drawing/2014/main" id="{CD59CE9B-5795-40EA-A5BA-91029E8B95F5}"/>
              </a:ext>
            </a:extLst>
          </p:cNvPr>
          <p:cNvSpPr>
            <a:spLocks xmlns:a="http://schemas.openxmlformats.org/drawingml/2006/main" noGrp="1"/>
          </p:cNvSpPr>
          <p:nvPr/>
        </p:nvSpPr>
        <p:spPr>
          <a:xfrm xmlns:a="http://schemas.openxmlformats.org/drawingml/2006/main">
            <a:off x="10625328" y="1417320"/>
            <a:ext cx="832104"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FFFFFF"/>
                </a:solidFill>
                <a:latin typeface="Arial"/>
                <a:ea typeface="Arial"/>
                <a:cs typeface="Arial"/>
              </a:rPr>
              <a:t>Logic</a:t>
            </a:r>
            <a:endParaRPr sz="800">
              <a:latin typeface="Arial"/>
              <a:ea typeface="Arial"/>
              <a:cs typeface="Arial"/>
            </a:endParaRPr>
          </a:p>
        </p:txBody>
      </p:sp>
      <p:sp>
        <p:nvSpPr>
          <p:cNvPr id="37" name="Shape 35">
            <a:extLst xmlns:a="http://schemas.openxmlformats.org/drawingml/2006/main">
              <a:ext uri="{FF2B5EF4-FFF2-40B4-BE49-F238E27FC236}">
                <a16:creationId xmlns:a16="http://schemas.microsoft.com/office/drawing/2014/main" id="{031B52CC-6FA0-406F-BF42-649EC2CB233C}"/>
              </a:ext>
            </a:extLst>
          </p:cNvPr>
          <p:cNvSpPr>
            <a:spLocks xmlns:a="http://schemas.openxmlformats.org/drawingml/2006/main" noGrp="1"/>
          </p:cNvSpPr>
          <p:nvPr/>
        </p:nvSpPr>
        <p:spPr>
          <a:xfrm xmlns:a="http://schemas.openxmlformats.org/drawingml/2006/main">
            <a:off x="7360920" y="1645920"/>
            <a:ext cx="1600200" cy="438912"/>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8" name="Text 36">
            <a:extLst xmlns:a="http://schemas.openxmlformats.org/drawingml/2006/main">
              <a:ext uri="{FF2B5EF4-FFF2-40B4-BE49-F238E27FC236}">
                <a16:creationId xmlns:a16="http://schemas.microsoft.com/office/drawing/2014/main" id="{ED441B42-D97A-4914-943A-5686FB6CFB7E}"/>
              </a:ext>
            </a:extLst>
          </p:cNvPr>
          <p:cNvSpPr>
            <a:spLocks xmlns:a="http://schemas.openxmlformats.org/drawingml/2006/main" noGrp="1"/>
          </p:cNvSpPr>
          <p:nvPr/>
        </p:nvSpPr>
        <p:spPr>
          <a:xfrm xmlns:a="http://schemas.openxmlformats.org/drawingml/2006/main">
            <a:off x="7424928" y="1705356"/>
            <a:ext cx="147218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Highest operational simplicity</a:t>
            </a:r>
            <a:endParaRPr sz="800">
              <a:latin typeface="Arial"/>
              <a:ea typeface="Arial"/>
              <a:cs typeface="Arial"/>
            </a:endParaRPr>
          </a:p>
        </p:txBody>
      </p:sp>
      <p:sp>
        <p:nvSpPr>
          <p:cNvPr id="39" name="Shape 37">
            <a:extLst xmlns:a="http://schemas.openxmlformats.org/drawingml/2006/main">
              <a:ext uri="{FF2B5EF4-FFF2-40B4-BE49-F238E27FC236}">
                <a16:creationId xmlns:a16="http://schemas.microsoft.com/office/drawing/2014/main" id="{81E3935B-34A2-4610-A706-4D26D0EEFC77}"/>
              </a:ext>
            </a:extLst>
          </p:cNvPr>
          <p:cNvSpPr>
            <a:spLocks xmlns:a="http://schemas.openxmlformats.org/drawingml/2006/main" noGrp="1"/>
          </p:cNvSpPr>
          <p:nvPr/>
        </p:nvSpPr>
        <p:spPr>
          <a:xfrm xmlns:a="http://schemas.openxmlformats.org/drawingml/2006/main">
            <a:off x="8961120" y="1645920"/>
            <a:ext cx="1600200" cy="438912"/>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0" name="Text 38">
            <a:extLst xmlns:a="http://schemas.openxmlformats.org/drawingml/2006/main">
              <a:ext uri="{FF2B5EF4-FFF2-40B4-BE49-F238E27FC236}">
                <a16:creationId xmlns:a16="http://schemas.microsoft.com/office/drawing/2014/main" id="{E571AE53-584B-4B5D-8EDE-43550F6D150A}"/>
              </a:ext>
            </a:extLst>
          </p:cNvPr>
          <p:cNvSpPr>
            <a:spLocks xmlns:a="http://schemas.openxmlformats.org/drawingml/2006/main" noGrp="1"/>
          </p:cNvSpPr>
          <p:nvPr/>
        </p:nvSpPr>
        <p:spPr>
          <a:xfrm xmlns:a="http://schemas.openxmlformats.org/drawingml/2006/main">
            <a:off x="9025128" y="1705356"/>
            <a:ext cx="147218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B66E47"/>
                </a:solidFill>
                <a:latin typeface="Arial"/>
                <a:ea typeface="Arial"/>
                <a:cs typeface="Arial"/>
              </a:rPr>
              <a:t>Cisco or HPE + NTT DATA/Kyndryl</a:t>
            </a:r>
            <a:endParaRPr sz="800">
              <a:latin typeface="Arial"/>
              <a:ea typeface="Arial"/>
              <a:cs typeface="Arial"/>
            </a:endParaRPr>
          </a:p>
        </p:txBody>
      </p:sp>
      <p:sp>
        <p:nvSpPr>
          <p:cNvPr id="41" name="Shape 39">
            <a:extLst xmlns:a="http://schemas.openxmlformats.org/drawingml/2006/main">
              <a:ext uri="{FF2B5EF4-FFF2-40B4-BE49-F238E27FC236}">
                <a16:creationId xmlns:a16="http://schemas.microsoft.com/office/drawing/2014/main" id="{2A5A6E26-071D-4E1C-BFB2-4669C6FE2CBD}"/>
              </a:ext>
            </a:extLst>
          </p:cNvPr>
          <p:cNvSpPr>
            <a:spLocks xmlns:a="http://schemas.openxmlformats.org/drawingml/2006/main" noGrp="1"/>
          </p:cNvSpPr>
          <p:nvPr/>
        </p:nvSpPr>
        <p:spPr>
          <a:xfrm xmlns:a="http://schemas.openxmlformats.org/drawingml/2006/main">
            <a:off x="10561320" y="1645920"/>
            <a:ext cx="960120" cy="438912"/>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2" name="Text 40">
            <a:extLst xmlns:a="http://schemas.openxmlformats.org/drawingml/2006/main">
              <a:ext uri="{FF2B5EF4-FFF2-40B4-BE49-F238E27FC236}">
                <a16:creationId xmlns:a16="http://schemas.microsoft.com/office/drawing/2014/main" id="{F0E22FC5-9B93-4047-AB7A-8D50ECCBE3F5}"/>
              </a:ext>
            </a:extLst>
          </p:cNvPr>
          <p:cNvSpPr>
            <a:spLocks xmlns:a="http://schemas.openxmlformats.org/drawingml/2006/main" noGrp="1"/>
          </p:cNvSpPr>
          <p:nvPr/>
        </p:nvSpPr>
        <p:spPr>
          <a:xfrm xmlns:a="http://schemas.openxmlformats.org/drawingml/2006/main">
            <a:off x="10625328" y="1705356"/>
            <a:ext cx="83210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Single broad-stack OEM with provider-led managed operations.</a:t>
            </a:r>
            <a:endParaRPr sz="800">
              <a:latin typeface="Arial"/>
              <a:ea typeface="Arial"/>
              <a:cs typeface="Arial"/>
            </a:endParaRPr>
          </a:p>
        </p:txBody>
      </p:sp>
      <p:sp>
        <p:nvSpPr>
          <p:cNvPr id="43" name="Shape 41">
            <a:extLst xmlns:a="http://schemas.openxmlformats.org/drawingml/2006/main">
              <a:ext uri="{FF2B5EF4-FFF2-40B4-BE49-F238E27FC236}">
                <a16:creationId xmlns:a16="http://schemas.microsoft.com/office/drawing/2014/main" id="{ADD1BEAC-1330-4AA3-85B1-CFE348BB65FF}"/>
              </a:ext>
            </a:extLst>
          </p:cNvPr>
          <p:cNvSpPr>
            <a:spLocks xmlns:a="http://schemas.openxmlformats.org/drawingml/2006/main" noGrp="1"/>
          </p:cNvSpPr>
          <p:nvPr/>
        </p:nvSpPr>
        <p:spPr>
          <a:xfrm xmlns:a="http://schemas.openxmlformats.org/drawingml/2006/main">
            <a:off x="7360920" y="2084832"/>
            <a:ext cx="1600200"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4" name="Text 42">
            <a:extLst xmlns:a="http://schemas.openxmlformats.org/drawingml/2006/main">
              <a:ext uri="{FF2B5EF4-FFF2-40B4-BE49-F238E27FC236}">
                <a16:creationId xmlns:a16="http://schemas.microsoft.com/office/drawing/2014/main" id="{0312F151-37EA-4D1B-A087-5ABEDE8C161C}"/>
              </a:ext>
            </a:extLst>
          </p:cNvPr>
          <p:cNvSpPr>
            <a:spLocks xmlns:a="http://schemas.openxmlformats.org/drawingml/2006/main" noGrp="1"/>
          </p:cNvSpPr>
          <p:nvPr/>
        </p:nvSpPr>
        <p:spPr>
          <a:xfrm xmlns:a="http://schemas.openxmlformats.org/drawingml/2006/main">
            <a:off x="7424928" y="2144268"/>
            <a:ext cx="147218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Best commercial tension</a:t>
            </a:r>
            <a:endParaRPr sz="800">
              <a:latin typeface="Arial"/>
              <a:ea typeface="Arial"/>
              <a:cs typeface="Arial"/>
            </a:endParaRPr>
          </a:p>
        </p:txBody>
      </p:sp>
      <p:sp>
        <p:nvSpPr>
          <p:cNvPr id="45" name="Shape 43">
            <a:extLst xmlns:a="http://schemas.openxmlformats.org/drawingml/2006/main">
              <a:ext uri="{FF2B5EF4-FFF2-40B4-BE49-F238E27FC236}">
                <a16:creationId xmlns:a16="http://schemas.microsoft.com/office/drawing/2014/main" id="{3A057F5A-E0EF-4565-AD37-1FB27CBBD8C7}"/>
              </a:ext>
            </a:extLst>
          </p:cNvPr>
          <p:cNvSpPr>
            <a:spLocks xmlns:a="http://schemas.openxmlformats.org/drawingml/2006/main" noGrp="1"/>
          </p:cNvSpPr>
          <p:nvPr/>
        </p:nvSpPr>
        <p:spPr>
          <a:xfrm xmlns:a="http://schemas.openxmlformats.org/drawingml/2006/main">
            <a:off x="8961120" y="2084832"/>
            <a:ext cx="1600200"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6" name="Text 44">
            <a:extLst xmlns:a="http://schemas.openxmlformats.org/drawingml/2006/main">
              <a:ext uri="{FF2B5EF4-FFF2-40B4-BE49-F238E27FC236}">
                <a16:creationId xmlns:a16="http://schemas.microsoft.com/office/drawing/2014/main" id="{49FDD35B-4C48-46B9-814B-8BF3BDFF482D}"/>
              </a:ext>
            </a:extLst>
          </p:cNvPr>
          <p:cNvSpPr>
            <a:spLocks xmlns:a="http://schemas.openxmlformats.org/drawingml/2006/main" noGrp="1"/>
          </p:cNvSpPr>
          <p:nvPr/>
        </p:nvSpPr>
        <p:spPr>
          <a:xfrm xmlns:a="http://schemas.openxmlformats.org/drawingml/2006/main">
            <a:off x="9025128" y="2144268"/>
            <a:ext cx="147218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B66E47"/>
                </a:solidFill>
                <a:latin typeface="Arial"/>
                <a:ea typeface="Arial"/>
                <a:cs typeface="Arial"/>
              </a:rPr>
              <a:t>Cisco vs HPE + specialist OEM lots</a:t>
            </a:r>
            <a:endParaRPr sz="800">
              <a:latin typeface="Arial"/>
              <a:ea typeface="Arial"/>
              <a:cs typeface="Arial"/>
            </a:endParaRPr>
          </a:p>
        </p:txBody>
      </p:sp>
      <p:sp>
        <p:nvSpPr>
          <p:cNvPr id="47" name="Shape 45">
            <a:extLst xmlns:a="http://schemas.openxmlformats.org/drawingml/2006/main">
              <a:ext uri="{FF2B5EF4-FFF2-40B4-BE49-F238E27FC236}">
                <a16:creationId xmlns:a16="http://schemas.microsoft.com/office/drawing/2014/main" id="{79045421-1892-4677-887B-39B84A7DF91F}"/>
              </a:ext>
            </a:extLst>
          </p:cNvPr>
          <p:cNvSpPr>
            <a:spLocks xmlns:a="http://schemas.openxmlformats.org/drawingml/2006/main" noGrp="1"/>
          </p:cNvSpPr>
          <p:nvPr/>
        </p:nvSpPr>
        <p:spPr>
          <a:xfrm xmlns:a="http://schemas.openxmlformats.org/drawingml/2006/main">
            <a:off x="10561320" y="2084832"/>
            <a:ext cx="960120"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8" name="Text 46">
            <a:extLst xmlns:a="http://schemas.openxmlformats.org/drawingml/2006/main">
              <a:ext uri="{FF2B5EF4-FFF2-40B4-BE49-F238E27FC236}">
                <a16:creationId xmlns:a16="http://schemas.microsoft.com/office/drawing/2014/main" id="{D9F16864-785E-45BE-9783-310DCAB41A94}"/>
              </a:ext>
            </a:extLst>
          </p:cNvPr>
          <p:cNvSpPr>
            <a:spLocks xmlns:a="http://schemas.openxmlformats.org/drawingml/2006/main" noGrp="1"/>
          </p:cNvSpPr>
          <p:nvPr/>
        </p:nvSpPr>
        <p:spPr>
          <a:xfrm xmlns:a="http://schemas.openxmlformats.org/drawingml/2006/main">
            <a:off x="10625328" y="2144268"/>
            <a:ext cx="83210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Two broad-stack bids plus specialist benchmarks prevent lock-in.</a:t>
            </a:r>
            <a:endParaRPr sz="800">
              <a:latin typeface="Arial"/>
              <a:ea typeface="Arial"/>
              <a:cs typeface="Arial"/>
            </a:endParaRPr>
          </a:p>
        </p:txBody>
      </p:sp>
      <p:sp>
        <p:nvSpPr>
          <p:cNvPr id="49" name="Shape 47">
            <a:extLst xmlns:a="http://schemas.openxmlformats.org/drawingml/2006/main">
              <a:ext uri="{FF2B5EF4-FFF2-40B4-BE49-F238E27FC236}">
                <a16:creationId xmlns:a16="http://schemas.microsoft.com/office/drawing/2014/main" id="{85EC9AB0-AFEE-4C0D-9622-DAD317D7C587}"/>
              </a:ext>
            </a:extLst>
          </p:cNvPr>
          <p:cNvSpPr>
            <a:spLocks xmlns:a="http://schemas.openxmlformats.org/drawingml/2006/main" noGrp="1"/>
          </p:cNvSpPr>
          <p:nvPr/>
        </p:nvSpPr>
        <p:spPr>
          <a:xfrm xmlns:a="http://schemas.openxmlformats.org/drawingml/2006/main">
            <a:off x="7360920" y="2523744"/>
            <a:ext cx="1600200" cy="438912"/>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0" name="Text 48">
            <a:extLst xmlns:a="http://schemas.openxmlformats.org/drawingml/2006/main">
              <a:ext uri="{FF2B5EF4-FFF2-40B4-BE49-F238E27FC236}">
                <a16:creationId xmlns:a16="http://schemas.microsoft.com/office/drawing/2014/main" id="{E9C52E3C-2E56-4BC1-92DA-2197E5231442}"/>
              </a:ext>
            </a:extLst>
          </p:cNvPr>
          <p:cNvSpPr>
            <a:spLocks xmlns:a="http://schemas.openxmlformats.org/drawingml/2006/main" noGrp="1"/>
          </p:cNvSpPr>
          <p:nvPr/>
        </p:nvSpPr>
        <p:spPr>
          <a:xfrm xmlns:a="http://schemas.openxmlformats.org/drawingml/2006/main">
            <a:off x="7424928" y="2583180"/>
            <a:ext cx="147218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Europe-led rollout</a:t>
            </a:r>
            <a:endParaRPr sz="800">
              <a:latin typeface="Arial"/>
              <a:ea typeface="Arial"/>
              <a:cs typeface="Arial"/>
            </a:endParaRPr>
          </a:p>
        </p:txBody>
      </p:sp>
      <p:sp>
        <p:nvSpPr>
          <p:cNvPr id="51" name="Shape 49">
            <a:extLst xmlns:a="http://schemas.openxmlformats.org/drawingml/2006/main">
              <a:ext uri="{FF2B5EF4-FFF2-40B4-BE49-F238E27FC236}">
                <a16:creationId xmlns:a16="http://schemas.microsoft.com/office/drawing/2014/main" id="{0F09AA11-2B59-4C91-8010-7893750AEC8D}"/>
              </a:ext>
            </a:extLst>
          </p:cNvPr>
          <p:cNvSpPr>
            <a:spLocks xmlns:a="http://schemas.openxmlformats.org/drawingml/2006/main" noGrp="1"/>
          </p:cNvSpPr>
          <p:nvPr/>
        </p:nvSpPr>
        <p:spPr>
          <a:xfrm xmlns:a="http://schemas.openxmlformats.org/drawingml/2006/main">
            <a:off x="8961120" y="2523744"/>
            <a:ext cx="1600200" cy="438912"/>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2" name="Text 50">
            <a:extLst xmlns:a="http://schemas.openxmlformats.org/drawingml/2006/main">
              <a:ext uri="{FF2B5EF4-FFF2-40B4-BE49-F238E27FC236}">
                <a16:creationId xmlns:a16="http://schemas.microsoft.com/office/drawing/2014/main" id="{CBA3EB3E-CA19-4C62-ADEF-E27DD23AFEA7}"/>
              </a:ext>
            </a:extLst>
          </p:cNvPr>
          <p:cNvSpPr>
            <a:spLocks xmlns:a="http://schemas.openxmlformats.org/drawingml/2006/main" noGrp="1"/>
          </p:cNvSpPr>
          <p:nvPr/>
        </p:nvSpPr>
        <p:spPr>
          <a:xfrm xmlns:a="http://schemas.openxmlformats.org/drawingml/2006/main">
            <a:off x="9025128" y="2583180"/>
            <a:ext cx="147218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B66E47"/>
                </a:solidFill>
                <a:latin typeface="Arial"/>
                <a:ea typeface="Arial"/>
                <a:cs typeface="Arial"/>
              </a:rPr>
              <a:t>HPE/Cisco + Computacenter</a:t>
            </a:r>
            <a:endParaRPr sz="800">
              <a:latin typeface="Arial"/>
              <a:ea typeface="Arial"/>
              <a:cs typeface="Arial"/>
            </a:endParaRPr>
          </a:p>
        </p:txBody>
      </p:sp>
      <p:sp>
        <p:nvSpPr>
          <p:cNvPr id="53" name="Shape 51">
            <a:extLst xmlns:a="http://schemas.openxmlformats.org/drawingml/2006/main">
              <a:ext uri="{FF2B5EF4-FFF2-40B4-BE49-F238E27FC236}">
                <a16:creationId xmlns:a16="http://schemas.microsoft.com/office/drawing/2014/main" id="{98B78BF5-7E4E-4111-8895-A3D9ED40B17F}"/>
              </a:ext>
            </a:extLst>
          </p:cNvPr>
          <p:cNvSpPr>
            <a:spLocks xmlns:a="http://schemas.openxmlformats.org/drawingml/2006/main" noGrp="1"/>
          </p:cNvSpPr>
          <p:nvPr/>
        </p:nvSpPr>
        <p:spPr>
          <a:xfrm xmlns:a="http://schemas.openxmlformats.org/drawingml/2006/main">
            <a:off x="10561320" y="2523744"/>
            <a:ext cx="960120" cy="438912"/>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4" name="Text 52">
            <a:extLst xmlns:a="http://schemas.openxmlformats.org/drawingml/2006/main">
              <a:ext uri="{FF2B5EF4-FFF2-40B4-BE49-F238E27FC236}">
                <a16:creationId xmlns:a16="http://schemas.microsoft.com/office/drawing/2014/main" id="{7CC81CFE-E96E-4F68-AB10-56A9B3B0A574}"/>
              </a:ext>
            </a:extLst>
          </p:cNvPr>
          <p:cNvSpPr>
            <a:spLocks xmlns:a="http://schemas.openxmlformats.org/drawingml/2006/main" noGrp="1"/>
          </p:cNvSpPr>
          <p:nvPr/>
        </p:nvSpPr>
        <p:spPr>
          <a:xfrm xmlns:a="http://schemas.openxmlformats.org/drawingml/2006/main">
            <a:off x="10625328" y="2583180"/>
            <a:ext cx="83210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Strong VAR/lifecycle model for European standardization and rollout.</a:t>
            </a:r>
            <a:endParaRPr sz="800">
              <a:latin typeface="Arial"/>
              <a:ea typeface="Arial"/>
              <a:cs typeface="Arial"/>
            </a:endParaRPr>
          </a:p>
        </p:txBody>
      </p:sp>
      <p:sp>
        <p:nvSpPr>
          <p:cNvPr id="55" name="Shape 53">
            <a:extLst xmlns:a="http://schemas.openxmlformats.org/drawingml/2006/main">
              <a:ext uri="{FF2B5EF4-FFF2-40B4-BE49-F238E27FC236}">
                <a16:creationId xmlns:a16="http://schemas.microsoft.com/office/drawing/2014/main" id="{83CF2BC0-15B3-4922-972C-E13E6A23867E}"/>
              </a:ext>
            </a:extLst>
          </p:cNvPr>
          <p:cNvSpPr>
            <a:spLocks xmlns:a="http://schemas.openxmlformats.org/drawingml/2006/main" noGrp="1"/>
          </p:cNvSpPr>
          <p:nvPr/>
        </p:nvSpPr>
        <p:spPr>
          <a:xfrm xmlns:a="http://schemas.openxmlformats.org/drawingml/2006/main">
            <a:off x="7360920" y="2962656"/>
            <a:ext cx="1600200"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6" name="Text 54">
            <a:extLst xmlns:a="http://schemas.openxmlformats.org/drawingml/2006/main">
              <a:ext uri="{FF2B5EF4-FFF2-40B4-BE49-F238E27FC236}">
                <a16:creationId xmlns:a16="http://schemas.microsoft.com/office/drawing/2014/main" id="{E34F2778-30DB-4F73-98A1-DAE6D048D2B6}"/>
              </a:ext>
            </a:extLst>
          </p:cNvPr>
          <p:cNvSpPr>
            <a:spLocks xmlns:a="http://schemas.openxmlformats.org/drawingml/2006/main" noGrp="1"/>
          </p:cNvSpPr>
          <p:nvPr/>
        </p:nvSpPr>
        <p:spPr>
          <a:xfrm xmlns:a="http://schemas.openxmlformats.org/drawingml/2006/main">
            <a:off x="7424928" y="3022092"/>
            <a:ext cx="147218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North America lab-led validation</a:t>
            </a:r>
            <a:endParaRPr sz="800">
              <a:latin typeface="Arial"/>
              <a:ea typeface="Arial"/>
              <a:cs typeface="Arial"/>
            </a:endParaRPr>
          </a:p>
        </p:txBody>
      </p:sp>
      <p:sp>
        <p:nvSpPr>
          <p:cNvPr id="57" name="Shape 55">
            <a:extLst xmlns:a="http://schemas.openxmlformats.org/drawingml/2006/main">
              <a:ext uri="{FF2B5EF4-FFF2-40B4-BE49-F238E27FC236}">
                <a16:creationId xmlns:a16="http://schemas.microsoft.com/office/drawing/2014/main" id="{6FE214B3-EE29-40D0-B51F-874C822CD6C3}"/>
              </a:ext>
            </a:extLst>
          </p:cNvPr>
          <p:cNvSpPr>
            <a:spLocks xmlns:a="http://schemas.openxmlformats.org/drawingml/2006/main" noGrp="1"/>
          </p:cNvSpPr>
          <p:nvPr/>
        </p:nvSpPr>
        <p:spPr>
          <a:xfrm xmlns:a="http://schemas.openxmlformats.org/drawingml/2006/main">
            <a:off x="8961120" y="2962656"/>
            <a:ext cx="1600200"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8" name="Text 56">
            <a:extLst xmlns:a="http://schemas.openxmlformats.org/drawingml/2006/main">
              <a:ext uri="{FF2B5EF4-FFF2-40B4-BE49-F238E27FC236}">
                <a16:creationId xmlns:a16="http://schemas.microsoft.com/office/drawing/2014/main" id="{01C1E9D5-0856-46DF-AF5C-8FACDDC3ACA2}"/>
              </a:ext>
            </a:extLst>
          </p:cNvPr>
          <p:cNvSpPr>
            <a:spLocks xmlns:a="http://schemas.openxmlformats.org/drawingml/2006/main" noGrp="1"/>
          </p:cNvSpPr>
          <p:nvPr/>
        </p:nvSpPr>
        <p:spPr>
          <a:xfrm xmlns:a="http://schemas.openxmlformats.org/drawingml/2006/main">
            <a:off x="9025128" y="3022092"/>
            <a:ext cx="147218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B66E47"/>
                </a:solidFill>
                <a:latin typeface="Arial"/>
                <a:ea typeface="Arial"/>
                <a:cs typeface="Arial"/>
              </a:rPr>
              <a:t>Cisco/HPE/Arista + WWT</a:t>
            </a:r>
            <a:endParaRPr sz="800">
              <a:latin typeface="Arial"/>
              <a:ea typeface="Arial"/>
              <a:cs typeface="Arial"/>
            </a:endParaRPr>
          </a:p>
        </p:txBody>
      </p:sp>
      <p:sp>
        <p:nvSpPr>
          <p:cNvPr id="59" name="Shape 57">
            <a:extLst xmlns:a="http://schemas.openxmlformats.org/drawingml/2006/main">
              <a:ext uri="{FF2B5EF4-FFF2-40B4-BE49-F238E27FC236}">
                <a16:creationId xmlns:a16="http://schemas.microsoft.com/office/drawing/2014/main" id="{6F04DCE3-2234-45BE-B8A8-7F68693268AB}"/>
              </a:ext>
            </a:extLst>
          </p:cNvPr>
          <p:cNvSpPr>
            <a:spLocks xmlns:a="http://schemas.openxmlformats.org/drawingml/2006/main" noGrp="1"/>
          </p:cNvSpPr>
          <p:nvPr/>
        </p:nvSpPr>
        <p:spPr>
          <a:xfrm xmlns:a="http://schemas.openxmlformats.org/drawingml/2006/main">
            <a:off x="10561320" y="2962656"/>
            <a:ext cx="960120" cy="438912"/>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0" name="Text 58">
            <a:extLst xmlns:a="http://schemas.openxmlformats.org/drawingml/2006/main">
              <a:ext uri="{FF2B5EF4-FFF2-40B4-BE49-F238E27FC236}">
                <a16:creationId xmlns:a16="http://schemas.microsoft.com/office/drawing/2014/main" id="{5F62DE89-66BD-409C-B637-8053D687F807}"/>
              </a:ext>
            </a:extLst>
          </p:cNvPr>
          <p:cNvSpPr>
            <a:spLocks xmlns:a="http://schemas.openxmlformats.org/drawingml/2006/main" noGrp="1"/>
          </p:cNvSpPr>
          <p:nvPr/>
        </p:nvSpPr>
        <p:spPr>
          <a:xfrm xmlns:a="http://schemas.openxmlformats.org/drawingml/2006/main">
            <a:off x="10625328" y="3022092"/>
            <a:ext cx="83210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Use WWT for ATC-style validation, staging and complex deployment.</a:t>
            </a:r>
            <a:endParaRPr sz="800">
              <a:latin typeface="Arial"/>
              <a:ea typeface="Arial"/>
              <a:cs typeface="Arial"/>
            </a:endParaRPr>
          </a:p>
        </p:txBody>
      </p:sp>
      <p:sp>
        <p:nvSpPr>
          <p:cNvPr id="61" name="Shape 59">
            <a:extLst xmlns:a="http://schemas.openxmlformats.org/drawingml/2006/main">
              <a:ext uri="{FF2B5EF4-FFF2-40B4-BE49-F238E27FC236}">
                <a16:creationId xmlns:a16="http://schemas.microsoft.com/office/drawing/2014/main" id="{F436BCEE-F4E4-4359-AC3D-22E3FBC78371}"/>
              </a:ext>
            </a:extLst>
          </p:cNvPr>
          <p:cNvSpPr>
            <a:spLocks xmlns:a="http://schemas.openxmlformats.org/drawingml/2006/main" noGrp="1"/>
          </p:cNvSpPr>
          <p:nvPr/>
        </p:nvSpPr>
        <p:spPr>
          <a:xfrm xmlns:a="http://schemas.openxmlformats.org/drawingml/2006/main">
            <a:off x="7360920" y="3401568"/>
            <a:ext cx="1600200" cy="438912"/>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2" name="Text 60">
            <a:extLst xmlns:a="http://schemas.openxmlformats.org/drawingml/2006/main">
              <a:ext uri="{FF2B5EF4-FFF2-40B4-BE49-F238E27FC236}">
                <a16:creationId xmlns:a16="http://schemas.microsoft.com/office/drawing/2014/main" id="{5127DF51-7AD8-416B-8616-5A503575309A}"/>
              </a:ext>
            </a:extLst>
          </p:cNvPr>
          <p:cNvSpPr>
            <a:spLocks xmlns:a="http://schemas.openxmlformats.org/drawingml/2006/main" noGrp="1"/>
          </p:cNvSpPr>
          <p:nvPr/>
        </p:nvSpPr>
        <p:spPr>
          <a:xfrm xmlns:a="http://schemas.openxmlformats.org/drawingml/2006/main">
            <a:off x="7424928" y="3461004"/>
            <a:ext cx="147218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Security-led WAN renewal</a:t>
            </a:r>
            <a:endParaRPr sz="800">
              <a:latin typeface="Arial"/>
              <a:ea typeface="Arial"/>
              <a:cs typeface="Arial"/>
            </a:endParaRPr>
          </a:p>
        </p:txBody>
      </p:sp>
      <p:sp>
        <p:nvSpPr>
          <p:cNvPr id="63" name="Shape 61">
            <a:extLst xmlns:a="http://schemas.openxmlformats.org/drawingml/2006/main">
              <a:ext uri="{FF2B5EF4-FFF2-40B4-BE49-F238E27FC236}">
                <a16:creationId xmlns:a16="http://schemas.microsoft.com/office/drawing/2014/main" id="{20332016-2B4D-4BAC-930F-0740BE7D909E}"/>
              </a:ext>
            </a:extLst>
          </p:cNvPr>
          <p:cNvSpPr>
            <a:spLocks xmlns:a="http://schemas.openxmlformats.org/drawingml/2006/main" noGrp="1"/>
          </p:cNvSpPr>
          <p:nvPr/>
        </p:nvSpPr>
        <p:spPr>
          <a:xfrm xmlns:a="http://schemas.openxmlformats.org/drawingml/2006/main">
            <a:off x="8961120" y="3401568"/>
            <a:ext cx="1600200" cy="438912"/>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4" name="Text 62">
            <a:extLst xmlns:a="http://schemas.openxmlformats.org/drawingml/2006/main">
              <a:ext uri="{FF2B5EF4-FFF2-40B4-BE49-F238E27FC236}">
                <a16:creationId xmlns:a16="http://schemas.microsoft.com/office/drawing/2014/main" id="{E34F8DBE-5E00-4313-920C-D2618F9FA64F}"/>
              </a:ext>
            </a:extLst>
          </p:cNvPr>
          <p:cNvSpPr>
            <a:spLocks xmlns:a="http://schemas.openxmlformats.org/drawingml/2006/main" noGrp="1"/>
          </p:cNvSpPr>
          <p:nvPr/>
        </p:nvSpPr>
        <p:spPr>
          <a:xfrm xmlns:a="http://schemas.openxmlformats.org/drawingml/2006/main">
            <a:off x="9025128" y="3461004"/>
            <a:ext cx="147218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B66E47"/>
                </a:solidFill>
                <a:latin typeface="Arial"/>
                <a:ea typeface="Arial"/>
                <a:cs typeface="Arial"/>
              </a:rPr>
              <a:t>Fortinet + Kyndryl/Accenture</a:t>
            </a:r>
            <a:endParaRPr sz="800">
              <a:latin typeface="Arial"/>
              <a:ea typeface="Arial"/>
              <a:cs typeface="Arial"/>
            </a:endParaRPr>
          </a:p>
        </p:txBody>
      </p:sp>
      <p:sp>
        <p:nvSpPr>
          <p:cNvPr id="65" name="Shape 63">
            <a:extLst xmlns:a="http://schemas.openxmlformats.org/drawingml/2006/main">
              <a:ext uri="{FF2B5EF4-FFF2-40B4-BE49-F238E27FC236}">
                <a16:creationId xmlns:a16="http://schemas.microsoft.com/office/drawing/2014/main" id="{192763CE-0A71-4621-B28D-6CB4EDA7133C}"/>
              </a:ext>
            </a:extLst>
          </p:cNvPr>
          <p:cNvSpPr>
            <a:spLocks xmlns:a="http://schemas.openxmlformats.org/drawingml/2006/main" noGrp="1"/>
          </p:cNvSpPr>
          <p:nvPr/>
        </p:nvSpPr>
        <p:spPr>
          <a:xfrm xmlns:a="http://schemas.openxmlformats.org/drawingml/2006/main">
            <a:off x="10561320" y="3401568"/>
            <a:ext cx="960120" cy="438912"/>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6" name="Text 64">
            <a:extLst xmlns:a="http://schemas.openxmlformats.org/drawingml/2006/main">
              <a:ext uri="{FF2B5EF4-FFF2-40B4-BE49-F238E27FC236}">
                <a16:creationId xmlns:a16="http://schemas.microsoft.com/office/drawing/2014/main" id="{4A8F15CC-233B-48B2-99BC-DC0945E41DF8}"/>
              </a:ext>
            </a:extLst>
          </p:cNvPr>
          <p:cNvSpPr>
            <a:spLocks xmlns:a="http://schemas.openxmlformats.org/drawingml/2006/main" noGrp="1"/>
          </p:cNvSpPr>
          <p:nvPr/>
        </p:nvSpPr>
        <p:spPr>
          <a:xfrm xmlns:a="http://schemas.openxmlformats.org/drawingml/2006/main">
            <a:off x="10625328" y="3461004"/>
            <a:ext cx="832104"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Use when SASE, zero trust and WAN consolidation drive the business case.</a:t>
            </a:r>
            <a:endParaRPr sz="800">
              <a:latin typeface="Arial"/>
              <a:ea typeface="Arial"/>
              <a:cs typeface="Arial"/>
            </a:endParaRPr>
          </a:p>
        </p:txBody>
      </p:sp>
      <p:sp>
        <p:nvSpPr>
          <p:cNvPr id="67" name="Text 65">
            <a:extLst xmlns:a="http://schemas.openxmlformats.org/drawingml/2006/main">
              <a:ext uri="{FF2B5EF4-FFF2-40B4-BE49-F238E27FC236}">
                <a16:creationId xmlns:a16="http://schemas.microsoft.com/office/drawing/2014/main" id="{BBB7D0D6-F425-4F3D-A458-155AC373F1E2}"/>
              </a:ext>
            </a:extLst>
          </p:cNvPr>
          <p:cNvSpPr>
            <a:spLocks xmlns:a="http://schemas.openxmlformats.org/drawingml/2006/main" noGrp="1"/>
          </p:cNvSpPr>
          <p:nvPr/>
        </p:nvSpPr>
        <p:spPr>
          <a:xfrm xmlns:a="http://schemas.openxmlformats.org/drawingml/2006/main">
            <a:off x="7452360" y="3977640"/>
            <a:ext cx="310896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Final A5 shortlist view</a:t>
            </a:r>
            <a:endParaRPr sz="1000">
              <a:latin typeface="Arial"/>
              <a:ea typeface="Arial"/>
              <a:cs typeface="Arial"/>
            </a:endParaRPr>
          </a:p>
        </p:txBody>
      </p:sp>
      <p:sp>
        <p:nvSpPr>
          <p:cNvPr id="68" name="Shape 66">
            <a:extLst xmlns:a="http://schemas.openxmlformats.org/drawingml/2006/main">
              <a:ext uri="{FF2B5EF4-FFF2-40B4-BE49-F238E27FC236}">
                <a16:creationId xmlns:a16="http://schemas.microsoft.com/office/drawing/2014/main" id="{6E12D809-85A6-4B80-A2A9-1BD05582F979}"/>
              </a:ext>
            </a:extLst>
          </p:cNvPr>
          <p:cNvSpPr>
            <a:spLocks xmlns:a="http://schemas.openxmlformats.org/drawingml/2006/main" noGrp="1"/>
          </p:cNvSpPr>
          <p:nvPr/>
        </p:nvSpPr>
        <p:spPr>
          <a:xfrm xmlns:a="http://schemas.openxmlformats.org/drawingml/2006/main">
            <a:off x="7479792" y="4242816"/>
            <a:ext cx="3657600" cy="237744"/>
          </a:xfrm>
          <a:prstGeom xmlns:a="http://schemas.openxmlformats.org/drawingml/2006/main" prst="rect">
            <a:avLst/>
          </a:prstGeom>
          <a:solidFill xmlns:a="http://schemas.openxmlformats.org/drawingml/2006/main">
            <a:srgbClr val="EAD2C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69" name="Text 67">
            <a:extLst xmlns:a="http://schemas.openxmlformats.org/drawingml/2006/main">
              <a:ext uri="{FF2B5EF4-FFF2-40B4-BE49-F238E27FC236}">
                <a16:creationId xmlns:a16="http://schemas.microsoft.com/office/drawing/2014/main" id="{F0E78577-5071-4713-ABF4-AC28AB249857}"/>
              </a:ext>
            </a:extLst>
          </p:cNvPr>
          <p:cNvSpPr>
            <a:spLocks xmlns:a="http://schemas.openxmlformats.org/drawingml/2006/main" noGrp="1"/>
          </p:cNvSpPr>
          <p:nvPr/>
        </p:nvSpPr>
        <p:spPr>
          <a:xfrm xmlns:a="http://schemas.openxmlformats.org/drawingml/2006/main">
            <a:off x="7626096" y="4311396"/>
            <a:ext cx="1005840" cy="640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OEM Core</a:t>
            </a:r>
            <a:endParaRPr sz="800">
              <a:latin typeface="Arial"/>
              <a:ea typeface="Arial"/>
              <a:cs typeface="Arial"/>
            </a:endParaRPr>
          </a:p>
        </p:txBody>
      </p:sp>
      <p:sp>
        <p:nvSpPr>
          <p:cNvPr id="70" name="Text 68">
            <a:extLst xmlns:a="http://schemas.openxmlformats.org/drawingml/2006/main">
              <a:ext uri="{FF2B5EF4-FFF2-40B4-BE49-F238E27FC236}">
                <a16:creationId xmlns:a16="http://schemas.microsoft.com/office/drawing/2014/main" id="{0D112BE9-AD78-4B53-B455-A5BFBF647EED}"/>
              </a:ext>
            </a:extLst>
          </p:cNvPr>
          <p:cNvSpPr>
            <a:spLocks xmlns:a="http://schemas.openxmlformats.org/drawingml/2006/main" noGrp="1"/>
          </p:cNvSpPr>
          <p:nvPr/>
        </p:nvSpPr>
        <p:spPr>
          <a:xfrm xmlns:a="http://schemas.openxmlformats.org/drawingml/2006/main">
            <a:off x="8686800" y="4311396"/>
            <a:ext cx="2194560" cy="640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Cisco, HPE Networking</a:t>
            </a:r>
            <a:endParaRPr sz="800">
              <a:latin typeface="Arial"/>
              <a:ea typeface="Arial"/>
              <a:cs typeface="Arial"/>
            </a:endParaRPr>
          </a:p>
        </p:txBody>
      </p:sp>
      <p:sp>
        <p:nvSpPr>
          <p:cNvPr id="71" name="Shape 69">
            <a:extLst xmlns:a="http://schemas.openxmlformats.org/drawingml/2006/main">
              <a:ext uri="{FF2B5EF4-FFF2-40B4-BE49-F238E27FC236}">
                <a16:creationId xmlns:a16="http://schemas.microsoft.com/office/drawing/2014/main" id="{2CC8BDEC-6FB1-4DA0-BF6B-9400B4790E33}"/>
              </a:ext>
            </a:extLst>
          </p:cNvPr>
          <p:cNvSpPr>
            <a:spLocks xmlns:a="http://schemas.openxmlformats.org/drawingml/2006/main" noGrp="1"/>
          </p:cNvSpPr>
          <p:nvPr/>
        </p:nvSpPr>
        <p:spPr>
          <a:xfrm xmlns:a="http://schemas.openxmlformats.org/drawingml/2006/main">
            <a:off x="7479792" y="4507992"/>
            <a:ext cx="3657600" cy="237744"/>
          </a:xfrm>
          <a:prstGeom xmlns:a="http://schemas.openxmlformats.org/drawingml/2006/main" prst="rect">
            <a:avLst/>
          </a:prstGeom>
          <a:solidFill xmlns:a="http://schemas.openxmlformats.org/drawingml/2006/main">
            <a:srgbClr val="FFFFFF"/>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72" name="Text 70">
            <a:extLst xmlns:a="http://schemas.openxmlformats.org/drawingml/2006/main">
              <a:ext uri="{FF2B5EF4-FFF2-40B4-BE49-F238E27FC236}">
                <a16:creationId xmlns:a16="http://schemas.microsoft.com/office/drawing/2014/main" id="{DC314D0A-45CD-4BF8-B120-6C9D5A46AFD9}"/>
              </a:ext>
            </a:extLst>
          </p:cNvPr>
          <p:cNvSpPr>
            <a:spLocks xmlns:a="http://schemas.openxmlformats.org/drawingml/2006/main" noGrp="1"/>
          </p:cNvSpPr>
          <p:nvPr/>
        </p:nvSpPr>
        <p:spPr>
          <a:xfrm xmlns:a="http://schemas.openxmlformats.org/drawingml/2006/main">
            <a:off x="7626096" y="4576572"/>
            <a:ext cx="1005840" cy="640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OEM Specialist</a:t>
            </a:r>
            <a:endParaRPr sz="800">
              <a:latin typeface="Arial"/>
              <a:ea typeface="Arial"/>
              <a:cs typeface="Arial"/>
            </a:endParaRPr>
          </a:p>
        </p:txBody>
      </p:sp>
      <p:sp>
        <p:nvSpPr>
          <p:cNvPr id="73" name="Text 71">
            <a:extLst xmlns:a="http://schemas.openxmlformats.org/drawingml/2006/main">
              <a:ext uri="{FF2B5EF4-FFF2-40B4-BE49-F238E27FC236}">
                <a16:creationId xmlns:a16="http://schemas.microsoft.com/office/drawing/2014/main" id="{FB46A661-5FBC-4155-9FAA-67D4887ED124}"/>
              </a:ext>
            </a:extLst>
          </p:cNvPr>
          <p:cNvSpPr>
            <a:spLocks xmlns:a="http://schemas.openxmlformats.org/drawingml/2006/main" noGrp="1"/>
          </p:cNvSpPr>
          <p:nvPr/>
        </p:nvSpPr>
        <p:spPr>
          <a:xfrm xmlns:a="http://schemas.openxmlformats.org/drawingml/2006/main">
            <a:off x="8686800" y="4576572"/>
            <a:ext cx="2194560" cy="640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Fortinet, Arista, Extreme</a:t>
            </a:r>
            <a:endParaRPr sz="800">
              <a:latin typeface="Arial"/>
              <a:ea typeface="Arial"/>
              <a:cs typeface="Arial"/>
            </a:endParaRPr>
          </a:p>
        </p:txBody>
      </p:sp>
      <p:sp>
        <p:nvSpPr>
          <p:cNvPr id="74" name="Shape 72">
            <a:extLst xmlns:a="http://schemas.openxmlformats.org/drawingml/2006/main">
              <a:ext uri="{FF2B5EF4-FFF2-40B4-BE49-F238E27FC236}">
                <a16:creationId xmlns:a16="http://schemas.microsoft.com/office/drawing/2014/main" id="{9FC4BCD4-0878-44D3-A0FD-F256376BC147}"/>
              </a:ext>
            </a:extLst>
          </p:cNvPr>
          <p:cNvSpPr>
            <a:spLocks xmlns:a="http://schemas.openxmlformats.org/drawingml/2006/main" noGrp="1"/>
          </p:cNvSpPr>
          <p:nvPr/>
        </p:nvSpPr>
        <p:spPr>
          <a:xfrm xmlns:a="http://schemas.openxmlformats.org/drawingml/2006/main">
            <a:off x="7479792" y="4773168"/>
            <a:ext cx="3657600" cy="237744"/>
          </a:xfrm>
          <a:prstGeom xmlns:a="http://schemas.openxmlformats.org/drawingml/2006/main" prst="rect">
            <a:avLst/>
          </a:prstGeom>
          <a:solidFill xmlns:a="http://schemas.openxmlformats.org/drawingml/2006/main">
            <a:srgbClr val="EAD2C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75" name="Text 73">
            <a:extLst xmlns:a="http://schemas.openxmlformats.org/drawingml/2006/main">
              <a:ext uri="{FF2B5EF4-FFF2-40B4-BE49-F238E27FC236}">
                <a16:creationId xmlns:a16="http://schemas.microsoft.com/office/drawing/2014/main" id="{6D368264-1FF4-4646-B3C7-6A9016423A80}"/>
              </a:ext>
            </a:extLst>
          </p:cNvPr>
          <p:cNvSpPr>
            <a:spLocks xmlns:a="http://schemas.openxmlformats.org/drawingml/2006/main" noGrp="1"/>
          </p:cNvSpPr>
          <p:nvPr/>
        </p:nvSpPr>
        <p:spPr>
          <a:xfrm xmlns:a="http://schemas.openxmlformats.org/drawingml/2006/main">
            <a:off x="7626096" y="4841748"/>
            <a:ext cx="1005840" cy="640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Managed Ops</a:t>
            </a:r>
            <a:endParaRPr sz="800">
              <a:latin typeface="Arial"/>
              <a:ea typeface="Arial"/>
              <a:cs typeface="Arial"/>
            </a:endParaRPr>
          </a:p>
        </p:txBody>
      </p:sp>
      <p:sp>
        <p:nvSpPr>
          <p:cNvPr id="76" name="Text 74">
            <a:extLst xmlns:a="http://schemas.openxmlformats.org/drawingml/2006/main">
              <a:ext uri="{FF2B5EF4-FFF2-40B4-BE49-F238E27FC236}">
                <a16:creationId xmlns:a16="http://schemas.microsoft.com/office/drawing/2014/main" id="{BB1F39F4-77EB-463C-AFE9-1CFA8867D93E}"/>
              </a:ext>
            </a:extLst>
          </p:cNvPr>
          <p:cNvSpPr>
            <a:spLocks xmlns:a="http://schemas.openxmlformats.org/drawingml/2006/main" noGrp="1"/>
          </p:cNvSpPr>
          <p:nvPr/>
        </p:nvSpPr>
        <p:spPr>
          <a:xfrm xmlns:a="http://schemas.openxmlformats.org/drawingml/2006/main">
            <a:off x="8686800" y="4841748"/>
            <a:ext cx="2194560" cy="640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NTT DATA, Kyndryl</a:t>
            </a:r>
            <a:endParaRPr sz="800">
              <a:latin typeface="Arial"/>
              <a:ea typeface="Arial"/>
              <a:cs typeface="Arial"/>
            </a:endParaRPr>
          </a:p>
        </p:txBody>
      </p:sp>
      <p:sp>
        <p:nvSpPr>
          <p:cNvPr id="77" name="Shape 75">
            <a:extLst xmlns:a="http://schemas.openxmlformats.org/drawingml/2006/main">
              <a:ext uri="{FF2B5EF4-FFF2-40B4-BE49-F238E27FC236}">
                <a16:creationId xmlns:a16="http://schemas.microsoft.com/office/drawing/2014/main" id="{DD959023-919C-4407-88EA-C45DBDE36F46}"/>
              </a:ext>
            </a:extLst>
          </p:cNvPr>
          <p:cNvSpPr>
            <a:spLocks xmlns:a="http://schemas.openxmlformats.org/drawingml/2006/main" noGrp="1"/>
          </p:cNvSpPr>
          <p:nvPr/>
        </p:nvSpPr>
        <p:spPr>
          <a:xfrm xmlns:a="http://schemas.openxmlformats.org/drawingml/2006/main">
            <a:off x="7479792" y="5038344"/>
            <a:ext cx="3657600" cy="237744"/>
          </a:xfrm>
          <a:prstGeom xmlns:a="http://schemas.openxmlformats.org/drawingml/2006/main" prst="rect">
            <a:avLst/>
          </a:prstGeom>
          <a:solidFill xmlns:a="http://schemas.openxmlformats.org/drawingml/2006/main">
            <a:srgbClr val="FFFFFF"/>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78" name="Text 76">
            <a:extLst xmlns:a="http://schemas.openxmlformats.org/drawingml/2006/main">
              <a:ext uri="{FF2B5EF4-FFF2-40B4-BE49-F238E27FC236}">
                <a16:creationId xmlns:a16="http://schemas.microsoft.com/office/drawing/2014/main" id="{83FBB775-D611-45BB-9AC9-4F072317E1E7}"/>
              </a:ext>
            </a:extLst>
          </p:cNvPr>
          <p:cNvSpPr>
            <a:spLocks xmlns:a="http://schemas.openxmlformats.org/drawingml/2006/main" noGrp="1"/>
          </p:cNvSpPr>
          <p:nvPr/>
        </p:nvSpPr>
        <p:spPr>
          <a:xfrm xmlns:a="http://schemas.openxmlformats.org/drawingml/2006/main">
            <a:off x="7626096" y="5106924"/>
            <a:ext cx="1005840" cy="640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Deployment</a:t>
            </a:r>
            <a:endParaRPr sz="800">
              <a:latin typeface="Arial"/>
              <a:ea typeface="Arial"/>
              <a:cs typeface="Arial"/>
            </a:endParaRPr>
          </a:p>
        </p:txBody>
      </p:sp>
      <p:sp>
        <p:nvSpPr>
          <p:cNvPr id="79" name="Text 77">
            <a:extLst xmlns:a="http://schemas.openxmlformats.org/drawingml/2006/main">
              <a:ext uri="{FF2B5EF4-FFF2-40B4-BE49-F238E27FC236}">
                <a16:creationId xmlns:a16="http://schemas.microsoft.com/office/drawing/2014/main" id="{5F35CE3F-6C67-4D24-8DDA-30040AEA207C}"/>
              </a:ext>
            </a:extLst>
          </p:cNvPr>
          <p:cNvSpPr>
            <a:spLocks xmlns:a="http://schemas.openxmlformats.org/drawingml/2006/main" noGrp="1"/>
          </p:cNvSpPr>
          <p:nvPr/>
        </p:nvSpPr>
        <p:spPr>
          <a:xfrm xmlns:a="http://schemas.openxmlformats.org/drawingml/2006/main">
            <a:off x="8686800" y="5106924"/>
            <a:ext cx="2194560" cy="640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WWT, Computacenter</a:t>
            </a:r>
            <a:endParaRPr sz="800">
              <a:latin typeface="Arial"/>
              <a:ea typeface="Arial"/>
              <a:cs typeface="Arial"/>
            </a:endParaRPr>
          </a:p>
        </p:txBody>
      </p:sp>
      <p:sp>
        <p:nvSpPr>
          <p:cNvPr id="80" name="Shape 78">
            <a:extLst xmlns:a="http://schemas.openxmlformats.org/drawingml/2006/main">
              <a:ext uri="{FF2B5EF4-FFF2-40B4-BE49-F238E27FC236}">
                <a16:creationId xmlns:a16="http://schemas.microsoft.com/office/drawing/2014/main" id="{3DC1A744-2994-4E94-9947-7E39A48CB3A5}"/>
              </a:ext>
            </a:extLst>
          </p:cNvPr>
          <p:cNvSpPr>
            <a:spLocks xmlns:a="http://schemas.openxmlformats.org/drawingml/2006/main" noGrp="1"/>
          </p:cNvSpPr>
          <p:nvPr/>
        </p:nvSpPr>
        <p:spPr>
          <a:xfrm xmlns:a="http://schemas.openxmlformats.org/drawingml/2006/main">
            <a:off x="7479792" y="5303520"/>
            <a:ext cx="3657600" cy="237744"/>
          </a:xfrm>
          <a:prstGeom xmlns:a="http://schemas.openxmlformats.org/drawingml/2006/main" prst="rect">
            <a:avLst/>
          </a:prstGeom>
          <a:solidFill xmlns:a="http://schemas.openxmlformats.org/drawingml/2006/main">
            <a:srgbClr val="EAD2C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81" name="Text 79">
            <a:extLst xmlns:a="http://schemas.openxmlformats.org/drawingml/2006/main">
              <a:ext uri="{FF2B5EF4-FFF2-40B4-BE49-F238E27FC236}">
                <a16:creationId xmlns:a16="http://schemas.microsoft.com/office/drawing/2014/main" id="{D1099B7B-C872-4453-9AD6-F14ED67C76F6}"/>
              </a:ext>
            </a:extLst>
          </p:cNvPr>
          <p:cNvSpPr>
            <a:spLocks xmlns:a="http://schemas.openxmlformats.org/drawingml/2006/main" noGrp="1"/>
          </p:cNvSpPr>
          <p:nvPr/>
        </p:nvSpPr>
        <p:spPr>
          <a:xfrm xmlns:a="http://schemas.openxmlformats.org/drawingml/2006/main">
            <a:off x="7626096" y="5372100"/>
            <a:ext cx="1005840" cy="640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Advisory / Security</a:t>
            </a:r>
            <a:endParaRPr sz="800">
              <a:latin typeface="Arial"/>
              <a:ea typeface="Arial"/>
              <a:cs typeface="Arial"/>
            </a:endParaRPr>
          </a:p>
        </p:txBody>
      </p:sp>
      <p:sp>
        <p:nvSpPr>
          <p:cNvPr id="82" name="Text 80">
            <a:extLst xmlns:a="http://schemas.openxmlformats.org/drawingml/2006/main">
              <a:ext uri="{FF2B5EF4-FFF2-40B4-BE49-F238E27FC236}">
                <a16:creationId xmlns:a16="http://schemas.microsoft.com/office/drawing/2014/main" id="{C245F6F1-B592-4F69-B9B3-75CDEE462F67}"/>
              </a:ext>
            </a:extLst>
          </p:cNvPr>
          <p:cNvSpPr>
            <a:spLocks xmlns:a="http://schemas.openxmlformats.org/drawingml/2006/main" noGrp="1"/>
          </p:cNvSpPr>
          <p:nvPr/>
        </p:nvSpPr>
        <p:spPr>
          <a:xfrm xmlns:a="http://schemas.openxmlformats.org/drawingml/2006/main">
            <a:off x="8686800" y="5372100"/>
            <a:ext cx="2194560" cy="640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Accenture</a:t>
            </a:r>
            <a:endParaRPr sz="800">
              <a:latin typeface="Arial"/>
              <a:ea typeface="Arial"/>
              <a:cs typeface="Arial"/>
            </a:endParaRPr>
          </a:p>
        </p:txBody>
      </p:sp>
      <p:sp>
        <p:nvSpPr>
          <p:cNvPr id="83" name="Shape 81">
            <a:extLst xmlns:a="http://schemas.openxmlformats.org/drawingml/2006/main">
              <a:ext uri="{FF2B5EF4-FFF2-40B4-BE49-F238E27FC236}">
                <a16:creationId xmlns:a16="http://schemas.microsoft.com/office/drawing/2014/main" id="{F1D055CD-B56F-42F6-8A97-C2A0FD63CF59}"/>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4" name="Shape 82">
            <a:extLst xmlns:a="http://schemas.openxmlformats.org/drawingml/2006/main">
              <a:ext uri="{FF2B5EF4-FFF2-40B4-BE49-F238E27FC236}">
                <a16:creationId xmlns:a16="http://schemas.microsoft.com/office/drawing/2014/main" id="{55F40854-6FB7-4E1F-A6E0-5F5D4DA075DD}"/>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85" name="Text 83">
            <a:extLst xmlns:a="http://schemas.openxmlformats.org/drawingml/2006/main">
              <a:ext uri="{FF2B5EF4-FFF2-40B4-BE49-F238E27FC236}">
                <a16:creationId xmlns:a16="http://schemas.microsoft.com/office/drawing/2014/main" id="{217EF2E8-C31D-42CA-A139-585022F423FD}"/>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86" name="Text 84">
            <a:extLst xmlns:a="http://schemas.openxmlformats.org/drawingml/2006/main">
              <a:ext uri="{FF2B5EF4-FFF2-40B4-BE49-F238E27FC236}">
                <a16:creationId xmlns:a16="http://schemas.microsoft.com/office/drawing/2014/main" id="{D9C6EB77-9C6A-480E-8412-746875B8C397}"/>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The most defensible A5 answer is a controlled ecosystem: shortlist Cisco and HPE for the strategic OEM standard, retain Fortinet/Arista/Extreme for specialist competition, and choose NTT DATA or Kyndryl only if the client wants provider-led operations.</a:t>
            </a:r>
            <a:endParaRPr sz="1000">
              <a:latin typeface="Arial"/>
              <a:ea typeface="Arial"/>
              <a:cs typeface="Arial"/>
            </a:endParaRPr>
          </a:p>
        </p:txBody>
      </p:sp>
      <p:sp>
        <p:nvSpPr>
          <p:cNvPr id="87" name="Text 85">
            <a:extLst xmlns:a="http://schemas.openxmlformats.org/drawingml/2006/main">
              <a:ext uri="{FF2B5EF4-FFF2-40B4-BE49-F238E27FC236}">
                <a16:creationId xmlns:a16="http://schemas.microsoft.com/office/drawing/2014/main" id="{67F65DAA-646B-49A7-9A5E-2013F76364E8}"/>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88" name="Text 86">
            <a:hlinkClick xmlns:r="http://schemas.openxmlformats.org/officeDocument/2006/relationships" xmlns:a="http://schemas.openxmlformats.org/drawingml/2006/main" r:id="Rf6da1453de2e4b3e"/>
            <a:extLst xmlns:a="http://schemas.openxmlformats.org/drawingml/2006/main">
              <a:ext uri="{FF2B5EF4-FFF2-40B4-BE49-F238E27FC236}">
                <a16:creationId xmlns:a16="http://schemas.microsoft.com/office/drawing/2014/main" id="{08F3532A-50AC-438E-8D94-24F1812C4C17}"/>
              </a:ext>
            </a:extLst>
          </p:cNvPr>
          <p:cNvSpPr>
            <a:spLocks xmlns:a="http://schemas.openxmlformats.org/drawingml/2006/main" noGrp="1"/>
          </p:cNvSpPr>
          <p:nvPr/>
        </p:nvSpPr>
        <p:spPr>
          <a:xfrm xmlns:a="http://schemas.openxmlformats.org/drawingml/2006/main">
            <a:off x="896112" y="6291072"/>
            <a:ext cx="9601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582025d400184710"/>
              </a:rPr>
              <a:t>HPE-Juniper Close</a:t>
            </a:r>
            <a:endParaRPr sz="600" i="1">
              <a:latin typeface="Arial"/>
              <a:ea typeface="Arial"/>
              <a:cs typeface="Arial"/>
            </a:endParaRPr>
          </a:p>
        </p:txBody>
      </p:sp>
      <p:sp>
        <p:nvSpPr>
          <p:cNvPr id="89" name="Text 87">
            <a:extLst xmlns:a="http://schemas.openxmlformats.org/drawingml/2006/main">
              <a:ext uri="{FF2B5EF4-FFF2-40B4-BE49-F238E27FC236}">
                <a16:creationId xmlns:a16="http://schemas.microsoft.com/office/drawing/2014/main" id="{DBEDF3E5-B655-4278-BAC4-E95E776D0BB7}"/>
              </a:ext>
            </a:extLst>
          </p:cNvPr>
          <p:cNvSpPr>
            <a:spLocks xmlns:a="http://schemas.openxmlformats.org/drawingml/2006/main" noGrp="1"/>
          </p:cNvSpPr>
          <p:nvPr/>
        </p:nvSpPr>
        <p:spPr>
          <a:xfrm xmlns:a="http://schemas.openxmlformats.org/drawingml/2006/main">
            <a:off x="189280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90" name="Text 88">
            <a:hlinkClick xmlns:r="http://schemas.openxmlformats.org/officeDocument/2006/relationships" xmlns:a="http://schemas.openxmlformats.org/drawingml/2006/main" r:id="Rbbf2d2a8662847f1"/>
            <a:extLst xmlns:a="http://schemas.openxmlformats.org/drawingml/2006/main">
              <a:ext uri="{FF2B5EF4-FFF2-40B4-BE49-F238E27FC236}">
                <a16:creationId xmlns:a16="http://schemas.microsoft.com/office/drawing/2014/main" id="{1107ADDE-E3D9-4F62-A327-D219F46FCF52}"/>
              </a:ext>
            </a:extLst>
          </p:cNvPr>
          <p:cNvSpPr>
            <a:spLocks xmlns:a="http://schemas.openxmlformats.org/drawingml/2006/main" noGrp="1"/>
          </p:cNvSpPr>
          <p:nvPr/>
        </p:nvSpPr>
        <p:spPr>
          <a:xfrm xmlns:a="http://schemas.openxmlformats.org/drawingml/2006/main">
            <a:off x="1975104" y="6291072"/>
            <a:ext cx="8961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c3deb65425a04b46"/>
              </a:rPr>
              <a:t>Cisco Architecture</a:t>
            </a:r>
            <a:endParaRPr sz="600" i="1">
              <a:latin typeface="Arial"/>
              <a:ea typeface="Arial"/>
              <a:cs typeface="Arial"/>
            </a:endParaRPr>
          </a:p>
        </p:txBody>
      </p:sp>
      <p:sp>
        <p:nvSpPr>
          <p:cNvPr id="91" name="Text 89">
            <a:extLst xmlns:a="http://schemas.openxmlformats.org/drawingml/2006/main">
              <a:ext uri="{FF2B5EF4-FFF2-40B4-BE49-F238E27FC236}">
                <a16:creationId xmlns:a16="http://schemas.microsoft.com/office/drawing/2014/main" id="{280F3C52-B4CD-41EB-8E00-61B374998156}"/>
              </a:ext>
            </a:extLst>
          </p:cNvPr>
          <p:cNvSpPr>
            <a:spLocks xmlns:a="http://schemas.openxmlformats.org/drawingml/2006/main" noGrp="1"/>
          </p:cNvSpPr>
          <p:nvPr/>
        </p:nvSpPr>
        <p:spPr>
          <a:xfrm xmlns:a="http://schemas.openxmlformats.org/drawingml/2006/main">
            <a:off x="290779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92" name="Text 90">
            <a:hlinkClick xmlns:r="http://schemas.openxmlformats.org/officeDocument/2006/relationships" xmlns:a="http://schemas.openxmlformats.org/drawingml/2006/main" r:id="Re0f65f22f1a14cd6"/>
            <a:extLst xmlns:a="http://schemas.openxmlformats.org/drawingml/2006/main">
              <a:ext uri="{FF2B5EF4-FFF2-40B4-BE49-F238E27FC236}">
                <a16:creationId xmlns:a16="http://schemas.microsoft.com/office/drawing/2014/main" id="{181F10C0-C25B-4B90-A5FE-A83A1A94365D}"/>
              </a:ext>
            </a:extLst>
          </p:cNvPr>
          <p:cNvSpPr>
            <a:spLocks xmlns:a="http://schemas.openxmlformats.org/drawingml/2006/main" noGrp="1"/>
          </p:cNvSpPr>
          <p:nvPr/>
        </p:nvSpPr>
        <p:spPr>
          <a:xfrm xmlns:a="http://schemas.openxmlformats.org/drawingml/2006/main">
            <a:off x="2990088" y="6291072"/>
            <a:ext cx="8229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5d3f203609184764"/>
              </a:rPr>
              <a:t>NTT DATA MNS</a:t>
            </a:r>
            <a:endParaRPr sz="600" i="1">
              <a:latin typeface="Arial"/>
              <a:ea typeface="Arial"/>
              <a:cs typeface="Arial"/>
            </a:endParaRPr>
          </a:p>
        </p:txBody>
      </p:sp>
      <p:sp>
        <p:nvSpPr>
          <p:cNvPr id="93" name="Text 91">
            <a:extLst xmlns:a="http://schemas.openxmlformats.org/drawingml/2006/main">
              <a:ext uri="{FF2B5EF4-FFF2-40B4-BE49-F238E27FC236}">
                <a16:creationId xmlns:a16="http://schemas.microsoft.com/office/drawing/2014/main" id="{A6BF553D-0EA1-4062-A336-067A3BFC58B4}"/>
              </a:ext>
            </a:extLst>
          </p:cNvPr>
          <p:cNvSpPr>
            <a:spLocks xmlns:a="http://schemas.openxmlformats.org/drawingml/2006/main" noGrp="1"/>
          </p:cNvSpPr>
          <p:nvPr/>
        </p:nvSpPr>
        <p:spPr>
          <a:xfrm xmlns:a="http://schemas.openxmlformats.org/drawingml/2006/main">
            <a:off x="384962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94" name="Text 92">
            <a:hlinkClick xmlns:r="http://schemas.openxmlformats.org/officeDocument/2006/relationships" xmlns:a="http://schemas.openxmlformats.org/drawingml/2006/main" r:id="Ra310a453cfdf419a"/>
            <a:extLst xmlns:a="http://schemas.openxmlformats.org/drawingml/2006/main">
              <a:ext uri="{FF2B5EF4-FFF2-40B4-BE49-F238E27FC236}">
                <a16:creationId xmlns:a16="http://schemas.microsoft.com/office/drawing/2014/main" id="{C594DB69-C1EB-486D-A15B-F064F50F1135}"/>
              </a:ext>
            </a:extLst>
          </p:cNvPr>
          <p:cNvSpPr>
            <a:spLocks xmlns:a="http://schemas.openxmlformats.org/drawingml/2006/main" noGrp="1"/>
          </p:cNvSpPr>
          <p:nvPr/>
        </p:nvSpPr>
        <p:spPr>
          <a:xfrm xmlns:a="http://schemas.openxmlformats.org/drawingml/2006/main">
            <a:off x="3931920" y="6291072"/>
            <a:ext cx="71323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227c80057d2941c7"/>
              </a:rPr>
              <a:t>Kyndryl WAN</a:t>
            </a:r>
            <a:endParaRPr sz="600" i="1">
              <a:latin typeface="Arial"/>
              <a:ea typeface="Arial"/>
              <a:cs typeface="Arial"/>
            </a:endParaRPr>
          </a:p>
        </p:txBody>
      </p:sp>
      <p:sp>
        <p:nvSpPr>
          <p:cNvPr id="95" name="Text 93">
            <a:extLst xmlns:a="http://schemas.openxmlformats.org/drawingml/2006/main">
              <a:ext uri="{FF2B5EF4-FFF2-40B4-BE49-F238E27FC236}">
                <a16:creationId xmlns:a16="http://schemas.microsoft.com/office/drawing/2014/main" id="{C79D9557-AC7A-423D-867E-371A8533D0A4}"/>
              </a:ext>
            </a:extLst>
          </p:cNvPr>
          <p:cNvSpPr>
            <a:spLocks xmlns:a="http://schemas.openxmlformats.org/drawingml/2006/main" noGrp="1"/>
          </p:cNvSpPr>
          <p:nvPr/>
        </p:nvSpPr>
        <p:spPr>
          <a:xfrm xmlns:a="http://schemas.openxmlformats.org/drawingml/2006/main">
            <a:off x="468172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96" name="Text 94">
            <a:hlinkClick xmlns:r="http://schemas.openxmlformats.org/officeDocument/2006/relationships" xmlns:a="http://schemas.openxmlformats.org/drawingml/2006/main" r:id="R5e5545d60431459e"/>
            <a:extLst xmlns:a="http://schemas.openxmlformats.org/drawingml/2006/main">
              <a:ext uri="{FF2B5EF4-FFF2-40B4-BE49-F238E27FC236}">
                <a16:creationId xmlns:a16="http://schemas.microsoft.com/office/drawing/2014/main" id="{C03C8F00-6287-4DF1-B588-53CBDED0C944}"/>
              </a:ext>
            </a:extLst>
          </p:cNvPr>
          <p:cNvSpPr>
            <a:spLocks xmlns:a="http://schemas.openxmlformats.org/drawingml/2006/main" noGrp="1"/>
          </p:cNvSpPr>
          <p:nvPr/>
        </p:nvSpPr>
        <p:spPr>
          <a:xfrm xmlns:a="http://schemas.openxmlformats.org/drawingml/2006/main">
            <a:off x="4764024" y="6291072"/>
            <a:ext cx="3200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766e1ab4eaf64c83"/>
              </a:rPr>
              <a:t>WWT</a:t>
            </a:r>
            <a:endParaRPr sz="600" i="1">
              <a:latin typeface="Arial"/>
              <a:ea typeface="Arial"/>
              <a:cs typeface="Arial"/>
            </a:endParaRPr>
          </a:p>
        </p:txBody>
      </p:sp>
      <p:sp>
        <p:nvSpPr>
          <p:cNvPr id="97" name="Text 95">
            <a:extLst xmlns:a="http://schemas.openxmlformats.org/drawingml/2006/main">
              <a:ext uri="{FF2B5EF4-FFF2-40B4-BE49-F238E27FC236}">
                <a16:creationId xmlns:a16="http://schemas.microsoft.com/office/drawing/2014/main" id="{6C9EB494-E38F-4E16-84E0-1B8D1520A1F3}"/>
              </a:ext>
            </a:extLst>
          </p:cNvPr>
          <p:cNvSpPr>
            <a:spLocks xmlns:a="http://schemas.openxmlformats.org/drawingml/2006/main" noGrp="1"/>
          </p:cNvSpPr>
          <p:nvPr/>
        </p:nvSpPr>
        <p:spPr>
          <a:xfrm xmlns:a="http://schemas.openxmlformats.org/drawingml/2006/main">
            <a:off x="512064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98" name="Text 96">
            <a:hlinkClick xmlns:r="http://schemas.openxmlformats.org/officeDocument/2006/relationships" xmlns:a="http://schemas.openxmlformats.org/drawingml/2006/main" r:id="R9c333c5e701b4bc2"/>
            <a:extLst xmlns:a="http://schemas.openxmlformats.org/drawingml/2006/main">
              <a:ext uri="{FF2B5EF4-FFF2-40B4-BE49-F238E27FC236}">
                <a16:creationId xmlns:a16="http://schemas.microsoft.com/office/drawing/2014/main" id="{BC5445E5-1EF7-47EB-AC6D-9D81E72E816F}"/>
              </a:ext>
            </a:extLst>
          </p:cNvPr>
          <p:cNvSpPr>
            <a:spLocks xmlns:a="http://schemas.openxmlformats.org/drawingml/2006/main" noGrp="1"/>
          </p:cNvSpPr>
          <p:nvPr/>
        </p:nvSpPr>
        <p:spPr>
          <a:xfrm xmlns:a="http://schemas.openxmlformats.org/drawingml/2006/main">
            <a:off x="5202936" y="6291072"/>
            <a:ext cx="1298448"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bccaf4f92ca547ba"/>
              </a:rPr>
              <a:t>Computacenter Annual Report</a:t>
            </a:r>
            <a:endParaRPr sz="600" i="1">
              <a:latin typeface="Arial"/>
              <a:ea typeface="Arial"/>
              <a:cs typeface="Arial"/>
            </a:endParaRPr>
          </a:p>
        </p:txBody>
      </p:sp>
      <p:sp>
        <p:nvSpPr>
          <p:cNvPr id="99" name="Text 97">
            <a:extLst xmlns:a="http://schemas.openxmlformats.org/drawingml/2006/main">
              <a:ext uri="{FF2B5EF4-FFF2-40B4-BE49-F238E27FC236}">
                <a16:creationId xmlns:a16="http://schemas.microsoft.com/office/drawing/2014/main" id="{EED65334-6EBD-4288-B847-0D42105D7A7B}"/>
              </a:ext>
            </a:extLst>
          </p:cNvPr>
          <p:cNvSpPr>
            <a:spLocks xmlns:a="http://schemas.openxmlformats.org/drawingml/2006/main" noGrp="1"/>
          </p:cNvSpPr>
          <p:nvPr/>
        </p:nvSpPr>
        <p:spPr>
          <a:xfrm xmlns:a="http://schemas.openxmlformats.org/drawingml/2006/main">
            <a:off x="653796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00" name="Text 98">
            <a:hlinkClick xmlns:r="http://schemas.openxmlformats.org/officeDocument/2006/relationships" xmlns:a="http://schemas.openxmlformats.org/drawingml/2006/main" r:id="R8b600d0a43944412"/>
            <a:extLst xmlns:a="http://schemas.openxmlformats.org/drawingml/2006/main">
              <a:ext uri="{FF2B5EF4-FFF2-40B4-BE49-F238E27FC236}">
                <a16:creationId xmlns:a16="http://schemas.microsoft.com/office/drawing/2014/main" id="{9CBF694E-653F-4E26-94CC-9172B15B4E4B}"/>
              </a:ext>
            </a:extLst>
          </p:cNvPr>
          <p:cNvSpPr>
            <a:spLocks xmlns:a="http://schemas.openxmlformats.org/drawingml/2006/main" noGrp="1"/>
          </p:cNvSpPr>
          <p:nvPr/>
        </p:nvSpPr>
        <p:spPr>
          <a:xfrm xmlns:a="http://schemas.openxmlformats.org/drawingml/2006/main">
            <a:off x="6620256" y="6291072"/>
            <a:ext cx="8686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8bb8d7cb071c4a48"/>
              </a:rPr>
              <a:t>Accenture SASE</a:t>
            </a:r>
            <a:endParaRPr sz="600" i="1">
              <a:latin typeface="Arial"/>
              <a:ea typeface="Arial"/>
              <a:cs typeface="Arial"/>
            </a:endParaRPr>
          </a:p>
        </p:txBody>
      </p:sp>
      <p:sp>
        <p:nvSpPr>
          <p:cNvPr id="101" name="Shape 99">
            <a:extLst xmlns:a="http://schemas.openxmlformats.org/drawingml/2006/main">
              <a:ext uri="{FF2B5EF4-FFF2-40B4-BE49-F238E27FC236}">
                <a16:creationId xmlns:a16="http://schemas.microsoft.com/office/drawing/2014/main" id="{82F4E3A7-7ACD-46E9-A327-A1689F8E07B2}"/>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02" name="Text 100">
            <a:extLst xmlns:a="http://schemas.openxmlformats.org/drawingml/2006/main">
              <a:ext uri="{FF2B5EF4-FFF2-40B4-BE49-F238E27FC236}">
                <a16:creationId xmlns:a16="http://schemas.microsoft.com/office/drawing/2014/main" id="{26917195-767E-4756-ABD5-6BC7DADE48C5}"/>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103" name="Text 101">
            <a:extLst xmlns:a="http://schemas.openxmlformats.org/drawingml/2006/main">
              <a:ext uri="{FF2B5EF4-FFF2-40B4-BE49-F238E27FC236}">
                <a16:creationId xmlns:a16="http://schemas.microsoft.com/office/drawing/2014/main" id="{B34B2644-42A2-429C-A146-BB5C0840F5D8}"/>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34</a:t>
            </a:r>
            <a:endParaRPr sz="800">
              <a:latin typeface="Arial"/>
              <a:ea typeface="Arial"/>
              <a:cs typeface="Arial"/>
            </a:endParaRPr>
          </a:p>
        </p:txBody>
      </p:sp>
      <p:sp>
        <p:nvSpPr>
          <p:cNvPr id="104" name="SCULTRA Top Bar">
            <a:extLst xmlns:a="http://schemas.openxmlformats.org/drawingml/2006/main">
              <a:ext uri="{FF2B5EF4-FFF2-40B4-BE49-F238E27FC236}">
                <a16:creationId xmlns:a16="http://schemas.microsoft.com/office/drawing/2014/main" id="{5504AF00-F2EE-429B-B41B-7B0621FBF892}"/>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05" name="SCULTRA Footer Field">
            <a:extLst xmlns:a="http://schemas.openxmlformats.org/drawingml/2006/main">
              <a:ext uri="{FF2B5EF4-FFF2-40B4-BE49-F238E27FC236}">
                <a16:creationId xmlns:a16="http://schemas.microsoft.com/office/drawing/2014/main" id="{12C7CCDD-F119-4890-BA58-5801A236EE7E}"/>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106" name="">
            <a:extLst xmlns:a="http://schemas.openxmlformats.org/drawingml/2006/main">
              <a:ext uri="{FF2B5EF4-FFF2-40B4-BE49-F238E27FC236}">
                <a16:creationId xmlns:a16="http://schemas.microsoft.com/office/drawing/2014/main" id="{0FA6A49B-991D-4AB5-9831-C8662DDEAAE3}"/>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07" name="">
            <a:extLst xmlns:a="http://schemas.openxmlformats.org/drawingml/2006/main">
              <a:ext uri="{FF2B5EF4-FFF2-40B4-BE49-F238E27FC236}">
                <a16:creationId xmlns:a16="http://schemas.microsoft.com/office/drawing/2014/main" id="{BB2C0B17-91CD-4D81-9A83-C104B3D9AD1C}"/>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08" name="">
            <a:extLst xmlns:a="http://schemas.openxmlformats.org/drawingml/2006/main">
              <a:ext uri="{FF2B5EF4-FFF2-40B4-BE49-F238E27FC236}">
                <a16:creationId xmlns:a16="http://schemas.microsoft.com/office/drawing/2014/main" id="{F152C668-DD27-4BDA-92EF-5D6DE9CE528A}"/>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09" name="">
            <a:extLst xmlns:a="http://schemas.openxmlformats.org/drawingml/2006/main">
              <a:ext uri="{FF2B5EF4-FFF2-40B4-BE49-F238E27FC236}">
                <a16:creationId xmlns:a16="http://schemas.microsoft.com/office/drawing/2014/main" id="{36B35FE2-6FEB-4E4D-A3D6-89EE66E7475A}"/>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34</a:t>
            </a:r>
          </a:p>
        </p:txBody>
      </p:sp>
    </p:spTree>
    <p:extLst>
      <p:ext uri="{BB962C8B-B14F-4D97-AF65-F5344CB8AC3E}">
        <p14:creationId xmlns:p14="http://schemas.microsoft.com/office/powerpoint/2010/main" val="3692875499"/>
      </p:ext>
    </p:extLst>
  </p:cSld>
</p:sld>
</file>

<file path=ppt/slides/slide35.xml><?xml version="1.0" encoding="utf-8"?>
<p:sld xmlns:p="http://schemas.openxmlformats.org/presentationml/2006/main">
  <p:cSld>
    <p:bg>
      <p:bgPr>
        <a:solidFill xmlns:a="http://schemas.openxmlformats.org/drawingml/2006/main">
          <a:srgbClr val="111416"/>
        </a:solidFill>
      </p:bgPr>
    </p:bg>
    <p:spTree>
      <p:nvGrpSpPr>
        <p:cNvPr id="1" name=""/>
        <p:cNvGrpSpPr/>
        <p:nvPr/>
      </p:nvGrpSpPr>
      <p:grpSpPr>
        <a:xfrm xmlns:a="http://schemas.openxmlformats.org/drawingml/2006/main"/>
      </p:grpSpPr>
      <p:sp>
        <p:nvSpPr>
          <p:cNvPr id="2" name="Rectangle 1">
            <a:extLst xmlns:a="http://schemas.openxmlformats.org/drawingml/2006/main">
              <a:ext uri="{FF2B5EF4-FFF2-40B4-BE49-F238E27FC236}">
                <a16:creationId xmlns:a16="http://schemas.microsoft.com/office/drawing/2014/main" id="{E622DC0B-AF09-453A-B574-E7A5D61A3C44}"/>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11416"/>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3" name="Rectangle 2">
            <a:extLst xmlns:a="http://schemas.openxmlformats.org/drawingml/2006/main">
              <a:ext uri="{FF2B5EF4-FFF2-40B4-BE49-F238E27FC236}">
                <a16:creationId xmlns:a16="http://schemas.microsoft.com/office/drawing/2014/main" id="{927D8EC8-2A46-42D8-87C9-3ABB2510E454}"/>
              </a:ext>
            </a:extLst>
          </p:cNvPr>
          <p:cNvSpPr>
            <a:spLocks xmlns:a="http://schemas.openxmlformats.org/drawingml/2006/main" noGrp="1"/>
          </p:cNvSpPr>
          <p:nvPr/>
        </p:nvSpPr>
        <p:spPr>
          <a:xfrm xmlns:a="http://schemas.openxmlformats.org/drawingml/2006/main">
            <a:off x="1155700" y="1676400"/>
            <a:ext cx="50800" cy="3505200"/>
          </a:xfrm>
          <a:prstGeom xmlns:a="http://schemas.openxmlformats.org/drawingml/2006/main" prst="rect">
            <a:avLst/>
          </a:prstGeom>
          <a:solidFill xmlns:a="http://schemas.openxmlformats.org/drawingml/2006/main">
            <a:srgbClr val="49B8BD"/>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4" name="TextBox 3">
            <a:extLst xmlns:a="http://schemas.openxmlformats.org/drawingml/2006/main">
              <a:ext uri="{FF2B5EF4-FFF2-40B4-BE49-F238E27FC236}">
                <a16:creationId xmlns:a16="http://schemas.microsoft.com/office/drawing/2014/main" id="{6C2F6E47-AEC5-4C38-A7CA-D419B2833329}"/>
              </a:ext>
            </a:extLst>
          </p:cNvPr>
          <p:cNvSpPr>
            <a:spLocks xmlns:a="http://schemas.openxmlformats.org/drawingml/2006/main" noGrp="1"/>
          </p:cNvSpPr>
          <p:nvPr/>
        </p:nvSpPr>
        <p:spPr>
          <a:xfrm xmlns:a="http://schemas.openxmlformats.org/drawingml/2006/main">
            <a:off x="1600200" y="1625600"/>
            <a:ext cx="3937000" cy="3556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300" b="1">
                <a:solidFill>
                  <a:srgbClr val="D08B64"/>
                </a:solidFill>
                <a:latin typeface="Arial"/>
                <a:ea typeface="Arial"/>
                <a:cs typeface="Arial"/>
              </a:rPr>
              <a:t>PART B</a:t>
            </a:r>
          </a:p>
        </p:txBody>
      </p:sp>
      <p:sp>
        <p:nvSpPr>
          <p:cNvPr id="5" name="TextBox 4">
            <a:extLst xmlns:a="http://schemas.openxmlformats.org/drawingml/2006/main">
              <a:ext uri="{FF2B5EF4-FFF2-40B4-BE49-F238E27FC236}">
                <a16:creationId xmlns:a16="http://schemas.microsoft.com/office/drawing/2014/main" id="{E9BA6B08-30EA-4257-B9D0-FD8828ED793D}"/>
              </a:ext>
            </a:extLst>
          </p:cNvPr>
          <p:cNvSpPr>
            <a:spLocks xmlns:a="http://schemas.openxmlformats.org/drawingml/2006/main" noGrp="1"/>
          </p:cNvSpPr>
          <p:nvPr/>
        </p:nvSpPr>
        <p:spPr>
          <a:xfrm xmlns:a="http://schemas.openxmlformats.org/drawingml/2006/main">
            <a:off x="1600200" y="2095500"/>
            <a:ext cx="4038600" cy="20066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600" b="1">
                <a:solidFill>
                  <a:srgbClr val="FFFDF8"/>
                </a:solidFill>
                <a:latin typeface="Arial"/>
                <a:ea typeface="Arial"/>
                <a:cs typeface="Arial"/>
              </a:rPr>
              <a:t>Supplier Analysis - Top Network Hardware Players</a:t>
            </a:r>
          </a:p>
        </p:txBody>
      </p:sp>
      <p:sp>
        <p:nvSpPr>
          <p:cNvPr id="6" name="TextBox 5">
            <a:extLst xmlns:a="http://schemas.openxmlformats.org/drawingml/2006/main">
              <a:ext uri="{FF2B5EF4-FFF2-40B4-BE49-F238E27FC236}">
                <a16:creationId xmlns:a16="http://schemas.microsoft.com/office/drawing/2014/main" id="{25E618DB-E2BE-475A-BFAC-566670479A05}"/>
              </a:ext>
            </a:extLst>
          </p:cNvPr>
          <p:cNvSpPr>
            <a:spLocks xmlns:a="http://schemas.openxmlformats.org/drawingml/2006/main" noGrp="1"/>
          </p:cNvSpPr>
          <p:nvPr/>
        </p:nvSpPr>
        <p:spPr>
          <a:xfrm xmlns:a="http://schemas.openxmlformats.org/drawingml/2006/main">
            <a:off x="1600200" y="4343400"/>
            <a:ext cx="3937000" cy="7366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300">
                <a:solidFill>
                  <a:srgbClr val="FFFDF8"/>
                </a:solidFill>
                <a:latin typeface="Arial"/>
                <a:ea typeface="Arial"/>
                <a:cs typeface="Arial"/>
              </a:rPr>
              <a:t>Supplier capability and suitability assessment</a:t>
            </a:r>
          </a:p>
        </p:txBody>
      </p:sp>
      <p:sp>
        <p:nvSpPr>
          <p:cNvPr id="7" name="Rectangle 6">
            <a:extLst xmlns:a="http://schemas.openxmlformats.org/drawingml/2006/main">
              <a:ext uri="{FF2B5EF4-FFF2-40B4-BE49-F238E27FC236}">
                <a16:creationId xmlns:a16="http://schemas.microsoft.com/office/drawing/2014/main" id="{10C9FA82-D453-408D-A773-CE2A6D6A1E59}"/>
              </a:ext>
            </a:extLst>
          </p:cNvPr>
          <p:cNvSpPr>
            <a:spLocks xmlns:a="http://schemas.openxmlformats.org/drawingml/2006/main" noGrp="1"/>
          </p:cNvSpPr>
          <p:nvPr/>
        </p:nvSpPr>
        <p:spPr>
          <a:xfrm xmlns:a="http://schemas.openxmlformats.org/drawingml/2006/main">
            <a:off x="6096000" y="1397000"/>
            <a:ext cx="19050" cy="40894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8" name="TextBox 7">
            <a:extLst xmlns:a="http://schemas.openxmlformats.org/drawingml/2006/main">
              <a:ext uri="{FF2B5EF4-FFF2-40B4-BE49-F238E27FC236}">
                <a16:creationId xmlns:a16="http://schemas.microsoft.com/office/drawing/2014/main" id="{F0EC1357-A394-4F17-8AA2-CC88519B03B1}"/>
              </a:ext>
            </a:extLst>
          </p:cNvPr>
          <p:cNvSpPr>
            <a:spLocks xmlns:a="http://schemas.openxmlformats.org/drawingml/2006/main" noGrp="1"/>
          </p:cNvSpPr>
          <p:nvPr/>
        </p:nvSpPr>
        <p:spPr>
          <a:xfrm xmlns:a="http://schemas.openxmlformats.org/drawingml/2006/main">
            <a:off x="6629400" y="1422400"/>
            <a:ext cx="4191000" cy="3048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100" b="1">
                <a:solidFill>
                  <a:srgbClr val="FFFDF8"/>
                </a:solidFill>
                <a:latin typeface="Arial"/>
                <a:ea typeface="Arial"/>
                <a:cs typeface="Arial"/>
              </a:rPr>
              <a:t>SECTION COVERAGE</a:t>
            </a:r>
          </a:p>
        </p:txBody>
      </p:sp>
      <p:sp>
        <p:nvSpPr>
          <p:cNvPr id="9" name="TextBox 8">
            <a:extLst xmlns:a="http://schemas.openxmlformats.org/drawingml/2006/main">
              <a:ext uri="{FF2B5EF4-FFF2-40B4-BE49-F238E27FC236}">
                <a16:creationId xmlns:a16="http://schemas.microsoft.com/office/drawing/2014/main" id="{466EE4E6-53CA-43C4-8E4D-14ADA473CDA9}"/>
              </a:ext>
            </a:extLst>
          </p:cNvPr>
          <p:cNvSpPr>
            <a:spLocks xmlns:a="http://schemas.openxmlformats.org/drawingml/2006/main" noGrp="1"/>
          </p:cNvSpPr>
          <p:nvPr/>
        </p:nvSpPr>
        <p:spPr>
          <a:xfrm xmlns:a="http://schemas.openxmlformats.org/drawingml/2006/main">
            <a:off x="6629400" y="1955800"/>
            <a:ext cx="584200" cy="330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b="1">
                <a:solidFill>
                  <a:srgbClr val="FFFDF8"/>
                </a:solidFill>
                <a:latin typeface="Arial"/>
                <a:ea typeface="Arial"/>
                <a:cs typeface="Arial"/>
              </a:rPr>
              <a:t>B1</a:t>
            </a:r>
          </a:p>
        </p:txBody>
      </p:sp>
      <p:sp>
        <p:nvSpPr>
          <p:cNvPr id="10" name="TextBox 9">
            <a:extLst xmlns:a="http://schemas.openxmlformats.org/drawingml/2006/main">
              <a:ext uri="{FF2B5EF4-FFF2-40B4-BE49-F238E27FC236}">
                <a16:creationId xmlns:a16="http://schemas.microsoft.com/office/drawing/2014/main" id="{A4C39AAD-5E31-4614-963F-41AED0AE609D}"/>
              </a:ext>
            </a:extLst>
          </p:cNvPr>
          <p:cNvSpPr>
            <a:spLocks xmlns:a="http://schemas.openxmlformats.org/drawingml/2006/main" noGrp="1"/>
          </p:cNvSpPr>
          <p:nvPr/>
        </p:nvSpPr>
        <p:spPr>
          <a:xfrm xmlns:a="http://schemas.openxmlformats.org/drawingml/2006/main">
            <a:off x="7340600" y="1943100"/>
            <a:ext cx="3886200" cy="584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a:solidFill>
                  <a:srgbClr val="FFFDF8"/>
                </a:solidFill>
                <a:latin typeface="Arial"/>
                <a:ea typeface="Arial"/>
                <a:cs typeface="Arial"/>
              </a:rPr>
              <a:t>Industry Experience</a:t>
            </a:r>
          </a:p>
        </p:txBody>
      </p:sp>
      <p:sp>
        <p:nvSpPr>
          <p:cNvPr id="11" name="Rectangle 10">
            <a:extLst xmlns:a="http://schemas.openxmlformats.org/drawingml/2006/main">
              <a:ext uri="{FF2B5EF4-FFF2-40B4-BE49-F238E27FC236}">
                <a16:creationId xmlns:a16="http://schemas.microsoft.com/office/drawing/2014/main" id="{56E65E60-24F6-4688-A332-74DEB43BA41A}"/>
              </a:ext>
            </a:extLst>
          </p:cNvPr>
          <p:cNvSpPr>
            <a:spLocks xmlns:a="http://schemas.openxmlformats.org/drawingml/2006/main" noGrp="1"/>
          </p:cNvSpPr>
          <p:nvPr/>
        </p:nvSpPr>
        <p:spPr>
          <a:xfrm xmlns:a="http://schemas.openxmlformats.org/drawingml/2006/main">
            <a:off x="6629400" y="2590800"/>
            <a:ext cx="4597400" cy="127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12" name="TextBox 11">
            <a:extLst xmlns:a="http://schemas.openxmlformats.org/drawingml/2006/main">
              <a:ext uri="{FF2B5EF4-FFF2-40B4-BE49-F238E27FC236}">
                <a16:creationId xmlns:a16="http://schemas.microsoft.com/office/drawing/2014/main" id="{A4B89AD8-C427-49F3-B18B-97A2EFCE93F3}"/>
              </a:ext>
            </a:extLst>
          </p:cNvPr>
          <p:cNvSpPr>
            <a:spLocks xmlns:a="http://schemas.openxmlformats.org/drawingml/2006/main" noGrp="1"/>
          </p:cNvSpPr>
          <p:nvPr/>
        </p:nvSpPr>
        <p:spPr>
          <a:xfrm xmlns:a="http://schemas.openxmlformats.org/drawingml/2006/main">
            <a:off x="6629400" y="2794000"/>
            <a:ext cx="584200" cy="330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b="1">
                <a:solidFill>
                  <a:srgbClr val="FFFDF8"/>
                </a:solidFill>
                <a:latin typeface="Arial"/>
                <a:ea typeface="Arial"/>
                <a:cs typeface="Arial"/>
              </a:rPr>
              <a:t>B2</a:t>
            </a:r>
          </a:p>
        </p:txBody>
      </p:sp>
      <p:sp>
        <p:nvSpPr>
          <p:cNvPr id="13" name="TextBox 12">
            <a:extLst xmlns:a="http://schemas.openxmlformats.org/drawingml/2006/main">
              <a:ext uri="{FF2B5EF4-FFF2-40B4-BE49-F238E27FC236}">
                <a16:creationId xmlns:a16="http://schemas.microsoft.com/office/drawing/2014/main" id="{A2B6EB85-FA94-48E1-9111-7B537BD3C04B}"/>
              </a:ext>
            </a:extLst>
          </p:cNvPr>
          <p:cNvSpPr>
            <a:spLocks xmlns:a="http://schemas.openxmlformats.org/drawingml/2006/main" noGrp="1"/>
          </p:cNvSpPr>
          <p:nvPr/>
        </p:nvSpPr>
        <p:spPr>
          <a:xfrm xmlns:a="http://schemas.openxmlformats.org/drawingml/2006/main">
            <a:off x="7340600" y="2781300"/>
            <a:ext cx="3886200" cy="584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a:solidFill>
                  <a:srgbClr val="FFFDF8"/>
                </a:solidFill>
                <a:latin typeface="Arial"/>
                <a:ea typeface="Arial"/>
                <a:cs typeface="Arial"/>
              </a:rPr>
              <a:t>Capability &amp; Expertise</a:t>
            </a:r>
          </a:p>
        </p:txBody>
      </p:sp>
      <p:sp>
        <p:nvSpPr>
          <p:cNvPr id="14" name="Rectangle 13">
            <a:extLst xmlns:a="http://schemas.openxmlformats.org/drawingml/2006/main">
              <a:ext uri="{FF2B5EF4-FFF2-40B4-BE49-F238E27FC236}">
                <a16:creationId xmlns:a16="http://schemas.microsoft.com/office/drawing/2014/main" id="{8996DF93-2641-4461-A0FE-1A073392B122}"/>
              </a:ext>
            </a:extLst>
          </p:cNvPr>
          <p:cNvSpPr>
            <a:spLocks xmlns:a="http://schemas.openxmlformats.org/drawingml/2006/main" noGrp="1"/>
          </p:cNvSpPr>
          <p:nvPr/>
        </p:nvSpPr>
        <p:spPr>
          <a:xfrm xmlns:a="http://schemas.openxmlformats.org/drawingml/2006/main">
            <a:off x="6629400" y="3429000"/>
            <a:ext cx="4597400" cy="127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15" name="TextBox 14">
            <a:extLst xmlns:a="http://schemas.openxmlformats.org/drawingml/2006/main">
              <a:ext uri="{FF2B5EF4-FFF2-40B4-BE49-F238E27FC236}">
                <a16:creationId xmlns:a16="http://schemas.microsoft.com/office/drawing/2014/main" id="{6927CF44-C879-48D6-A798-8B2C6815A5C3}"/>
              </a:ext>
            </a:extLst>
          </p:cNvPr>
          <p:cNvSpPr>
            <a:spLocks xmlns:a="http://schemas.openxmlformats.org/drawingml/2006/main" noGrp="1"/>
          </p:cNvSpPr>
          <p:nvPr/>
        </p:nvSpPr>
        <p:spPr>
          <a:xfrm xmlns:a="http://schemas.openxmlformats.org/drawingml/2006/main">
            <a:off x="6629400" y="3632200"/>
            <a:ext cx="584200" cy="330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b="1">
                <a:solidFill>
                  <a:srgbClr val="FFFDF8"/>
                </a:solidFill>
                <a:latin typeface="Arial"/>
                <a:ea typeface="Arial"/>
                <a:cs typeface="Arial"/>
              </a:rPr>
              <a:t>B3</a:t>
            </a:r>
          </a:p>
        </p:txBody>
      </p:sp>
      <p:sp>
        <p:nvSpPr>
          <p:cNvPr id="16" name="TextBox 15">
            <a:extLst xmlns:a="http://schemas.openxmlformats.org/drawingml/2006/main">
              <a:ext uri="{FF2B5EF4-FFF2-40B4-BE49-F238E27FC236}">
                <a16:creationId xmlns:a16="http://schemas.microsoft.com/office/drawing/2014/main" id="{EFA90F20-99FC-477F-AD31-5B4061384D3A}"/>
              </a:ext>
            </a:extLst>
          </p:cNvPr>
          <p:cNvSpPr>
            <a:spLocks xmlns:a="http://schemas.openxmlformats.org/drawingml/2006/main" noGrp="1"/>
          </p:cNvSpPr>
          <p:nvPr/>
        </p:nvSpPr>
        <p:spPr>
          <a:xfrm xmlns:a="http://schemas.openxmlformats.org/drawingml/2006/main">
            <a:off x="7340600" y="3619500"/>
            <a:ext cx="3886200" cy="584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a:solidFill>
                  <a:srgbClr val="FFFDF8"/>
                </a:solidFill>
                <a:latin typeface="Arial"/>
                <a:ea typeface="Arial"/>
                <a:cs typeface="Arial"/>
              </a:rPr>
              <a:t>Operational Capabilities</a:t>
            </a:r>
          </a:p>
        </p:txBody>
      </p:sp>
      <p:sp>
        <p:nvSpPr>
          <p:cNvPr id="17" name="Rectangle 16">
            <a:extLst xmlns:a="http://schemas.openxmlformats.org/drawingml/2006/main">
              <a:ext uri="{FF2B5EF4-FFF2-40B4-BE49-F238E27FC236}">
                <a16:creationId xmlns:a16="http://schemas.microsoft.com/office/drawing/2014/main" id="{2E828264-5CC0-4C74-9C61-EF33B58FA006}"/>
              </a:ext>
            </a:extLst>
          </p:cNvPr>
          <p:cNvSpPr>
            <a:spLocks xmlns:a="http://schemas.openxmlformats.org/drawingml/2006/main" noGrp="1"/>
          </p:cNvSpPr>
          <p:nvPr/>
        </p:nvSpPr>
        <p:spPr>
          <a:xfrm xmlns:a="http://schemas.openxmlformats.org/drawingml/2006/main">
            <a:off x="6629400" y="4267200"/>
            <a:ext cx="4597400" cy="127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18" name="TextBox 17">
            <a:extLst xmlns:a="http://schemas.openxmlformats.org/drawingml/2006/main">
              <a:ext uri="{FF2B5EF4-FFF2-40B4-BE49-F238E27FC236}">
                <a16:creationId xmlns:a16="http://schemas.microsoft.com/office/drawing/2014/main" id="{9B47FD69-9AD1-44F8-8FAD-A549AE07B233}"/>
              </a:ext>
            </a:extLst>
          </p:cNvPr>
          <p:cNvSpPr>
            <a:spLocks xmlns:a="http://schemas.openxmlformats.org/drawingml/2006/main" noGrp="1"/>
          </p:cNvSpPr>
          <p:nvPr/>
        </p:nvSpPr>
        <p:spPr>
          <a:xfrm xmlns:a="http://schemas.openxmlformats.org/drawingml/2006/main">
            <a:off x="6629400" y="4470400"/>
            <a:ext cx="584200" cy="330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b="1">
                <a:solidFill>
                  <a:srgbClr val="FFFDF8"/>
                </a:solidFill>
                <a:latin typeface="Arial"/>
                <a:ea typeface="Arial"/>
                <a:cs typeface="Arial"/>
              </a:rPr>
              <a:t>B4</a:t>
            </a:r>
          </a:p>
        </p:txBody>
      </p:sp>
      <p:sp>
        <p:nvSpPr>
          <p:cNvPr id="19" name="TextBox 18">
            <a:extLst xmlns:a="http://schemas.openxmlformats.org/drawingml/2006/main">
              <a:ext uri="{FF2B5EF4-FFF2-40B4-BE49-F238E27FC236}">
                <a16:creationId xmlns:a16="http://schemas.microsoft.com/office/drawing/2014/main" id="{2E06426C-6090-433A-80C2-3E6DA6EBE6A4}"/>
              </a:ext>
            </a:extLst>
          </p:cNvPr>
          <p:cNvSpPr>
            <a:spLocks xmlns:a="http://schemas.openxmlformats.org/drawingml/2006/main" noGrp="1"/>
          </p:cNvSpPr>
          <p:nvPr/>
        </p:nvSpPr>
        <p:spPr>
          <a:xfrm xmlns:a="http://schemas.openxmlformats.org/drawingml/2006/main">
            <a:off x="7340600" y="4457700"/>
            <a:ext cx="3886200" cy="584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a:solidFill>
                  <a:srgbClr val="FFFDF8"/>
                </a:solidFill>
                <a:latin typeface="Arial"/>
                <a:ea typeface="Arial"/>
                <a:cs typeface="Arial"/>
              </a:rPr>
              <a:t>Geographic Presence</a:t>
            </a:r>
          </a:p>
        </p:txBody>
      </p:sp>
      <p:sp>
        <p:nvSpPr>
          <p:cNvPr id="20" name="Rectangle 19">
            <a:extLst xmlns:a="http://schemas.openxmlformats.org/drawingml/2006/main">
              <a:ext uri="{FF2B5EF4-FFF2-40B4-BE49-F238E27FC236}">
                <a16:creationId xmlns:a16="http://schemas.microsoft.com/office/drawing/2014/main" id="{6567535C-CAAD-4A0D-87E3-0EF4ABE40AD6}"/>
              </a:ext>
            </a:extLst>
          </p:cNvPr>
          <p:cNvSpPr>
            <a:spLocks xmlns:a="http://schemas.openxmlformats.org/drawingml/2006/main" noGrp="1"/>
          </p:cNvSpPr>
          <p:nvPr/>
        </p:nvSpPr>
        <p:spPr>
          <a:xfrm xmlns:a="http://schemas.openxmlformats.org/drawingml/2006/main">
            <a:off x="6629400" y="5105400"/>
            <a:ext cx="4597400" cy="127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21" name="SCULTRA Copper Spine">
            <a:extLst xmlns:a="http://schemas.openxmlformats.org/drawingml/2006/main">
              <a:ext uri="{FF2B5EF4-FFF2-40B4-BE49-F238E27FC236}">
                <a16:creationId xmlns:a16="http://schemas.microsoft.com/office/drawing/2014/main" id="{623244CA-4146-4AC6-BF28-341AC7BC7B1C}"/>
              </a:ext>
            </a:extLst>
          </p:cNvPr>
          <p:cNvSpPr>
            <a:spLocks xmlns:a="http://schemas.openxmlformats.org/drawingml/2006/main" noGrp="1"/>
          </p:cNvSpPr>
          <p:nvPr/>
        </p:nvSpPr>
        <p:spPr>
          <a:xfrm xmlns:a="http://schemas.openxmlformats.org/drawingml/2006/main">
            <a:off x="0" y="0"/>
            <a:ext cx="133350" cy="6858000"/>
          </a:xfrm>
          <a:prstGeom xmlns:a="http://schemas.openxmlformats.org/drawingml/2006/main" prst="rect">
            <a:avLst/>
          </a:prstGeom>
          <a:solidFill xmlns:a="http://schemas.openxmlformats.org/drawingml/2006/main">
            <a:srgbClr val="B66E47"/>
          </a:solidFill>
          <a:ln xmlns:a="http://schemas.openxmlformats.org/drawingml/2006/main" w="0">
            <a:noFill/>
            <a:prstDash val="solid"/>
          </a:ln>
        </p:spPr>
      </p:sp>
      <p:sp>
        <p:nvSpPr>
          <p:cNvPr id="22" name="SCULTRA Footer Field">
            <a:extLst xmlns:a="http://schemas.openxmlformats.org/drawingml/2006/main">
              <a:ext uri="{FF2B5EF4-FFF2-40B4-BE49-F238E27FC236}">
                <a16:creationId xmlns:a16="http://schemas.microsoft.com/office/drawing/2014/main" id="{C7F4E9F3-019A-41FB-AFAA-39FB6581D445}"/>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E18BA97E-A118-43D0-9E2C-9D8692463E45}"/>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55595B"/>
            </a:solidFill>
            <a:prstDash val="solid"/>
          </a:ln>
        </p:spPr>
      </p:sp>
      <p:sp>
        <p:nvSpPr>
          <p:cNvPr id="24" name="">
            <a:extLst xmlns:a="http://schemas.openxmlformats.org/drawingml/2006/main">
              <a:ext uri="{FF2B5EF4-FFF2-40B4-BE49-F238E27FC236}">
                <a16:creationId xmlns:a16="http://schemas.microsoft.com/office/drawing/2014/main" id="{3DAB842A-48FF-413A-801C-D6EB0C1D8778}"/>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AEB2B3"/>
                </a:solidFill>
                <a:latin typeface="Arial"/>
                <a:ea typeface="Arial"/>
                <a:cs typeface="Arial"/>
              </a:defRPr>
            </a:pPr>
            <a:r>
              <a:rPr sz="800" b="1" i="0">
                <a:solidFill>
                  <a:srgbClr val="AEB2B3"/>
                </a:solidFill>
                <a:latin typeface="Arial"/>
                <a:ea typeface="Arial"/>
                <a:cs typeface="Arial"/>
              </a:rPr>
              <a:t>SCULTRA SERVICES</a:t>
            </a:r>
          </a:p>
        </p:txBody>
      </p:sp>
      <p:sp>
        <p:nvSpPr>
          <p:cNvPr id="25" name="">
            <a:extLst xmlns:a="http://schemas.openxmlformats.org/drawingml/2006/main">
              <a:ext uri="{FF2B5EF4-FFF2-40B4-BE49-F238E27FC236}">
                <a16:creationId xmlns:a16="http://schemas.microsoft.com/office/drawing/2014/main" id="{533F1722-16C7-461E-B4D8-DD9D2E2C4717}"/>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AEB2B3"/>
                </a:solidFill>
                <a:latin typeface="Arial"/>
                <a:ea typeface="Arial"/>
                <a:cs typeface="Arial"/>
              </a:defRPr>
            </a:pPr>
            <a:r>
              <a:rPr sz="800" b="0" i="0">
                <a:solidFill>
                  <a:srgbClr val="AEB2B3"/>
                </a:solidFill>
                <a:latin typeface="Arial"/>
                <a:ea typeface="Arial"/>
                <a:cs typeface="Arial"/>
              </a:rPr>
              <a:t>GLOBAL NETWORK HARDWARE MARKET &amp; SOURCING STRATEGY</a:t>
            </a:r>
          </a:p>
        </p:txBody>
      </p:sp>
      <p:sp>
        <p:nvSpPr>
          <p:cNvPr id="26" name="">
            <a:extLst xmlns:a="http://schemas.openxmlformats.org/drawingml/2006/main">
              <a:ext uri="{FF2B5EF4-FFF2-40B4-BE49-F238E27FC236}">
                <a16:creationId xmlns:a16="http://schemas.microsoft.com/office/drawing/2014/main" id="{5BA3F0BF-9D70-439C-BF63-9A19FDB3800F}"/>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AEB2B3"/>
                </a:solidFill>
                <a:latin typeface="Arial"/>
                <a:ea typeface="Arial"/>
                <a:cs typeface="Arial"/>
              </a:defRPr>
            </a:pPr>
            <a:r>
              <a:rPr sz="800" b="1" i="0">
                <a:solidFill>
                  <a:srgbClr val="AEB2B3"/>
                </a:solidFill>
                <a:latin typeface="Arial"/>
                <a:ea typeface="Arial"/>
                <a:cs typeface="Arial"/>
              </a:rPr>
              <a:t>35</a:t>
            </a:r>
          </a:p>
        </p:txBody>
      </p:sp>
    </p:spTree>
    <p:extLst>
      <p:ext uri="{BB962C8B-B14F-4D97-AF65-F5344CB8AC3E}">
        <p14:creationId xmlns:p14="http://schemas.microsoft.com/office/powerpoint/2010/main" val="2282797152"/>
      </p:ext>
    </p:extLst>
  </p:cSld>
</p:sld>
</file>

<file path=ppt/slides/slide36.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8A95A9E-427A-4FEF-9C45-E5A0FE42C935}"/>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Part B. Supplier Analysis Maps Four Leading Network Hardware Players Across the Required Dimensions</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36285BF9-8CB0-4EBF-A6A4-2AC0B0B1EAFE}"/>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The supplier screen compares Cisco, HPE Networking, Arista and Huawei on industry experience, capability depth, operational execution and geographic footprint for a global enterprise network refresh.</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D8A43511-D28E-4406-88A4-A55977C79D04}"/>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AA9AD8FC-1CFD-4ACA-BB30-C5ACD5085EB2}"/>
              </a:ext>
            </a:extLst>
          </p:cNvPr>
          <p:cNvSpPr>
            <a:spLocks xmlns:a="http://schemas.openxmlformats.org/drawingml/2006/main" noGrp="1"/>
          </p:cNvSpPr>
          <p:nvPr/>
        </p:nvSpPr>
        <p:spPr>
          <a:xfrm xmlns:a="http://schemas.openxmlformats.org/drawingml/2006/main">
            <a:off x="475488" y="1078992"/>
            <a:ext cx="42062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Top 4 supplier set</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63E7A54D-AB2E-48A2-9361-27356DB8CB61}"/>
              </a:ext>
            </a:extLst>
          </p:cNvPr>
          <p:cNvSpPr>
            <a:spLocks xmlns:a="http://schemas.openxmlformats.org/drawingml/2006/main" noGrp="1"/>
          </p:cNvSpPr>
          <p:nvPr/>
        </p:nvSpPr>
        <p:spPr>
          <a:xfrm xmlns:a="http://schemas.openxmlformats.org/drawingml/2006/main">
            <a:off x="566928" y="1399032"/>
            <a:ext cx="2679192" cy="941832"/>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 name="Shape 5">
            <a:extLst xmlns:a="http://schemas.openxmlformats.org/drawingml/2006/main">
              <a:ext uri="{FF2B5EF4-FFF2-40B4-BE49-F238E27FC236}">
                <a16:creationId xmlns:a16="http://schemas.microsoft.com/office/drawing/2014/main" id="{52280F27-BFF9-419D-91AD-D0EDAC9C1599}"/>
              </a:ext>
            </a:extLst>
          </p:cNvPr>
          <p:cNvSpPr>
            <a:spLocks xmlns:a="http://schemas.openxmlformats.org/drawingml/2006/main" noGrp="1"/>
          </p:cNvSpPr>
          <p:nvPr/>
        </p:nvSpPr>
        <p:spPr>
          <a:xfrm xmlns:a="http://schemas.openxmlformats.org/drawingml/2006/main">
            <a:off x="566928" y="1399032"/>
            <a:ext cx="91440" cy="941832"/>
          </a:xfrm>
          <a:prstGeom xmlns:a="http://schemas.openxmlformats.org/drawingml/2006/main" prst="rect">
            <a:avLst/>
          </a:prstGeom>
          <a:solidFill xmlns:a="http://schemas.openxmlformats.org/drawingml/2006/main">
            <a:srgbClr val="B66E47"/>
          </a:solidFill>
          <a:ln xmlns:a="http://schemas.openxmlformats.org/drawingml/2006/main" w="12700">
            <a:solidFill>
              <a:srgbClr val="1F5D8C"/>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 name="Text 6">
            <a:extLst xmlns:a="http://schemas.openxmlformats.org/drawingml/2006/main">
              <a:ext uri="{FF2B5EF4-FFF2-40B4-BE49-F238E27FC236}">
                <a16:creationId xmlns:a16="http://schemas.microsoft.com/office/drawing/2014/main" id="{AA76C31E-2BC3-4DB2-A940-0BF261DC3E4B}"/>
              </a:ext>
            </a:extLst>
          </p:cNvPr>
          <p:cNvSpPr>
            <a:spLocks xmlns:a="http://schemas.openxmlformats.org/drawingml/2006/main" noGrp="1"/>
          </p:cNvSpPr>
          <p:nvPr/>
        </p:nvSpPr>
        <p:spPr>
          <a:xfrm xmlns:a="http://schemas.openxmlformats.org/drawingml/2006/main">
            <a:off x="749808" y="1517904"/>
            <a:ext cx="231343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Cisco</a:t>
            </a:r>
            <a:endParaRPr sz="800">
              <a:latin typeface="Arial"/>
              <a:ea typeface="Arial"/>
              <a:cs typeface="Arial"/>
            </a:endParaRPr>
          </a:p>
        </p:txBody>
      </p:sp>
      <p:sp>
        <p:nvSpPr>
          <p:cNvPr id="9" name="Text 7">
            <a:extLst xmlns:a="http://schemas.openxmlformats.org/drawingml/2006/main">
              <a:ext uri="{FF2B5EF4-FFF2-40B4-BE49-F238E27FC236}">
                <a16:creationId xmlns:a16="http://schemas.microsoft.com/office/drawing/2014/main" id="{BA794353-DF2C-42AE-9EC2-63C4701E232D}"/>
              </a:ext>
            </a:extLst>
          </p:cNvPr>
          <p:cNvSpPr>
            <a:spLocks xmlns:a="http://schemas.openxmlformats.org/drawingml/2006/main" noGrp="1"/>
          </p:cNvSpPr>
          <p:nvPr/>
        </p:nvSpPr>
        <p:spPr>
          <a:xfrm xmlns:a="http://schemas.openxmlformats.org/drawingml/2006/main">
            <a:off x="749808" y="1755648"/>
            <a:ext cx="2313432"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Broadest enterprise networking incumbent across campus, WAN, data center, security and services.</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245EECC1-4A3F-4FE1-A1C6-34013E070C40}"/>
              </a:ext>
            </a:extLst>
          </p:cNvPr>
          <p:cNvSpPr>
            <a:spLocks xmlns:a="http://schemas.openxmlformats.org/drawingml/2006/main" noGrp="1"/>
          </p:cNvSpPr>
          <p:nvPr/>
        </p:nvSpPr>
        <p:spPr>
          <a:xfrm xmlns:a="http://schemas.openxmlformats.org/drawingml/2006/main">
            <a:off x="3383280" y="1399032"/>
            <a:ext cx="2679192" cy="941832"/>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1" name="Shape 9">
            <a:extLst xmlns:a="http://schemas.openxmlformats.org/drawingml/2006/main">
              <a:ext uri="{FF2B5EF4-FFF2-40B4-BE49-F238E27FC236}">
                <a16:creationId xmlns:a16="http://schemas.microsoft.com/office/drawing/2014/main" id="{19EDAE95-9C3E-410D-BB3D-ECBEBD43DE19}"/>
              </a:ext>
            </a:extLst>
          </p:cNvPr>
          <p:cNvSpPr>
            <a:spLocks xmlns:a="http://schemas.openxmlformats.org/drawingml/2006/main" noGrp="1"/>
          </p:cNvSpPr>
          <p:nvPr/>
        </p:nvSpPr>
        <p:spPr>
          <a:xfrm xmlns:a="http://schemas.openxmlformats.org/drawingml/2006/main">
            <a:off x="3383280" y="1399032"/>
            <a:ext cx="91440" cy="941832"/>
          </a:xfrm>
          <a:prstGeom xmlns:a="http://schemas.openxmlformats.org/drawingml/2006/main" prst="rect">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2" name="Text 10">
            <a:extLst xmlns:a="http://schemas.openxmlformats.org/drawingml/2006/main">
              <a:ext uri="{FF2B5EF4-FFF2-40B4-BE49-F238E27FC236}">
                <a16:creationId xmlns:a16="http://schemas.microsoft.com/office/drawing/2014/main" id="{B246949C-7D5F-4F8A-A0AD-0DD523BCB815}"/>
              </a:ext>
            </a:extLst>
          </p:cNvPr>
          <p:cNvSpPr>
            <a:spLocks xmlns:a="http://schemas.openxmlformats.org/drawingml/2006/main" noGrp="1"/>
          </p:cNvSpPr>
          <p:nvPr/>
        </p:nvSpPr>
        <p:spPr>
          <a:xfrm xmlns:a="http://schemas.openxmlformats.org/drawingml/2006/main">
            <a:off x="3566160" y="1517904"/>
            <a:ext cx="231343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HPE Networking</a:t>
            </a:r>
            <a:endParaRPr sz="800">
              <a:latin typeface="Arial"/>
              <a:ea typeface="Arial"/>
              <a:cs typeface="Arial"/>
            </a:endParaRPr>
          </a:p>
        </p:txBody>
      </p:sp>
      <p:sp>
        <p:nvSpPr>
          <p:cNvPr id="13" name="Text 11">
            <a:extLst xmlns:a="http://schemas.openxmlformats.org/drawingml/2006/main">
              <a:ext uri="{FF2B5EF4-FFF2-40B4-BE49-F238E27FC236}">
                <a16:creationId xmlns:a16="http://schemas.microsoft.com/office/drawing/2014/main" id="{57DAC54C-72CD-4887-BDF1-AD40EC7597BF}"/>
              </a:ext>
            </a:extLst>
          </p:cNvPr>
          <p:cNvSpPr>
            <a:spLocks xmlns:a="http://schemas.openxmlformats.org/drawingml/2006/main" noGrp="1"/>
          </p:cNvSpPr>
          <p:nvPr/>
        </p:nvSpPr>
        <p:spPr>
          <a:xfrm xmlns:a="http://schemas.openxmlformats.org/drawingml/2006/main">
            <a:off x="3566160" y="1755648"/>
            <a:ext cx="2313432"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Combined Aruba + Juniper stack creates a cloud-native, AI-driven portfolio across WLAN, switching, routing and security.</a:t>
            </a:r>
            <a:endParaRPr sz="800">
              <a:latin typeface="Arial"/>
              <a:ea typeface="Arial"/>
              <a:cs typeface="Arial"/>
            </a:endParaRPr>
          </a:p>
        </p:txBody>
      </p:sp>
      <p:sp>
        <p:nvSpPr>
          <p:cNvPr id="14" name="Shape 12">
            <a:extLst xmlns:a="http://schemas.openxmlformats.org/drawingml/2006/main">
              <a:ext uri="{FF2B5EF4-FFF2-40B4-BE49-F238E27FC236}">
                <a16:creationId xmlns:a16="http://schemas.microsoft.com/office/drawing/2014/main" id="{0E08BAE2-7B17-4AEA-847D-5BE9ADAFE048}"/>
              </a:ext>
            </a:extLst>
          </p:cNvPr>
          <p:cNvSpPr>
            <a:spLocks xmlns:a="http://schemas.openxmlformats.org/drawingml/2006/main" noGrp="1"/>
          </p:cNvSpPr>
          <p:nvPr/>
        </p:nvSpPr>
        <p:spPr>
          <a:xfrm xmlns:a="http://schemas.openxmlformats.org/drawingml/2006/main">
            <a:off x="6199632" y="1399032"/>
            <a:ext cx="2679192" cy="941832"/>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5" name="Shape 13">
            <a:extLst xmlns:a="http://schemas.openxmlformats.org/drawingml/2006/main">
              <a:ext uri="{FF2B5EF4-FFF2-40B4-BE49-F238E27FC236}">
                <a16:creationId xmlns:a16="http://schemas.microsoft.com/office/drawing/2014/main" id="{C7C5ECA2-F728-44D1-BCA5-37AEA267F223}"/>
              </a:ext>
            </a:extLst>
          </p:cNvPr>
          <p:cNvSpPr>
            <a:spLocks xmlns:a="http://schemas.openxmlformats.org/drawingml/2006/main" noGrp="1"/>
          </p:cNvSpPr>
          <p:nvPr/>
        </p:nvSpPr>
        <p:spPr>
          <a:xfrm xmlns:a="http://schemas.openxmlformats.org/drawingml/2006/main">
            <a:off x="6199632" y="1399032"/>
            <a:ext cx="91440" cy="941832"/>
          </a:xfrm>
          <a:prstGeom xmlns:a="http://schemas.openxmlformats.org/drawingml/2006/main" prst="rect">
            <a:avLst/>
          </a:prstGeom>
          <a:solidFill xmlns:a="http://schemas.openxmlformats.org/drawingml/2006/main">
            <a:srgbClr val="6B4E9B"/>
          </a:solidFill>
          <a:ln xmlns:a="http://schemas.openxmlformats.org/drawingml/2006/main" w="12700">
            <a:solidFill>
              <a:srgbClr val="6B4E9B"/>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6" name="Text 14">
            <a:extLst xmlns:a="http://schemas.openxmlformats.org/drawingml/2006/main">
              <a:ext uri="{FF2B5EF4-FFF2-40B4-BE49-F238E27FC236}">
                <a16:creationId xmlns:a16="http://schemas.microsoft.com/office/drawing/2014/main" id="{615F91DA-8468-482B-BA50-EEA85E9DD649}"/>
              </a:ext>
            </a:extLst>
          </p:cNvPr>
          <p:cNvSpPr>
            <a:spLocks xmlns:a="http://schemas.openxmlformats.org/drawingml/2006/main" noGrp="1"/>
          </p:cNvSpPr>
          <p:nvPr/>
        </p:nvSpPr>
        <p:spPr>
          <a:xfrm xmlns:a="http://schemas.openxmlformats.org/drawingml/2006/main">
            <a:off x="6382512" y="1517904"/>
            <a:ext cx="231343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Arista</a:t>
            </a:r>
            <a:endParaRPr sz="800">
              <a:latin typeface="Arial"/>
              <a:ea typeface="Arial"/>
              <a:cs typeface="Arial"/>
            </a:endParaRPr>
          </a:p>
        </p:txBody>
      </p:sp>
      <p:sp>
        <p:nvSpPr>
          <p:cNvPr id="17" name="Text 15">
            <a:extLst xmlns:a="http://schemas.openxmlformats.org/drawingml/2006/main">
              <a:ext uri="{FF2B5EF4-FFF2-40B4-BE49-F238E27FC236}">
                <a16:creationId xmlns:a16="http://schemas.microsoft.com/office/drawing/2014/main" id="{235334F3-E2B4-4421-A097-0411F93580F6}"/>
              </a:ext>
            </a:extLst>
          </p:cNvPr>
          <p:cNvSpPr>
            <a:spLocks xmlns:a="http://schemas.openxmlformats.org/drawingml/2006/main" noGrp="1"/>
          </p:cNvSpPr>
          <p:nvPr/>
        </p:nvSpPr>
        <p:spPr>
          <a:xfrm xmlns:a="http://schemas.openxmlformats.org/drawingml/2006/main">
            <a:off x="6382512" y="1755648"/>
            <a:ext cx="2313432"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Strongest in high-performance data-center and AI switching, with growing campus and routing footprint.</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A4FE0335-6F34-4B74-B561-6E89397CA5A9}"/>
              </a:ext>
            </a:extLst>
          </p:cNvPr>
          <p:cNvSpPr>
            <a:spLocks xmlns:a="http://schemas.openxmlformats.org/drawingml/2006/main" noGrp="1"/>
          </p:cNvSpPr>
          <p:nvPr/>
        </p:nvSpPr>
        <p:spPr>
          <a:xfrm xmlns:a="http://schemas.openxmlformats.org/drawingml/2006/main">
            <a:off x="9015984" y="1399032"/>
            <a:ext cx="2679192" cy="941832"/>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9" name="Shape 17">
            <a:extLst xmlns:a="http://schemas.openxmlformats.org/drawingml/2006/main">
              <a:ext uri="{FF2B5EF4-FFF2-40B4-BE49-F238E27FC236}">
                <a16:creationId xmlns:a16="http://schemas.microsoft.com/office/drawing/2014/main" id="{D28FC4E9-64FE-47AD-A399-5915DB3B654A}"/>
              </a:ext>
            </a:extLst>
          </p:cNvPr>
          <p:cNvSpPr>
            <a:spLocks xmlns:a="http://schemas.openxmlformats.org/drawingml/2006/main" noGrp="1"/>
          </p:cNvSpPr>
          <p:nvPr/>
        </p:nvSpPr>
        <p:spPr>
          <a:xfrm xmlns:a="http://schemas.openxmlformats.org/drawingml/2006/main">
            <a:off x="9015984" y="1399032"/>
            <a:ext cx="91440" cy="941832"/>
          </a:xfrm>
          <a:prstGeom xmlns:a="http://schemas.openxmlformats.org/drawingml/2006/main" prst="rect">
            <a:avLst/>
          </a:prstGeom>
          <a:solidFill xmlns:a="http://schemas.openxmlformats.org/drawingml/2006/main">
            <a:srgbClr val="C69345"/>
          </a:solidFill>
          <a:ln xmlns:a="http://schemas.openxmlformats.org/drawingml/2006/main" w="12700">
            <a:solidFill>
              <a:srgbClr val="9A5B00"/>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0" name="Text 18">
            <a:extLst xmlns:a="http://schemas.openxmlformats.org/drawingml/2006/main">
              <a:ext uri="{FF2B5EF4-FFF2-40B4-BE49-F238E27FC236}">
                <a16:creationId xmlns:a16="http://schemas.microsoft.com/office/drawing/2014/main" id="{058CB138-9EE5-439A-9F4F-DF2DE0864F8D}"/>
              </a:ext>
            </a:extLst>
          </p:cNvPr>
          <p:cNvSpPr>
            <a:spLocks xmlns:a="http://schemas.openxmlformats.org/drawingml/2006/main" noGrp="1"/>
          </p:cNvSpPr>
          <p:nvPr/>
        </p:nvSpPr>
        <p:spPr>
          <a:xfrm xmlns:a="http://schemas.openxmlformats.org/drawingml/2006/main">
            <a:off x="9198864" y="1517904"/>
            <a:ext cx="2313432"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Huawei</a:t>
            </a:r>
            <a:endParaRPr sz="800">
              <a:latin typeface="Arial"/>
              <a:ea typeface="Arial"/>
              <a:cs typeface="Arial"/>
            </a:endParaRPr>
          </a:p>
        </p:txBody>
      </p:sp>
      <p:sp>
        <p:nvSpPr>
          <p:cNvPr id="21" name="Text 19">
            <a:extLst xmlns:a="http://schemas.openxmlformats.org/drawingml/2006/main">
              <a:ext uri="{FF2B5EF4-FFF2-40B4-BE49-F238E27FC236}">
                <a16:creationId xmlns:a16="http://schemas.microsoft.com/office/drawing/2014/main" id="{8B39241F-EF43-4C8B-AD88-3C517EEE4FD9}"/>
              </a:ext>
            </a:extLst>
          </p:cNvPr>
          <p:cNvSpPr>
            <a:spLocks xmlns:a="http://schemas.openxmlformats.org/drawingml/2006/main" noGrp="1"/>
          </p:cNvSpPr>
          <p:nvPr/>
        </p:nvSpPr>
        <p:spPr>
          <a:xfrm xmlns:a="http://schemas.openxmlformats.org/drawingml/2006/main">
            <a:off x="9198864" y="1755648"/>
            <a:ext cx="2313432" cy="4389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Very broad ICT infrastructure vendor with deep R&amp;D scale and strong global hardware portfolio, but with NA/EU compliance constraints.</a:t>
            </a:r>
            <a:endParaRPr sz="800">
              <a:latin typeface="Arial"/>
              <a:ea typeface="Arial"/>
              <a:cs typeface="Arial"/>
            </a:endParaRPr>
          </a:p>
        </p:txBody>
      </p:sp>
      <p:sp>
        <p:nvSpPr>
          <p:cNvPr id="22" name="Text 20">
            <a:extLst xmlns:a="http://schemas.openxmlformats.org/drawingml/2006/main">
              <a:ext uri="{FF2B5EF4-FFF2-40B4-BE49-F238E27FC236}">
                <a16:creationId xmlns:a16="http://schemas.microsoft.com/office/drawing/2014/main" id="{59C630C4-F9C7-427C-BB2F-6A0523CF2942}"/>
              </a:ext>
            </a:extLst>
          </p:cNvPr>
          <p:cNvSpPr>
            <a:spLocks xmlns:a="http://schemas.openxmlformats.org/drawingml/2006/main" noGrp="1"/>
          </p:cNvSpPr>
          <p:nvPr/>
        </p:nvSpPr>
        <p:spPr>
          <a:xfrm xmlns:a="http://schemas.openxmlformats.org/drawingml/2006/main">
            <a:off x="475488" y="2706624"/>
            <a:ext cx="384048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Directional supplier strength map</a:t>
            </a:r>
            <a:endParaRPr sz="1000">
              <a:latin typeface="Arial"/>
              <a:ea typeface="Arial"/>
              <a:cs typeface="Arial"/>
            </a:endParaRPr>
          </a:p>
        </p:txBody>
      </p:sp>
      <p:sp>
        <p:nvSpPr>
          <p:cNvPr id="23" name="Shape 21">
            <a:extLst xmlns:a="http://schemas.openxmlformats.org/drawingml/2006/main">
              <a:ext uri="{FF2B5EF4-FFF2-40B4-BE49-F238E27FC236}">
                <a16:creationId xmlns:a16="http://schemas.microsoft.com/office/drawing/2014/main" id="{6DE36CC4-5261-4BAF-AFA5-BABE30531CA0}"/>
              </a:ext>
            </a:extLst>
          </p:cNvPr>
          <p:cNvSpPr>
            <a:spLocks xmlns:a="http://schemas.openxmlformats.org/drawingml/2006/main" noGrp="1"/>
          </p:cNvSpPr>
          <p:nvPr/>
        </p:nvSpPr>
        <p:spPr>
          <a:xfrm xmlns:a="http://schemas.openxmlformats.org/drawingml/2006/main" rot="0" flipH="0" flipV="0">
            <a:off x="658368" y="3026664"/>
            <a:ext cx="1908705"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4" name="Text 22">
            <a:extLst xmlns:a="http://schemas.openxmlformats.org/drawingml/2006/main">
              <a:ext uri="{FF2B5EF4-FFF2-40B4-BE49-F238E27FC236}">
                <a16:creationId xmlns:a16="http://schemas.microsoft.com/office/drawing/2014/main" id="{8CB38C6D-848A-43D2-BEDD-93FEBCE63306}"/>
              </a:ext>
            </a:extLst>
          </p:cNvPr>
          <p:cNvSpPr>
            <a:spLocks xmlns:a="http://schemas.openxmlformats.org/drawingml/2006/main" noGrp="1"/>
          </p:cNvSpPr>
          <p:nvPr/>
        </p:nvSpPr>
        <p:spPr>
          <a:xfrm xmlns:a="http://schemas.openxmlformats.org/drawingml/2006/main" rot="0" flipH="0" flipV="0">
            <a:off x="731779" y="3090672"/>
            <a:ext cx="1761881"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Supplier</a:t>
            </a:r>
            <a:endParaRPr sz="800">
              <a:latin typeface="Arial"/>
              <a:ea typeface="Arial"/>
              <a:cs typeface="Arial"/>
            </a:endParaRPr>
          </a:p>
        </p:txBody>
      </p:sp>
      <p:sp>
        <p:nvSpPr>
          <p:cNvPr id="25" name="Shape 23">
            <a:extLst xmlns:a="http://schemas.openxmlformats.org/drawingml/2006/main">
              <a:ext uri="{FF2B5EF4-FFF2-40B4-BE49-F238E27FC236}">
                <a16:creationId xmlns:a16="http://schemas.microsoft.com/office/drawing/2014/main" id="{B9A8B3A7-E3FA-4FD4-8365-EF21C816D860}"/>
              </a:ext>
            </a:extLst>
          </p:cNvPr>
          <p:cNvSpPr>
            <a:spLocks xmlns:a="http://schemas.openxmlformats.org/drawingml/2006/main" noGrp="1"/>
          </p:cNvSpPr>
          <p:nvPr/>
        </p:nvSpPr>
        <p:spPr>
          <a:xfrm xmlns:a="http://schemas.openxmlformats.org/drawingml/2006/main" rot="0" flipH="0" flipV="0">
            <a:off x="2567073" y="3026664"/>
            <a:ext cx="1310924"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6" name="Text 24">
            <a:extLst xmlns:a="http://schemas.openxmlformats.org/drawingml/2006/main">
              <a:ext uri="{FF2B5EF4-FFF2-40B4-BE49-F238E27FC236}">
                <a16:creationId xmlns:a16="http://schemas.microsoft.com/office/drawing/2014/main" id="{95FFF045-C8DA-41CF-BD4A-494CA170D40E}"/>
              </a:ext>
            </a:extLst>
          </p:cNvPr>
          <p:cNvSpPr>
            <a:spLocks xmlns:a="http://schemas.openxmlformats.org/drawingml/2006/main" noGrp="1"/>
          </p:cNvSpPr>
          <p:nvPr/>
        </p:nvSpPr>
        <p:spPr>
          <a:xfrm xmlns:a="http://schemas.openxmlformats.org/drawingml/2006/main" rot="0" flipH="0" flipV="0">
            <a:off x="2640485" y="3090672"/>
            <a:ext cx="1164100"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Industry</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Experience</a:t>
            </a:r>
            <a:endParaRPr sz="800">
              <a:latin typeface="Arial"/>
              <a:ea typeface="Arial"/>
              <a:cs typeface="Arial"/>
            </a:endParaRPr>
          </a:p>
        </p:txBody>
      </p:sp>
      <p:sp>
        <p:nvSpPr>
          <p:cNvPr id="27" name="Shape 25">
            <a:extLst xmlns:a="http://schemas.openxmlformats.org/drawingml/2006/main">
              <a:ext uri="{FF2B5EF4-FFF2-40B4-BE49-F238E27FC236}">
                <a16:creationId xmlns:a16="http://schemas.microsoft.com/office/drawing/2014/main" id="{8FF121D7-77B3-401E-BDC4-B5B7E17E5A87}"/>
              </a:ext>
            </a:extLst>
          </p:cNvPr>
          <p:cNvSpPr>
            <a:spLocks xmlns:a="http://schemas.openxmlformats.org/drawingml/2006/main" noGrp="1"/>
          </p:cNvSpPr>
          <p:nvPr/>
        </p:nvSpPr>
        <p:spPr>
          <a:xfrm xmlns:a="http://schemas.openxmlformats.org/drawingml/2006/main" rot="0" flipH="0" flipV="0">
            <a:off x="3877997" y="3026664"/>
            <a:ext cx="1310924"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8" name="Text 26">
            <a:extLst xmlns:a="http://schemas.openxmlformats.org/drawingml/2006/main">
              <a:ext uri="{FF2B5EF4-FFF2-40B4-BE49-F238E27FC236}">
                <a16:creationId xmlns:a16="http://schemas.microsoft.com/office/drawing/2014/main" id="{E17FC12A-5125-4600-B1C8-C478B7C30F8B}"/>
              </a:ext>
            </a:extLst>
          </p:cNvPr>
          <p:cNvSpPr>
            <a:spLocks xmlns:a="http://schemas.openxmlformats.org/drawingml/2006/main" noGrp="1"/>
          </p:cNvSpPr>
          <p:nvPr/>
        </p:nvSpPr>
        <p:spPr>
          <a:xfrm xmlns:a="http://schemas.openxmlformats.org/drawingml/2006/main" rot="0" flipH="0" flipV="0">
            <a:off x="3951409" y="3090672"/>
            <a:ext cx="1164100"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Capability &amp;</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Expertise</a:t>
            </a:r>
            <a:endParaRPr sz="800">
              <a:latin typeface="Arial"/>
              <a:ea typeface="Arial"/>
              <a:cs typeface="Arial"/>
            </a:endParaRPr>
          </a:p>
        </p:txBody>
      </p:sp>
      <p:sp>
        <p:nvSpPr>
          <p:cNvPr id="29" name="Shape 27">
            <a:extLst xmlns:a="http://schemas.openxmlformats.org/drawingml/2006/main">
              <a:ext uri="{FF2B5EF4-FFF2-40B4-BE49-F238E27FC236}">
                <a16:creationId xmlns:a16="http://schemas.microsoft.com/office/drawing/2014/main" id="{80E9D7CF-0154-40CF-A6F1-4CBA4B362397}"/>
              </a:ext>
            </a:extLst>
          </p:cNvPr>
          <p:cNvSpPr>
            <a:spLocks xmlns:a="http://schemas.openxmlformats.org/drawingml/2006/main" noGrp="1"/>
          </p:cNvSpPr>
          <p:nvPr/>
        </p:nvSpPr>
        <p:spPr>
          <a:xfrm xmlns:a="http://schemas.openxmlformats.org/drawingml/2006/main" rot="0" flipH="0" flipV="0">
            <a:off x="5188921" y="3026664"/>
            <a:ext cx="1310924"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0" name="Text 28">
            <a:extLst xmlns:a="http://schemas.openxmlformats.org/drawingml/2006/main">
              <a:ext uri="{FF2B5EF4-FFF2-40B4-BE49-F238E27FC236}">
                <a16:creationId xmlns:a16="http://schemas.microsoft.com/office/drawing/2014/main" id="{5C2E0336-9834-48C5-86EB-6DF0FE4E28BB}"/>
              </a:ext>
            </a:extLst>
          </p:cNvPr>
          <p:cNvSpPr>
            <a:spLocks xmlns:a="http://schemas.openxmlformats.org/drawingml/2006/main" noGrp="1"/>
          </p:cNvSpPr>
          <p:nvPr/>
        </p:nvSpPr>
        <p:spPr>
          <a:xfrm xmlns:a="http://schemas.openxmlformats.org/drawingml/2006/main" rot="0" flipH="0" flipV="0">
            <a:off x="5262333" y="3090672"/>
            <a:ext cx="1164100"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Operational</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Capabilities</a:t>
            </a:r>
            <a:endParaRPr sz="800">
              <a:latin typeface="Arial"/>
              <a:ea typeface="Arial"/>
              <a:cs typeface="Arial"/>
            </a:endParaRPr>
          </a:p>
        </p:txBody>
      </p:sp>
      <p:sp>
        <p:nvSpPr>
          <p:cNvPr id="31" name="Shape 29">
            <a:extLst xmlns:a="http://schemas.openxmlformats.org/drawingml/2006/main">
              <a:ext uri="{FF2B5EF4-FFF2-40B4-BE49-F238E27FC236}">
                <a16:creationId xmlns:a16="http://schemas.microsoft.com/office/drawing/2014/main" id="{97420596-872E-46E5-8A09-037EA234C9A1}"/>
              </a:ext>
            </a:extLst>
          </p:cNvPr>
          <p:cNvSpPr>
            <a:spLocks xmlns:a="http://schemas.openxmlformats.org/drawingml/2006/main" noGrp="1"/>
          </p:cNvSpPr>
          <p:nvPr/>
        </p:nvSpPr>
        <p:spPr>
          <a:xfrm xmlns:a="http://schemas.openxmlformats.org/drawingml/2006/main" rot="0" flipH="0" flipV="0">
            <a:off x="6499845" y="3026664"/>
            <a:ext cx="1310924"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2" name="Text 30">
            <a:extLst xmlns:a="http://schemas.openxmlformats.org/drawingml/2006/main">
              <a:ext uri="{FF2B5EF4-FFF2-40B4-BE49-F238E27FC236}">
                <a16:creationId xmlns:a16="http://schemas.microsoft.com/office/drawing/2014/main" id="{89C5C90A-EE4A-42BB-839C-B43BBBF251A2}"/>
              </a:ext>
            </a:extLst>
          </p:cNvPr>
          <p:cNvSpPr>
            <a:spLocks xmlns:a="http://schemas.openxmlformats.org/drawingml/2006/main" noGrp="1"/>
          </p:cNvSpPr>
          <p:nvPr/>
        </p:nvSpPr>
        <p:spPr>
          <a:xfrm xmlns:a="http://schemas.openxmlformats.org/drawingml/2006/main" rot="0" flipH="0" flipV="0">
            <a:off x="6573257" y="3090672"/>
            <a:ext cx="1164100"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Geographic</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Presence</a:t>
            </a:r>
            <a:endParaRPr sz="800">
              <a:latin typeface="Arial"/>
              <a:ea typeface="Arial"/>
              <a:cs typeface="Arial"/>
            </a:endParaRPr>
          </a:p>
        </p:txBody>
      </p:sp>
      <p:sp>
        <p:nvSpPr>
          <p:cNvPr id="33" name="Shape 31">
            <a:extLst xmlns:a="http://schemas.openxmlformats.org/drawingml/2006/main">
              <a:ext uri="{FF2B5EF4-FFF2-40B4-BE49-F238E27FC236}">
                <a16:creationId xmlns:a16="http://schemas.microsoft.com/office/drawing/2014/main" id="{236DFE12-76C5-462A-933A-B44EE7C0BD9D}"/>
              </a:ext>
            </a:extLst>
          </p:cNvPr>
          <p:cNvSpPr>
            <a:spLocks xmlns:a="http://schemas.openxmlformats.org/drawingml/2006/main" noGrp="1"/>
          </p:cNvSpPr>
          <p:nvPr/>
        </p:nvSpPr>
        <p:spPr>
          <a:xfrm xmlns:a="http://schemas.openxmlformats.org/drawingml/2006/main" rot="0" flipH="0" flipV="0">
            <a:off x="7810769" y="3026664"/>
            <a:ext cx="3806923" cy="3108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4" name="Text 32">
            <a:extLst xmlns:a="http://schemas.openxmlformats.org/drawingml/2006/main">
              <a:ext uri="{FF2B5EF4-FFF2-40B4-BE49-F238E27FC236}">
                <a16:creationId xmlns:a16="http://schemas.microsoft.com/office/drawing/2014/main" id="{E5D04879-FE84-4B65-B50F-2DD4F31DEE15}"/>
              </a:ext>
            </a:extLst>
          </p:cNvPr>
          <p:cNvSpPr>
            <a:spLocks xmlns:a="http://schemas.openxmlformats.org/drawingml/2006/main" noGrp="1"/>
          </p:cNvSpPr>
          <p:nvPr/>
        </p:nvSpPr>
        <p:spPr>
          <a:xfrm xmlns:a="http://schemas.openxmlformats.org/drawingml/2006/main" rot="0" flipH="0" flipV="0">
            <a:off x="7884181" y="3090672"/>
            <a:ext cx="3660099" cy="21031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Observation</a:t>
            </a:r>
            <a:endParaRPr sz="800">
              <a:latin typeface="Arial"/>
              <a:ea typeface="Arial"/>
              <a:cs typeface="Arial"/>
            </a:endParaRPr>
          </a:p>
        </p:txBody>
      </p:sp>
      <p:sp>
        <p:nvSpPr>
          <p:cNvPr id="35" name="Shape 33">
            <a:extLst xmlns:a="http://schemas.openxmlformats.org/drawingml/2006/main">
              <a:ext uri="{FF2B5EF4-FFF2-40B4-BE49-F238E27FC236}">
                <a16:creationId xmlns:a16="http://schemas.microsoft.com/office/drawing/2014/main" id="{196D283E-BA4C-4654-8583-EF6F126B3B9A}"/>
              </a:ext>
            </a:extLst>
          </p:cNvPr>
          <p:cNvSpPr>
            <a:spLocks xmlns:a="http://schemas.openxmlformats.org/drawingml/2006/main" noGrp="1"/>
          </p:cNvSpPr>
          <p:nvPr/>
        </p:nvSpPr>
        <p:spPr>
          <a:xfrm xmlns:a="http://schemas.openxmlformats.org/drawingml/2006/main" rot="0" flipH="0" flipV="0">
            <a:off x="658368" y="3337560"/>
            <a:ext cx="1908705" cy="4297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6" name="Text 34">
            <a:extLst xmlns:a="http://schemas.openxmlformats.org/drawingml/2006/main">
              <a:ext uri="{FF2B5EF4-FFF2-40B4-BE49-F238E27FC236}">
                <a16:creationId xmlns:a16="http://schemas.microsoft.com/office/drawing/2014/main" id="{96350199-DF42-48E9-976A-5A401DD1F44C}"/>
              </a:ext>
            </a:extLst>
          </p:cNvPr>
          <p:cNvSpPr>
            <a:spLocks xmlns:a="http://schemas.openxmlformats.org/drawingml/2006/main" noGrp="1"/>
          </p:cNvSpPr>
          <p:nvPr/>
        </p:nvSpPr>
        <p:spPr>
          <a:xfrm xmlns:a="http://schemas.openxmlformats.org/drawingml/2006/main" rot="0" flipH="0" flipV="0">
            <a:off x="731779" y="3392424"/>
            <a:ext cx="1761881"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Cisco</a:t>
            </a:r>
            <a:endParaRPr sz="800">
              <a:latin typeface="Arial"/>
              <a:ea typeface="Arial"/>
              <a:cs typeface="Arial"/>
            </a:endParaRPr>
          </a:p>
        </p:txBody>
      </p:sp>
      <p:sp>
        <p:nvSpPr>
          <p:cNvPr id="37" name="Shape 35">
            <a:extLst xmlns:a="http://schemas.openxmlformats.org/drawingml/2006/main">
              <a:ext uri="{FF2B5EF4-FFF2-40B4-BE49-F238E27FC236}">
                <a16:creationId xmlns:a16="http://schemas.microsoft.com/office/drawing/2014/main" id="{4B2A10B3-B5CA-4503-AAE8-11353C4DBF4A}"/>
              </a:ext>
            </a:extLst>
          </p:cNvPr>
          <p:cNvSpPr>
            <a:spLocks xmlns:a="http://schemas.openxmlformats.org/drawingml/2006/main" noGrp="1"/>
          </p:cNvSpPr>
          <p:nvPr/>
        </p:nvSpPr>
        <p:spPr>
          <a:xfrm xmlns:a="http://schemas.openxmlformats.org/drawingml/2006/main" rot="0" flipH="0" flipV="0">
            <a:off x="2567073" y="3337560"/>
            <a:ext cx="1310924" cy="4297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8" name="Text 36">
            <a:extLst xmlns:a="http://schemas.openxmlformats.org/drawingml/2006/main">
              <a:ext uri="{FF2B5EF4-FFF2-40B4-BE49-F238E27FC236}">
                <a16:creationId xmlns:a16="http://schemas.microsoft.com/office/drawing/2014/main" id="{E4BEF73F-68EF-46D8-95C3-C3FB5C7C5203}"/>
              </a:ext>
            </a:extLst>
          </p:cNvPr>
          <p:cNvSpPr>
            <a:spLocks xmlns:a="http://schemas.openxmlformats.org/drawingml/2006/main" noGrp="1"/>
          </p:cNvSpPr>
          <p:nvPr/>
        </p:nvSpPr>
        <p:spPr>
          <a:xfrm xmlns:a="http://schemas.openxmlformats.org/drawingml/2006/main" rot="0" flipH="0" flipV="0">
            <a:off x="2640485" y="3392424"/>
            <a:ext cx="1164100"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39" name="Shape 37">
            <a:extLst xmlns:a="http://schemas.openxmlformats.org/drawingml/2006/main">
              <a:ext uri="{FF2B5EF4-FFF2-40B4-BE49-F238E27FC236}">
                <a16:creationId xmlns:a16="http://schemas.microsoft.com/office/drawing/2014/main" id="{F3694D53-29C7-4F3E-9505-202ACB26FB18}"/>
              </a:ext>
            </a:extLst>
          </p:cNvPr>
          <p:cNvSpPr>
            <a:spLocks xmlns:a="http://schemas.openxmlformats.org/drawingml/2006/main" noGrp="1"/>
          </p:cNvSpPr>
          <p:nvPr/>
        </p:nvSpPr>
        <p:spPr>
          <a:xfrm xmlns:a="http://schemas.openxmlformats.org/drawingml/2006/main" rot="0" flipH="0" flipV="0">
            <a:off x="2797796" y="3442716"/>
            <a:ext cx="818016"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0" name="Text 38">
            <a:extLst xmlns:a="http://schemas.openxmlformats.org/drawingml/2006/main">
              <a:ext uri="{FF2B5EF4-FFF2-40B4-BE49-F238E27FC236}">
                <a16:creationId xmlns:a16="http://schemas.microsoft.com/office/drawing/2014/main" id="{9B8DFA4B-1929-4D32-BBAE-2112AD3AD166}"/>
              </a:ext>
            </a:extLst>
          </p:cNvPr>
          <p:cNvSpPr>
            <a:spLocks xmlns:a="http://schemas.openxmlformats.org/drawingml/2006/main" noGrp="1"/>
          </p:cNvSpPr>
          <p:nvPr/>
        </p:nvSpPr>
        <p:spPr>
          <a:xfrm xmlns:a="http://schemas.openxmlformats.org/drawingml/2006/main" rot="0" flipH="0" flipV="0">
            <a:off x="2839745" y="3502152"/>
            <a:ext cx="734117"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41" name="Shape 39">
            <a:extLst xmlns:a="http://schemas.openxmlformats.org/drawingml/2006/main">
              <a:ext uri="{FF2B5EF4-FFF2-40B4-BE49-F238E27FC236}">
                <a16:creationId xmlns:a16="http://schemas.microsoft.com/office/drawing/2014/main" id="{59F5FF05-4F27-4A20-88E1-0CC1B5C32520}"/>
              </a:ext>
            </a:extLst>
          </p:cNvPr>
          <p:cNvSpPr>
            <a:spLocks xmlns:a="http://schemas.openxmlformats.org/drawingml/2006/main" noGrp="1"/>
          </p:cNvSpPr>
          <p:nvPr/>
        </p:nvSpPr>
        <p:spPr>
          <a:xfrm xmlns:a="http://schemas.openxmlformats.org/drawingml/2006/main" rot="0" flipH="0" flipV="0">
            <a:off x="3877997" y="3337560"/>
            <a:ext cx="1310924" cy="4297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2" name="Text 40">
            <a:extLst xmlns:a="http://schemas.openxmlformats.org/drawingml/2006/main">
              <a:ext uri="{FF2B5EF4-FFF2-40B4-BE49-F238E27FC236}">
                <a16:creationId xmlns:a16="http://schemas.microsoft.com/office/drawing/2014/main" id="{023C8B27-85A8-40BF-8444-AB0835E2D1F0}"/>
              </a:ext>
            </a:extLst>
          </p:cNvPr>
          <p:cNvSpPr>
            <a:spLocks xmlns:a="http://schemas.openxmlformats.org/drawingml/2006/main" noGrp="1"/>
          </p:cNvSpPr>
          <p:nvPr/>
        </p:nvSpPr>
        <p:spPr>
          <a:xfrm xmlns:a="http://schemas.openxmlformats.org/drawingml/2006/main" rot="0" flipH="0" flipV="0">
            <a:off x="3951409" y="3392424"/>
            <a:ext cx="1164100"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43" name="Shape 41">
            <a:extLst xmlns:a="http://schemas.openxmlformats.org/drawingml/2006/main">
              <a:ext uri="{FF2B5EF4-FFF2-40B4-BE49-F238E27FC236}">
                <a16:creationId xmlns:a16="http://schemas.microsoft.com/office/drawing/2014/main" id="{8EEA331E-C618-49E6-9332-2989BE9C4752}"/>
              </a:ext>
            </a:extLst>
          </p:cNvPr>
          <p:cNvSpPr>
            <a:spLocks xmlns:a="http://schemas.openxmlformats.org/drawingml/2006/main" noGrp="1"/>
          </p:cNvSpPr>
          <p:nvPr/>
        </p:nvSpPr>
        <p:spPr>
          <a:xfrm xmlns:a="http://schemas.openxmlformats.org/drawingml/2006/main" rot="0" flipH="0" flipV="0">
            <a:off x="4108720" y="3442716"/>
            <a:ext cx="818016"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4" name="Text 42">
            <a:extLst xmlns:a="http://schemas.openxmlformats.org/drawingml/2006/main">
              <a:ext uri="{FF2B5EF4-FFF2-40B4-BE49-F238E27FC236}">
                <a16:creationId xmlns:a16="http://schemas.microsoft.com/office/drawing/2014/main" id="{EDB98E00-164E-4CB7-92F2-609C9392F991}"/>
              </a:ext>
            </a:extLst>
          </p:cNvPr>
          <p:cNvSpPr>
            <a:spLocks xmlns:a="http://schemas.openxmlformats.org/drawingml/2006/main" noGrp="1"/>
          </p:cNvSpPr>
          <p:nvPr/>
        </p:nvSpPr>
        <p:spPr>
          <a:xfrm xmlns:a="http://schemas.openxmlformats.org/drawingml/2006/main" rot="0" flipH="0" flipV="0">
            <a:off x="4150669" y="3502152"/>
            <a:ext cx="734117"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45" name="Shape 43">
            <a:extLst xmlns:a="http://schemas.openxmlformats.org/drawingml/2006/main">
              <a:ext uri="{FF2B5EF4-FFF2-40B4-BE49-F238E27FC236}">
                <a16:creationId xmlns:a16="http://schemas.microsoft.com/office/drawing/2014/main" id="{B38411D8-990F-4931-8FBC-7A37B30D426B}"/>
              </a:ext>
            </a:extLst>
          </p:cNvPr>
          <p:cNvSpPr>
            <a:spLocks xmlns:a="http://schemas.openxmlformats.org/drawingml/2006/main" noGrp="1"/>
          </p:cNvSpPr>
          <p:nvPr/>
        </p:nvSpPr>
        <p:spPr>
          <a:xfrm xmlns:a="http://schemas.openxmlformats.org/drawingml/2006/main" rot="0" flipH="0" flipV="0">
            <a:off x="5188921" y="3337560"/>
            <a:ext cx="1310924" cy="4297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6" name="Text 44">
            <a:extLst xmlns:a="http://schemas.openxmlformats.org/drawingml/2006/main">
              <a:ext uri="{FF2B5EF4-FFF2-40B4-BE49-F238E27FC236}">
                <a16:creationId xmlns:a16="http://schemas.microsoft.com/office/drawing/2014/main" id="{CA603A31-326B-472D-8E2E-95B3E28AA92A}"/>
              </a:ext>
            </a:extLst>
          </p:cNvPr>
          <p:cNvSpPr>
            <a:spLocks xmlns:a="http://schemas.openxmlformats.org/drawingml/2006/main" noGrp="1"/>
          </p:cNvSpPr>
          <p:nvPr/>
        </p:nvSpPr>
        <p:spPr>
          <a:xfrm xmlns:a="http://schemas.openxmlformats.org/drawingml/2006/main" rot="0" flipH="0" flipV="0">
            <a:off x="5262333" y="3392424"/>
            <a:ext cx="1164100"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47" name="Shape 45">
            <a:extLst xmlns:a="http://schemas.openxmlformats.org/drawingml/2006/main">
              <a:ext uri="{FF2B5EF4-FFF2-40B4-BE49-F238E27FC236}">
                <a16:creationId xmlns:a16="http://schemas.microsoft.com/office/drawing/2014/main" id="{345F1D1B-BA8E-46DD-BA90-538B676BF987}"/>
              </a:ext>
            </a:extLst>
          </p:cNvPr>
          <p:cNvSpPr>
            <a:spLocks xmlns:a="http://schemas.openxmlformats.org/drawingml/2006/main" noGrp="1"/>
          </p:cNvSpPr>
          <p:nvPr/>
        </p:nvSpPr>
        <p:spPr>
          <a:xfrm xmlns:a="http://schemas.openxmlformats.org/drawingml/2006/main" rot="0" flipH="0" flipV="0">
            <a:off x="5419644" y="3442716"/>
            <a:ext cx="818016"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8" name="Text 46">
            <a:extLst xmlns:a="http://schemas.openxmlformats.org/drawingml/2006/main">
              <a:ext uri="{FF2B5EF4-FFF2-40B4-BE49-F238E27FC236}">
                <a16:creationId xmlns:a16="http://schemas.microsoft.com/office/drawing/2014/main" id="{E6B22123-E65E-42EF-BD88-3572F4818B15}"/>
              </a:ext>
            </a:extLst>
          </p:cNvPr>
          <p:cNvSpPr>
            <a:spLocks xmlns:a="http://schemas.openxmlformats.org/drawingml/2006/main" noGrp="1"/>
          </p:cNvSpPr>
          <p:nvPr/>
        </p:nvSpPr>
        <p:spPr>
          <a:xfrm xmlns:a="http://schemas.openxmlformats.org/drawingml/2006/main" rot="0" flipH="0" flipV="0">
            <a:off x="5461593" y="3502152"/>
            <a:ext cx="734117"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49" name="Shape 47">
            <a:extLst xmlns:a="http://schemas.openxmlformats.org/drawingml/2006/main">
              <a:ext uri="{FF2B5EF4-FFF2-40B4-BE49-F238E27FC236}">
                <a16:creationId xmlns:a16="http://schemas.microsoft.com/office/drawing/2014/main" id="{1288C2D6-5BB4-46BB-8D97-12F0D41C0380}"/>
              </a:ext>
            </a:extLst>
          </p:cNvPr>
          <p:cNvSpPr>
            <a:spLocks xmlns:a="http://schemas.openxmlformats.org/drawingml/2006/main" noGrp="1"/>
          </p:cNvSpPr>
          <p:nvPr/>
        </p:nvSpPr>
        <p:spPr>
          <a:xfrm xmlns:a="http://schemas.openxmlformats.org/drawingml/2006/main" rot="0" flipH="0" flipV="0">
            <a:off x="6499845" y="3337560"/>
            <a:ext cx="1310924" cy="4297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0" name="Text 48">
            <a:extLst xmlns:a="http://schemas.openxmlformats.org/drawingml/2006/main">
              <a:ext uri="{FF2B5EF4-FFF2-40B4-BE49-F238E27FC236}">
                <a16:creationId xmlns:a16="http://schemas.microsoft.com/office/drawing/2014/main" id="{C9CF0B0F-5DB8-4C0B-A1D4-DA688A1C7D4A}"/>
              </a:ext>
            </a:extLst>
          </p:cNvPr>
          <p:cNvSpPr>
            <a:spLocks xmlns:a="http://schemas.openxmlformats.org/drawingml/2006/main" noGrp="1"/>
          </p:cNvSpPr>
          <p:nvPr/>
        </p:nvSpPr>
        <p:spPr>
          <a:xfrm xmlns:a="http://schemas.openxmlformats.org/drawingml/2006/main" rot="0" flipH="0" flipV="0">
            <a:off x="6573257" y="3392424"/>
            <a:ext cx="1164100"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51" name="Shape 49">
            <a:extLst xmlns:a="http://schemas.openxmlformats.org/drawingml/2006/main">
              <a:ext uri="{FF2B5EF4-FFF2-40B4-BE49-F238E27FC236}">
                <a16:creationId xmlns:a16="http://schemas.microsoft.com/office/drawing/2014/main" id="{243AB13D-3416-4203-BE67-DC6CCCE1A33D}"/>
              </a:ext>
            </a:extLst>
          </p:cNvPr>
          <p:cNvSpPr>
            <a:spLocks xmlns:a="http://schemas.openxmlformats.org/drawingml/2006/main" noGrp="1"/>
          </p:cNvSpPr>
          <p:nvPr/>
        </p:nvSpPr>
        <p:spPr>
          <a:xfrm xmlns:a="http://schemas.openxmlformats.org/drawingml/2006/main" rot="0" flipH="0" flipV="0">
            <a:off x="6730568" y="3442716"/>
            <a:ext cx="818016"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2" name="Text 50">
            <a:extLst xmlns:a="http://schemas.openxmlformats.org/drawingml/2006/main">
              <a:ext uri="{FF2B5EF4-FFF2-40B4-BE49-F238E27FC236}">
                <a16:creationId xmlns:a16="http://schemas.microsoft.com/office/drawing/2014/main" id="{2F0AC08A-145E-4248-AA98-3FD35B878DBD}"/>
              </a:ext>
            </a:extLst>
          </p:cNvPr>
          <p:cNvSpPr>
            <a:spLocks xmlns:a="http://schemas.openxmlformats.org/drawingml/2006/main" noGrp="1"/>
          </p:cNvSpPr>
          <p:nvPr/>
        </p:nvSpPr>
        <p:spPr>
          <a:xfrm xmlns:a="http://schemas.openxmlformats.org/drawingml/2006/main" rot="0" flipH="0" flipV="0">
            <a:off x="6772517" y="3502152"/>
            <a:ext cx="734117"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53" name="Shape 51">
            <a:extLst xmlns:a="http://schemas.openxmlformats.org/drawingml/2006/main">
              <a:ext uri="{FF2B5EF4-FFF2-40B4-BE49-F238E27FC236}">
                <a16:creationId xmlns:a16="http://schemas.microsoft.com/office/drawing/2014/main" id="{8117208F-A2D4-4986-8E63-3DC957A83361}"/>
              </a:ext>
            </a:extLst>
          </p:cNvPr>
          <p:cNvSpPr>
            <a:spLocks xmlns:a="http://schemas.openxmlformats.org/drawingml/2006/main" noGrp="1"/>
          </p:cNvSpPr>
          <p:nvPr/>
        </p:nvSpPr>
        <p:spPr>
          <a:xfrm xmlns:a="http://schemas.openxmlformats.org/drawingml/2006/main" rot="0" flipH="0" flipV="0">
            <a:off x="7810769" y="3337560"/>
            <a:ext cx="3806923" cy="4297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4" name="Text 52">
            <a:extLst xmlns:a="http://schemas.openxmlformats.org/drawingml/2006/main">
              <a:ext uri="{FF2B5EF4-FFF2-40B4-BE49-F238E27FC236}">
                <a16:creationId xmlns:a16="http://schemas.microsoft.com/office/drawing/2014/main" id="{3A9CD9CD-117D-4807-90CE-DDDD154F4D46}"/>
              </a:ext>
            </a:extLst>
          </p:cNvPr>
          <p:cNvSpPr>
            <a:spLocks xmlns:a="http://schemas.openxmlformats.org/drawingml/2006/main" noGrp="1"/>
          </p:cNvSpPr>
          <p:nvPr/>
        </p:nvSpPr>
        <p:spPr>
          <a:xfrm xmlns:a="http://schemas.openxmlformats.org/drawingml/2006/main" rot="0" flipH="0" flipV="0">
            <a:off x="7884181" y="3392424"/>
            <a:ext cx="3660099"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Most complete global incumbent for standardized campus-WAN-data-center architecture.</a:t>
            </a:r>
            <a:endParaRPr sz="800">
              <a:latin typeface="Arial"/>
              <a:ea typeface="Arial"/>
              <a:cs typeface="Arial"/>
            </a:endParaRPr>
          </a:p>
        </p:txBody>
      </p:sp>
      <p:sp>
        <p:nvSpPr>
          <p:cNvPr id="55" name="Shape 53">
            <a:extLst xmlns:a="http://schemas.openxmlformats.org/drawingml/2006/main">
              <a:ext uri="{FF2B5EF4-FFF2-40B4-BE49-F238E27FC236}">
                <a16:creationId xmlns:a16="http://schemas.microsoft.com/office/drawing/2014/main" id="{DC67DC2A-D913-4A35-BE19-C2EBD2BF8006}"/>
              </a:ext>
            </a:extLst>
          </p:cNvPr>
          <p:cNvSpPr>
            <a:spLocks xmlns:a="http://schemas.openxmlformats.org/drawingml/2006/main" noGrp="1"/>
          </p:cNvSpPr>
          <p:nvPr/>
        </p:nvSpPr>
        <p:spPr>
          <a:xfrm xmlns:a="http://schemas.openxmlformats.org/drawingml/2006/main" rot="0" flipH="0" flipV="0">
            <a:off x="658368" y="3767328"/>
            <a:ext cx="1908705" cy="4297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6" name="Text 54">
            <a:extLst xmlns:a="http://schemas.openxmlformats.org/drawingml/2006/main">
              <a:ext uri="{FF2B5EF4-FFF2-40B4-BE49-F238E27FC236}">
                <a16:creationId xmlns:a16="http://schemas.microsoft.com/office/drawing/2014/main" id="{42B8FCF2-FE40-46B4-A405-7922A5ABB894}"/>
              </a:ext>
            </a:extLst>
          </p:cNvPr>
          <p:cNvSpPr>
            <a:spLocks xmlns:a="http://schemas.openxmlformats.org/drawingml/2006/main" noGrp="1"/>
          </p:cNvSpPr>
          <p:nvPr/>
        </p:nvSpPr>
        <p:spPr>
          <a:xfrm xmlns:a="http://schemas.openxmlformats.org/drawingml/2006/main" rot="0" flipH="0" flipV="0">
            <a:off x="731779" y="3822192"/>
            <a:ext cx="1761881"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HPE Networking</a:t>
            </a:r>
            <a:endParaRPr sz="800">
              <a:latin typeface="Arial"/>
              <a:ea typeface="Arial"/>
              <a:cs typeface="Arial"/>
            </a:endParaRPr>
          </a:p>
        </p:txBody>
      </p:sp>
      <p:sp>
        <p:nvSpPr>
          <p:cNvPr id="57" name="Shape 55">
            <a:extLst xmlns:a="http://schemas.openxmlformats.org/drawingml/2006/main">
              <a:ext uri="{FF2B5EF4-FFF2-40B4-BE49-F238E27FC236}">
                <a16:creationId xmlns:a16="http://schemas.microsoft.com/office/drawing/2014/main" id="{E6C54573-068D-4D01-9F58-0D5532AC61B4}"/>
              </a:ext>
            </a:extLst>
          </p:cNvPr>
          <p:cNvSpPr>
            <a:spLocks xmlns:a="http://schemas.openxmlformats.org/drawingml/2006/main" noGrp="1"/>
          </p:cNvSpPr>
          <p:nvPr/>
        </p:nvSpPr>
        <p:spPr>
          <a:xfrm xmlns:a="http://schemas.openxmlformats.org/drawingml/2006/main" rot="0" flipH="0" flipV="0">
            <a:off x="2567073" y="3767328"/>
            <a:ext cx="1310924" cy="4297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8" name="Text 56">
            <a:extLst xmlns:a="http://schemas.openxmlformats.org/drawingml/2006/main">
              <a:ext uri="{FF2B5EF4-FFF2-40B4-BE49-F238E27FC236}">
                <a16:creationId xmlns:a16="http://schemas.microsoft.com/office/drawing/2014/main" id="{D53C2C53-91A7-45E3-B156-005747E75350}"/>
              </a:ext>
            </a:extLst>
          </p:cNvPr>
          <p:cNvSpPr>
            <a:spLocks xmlns:a="http://schemas.openxmlformats.org/drawingml/2006/main" noGrp="1"/>
          </p:cNvSpPr>
          <p:nvPr/>
        </p:nvSpPr>
        <p:spPr>
          <a:xfrm xmlns:a="http://schemas.openxmlformats.org/drawingml/2006/main" rot="0" flipH="0" flipV="0">
            <a:off x="2640485" y="3822192"/>
            <a:ext cx="1164100"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59" name="Shape 57">
            <a:extLst xmlns:a="http://schemas.openxmlformats.org/drawingml/2006/main">
              <a:ext uri="{FF2B5EF4-FFF2-40B4-BE49-F238E27FC236}">
                <a16:creationId xmlns:a16="http://schemas.microsoft.com/office/drawing/2014/main" id="{2AFD2AFC-ABBA-43EB-AF76-704FE212B77A}"/>
              </a:ext>
            </a:extLst>
          </p:cNvPr>
          <p:cNvSpPr>
            <a:spLocks xmlns:a="http://schemas.openxmlformats.org/drawingml/2006/main" noGrp="1"/>
          </p:cNvSpPr>
          <p:nvPr/>
        </p:nvSpPr>
        <p:spPr>
          <a:xfrm xmlns:a="http://schemas.openxmlformats.org/drawingml/2006/main" rot="0" flipH="0" flipV="0">
            <a:off x="2797796" y="3872484"/>
            <a:ext cx="818016"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0" name="Text 58">
            <a:extLst xmlns:a="http://schemas.openxmlformats.org/drawingml/2006/main">
              <a:ext uri="{FF2B5EF4-FFF2-40B4-BE49-F238E27FC236}">
                <a16:creationId xmlns:a16="http://schemas.microsoft.com/office/drawing/2014/main" id="{5792ABDF-C091-45A5-9F9E-394CBAF5D186}"/>
              </a:ext>
            </a:extLst>
          </p:cNvPr>
          <p:cNvSpPr>
            <a:spLocks xmlns:a="http://schemas.openxmlformats.org/drawingml/2006/main" noGrp="1"/>
          </p:cNvSpPr>
          <p:nvPr/>
        </p:nvSpPr>
        <p:spPr>
          <a:xfrm xmlns:a="http://schemas.openxmlformats.org/drawingml/2006/main" rot="0" flipH="0" flipV="0">
            <a:off x="2839745" y="3931920"/>
            <a:ext cx="734117"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4.6</a:t>
            </a:r>
            <a:endParaRPr sz="800">
              <a:latin typeface="Arial"/>
              <a:ea typeface="Arial"/>
              <a:cs typeface="Arial"/>
            </a:endParaRPr>
          </a:p>
        </p:txBody>
      </p:sp>
      <p:sp>
        <p:nvSpPr>
          <p:cNvPr id="61" name="Shape 59">
            <a:extLst xmlns:a="http://schemas.openxmlformats.org/drawingml/2006/main">
              <a:ext uri="{FF2B5EF4-FFF2-40B4-BE49-F238E27FC236}">
                <a16:creationId xmlns:a16="http://schemas.microsoft.com/office/drawing/2014/main" id="{82424225-4190-4FB5-841D-E4F93402D37A}"/>
              </a:ext>
            </a:extLst>
          </p:cNvPr>
          <p:cNvSpPr>
            <a:spLocks xmlns:a="http://schemas.openxmlformats.org/drawingml/2006/main" noGrp="1"/>
          </p:cNvSpPr>
          <p:nvPr/>
        </p:nvSpPr>
        <p:spPr>
          <a:xfrm xmlns:a="http://schemas.openxmlformats.org/drawingml/2006/main" rot="0" flipH="0" flipV="0">
            <a:off x="3877997" y="3767328"/>
            <a:ext cx="1310924" cy="4297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2" name="Text 60">
            <a:extLst xmlns:a="http://schemas.openxmlformats.org/drawingml/2006/main">
              <a:ext uri="{FF2B5EF4-FFF2-40B4-BE49-F238E27FC236}">
                <a16:creationId xmlns:a16="http://schemas.microsoft.com/office/drawing/2014/main" id="{82DCABAB-7A0C-4DC8-B78B-F6AA818391A6}"/>
              </a:ext>
            </a:extLst>
          </p:cNvPr>
          <p:cNvSpPr>
            <a:spLocks xmlns:a="http://schemas.openxmlformats.org/drawingml/2006/main" noGrp="1"/>
          </p:cNvSpPr>
          <p:nvPr/>
        </p:nvSpPr>
        <p:spPr>
          <a:xfrm xmlns:a="http://schemas.openxmlformats.org/drawingml/2006/main" rot="0" flipH="0" flipV="0">
            <a:off x="3951409" y="3822192"/>
            <a:ext cx="1164100"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63" name="Shape 61">
            <a:extLst xmlns:a="http://schemas.openxmlformats.org/drawingml/2006/main">
              <a:ext uri="{FF2B5EF4-FFF2-40B4-BE49-F238E27FC236}">
                <a16:creationId xmlns:a16="http://schemas.microsoft.com/office/drawing/2014/main" id="{8952BE03-5980-4AD7-820B-F27F91377574}"/>
              </a:ext>
            </a:extLst>
          </p:cNvPr>
          <p:cNvSpPr>
            <a:spLocks xmlns:a="http://schemas.openxmlformats.org/drawingml/2006/main" noGrp="1"/>
          </p:cNvSpPr>
          <p:nvPr/>
        </p:nvSpPr>
        <p:spPr>
          <a:xfrm xmlns:a="http://schemas.openxmlformats.org/drawingml/2006/main" rot="0" flipH="0" flipV="0">
            <a:off x="4108720" y="3872484"/>
            <a:ext cx="818016"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4" name="Text 62">
            <a:extLst xmlns:a="http://schemas.openxmlformats.org/drawingml/2006/main">
              <a:ext uri="{FF2B5EF4-FFF2-40B4-BE49-F238E27FC236}">
                <a16:creationId xmlns:a16="http://schemas.microsoft.com/office/drawing/2014/main" id="{07726494-5DA8-4909-8FE3-6F8D6A8ED677}"/>
              </a:ext>
            </a:extLst>
          </p:cNvPr>
          <p:cNvSpPr>
            <a:spLocks xmlns:a="http://schemas.openxmlformats.org/drawingml/2006/main" noGrp="1"/>
          </p:cNvSpPr>
          <p:nvPr/>
        </p:nvSpPr>
        <p:spPr>
          <a:xfrm xmlns:a="http://schemas.openxmlformats.org/drawingml/2006/main" rot="0" flipH="0" flipV="0">
            <a:off x="4150669" y="3931920"/>
            <a:ext cx="734117"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4.8</a:t>
            </a:r>
            <a:endParaRPr sz="800">
              <a:latin typeface="Arial"/>
              <a:ea typeface="Arial"/>
              <a:cs typeface="Arial"/>
            </a:endParaRPr>
          </a:p>
        </p:txBody>
      </p:sp>
      <p:sp>
        <p:nvSpPr>
          <p:cNvPr id="65" name="Shape 63">
            <a:extLst xmlns:a="http://schemas.openxmlformats.org/drawingml/2006/main">
              <a:ext uri="{FF2B5EF4-FFF2-40B4-BE49-F238E27FC236}">
                <a16:creationId xmlns:a16="http://schemas.microsoft.com/office/drawing/2014/main" id="{E0FECE7E-ADC3-4D19-B2D8-B512848B5C3A}"/>
              </a:ext>
            </a:extLst>
          </p:cNvPr>
          <p:cNvSpPr>
            <a:spLocks xmlns:a="http://schemas.openxmlformats.org/drawingml/2006/main" noGrp="1"/>
          </p:cNvSpPr>
          <p:nvPr/>
        </p:nvSpPr>
        <p:spPr>
          <a:xfrm xmlns:a="http://schemas.openxmlformats.org/drawingml/2006/main" rot="0" flipH="0" flipV="0">
            <a:off x="5188921" y="3767328"/>
            <a:ext cx="1310924" cy="4297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6" name="Text 64">
            <a:extLst xmlns:a="http://schemas.openxmlformats.org/drawingml/2006/main">
              <a:ext uri="{FF2B5EF4-FFF2-40B4-BE49-F238E27FC236}">
                <a16:creationId xmlns:a16="http://schemas.microsoft.com/office/drawing/2014/main" id="{0EDB2E7C-C1AE-4C23-9761-81AEB05C2232}"/>
              </a:ext>
            </a:extLst>
          </p:cNvPr>
          <p:cNvSpPr>
            <a:spLocks xmlns:a="http://schemas.openxmlformats.org/drawingml/2006/main" noGrp="1"/>
          </p:cNvSpPr>
          <p:nvPr/>
        </p:nvSpPr>
        <p:spPr>
          <a:xfrm xmlns:a="http://schemas.openxmlformats.org/drawingml/2006/main" rot="0" flipH="0" flipV="0">
            <a:off x="5262333" y="3822192"/>
            <a:ext cx="1164100"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67" name="Shape 65">
            <a:extLst xmlns:a="http://schemas.openxmlformats.org/drawingml/2006/main">
              <a:ext uri="{FF2B5EF4-FFF2-40B4-BE49-F238E27FC236}">
                <a16:creationId xmlns:a16="http://schemas.microsoft.com/office/drawing/2014/main" id="{C013303D-119F-4EE6-A491-36EEE9A2C785}"/>
              </a:ext>
            </a:extLst>
          </p:cNvPr>
          <p:cNvSpPr>
            <a:spLocks xmlns:a="http://schemas.openxmlformats.org/drawingml/2006/main" noGrp="1"/>
          </p:cNvSpPr>
          <p:nvPr/>
        </p:nvSpPr>
        <p:spPr>
          <a:xfrm xmlns:a="http://schemas.openxmlformats.org/drawingml/2006/main" rot="0" flipH="0" flipV="0">
            <a:off x="5419644" y="3872484"/>
            <a:ext cx="818016"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8" name="Text 66">
            <a:extLst xmlns:a="http://schemas.openxmlformats.org/drawingml/2006/main">
              <a:ext uri="{FF2B5EF4-FFF2-40B4-BE49-F238E27FC236}">
                <a16:creationId xmlns:a16="http://schemas.microsoft.com/office/drawing/2014/main" id="{9E1F0B72-8136-47B9-A734-90C097ED4653}"/>
              </a:ext>
            </a:extLst>
          </p:cNvPr>
          <p:cNvSpPr>
            <a:spLocks xmlns:a="http://schemas.openxmlformats.org/drawingml/2006/main" noGrp="1"/>
          </p:cNvSpPr>
          <p:nvPr/>
        </p:nvSpPr>
        <p:spPr>
          <a:xfrm xmlns:a="http://schemas.openxmlformats.org/drawingml/2006/main" rot="0" flipH="0" flipV="0">
            <a:off x="5461593" y="3931920"/>
            <a:ext cx="734117"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4.2</a:t>
            </a:r>
            <a:endParaRPr sz="800">
              <a:latin typeface="Arial"/>
              <a:ea typeface="Arial"/>
              <a:cs typeface="Arial"/>
            </a:endParaRPr>
          </a:p>
        </p:txBody>
      </p:sp>
      <p:sp>
        <p:nvSpPr>
          <p:cNvPr id="69" name="Shape 67">
            <a:extLst xmlns:a="http://schemas.openxmlformats.org/drawingml/2006/main">
              <a:ext uri="{FF2B5EF4-FFF2-40B4-BE49-F238E27FC236}">
                <a16:creationId xmlns:a16="http://schemas.microsoft.com/office/drawing/2014/main" id="{6393B188-5317-45E6-9928-CD58EC178BF3}"/>
              </a:ext>
            </a:extLst>
          </p:cNvPr>
          <p:cNvSpPr>
            <a:spLocks xmlns:a="http://schemas.openxmlformats.org/drawingml/2006/main" noGrp="1"/>
          </p:cNvSpPr>
          <p:nvPr/>
        </p:nvSpPr>
        <p:spPr>
          <a:xfrm xmlns:a="http://schemas.openxmlformats.org/drawingml/2006/main" rot="0" flipH="0" flipV="0">
            <a:off x="6499845" y="3767328"/>
            <a:ext cx="1310924" cy="4297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0" name="Text 68">
            <a:extLst xmlns:a="http://schemas.openxmlformats.org/drawingml/2006/main">
              <a:ext uri="{FF2B5EF4-FFF2-40B4-BE49-F238E27FC236}">
                <a16:creationId xmlns:a16="http://schemas.microsoft.com/office/drawing/2014/main" id="{2EEF2B3A-CBEC-47C3-9126-002DCB0BEFE3}"/>
              </a:ext>
            </a:extLst>
          </p:cNvPr>
          <p:cNvSpPr>
            <a:spLocks xmlns:a="http://schemas.openxmlformats.org/drawingml/2006/main" noGrp="1"/>
          </p:cNvSpPr>
          <p:nvPr/>
        </p:nvSpPr>
        <p:spPr>
          <a:xfrm xmlns:a="http://schemas.openxmlformats.org/drawingml/2006/main" rot="0" flipH="0" flipV="0">
            <a:off x="6573257" y="3822192"/>
            <a:ext cx="1164100"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71" name="Shape 69">
            <a:extLst xmlns:a="http://schemas.openxmlformats.org/drawingml/2006/main">
              <a:ext uri="{FF2B5EF4-FFF2-40B4-BE49-F238E27FC236}">
                <a16:creationId xmlns:a16="http://schemas.microsoft.com/office/drawing/2014/main" id="{9871141B-72A7-44B0-81F1-8B09DA2F0C57}"/>
              </a:ext>
            </a:extLst>
          </p:cNvPr>
          <p:cNvSpPr>
            <a:spLocks xmlns:a="http://schemas.openxmlformats.org/drawingml/2006/main" noGrp="1"/>
          </p:cNvSpPr>
          <p:nvPr/>
        </p:nvSpPr>
        <p:spPr>
          <a:xfrm xmlns:a="http://schemas.openxmlformats.org/drawingml/2006/main" rot="0" flipH="0" flipV="0">
            <a:off x="6730568" y="3872484"/>
            <a:ext cx="818016"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2" name="Text 70">
            <a:extLst xmlns:a="http://schemas.openxmlformats.org/drawingml/2006/main">
              <a:ext uri="{FF2B5EF4-FFF2-40B4-BE49-F238E27FC236}">
                <a16:creationId xmlns:a16="http://schemas.microsoft.com/office/drawing/2014/main" id="{A437F3F9-762D-499A-BA50-1C455CAA91AC}"/>
              </a:ext>
            </a:extLst>
          </p:cNvPr>
          <p:cNvSpPr>
            <a:spLocks xmlns:a="http://schemas.openxmlformats.org/drawingml/2006/main" noGrp="1"/>
          </p:cNvSpPr>
          <p:nvPr/>
        </p:nvSpPr>
        <p:spPr>
          <a:xfrm xmlns:a="http://schemas.openxmlformats.org/drawingml/2006/main" rot="0" flipH="0" flipV="0">
            <a:off x="6772517" y="3931920"/>
            <a:ext cx="734117"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4.7</a:t>
            </a:r>
            <a:endParaRPr sz="800">
              <a:latin typeface="Arial"/>
              <a:ea typeface="Arial"/>
              <a:cs typeface="Arial"/>
            </a:endParaRPr>
          </a:p>
        </p:txBody>
      </p:sp>
      <p:sp>
        <p:nvSpPr>
          <p:cNvPr id="73" name="Shape 71">
            <a:extLst xmlns:a="http://schemas.openxmlformats.org/drawingml/2006/main">
              <a:ext uri="{FF2B5EF4-FFF2-40B4-BE49-F238E27FC236}">
                <a16:creationId xmlns:a16="http://schemas.microsoft.com/office/drawing/2014/main" id="{18C88E1B-FFA2-41A8-B220-555843691A3C}"/>
              </a:ext>
            </a:extLst>
          </p:cNvPr>
          <p:cNvSpPr>
            <a:spLocks xmlns:a="http://schemas.openxmlformats.org/drawingml/2006/main" noGrp="1"/>
          </p:cNvSpPr>
          <p:nvPr/>
        </p:nvSpPr>
        <p:spPr>
          <a:xfrm xmlns:a="http://schemas.openxmlformats.org/drawingml/2006/main" rot="0" flipH="0" flipV="0">
            <a:off x="7810769" y="3767328"/>
            <a:ext cx="3806923" cy="4297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4" name="Text 72">
            <a:extLst xmlns:a="http://schemas.openxmlformats.org/drawingml/2006/main">
              <a:ext uri="{FF2B5EF4-FFF2-40B4-BE49-F238E27FC236}">
                <a16:creationId xmlns:a16="http://schemas.microsoft.com/office/drawing/2014/main" id="{33868C98-57A0-41FC-B956-BF6E752A4B5E}"/>
              </a:ext>
            </a:extLst>
          </p:cNvPr>
          <p:cNvSpPr>
            <a:spLocks xmlns:a="http://schemas.openxmlformats.org/drawingml/2006/main" noGrp="1"/>
          </p:cNvSpPr>
          <p:nvPr/>
        </p:nvSpPr>
        <p:spPr>
          <a:xfrm xmlns:a="http://schemas.openxmlformats.org/drawingml/2006/main" rot="0" flipH="0" flipV="0">
            <a:off x="7884181" y="3822192"/>
            <a:ext cx="3660099"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Combined Aruba and Juniper improves breadth, but integration execution must be tracked.</a:t>
            </a:r>
            <a:endParaRPr sz="800">
              <a:latin typeface="Arial"/>
              <a:ea typeface="Arial"/>
              <a:cs typeface="Arial"/>
            </a:endParaRPr>
          </a:p>
        </p:txBody>
      </p:sp>
      <p:sp>
        <p:nvSpPr>
          <p:cNvPr id="75" name="Shape 73">
            <a:extLst xmlns:a="http://schemas.openxmlformats.org/drawingml/2006/main">
              <a:ext uri="{FF2B5EF4-FFF2-40B4-BE49-F238E27FC236}">
                <a16:creationId xmlns:a16="http://schemas.microsoft.com/office/drawing/2014/main" id="{8FE339E3-E5D9-4958-B9B2-DDEA7F350094}"/>
              </a:ext>
            </a:extLst>
          </p:cNvPr>
          <p:cNvSpPr>
            <a:spLocks xmlns:a="http://schemas.openxmlformats.org/drawingml/2006/main" noGrp="1"/>
          </p:cNvSpPr>
          <p:nvPr/>
        </p:nvSpPr>
        <p:spPr>
          <a:xfrm xmlns:a="http://schemas.openxmlformats.org/drawingml/2006/main" rot="0" flipH="0" flipV="0">
            <a:off x="658368" y="4197096"/>
            <a:ext cx="1908705" cy="4297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6" name="Text 74">
            <a:extLst xmlns:a="http://schemas.openxmlformats.org/drawingml/2006/main">
              <a:ext uri="{FF2B5EF4-FFF2-40B4-BE49-F238E27FC236}">
                <a16:creationId xmlns:a16="http://schemas.microsoft.com/office/drawing/2014/main" id="{6DA9A8C9-8E84-4B99-97AE-FA169A083A49}"/>
              </a:ext>
            </a:extLst>
          </p:cNvPr>
          <p:cNvSpPr>
            <a:spLocks xmlns:a="http://schemas.openxmlformats.org/drawingml/2006/main" noGrp="1"/>
          </p:cNvSpPr>
          <p:nvPr/>
        </p:nvSpPr>
        <p:spPr>
          <a:xfrm xmlns:a="http://schemas.openxmlformats.org/drawingml/2006/main" rot="0" flipH="0" flipV="0">
            <a:off x="731779" y="4251960"/>
            <a:ext cx="1761881"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Arista</a:t>
            </a:r>
            <a:endParaRPr sz="800">
              <a:latin typeface="Arial"/>
              <a:ea typeface="Arial"/>
              <a:cs typeface="Arial"/>
            </a:endParaRPr>
          </a:p>
        </p:txBody>
      </p:sp>
      <p:sp>
        <p:nvSpPr>
          <p:cNvPr id="77" name="Shape 75">
            <a:extLst xmlns:a="http://schemas.openxmlformats.org/drawingml/2006/main">
              <a:ext uri="{FF2B5EF4-FFF2-40B4-BE49-F238E27FC236}">
                <a16:creationId xmlns:a16="http://schemas.microsoft.com/office/drawing/2014/main" id="{6AF2842F-28DA-4AA7-9FF2-CC5763A34642}"/>
              </a:ext>
            </a:extLst>
          </p:cNvPr>
          <p:cNvSpPr>
            <a:spLocks xmlns:a="http://schemas.openxmlformats.org/drawingml/2006/main" noGrp="1"/>
          </p:cNvSpPr>
          <p:nvPr/>
        </p:nvSpPr>
        <p:spPr>
          <a:xfrm xmlns:a="http://schemas.openxmlformats.org/drawingml/2006/main" rot="0" flipH="0" flipV="0">
            <a:off x="2567073" y="4197096"/>
            <a:ext cx="1310924" cy="4297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8" name="Text 76">
            <a:extLst xmlns:a="http://schemas.openxmlformats.org/drawingml/2006/main">
              <a:ext uri="{FF2B5EF4-FFF2-40B4-BE49-F238E27FC236}">
                <a16:creationId xmlns:a16="http://schemas.microsoft.com/office/drawing/2014/main" id="{2BACB5A9-2D8A-4303-B63C-D94CC521C765}"/>
              </a:ext>
            </a:extLst>
          </p:cNvPr>
          <p:cNvSpPr>
            <a:spLocks xmlns:a="http://schemas.openxmlformats.org/drawingml/2006/main" noGrp="1"/>
          </p:cNvSpPr>
          <p:nvPr/>
        </p:nvSpPr>
        <p:spPr>
          <a:xfrm xmlns:a="http://schemas.openxmlformats.org/drawingml/2006/main" rot="0" flipH="0" flipV="0">
            <a:off x="2640485" y="4251960"/>
            <a:ext cx="1164100"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79" name="Shape 77">
            <a:extLst xmlns:a="http://schemas.openxmlformats.org/drawingml/2006/main">
              <a:ext uri="{FF2B5EF4-FFF2-40B4-BE49-F238E27FC236}">
                <a16:creationId xmlns:a16="http://schemas.microsoft.com/office/drawing/2014/main" id="{D54B97B3-FCEB-40E6-91E0-95AAF9D9C55D}"/>
              </a:ext>
            </a:extLst>
          </p:cNvPr>
          <p:cNvSpPr>
            <a:spLocks xmlns:a="http://schemas.openxmlformats.org/drawingml/2006/main" noGrp="1"/>
          </p:cNvSpPr>
          <p:nvPr/>
        </p:nvSpPr>
        <p:spPr>
          <a:xfrm xmlns:a="http://schemas.openxmlformats.org/drawingml/2006/main" rot="0" flipH="0" flipV="0">
            <a:off x="2797796" y="4302252"/>
            <a:ext cx="818016"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0" name="Text 78">
            <a:extLst xmlns:a="http://schemas.openxmlformats.org/drawingml/2006/main">
              <a:ext uri="{FF2B5EF4-FFF2-40B4-BE49-F238E27FC236}">
                <a16:creationId xmlns:a16="http://schemas.microsoft.com/office/drawing/2014/main" id="{A81BB5E2-CC48-405D-9E13-D55C232CBE10}"/>
              </a:ext>
            </a:extLst>
          </p:cNvPr>
          <p:cNvSpPr>
            <a:spLocks xmlns:a="http://schemas.openxmlformats.org/drawingml/2006/main" noGrp="1"/>
          </p:cNvSpPr>
          <p:nvPr/>
        </p:nvSpPr>
        <p:spPr>
          <a:xfrm xmlns:a="http://schemas.openxmlformats.org/drawingml/2006/main" rot="0" flipH="0" flipV="0">
            <a:off x="2839745" y="4361688"/>
            <a:ext cx="734117"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4.0</a:t>
            </a:r>
            <a:endParaRPr sz="800">
              <a:latin typeface="Arial"/>
              <a:ea typeface="Arial"/>
              <a:cs typeface="Arial"/>
            </a:endParaRPr>
          </a:p>
        </p:txBody>
      </p:sp>
      <p:sp>
        <p:nvSpPr>
          <p:cNvPr id="81" name="Shape 79">
            <a:extLst xmlns:a="http://schemas.openxmlformats.org/drawingml/2006/main">
              <a:ext uri="{FF2B5EF4-FFF2-40B4-BE49-F238E27FC236}">
                <a16:creationId xmlns:a16="http://schemas.microsoft.com/office/drawing/2014/main" id="{DA548D24-614F-4665-9B26-C151AFE09777}"/>
              </a:ext>
            </a:extLst>
          </p:cNvPr>
          <p:cNvSpPr>
            <a:spLocks xmlns:a="http://schemas.openxmlformats.org/drawingml/2006/main" noGrp="1"/>
          </p:cNvSpPr>
          <p:nvPr/>
        </p:nvSpPr>
        <p:spPr>
          <a:xfrm xmlns:a="http://schemas.openxmlformats.org/drawingml/2006/main" rot="0" flipH="0" flipV="0">
            <a:off x="3877997" y="4197096"/>
            <a:ext cx="1310924" cy="4297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2" name="Text 80">
            <a:extLst xmlns:a="http://schemas.openxmlformats.org/drawingml/2006/main">
              <a:ext uri="{FF2B5EF4-FFF2-40B4-BE49-F238E27FC236}">
                <a16:creationId xmlns:a16="http://schemas.microsoft.com/office/drawing/2014/main" id="{0EEF09D6-77AF-4220-AAF9-BEB67F0EBE71}"/>
              </a:ext>
            </a:extLst>
          </p:cNvPr>
          <p:cNvSpPr>
            <a:spLocks xmlns:a="http://schemas.openxmlformats.org/drawingml/2006/main" noGrp="1"/>
          </p:cNvSpPr>
          <p:nvPr/>
        </p:nvSpPr>
        <p:spPr>
          <a:xfrm xmlns:a="http://schemas.openxmlformats.org/drawingml/2006/main" rot="0" flipH="0" flipV="0">
            <a:off x="3951409" y="4251960"/>
            <a:ext cx="1164100"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83" name="Shape 81">
            <a:extLst xmlns:a="http://schemas.openxmlformats.org/drawingml/2006/main">
              <a:ext uri="{FF2B5EF4-FFF2-40B4-BE49-F238E27FC236}">
                <a16:creationId xmlns:a16="http://schemas.microsoft.com/office/drawing/2014/main" id="{E9C6D3B1-5286-4431-B77D-4F469C4A5CC3}"/>
              </a:ext>
            </a:extLst>
          </p:cNvPr>
          <p:cNvSpPr>
            <a:spLocks xmlns:a="http://schemas.openxmlformats.org/drawingml/2006/main" noGrp="1"/>
          </p:cNvSpPr>
          <p:nvPr/>
        </p:nvSpPr>
        <p:spPr>
          <a:xfrm xmlns:a="http://schemas.openxmlformats.org/drawingml/2006/main" rot="0" flipH="0" flipV="0">
            <a:off x="4108720" y="4302252"/>
            <a:ext cx="818016"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4" name="Text 82">
            <a:extLst xmlns:a="http://schemas.openxmlformats.org/drawingml/2006/main">
              <a:ext uri="{FF2B5EF4-FFF2-40B4-BE49-F238E27FC236}">
                <a16:creationId xmlns:a16="http://schemas.microsoft.com/office/drawing/2014/main" id="{1EE2759C-C741-4E57-ABF0-078FC6D84816}"/>
              </a:ext>
            </a:extLst>
          </p:cNvPr>
          <p:cNvSpPr>
            <a:spLocks xmlns:a="http://schemas.openxmlformats.org/drawingml/2006/main" noGrp="1"/>
          </p:cNvSpPr>
          <p:nvPr/>
        </p:nvSpPr>
        <p:spPr>
          <a:xfrm xmlns:a="http://schemas.openxmlformats.org/drawingml/2006/main" rot="0" flipH="0" flipV="0">
            <a:off x="4150669" y="4361688"/>
            <a:ext cx="734117"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4.2</a:t>
            </a:r>
            <a:endParaRPr sz="800">
              <a:latin typeface="Arial"/>
              <a:ea typeface="Arial"/>
              <a:cs typeface="Arial"/>
            </a:endParaRPr>
          </a:p>
        </p:txBody>
      </p:sp>
      <p:sp>
        <p:nvSpPr>
          <p:cNvPr id="85" name="Shape 83">
            <a:extLst xmlns:a="http://schemas.openxmlformats.org/drawingml/2006/main">
              <a:ext uri="{FF2B5EF4-FFF2-40B4-BE49-F238E27FC236}">
                <a16:creationId xmlns:a16="http://schemas.microsoft.com/office/drawing/2014/main" id="{2EEB7C55-10B5-4B88-8B73-4E350769F5F0}"/>
              </a:ext>
            </a:extLst>
          </p:cNvPr>
          <p:cNvSpPr>
            <a:spLocks xmlns:a="http://schemas.openxmlformats.org/drawingml/2006/main" noGrp="1"/>
          </p:cNvSpPr>
          <p:nvPr/>
        </p:nvSpPr>
        <p:spPr>
          <a:xfrm xmlns:a="http://schemas.openxmlformats.org/drawingml/2006/main" rot="0" flipH="0" flipV="0">
            <a:off x="5188921" y="4197096"/>
            <a:ext cx="1310924" cy="4297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6" name="Text 84">
            <a:extLst xmlns:a="http://schemas.openxmlformats.org/drawingml/2006/main">
              <a:ext uri="{FF2B5EF4-FFF2-40B4-BE49-F238E27FC236}">
                <a16:creationId xmlns:a16="http://schemas.microsoft.com/office/drawing/2014/main" id="{29D58F9E-B634-4EEA-A49A-0FB762EED0E7}"/>
              </a:ext>
            </a:extLst>
          </p:cNvPr>
          <p:cNvSpPr>
            <a:spLocks xmlns:a="http://schemas.openxmlformats.org/drawingml/2006/main" noGrp="1"/>
          </p:cNvSpPr>
          <p:nvPr/>
        </p:nvSpPr>
        <p:spPr>
          <a:xfrm xmlns:a="http://schemas.openxmlformats.org/drawingml/2006/main" rot="0" flipH="0" flipV="0">
            <a:off x="5262333" y="4251960"/>
            <a:ext cx="1164100"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87" name="Shape 85">
            <a:extLst xmlns:a="http://schemas.openxmlformats.org/drawingml/2006/main">
              <a:ext uri="{FF2B5EF4-FFF2-40B4-BE49-F238E27FC236}">
                <a16:creationId xmlns:a16="http://schemas.microsoft.com/office/drawing/2014/main" id="{ECCACB0B-ED56-4100-887D-D51684FD515C}"/>
              </a:ext>
            </a:extLst>
          </p:cNvPr>
          <p:cNvSpPr>
            <a:spLocks xmlns:a="http://schemas.openxmlformats.org/drawingml/2006/main" noGrp="1"/>
          </p:cNvSpPr>
          <p:nvPr/>
        </p:nvSpPr>
        <p:spPr>
          <a:xfrm xmlns:a="http://schemas.openxmlformats.org/drawingml/2006/main" rot="0" flipH="0" flipV="0">
            <a:off x="5419644" y="4302252"/>
            <a:ext cx="818016" cy="219456"/>
          </a:xfrm>
          <a:prstGeom xmlns:a="http://schemas.openxmlformats.org/drawingml/2006/main" prst="roundRect">
            <a:avLst>
              <a:gd name="adj" fmla="val 16667"/>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8" name="Text 86">
            <a:extLst xmlns:a="http://schemas.openxmlformats.org/drawingml/2006/main">
              <a:ext uri="{FF2B5EF4-FFF2-40B4-BE49-F238E27FC236}">
                <a16:creationId xmlns:a16="http://schemas.microsoft.com/office/drawing/2014/main" id="{4244208D-B45F-4A41-9B92-A77094AD2BB1}"/>
              </a:ext>
            </a:extLst>
          </p:cNvPr>
          <p:cNvSpPr>
            <a:spLocks xmlns:a="http://schemas.openxmlformats.org/drawingml/2006/main" noGrp="1"/>
          </p:cNvSpPr>
          <p:nvPr/>
        </p:nvSpPr>
        <p:spPr>
          <a:xfrm xmlns:a="http://schemas.openxmlformats.org/drawingml/2006/main" rot="0" flipH="0" flipV="0">
            <a:off x="5461593" y="4361688"/>
            <a:ext cx="734117"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3.6</a:t>
            </a:r>
            <a:endParaRPr sz="800">
              <a:latin typeface="Arial"/>
              <a:ea typeface="Arial"/>
              <a:cs typeface="Arial"/>
            </a:endParaRPr>
          </a:p>
        </p:txBody>
      </p:sp>
      <p:sp>
        <p:nvSpPr>
          <p:cNvPr id="89" name="Shape 87">
            <a:extLst xmlns:a="http://schemas.openxmlformats.org/drawingml/2006/main">
              <a:ext uri="{FF2B5EF4-FFF2-40B4-BE49-F238E27FC236}">
                <a16:creationId xmlns:a16="http://schemas.microsoft.com/office/drawing/2014/main" id="{C23E1084-E8DB-48EF-A868-BE26211499ED}"/>
              </a:ext>
            </a:extLst>
          </p:cNvPr>
          <p:cNvSpPr>
            <a:spLocks xmlns:a="http://schemas.openxmlformats.org/drawingml/2006/main" noGrp="1"/>
          </p:cNvSpPr>
          <p:nvPr/>
        </p:nvSpPr>
        <p:spPr>
          <a:xfrm xmlns:a="http://schemas.openxmlformats.org/drawingml/2006/main" rot="0" flipH="0" flipV="0">
            <a:off x="6499845" y="4197096"/>
            <a:ext cx="1310924" cy="4297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0" name="Text 88">
            <a:extLst xmlns:a="http://schemas.openxmlformats.org/drawingml/2006/main">
              <a:ext uri="{FF2B5EF4-FFF2-40B4-BE49-F238E27FC236}">
                <a16:creationId xmlns:a16="http://schemas.microsoft.com/office/drawing/2014/main" id="{095B6C85-D6CD-40D5-9074-5333CF151982}"/>
              </a:ext>
            </a:extLst>
          </p:cNvPr>
          <p:cNvSpPr>
            <a:spLocks xmlns:a="http://schemas.openxmlformats.org/drawingml/2006/main" noGrp="1"/>
          </p:cNvSpPr>
          <p:nvPr/>
        </p:nvSpPr>
        <p:spPr>
          <a:xfrm xmlns:a="http://schemas.openxmlformats.org/drawingml/2006/main" rot="0" flipH="0" flipV="0">
            <a:off x="6573257" y="4251960"/>
            <a:ext cx="1164100"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91" name="Shape 89">
            <a:extLst xmlns:a="http://schemas.openxmlformats.org/drawingml/2006/main">
              <a:ext uri="{FF2B5EF4-FFF2-40B4-BE49-F238E27FC236}">
                <a16:creationId xmlns:a16="http://schemas.microsoft.com/office/drawing/2014/main" id="{16353C8D-5D42-41E7-8A81-3A435AA87022}"/>
              </a:ext>
            </a:extLst>
          </p:cNvPr>
          <p:cNvSpPr>
            <a:spLocks xmlns:a="http://schemas.openxmlformats.org/drawingml/2006/main" noGrp="1"/>
          </p:cNvSpPr>
          <p:nvPr/>
        </p:nvSpPr>
        <p:spPr>
          <a:xfrm xmlns:a="http://schemas.openxmlformats.org/drawingml/2006/main" rot="0" flipH="0" flipV="0">
            <a:off x="6730568" y="4302252"/>
            <a:ext cx="818016" cy="219456"/>
          </a:xfrm>
          <a:prstGeom xmlns:a="http://schemas.openxmlformats.org/drawingml/2006/main" prst="roundRect">
            <a:avLst>
              <a:gd name="adj" fmla="val 16667"/>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2" name="Text 90">
            <a:extLst xmlns:a="http://schemas.openxmlformats.org/drawingml/2006/main">
              <a:ext uri="{FF2B5EF4-FFF2-40B4-BE49-F238E27FC236}">
                <a16:creationId xmlns:a16="http://schemas.microsoft.com/office/drawing/2014/main" id="{963049EB-334E-4A5B-AB72-EDACEF8D39B0}"/>
              </a:ext>
            </a:extLst>
          </p:cNvPr>
          <p:cNvSpPr>
            <a:spLocks xmlns:a="http://schemas.openxmlformats.org/drawingml/2006/main" noGrp="1"/>
          </p:cNvSpPr>
          <p:nvPr/>
        </p:nvSpPr>
        <p:spPr>
          <a:xfrm xmlns:a="http://schemas.openxmlformats.org/drawingml/2006/main" rot="0" flipH="0" flipV="0">
            <a:off x="6772517" y="4361688"/>
            <a:ext cx="734117"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3.7</a:t>
            </a:r>
            <a:endParaRPr sz="800">
              <a:latin typeface="Arial"/>
              <a:ea typeface="Arial"/>
              <a:cs typeface="Arial"/>
            </a:endParaRPr>
          </a:p>
        </p:txBody>
      </p:sp>
      <p:sp>
        <p:nvSpPr>
          <p:cNvPr id="93" name="Shape 91">
            <a:extLst xmlns:a="http://schemas.openxmlformats.org/drawingml/2006/main">
              <a:ext uri="{FF2B5EF4-FFF2-40B4-BE49-F238E27FC236}">
                <a16:creationId xmlns:a16="http://schemas.microsoft.com/office/drawing/2014/main" id="{F270BEB1-EBC1-4717-A92B-64748EB24FF7}"/>
              </a:ext>
            </a:extLst>
          </p:cNvPr>
          <p:cNvSpPr>
            <a:spLocks xmlns:a="http://schemas.openxmlformats.org/drawingml/2006/main" noGrp="1"/>
          </p:cNvSpPr>
          <p:nvPr/>
        </p:nvSpPr>
        <p:spPr>
          <a:xfrm xmlns:a="http://schemas.openxmlformats.org/drawingml/2006/main" rot="0" flipH="0" flipV="0">
            <a:off x="7810769" y="4197096"/>
            <a:ext cx="3806923" cy="4297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4" name="Text 92">
            <a:extLst xmlns:a="http://schemas.openxmlformats.org/drawingml/2006/main">
              <a:ext uri="{FF2B5EF4-FFF2-40B4-BE49-F238E27FC236}">
                <a16:creationId xmlns:a16="http://schemas.microsoft.com/office/drawing/2014/main" id="{4FEE38CC-859B-4378-943C-D470E5BE6B39}"/>
              </a:ext>
            </a:extLst>
          </p:cNvPr>
          <p:cNvSpPr>
            <a:spLocks xmlns:a="http://schemas.openxmlformats.org/drawingml/2006/main" noGrp="1"/>
          </p:cNvSpPr>
          <p:nvPr/>
        </p:nvSpPr>
        <p:spPr>
          <a:xfrm xmlns:a="http://schemas.openxmlformats.org/drawingml/2006/main" rot="0" flipH="0" flipV="0">
            <a:off x="7884181" y="4251960"/>
            <a:ext cx="3660099"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High-performance specialist; strongest where data-center and AI switching are central.</a:t>
            </a:r>
            <a:endParaRPr sz="800">
              <a:latin typeface="Arial"/>
              <a:ea typeface="Arial"/>
              <a:cs typeface="Arial"/>
            </a:endParaRPr>
          </a:p>
        </p:txBody>
      </p:sp>
      <p:sp>
        <p:nvSpPr>
          <p:cNvPr id="95" name="Shape 93">
            <a:extLst xmlns:a="http://schemas.openxmlformats.org/drawingml/2006/main">
              <a:ext uri="{FF2B5EF4-FFF2-40B4-BE49-F238E27FC236}">
                <a16:creationId xmlns:a16="http://schemas.microsoft.com/office/drawing/2014/main" id="{4DBC2BDF-3F1A-4117-9180-E69300A44580}"/>
              </a:ext>
            </a:extLst>
          </p:cNvPr>
          <p:cNvSpPr>
            <a:spLocks xmlns:a="http://schemas.openxmlformats.org/drawingml/2006/main" noGrp="1"/>
          </p:cNvSpPr>
          <p:nvPr/>
        </p:nvSpPr>
        <p:spPr>
          <a:xfrm xmlns:a="http://schemas.openxmlformats.org/drawingml/2006/main" rot="0" flipH="0" flipV="0">
            <a:off x="658368" y="4626864"/>
            <a:ext cx="1908705" cy="4297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6" name="Text 94">
            <a:extLst xmlns:a="http://schemas.openxmlformats.org/drawingml/2006/main">
              <a:ext uri="{FF2B5EF4-FFF2-40B4-BE49-F238E27FC236}">
                <a16:creationId xmlns:a16="http://schemas.microsoft.com/office/drawing/2014/main" id="{245DF063-9DB6-4D45-8650-390338AB4D31}"/>
              </a:ext>
            </a:extLst>
          </p:cNvPr>
          <p:cNvSpPr>
            <a:spLocks xmlns:a="http://schemas.openxmlformats.org/drawingml/2006/main" noGrp="1"/>
          </p:cNvSpPr>
          <p:nvPr/>
        </p:nvSpPr>
        <p:spPr>
          <a:xfrm xmlns:a="http://schemas.openxmlformats.org/drawingml/2006/main" rot="0" flipH="0" flipV="0">
            <a:off x="731779" y="4681728"/>
            <a:ext cx="1761881"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Huawei</a:t>
            </a:r>
            <a:endParaRPr sz="800">
              <a:latin typeface="Arial"/>
              <a:ea typeface="Arial"/>
              <a:cs typeface="Arial"/>
            </a:endParaRPr>
          </a:p>
        </p:txBody>
      </p:sp>
      <p:sp>
        <p:nvSpPr>
          <p:cNvPr id="97" name="Shape 95">
            <a:extLst xmlns:a="http://schemas.openxmlformats.org/drawingml/2006/main">
              <a:ext uri="{FF2B5EF4-FFF2-40B4-BE49-F238E27FC236}">
                <a16:creationId xmlns:a16="http://schemas.microsoft.com/office/drawing/2014/main" id="{C3E5C97B-2430-4959-9BCE-8F891A416862}"/>
              </a:ext>
            </a:extLst>
          </p:cNvPr>
          <p:cNvSpPr>
            <a:spLocks xmlns:a="http://schemas.openxmlformats.org/drawingml/2006/main" noGrp="1"/>
          </p:cNvSpPr>
          <p:nvPr/>
        </p:nvSpPr>
        <p:spPr>
          <a:xfrm xmlns:a="http://schemas.openxmlformats.org/drawingml/2006/main" rot="0" flipH="0" flipV="0">
            <a:off x="2567073" y="4626864"/>
            <a:ext cx="1310924" cy="4297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8" name="Text 96">
            <a:extLst xmlns:a="http://schemas.openxmlformats.org/drawingml/2006/main">
              <a:ext uri="{FF2B5EF4-FFF2-40B4-BE49-F238E27FC236}">
                <a16:creationId xmlns:a16="http://schemas.microsoft.com/office/drawing/2014/main" id="{E10B3B14-1039-4A29-AA39-D69586EAFCC2}"/>
              </a:ext>
            </a:extLst>
          </p:cNvPr>
          <p:cNvSpPr>
            <a:spLocks xmlns:a="http://schemas.openxmlformats.org/drawingml/2006/main" noGrp="1"/>
          </p:cNvSpPr>
          <p:nvPr/>
        </p:nvSpPr>
        <p:spPr>
          <a:xfrm xmlns:a="http://schemas.openxmlformats.org/drawingml/2006/main" rot="0" flipH="0" flipV="0">
            <a:off x="2640485" y="4681728"/>
            <a:ext cx="1164100"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99" name="Shape 97">
            <a:extLst xmlns:a="http://schemas.openxmlformats.org/drawingml/2006/main">
              <a:ext uri="{FF2B5EF4-FFF2-40B4-BE49-F238E27FC236}">
                <a16:creationId xmlns:a16="http://schemas.microsoft.com/office/drawing/2014/main" id="{750EF887-9D68-4BA9-B7F7-C5163DA0C849}"/>
              </a:ext>
            </a:extLst>
          </p:cNvPr>
          <p:cNvSpPr>
            <a:spLocks xmlns:a="http://schemas.openxmlformats.org/drawingml/2006/main" noGrp="1"/>
          </p:cNvSpPr>
          <p:nvPr/>
        </p:nvSpPr>
        <p:spPr>
          <a:xfrm xmlns:a="http://schemas.openxmlformats.org/drawingml/2006/main" rot="0" flipH="0" flipV="0">
            <a:off x="2797796" y="4732020"/>
            <a:ext cx="818016"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0" name="Text 98">
            <a:extLst xmlns:a="http://schemas.openxmlformats.org/drawingml/2006/main">
              <a:ext uri="{FF2B5EF4-FFF2-40B4-BE49-F238E27FC236}">
                <a16:creationId xmlns:a16="http://schemas.microsoft.com/office/drawing/2014/main" id="{173B0A4D-EEDA-482B-A3BB-A112FA10401F}"/>
              </a:ext>
            </a:extLst>
          </p:cNvPr>
          <p:cNvSpPr>
            <a:spLocks xmlns:a="http://schemas.openxmlformats.org/drawingml/2006/main" noGrp="1"/>
          </p:cNvSpPr>
          <p:nvPr/>
        </p:nvSpPr>
        <p:spPr>
          <a:xfrm xmlns:a="http://schemas.openxmlformats.org/drawingml/2006/main" rot="0" flipH="0" flipV="0">
            <a:off x="2839745" y="4791456"/>
            <a:ext cx="734117"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4.8</a:t>
            </a:r>
            <a:endParaRPr sz="800">
              <a:latin typeface="Arial"/>
              <a:ea typeface="Arial"/>
              <a:cs typeface="Arial"/>
            </a:endParaRPr>
          </a:p>
        </p:txBody>
      </p:sp>
      <p:sp>
        <p:nvSpPr>
          <p:cNvPr id="101" name="Shape 99">
            <a:extLst xmlns:a="http://schemas.openxmlformats.org/drawingml/2006/main">
              <a:ext uri="{FF2B5EF4-FFF2-40B4-BE49-F238E27FC236}">
                <a16:creationId xmlns:a16="http://schemas.microsoft.com/office/drawing/2014/main" id="{780C456F-E189-4BCB-929C-CF0366E29F4F}"/>
              </a:ext>
            </a:extLst>
          </p:cNvPr>
          <p:cNvSpPr>
            <a:spLocks xmlns:a="http://schemas.openxmlformats.org/drawingml/2006/main" noGrp="1"/>
          </p:cNvSpPr>
          <p:nvPr/>
        </p:nvSpPr>
        <p:spPr>
          <a:xfrm xmlns:a="http://schemas.openxmlformats.org/drawingml/2006/main" rot="0" flipH="0" flipV="0">
            <a:off x="3877997" y="4626864"/>
            <a:ext cx="1310924" cy="4297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2" name="Text 100">
            <a:extLst xmlns:a="http://schemas.openxmlformats.org/drawingml/2006/main">
              <a:ext uri="{FF2B5EF4-FFF2-40B4-BE49-F238E27FC236}">
                <a16:creationId xmlns:a16="http://schemas.microsoft.com/office/drawing/2014/main" id="{DABB308E-A8A8-419F-8847-67854C889FA1}"/>
              </a:ext>
            </a:extLst>
          </p:cNvPr>
          <p:cNvSpPr>
            <a:spLocks xmlns:a="http://schemas.openxmlformats.org/drawingml/2006/main" noGrp="1"/>
          </p:cNvSpPr>
          <p:nvPr/>
        </p:nvSpPr>
        <p:spPr>
          <a:xfrm xmlns:a="http://schemas.openxmlformats.org/drawingml/2006/main" rot="0" flipH="0" flipV="0">
            <a:off x="3951409" y="4681728"/>
            <a:ext cx="1164100"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103" name="Shape 101">
            <a:extLst xmlns:a="http://schemas.openxmlformats.org/drawingml/2006/main">
              <a:ext uri="{FF2B5EF4-FFF2-40B4-BE49-F238E27FC236}">
                <a16:creationId xmlns:a16="http://schemas.microsoft.com/office/drawing/2014/main" id="{436335D1-213C-4091-8878-E63402B2BA2D}"/>
              </a:ext>
            </a:extLst>
          </p:cNvPr>
          <p:cNvSpPr>
            <a:spLocks xmlns:a="http://schemas.openxmlformats.org/drawingml/2006/main" noGrp="1"/>
          </p:cNvSpPr>
          <p:nvPr/>
        </p:nvSpPr>
        <p:spPr>
          <a:xfrm xmlns:a="http://schemas.openxmlformats.org/drawingml/2006/main" rot="0" flipH="0" flipV="0">
            <a:off x="4108720" y="4732020"/>
            <a:ext cx="818016"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4" name="Text 102">
            <a:extLst xmlns:a="http://schemas.openxmlformats.org/drawingml/2006/main">
              <a:ext uri="{FF2B5EF4-FFF2-40B4-BE49-F238E27FC236}">
                <a16:creationId xmlns:a16="http://schemas.microsoft.com/office/drawing/2014/main" id="{71CCDD85-9784-452F-AEA2-1B87F7732C3D}"/>
              </a:ext>
            </a:extLst>
          </p:cNvPr>
          <p:cNvSpPr>
            <a:spLocks xmlns:a="http://schemas.openxmlformats.org/drawingml/2006/main" noGrp="1"/>
          </p:cNvSpPr>
          <p:nvPr/>
        </p:nvSpPr>
        <p:spPr>
          <a:xfrm xmlns:a="http://schemas.openxmlformats.org/drawingml/2006/main" rot="0" flipH="0" flipV="0">
            <a:off x="4150669" y="4791456"/>
            <a:ext cx="734117"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4.5</a:t>
            </a:r>
            <a:endParaRPr sz="800">
              <a:latin typeface="Arial"/>
              <a:ea typeface="Arial"/>
              <a:cs typeface="Arial"/>
            </a:endParaRPr>
          </a:p>
        </p:txBody>
      </p:sp>
      <p:sp>
        <p:nvSpPr>
          <p:cNvPr id="105" name="Shape 103">
            <a:extLst xmlns:a="http://schemas.openxmlformats.org/drawingml/2006/main">
              <a:ext uri="{FF2B5EF4-FFF2-40B4-BE49-F238E27FC236}">
                <a16:creationId xmlns:a16="http://schemas.microsoft.com/office/drawing/2014/main" id="{FE03B34B-28DF-46FC-B212-3C52C03E8616}"/>
              </a:ext>
            </a:extLst>
          </p:cNvPr>
          <p:cNvSpPr>
            <a:spLocks xmlns:a="http://schemas.openxmlformats.org/drawingml/2006/main" noGrp="1"/>
          </p:cNvSpPr>
          <p:nvPr/>
        </p:nvSpPr>
        <p:spPr>
          <a:xfrm xmlns:a="http://schemas.openxmlformats.org/drawingml/2006/main" rot="0" flipH="0" flipV="0">
            <a:off x="5188921" y="4626864"/>
            <a:ext cx="1310924" cy="4297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6" name="Text 104">
            <a:extLst xmlns:a="http://schemas.openxmlformats.org/drawingml/2006/main">
              <a:ext uri="{FF2B5EF4-FFF2-40B4-BE49-F238E27FC236}">
                <a16:creationId xmlns:a16="http://schemas.microsoft.com/office/drawing/2014/main" id="{76682BFD-5DEB-4881-A061-967FABB8A78C}"/>
              </a:ext>
            </a:extLst>
          </p:cNvPr>
          <p:cNvSpPr>
            <a:spLocks xmlns:a="http://schemas.openxmlformats.org/drawingml/2006/main" noGrp="1"/>
          </p:cNvSpPr>
          <p:nvPr/>
        </p:nvSpPr>
        <p:spPr>
          <a:xfrm xmlns:a="http://schemas.openxmlformats.org/drawingml/2006/main" rot="0" flipH="0" flipV="0">
            <a:off x="5262333" y="4681728"/>
            <a:ext cx="1164100"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107" name="Shape 105">
            <a:extLst xmlns:a="http://schemas.openxmlformats.org/drawingml/2006/main">
              <a:ext uri="{FF2B5EF4-FFF2-40B4-BE49-F238E27FC236}">
                <a16:creationId xmlns:a16="http://schemas.microsoft.com/office/drawing/2014/main" id="{22E6C061-7644-4028-94DF-D797BD7E5FB0}"/>
              </a:ext>
            </a:extLst>
          </p:cNvPr>
          <p:cNvSpPr>
            <a:spLocks xmlns:a="http://schemas.openxmlformats.org/drawingml/2006/main" noGrp="1"/>
          </p:cNvSpPr>
          <p:nvPr/>
        </p:nvSpPr>
        <p:spPr>
          <a:xfrm xmlns:a="http://schemas.openxmlformats.org/drawingml/2006/main" rot="0" flipH="0" flipV="0">
            <a:off x="5419644" y="4732020"/>
            <a:ext cx="818016"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8" name="Text 106">
            <a:extLst xmlns:a="http://schemas.openxmlformats.org/drawingml/2006/main">
              <a:ext uri="{FF2B5EF4-FFF2-40B4-BE49-F238E27FC236}">
                <a16:creationId xmlns:a16="http://schemas.microsoft.com/office/drawing/2014/main" id="{D5CDD36D-CE28-487F-A76B-C0BDC135B690}"/>
              </a:ext>
            </a:extLst>
          </p:cNvPr>
          <p:cNvSpPr>
            <a:spLocks xmlns:a="http://schemas.openxmlformats.org/drawingml/2006/main" noGrp="1"/>
          </p:cNvSpPr>
          <p:nvPr/>
        </p:nvSpPr>
        <p:spPr>
          <a:xfrm xmlns:a="http://schemas.openxmlformats.org/drawingml/2006/main" rot="0" flipH="0" flipV="0">
            <a:off x="5461593" y="4791456"/>
            <a:ext cx="734117"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4.0</a:t>
            </a:r>
            <a:endParaRPr sz="800">
              <a:latin typeface="Arial"/>
              <a:ea typeface="Arial"/>
              <a:cs typeface="Arial"/>
            </a:endParaRPr>
          </a:p>
        </p:txBody>
      </p:sp>
      <p:sp>
        <p:nvSpPr>
          <p:cNvPr id="109" name="Shape 107">
            <a:extLst xmlns:a="http://schemas.openxmlformats.org/drawingml/2006/main">
              <a:ext uri="{FF2B5EF4-FFF2-40B4-BE49-F238E27FC236}">
                <a16:creationId xmlns:a16="http://schemas.microsoft.com/office/drawing/2014/main" id="{780856CB-B60D-4633-AE84-D755071114C2}"/>
              </a:ext>
            </a:extLst>
          </p:cNvPr>
          <p:cNvSpPr>
            <a:spLocks xmlns:a="http://schemas.openxmlformats.org/drawingml/2006/main" noGrp="1"/>
          </p:cNvSpPr>
          <p:nvPr/>
        </p:nvSpPr>
        <p:spPr>
          <a:xfrm xmlns:a="http://schemas.openxmlformats.org/drawingml/2006/main" rot="0" flipH="0" flipV="0">
            <a:off x="6499845" y="4626864"/>
            <a:ext cx="1310924" cy="4297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10" name="Text 108">
            <a:extLst xmlns:a="http://schemas.openxmlformats.org/drawingml/2006/main">
              <a:ext uri="{FF2B5EF4-FFF2-40B4-BE49-F238E27FC236}">
                <a16:creationId xmlns:a16="http://schemas.microsoft.com/office/drawing/2014/main" id="{03187BF6-3897-401A-8153-1BD776DC4191}"/>
              </a:ext>
            </a:extLst>
          </p:cNvPr>
          <p:cNvSpPr>
            <a:spLocks xmlns:a="http://schemas.openxmlformats.org/drawingml/2006/main" noGrp="1"/>
          </p:cNvSpPr>
          <p:nvPr/>
        </p:nvSpPr>
        <p:spPr>
          <a:xfrm xmlns:a="http://schemas.openxmlformats.org/drawingml/2006/main" rot="0" flipH="0" flipV="0">
            <a:off x="6573257" y="4681728"/>
            <a:ext cx="1164100"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111" name="Shape 109">
            <a:extLst xmlns:a="http://schemas.openxmlformats.org/drawingml/2006/main">
              <a:ext uri="{FF2B5EF4-FFF2-40B4-BE49-F238E27FC236}">
                <a16:creationId xmlns:a16="http://schemas.microsoft.com/office/drawing/2014/main" id="{C3F8A1CB-17E8-4AED-A217-4A81F67E6F83}"/>
              </a:ext>
            </a:extLst>
          </p:cNvPr>
          <p:cNvSpPr>
            <a:spLocks xmlns:a="http://schemas.openxmlformats.org/drawingml/2006/main" noGrp="1"/>
          </p:cNvSpPr>
          <p:nvPr/>
        </p:nvSpPr>
        <p:spPr>
          <a:xfrm xmlns:a="http://schemas.openxmlformats.org/drawingml/2006/main" rot="0" flipH="0" flipV="0">
            <a:off x="6730568" y="4732020"/>
            <a:ext cx="818016" cy="219456"/>
          </a:xfrm>
          <a:prstGeom xmlns:a="http://schemas.openxmlformats.org/drawingml/2006/main" prst="roundRect">
            <a:avLst>
              <a:gd name="adj" fmla="val 16667"/>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12" name="Text 110">
            <a:extLst xmlns:a="http://schemas.openxmlformats.org/drawingml/2006/main">
              <a:ext uri="{FF2B5EF4-FFF2-40B4-BE49-F238E27FC236}">
                <a16:creationId xmlns:a16="http://schemas.microsoft.com/office/drawing/2014/main" id="{ECA856B1-07D8-4C9C-83E9-D3B15A994EEA}"/>
              </a:ext>
            </a:extLst>
          </p:cNvPr>
          <p:cNvSpPr>
            <a:spLocks xmlns:a="http://schemas.openxmlformats.org/drawingml/2006/main" noGrp="1"/>
          </p:cNvSpPr>
          <p:nvPr/>
        </p:nvSpPr>
        <p:spPr>
          <a:xfrm xmlns:a="http://schemas.openxmlformats.org/drawingml/2006/main" rot="0" flipH="0" flipV="0">
            <a:off x="6772517" y="4791456"/>
            <a:ext cx="734117"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3.2</a:t>
            </a:r>
            <a:endParaRPr sz="800">
              <a:latin typeface="Arial"/>
              <a:ea typeface="Arial"/>
              <a:cs typeface="Arial"/>
            </a:endParaRPr>
          </a:p>
        </p:txBody>
      </p:sp>
      <p:sp>
        <p:nvSpPr>
          <p:cNvPr id="113" name="Shape 111">
            <a:extLst xmlns:a="http://schemas.openxmlformats.org/drawingml/2006/main">
              <a:ext uri="{FF2B5EF4-FFF2-40B4-BE49-F238E27FC236}">
                <a16:creationId xmlns:a16="http://schemas.microsoft.com/office/drawing/2014/main" id="{CEB8800A-28F5-4C5D-8634-ED3DC17E8BFB}"/>
              </a:ext>
            </a:extLst>
          </p:cNvPr>
          <p:cNvSpPr>
            <a:spLocks xmlns:a="http://schemas.openxmlformats.org/drawingml/2006/main" noGrp="1"/>
          </p:cNvSpPr>
          <p:nvPr/>
        </p:nvSpPr>
        <p:spPr>
          <a:xfrm xmlns:a="http://schemas.openxmlformats.org/drawingml/2006/main" rot="0" flipH="0" flipV="0">
            <a:off x="7810769" y="4626864"/>
            <a:ext cx="3806923" cy="4297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14" name="Text 112">
            <a:extLst xmlns:a="http://schemas.openxmlformats.org/drawingml/2006/main">
              <a:ext uri="{FF2B5EF4-FFF2-40B4-BE49-F238E27FC236}">
                <a16:creationId xmlns:a16="http://schemas.microsoft.com/office/drawing/2014/main" id="{7ED7758B-7C29-4101-89D1-6871E7CDC75C}"/>
              </a:ext>
            </a:extLst>
          </p:cNvPr>
          <p:cNvSpPr>
            <a:spLocks xmlns:a="http://schemas.openxmlformats.org/drawingml/2006/main" noGrp="1"/>
          </p:cNvSpPr>
          <p:nvPr/>
        </p:nvSpPr>
        <p:spPr>
          <a:xfrm xmlns:a="http://schemas.openxmlformats.org/drawingml/2006/main" rot="0" flipH="0" flipV="0">
            <a:off x="7884181" y="4681728"/>
            <a:ext cx="3660099"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Very broad technology scale, but footprint suitability is lower for regulated NA/EU environments.</a:t>
            </a:r>
            <a:endParaRPr sz="800">
              <a:latin typeface="Arial"/>
              <a:ea typeface="Arial"/>
              <a:cs typeface="Arial"/>
            </a:endParaRPr>
          </a:p>
        </p:txBody>
      </p:sp>
      <p:sp>
        <p:nvSpPr>
          <p:cNvPr id="115" name="Text 113">
            <a:extLst xmlns:a="http://schemas.openxmlformats.org/drawingml/2006/main">
              <a:ext uri="{FF2B5EF4-FFF2-40B4-BE49-F238E27FC236}">
                <a16:creationId xmlns:a16="http://schemas.microsoft.com/office/drawing/2014/main" id="{074E1266-1AAC-4E12-8EF9-B5E88FD15822}"/>
              </a:ext>
            </a:extLst>
          </p:cNvPr>
          <p:cNvSpPr>
            <a:spLocks xmlns:a="http://schemas.openxmlformats.org/drawingml/2006/main" noGrp="1"/>
          </p:cNvSpPr>
          <p:nvPr/>
        </p:nvSpPr>
        <p:spPr>
          <a:xfrm xmlns:a="http://schemas.openxmlformats.org/drawingml/2006/main">
            <a:off x="7194884" y="5212080"/>
            <a:ext cx="4617720" cy="1280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Scoring is directional on a 1–5 scale based on public evidence; it supports supplier profiling and should be validated through RFPs.</a:t>
            </a:r>
            <a:endParaRPr sz="800">
              <a:latin typeface="Arial"/>
              <a:ea typeface="Arial"/>
              <a:cs typeface="Arial"/>
            </a:endParaRPr>
          </a:p>
        </p:txBody>
      </p:sp>
      <p:sp>
        <p:nvSpPr>
          <p:cNvPr id="116" name="Shape 114">
            <a:extLst xmlns:a="http://schemas.openxmlformats.org/drawingml/2006/main">
              <a:ext uri="{FF2B5EF4-FFF2-40B4-BE49-F238E27FC236}">
                <a16:creationId xmlns:a16="http://schemas.microsoft.com/office/drawing/2014/main" id="{00E7AEBD-65D2-4DEF-9653-C61FB858FAAF}"/>
              </a:ext>
            </a:extLst>
          </p:cNvPr>
          <p:cNvSpPr>
            <a:spLocks xmlns:a="http://schemas.openxmlformats.org/drawingml/2006/main" noGrp="1"/>
          </p:cNvSpPr>
          <p:nvPr/>
        </p:nvSpPr>
        <p:spPr>
          <a:xfrm xmlns:a="http://schemas.openxmlformats.org/drawingml/2006/main">
            <a:off x="438912" y="5733288"/>
            <a:ext cx="11146536"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17" name="Shape 115">
            <a:extLst xmlns:a="http://schemas.openxmlformats.org/drawingml/2006/main">
              <a:ext uri="{FF2B5EF4-FFF2-40B4-BE49-F238E27FC236}">
                <a16:creationId xmlns:a16="http://schemas.microsoft.com/office/drawing/2014/main" id="{0AA25027-734D-4FC5-934A-20E88858EF8D}"/>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18" name="Text 116">
            <a:extLst xmlns:a="http://schemas.openxmlformats.org/drawingml/2006/main">
              <a:ext uri="{FF2B5EF4-FFF2-40B4-BE49-F238E27FC236}">
                <a16:creationId xmlns:a16="http://schemas.microsoft.com/office/drawing/2014/main" id="{3FCB882A-54A5-4A90-8654-7A79D7F39B2B}"/>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119" name="Text 117">
            <a:extLst xmlns:a="http://schemas.openxmlformats.org/drawingml/2006/main">
              <a:ext uri="{FF2B5EF4-FFF2-40B4-BE49-F238E27FC236}">
                <a16:creationId xmlns:a16="http://schemas.microsoft.com/office/drawing/2014/main" id="{7DD9F34B-60DC-4D2C-9A1F-2D7109FF8146}"/>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Cisco and HPE Networking are the broadest platform-scale candidates, Arista is the strongest specialist for AI/data-center switching, and Huawei has global technology depth but must be treated carefully for North America and Europe compliance.</a:t>
            </a:r>
            <a:endParaRPr sz="1000">
              <a:latin typeface="Arial"/>
              <a:ea typeface="Arial"/>
              <a:cs typeface="Arial"/>
            </a:endParaRPr>
          </a:p>
        </p:txBody>
      </p:sp>
      <p:sp>
        <p:nvSpPr>
          <p:cNvPr id="120" name="Text 118">
            <a:extLst xmlns:a="http://schemas.openxmlformats.org/drawingml/2006/main">
              <a:ext uri="{FF2B5EF4-FFF2-40B4-BE49-F238E27FC236}">
                <a16:creationId xmlns:a16="http://schemas.microsoft.com/office/drawing/2014/main" id="{785762F9-CC34-4C5E-BEAF-E07E68845C64}"/>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121" name="Text 119">
            <a:hlinkClick xmlns:r="http://schemas.openxmlformats.org/officeDocument/2006/relationships" xmlns:a="http://schemas.openxmlformats.org/drawingml/2006/main" r:id="Re44d87a100934538"/>
            <a:extLst xmlns:a="http://schemas.openxmlformats.org/drawingml/2006/main">
              <a:ext uri="{FF2B5EF4-FFF2-40B4-BE49-F238E27FC236}">
                <a16:creationId xmlns:a16="http://schemas.microsoft.com/office/drawing/2014/main" id="{EB58EFEE-2918-42FE-87CF-28AFE04178B5}"/>
              </a:ext>
            </a:extLst>
          </p:cNvPr>
          <p:cNvSpPr>
            <a:spLocks xmlns:a="http://schemas.openxmlformats.org/drawingml/2006/main" noGrp="1"/>
          </p:cNvSpPr>
          <p:nvPr/>
        </p:nvSpPr>
        <p:spPr>
          <a:xfrm xmlns:a="http://schemas.openxmlformats.org/drawingml/2006/main">
            <a:off x="896112" y="6291072"/>
            <a:ext cx="6400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ff91ae5eedd34203"/>
              </a:rPr>
              <a:t>Cisco FY25</a:t>
            </a:r>
            <a:endParaRPr sz="600" i="1">
              <a:latin typeface="Arial"/>
              <a:ea typeface="Arial"/>
              <a:cs typeface="Arial"/>
            </a:endParaRPr>
          </a:p>
        </p:txBody>
      </p:sp>
      <p:sp>
        <p:nvSpPr>
          <p:cNvPr id="122" name="Text 120">
            <a:extLst xmlns:a="http://schemas.openxmlformats.org/drawingml/2006/main">
              <a:ext uri="{FF2B5EF4-FFF2-40B4-BE49-F238E27FC236}">
                <a16:creationId xmlns:a16="http://schemas.microsoft.com/office/drawing/2014/main" id="{BA7296BF-3B71-4F5A-BED9-528162938CB9}"/>
              </a:ext>
            </a:extLst>
          </p:cNvPr>
          <p:cNvSpPr>
            <a:spLocks xmlns:a="http://schemas.openxmlformats.org/drawingml/2006/main" noGrp="1"/>
          </p:cNvSpPr>
          <p:nvPr/>
        </p:nvSpPr>
        <p:spPr>
          <a:xfrm xmlns:a="http://schemas.openxmlformats.org/drawingml/2006/main">
            <a:off x="157276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23" name="Text 121">
            <a:hlinkClick xmlns:r="http://schemas.openxmlformats.org/officeDocument/2006/relationships" xmlns:a="http://schemas.openxmlformats.org/drawingml/2006/main" r:id="R0e0b856d7aa646f9"/>
            <a:extLst xmlns:a="http://schemas.openxmlformats.org/drawingml/2006/main">
              <a:ext uri="{FF2B5EF4-FFF2-40B4-BE49-F238E27FC236}">
                <a16:creationId xmlns:a16="http://schemas.microsoft.com/office/drawing/2014/main" id="{AD3C7CF8-69CE-4FF1-87A5-FEB7D850CBB9}"/>
              </a:ext>
            </a:extLst>
          </p:cNvPr>
          <p:cNvSpPr>
            <a:spLocks xmlns:a="http://schemas.openxmlformats.org/drawingml/2006/main" noGrp="1"/>
          </p:cNvSpPr>
          <p:nvPr/>
        </p:nvSpPr>
        <p:spPr>
          <a:xfrm xmlns:a="http://schemas.openxmlformats.org/drawingml/2006/main">
            <a:off x="1655064" y="6291072"/>
            <a:ext cx="7772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51f68e144e77486c"/>
              </a:rPr>
              <a:t>HPE-Juniper</a:t>
            </a:r>
            <a:endParaRPr sz="600" i="1">
              <a:latin typeface="Arial"/>
              <a:ea typeface="Arial"/>
              <a:cs typeface="Arial"/>
            </a:endParaRPr>
          </a:p>
        </p:txBody>
      </p:sp>
      <p:sp>
        <p:nvSpPr>
          <p:cNvPr id="124" name="Text 122">
            <a:extLst xmlns:a="http://schemas.openxmlformats.org/drawingml/2006/main">
              <a:ext uri="{FF2B5EF4-FFF2-40B4-BE49-F238E27FC236}">
                <a16:creationId xmlns:a16="http://schemas.microsoft.com/office/drawing/2014/main" id="{A61B4638-07A1-464C-B727-EFAA430804FE}"/>
              </a:ext>
            </a:extLst>
          </p:cNvPr>
          <p:cNvSpPr>
            <a:spLocks xmlns:a="http://schemas.openxmlformats.org/drawingml/2006/main" noGrp="1"/>
          </p:cNvSpPr>
          <p:nvPr/>
        </p:nvSpPr>
        <p:spPr>
          <a:xfrm xmlns:a="http://schemas.openxmlformats.org/drawingml/2006/main">
            <a:off x="246888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25" name="Text 123">
            <a:hlinkClick xmlns:r="http://schemas.openxmlformats.org/officeDocument/2006/relationships" xmlns:a="http://schemas.openxmlformats.org/drawingml/2006/main" r:id="R554ca1806cf9418e"/>
            <a:extLst xmlns:a="http://schemas.openxmlformats.org/drawingml/2006/main">
              <a:ext uri="{FF2B5EF4-FFF2-40B4-BE49-F238E27FC236}">
                <a16:creationId xmlns:a16="http://schemas.microsoft.com/office/drawing/2014/main" id="{815FF591-702F-490A-BCD5-69E20723C21C}"/>
              </a:ext>
            </a:extLst>
          </p:cNvPr>
          <p:cNvSpPr>
            <a:spLocks xmlns:a="http://schemas.openxmlformats.org/drawingml/2006/main" noGrp="1"/>
          </p:cNvSpPr>
          <p:nvPr/>
        </p:nvSpPr>
        <p:spPr>
          <a:xfrm xmlns:a="http://schemas.openxmlformats.org/drawingml/2006/main">
            <a:off x="2551176" y="6291072"/>
            <a:ext cx="71323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cc3440598f2945a6"/>
              </a:rPr>
              <a:t>Arista FY25</a:t>
            </a:r>
            <a:endParaRPr sz="600" i="1">
              <a:latin typeface="Arial"/>
              <a:ea typeface="Arial"/>
              <a:cs typeface="Arial"/>
            </a:endParaRPr>
          </a:p>
        </p:txBody>
      </p:sp>
      <p:sp>
        <p:nvSpPr>
          <p:cNvPr id="126" name="Text 124">
            <a:extLst xmlns:a="http://schemas.openxmlformats.org/drawingml/2006/main">
              <a:ext uri="{FF2B5EF4-FFF2-40B4-BE49-F238E27FC236}">
                <a16:creationId xmlns:a16="http://schemas.microsoft.com/office/drawing/2014/main" id="{6EC75C9B-82D2-4577-80C0-A5AB0C1857DC}"/>
              </a:ext>
            </a:extLst>
          </p:cNvPr>
          <p:cNvSpPr>
            <a:spLocks xmlns:a="http://schemas.openxmlformats.org/drawingml/2006/main" noGrp="1"/>
          </p:cNvSpPr>
          <p:nvPr/>
        </p:nvSpPr>
        <p:spPr>
          <a:xfrm xmlns:a="http://schemas.openxmlformats.org/drawingml/2006/main">
            <a:off x="330098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27" name="Text 125">
            <a:hlinkClick xmlns:r="http://schemas.openxmlformats.org/officeDocument/2006/relationships" xmlns:a="http://schemas.openxmlformats.org/drawingml/2006/main" r:id="R545efda49d62472d"/>
            <a:extLst xmlns:a="http://schemas.openxmlformats.org/drawingml/2006/main">
              <a:ext uri="{FF2B5EF4-FFF2-40B4-BE49-F238E27FC236}">
                <a16:creationId xmlns:a16="http://schemas.microsoft.com/office/drawing/2014/main" id="{665918EA-C441-4B5F-8125-EA0085DB9D55}"/>
              </a:ext>
            </a:extLst>
          </p:cNvPr>
          <p:cNvSpPr>
            <a:spLocks xmlns:a="http://schemas.openxmlformats.org/drawingml/2006/main" noGrp="1"/>
          </p:cNvSpPr>
          <p:nvPr/>
        </p:nvSpPr>
        <p:spPr>
          <a:xfrm xmlns:a="http://schemas.openxmlformats.org/drawingml/2006/main">
            <a:off x="3383280" y="6291072"/>
            <a:ext cx="749808"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ece98439fc2b47d3"/>
              </a:rPr>
              <a:t>Huawei AR25</a:t>
            </a:r>
            <a:endParaRPr sz="600" i="1">
              <a:latin typeface="Arial"/>
              <a:ea typeface="Arial"/>
              <a:cs typeface="Arial"/>
            </a:endParaRPr>
          </a:p>
        </p:txBody>
      </p:sp>
      <p:sp>
        <p:nvSpPr>
          <p:cNvPr id="128" name="Text 126">
            <a:extLst xmlns:a="http://schemas.openxmlformats.org/drawingml/2006/main">
              <a:ext uri="{FF2B5EF4-FFF2-40B4-BE49-F238E27FC236}">
                <a16:creationId xmlns:a16="http://schemas.microsoft.com/office/drawing/2014/main" id="{A41DBEEC-9A66-4EF6-9624-F463E1246361}"/>
              </a:ext>
            </a:extLst>
          </p:cNvPr>
          <p:cNvSpPr>
            <a:spLocks xmlns:a="http://schemas.openxmlformats.org/drawingml/2006/main" noGrp="1"/>
          </p:cNvSpPr>
          <p:nvPr/>
        </p:nvSpPr>
        <p:spPr>
          <a:xfrm xmlns:a="http://schemas.openxmlformats.org/drawingml/2006/main">
            <a:off x="416966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29" name="Text 127">
            <a:hlinkClick xmlns:r="http://schemas.openxmlformats.org/officeDocument/2006/relationships" xmlns:a="http://schemas.openxmlformats.org/drawingml/2006/main" r:id="R767f1dc4bcae48d2"/>
            <a:extLst xmlns:a="http://schemas.openxmlformats.org/drawingml/2006/main">
              <a:ext uri="{FF2B5EF4-FFF2-40B4-BE49-F238E27FC236}">
                <a16:creationId xmlns:a16="http://schemas.microsoft.com/office/drawing/2014/main" id="{5C5276C8-7D75-41D2-BE0A-3AFEA6E6754C}"/>
              </a:ext>
            </a:extLst>
          </p:cNvPr>
          <p:cNvSpPr>
            <a:spLocks xmlns:a="http://schemas.openxmlformats.org/drawingml/2006/main" noGrp="1"/>
          </p:cNvSpPr>
          <p:nvPr/>
        </p:nvSpPr>
        <p:spPr>
          <a:xfrm xmlns:a="http://schemas.openxmlformats.org/drawingml/2006/main">
            <a:off x="4251960" y="6291072"/>
            <a:ext cx="10058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9407dd23055e4ce2"/>
              </a:rPr>
              <a:t>AP Huawei restrictions</a:t>
            </a:r>
            <a:endParaRPr sz="600" i="1">
              <a:latin typeface="Arial"/>
              <a:ea typeface="Arial"/>
              <a:cs typeface="Arial"/>
            </a:endParaRPr>
          </a:p>
        </p:txBody>
      </p:sp>
      <p:sp>
        <p:nvSpPr>
          <p:cNvPr id="130" name="Shape 128">
            <a:extLst xmlns:a="http://schemas.openxmlformats.org/drawingml/2006/main">
              <a:ext uri="{FF2B5EF4-FFF2-40B4-BE49-F238E27FC236}">
                <a16:creationId xmlns:a16="http://schemas.microsoft.com/office/drawing/2014/main" id="{A9B36F12-DC2E-4B46-B6AE-3EBD3905058C}"/>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31" name="Text 129">
            <a:extLst xmlns:a="http://schemas.openxmlformats.org/drawingml/2006/main">
              <a:ext uri="{FF2B5EF4-FFF2-40B4-BE49-F238E27FC236}">
                <a16:creationId xmlns:a16="http://schemas.microsoft.com/office/drawing/2014/main" id="{A20FAD34-E0D3-4B1F-B9AF-2C83ACE84FBB}"/>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132" name="Text 130">
            <a:extLst xmlns:a="http://schemas.openxmlformats.org/drawingml/2006/main">
              <a:ext uri="{FF2B5EF4-FFF2-40B4-BE49-F238E27FC236}">
                <a16:creationId xmlns:a16="http://schemas.microsoft.com/office/drawing/2014/main" id="{A36D5514-C4FA-4843-B709-9C95D3C36545}"/>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36</a:t>
            </a:r>
            <a:endParaRPr sz="800">
              <a:latin typeface="Arial"/>
              <a:ea typeface="Arial"/>
              <a:cs typeface="Arial"/>
            </a:endParaRPr>
          </a:p>
        </p:txBody>
      </p:sp>
      <p:sp>
        <p:nvSpPr>
          <p:cNvPr id="133" name="SCULTRA Top Bar">
            <a:extLst xmlns:a="http://schemas.openxmlformats.org/drawingml/2006/main">
              <a:ext uri="{FF2B5EF4-FFF2-40B4-BE49-F238E27FC236}">
                <a16:creationId xmlns:a16="http://schemas.microsoft.com/office/drawing/2014/main" id="{80A8C891-0065-418B-9AD3-F7A895A9DCCD}"/>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34" name="SCULTRA Footer Field">
            <a:extLst xmlns:a="http://schemas.openxmlformats.org/drawingml/2006/main">
              <a:ext uri="{FF2B5EF4-FFF2-40B4-BE49-F238E27FC236}">
                <a16:creationId xmlns:a16="http://schemas.microsoft.com/office/drawing/2014/main" id="{7CA56D62-6189-47CD-895C-78239ACF0F63}"/>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135" name="">
            <a:extLst xmlns:a="http://schemas.openxmlformats.org/drawingml/2006/main">
              <a:ext uri="{FF2B5EF4-FFF2-40B4-BE49-F238E27FC236}">
                <a16:creationId xmlns:a16="http://schemas.microsoft.com/office/drawing/2014/main" id="{5E1EDDF8-009E-430D-8449-55E4E457ACE6}"/>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36" name="">
            <a:extLst xmlns:a="http://schemas.openxmlformats.org/drawingml/2006/main">
              <a:ext uri="{FF2B5EF4-FFF2-40B4-BE49-F238E27FC236}">
                <a16:creationId xmlns:a16="http://schemas.microsoft.com/office/drawing/2014/main" id="{E4039114-F6CF-45FD-8E13-A95FB8FA0150}"/>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37" name="">
            <a:extLst xmlns:a="http://schemas.openxmlformats.org/drawingml/2006/main">
              <a:ext uri="{FF2B5EF4-FFF2-40B4-BE49-F238E27FC236}">
                <a16:creationId xmlns:a16="http://schemas.microsoft.com/office/drawing/2014/main" id="{164E685F-BB7C-44E2-8E4F-B34F45017FC5}"/>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38" name="">
            <a:extLst xmlns:a="http://schemas.openxmlformats.org/drawingml/2006/main">
              <a:ext uri="{FF2B5EF4-FFF2-40B4-BE49-F238E27FC236}">
                <a16:creationId xmlns:a16="http://schemas.microsoft.com/office/drawing/2014/main" id="{6945DB00-36C5-467C-8C31-285185C58D3B}"/>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36</a:t>
            </a:r>
          </a:p>
        </p:txBody>
      </p:sp>
    </p:spTree>
    <p:extLst>
      <p:ext uri="{BB962C8B-B14F-4D97-AF65-F5344CB8AC3E}">
        <p14:creationId xmlns:p14="http://schemas.microsoft.com/office/powerpoint/2010/main" val="600097892"/>
      </p:ext>
    </p:extLst>
  </p:cSld>
</p:sld>
</file>

<file path=ppt/slides/slide37.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FA0F208-31D5-4F95-8D4E-FC2895AD8541}"/>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B1. Industry Experience Shows Two Broad Incumbents, One AI-Switching Specialist and One Large Global ICT Supplier</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DCEB6F65-056B-4020-8F74-DB64506FC51C}"/>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The top four suppliers differ less on basic credibility and more on the historical domain where they built their strongest enterprise position.</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D89146A6-EB75-430E-B812-559EE2CC006E}"/>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D0B7D894-15D7-4587-A457-97EF7E1590B2}"/>
              </a:ext>
            </a:extLst>
          </p:cNvPr>
          <p:cNvSpPr>
            <a:spLocks xmlns:a="http://schemas.openxmlformats.org/drawingml/2006/main" noGrp="1"/>
          </p:cNvSpPr>
          <p:nvPr/>
        </p:nvSpPr>
        <p:spPr>
          <a:xfrm xmlns:a="http://schemas.openxmlformats.org/drawingml/2006/main">
            <a:off x="475488" y="1078992"/>
            <a:ext cx="41148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Experience evidence by supplier</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D29A7906-C571-4693-8FB6-9F5AEBB5BDDA}"/>
              </a:ext>
            </a:extLst>
          </p:cNvPr>
          <p:cNvSpPr>
            <a:spLocks xmlns:a="http://schemas.openxmlformats.org/drawingml/2006/main" noGrp="1"/>
          </p:cNvSpPr>
          <p:nvPr/>
        </p:nvSpPr>
        <p:spPr>
          <a:xfrm xmlns:a="http://schemas.openxmlformats.org/drawingml/2006/main" rot="0" flipH="0" flipV="0">
            <a:off x="621792" y="1371600"/>
            <a:ext cx="1305524"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0193A142-E45E-4B59-8F3F-908129027446}"/>
              </a:ext>
            </a:extLst>
          </p:cNvPr>
          <p:cNvSpPr>
            <a:spLocks xmlns:a="http://schemas.openxmlformats.org/drawingml/2006/main" noGrp="1"/>
          </p:cNvSpPr>
          <p:nvPr/>
        </p:nvSpPr>
        <p:spPr>
          <a:xfrm xmlns:a="http://schemas.openxmlformats.org/drawingml/2006/main" rot="0" flipH="0" flipV="0">
            <a:off x="684818" y="1435608"/>
            <a:ext cx="1179473"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Supplier</a:t>
            </a:r>
            <a:endParaRPr sz="800">
              <a:latin typeface="Arial"/>
              <a:ea typeface="Arial"/>
              <a:cs typeface="Arial"/>
            </a:endParaRPr>
          </a:p>
        </p:txBody>
      </p:sp>
      <p:sp>
        <p:nvSpPr>
          <p:cNvPr id="8" name="Shape 6">
            <a:extLst xmlns:a="http://schemas.openxmlformats.org/drawingml/2006/main">
              <a:ext uri="{FF2B5EF4-FFF2-40B4-BE49-F238E27FC236}">
                <a16:creationId xmlns:a16="http://schemas.microsoft.com/office/drawing/2014/main" id="{C75CABAB-9B81-4244-BB80-0E3A55420EA7}"/>
              </a:ext>
            </a:extLst>
          </p:cNvPr>
          <p:cNvSpPr>
            <a:spLocks xmlns:a="http://schemas.openxmlformats.org/drawingml/2006/main" noGrp="1"/>
          </p:cNvSpPr>
          <p:nvPr/>
        </p:nvSpPr>
        <p:spPr>
          <a:xfrm xmlns:a="http://schemas.openxmlformats.org/drawingml/2006/main" rot="0" flipH="0" flipV="0">
            <a:off x="1927317" y="1371600"/>
            <a:ext cx="2106846"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9" name="Text 7">
            <a:extLst xmlns:a="http://schemas.openxmlformats.org/drawingml/2006/main">
              <a:ext uri="{FF2B5EF4-FFF2-40B4-BE49-F238E27FC236}">
                <a16:creationId xmlns:a16="http://schemas.microsoft.com/office/drawing/2014/main" id="{F2438BD0-7C15-44CB-B426-B0D7F6E71065}"/>
              </a:ext>
            </a:extLst>
          </p:cNvPr>
          <p:cNvSpPr>
            <a:spLocks xmlns:a="http://schemas.openxmlformats.org/drawingml/2006/main" noGrp="1"/>
          </p:cNvSpPr>
          <p:nvPr/>
        </p:nvSpPr>
        <p:spPr>
          <a:xfrm xmlns:a="http://schemas.openxmlformats.org/drawingml/2006/main" rot="0" flipH="0" flipV="0">
            <a:off x="1990342" y="1435608"/>
            <a:ext cx="1980795"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Evidence of Scale</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8AF6875E-49CB-48EC-A319-248A8B44300C}"/>
              </a:ext>
            </a:extLst>
          </p:cNvPr>
          <p:cNvSpPr>
            <a:spLocks xmlns:a="http://schemas.openxmlformats.org/drawingml/2006/main" noGrp="1"/>
          </p:cNvSpPr>
          <p:nvPr/>
        </p:nvSpPr>
        <p:spPr>
          <a:xfrm xmlns:a="http://schemas.openxmlformats.org/drawingml/2006/main" rot="0" flipH="0" flipV="0">
            <a:off x="4034163" y="1371600"/>
            <a:ext cx="2106846"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1" name="Text 9">
            <a:extLst xmlns:a="http://schemas.openxmlformats.org/drawingml/2006/main">
              <a:ext uri="{FF2B5EF4-FFF2-40B4-BE49-F238E27FC236}">
                <a16:creationId xmlns:a16="http://schemas.microsoft.com/office/drawing/2014/main" id="{EBDBE910-2FB4-485E-ADC7-B73B5C1E7E6C}"/>
              </a:ext>
            </a:extLst>
          </p:cNvPr>
          <p:cNvSpPr>
            <a:spLocks xmlns:a="http://schemas.openxmlformats.org/drawingml/2006/main" noGrp="1"/>
          </p:cNvSpPr>
          <p:nvPr/>
        </p:nvSpPr>
        <p:spPr>
          <a:xfrm xmlns:a="http://schemas.openxmlformats.org/drawingml/2006/main" rot="0" flipH="0" flipV="0">
            <a:off x="4097188" y="1435608"/>
            <a:ext cx="1980795"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Market Tenure Signal</a:t>
            </a:r>
            <a:endParaRPr sz="800">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8E4C546A-78CD-4A95-971E-67B18BA106BF}"/>
              </a:ext>
            </a:extLst>
          </p:cNvPr>
          <p:cNvSpPr>
            <a:spLocks xmlns:a="http://schemas.openxmlformats.org/drawingml/2006/main" noGrp="1"/>
          </p:cNvSpPr>
          <p:nvPr/>
        </p:nvSpPr>
        <p:spPr>
          <a:xfrm xmlns:a="http://schemas.openxmlformats.org/drawingml/2006/main" rot="0" flipH="0" flipV="0">
            <a:off x="6141009" y="1371600"/>
            <a:ext cx="2106846"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3" name="Text 11">
            <a:extLst xmlns:a="http://schemas.openxmlformats.org/drawingml/2006/main">
              <a:ext uri="{FF2B5EF4-FFF2-40B4-BE49-F238E27FC236}">
                <a16:creationId xmlns:a16="http://schemas.microsoft.com/office/drawing/2014/main" id="{1152174D-5C4E-42BB-BC8E-C6D8D61F900E}"/>
              </a:ext>
            </a:extLst>
          </p:cNvPr>
          <p:cNvSpPr>
            <a:spLocks xmlns:a="http://schemas.openxmlformats.org/drawingml/2006/main" noGrp="1"/>
          </p:cNvSpPr>
          <p:nvPr/>
        </p:nvSpPr>
        <p:spPr>
          <a:xfrm xmlns:a="http://schemas.openxmlformats.org/drawingml/2006/main" rot="0" flipH="0" flipV="0">
            <a:off x="6204034" y="1435608"/>
            <a:ext cx="1980795"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Enterprise Relevance</a:t>
            </a:r>
            <a:endParaRPr sz="800">
              <a:latin typeface="Arial"/>
              <a:ea typeface="Arial"/>
              <a:cs typeface="Arial"/>
            </a:endParaRPr>
          </a:p>
        </p:txBody>
      </p:sp>
      <p:sp>
        <p:nvSpPr>
          <p:cNvPr id="14" name="Shape 12">
            <a:extLst xmlns:a="http://schemas.openxmlformats.org/drawingml/2006/main">
              <a:ext uri="{FF2B5EF4-FFF2-40B4-BE49-F238E27FC236}">
                <a16:creationId xmlns:a16="http://schemas.microsoft.com/office/drawing/2014/main" id="{849DC057-FD7C-47CA-9892-132800CD1A99}"/>
              </a:ext>
            </a:extLst>
          </p:cNvPr>
          <p:cNvSpPr>
            <a:spLocks xmlns:a="http://schemas.openxmlformats.org/drawingml/2006/main" noGrp="1"/>
          </p:cNvSpPr>
          <p:nvPr/>
        </p:nvSpPr>
        <p:spPr>
          <a:xfrm xmlns:a="http://schemas.openxmlformats.org/drawingml/2006/main" rot="0" flipH="0" flipV="0">
            <a:off x="8247855" y="1371600"/>
            <a:ext cx="2106846"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5" name="Text 13">
            <a:extLst xmlns:a="http://schemas.openxmlformats.org/drawingml/2006/main">
              <a:ext uri="{FF2B5EF4-FFF2-40B4-BE49-F238E27FC236}">
                <a16:creationId xmlns:a16="http://schemas.microsoft.com/office/drawing/2014/main" id="{2DC6761D-7893-4D0C-9C87-96E0A7DD17E5}"/>
              </a:ext>
            </a:extLst>
          </p:cNvPr>
          <p:cNvSpPr>
            <a:spLocks xmlns:a="http://schemas.openxmlformats.org/drawingml/2006/main" noGrp="1"/>
          </p:cNvSpPr>
          <p:nvPr/>
        </p:nvSpPr>
        <p:spPr>
          <a:xfrm xmlns:a="http://schemas.openxmlformats.org/drawingml/2006/main" rot="0" flipH="0" flipV="0">
            <a:off x="8310880" y="1435608"/>
            <a:ext cx="1980795"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Current Momentum Signal</a:t>
            </a:r>
            <a:endParaRPr sz="800">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86D663DB-98E9-4535-B86D-94D0B718B82F}"/>
              </a:ext>
            </a:extLst>
          </p:cNvPr>
          <p:cNvSpPr>
            <a:spLocks xmlns:a="http://schemas.openxmlformats.org/drawingml/2006/main" noGrp="1"/>
          </p:cNvSpPr>
          <p:nvPr/>
        </p:nvSpPr>
        <p:spPr>
          <a:xfrm xmlns:a="http://schemas.openxmlformats.org/drawingml/2006/main" rot="0" flipH="0" flipV="0">
            <a:off x="10354701" y="1371600"/>
            <a:ext cx="1224491"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7" name="Text 15">
            <a:extLst xmlns:a="http://schemas.openxmlformats.org/drawingml/2006/main">
              <a:ext uri="{FF2B5EF4-FFF2-40B4-BE49-F238E27FC236}">
                <a16:creationId xmlns:a16="http://schemas.microsoft.com/office/drawing/2014/main" id="{426AB79F-B4CE-46FB-B499-EFCB73086A19}"/>
              </a:ext>
            </a:extLst>
          </p:cNvPr>
          <p:cNvSpPr>
            <a:spLocks xmlns:a="http://schemas.openxmlformats.org/drawingml/2006/main" noGrp="1"/>
          </p:cNvSpPr>
          <p:nvPr/>
        </p:nvSpPr>
        <p:spPr>
          <a:xfrm xmlns:a="http://schemas.openxmlformats.org/drawingml/2006/main" rot="0" flipH="0" flipV="0">
            <a:off x="10417726" y="1435608"/>
            <a:ext cx="1098441"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Score</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C0BEC1B6-1118-49FF-AE77-6F5ACF3682E8}"/>
              </a:ext>
            </a:extLst>
          </p:cNvPr>
          <p:cNvSpPr>
            <a:spLocks xmlns:a="http://schemas.openxmlformats.org/drawingml/2006/main" noGrp="1"/>
          </p:cNvSpPr>
          <p:nvPr/>
        </p:nvSpPr>
        <p:spPr>
          <a:xfrm xmlns:a="http://schemas.openxmlformats.org/drawingml/2006/main" rot="0" flipH="0" flipV="0">
            <a:off x="621792" y="1700784"/>
            <a:ext cx="1305524" cy="6583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9" name="Text 17">
            <a:extLst xmlns:a="http://schemas.openxmlformats.org/drawingml/2006/main">
              <a:ext uri="{FF2B5EF4-FFF2-40B4-BE49-F238E27FC236}">
                <a16:creationId xmlns:a16="http://schemas.microsoft.com/office/drawing/2014/main" id="{11889C26-B6BD-4AF1-AC8B-BB72F39382C8}"/>
              </a:ext>
            </a:extLst>
          </p:cNvPr>
          <p:cNvSpPr>
            <a:spLocks xmlns:a="http://schemas.openxmlformats.org/drawingml/2006/main" noGrp="1"/>
          </p:cNvSpPr>
          <p:nvPr/>
        </p:nvSpPr>
        <p:spPr>
          <a:xfrm xmlns:a="http://schemas.openxmlformats.org/drawingml/2006/main" rot="0" flipH="0" flipV="0">
            <a:off x="684818" y="1755648"/>
            <a:ext cx="1179473"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Cisco</a:t>
            </a:r>
            <a:endParaRPr sz="800">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B51F7F45-4286-4401-8A74-F75C84BDA49E}"/>
              </a:ext>
            </a:extLst>
          </p:cNvPr>
          <p:cNvSpPr>
            <a:spLocks xmlns:a="http://schemas.openxmlformats.org/drawingml/2006/main" noGrp="1"/>
          </p:cNvSpPr>
          <p:nvPr/>
        </p:nvSpPr>
        <p:spPr>
          <a:xfrm xmlns:a="http://schemas.openxmlformats.org/drawingml/2006/main" rot="0" flipH="0" flipV="0">
            <a:off x="1927317" y="1700784"/>
            <a:ext cx="2106846" cy="6583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1" name="Text 19">
            <a:extLst xmlns:a="http://schemas.openxmlformats.org/drawingml/2006/main">
              <a:ext uri="{FF2B5EF4-FFF2-40B4-BE49-F238E27FC236}">
                <a16:creationId xmlns:a16="http://schemas.microsoft.com/office/drawing/2014/main" id="{66F4011E-41CB-4A98-B7AC-B27DFBF428C5}"/>
              </a:ext>
            </a:extLst>
          </p:cNvPr>
          <p:cNvSpPr>
            <a:spLocks xmlns:a="http://schemas.openxmlformats.org/drawingml/2006/main" noGrp="1"/>
          </p:cNvSpPr>
          <p:nvPr/>
        </p:nvSpPr>
        <p:spPr>
          <a:xfrm xmlns:a="http://schemas.openxmlformats.org/drawingml/2006/main" rot="0" flipH="0" flipV="0">
            <a:off x="1990342" y="1755648"/>
            <a:ext cx="19807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FY25 revenue reached $56.7B, with networking as a core product category.</a:t>
            </a:r>
            <a:endParaRPr sz="800">
              <a:latin typeface="Arial"/>
              <a:ea typeface="Arial"/>
              <a:cs typeface="Arial"/>
            </a:endParaRPr>
          </a:p>
        </p:txBody>
      </p:sp>
      <p:sp>
        <p:nvSpPr>
          <p:cNvPr id="22" name="Shape 20">
            <a:extLst xmlns:a="http://schemas.openxmlformats.org/drawingml/2006/main">
              <a:ext uri="{FF2B5EF4-FFF2-40B4-BE49-F238E27FC236}">
                <a16:creationId xmlns:a16="http://schemas.microsoft.com/office/drawing/2014/main" id="{58DC1238-C74C-4BD9-AF83-325D70475688}"/>
              </a:ext>
            </a:extLst>
          </p:cNvPr>
          <p:cNvSpPr>
            <a:spLocks xmlns:a="http://schemas.openxmlformats.org/drawingml/2006/main" noGrp="1"/>
          </p:cNvSpPr>
          <p:nvPr/>
        </p:nvSpPr>
        <p:spPr>
          <a:xfrm xmlns:a="http://schemas.openxmlformats.org/drawingml/2006/main" rot="0" flipH="0" flipV="0">
            <a:off x="4034163" y="1700784"/>
            <a:ext cx="2106846" cy="6583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3" name="Text 21">
            <a:extLst xmlns:a="http://schemas.openxmlformats.org/drawingml/2006/main">
              <a:ext uri="{FF2B5EF4-FFF2-40B4-BE49-F238E27FC236}">
                <a16:creationId xmlns:a16="http://schemas.microsoft.com/office/drawing/2014/main" id="{7398B8C4-97FA-4D85-88F1-0BDFEC086277}"/>
              </a:ext>
            </a:extLst>
          </p:cNvPr>
          <p:cNvSpPr>
            <a:spLocks xmlns:a="http://schemas.openxmlformats.org/drawingml/2006/main" noGrp="1"/>
          </p:cNvSpPr>
          <p:nvPr/>
        </p:nvSpPr>
        <p:spPr>
          <a:xfrm xmlns:a="http://schemas.openxmlformats.org/drawingml/2006/main" rot="0" flipH="0" flipV="0">
            <a:off x="4097188" y="1755648"/>
            <a:ext cx="19807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Deep incumbent in enterprise switching, routing and wireless.</a:t>
            </a:r>
            <a:endParaRPr sz="800">
              <a:latin typeface="Arial"/>
              <a:ea typeface="Arial"/>
              <a:cs typeface="Arial"/>
            </a:endParaRPr>
          </a:p>
        </p:txBody>
      </p:sp>
      <p:sp>
        <p:nvSpPr>
          <p:cNvPr id="24" name="Shape 22">
            <a:extLst xmlns:a="http://schemas.openxmlformats.org/drawingml/2006/main">
              <a:ext uri="{FF2B5EF4-FFF2-40B4-BE49-F238E27FC236}">
                <a16:creationId xmlns:a16="http://schemas.microsoft.com/office/drawing/2014/main" id="{65A9A460-9236-41A2-AA8C-D89D171E218C}"/>
              </a:ext>
            </a:extLst>
          </p:cNvPr>
          <p:cNvSpPr>
            <a:spLocks xmlns:a="http://schemas.openxmlformats.org/drawingml/2006/main" noGrp="1"/>
          </p:cNvSpPr>
          <p:nvPr/>
        </p:nvSpPr>
        <p:spPr>
          <a:xfrm xmlns:a="http://schemas.openxmlformats.org/drawingml/2006/main" rot="0" flipH="0" flipV="0">
            <a:off x="6141009" y="1700784"/>
            <a:ext cx="2106846" cy="6583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5" name="Text 23">
            <a:extLst xmlns:a="http://schemas.openxmlformats.org/drawingml/2006/main">
              <a:ext uri="{FF2B5EF4-FFF2-40B4-BE49-F238E27FC236}">
                <a16:creationId xmlns:a16="http://schemas.microsoft.com/office/drawing/2014/main" id="{593B1BEC-D756-43EF-9FED-76466941E1A4}"/>
              </a:ext>
            </a:extLst>
          </p:cNvPr>
          <p:cNvSpPr>
            <a:spLocks xmlns:a="http://schemas.openxmlformats.org/drawingml/2006/main" noGrp="1"/>
          </p:cNvSpPr>
          <p:nvPr/>
        </p:nvSpPr>
        <p:spPr>
          <a:xfrm xmlns:a="http://schemas.openxmlformats.org/drawingml/2006/main" rot="0" flipH="0" flipV="0">
            <a:off x="6204034" y="1755648"/>
            <a:ext cx="19807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Broadest installed base and channel familiarity in Fortune 500 networks.</a:t>
            </a:r>
            <a:endParaRPr sz="8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286294EF-022E-49B6-928A-CA1AC10CA6BA}"/>
              </a:ext>
            </a:extLst>
          </p:cNvPr>
          <p:cNvSpPr>
            <a:spLocks xmlns:a="http://schemas.openxmlformats.org/drawingml/2006/main" noGrp="1"/>
          </p:cNvSpPr>
          <p:nvPr/>
        </p:nvSpPr>
        <p:spPr>
          <a:xfrm xmlns:a="http://schemas.openxmlformats.org/drawingml/2006/main" rot="0" flipH="0" flipV="0">
            <a:off x="8247855" y="1700784"/>
            <a:ext cx="2106846" cy="6583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7" name="Text 25">
            <a:extLst xmlns:a="http://schemas.openxmlformats.org/drawingml/2006/main">
              <a:ext uri="{FF2B5EF4-FFF2-40B4-BE49-F238E27FC236}">
                <a16:creationId xmlns:a16="http://schemas.microsoft.com/office/drawing/2014/main" id="{7AED57BC-4CBF-4C23-86D1-24DFFD7CDDD8}"/>
              </a:ext>
            </a:extLst>
          </p:cNvPr>
          <p:cNvSpPr>
            <a:spLocks xmlns:a="http://schemas.openxmlformats.org/drawingml/2006/main" noGrp="1"/>
          </p:cNvSpPr>
          <p:nvPr/>
        </p:nvSpPr>
        <p:spPr>
          <a:xfrm xmlns:a="http://schemas.openxmlformats.org/drawingml/2006/main" rot="0" flipH="0" flipV="0">
            <a:off x="8310880" y="1755648"/>
            <a:ext cx="19807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AI and secure networking remain key demand drivers.</a:t>
            </a:r>
            <a:endParaRPr sz="80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802AFF2B-9103-4F42-BF49-A5268DD2F7D7}"/>
              </a:ext>
            </a:extLst>
          </p:cNvPr>
          <p:cNvSpPr>
            <a:spLocks xmlns:a="http://schemas.openxmlformats.org/drawingml/2006/main" noGrp="1"/>
          </p:cNvSpPr>
          <p:nvPr/>
        </p:nvSpPr>
        <p:spPr>
          <a:xfrm xmlns:a="http://schemas.openxmlformats.org/drawingml/2006/main" rot="0" flipH="0" flipV="0">
            <a:off x="10354701" y="1700784"/>
            <a:ext cx="1224491" cy="6583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9" name="Text 27">
            <a:extLst xmlns:a="http://schemas.openxmlformats.org/drawingml/2006/main">
              <a:ext uri="{FF2B5EF4-FFF2-40B4-BE49-F238E27FC236}">
                <a16:creationId xmlns:a16="http://schemas.microsoft.com/office/drawing/2014/main" id="{A2EAEBE6-67C9-48F5-91F4-736ABE2FE05D}"/>
              </a:ext>
            </a:extLst>
          </p:cNvPr>
          <p:cNvSpPr>
            <a:spLocks xmlns:a="http://schemas.openxmlformats.org/drawingml/2006/main" noGrp="1"/>
          </p:cNvSpPr>
          <p:nvPr/>
        </p:nvSpPr>
        <p:spPr>
          <a:xfrm xmlns:a="http://schemas.openxmlformats.org/drawingml/2006/main" rot="0" flipH="0" flipV="0">
            <a:off x="10417726" y="1755648"/>
            <a:ext cx="1098441"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D50B3204-78F4-4774-B859-871F4088F869}"/>
              </a:ext>
            </a:extLst>
          </p:cNvPr>
          <p:cNvSpPr>
            <a:spLocks xmlns:a="http://schemas.openxmlformats.org/drawingml/2006/main" noGrp="1"/>
          </p:cNvSpPr>
          <p:nvPr/>
        </p:nvSpPr>
        <p:spPr>
          <a:xfrm xmlns:a="http://schemas.openxmlformats.org/drawingml/2006/main" rot="0" flipH="0" flipV="0">
            <a:off x="10624809" y="1920240"/>
            <a:ext cx="675271"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1" name="Text 29">
            <a:extLst xmlns:a="http://schemas.openxmlformats.org/drawingml/2006/main">
              <a:ext uri="{FF2B5EF4-FFF2-40B4-BE49-F238E27FC236}">
                <a16:creationId xmlns:a16="http://schemas.microsoft.com/office/drawing/2014/main" id="{8A89A3DA-BC75-4423-85C9-2D685F240329}"/>
              </a:ext>
            </a:extLst>
          </p:cNvPr>
          <p:cNvSpPr>
            <a:spLocks xmlns:a="http://schemas.openxmlformats.org/drawingml/2006/main" noGrp="1"/>
          </p:cNvSpPr>
          <p:nvPr/>
        </p:nvSpPr>
        <p:spPr>
          <a:xfrm xmlns:a="http://schemas.openxmlformats.org/drawingml/2006/main" rot="0" flipH="0" flipV="0">
            <a:off x="10660824" y="1979676"/>
            <a:ext cx="603242"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3E2BE1F8-7368-4030-997B-0F307207D3CB}"/>
              </a:ext>
            </a:extLst>
          </p:cNvPr>
          <p:cNvSpPr>
            <a:spLocks xmlns:a="http://schemas.openxmlformats.org/drawingml/2006/main" noGrp="1"/>
          </p:cNvSpPr>
          <p:nvPr/>
        </p:nvSpPr>
        <p:spPr>
          <a:xfrm xmlns:a="http://schemas.openxmlformats.org/drawingml/2006/main" rot="0" flipH="0" flipV="0">
            <a:off x="621792" y="2359152"/>
            <a:ext cx="1305524" cy="6583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3" name="Text 31">
            <a:extLst xmlns:a="http://schemas.openxmlformats.org/drawingml/2006/main">
              <a:ext uri="{FF2B5EF4-FFF2-40B4-BE49-F238E27FC236}">
                <a16:creationId xmlns:a16="http://schemas.microsoft.com/office/drawing/2014/main" id="{1561DAE2-A9F7-44BC-99D2-765EF2923ED9}"/>
              </a:ext>
            </a:extLst>
          </p:cNvPr>
          <p:cNvSpPr>
            <a:spLocks xmlns:a="http://schemas.openxmlformats.org/drawingml/2006/main" noGrp="1"/>
          </p:cNvSpPr>
          <p:nvPr/>
        </p:nvSpPr>
        <p:spPr>
          <a:xfrm xmlns:a="http://schemas.openxmlformats.org/drawingml/2006/main" rot="0" flipH="0" flipV="0">
            <a:off x="684818" y="2414016"/>
            <a:ext cx="1179473"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HPE Networking</a:t>
            </a:r>
            <a:endParaRPr sz="80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784ED81C-73D9-411A-B534-AD189A0984D6}"/>
              </a:ext>
            </a:extLst>
          </p:cNvPr>
          <p:cNvSpPr>
            <a:spLocks xmlns:a="http://schemas.openxmlformats.org/drawingml/2006/main" noGrp="1"/>
          </p:cNvSpPr>
          <p:nvPr/>
        </p:nvSpPr>
        <p:spPr>
          <a:xfrm xmlns:a="http://schemas.openxmlformats.org/drawingml/2006/main" rot="0" flipH="0" flipV="0">
            <a:off x="1927317" y="2359152"/>
            <a:ext cx="2106846" cy="6583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5" name="Text 33">
            <a:extLst xmlns:a="http://schemas.openxmlformats.org/drawingml/2006/main">
              <a:ext uri="{FF2B5EF4-FFF2-40B4-BE49-F238E27FC236}">
                <a16:creationId xmlns:a16="http://schemas.microsoft.com/office/drawing/2014/main" id="{761EB58E-E1E9-4298-B54B-FA5E12CDAB93}"/>
              </a:ext>
            </a:extLst>
          </p:cNvPr>
          <p:cNvSpPr>
            <a:spLocks xmlns:a="http://schemas.openxmlformats.org/drawingml/2006/main" noGrp="1"/>
          </p:cNvSpPr>
          <p:nvPr/>
        </p:nvSpPr>
        <p:spPr>
          <a:xfrm xmlns:a="http://schemas.openxmlformats.org/drawingml/2006/main" rot="0" flipH="0" flipV="0">
            <a:off x="1990342" y="2414016"/>
            <a:ext cx="19807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Juniper acquisition doubled HPE networking business and expanded its networking TAM.</a:t>
            </a:r>
            <a:endParaRPr sz="8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2424CFC7-F3B0-4EE1-AD7D-61608FC10C66}"/>
              </a:ext>
            </a:extLst>
          </p:cNvPr>
          <p:cNvSpPr>
            <a:spLocks xmlns:a="http://schemas.openxmlformats.org/drawingml/2006/main" noGrp="1"/>
          </p:cNvSpPr>
          <p:nvPr/>
        </p:nvSpPr>
        <p:spPr>
          <a:xfrm xmlns:a="http://schemas.openxmlformats.org/drawingml/2006/main" rot="0" flipH="0" flipV="0">
            <a:off x="4034163" y="2359152"/>
            <a:ext cx="2106846" cy="6583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7" name="Text 35">
            <a:extLst xmlns:a="http://schemas.openxmlformats.org/drawingml/2006/main">
              <a:ext uri="{FF2B5EF4-FFF2-40B4-BE49-F238E27FC236}">
                <a16:creationId xmlns:a16="http://schemas.microsoft.com/office/drawing/2014/main" id="{FC3D922F-FCDD-4E05-827C-0AD0100F7132}"/>
              </a:ext>
            </a:extLst>
          </p:cNvPr>
          <p:cNvSpPr>
            <a:spLocks xmlns:a="http://schemas.openxmlformats.org/drawingml/2006/main" noGrp="1"/>
          </p:cNvSpPr>
          <p:nvPr/>
        </p:nvSpPr>
        <p:spPr>
          <a:xfrm xmlns:a="http://schemas.openxmlformats.org/drawingml/2006/main" rot="0" flipH="0" flipV="0">
            <a:off x="4097188" y="2414016"/>
            <a:ext cx="19807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Aruba and Juniper bring mature campus, WLAN, routing and AIOps legacies.</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0CEBFDF5-82E1-4A93-A6FB-5306E4604106}"/>
              </a:ext>
            </a:extLst>
          </p:cNvPr>
          <p:cNvSpPr>
            <a:spLocks xmlns:a="http://schemas.openxmlformats.org/drawingml/2006/main" noGrp="1"/>
          </p:cNvSpPr>
          <p:nvPr/>
        </p:nvSpPr>
        <p:spPr>
          <a:xfrm xmlns:a="http://schemas.openxmlformats.org/drawingml/2006/main" rot="0" flipH="0" flipV="0">
            <a:off x="6141009" y="2359152"/>
            <a:ext cx="2106846" cy="6583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9" name="Text 37">
            <a:extLst xmlns:a="http://schemas.openxmlformats.org/drawingml/2006/main">
              <a:ext uri="{FF2B5EF4-FFF2-40B4-BE49-F238E27FC236}">
                <a16:creationId xmlns:a16="http://schemas.microsoft.com/office/drawing/2014/main" id="{0A7F10A7-50D2-4A21-8ABC-8A08C13756AB}"/>
              </a:ext>
            </a:extLst>
          </p:cNvPr>
          <p:cNvSpPr>
            <a:spLocks xmlns:a="http://schemas.openxmlformats.org/drawingml/2006/main" noGrp="1"/>
          </p:cNvSpPr>
          <p:nvPr/>
        </p:nvSpPr>
        <p:spPr>
          <a:xfrm xmlns:a="http://schemas.openxmlformats.org/drawingml/2006/main" rot="0" flipH="0" flipV="0">
            <a:off x="6204034" y="2414016"/>
            <a:ext cx="19807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Strong fit for campus-WLAN and AI-native networking evaluations.</a:t>
            </a:r>
            <a:endParaRPr sz="80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74703EC3-E0B0-40E1-98B3-C29CE7313CEB}"/>
              </a:ext>
            </a:extLst>
          </p:cNvPr>
          <p:cNvSpPr>
            <a:spLocks xmlns:a="http://schemas.openxmlformats.org/drawingml/2006/main" noGrp="1"/>
          </p:cNvSpPr>
          <p:nvPr/>
        </p:nvSpPr>
        <p:spPr>
          <a:xfrm xmlns:a="http://schemas.openxmlformats.org/drawingml/2006/main" rot="0" flipH="0" flipV="0">
            <a:off x="8247855" y="2359152"/>
            <a:ext cx="2106846" cy="6583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1" name="Text 39">
            <a:extLst xmlns:a="http://schemas.openxmlformats.org/drawingml/2006/main">
              <a:ext uri="{FF2B5EF4-FFF2-40B4-BE49-F238E27FC236}">
                <a16:creationId xmlns:a16="http://schemas.microsoft.com/office/drawing/2014/main" id="{277E5F62-3DF9-4A1D-883A-E74C9AC1C90C}"/>
              </a:ext>
            </a:extLst>
          </p:cNvPr>
          <p:cNvSpPr>
            <a:spLocks xmlns:a="http://schemas.openxmlformats.org/drawingml/2006/main" noGrp="1"/>
          </p:cNvSpPr>
          <p:nvPr/>
        </p:nvSpPr>
        <p:spPr>
          <a:xfrm xmlns:a="http://schemas.openxmlformats.org/drawingml/2006/main" rot="0" flipH="0" flipV="0">
            <a:off x="8310880" y="2414016"/>
            <a:ext cx="19807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Post-merger portfolio integration is now the main watch item.</a:t>
            </a:r>
            <a:endParaRPr sz="80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2D52E784-8389-4A2B-94B6-A72B2986DAAE}"/>
              </a:ext>
            </a:extLst>
          </p:cNvPr>
          <p:cNvSpPr>
            <a:spLocks xmlns:a="http://schemas.openxmlformats.org/drawingml/2006/main" noGrp="1"/>
          </p:cNvSpPr>
          <p:nvPr/>
        </p:nvSpPr>
        <p:spPr>
          <a:xfrm xmlns:a="http://schemas.openxmlformats.org/drawingml/2006/main" rot="0" flipH="0" flipV="0">
            <a:off x="10354701" y="2359152"/>
            <a:ext cx="1224491" cy="6583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3" name="Text 41">
            <a:extLst xmlns:a="http://schemas.openxmlformats.org/drawingml/2006/main">
              <a:ext uri="{FF2B5EF4-FFF2-40B4-BE49-F238E27FC236}">
                <a16:creationId xmlns:a16="http://schemas.microsoft.com/office/drawing/2014/main" id="{59B68546-8004-4EFD-807E-A6DC4A153AAD}"/>
              </a:ext>
            </a:extLst>
          </p:cNvPr>
          <p:cNvSpPr>
            <a:spLocks xmlns:a="http://schemas.openxmlformats.org/drawingml/2006/main" noGrp="1"/>
          </p:cNvSpPr>
          <p:nvPr/>
        </p:nvSpPr>
        <p:spPr>
          <a:xfrm xmlns:a="http://schemas.openxmlformats.org/drawingml/2006/main" rot="0" flipH="0" flipV="0">
            <a:off x="10417726" y="2414016"/>
            <a:ext cx="1098441"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44" name="Shape 42">
            <a:extLst xmlns:a="http://schemas.openxmlformats.org/drawingml/2006/main">
              <a:ext uri="{FF2B5EF4-FFF2-40B4-BE49-F238E27FC236}">
                <a16:creationId xmlns:a16="http://schemas.microsoft.com/office/drawing/2014/main" id="{14D5536F-032E-48A2-B1B7-39B98B6B1A27}"/>
              </a:ext>
            </a:extLst>
          </p:cNvPr>
          <p:cNvSpPr>
            <a:spLocks xmlns:a="http://schemas.openxmlformats.org/drawingml/2006/main" noGrp="1"/>
          </p:cNvSpPr>
          <p:nvPr/>
        </p:nvSpPr>
        <p:spPr>
          <a:xfrm xmlns:a="http://schemas.openxmlformats.org/drawingml/2006/main" rot="0" flipH="0" flipV="0">
            <a:off x="10624809" y="2578608"/>
            <a:ext cx="675271"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5" name="Text 43">
            <a:extLst xmlns:a="http://schemas.openxmlformats.org/drawingml/2006/main">
              <a:ext uri="{FF2B5EF4-FFF2-40B4-BE49-F238E27FC236}">
                <a16:creationId xmlns:a16="http://schemas.microsoft.com/office/drawing/2014/main" id="{3D858205-C5C0-4D11-9F9B-D43530ACBA8D}"/>
              </a:ext>
            </a:extLst>
          </p:cNvPr>
          <p:cNvSpPr>
            <a:spLocks xmlns:a="http://schemas.openxmlformats.org/drawingml/2006/main" noGrp="1"/>
          </p:cNvSpPr>
          <p:nvPr/>
        </p:nvSpPr>
        <p:spPr>
          <a:xfrm xmlns:a="http://schemas.openxmlformats.org/drawingml/2006/main" rot="0" flipH="0" flipV="0">
            <a:off x="10660824" y="2638044"/>
            <a:ext cx="603242"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4.6</a:t>
            </a:r>
            <a:endParaRPr sz="8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7BEE6C29-3B15-414D-8A87-254AD38D0193}"/>
              </a:ext>
            </a:extLst>
          </p:cNvPr>
          <p:cNvSpPr>
            <a:spLocks xmlns:a="http://schemas.openxmlformats.org/drawingml/2006/main" noGrp="1"/>
          </p:cNvSpPr>
          <p:nvPr/>
        </p:nvSpPr>
        <p:spPr>
          <a:xfrm xmlns:a="http://schemas.openxmlformats.org/drawingml/2006/main" rot="0" flipH="0" flipV="0">
            <a:off x="621792" y="3017520"/>
            <a:ext cx="1305524" cy="6583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7" name="Text 45">
            <a:extLst xmlns:a="http://schemas.openxmlformats.org/drawingml/2006/main">
              <a:ext uri="{FF2B5EF4-FFF2-40B4-BE49-F238E27FC236}">
                <a16:creationId xmlns:a16="http://schemas.microsoft.com/office/drawing/2014/main" id="{FCF3EF17-8788-4B3E-8D9D-8F7C898FE93D}"/>
              </a:ext>
            </a:extLst>
          </p:cNvPr>
          <p:cNvSpPr>
            <a:spLocks xmlns:a="http://schemas.openxmlformats.org/drawingml/2006/main" noGrp="1"/>
          </p:cNvSpPr>
          <p:nvPr/>
        </p:nvSpPr>
        <p:spPr>
          <a:xfrm xmlns:a="http://schemas.openxmlformats.org/drawingml/2006/main" rot="0" flipH="0" flipV="0">
            <a:off x="684818" y="3072384"/>
            <a:ext cx="1179473"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Arista</a:t>
            </a: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6BF1CDA4-74EE-4915-8E6E-AC0D28E8C992}"/>
              </a:ext>
            </a:extLst>
          </p:cNvPr>
          <p:cNvSpPr>
            <a:spLocks xmlns:a="http://schemas.openxmlformats.org/drawingml/2006/main" noGrp="1"/>
          </p:cNvSpPr>
          <p:nvPr/>
        </p:nvSpPr>
        <p:spPr>
          <a:xfrm xmlns:a="http://schemas.openxmlformats.org/drawingml/2006/main" rot="0" flipH="0" flipV="0">
            <a:off x="1927317" y="3017520"/>
            <a:ext cx="2106846" cy="6583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9" name="Text 47">
            <a:extLst xmlns:a="http://schemas.openxmlformats.org/drawingml/2006/main">
              <a:ext uri="{FF2B5EF4-FFF2-40B4-BE49-F238E27FC236}">
                <a16:creationId xmlns:a16="http://schemas.microsoft.com/office/drawing/2014/main" id="{B19C5D45-262D-4FE2-8100-D4DA2C737FC0}"/>
              </a:ext>
            </a:extLst>
          </p:cNvPr>
          <p:cNvSpPr>
            <a:spLocks xmlns:a="http://schemas.openxmlformats.org/drawingml/2006/main" noGrp="1"/>
          </p:cNvSpPr>
          <p:nvPr/>
        </p:nvSpPr>
        <p:spPr>
          <a:xfrm xmlns:a="http://schemas.openxmlformats.org/drawingml/2006/main" rot="0" flipH="0" flipV="0">
            <a:off x="1990342" y="3072384"/>
            <a:ext cx="19807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FY25 revenue was $9.0B and the company reported 150M cumulative ports; its public profile lists 10,000+ customers.</a:t>
            </a:r>
            <a:endParaRPr sz="80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917DA213-B6A1-4370-8EE3-956887E09632}"/>
              </a:ext>
            </a:extLst>
          </p:cNvPr>
          <p:cNvSpPr>
            <a:spLocks xmlns:a="http://schemas.openxmlformats.org/drawingml/2006/main" noGrp="1"/>
          </p:cNvSpPr>
          <p:nvPr/>
        </p:nvSpPr>
        <p:spPr>
          <a:xfrm xmlns:a="http://schemas.openxmlformats.org/drawingml/2006/main" rot="0" flipH="0" flipV="0">
            <a:off x="4034163" y="3017520"/>
            <a:ext cx="2106846" cy="6583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1" name="Text 49">
            <a:extLst xmlns:a="http://schemas.openxmlformats.org/drawingml/2006/main">
              <a:ext uri="{FF2B5EF4-FFF2-40B4-BE49-F238E27FC236}">
                <a16:creationId xmlns:a16="http://schemas.microsoft.com/office/drawing/2014/main" id="{65184EA9-E2F3-4312-A20B-167CC6320376}"/>
              </a:ext>
            </a:extLst>
          </p:cNvPr>
          <p:cNvSpPr>
            <a:spLocks xmlns:a="http://schemas.openxmlformats.org/drawingml/2006/main" noGrp="1"/>
          </p:cNvSpPr>
          <p:nvPr/>
        </p:nvSpPr>
        <p:spPr>
          <a:xfrm xmlns:a="http://schemas.openxmlformats.org/drawingml/2006/main" rot="0" flipH="0" flipV="0">
            <a:off x="4097188" y="3072384"/>
            <a:ext cx="19807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Arista reached 20 years in 2024; IDC reports NVIDIA became #1 in data-center Ethernet switch revenue in 1Q26.</a:t>
            </a: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B884152B-4949-42F6-8696-EC58283BFB4D}"/>
              </a:ext>
            </a:extLst>
          </p:cNvPr>
          <p:cNvSpPr>
            <a:spLocks xmlns:a="http://schemas.openxmlformats.org/drawingml/2006/main" noGrp="1"/>
          </p:cNvSpPr>
          <p:nvPr/>
        </p:nvSpPr>
        <p:spPr>
          <a:xfrm xmlns:a="http://schemas.openxmlformats.org/drawingml/2006/main" rot="0" flipH="0" flipV="0">
            <a:off x="6141009" y="3017520"/>
            <a:ext cx="2106846" cy="6583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3" name="Text 51">
            <a:extLst xmlns:a="http://schemas.openxmlformats.org/drawingml/2006/main">
              <a:ext uri="{FF2B5EF4-FFF2-40B4-BE49-F238E27FC236}">
                <a16:creationId xmlns:a16="http://schemas.microsoft.com/office/drawing/2014/main" id="{46F153C5-717E-44D7-AB0A-E7AA0C7ECC50}"/>
              </a:ext>
            </a:extLst>
          </p:cNvPr>
          <p:cNvSpPr>
            <a:spLocks xmlns:a="http://schemas.openxmlformats.org/drawingml/2006/main" noGrp="1"/>
          </p:cNvSpPr>
          <p:nvPr/>
        </p:nvSpPr>
        <p:spPr>
          <a:xfrm xmlns:a="http://schemas.openxmlformats.org/drawingml/2006/main" rot="0" flipH="0" flipV="0">
            <a:off x="6204034" y="3072384"/>
            <a:ext cx="19807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Strong relevance where AI/data-center fabrics are part of refresh scope.</a:t>
            </a:r>
            <a:endParaRPr sz="800">
              <a:latin typeface="Arial"/>
              <a:ea typeface="Arial"/>
              <a:cs typeface="Arial"/>
            </a:endParaRPr>
          </a:p>
        </p:txBody>
      </p:sp>
      <p:sp>
        <p:nvSpPr>
          <p:cNvPr id="54" name="Shape 52">
            <a:extLst xmlns:a="http://schemas.openxmlformats.org/drawingml/2006/main">
              <a:ext uri="{FF2B5EF4-FFF2-40B4-BE49-F238E27FC236}">
                <a16:creationId xmlns:a16="http://schemas.microsoft.com/office/drawing/2014/main" id="{75A911CB-35BE-4501-85E6-B5E7E39BFABD}"/>
              </a:ext>
            </a:extLst>
          </p:cNvPr>
          <p:cNvSpPr>
            <a:spLocks xmlns:a="http://schemas.openxmlformats.org/drawingml/2006/main" noGrp="1"/>
          </p:cNvSpPr>
          <p:nvPr/>
        </p:nvSpPr>
        <p:spPr>
          <a:xfrm xmlns:a="http://schemas.openxmlformats.org/drawingml/2006/main" rot="0" flipH="0" flipV="0">
            <a:off x="8247855" y="3017520"/>
            <a:ext cx="2106846" cy="6583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5" name="Text 53">
            <a:extLst xmlns:a="http://schemas.openxmlformats.org/drawingml/2006/main">
              <a:ext uri="{FF2B5EF4-FFF2-40B4-BE49-F238E27FC236}">
                <a16:creationId xmlns:a16="http://schemas.microsoft.com/office/drawing/2014/main" id="{FAFCBBDE-6A98-4363-906F-1A7B51B0D650}"/>
              </a:ext>
            </a:extLst>
          </p:cNvPr>
          <p:cNvSpPr>
            <a:spLocks xmlns:a="http://schemas.openxmlformats.org/drawingml/2006/main" noGrp="1"/>
          </p:cNvSpPr>
          <p:nvPr/>
        </p:nvSpPr>
        <p:spPr>
          <a:xfrm xmlns:a="http://schemas.openxmlformats.org/drawingml/2006/main" rot="0" flipH="0" flipV="0">
            <a:off x="8310880" y="3072384"/>
            <a:ext cx="19807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Fast-growing CloudVision, campus and routing adjacencies expand scope.</a:t>
            </a:r>
            <a:endParaRPr sz="800">
              <a:latin typeface="Arial"/>
              <a:ea typeface="Arial"/>
              <a:cs typeface="Arial"/>
            </a:endParaRPr>
          </a:p>
        </p:txBody>
      </p:sp>
      <p:sp>
        <p:nvSpPr>
          <p:cNvPr id="56" name="Shape 54">
            <a:extLst xmlns:a="http://schemas.openxmlformats.org/drawingml/2006/main">
              <a:ext uri="{FF2B5EF4-FFF2-40B4-BE49-F238E27FC236}">
                <a16:creationId xmlns:a16="http://schemas.microsoft.com/office/drawing/2014/main" id="{71731CD6-0217-42FA-9E33-253D7949713C}"/>
              </a:ext>
            </a:extLst>
          </p:cNvPr>
          <p:cNvSpPr>
            <a:spLocks xmlns:a="http://schemas.openxmlformats.org/drawingml/2006/main" noGrp="1"/>
          </p:cNvSpPr>
          <p:nvPr/>
        </p:nvSpPr>
        <p:spPr>
          <a:xfrm xmlns:a="http://schemas.openxmlformats.org/drawingml/2006/main" rot="0" flipH="0" flipV="0">
            <a:off x="10354701" y="3017520"/>
            <a:ext cx="1224491" cy="65836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7" name="Text 55">
            <a:extLst xmlns:a="http://schemas.openxmlformats.org/drawingml/2006/main">
              <a:ext uri="{FF2B5EF4-FFF2-40B4-BE49-F238E27FC236}">
                <a16:creationId xmlns:a16="http://schemas.microsoft.com/office/drawing/2014/main" id="{A7CC2843-EC3D-40A2-8C7C-F8A7B4F15D2D}"/>
              </a:ext>
            </a:extLst>
          </p:cNvPr>
          <p:cNvSpPr>
            <a:spLocks xmlns:a="http://schemas.openxmlformats.org/drawingml/2006/main" noGrp="1"/>
          </p:cNvSpPr>
          <p:nvPr/>
        </p:nvSpPr>
        <p:spPr>
          <a:xfrm xmlns:a="http://schemas.openxmlformats.org/drawingml/2006/main" rot="0" flipH="0" flipV="0">
            <a:off x="10417726" y="3072384"/>
            <a:ext cx="1098441"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58" name="Shape 56">
            <a:extLst xmlns:a="http://schemas.openxmlformats.org/drawingml/2006/main">
              <a:ext uri="{FF2B5EF4-FFF2-40B4-BE49-F238E27FC236}">
                <a16:creationId xmlns:a16="http://schemas.microsoft.com/office/drawing/2014/main" id="{CFFAC419-B577-47A1-B22C-E04AF357A0CB}"/>
              </a:ext>
            </a:extLst>
          </p:cNvPr>
          <p:cNvSpPr>
            <a:spLocks xmlns:a="http://schemas.openxmlformats.org/drawingml/2006/main" noGrp="1"/>
          </p:cNvSpPr>
          <p:nvPr/>
        </p:nvSpPr>
        <p:spPr>
          <a:xfrm xmlns:a="http://schemas.openxmlformats.org/drawingml/2006/main" rot="0" flipH="0" flipV="0">
            <a:off x="10624809" y="3236976"/>
            <a:ext cx="675271"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9" name="Text 57">
            <a:extLst xmlns:a="http://schemas.openxmlformats.org/drawingml/2006/main">
              <a:ext uri="{FF2B5EF4-FFF2-40B4-BE49-F238E27FC236}">
                <a16:creationId xmlns:a16="http://schemas.microsoft.com/office/drawing/2014/main" id="{7A53BB4C-B1CE-4678-B8DE-9C96F4DFB138}"/>
              </a:ext>
            </a:extLst>
          </p:cNvPr>
          <p:cNvSpPr>
            <a:spLocks xmlns:a="http://schemas.openxmlformats.org/drawingml/2006/main" noGrp="1"/>
          </p:cNvSpPr>
          <p:nvPr/>
        </p:nvSpPr>
        <p:spPr>
          <a:xfrm xmlns:a="http://schemas.openxmlformats.org/drawingml/2006/main" rot="0" flipH="0" flipV="0">
            <a:off x="10660824" y="3296412"/>
            <a:ext cx="603242"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4.0</a:t>
            </a:r>
            <a:endParaRPr sz="800">
              <a:latin typeface="Arial"/>
              <a:ea typeface="Arial"/>
              <a:cs typeface="Arial"/>
            </a:endParaRPr>
          </a:p>
        </p:txBody>
      </p:sp>
      <p:sp>
        <p:nvSpPr>
          <p:cNvPr id="60" name="Shape 58">
            <a:extLst xmlns:a="http://schemas.openxmlformats.org/drawingml/2006/main">
              <a:ext uri="{FF2B5EF4-FFF2-40B4-BE49-F238E27FC236}">
                <a16:creationId xmlns:a16="http://schemas.microsoft.com/office/drawing/2014/main" id="{47BD4917-B9C9-454B-B658-E6E239C43AC3}"/>
              </a:ext>
            </a:extLst>
          </p:cNvPr>
          <p:cNvSpPr>
            <a:spLocks xmlns:a="http://schemas.openxmlformats.org/drawingml/2006/main" noGrp="1"/>
          </p:cNvSpPr>
          <p:nvPr/>
        </p:nvSpPr>
        <p:spPr>
          <a:xfrm xmlns:a="http://schemas.openxmlformats.org/drawingml/2006/main" rot="0" flipH="0" flipV="0">
            <a:off x="621792" y="3675888"/>
            <a:ext cx="1305524" cy="6583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1" name="Text 59">
            <a:extLst xmlns:a="http://schemas.openxmlformats.org/drawingml/2006/main">
              <a:ext uri="{FF2B5EF4-FFF2-40B4-BE49-F238E27FC236}">
                <a16:creationId xmlns:a16="http://schemas.microsoft.com/office/drawing/2014/main" id="{ED75C315-A096-4483-AD87-0F24881DDF69}"/>
              </a:ext>
            </a:extLst>
          </p:cNvPr>
          <p:cNvSpPr>
            <a:spLocks xmlns:a="http://schemas.openxmlformats.org/drawingml/2006/main" noGrp="1"/>
          </p:cNvSpPr>
          <p:nvPr/>
        </p:nvSpPr>
        <p:spPr>
          <a:xfrm xmlns:a="http://schemas.openxmlformats.org/drawingml/2006/main" rot="0" flipH="0" flipV="0">
            <a:off x="684818" y="3730752"/>
            <a:ext cx="1179473"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Huawei</a:t>
            </a:r>
            <a:endParaRPr sz="800">
              <a:latin typeface="Arial"/>
              <a:ea typeface="Arial"/>
              <a:cs typeface="Arial"/>
            </a:endParaRPr>
          </a:p>
        </p:txBody>
      </p:sp>
      <p:sp>
        <p:nvSpPr>
          <p:cNvPr id="62" name="Shape 60">
            <a:extLst xmlns:a="http://schemas.openxmlformats.org/drawingml/2006/main">
              <a:ext uri="{FF2B5EF4-FFF2-40B4-BE49-F238E27FC236}">
                <a16:creationId xmlns:a16="http://schemas.microsoft.com/office/drawing/2014/main" id="{633CFADF-A280-4639-AF10-A7647246E2C4}"/>
              </a:ext>
            </a:extLst>
          </p:cNvPr>
          <p:cNvSpPr>
            <a:spLocks xmlns:a="http://schemas.openxmlformats.org/drawingml/2006/main" noGrp="1"/>
          </p:cNvSpPr>
          <p:nvPr/>
        </p:nvSpPr>
        <p:spPr>
          <a:xfrm xmlns:a="http://schemas.openxmlformats.org/drawingml/2006/main" rot="0" flipH="0" flipV="0">
            <a:off x="1927317" y="3675888"/>
            <a:ext cx="2106846" cy="6583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3" name="Text 61">
            <a:extLst xmlns:a="http://schemas.openxmlformats.org/drawingml/2006/main">
              <a:ext uri="{FF2B5EF4-FFF2-40B4-BE49-F238E27FC236}">
                <a16:creationId xmlns:a16="http://schemas.microsoft.com/office/drawing/2014/main" id="{EE1882F6-5C82-48EF-937C-3E6E2ABFA552}"/>
              </a:ext>
            </a:extLst>
          </p:cNvPr>
          <p:cNvSpPr>
            <a:spLocks xmlns:a="http://schemas.openxmlformats.org/drawingml/2006/main" noGrp="1"/>
          </p:cNvSpPr>
          <p:nvPr/>
        </p:nvSpPr>
        <p:spPr>
          <a:xfrm xmlns:a="http://schemas.openxmlformats.org/drawingml/2006/main" rot="0" flipH="0" flipV="0">
            <a:off x="1990342" y="3730752"/>
            <a:ext cx="19807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2025 revenue was CNY880.9B, including CNY375.0B from ICT infrastructure.</a:t>
            </a:r>
            <a:endParaRPr sz="800">
              <a:latin typeface="Arial"/>
              <a:ea typeface="Arial"/>
              <a:cs typeface="Arial"/>
            </a:endParaRPr>
          </a:p>
        </p:txBody>
      </p:sp>
      <p:sp>
        <p:nvSpPr>
          <p:cNvPr id="64" name="Shape 62">
            <a:extLst xmlns:a="http://schemas.openxmlformats.org/drawingml/2006/main">
              <a:ext uri="{FF2B5EF4-FFF2-40B4-BE49-F238E27FC236}">
                <a16:creationId xmlns:a16="http://schemas.microsoft.com/office/drawing/2014/main" id="{E032F0EA-C1BD-4CBD-A23E-977927397995}"/>
              </a:ext>
            </a:extLst>
          </p:cNvPr>
          <p:cNvSpPr>
            <a:spLocks xmlns:a="http://schemas.openxmlformats.org/drawingml/2006/main" noGrp="1"/>
          </p:cNvSpPr>
          <p:nvPr/>
        </p:nvSpPr>
        <p:spPr>
          <a:xfrm xmlns:a="http://schemas.openxmlformats.org/drawingml/2006/main" rot="0" flipH="0" flipV="0">
            <a:off x="4034163" y="3675888"/>
            <a:ext cx="2106846" cy="6583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5" name="Text 63">
            <a:extLst xmlns:a="http://schemas.openxmlformats.org/drawingml/2006/main">
              <a:ext uri="{FF2B5EF4-FFF2-40B4-BE49-F238E27FC236}">
                <a16:creationId xmlns:a16="http://schemas.microsoft.com/office/drawing/2014/main" id="{7179C078-9FE3-4712-8179-103CA41FC7D9}"/>
              </a:ext>
            </a:extLst>
          </p:cNvPr>
          <p:cNvSpPr>
            <a:spLocks xmlns:a="http://schemas.openxmlformats.org/drawingml/2006/main" noGrp="1"/>
          </p:cNvSpPr>
          <p:nvPr/>
        </p:nvSpPr>
        <p:spPr>
          <a:xfrm xmlns:a="http://schemas.openxmlformats.org/drawingml/2006/main" rot="0" flipH="0" flipV="0">
            <a:off x="4097188" y="3730752"/>
            <a:ext cx="19807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Large ICT infrastructure vendor with sustained R&amp;D and broad product depth.</a:t>
            </a:r>
            <a:endParaRPr sz="800">
              <a:latin typeface="Arial"/>
              <a:ea typeface="Arial"/>
              <a:cs typeface="Arial"/>
            </a:endParaRPr>
          </a:p>
        </p:txBody>
      </p:sp>
      <p:sp>
        <p:nvSpPr>
          <p:cNvPr id="66" name="Shape 64">
            <a:extLst xmlns:a="http://schemas.openxmlformats.org/drawingml/2006/main">
              <a:ext uri="{FF2B5EF4-FFF2-40B4-BE49-F238E27FC236}">
                <a16:creationId xmlns:a16="http://schemas.microsoft.com/office/drawing/2014/main" id="{26AF2EEC-4A7C-4CE9-986C-53B0EA49D5FB}"/>
              </a:ext>
            </a:extLst>
          </p:cNvPr>
          <p:cNvSpPr>
            <a:spLocks xmlns:a="http://schemas.openxmlformats.org/drawingml/2006/main" noGrp="1"/>
          </p:cNvSpPr>
          <p:nvPr/>
        </p:nvSpPr>
        <p:spPr>
          <a:xfrm xmlns:a="http://schemas.openxmlformats.org/drawingml/2006/main" rot="0" flipH="0" flipV="0">
            <a:off x="6141009" y="3675888"/>
            <a:ext cx="2106846" cy="6583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7" name="Text 65">
            <a:extLst xmlns:a="http://schemas.openxmlformats.org/drawingml/2006/main">
              <a:ext uri="{FF2B5EF4-FFF2-40B4-BE49-F238E27FC236}">
                <a16:creationId xmlns:a16="http://schemas.microsoft.com/office/drawing/2014/main" id="{D0A99F87-560E-47D4-8821-6881440B2992}"/>
              </a:ext>
            </a:extLst>
          </p:cNvPr>
          <p:cNvSpPr>
            <a:spLocks xmlns:a="http://schemas.openxmlformats.org/drawingml/2006/main" noGrp="1"/>
          </p:cNvSpPr>
          <p:nvPr/>
        </p:nvSpPr>
        <p:spPr>
          <a:xfrm xmlns:a="http://schemas.openxmlformats.org/drawingml/2006/main" rot="0" flipH="0" flipV="0">
            <a:off x="6204034" y="3730752"/>
            <a:ext cx="19807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Strong global hardware and campus portfolio outside restricted environments.</a:t>
            </a:r>
            <a:endParaRPr sz="800">
              <a:latin typeface="Arial"/>
              <a:ea typeface="Arial"/>
              <a:cs typeface="Arial"/>
            </a:endParaRPr>
          </a:p>
        </p:txBody>
      </p:sp>
      <p:sp>
        <p:nvSpPr>
          <p:cNvPr id="68" name="Shape 66">
            <a:extLst xmlns:a="http://schemas.openxmlformats.org/drawingml/2006/main">
              <a:ext uri="{FF2B5EF4-FFF2-40B4-BE49-F238E27FC236}">
                <a16:creationId xmlns:a16="http://schemas.microsoft.com/office/drawing/2014/main" id="{E2809822-441C-40AA-89FB-B745416E1381}"/>
              </a:ext>
            </a:extLst>
          </p:cNvPr>
          <p:cNvSpPr>
            <a:spLocks xmlns:a="http://schemas.openxmlformats.org/drawingml/2006/main" noGrp="1"/>
          </p:cNvSpPr>
          <p:nvPr/>
        </p:nvSpPr>
        <p:spPr>
          <a:xfrm xmlns:a="http://schemas.openxmlformats.org/drawingml/2006/main" rot="0" flipH="0" flipV="0">
            <a:off x="8247855" y="3675888"/>
            <a:ext cx="2106846" cy="6583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9" name="Text 67">
            <a:extLst xmlns:a="http://schemas.openxmlformats.org/drawingml/2006/main">
              <a:ext uri="{FF2B5EF4-FFF2-40B4-BE49-F238E27FC236}">
                <a16:creationId xmlns:a16="http://schemas.microsoft.com/office/drawing/2014/main" id="{52D8FF03-D8D6-4E6C-BC09-5ACD92135823}"/>
              </a:ext>
            </a:extLst>
          </p:cNvPr>
          <p:cNvSpPr>
            <a:spLocks xmlns:a="http://schemas.openxmlformats.org/drawingml/2006/main" noGrp="1"/>
          </p:cNvSpPr>
          <p:nvPr/>
        </p:nvSpPr>
        <p:spPr>
          <a:xfrm xmlns:a="http://schemas.openxmlformats.org/drawingml/2006/main" rot="0" flipH="0" flipV="0">
            <a:off x="8310880" y="3730752"/>
            <a:ext cx="1980795"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High R&amp;D intensity supports ongoing platform development.</a:t>
            </a:r>
            <a:endParaRPr sz="800">
              <a:latin typeface="Arial"/>
              <a:ea typeface="Arial"/>
              <a:cs typeface="Arial"/>
            </a:endParaRPr>
          </a:p>
        </p:txBody>
      </p:sp>
      <p:sp>
        <p:nvSpPr>
          <p:cNvPr id="70" name="Shape 68">
            <a:extLst xmlns:a="http://schemas.openxmlformats.org/drawingml/2006/main">
              <a:ext uri="{FF2B5EF4-FFF2-40B4-BE49-F238E27FC236}">
                <a16:creationId xmlns:a16="http://schemas.microsoft.com/office/drawing/2014/main" id="{D0FDEF9D-5F78-4699-A614-61FC450647F8}"/>
              </a:ext>
            </a:extLst>
          </p:cNvPr>
          <p:cNvSpPr>
            <a:spLocks xmlns:a="http://schemas.openxmlformats.org/drawingml/2006/main" noGrp="1"/>
          </p:cNvSpPr>
          <p:nvPr/>
        </p:nvSpPr>
        <p:spPr>
          <a:xfrm xmlns:a="http://schemas.openxmlformats.org/drawingml/2006/main" rot="0" flipH="0" flipV="0">
            <a:off x="10354701" y="3675888"/>
            <a:ext cx="1224491" cy="65836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1" name="Text 69">
            <a:extLst xmlns:a="http://schemas.openxmlformats.org/drawingml/2006/main">
              <a:ext uri="{FF2B5EF4-FFF2-40B4-BE49-F238E27FC236}">
                <a16:creationId xmlns:a16="http://schemas.microsoft.com/office/drawing/2014/main" id="{BA792349-25A4-420D-B793-6DCE79295723}"/>
              </a:ext>
            </a:extLst>
          </p:cNvPr>
          <p:cNvSpPr>
            <a:spLocks xmlns:a="http://schemas.openxmlformats.org/drawingml/2006/main" noGrp="1"/>
          </p:cNvSpPr>
          <p:nvPr/>
        </p:nvSpPr>
        <p:spPr>
          <a:xfrm xmlns:a="http://schemas.openxmlformats.org/drawingml/2006/main" rot="0" flipH="0" flipV="0">
            <a:off x="10417726" y="3730752"/>
            <a:ext cx="1098441"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72" name="Shape 70">
            <a:extLst xmlns:a="http://schemas.openxmlformats.org/drawingml/2006/main">
              <a:ext uri="{FF2B5EF4-FFF2-40B4-BE49-F238E27FC236}">
                <a16:creationId xmlns:a16="http://schemas.microsoft.com/office/drawing/2014/main" id="{AF03C1AA-D7FA-48F5-A510-FECB02D634C8}"/>
              </a:ext>
            </a:extLst>
          </p:cNvPr>
          <p:cNvSpPr>
            <a:spLocks xmlns:a="http://schemas.openxmlformats.org/drawingml/2006/main" noGrp="1"/>
          </p:cNvSpPr>
          <p:nvPr/>
        </p:nvSpPr>
        <p:spPr>
          <a:xfrm xmlns:a="http://schemas.openxmlformats.org/drawingml/2006/main" rot="0" flipH="0" flipV="0">
            <a:off x="10624809" y="3895344"/>
            <a:ext cx="675271"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3" name="Text 71">
            <a:extLst xmlns:a="http://schemas.openxmlformats.org/drawingml/2006/main">
              <a:ext uri="{FF2B5EF4-FFF2-40B4-BE49-F238E27FC236}">
                <a16:creationId xmlns:a16="http://schemas.microsoft.com/office/drawing/2014/main" id="{5AC12CC2-14F2-43BC-8B0E-D2BB2368C09D}"/>
              </a:ext>
            </a:extLst>
          </p:cNvPr>
          <p:cNvSpPr>
            <a:spLocks xmlns:a="http://schemas.openxmlformats.org/drawingml/2006/main" noGrp="1"/>
          </p:cNvSpPr>
          <p:nvPr/>
        </p:nvSpPr>
        <p:spPr>
          <a:xfrm xmlns:a="http://schemas.openxmlformats.org/drawingml/2006/main" rot="0" flipH="0" flipV="0">
            <a:off x="10660824" y="3954780"/>
            <a:ext cx="603242"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4.8</a:t>
            </a:r>
            <a:endParaRPr sz="800">
              <a:latin typeface="Arial"/>
              <a:ea typeface="Arial"/>
              <a:cs typeface="Arial"/>
            </a:endParaRPr>
          </a:p>
        </p:txBody>
      </p:sp>
      <p:sp>
        <p:nvSpPr>
          <p:cNvPr id="74" name="Text 72">
            <a:extLst xmlns:a="http://schemas.openxmlformats.org/drawingml/2006/main">
              <a:ext uri="{FF2B5EF4-FFF2-40B4-BE49-F238E27FC236}">
                <a16:creationId xmlns:a16="http://schemas.microsoft.com/office/drawing/2014/main" id="{D3661B22-E4C2-4C03-A333-0999C246C53C}"/>
              </a:ext>
            </a:extLst>
          </p:cNvPr>
          <p:cNvSpPr>
            <a:spLocks xmlns:a="http://schemas.openxmlformats.org/drawingml/2006/main" noGrp="1"/>
          </p:cNvSpPr>
          <p:nvPr/>
        </p:nvSpPr>
        <p:spPr>
          <a:xfrm xmlns:a="http://schemas.openxmlformats.org/drawingml/2006/main">
            <a:off x="494738" y="4458905"/>
            <a:ext cx="32918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Indicative public-scale markers</a:t>
            </a:r>
            <a:endParaRPr sz="1000">
              <a:latin typeface="Arial"/>
              <a:ea typeface="Arial"/>
              <a:cs typeface="Arial"/>
            </a:endParaRPr>
          </a:p>
        </p:txBody>
      </p:sp>
      <p:sp>
        <p:nvSpPr>
          <p:cNvPr id="75" name="Text 73">
            <a:extLst xmlns:a="http://schemas.openxmlformats.org/drawingml/2006/main">
              <a:ext uri="{FF2B5EF4-FFF2-40B4-BE49-F238E27FC236}">
                <a16:creationId xmlns:a16="http://schemas.microsoft.com/office/drawing/2014/main" id="{87354B98-8485-4C37-BECE-60991FE06612}"/>
              </a:ext>
            </a:extLst>
          </p:cNvPr>
          <p:cNvSpPr>
            <a:spLocks xmlns:a="http://schemas.openxmlformats.org/drawingml/2006/main" noGrp="1"/>
          </p:cNvSpPr>
          <p:nvPr/>
        </p:nvSpPr>
        <p:spPr>
          <a:xfrm xmlns:a="http://schemas.openxmlformats.org/drawingml/2006/main">
            <a:off x="714194" y="4745498"/>
            <a:ext cx="157276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Cisco FY25 revenue</a:t>
            </a:r>
            <a:endParaRPr sz="800">
              <a:latin typeface="Arial"/>
              <a:ea typeface="Arial"/>
              <a:cs typeface="Arial"/>
            </a:endParaRPr>
          </a:p>
        </p:txBody>
      </p:sp>
      <p:sp>
        <p:nvSpPr>
          <p:cNvPr id="77" name="Shape 75">
            <a:extLst xmlns:a="http://schemas.openxmlformats.org/drawingml/2006/main">
              <a:ext uri="{FF2B5EF4-FFF2-40B4-BE49-F238E27FC236}">
                <a16:creationId xmlns:a16="http://schemas.microsoft.com/office/drawing/2014/main" id="{A429F202-E7A2-4366-8138-350544042985}"/>
              </a:ext>
            </a:extLst>
          </p:cNvPr>
          <p:cNvSpPr>
            <a:spLocks xmlns:a="http://schemas.openxmlformats.org/drawingml/2006/main" noGrp="1"/>
          </p:cNvSpPr>
          <p:nvPr/>
        </p:nvSpPr>
        <p:spPr>
          <a:xfrm xmlns:a="http://schemas.openxmlformats.org/drawingml/2006/main">
            <a:off x="2469842" y="4713494"/>
            <a:ext cx="2215134" cy="164592"/>
          </a:xfrm>
          <a:prstGeom xmlns:a="http://schemas.openxmlformats.org/drawingml/2006/main" prst="rect">
            <a:avLst/>
          </a:prstGeom>
          <a:solidFill xmlns:a="http://schemas.openxmlformats.org/drawingml/2006/main">
            <a:srgbClr val="B66E47"/>
          </a:solidFill>
          <a:ln xmlns:a="http://schemas.openxmlformats.org/drawingml/2006/main" w="12700">
            <a:solidFill>
              <a:srgbClr val="1F5D8C"/>
            </a:solidFill>
            <a:prstDash val="solid"/>
          </a:ln>
        </p:spPr>
        <p:txBody>
          <a:bodyPr xmlns:a="http://schemas.openxmlformats.org/drawingml/2006/main"/>
          <a:lstStyle xmlns:a="http://schemas.openxmlformats.org/drawingml/2006/main"/>
          <a:p xmlns:a="http://schemas.openxmlformats.org/drawingml/2006/main">
            <a:endParaRPr/>
          </a:p>
        </p:txBody>
      </p:sp>
      <p:sp>
        <p:nvSpPr>
          <p:cNvPr id="78" name="Text 76">
            <a:extLst xmlns:a="http://schemas.openxmlformats.org/drawingml/2006/main">
              <a:ext uri="{FF2B5EF4-FFF2-40B4-BE49-F238E27FC236}">
                <a16:creationId xmlns:a16="http://schemas.microsoft.com/office/drawing/2014/main" id="{AE0E3F74-3735-4A68-91B1-D36E53283835}"/>
              </a:ext>
            </a:extLst>
          </p:cNvPr>
          <p:cNvSpPr>
            <a:spLocks xmlns:a="http://schemas.openxmlformats.org/drawingml/2006/main" noGrp="1"/>
          </p:cNvSpPr>
          <p:nvPr/>
        </p:nvSpPr>
        <p:spPr>
          <a:xfrm xmlns:a="http://schemas.openxmlformats.org/drawingml/2006/main">
            <a:off x="5167322" y="4748241"/>
            <a:ext cx="5943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$56.7B</a:t>
            </a:r>
            <a:endParaRPr sz="800">
              <a:latin typeface="Arial"/>
              <a:ea typeface="Arial"/>
              <a:cs typeface="Arial"/>
            </a:endParaRPr>
          </a:p>
        </p:txBody>
      </p:sp>
      <p:sp>
        <p:nvSpPr>
          <p:cNvPr id="79" name="Text 77">
            <a:extLst xmlns:a="http://schemas.openxmlformats.org/drawingml/2006/main">
              <a:ext uri="{FF2B5EF4-FFF2-40B4-BE49-F238E27FC236}">
                <a16:creationId xmlns:a16="http://schemas.microsoft.com/office/drawing/2014/main" id="{604C1D44-5AFA-433C-AA8B-6998A7A34990}"/>
              </a:ext>
            </a:extLst>
          </p:cNvPr>
          <p:cNvSpPr>
            <a:spLocks xmlns:a="http://schemas.openxmlformats.org/drawingml/2006/main" noGrp="1"/>
          </p:cNvSpPr>
          <p:nvPr/>
        </p:nvSpPr>
        <p:spPr>
          <a:xfrm xmlns:a="http://schemas.openxmlformats.org/drawingml/2006/main">
            <a:off x="714194" y="4983242"/>
            <a:ext cx="157276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Huawei 2024 revenue</a:t>
            </a:r>
            <a:endParaRPr sz="800">
              <a:latin typeface="Arial"/>
              <a:ea typeface="Arial"/>
              <a:cs typeface="Arial"/>
            </a:endParaRPr>
          </a:p>
        </p:txBody>
      </p:sp>
      <p:sp>
        <p:nvSpPr>
          <p:cNvPr id="81" name="Shape 79">
            <a:extLst xmlns:a="http://schemas.openxmlformats.org/drawingml/2006/main">
              <a:ext uri="{FF2B5EF4-FFF2-40B4-BE49-F238E27FC236}">
                <a16:creationId xmlns:a16="http://schemas.microsoft.com/office/drawing/2014/main" id="{97C23749-BB37-46FF-9613-DE60814D0B4F}"/>
              </a:ext>
            </a:extLst>
          </p:cNvPr>
          <p:cNvSpPr>
            <a:spLocks xmlns:a="http://schemas.openxmlformats.org/drawingml/2006/main" noGrp="1"/>
          </p:cNvSpPr>
          <p:nvPr/>
        </p:nvSpPr>
        <p:spPr>
          <a:xfrm xmlns:a="http://schemas.openxmlformats.org/drawingml/2006/main">
            <a:off x="2469842" y="4951238"/>
            <a:ext cx="2606040" cy="164592"/>
          </a:xfrm>
          <a:prstGeom xmlns:a="http://schemas.openxmlformats.org/drawingml/2006/main" prst="rect">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p>
        </p:txBody>
      </p:sp>
      <p:sp>
        <p:nvSpPr>
          <p:cNvPr id="82" name="Text 80">
            <a:extLst xmlns:a="http://schemas.openxmlformats.org/drawingml/2006/main">
              <a:ext uri="{FF2B5EF4-FFF2-40B4-BE49-F238E27FC236}">
                <a16:creationId xmlns:a16="http://schemas.microsoft.com/office/drawing/2014/main" id="{D96B6CA1-D224-4E52-B4F4-E4267F48842A}"/>
              </a:ext>
            </a:extLst>
          </p:cNvPr>
          <p:cNvSpPr>
            <a:spLocks xmlns:a="http://schemas.openxmlformats.org/drawingml/2006/main" noGrp="1"/>
          </p:cNvSpPr>
          <p:nvPr/>
        </p:nvSpPr>
        <p:spPr>
          <a:xfrm xmlns:a="http://schemas.openxmlformats.org/drawingml/2006/main">
            <a:off x="5167322" y="4985985"/>
            <a:ext cx="5943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CNY880.9B</a:t>
            </a:r>
            <a:endParaRPr sz="800">
              <a:latin typeface="Arial"/>
              <a:ea typeface="Arial"/>
              <a:cs typeface="Arial"/>
            </a:endParaRPr>
          </a:p>
        </p:txBody>
      </p:sp>
      <p:sp>
        <p:nvSpPr>
          <p:cNvPr id="83" name="Text 81">
            <a:extLst xmlns:a="http://schemas.openxmlformats.org/drawingml/2006/main">
              <a:ext uri="{FF2B5EF4-FFF2-40B4-BE49-F238E27FC236}">
                <a16:creationId xmlns:a16="http://schemas.microsoft.com/office/drawing/2014/main" id="{E85865F3-C45D-46A3-800A-E3648418FC25}"/>
              </a:ext>
            </a:extLst>
          </p:cNvPr>
          <p:cNvSpPr>
            <a:spLocks xmlns:a="http://schemas.openxmlformats.org/drawingml/2006/main" noGrp="1"/>
          </p:cNvSpPr>
          <p:nvPr/>
        </p:nvSpPr>
        <p:spPr>
          <a:xfrm xmlns:a="http://schemas.openxmlformats.org/drawingml/2006/main">
            <a:off x="714194" y="5220986"/>
            <a:ext cx="157276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Huawei ICT infra</a:t>
            </a:r>
            <a:endParaRPr sz="800">
              <a:latin typeface="Arial"/>
              <a:ea typeface="Arial"/>
              <a:cs typeface="Arial"/>
            </a:endParaRPr>
          </a:p>
        </p:txBody>
      </p:sp>
      <p:sp>
        <p:nvSpPr>
          <p:cNvPr id="85" name="Shape 83">
            <a:extLst xmlns:a="http://schemas.openxmlformats.org/drawingml/2006/main">
              <a:ext uri="{FF2B5EF4-FFF2-40B4-BE49-F238E27FC236}">
                <a16:creationId xmlns:a16="http://schemas.microsoft.com/office/drawing/2014/main" id="{BEC12E56-6AD0-4591-838C-6EC7DBBB0E1E}"/>
              </a:ext>
            </a:extLst>
          </p:cNvPr>
          <p:cNvSpPr>
            <a:spLocks xmlns:a="http://schemas.openxmlformats.org/drawingml/2006/main" noGrp="1"/>
          </p:cNvSpPr>
          <p:nvPr/>
        </p:nvSpPr>
        <p:spPr>
          <a:xfrm xmlns:a="http://schemas.openxmlformats.org/drawingml/2006/main">
            <a:off x="2469842" y="5188982"/>
            <a:ext cx="1120597" cy="164592"/>
          </a:xfrm>
          <a:prstGeom xmlns:a="http://schemas.openxmlformats.org/drawingml/2006/main" prst="rect">
            <a:avLst/>
          </a:prstGeom>
          <a:solidFill xmlns:a="http://schemas.openxmlformats.org/drawingml/2006/main">
            <a:srgbClr val="6B4E9B"/>
          </a:solidFill>
          <a:ln xmlns:a="http://schemas.openxmlformats.org/drawingml/2006/main" w="12700">
            <a:solidFill>
              <a:srgbClr val="6B4E9B"/>
            </a:solidFill>
            <a:prstDash val="solid"/>
          </a:ln>
        </p:spPr>
        <p:txBody>
          <a:bodyPr xmlns:a="http://schemas.openxmlformats.org/drawingml/2006/main"/>
          <a:lstStyle xmlns:a="http://schemas.openxmlformats.org/drawingml/2006/main"/>
          <a:p xmlns:a="http://schemas.openxmlformats.org/drawingml/2006/main">
            <a:endParaRPr/>
          </a:p>
        </p:txBody>
      </p:sp>
      <p:sp>
        <p:nvSpPr>
          <p:cNvPr id="86" name="Text 84">
            <a:extLst xmlns:a="http://schemas.openxmlformats.org/drawingml/2006/main">
              <a:ext uri="{FF2B5EF4-FFF2-40B4-BE49-F238E27FC236}">
                <a16:creationId xmlns:a16="http://schemas.microsoft.com/office/drawing/2014/main" id="{2ABC740F-7EDB-496E-B55E-061CB13765E1}"/>
              </a:ext>
            </a:extLst>
          </p:cNvPr>
          <p:cNvSpPr>
            <a:spLocks xmlns:a="http://schemas.openxmlformats.org/drawingml/2006/main" noGrp="1"/>
          </p:cNvSpPr>
          <p:nvPr/>
        </p:nvSpPr>
        <p:spPr>
          <a:xfrm xmlns:a="http://schemas.openxmlformats.org/drawingml/2006/main">
            <a:off x="5167322" y="5223729"/>
            <a:ext cx="5943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CNY375.0B</a:t>
            </a:r>
            <a:endParaRPr sz="800">
              <a:latin typeface="Arial"/>
              <a:ea typeface="Arial"/>
              <a:cs typeface="Arial"/>
            </a:endParaRPr>
          </a:p>
        </p:txBody>
      </p:sp>
      <p:sp>
        <p:nvSpPr>
          <p:cNvPr id="87" name="Text 85">
            <a:extLst xmlns:a="http://schemas.openxmlformats.org/drawingml/2006/main">
              <a:ext uri="{FF2B5EF4-FFF2-40B4-BE49-F238E27FC236}">
                <a16:creationId xmlns:a16="http://schemas.microsoft.com/office/drawing/2014/main" id="{4801F3F3-B0FB-4E11-926E-5E5E71CB74CA}"/>
              </a:ext>
            </a:extLst>
          </p:cNvPr>
          <p:cNvSpPr>
            <a:spLocks xmlns:a="http://schemas.openxmlformats.org/drawingml/2006/main" noGrp="1"/>
          </p:cNvSpPr>
          <p:nvPr/>
        </p:nvSpPr>
        <p:spPr>
          <a:xfrm xmlns:a="http://schemas.openxmlformats.org/drawingml/2006/main">
            <a:off x="714194" y="5458730"/>
            <a:ext cx="157276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Arista FY25 revenue</a:t>
            </a:r>
            <a:endParaRPr sz="800">
              <a:latin typeface="Arial"/>
              <a:ea typeface="Arial"/>
              <a:cs typeface="Arial"/>
            </a:endParaRPr>
          </a:p>
        </p:txBody>
      </p:sp>
      <p:sp>
        <p:nvSpPr>
          <p:cNvPr id="89" name="Shape 87">
            <a:extLst xmlns:a="http://schemas.openxmlformats.org/drawingml/2006/main">
              <a:ext uri="{FF2B5EF4-FFF2-40B4-BE49-F238E27FC236}">
                <a16:creationId xmlns:a16="http://schemas.microsoft.com/office/drawing/2014/main" id="{C4B8D1DD-E5EA-4234-8564-5E93E10D7555}"/>
              </a:ext>
            </a:extLst>
          </p:cNvPr>
          <p:cNvSpPr>
            <a:spLocks xmlns:a="http://schemas.openxmlformats.org/drawingml/2006/main" noGrp="1"/>
          </p:cNvSpPr>
          <p:nvPr/>
        </p:nvSpPr>
        <p:spPr>
          <a:xfrm xmlns:a="http://schemas.openxmlformats.org/drawingml/2006/main">
            <a:off x="2469842" y="5426726"/>
            <a:ext cx="312725" cy="164592"/>
          </a:xfrm>
          <a:prstGeom xmlns:a="http://schemas.openxmlformats.org/drawingml/2006/main" prst="rect">
            <a:avLst/>
          </a:prstGeom>
          <a:solidFill xmlns:a="http://schemas.openxmlformats.org/drawingml/2006/main">
            <a:srgbClr val="C69345"/>
          </a:solidFill>
          <a:ln xmlns:a="http://schemas.openxmlformats.org/drawingml/2006/main" w="12700">
            <a:solidFill>
              <a:srgbClr val="9A5B00"/>
            </a:solidFill>
            <a:prstDash val="solid"/>
          </a:ln>
        </p:spPr>
        <p:txBody>
          <a:bodyPr xmlns:a="http://schemas.openxmlformats.org/drawingml/2006/main"/>
          <a:lstStyle xmlns:a="http://schemas.openxmlformats.org/drawingml/2006/main"/>
          <a:p xmlns:a="http://schemas.openxmlformats.org/drawingml/2006/main">
            <a:endParaRPr/>
          </a:p>
        </p:txBody>
      </p:sp>
      <p:sp>
        <p:nvSpPr>
          <p:cNvPr id="90" name="Text 88">
            <a:extLst xmlns:a="http://schemas.openxmlformats.org/drawingml/2006/main">
              <a:ext uri="{FF2B5EF4-FFF2-40B4-BE49-F238E27FC236}">
                <a16:creationId xmlns:a16="http://schemas.microsoft.com/office/drawing/2014/main" id="{91D95B8D-0818-42AF-A19D-12613F3C1FAD}"/>
              </a:ext>
            </a:extLst>
          </p:cNvPr>
          <p:cNvSpPr>
            <a:spLocks xmlns:a="http://schemas.openxmlformats.org/drawingml/2006/main" noGrp="1"/>
          </p:cNvSpPr>
          <p:nvPr/>
        </p:nvSpPr>
        <p:spPr>
          <a:xfrm xmlns:a="http://schemas.openxmlformats.org/drawingml/2006/main">
            <a:off x="5167322" y="5461473"/>
            <a:ext cx="5943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$9.0B</a:t>
            </a:r>
            <a:endParaRPr sz="800">
              <a:latin typeface="Arial"/>
              <a:ea typeface="Arial"/>
              <a:cs typeface="Arial"/>
            </a:endParaRPr>
          </a:p>
        </p:txBody>
      </p:sp>
      <p:sp>
        <p:nvSpPr>
          <p:cNvPr id="91" name="Shape 89">
            <a:extLst xmlns:a="http://schemas.openxmlformats.org/drawingml/2006/main">
              <a:ext uri="{FF2B5EF4-FFF2-40B4-BE49-F238E27FC236}">
                <a16:creationId xmlns:a16="http://schemas.microsoft.com/office/drawing/2014/main" id="{F6951D4B-8DAB-4A06-8086-88663BE87C87}"/>
              </a:ext>
            </a:extLst>
          </p:cNvPr>
          <p:cNvSpPr>
            <a:spLocks xmlns:a="http://schemas.openxmlformats.org/drawingml/2006/main" noGrp="1"/>
          </p:cNvSpPr>
          <p:nvPr/>
        </p:nvSpPr>
        <p:spPr>
          <a:xfrm xmlns:a="http://schemas.openxmlformats.org/drawingml/2006/main" rot="0" flipH="0" flipV="0">
            <a:off x="6126480" y="4645152"/>
            <a:ext cx="5471961" cy="749808"/>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2" name="Text 90">
            <a:extLst xmlns:a="http://schemas.openxmlformats.org/drawingml/2006/main">
              <a:ext uri="{FF2B5EF4-FFF2-40B4-BE49-F238E27FC236}">
                <a16:creationId xmlns:a16="http://schemas.microsoft.com/office/drawing/2014/main" id="{4781FE51-8E04-415C-AF39-798D10E0A2EB}"/>
              </a:ext>
            </a:extLst>
          </p:cNvPr>
          <p:cNvSpPr>
            <a:spLocks xmlns:a="http://schemas.openxmlformats.org/drawingml/2006/main" noGrp="1"/>
          </p:cNvSpPr>
          <p:nvPr/>
        </p:nvSpPr>
        <p:spPr>
          <a:xfrm xmlns:a="http://schemas.openxmlformats.org/drawingml/2006/main" rot="0" flipH="0" flipV="0">
            <a:off x="6322608" y="4791456"/>
            <a:ext cx="1421925"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111416"/>
                </a:solidFill>
                <a:latin typeface="Arial"/>
                <a:ea typeface="Arial"/>
                <a:cs typeface="Arial"/>
              </a:rPr>
              <a:t>Experience interpretation</a:t>
            </a:r>
            <a:endParaRPr sz="800">
              <a:latin typeface="Arial"/>
              <a:ea typeface="Arial"/>
              <a:cs typeface="Arial"/>
            </a:endParaRPr>
          </a:p>
        </p:txBody>
      </p:sp>
      <p:sp>
        <p:nvSpPr>
          <p:cNvPr id="93" name="Text 91">
            <a:extLst xmlns:a="http://schemas.openxmlformats.org/drawingml/2006/main">
              <a:ext uri="{FF2B5EF4-FFF2-40B4-BE49-F238E27FC236}">
                <a16:creationId xmlns:a16="http://schemas.microsoft.com/office/drawing/2014/main" id="{DCC8FC71-F8F3-4497-8D1F-759A786EF496}"/>
              </a:ext>
            </a:extLst>
          </p:cNvPr>
          <p:cNvSpPr>
            <a:spLocks xmlns:a="http://schemas.openxmlformats.org/drawingml/2006/main" noGrp="1"/>
          </p:cNvSpPr>
          <p:nvPr/>
        </p:nvSpPr>
        <p:spPr>
          <a:xfrm xmlns:a="http://schemas.openxmlformats.org/drawingml/2006/main" rot="0" flipH="0" flipV="0">
            <a:off x="7842598" y="4736591"/>
            <a:ext cx="3510685" cy="55730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Cisco and HPE are more comparable for broad standardization, while Arista is strongest when the refresh includes high-performance data-center switching and Huawei is more relevant as a global benchmark than a straightforward NA/EU standardization choice.</a:t>
            </a:r>
            <a:endParaRPr sz="800">
              <a:latin typeface="Arial"/>
              <a:ea typeface="Arial"/>
              <a:cs typeface="Arial"/>
            </a:endParaRPr>
          </a:p>
        </p:txBody>
      </p:sp>
      <p:sp>
        <p:nvSpPr>
          <p:cNvPr id="94" name="Shape 92">
            <a:extLst xmlns:a="http://schemas.openxmlformats.org/drawingml/2006/main">
              <a:ext uri="{FF2B5EF4-FFF2-40B4-BE49-F238E27FC236}">
                <a16:creationId xmlns:a16="http://schemas.microsoft.com/office/drawing/2014/main" id="{743D9C4B-FF90-4778-A2D9-4246D7F36314}"/>
              </a:ext>
            </a:extLst>
          </p:cNvPr>
          <p:cNvSpPr>
            <a:spLocks xmlns:a="http://schemas.openxmlformats.org/drawingml/2006/main" noGrp="1"/>
          </p:cNvSpPr>
          <p:nvPr/>
        </p:nvSpPr>
        <p:spPr>
          <a:xfrm xmlns:a="http://schemas.openxmlformats.org/drawingml/2006/main">
            <a:off x="438912" y="5733288"/>
            <a:ext cx="11195304"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5" name="Shape 93">
            <a:extLst xmlns:a="http://schemas.openxmlformats.org/drawingml/2006/main">
              <a:ext uri="{FF2B5EF4-FFF2-40B4-BE49-F238E27FC236}">
                <a16:creationId xmlns:a16="http://schemas.microsoft.com/office/drawing/2014/main" id="{D742204D-238A-49E4-B627-6613EE6D47EE}"/>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96" name="Text 94">
            <a:extLst xmlns:a="http://schemas.openxmlformats.org/drawingml/2006/main">
              <a:ext uri="{FF2B5EF4-FFF2-40B4-BE49-F238E27FC236}">
                <a16:creationId xmlns:a16="http://schemas.microsoft.com/office/drawing/2014/main" id="{48C95EB3-3E70-4A72-895A-8A8A2C29BFA6}"/>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97" name="Text 95">
            <a:extLst xmlns:a="http://schemas.openxmlformats.org/drawingml/2006/main">
              <a:ext uri="{FF2B5EF4-FFF2-40B4-BE49-F238E27FC236}">
                <a16:creationId xmlns:a16="http://schemas.microsoft.com/office/drawing/2014/main" id="{75C1BB02-371C-48E8-988F-662144E6EE69}"/>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All four suppliers have credible industry experience, but their starting points are different: Cisco and HPE are enterprise-network platforms, Arista is an AI/data-center networking specialist, and Huawei is a broad ICT supplier with restrictions in some Western markets.</a:t>
            </a:r>
            <a:endParaRPr sz="1000">
              <a:latin typeface="Arial"/>
              <a:ea typeface="Arial"/>
              <a:cs typeface="Arial"/>
            </a:endParaRPr>
          </a:p>
        </p:txBody>
      </p:sp>
      <p:sp>
        <p:nvSpPr>
          <p:cNvPr id="98" name="Text 96">
            <a:extLst xmlns:a="http://schemas.openxmlformats.org/drawingml/2006/main">
              <a:ext uri="{FF2B5EF4-FFF2-40B4-BE49-F238E27FC236}">
                <a16:creationId xmlns:a16="http://schemas.microsoft.com/office/drawing/2014/main" id="{AABB9650-5A77-4A61-8B85-A9FE68C1FC42}"/>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99" name="Text 97">
            <a:hlinkClick xmlns:r="http://schemas.openxmlformats.org/officeDocument/2006/relationships" xmlns:a="http://schemas.openxmlformats.org/drawingml/2006/main" r:id="R795a3dd4e24247b1"/>
            <a:extLst xmlns:a="http://schemas.openxmlformats.org/drawingml/2006/main">
              <a:ext uri="{FF2B5EF4-FFF2-40B4-BE49-F238E27FC236}">
                <a16:creationId xmlns:a16="http://schemas.microsoft.com/office/drawing/2014/main" id="{7B364451-392F-4346-A312-2837762D1E0B}"/>
              </a:ext>
            </a:extLst>
          </p:cNvPr>
          <p:cNvSpPr>
            <a:spLocks xmlns:a="http://schemas.openxmlformats.org/drawingml/2006/main" noGrp="1"/>
          </p:cNvSpPr>
          <p:nvPr/>
        </p:nvSpPr>
        <p:spPr>
          <a:xfrm xmlns:a="http://schemas.openxmlformats.org/drawingml/2006/main">
            <a:off x="896112" y="6291072"/>
            <a:ext cx="6400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ca66c296166a4e6e"/>
              </a:rPr>
              <a:t>Cisco FY25</a:t>
            </a:r>
            <a:endParaRPr sz="600" i="1">
              <a:latin typeface="Arial"/>
              <a:ea typeface="Arial"/>
              <a:cs typeface="Arial"/>
            </a:endParaRPr>
          </a:p>
        </p:txBody>
      </p:sp>
      <p:sp>
        <p:nvSpPr>
          <p:cNvPr id="100" name="Text 98">
            <a:extLst xmlns:a="http://schemas.openxmlformats.org/drawingml/2006/main">
              <a:ext uri="{FF2B5EF4-FFF2-40B4-BE49-F238E27FC236}">
                <a16:creationId xmlns:a16="http://schemas.microsoft.com/office/drawing/2014/main" id="{26373058-535E-442C-9396-2A98E3E56E17}"/>
              </a:ext>
            </a:extLst>
          </p:cNvPr>
          <p:cNvSpPr>
            <a:spLocks xmlns:a="http://schemas.openxmlformats.org/drawingml/2006/main" noGrp="1"/>
          </p:cNvSpPr>
          <p:nvPr/>
        </p:nvSpPr>
        <p:spPr>
          <a:xfrm xmlns:a="http://schemas.openxmlformats.org/drawingml/2006/main">
            <a:off x="157276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01" name="Text 99">
            <a:hlinkClick xmlns:r="http://schemas.openxmlformats.org/officeDocument/2006/relationships" xmlns:a="http://schemas.openxmlformats.org/drawingml/2006/main" r:id="Rc905d53b290f4878"/>
            <a:extLst xmlns:a="http://schemas.openxmlformats.org/drawingml/2006/main">
              <a:ext uri="{FF2B5EF4-FFF2-40B4-BE49-F238E27FC236}">
                <a16:creationId xmlns:a16="http://schemas.microsoft.com/office/drawing/2014/main" id="{15594CA1-CF49-4008-957D-24A007DBD388}"/>
              </a:ext>
            </a:extLst>
          </p:cNvPr>
          <p:cNvSpPr>
            <a:spLocks xmlns:a="http://schemas.openxmlformats.org/drawingml/2006/main" noGrp="1"/>
          </p:cNvSpPr>
          <p:nvPr/>
        </p:nvSpPr>
        <p:spPr>
          <a:xfrm xmlns:a="http://schemas.openxmlformats.org/drawingml/2006/main">
            <a:off x="1655064" y="6291072"/>
            <a:ext cx="786384"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a857c7db7099404d"/>
              </a:rPr>
              <a:t>HPE-Juniper</a:t>
            </a:r>
            <a:endParaRPr sz="600" i="1">
              <a:latin typeface="Arial"/>
              <a:ea typeface="Arial"/>
              <a:cs typeface="Arial"/>
            </a:endParaRPr>
          </a:p>
        </p:txBody>
      </p:sp>
      <p:sp>
        <p:nvSpPr>
          <p:cNvPr id="102" name="Text 100">
            <a:extLst xmlns:a="http://schemas.openxmlformats.org/drawingml/2006/main">
              <a:ext uri="{FF2B5EF4-FFF2-40B4-BE49-F238E27FC236}">
                <a16:creationId xmlns:a16="http://schemas.microsoft.com/office/drawing/2014/main" id="{9712E542-92AE-45B1-B1C1-103222F350E0}"/>
              </a:ext>
            </a:extLst>
          </p:cNvPr>
          <p:cNvSpPr>
            <a:spLocks xmlns:a="http://schemas.openxmlformats.org/drawingml/2006/main" noGrp="1"/>
          </p:cNvSpPr>
          <p:nvPr/>
        </p:nvSpPr>
        <p:spPr>
          <a:xfrm xmlns:a="http://schemas.openxmlformats.org/drawingml/2006/main">
            <a:off x="247802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03" name="Text 101">
            <a:hlinkClick xmlns:r="http://schemas.openxmlformats.org/officeDocument/2006/relationships" xmlns:a="http://schemas.openxmlformats.org/drawingml/2006/main" r:id="R055abd8a89764441"/>
            <a:extLst xmlns:a="http://schemas.openxmlformats.org/drawingml/2006/main">
              <a:ext uri="{FF2B5EF4-FFF2-40B4-BE49-F238E27FC236}">
                <a16:creationId xmlns:a16="http://schemas.microsoft.com/office/drawing/2014/main" id="{11EEA5AB-AB79-45D8-8FE7-46EEF15B267E}"/>
              </a:ext>
            </a:extLst>
          </p:cNvPr>
          <p:cNvSpPr>
            <a:spLocks xmlns:a="http://schemas.openxmlformats.org/drawingml/2006/main" noGrp="1"/>
          </p:cNvSpPr>
          <p:nvPr/>
        </p:nvSpPr>
        <p:spPr>
          <a:xfrm xmlns:a="http://schemas.openxmlformats.org/drawingml/2006/main">
            <a:off x="2560320" y="6291072"/>
            <a:ext cx="71323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393e8408c4c247a1"/>
              </a:rPr>
              <a:t>Arista FY25</a:t>
            </a:r>
            <a:endParaRPr sz="600" i="1">
              <a:latin typeface="Arial"/>
              <a:ea typeface="Arial"/>
              <a:cs typeface="Arial"/>
            </a:endParaRPr>
          </a:p>
        </p:txBody>
      </p:sp>
      <p:sp>
        <p:nvSpPr>
          <p:cNvPr id="104" name="Text 102">
            <a:extLst xmlns:a="http://schemas.openxmlformats.org/drawingml/2006/main">
              <a:ext uri="{FF2B5EF4-FFF2-40B4-BE49-F238E27FC236}">
                <a16:creationId xmlns:a16="http://schemas.microsoft.com/office/drawing/2014/main" id="{7B5632DC-595B-4355-9C1F-0DBAD75E411A}"/>
              </a:ext>
            </a:extLst>
          </p:cNvPr>
          <p:cNvSpPr>
            <a:spLocks xmlns:a="http://schemas.openxmlformats.org/drawingml/2006/main" noGrp="1"/>
          </p:cNvSpPr>
          <p:nvPr/>
        </p:nvSpPr>
        <p:spPr>
          <a:xfrm xmlns:a="http://schemas.openxmlformats.org/drawingml/2006/main">
            <a:off x="331012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05" name="Text 103">
            <a:hlinkClick xmlns:r="http://schemas.openxmlformats.org/officeDocument/2006/relationships" xmlns:a="http://schemas.openxmlformats.org/drawingml/2006/main" r:id="Rd652d0e0d03d4bd7"/>
            <a:extLst xmlns:a="http://schemas.openxmlformats.org/drawingml/2006/main">
              <a:ext uri="{FF2B5EF4-FFF2-40B4-BE49-F238E27FC236}">
                <a16:creationId xmlns:a16="http://schemas.microsoft.com/office/drawing/2014/main" id="{9285C29F-B3AC-4019-A7C3-19FC094F48F2}"/>
              </a:ext>
            </a:extLst>
          </p:cNvPr>
          <p:cNvSpPr>
            <a:spLocks xmlns:a="http://schemas.openxmlformats.org/drawingml/2006/main" noGrp="1"/>
          </p:cNvSpPr>
          <p:nvPr/>
        </p:nvSpPr>
        <p:spPr>
          <a:xfrm xmlns:a="http://schemas.openxmlformats.org/drawingml/2006/main">
            <a:off x="3392424" y="6291072"/>
            <a:ext cx="841248"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04881b4265914709"/>
              </a:rPr>
              <a:t>Arista Company</a:t>
            </a:r>
            <a:endParaRPr sz="600" i="1">
              <a:latin typeface="Arial"/>
              <a:ea typeface="Arial"/>
              <a:cs typeface="Arial"/>
            </a:endParaRPr>
          </a:p>
        </p:txBody>
      </p:sp>
      <p:sp>
        <p:nvSpPr>
          <p:cNvPr id="106" name="Text 104">
            <a:extLst xmlns:a="http://schemas.openxmlformats.org/drawingml/2006/main">
              <a:ext uri="{FF2B5EF4-FFF2-40B4-BE49-F238E27FC236}">
                <a16:creationId xmlns:a16="http://schemas.microsoft.com/office/drawing/2014/main" id="{6A9E3507-C569-423B-87D2-19E103419560}"/>
              </a:ext>
            </a:extLst>
          </p:cNvPr>
          <p:cNvSpPr>
            <a:spLocks xmlns:a="http://schemas.openxmlformats.org/drawingml/2006/main" noGrp="1"/>
          </p:cNvSpPr>
          <p:nvPr/>
        </p:nvSpPr>
        <p:spPr>
          <a:xfrm xmlns:a="http://schemas.openxmlformats.org/drawingml/2006/main">
            <a:off x="427024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07" name="Text 105">
            <a:hlinkClick xmlns:r="http://schemas.openxmlformats.org/officeDocument/2006/relationships" xmlns:a="http://schemas.openxmlformats.org/drawingml/2006/main" r:id="R4ab8a5a74bd34e7e"/>
            <a:extLst xmlns:a="http://schemas.openxmlformats.org/drawingml/2006/main">
              <a:ext uri="{FF2B5EF4-FFF2-40B4-BE49-F238E27FC236}">
                <a16:creationId xmlns:a16="http://schemas.microsoft.com/office/drawing/2014/main" id="{361A89A5-1212-4419-A16A-404F80986A01}"/>
              </a:ext>
            </a:extLst>
          </p:cNvPr>
          <p:cNvSpPr>
            <a:spLocks xmlns:a="http://schemas.openxmlformats.org/drawingml/2006/main" noGrp="1"/>
          </p:cNvSpPr>
          <p:nvPr/>
        </p:nvSpPr>
        <p:spPr>
          <a:xfrm xmlns:a="http://schemas.openxmlformats.org/drawingml/2006/main">
            <a:off x="4352544" y="6291072"/>
            <a:ext cx="749808"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24fdc331665f47cc"/>
              </a:rPr>
              <a:t>Huawei AR25</a:t>
            </a:r>
            <a:endParaRPr sz="600" i="1">
              <a:latin typeface="Arial"/>
              <a:ea typeface="Arial"/>
              <a:cs typeface="Arial"/>
            </a:endParaRPr>
          </a:p>
        </p:txBody>
      </p:sp>
      <p:sp>
        <p:nvSpPr>
          <p:cNvPr id="108" name="Shape 106">
            <a:extLst xmlns:a="http://schemas.openxmlformats.org/drawingml/2006/main">
              <a:ext uri="{FF2B5EF4-FFF2-40B4-BE49-F238E27FC236}">
                <a16:creationId xmlns:a16="http://schemas.microsoft.com/office/drawing/2014/main" id="{9C1F95FA-E429-405E-A81C-BA38F421301F}"/>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09" name="Text 107">
            <a:extLst xmlns:a="http://schemas.openxmlformats.org/drawingml/2006/main">
              <a:ext uri="{FF2B5EF4-FFF2-40B4-BE49-F238E27FC236}">
                <a16:creationId xmlns:a16="http://schemas.microsoft.com/office/drawing/2014/main" id="{77E7629A-AF80-4901-9262-BD153AE4BEA5}"/>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110" name="Text 108">
            <a:extLst xmlns:a="http://schemas.openxmlformats.org/drawingml/2006/main">
              <a:ext uri="{FF2B5EF4-FFF2-40B4-BE49-F238E27FC236}">
                <a16:creationId xmlns:a16="http://schemas.microsoft.com/office/drawing/2014/main" id="{CFECD1FD-D011-4F0A-B940-F3326EB1CDA9}"/>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37</a:t>
            </a:r>
            <a:endParaRPr sz="800">
              <a:latin typeface="Arial"/>
              <a:ea typeface="Arial"/>
              <a:cs typeface="Arial"/>
            </a:endParaRPr>
          </a:p>
        </p:txBody>
      </p:sp>
      <p:sp>
        <p:nvSpPr>
          <p:cNvPr id="111" name="SCULTRA Top Bar">
            <a:extLst xmlns:a="http://schemas.openxmlformats.org/drawingml/2006/main">
              <a:ext uri="{FF2B5EF4-FFF2-40B4-BE49-F238E27FC236}">
                <a16:creationId xmlns:a16="http://schemas.microsoft.com/office/drawing/2014/main" id="{A6B98636-FC1E-4351-AD4D-A10E52D04206}"/>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12" name="SCULTRA Footer Field">
            <a:extLst xmlns:a="http://schemas.openxmlformats.org/drawingml/2006/main">
              <a:ext uri="{FF2B5EF4-FFF2-40B4-BE49-F238E27FC236}">
                <a16:creationId xmlns:a16="http://schemas.microsoft.com/office/drawing/2014/main" id="{F2E82ADB-AF50-4A40-B5E1-7903F88E8795}"/>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113" name="">
            <a:extLst xmlns:a="http://schemas.openxmlformats.org/drawingml/2006/main">
              <a:ext uri="{FF2B5EF4-FFF2-40B4-BE49-F238E27FC236}">
                <a16:creationId xmlns:a16="http://schemas.microsoft.com/office/drawing/2014/main" id="{848CEC6A-7FEF-4684-B774-86EC8A590717}"/>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14" name="">
            <a:extLst xmlns:a="http://schemas.openxmlformats.org/drawingml/2006/main">
              <a:ext uri="{FF2B5EF4-FFF2-40B4-BE49-F238E27FC236}">
                <a16:creationId xmlns:a16="http://schemas.microsoft.com/office/drawing/2014/main" id="{11CF94B5-7198-4CA6-9719-15C274ADD8D8}"/>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15" name="">
            <a:extLst xmlns:a="http://schemas.openxmlformats.org/drawingml/2006/main">
              <a:ext uri="{FF2B5EF4-FFF2-40B4-BE49-F238E27FC236}">
                <a16:creationId xmlns:a16="http://schemas.microsoft.com/office/drawing/2014/main" id="{BD2A0317-0EED-4133-AFE2-8943D6FDDA32}"/>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16" name="">
            <a:extLst xmlns:a="http://schemas.openxmlformats.org/drawingml/2006/main">
              <a:ext uri="{FF2B5EF4-FFF2-40B4-BE49-F238E27FC236}">
                <a16:creationId xmlns:a16="http://schemas.microsoft.com/office/drawing/2014/main" id="{9DADA643-9225-4E5C-B84D-FC0044CAD352}"/>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37</a:t>
            </a:r>
          </a:p>
        </p:txBody>
      </p:sp>
    </p:spTree>
    <p:extLst>
      <p:ext uri="{BB962C8B-B14F-4D97-AF65-F5344CB8AC3E}">
        <p14:creationId xmlns:p14="http://schemas.microsoft.com/office/powerpoint/2010/main" val="1798197929"/>
      </p:ext>
    </p:extLst>
  </p:cSld>
</p:sld>
</file>

<file path=ppt/slides/slide38.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824F332-4A20-4C08-9B85-AB6E5A534B44}"/>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B2. Capability and Expertise Are Moving from Hardware Breadth to AI-Native, Cloud-Managed Operations</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D42BF1D9-F5F2-445A-976E-334438354AFA}"/>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The supplier comparison should test whether the vendor can cover routers, switches and WLAN while also supporting SD-WAN, SASE, AI data-center fabrics and AIOps.</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B3C0E206-D500-477B-80E0-9EC0B398C0E5}"/>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A84E92FD-206F-4709-94A4-A09B6154980B}"/>
              </a:ext>
            </a:extLst>
          </p:cNvPr>
          <p:cNvSpPr>
            <a:spLocks xmlns:a="http://schemas.openxmlformats.org/drawingml/2006/main" noGrp="1"/>
          </p:cNvSpPr>
          <p:nvPr/>
        </p:nvSpPr>
        <p:spPr>
          <a:xfrm xmlns:a="http://schemas.openxmlformats.org/drawingml/2006/main">
            <a:off x="475488" y="1078992"/>
            <a:ext cx="48463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Capability heatmap across client-relevant technology areas</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1274CE63-E9B5-42FA-A87A-BE8437042AE4}"/>
              </a:ext>
            </a:extLst>
          </p:cNvPr>
          <p:cNvSpPr>
            <a:spLocks xmlns:a="http://schemas.openxmlformats.org/drawingml/2006/main" noGrp="1"/>
          </p:cNvSpPr>
          <p:nvPr/>
        </p:nvSpPr>
        <p:spPr>
          <a:xfrm xmlns:a="http://schemas.openxmlformats.org/drawingml/2006/main">
            <a:off x="566928" y="1371600"/>
            <a:ext cx="1325880"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705C5FBD-147A-4D62-A919-5849182EA2E2}"/>
              </a:ext>
            </a:extLst>
          </p:cNvPr>
          <p:cNvSpPr>
            <a:spLocks xmlns:a="http://schemas.openxmlformats.org/drawingml/2006/main" noGrp="1"/>
          </p:cNvSpPr>
          <p:nvPr/>
        </p:nvSpPr>
        <p:spPr>
          <a:xfrm xmlns:a="http://schemas.openxmlformats.org/drawingml/2006/main">
            <a:off x="630936" y="1435608"/>
            <a:ext cx="1197864"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Supplier</a:t>
            </a:r>
            <a:endParaRPr sz="800">
              <a:latin typeface="Arial"/>
              <a:ea typeface="Arial"/>
              <a:cs typeface="Arial"/>
            </a:endParaRPr>
          </a:p>
        </p:txBody>
      </p:sp>
      <p:sp>
        <p:nvSpPr>
          <p:cNvPr id="8" name="Shape 6">
            <a:extLst xmlns:a="http://schemas.openxmlformats.org/drawingml/2006/main">
              <a:ext uri="{FF2B5EF4-FFF2-40B4-BE49-F238E27FC236}">
                <a16:creationId xmlns:a16="http://schemas.microsoft.com/office/drawing/2014/main" id="{B2689820-7A7B-40EC-91B4-AFD906587370}"/>
              </a:ext>
            </a:extLst>
          </p:cNvPr>
          <p:cNvSpPr>
            <a:spLocks xmlns:a="http://schemas.openxmlformats.org/drawingml/2006/main" noGrp="1"/>
          </p:cNvSpPr>
          <p:nvPr/>
        </p:nvSpPr>
        <p:spPr>
          <a:xfrm xmlns:a="http://schemas.openxmlformats.org/drawingml/2006/main">
            <a:off x="1892808" y="1371600"/>
            <a:ext cx="1188720"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9" name="Text 7">
            <a:extLst xmlns:a="http://schemas.openxmlformats.org/drawingml/2006/main">
              <a:ext uri="{FF2B5EF4-FFF2-40B4-BE49-F238E27FC236}">
                <a16:creationId xmlns:a16="http://schemas.microsoft.com/office/drawing/2014/main" id="{FC90E168-640C-4B23-8621-F15CF9371455}"/>
              </a:ext>
            </a:extLst>
          </p:cNvPr>
          <p:cNvSpPr>
            <a:spLocks xmlns:a="http://schemas.openxmlformats.org/drawingml/2006/main" noGrp="1"/>
          </p:cNvSpPr>
          <p:nvPr/>
        </p:nvSpPr>
        <p:spPr>
          <a:xfrm xmlns:a="http://schemas.openxmlformats.org/drawingml/2006/main">
            <a:off x="1956816" y="1435608"/>
            <a:ext cx="1060704"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Campus</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Switching</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BB3FE002-50DE-45DB-82C3-C575E3DDB9BE}"/>
              </a:ext>
            </a:extLst>
          </p:cNvPr>
          <p:cNvSpPr>
            <a:spLocks xmlns:a="http://schemas.openxmlformats.org/drawingml/2006/main" noGrp="1"/>
          </p:cNvSpPr>
          <p:nvPr/>
        </p:nvSpPr>
        <p:spPr>
          <a:xfrm xmlns:a="http://schemas.openxmlformats.org/drawingml/2006/main">
            <a:off x="3081528" y="1371600"/>
            <a:ext cx="1188720"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1" name="Text 9">
            <a:extLst xmlns:a="http://schemas.openxmlformats.org/drawingml/2006/main">
              <a:ext uri="{FF2B5EF4-FFF2-40B4-BE49-F238E27FC236}">
                <a16:creationId xmlns:a16="http://schemas.microsoft.com/office/drawing/2014/main" id="{93C91EAA-B1EF-4430-985D-31DD1652EC6D}"/>
              </a:ext>
            </a:extLst>
          </p:cNvPr>
          <p:cNvSpPr>
            <a:spLocks xmlns:a="http://schemas.openxmlformats.org/drawingml/2006/main" noGrp="1"/>
          </p:cNvSpPr>
          <p:nvPr/>
        </p:nvSpPr>
        <p:spPr>
          <a:xfrm xmlns:a="http://schemas.openxmlformats.org/drawingml/2006/main">
            <a:off x="3145536" y="1435608"/>
            <a:ext cx="1060704"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Enterprise</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WLAN</a:t>
            </a:r>
            <a:endParaRPr sz="800">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458C5272-AA88-4F3F-8809-9172881ACA98}"/>
              </a:ext>
            </a:extLst>
          </p:cNvPr>
          <p:cNvSpPr>
            <a:spLocks xmlns:a="http://schemas.openxmlformats.org/drawingml/2006/main" noGrp="1"/>
          </p:cNvSpPr>
          <p:nvPr/>
        </p:nvSpPr>
        <p:spPr>
          <a:xfrm xmlns:a="http://schemas.openxmlformats.org/drawingml/2006/main">
            <a:off x="4270248" y="1371600"/>
            <a:ext cx="1188720"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3" name="Text 11">
            <a:extLst xmlns:a="http://schemas.openxmlformats.org/drawingml/2006/main">
              <a:ext uri="{FF2B5EF4-FFF2-40B4-BE49-F238E27FC236}">
                <a16:creationId xmlns:a16="http://schemas.microsoft.com/office/drawing/2014/main" id="{9EFE084C-55F6-4BF7-A686-BC97D55BE7B3}"/>
              </a:ext>
            </a:extLst>
          </p:cNvPr>
          <p:cNvSpPr>
            <a:spLocks xmlns:a="http://schemas.openxmlformats.org/drawingml/2006/main" noGrp="1"/>
          </p:cNvSpPr>
          <p:nvPr/>
        </p:nvSpPr>
        <p:spPr>
          <a:xfrm xmlns:a="http://schemas.openxmlformats.org/drawingml/2006/main">
            <a:off x="4334256" y="1435608"/>
            <a:ext cx="1060704"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WAN Edge /</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Routing</a:t>
            </a:r>
            <a:endParaRPr sz="800">
              <a:latin typeface="Arial"/>
              <a:ea typeface="Arial"/>
              <a:cs typeface="Arial"/>
            </a:endParaRPr>
          </a:p>
        </p:txBody>
      </p:sp>
      <p:sp>
        <p:nvSpPr>
          <p:cNvPr id="14" name="Shape 12">
            <a:extLst xmlns:a="http://schemas.openxmlformats.org/drawingml/2006/main">
              <a:ext uri="{FF2B5EF4-FFF2-40B4-BE49-F238E27FC236}">
                <a16:creationId xmlns:a16="http://schemas.microsoft.com/office/drawing/2014/main" id="{A36D3369-CDED-4138-BD83-785269742740}"/>
              </a:ext>
            </a:extLst>
          </p:cNvPr>
          <p:cNvSpPr>
            <a:spLocks xmlns:a="http://schemas.openxmlformats.org/drawingml/2006/main" noGrp="1"/>
          </p:cNvSpPr>
          <p:nvPr/>
        </p:nvSpPr>
        <p:spPr>
          <a:xfrm xmlns:a="http://schemas.openxmlformats.org/drawingml/2006/main">
            <a:off x="5458968" y="1371600"/>
            <a:ext cx="1188720"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5" name="Text 13">
            <a:extLst xmlns:a="http://schemas.openxmlformats.org/drawingml/2006/main">
              <a:ext uri="{FF2B5EF4-FFF2-40B4-BE49-F238E27FC236}">
                <a16:creationId xmlns:a16="http://schemas.microsoft.com/office/drawing/2014/main" id="{C01B498B-15F5-422D-B7DC-45006D42B438}"/>
              </a:ext>
            </a:extLst>
          </p:cNvPr>
          <p:cNvSpPr>
            <a:spLocks xmlns:a="http://schemas.openxmlformats.org/drawingml/2006/main" noGrp="1"/>
          </p:cNvSpPr>
          <p:nvPr/>
        </p:nvSpPr>
        <p:spPr>
          <a:xfrm xmlns:a="http://schemas.openxmlformats.org/drawingml/2006/main">
            <a:off x="5522976" y="1435608"/>
            <a:ext cx="1060704"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SD-WAN /</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SASE</a:t>
            </a:r>
            <a:endParaRPr sz="800">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818FF402-F6CF-46D7-9587-7E75789605C1}"/>
              </a:ext>
            </a:extLst>
          </p:cNvPr>
          <p:cNvSpPr>
            <a:spLocks xmlns:a="http://schemas.openxmlformats.org/drawingml/2006/main" noGrp="1"/>
          </p:cNvSpPr>
          <p:nvPr/>
        </p:nvSpPr>
        <p:spPr>
          <a:xfrm xmlns:a="http://schemas.openxmlformats.org/drawingml/2006/main">
            <a:off x="6647688" y="1371600"/>
            <a:ext cx="1188720"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7" name="Text 15">
            <a:extLst xmlns:a="http://schemas.openxmlformats.org/drawingml/2006/main">
              <a:ext uri="{FF2B5EF4-FFF2-40B4-BE49-F238E27FC236}">
                <a16:creationId xmlns:a16="http://schemas.microsoft.com/office/drawing/2014/main" id="{D80B882D-F998-41DB-A813-66FF0B42D056}"/>
              </a:ext>
            </a:extLst>
          </p:cNvPr>
          <p:cNvSpPr>
            <a:spLocks xmlns:a="http://schemas.openxmlformats.org/drawingml/2006/main" noGrp="1"/>
          </p:cNvSpPr>
          <p:nvPr/>
        </p:nvSpPr>
        <p:spPr>
          <a:xfrm xmlns:a="http://schemas.openxmlformats.org/drawingml/2006/main">
            <a:off x="6711696" y="1435608"/>
            <a:ext cx="1060704"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AI / DC</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Switching</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A6F36FCE-1072-4C49-B970-4EA9C3B6026F}"/>
              </a:ext>
            </a:extLst>
          </p:cNvPr>
          <p:cNvSpPr>
            <a:spLocks xmlns:a="http://schemas.openxmlformats.org/drawingml/2006/main" noGrp="1"/>
          </p:cNvSpPr>
          <p:nvPr/>
        </p:nvSpPr>
        <p:spPr>
          <a:xfrm xmlns:a="http://schemas.openxmlformats.org/drawingml/2006/main">
            <a:off x="7836408" y="1371600"/>
            <a:ext cx="3675888"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9" name="Text 17">
            <a:extLst xmlns:a="http://schemas.openxmlformats.org/drawingml/2006/main">
              <a:ext uri="{FF2B5EF4-FFF2-40B4-BE49-F238E27FC236}">
                <a16:creationId xmlns:a16="http://schemas.microsoft.com/office/drawing/2014/main" id="{2389C531-8C5A-4F07-BFF4-F6882EF4F8B7}"/>
              </a:ext>
            </a:extLst>
          </p:cNvPr>
          <p:cNvSpPr>
            <a:spLocks xmlns:a="http://schemas.openxmlformats.org/drawingml/2006/main" noGrp="1"/>
          </p:cNvSpPr>
          <p:nvPr/>
        </p:nvSpPr>
        <p:spPr>
          <a:xfrm xmlns:a="http://schemas.openxmlformats.org/drawingml/2006/main">
            <a:off x="7900416" y="1435608"/>
            <a:ext cx="3547872"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Capability Observation</a:t>
            </a:r>
            <a:endParaRPr sz="800">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627FEADB-E55D-4C97-B3D4-AD551D986F49}"/>
              </a:ext>
            </a:extLst>
          </p:cNvPr>
          <p:cNvSpPr>
            <a:spLocks xmlns:a="http://schemas.openxmlformats.org/drawingml/2006/main" noGrp="1"/>
          </p:cNvSpPr>
          <p:nvPr/>
        </p:nvSpPr>
        <p:spPr>
          <a:xfrm xmlns:a="http://schemas.openxmlformats.org/drawingml/2006/main">
            <a:off x="566928" y="1700784"/>
            <a:ext cx="132588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1" name="Text 19">
            <a:extLst xmlns:a="http://schemas.openxmlformats.org/drawingml/2006/main">
              <a:ext uri="{FF2B5EF4-FFF2-40B4-BE49-F238E27FC236}">
                <a16:creationId xmlns:a16="http://schemas.microsoft.com/office/drawing/2014/main" id="{CC13E7F1-44F8-454C-B649-A71FA0C4C16E}"/>
              </a:ext>
            </a:extLst>
          </p:cNvPr>
          <p:cNvSpPr>
            <a:spLocks xmlns:a="http://schemas.openxmlformats.org/drawingml/2006/main" noGrp="1"/>
          </p:cNvSpPr>
          <p:nvPr/>
        </p:nvSpPr>
        <p:spPr>
          <a:xfrm xmlns:a="http://schemas.openxmlformats.org/drawingml/2006/main">
            <a:off x="630936" y="1755648"/>
            <a:ext cx="119786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Cisco</a:t>
            </a:r>
            <a:endParaRPr sz="800">
              <a:latin typeface="Arial"/>
              <a:ea typeface="Arial"/>
              <a:cs typeface="Arial"/>
            </a:endParaRPr>
          </a:p>
        </p:txBody>
      </p:sp>
      <p:sp>
        <p:nvSpPr>
          <p:cNvPr id="22" name="Shape 20">
            <a:extLst xmlns:a="http://schemas.openxmlformats.org/drawingml/2006/main">
              <a:ext uri="{FF2B5EF4-FFF2-40B4-BE49-F238E27FC236}">
                <a16:creationId xmlns:a16="http://schemas.microsoft.com/office/drawing/2014/main" id="{1B0DD60A-CBF6-40E2-B104-40869C35EC33}"/>
              </a:ext>
            </a:extLst>
          </p:cNvPr>
          <p:cNvSpPr>
            <a:spLocks xmlns:a="http://schemas.openxmlformats.org/drawingml/2006/main" noGrp="1"/>
          </p:cNvSpPr>
          <p:nvPr/>
        </p:nvSpPr>
        <p:spPr>
          <a:xfrm xmlns:a="http://schemas.openxmlformats.org/drawingml/2006/main">
            <a:off x="1892808" y="1700784"/>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3" name="Text 21">
            <a:extLst xmlns:a="http://schemas.openxmlformats.org/drawingml/2006/main">
              <a:ext uri="{FF2B5EF4-FFF2-40B4-BE49-F238E27FC236}">
                <a16:creationId xmlns:a16="http://schemas.microsoft.com/office/drawing/2014/main" id="{243510B0-5712-4E7C-97F8-F1BBA8CF66A4}"/>
              </a:ext>
            </a:extLst>
          </p:cNvPr>
          <p:cNvSpPr>
            <a:spLocks xmlns:a="http://schemas.openxmlformats.org/drawingml/2006/main" noGrp="1"/>
          </p:cNvSpPr>
          <p:nvPr/>
        </p:nvSpPr>
        <p:spPr>
          <a:xfrm xmlns:a="http://schemas.openxmlformats.org/drawingml/2006/main">
            <a:off x="1956816" y="1755648"/>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24" name="Shape 22">
            <a:extLst xmlns:a="http://schemas.openxmlformats.org/drawingml/2006/main">
              <a:ext uri="{FF2B5EF4-FFF2-40B4-BE49-F238E27FC236}">
                <a16:creationId xmlns:a16="http://schemas.microsoft.com/office/drawing/2014/main" id="{AE93BB47-0290-42D3-8267-31A33CDFD8D4}"/>
              </a:ext>
            </a:extLst>
          </p:cNvPr>
          <p:cNvSpPr>
            <a:spLocks xmlns:a="http://schemas.openxmlformats.org/drawingml/2006/main" noGrp="1"/>
          </p:cNvSpPr>
          <p:nvPr/>
        </p:nvSpPr>
        <p:spPr>
          <a:xfrm xmlns:a="http://schemas.openxmlformats.org/drawingml/2006/main">
            <a:off x="2167128" y="1847088"/>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5" name="Text 23">
            <a:extLst xmlns:a="http://schemas.openxmlformats.org/drawingml/2006/main">
              <a:ext uri="{FF2B5EF4-FFF2-40B4-BE49-F238E27FC236}">
                <a16:creationId xmlns:a16="http://schemas.microsoft.com/office/drawing/2014/main" id="{1B27E62A-C076-4D1E-9A0B-A5B1BFD33A05}"/>
              </a:ext>
            </a:extLst>
          </p:cNvPr>
          <p:cNvSpPr>
            <a:spLocks xmlns:a="http://schemas.openxmlformats.org/drawingml/2006/main" noGrp="1"/>
          </p:cNvSpPr>
          <p:nvPr/>
        </p:nvSpPr>
        <p:spPr>
          <a:xfrm xmlns:a="http://schemas.openxmlformats.org/drawingml/2006/main">
            <a:off x="2203704" y="190652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9A35B130-2511-4E5F-A559-E65C131BC3E3}"/>
              </a:ext>
            </a:extLst>
          </p:cNvPr>
          <p:cNvSpPr>
            <a:spLocks xmlns:a="http://schemas.openxmlformats.org/drawingml/2006/main" noGrp="1"/>
          </p:cNvSpPr>
          <p:nvPr/>
        </p:nvSpPr>
        <p:spPr>
          <a:xfrm xmlns:a="http://schemas.openxmlformats.org/drawingml/2006/main">
            <a:off x="3081528" y="1700784"/>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7" name="Text 25">
            <a:extLst xmlns:a="http://schemas.openxmlformats.org/drawingml/2006/main">
              <a:ext uri="{FF2B5EF4-FFF2-40B4-BE49-F238E27FC236}">
                <a16:creationId xmlns:a16="http://schemas.microsoft.com/office/drawing/2014/main" id="{C9B45628-A7ED-4BE5-9791-93251A9A7D67}"/>
              </a:ext>
            </a:extLst>
          </p:cNvPr>
          <p:cNvSpPr>
            <a:spLocks xmlns:a="http://schemas.openxmlformats.org/drawingml/2006/main" noGrp="1"/>
          </p:cNvSpPr>
          <p:nvPr/>
        </p:nvSpPr>
        <p:spPr>
          <a:xfrm xmlns:a="http://schemas.openxmlformats.org/drawingml/2006/main">
            <a:off x="3145536" y="1755648"/>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9E8A4CEE-7F50-4005-960A-C7819B9E7020}"/>
              </a:ext>
            </a:extLst>
          </p:cNvPr>
          <p:cNvSpPr>
            <a:spLocks xmlns:a="http://schemas.openxmlformats.org/drawingml/2006/main" noGrp="1"/>
          </p:cNvSpPr>
          <p:nvPr/>
        </p:nvSpPr>
        <p:spPr>
          <a:xfrm xmlns:a="http://schemas.openxmlformats.org/drawingml/2006/main">
            <a:off x="3355848" y="1847088"/>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9" name="Text 27">
            <a:extLst xmlns:a="http://schemas.openxmlformats.org/drawingml/2006/main">
              <a:ext uri="{FF2B5EF4-FFF2-40B4-BE49-F238E27FC236}">
                <a16:creationId xmlns:a16="http://schemas.microsoft.com/office/drawing/2014/main" id="{2FEE2B34-6DFB-4E84-B65C-A9160872416E}"/>
              </a:ext>
            </a:extLst>
          </p:cNvPr>
          <p:cNvSpPr>
            <a:spLocks xmlns:a="http://schemas.openxmlformats.org/drawingml/2006/main" noGrp="1"/>
          </p:cNvSpPr>
          <p:nvPr/>
        </p:nvSpPr>
        <p:spPr>
          <a:xfrm xmlns:a="http://schemas.openxmlformats.org/drawingml/2006/main">
            <a:off x="3392424" y="190652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426736D4-519D-470A-B809-44EEB9761E13}"/>
              </a:ext>
            </a:extLst>
          </p:cNvPr>
          <p:cNvSpPr>
            <a:spLocks xmlns:a="http://schemas.openxmlformats.org/drawingml/2006/main" noGrp="1"/>
          </p:cNvSpPr>
          <p:nvPr/>
        </p:nvSpPr>
        <p:spPr>
          <a:xfrm xmlns:a="http://schemas.openxmlformats.org/drawingml/2006/main">
            <a:off x="4270248" y="1700784"/>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1" name="Text 29">
            <a:extLst xmlns:a="http://schemas.openxmlformats.org/drawingml/2006/main">
              <a:ext uri="{FF2B5EF4-FFF2-40B4-BE49-F238E27FC236}">
                <a16:creationId xmlns:a16="http://schemas.microsoft.com/office/drawing/2014/main" id="{36B2204D-92FE-48C1-99D1-1A1D92B1E59D}"/>
              </a:ext>
            </a:extLst>
          </p:cNvPr>
          <p:cNvSpPr>
            <a:spLocks xmlns:a="http://schemas.openxmlformats.org/drawingml/2006/main" noGrp="1"/>
          </p:cNvSpPr>
          <p:nvPr/>
        </p:nvSpPr>
        <p:spPr>
          <a:xfrm xmlns:a="http://schemas.openxmlformats.org/drawingml/2006/main">
            <a:off x="4334256" y="1755648"/>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48957A2D-D71B-428B-BF87-41FFD4B1A359}"/>
              </a:ext>
            </a:extLst>
          </p:cNvPr>
          <p:cNvSpPr>
            <a:spLocks xmlns:a="http://schemas.openxmlformats.org/drawingml/2006/main" noGrp="1"/>
          </p:cNvSpPr>
          <p:nvPr/>
        </p:nvSpPr>
        <p:spPr>
          <a:xfrm xmlns:a="http://schemas.openxmlformats.org/drawingml/2006/main">
            <a:off x="4544568" y="1847088"/>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3" name="Text 31">
            <a:extLst xmlns:a="http://schemas.openxmlformats.org/drawingml/2006/main">
              <a:ext uri="{FF2B5EF4-FFF2-40B4-BE49-F238E27FC236}">
                <a16:creationId xmlns:a16="http://schemas.microsoft.com/office/drawing/2014/main" id="{3A234221-62C3-4F1E-A470-D1CBD5A5328E}"/>
              </a:ext>
            </a:extLst>
          </p:cNvPr>
          <p:cNvSpPr>
            <a:spLocks xmlns:a="http://schemas.openxmlformats.org/drawingml/2006/main" noGrp="1"/>
          </p:cNvSpPr>
          <p:nvPr/>
        </p:nvSpPr>
        <p:spPr>
          <a:xfrm xmlns:a="http://schemas.openxmlformats.org/drawingml/2006/main">
            <a:off x="4581144" y="190652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446A01C5-6D6F-45B1-B9D4-D4913BDC83E4}"/>
              </a:ext>
            </a:extLst>
          </p:cNvPr>
          <p:cNvSpPr>
            <a:spLocks xmlns:a="http://schemas.openxmlformats.org/drawingml/2006/main" noGrp="1"/>
          </p:cNvSpPr>
          <p:nvPr/>
        </p:nvSpPr>
        <p:spPr>
          <a:xfrm xmlns:a="http://schemas.openxmlformats.org/drawingml/2006/main">
            <a:off x="5458968" y="1700784"/>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5" name="Text 33">
            <a:extLst xmlns:a="http://schemas.openxmlformats.org/drawingml/2006/main">
              <a:ext uri="{FF2B5EF4-FFF2-40B4-BE49-F238E27FC236}">
                <a16:creationId xmlns:a16="http://schemas.microsoft.com/office/drawing/2014/main" id="{073AAE3D-D3B5-444D-9F88-D29322232D46}"/>
              </a:ext>
            </a:extLst>
          </p:cNvPr>
          <p:cNvSpPr>
            <a:spLocks xmlns:a="http://schemas.openxmlformats.org/drawingml/2006/main" noGrp="1"/>
          </p:cNvSpPr>
          <p:nvPr/>
        </p:nvSpPr>
        <p:spPr>
          <a:xfrm xmlns:a="http://schemas.openxmlformats.org/drawingml/2006/main">
            <a:off x="5522976" y="1755648"/>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15F886D4-61D9-4993-8D5C-010B56EDCF7F}"/>
              </a:ext>
            </a:extLst>
          </p:cNvPr>
          <p:cNvSpPr>
            <a:spLocks xmlns:a="http://schemas.openxmlformats.org/drawingml/2006/main" noGrp="1"/>
          </p:cNvSpPr>
          <p:nvPr/>
        </p:nvSpPr>
        <p:spPr>
          <a:xfrm xmlns:a="http://schemas.openxmlformats.org/drawingml/2006/main">
            <a:off x="5733288" y="1847088"/>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7" name="Text 35">
            <a:extLst xmlns:a="http://schemas.openxmlformats.org/drawingml/2006/main">
              <a:ext uri="{FF2B5EF4-FFF2-40B4-BE49-F238E27FC236}">
                <a16:creationId xmlns:a16="http://schemas.microsoft.com/office/drawing/2014/main" id="{DB629D26-F7AA-45D6-BF36-CAD5AD936E8B}"/>
              </a:ext>
            </a:extLst>
          </p:cNvPr>
          <p:cNvSpPr>
            <a:spLocks xmlns:a="http://schemas.openxmlformats.org/drawingml/2006/main" noGrp="1"/>
          </p:cNvSpPr>
          <p:nvPr/>
        </p:nvSpPr>
        <p:spPr>
          <a:xfrm xmlns:a="http://schemas.openxmlformats.org/drawingml/2006/main">
            <a:off x="5769864" y="190652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44148CBF-CD11-47F0-870A-9B014973CBA8}"/>
              </a:ext>
            </a:extLst>
          </p:cNvPr>
          <p:cNvSpPr>
            <a:spLocks xmlns:a="http://schemas.openxmlformats.org/drawingml/2006/main" noGrp="1"/>
          </p:cNvSpPr>
          <p:nvPr/>
        </p:nvSpPr>
        <p:spPr>
          <a:xfrm xmlns:a="http://schemas.openxmlformats.org/drawingml/2006/main">
            <a:off x="6647688" y="1700784"/>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9" name="Text 37">
            <a:extLst xmlns:a="http://schemas.openxmlformats.org/drawingml/2006/main">
              <a:ext uri="{FF2B5EF4-FFF2-40B4-BE49-F238E27FC236}">
                <a16:creationId xmlns:a16="http://schemas.microsoft.com/office/drawing/2014/main" id="{88F88706-2ADC-4DA4-AECC-A801E73E8F1E}"/>
              </a:ext>
            </a:extLst>
          </p:cNvPr>
          <p:cNvSpPr>
            <a:spLocks xmlns:a="http://schemas.openxmlformats.org/drawingml/2006/main" noGrp="1"/>
          </p:cNvSpPr>
          <p:nvPr/>
        </p:nvSpPr>
        <p:spPr>
          <a:xfrm xmlns:a="http://schemas.openxmlformats.org/drawingml/2006/main">
            <a:off x="6711696" y="1755648"/>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9319D097-3A9B-4AFB-86FB-AAA1FBDB0EDD}"/>
              </a:ext>
            </a:extLst>
          </p:cNvPr>
          <p:cNvSpPr>
            <a:spLocks xmlns:a="http://schemas.openxmlformats.org/drawingml/2006/main" noGrp="1"/>
          </p:cNvSpPr>
          <p:nvPr/>
        </p:nvSpPr>
        <p:spPr>
          <a:xfrm xmlns:a="http://schemas.openxmlformats.org/drawingml/2006/main">
            <a:off x="6922008" y="1847088"/>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1" name="Text 39">
            <a:extLst xmlns:a="http://schemas.openxmlformats.org/drawingml/2006/main">
              <a:ext uri="{FF2B5EF4-FFF2-40B4-BE49-F238E27FC236}">
                <a16:creationId xmlns:a16="http://schemas.microsoft.com/office/drawing/2014/main" id="{D8C691CF-EA18-42EE-883C-8137E9615058}"/>
              </a:ext>
            </a:extLst>
          </p:cNvPr>
          <p:cNvSpPr>
            <a:spLocks xmlns:a="http://schemas.openxmlformats.org/drawingml/2006/main" noGrp="1"/>
          </p:cNvSpPr>
          <p:nvPr/>
        </p:nvSpPr>
        <p:spPr>
          <a:xfrm xmlns:a="http://schemas.openxmlformats.org/drawingml/2006/main">
            <a:off x="6958584" y="190652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9327502C-EC66-4255-A624-3BD528C29970}"/>
              </a:ext>
            </a:extLst>
          </p:cNvPr>
          <p:cNvSpPr>
            <a:spLocks xmlns:a="http://schemas.openxmlformats.org/drawingml/2006/main" noGrp="1"/>
          </p:cNvSpPr>
          <p:nvPr/>
        </p:nvSpPr>
        <p:spPr>
          <a:xfrm xmlns:a="http://schemas.openxmlformats.org/drawingml/2006/main">
            <a:off x="7836408" y="1700784"/>
            <a:ext cx="3675888"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3" name="Text 41">
            <a:extLst xmlns:a="http://schemas.openxmlformats.org/drawingml/2006/main">
              <a:ext uri="{FF2B5EF4-FFF2-40B4-BE49-F238E27FC236}">
                <a16:creationId xmlns:a16="http://schemas.microsoft.com/office/drawing/2014/main" id="{AB80F5DC-32AD-4F5B-8B4B-CEB9B5066FFF}"/>
              </a:ext>
            </a:extLst>
          </p:cNvPr>
          <p:cNvSpPr>
            <a:spLocks xmlns:a="http://schemas.openxmlformats.org/drawingml/2006/main" noGrp="1"/>
          </p:cNvSpPr>
          <p:nvPr/>
        </p:nvSpPr>
        <p:spPr>
          <a:xfrm xmlns:a="http://schemas.openxmlformats.org/drawingml/2006/main">
            <a:off x="7900416" y="1755648"/>
            <a:ext cx="3547872"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Broadest end-to-end stack across campus, routing, wireless, secure networking, data center and lifecycle services.</a:t>
            </a:r>
            <a:endParaRPr sz="800">
              <a:latin typeface="Arial"/>
              <a:ea typeface="Arial"/>
              <a:cs typeface="Arial"/>
            </a:endParaRPr>
          </a:p>
        </p:txBody>
      </p:sp>
      <p:sp>
        <p:nvSpPr>
          <p:cNvPr id="44" name="Shape 42">
            <a:extLst xmlns:a="http://schemas.openxmlformats.org/drawingml/2006/main">
              <a:ext uri="{FF2B5EF4-FFF2-40B4-BE49-F238E27FC236}">
                <a16:creationId xmlns:a16="http://schemas.microsoft.com/office/drawing/2014/main" id="{DB2CB4D2-119E-4CC2-BD22-285324AAF83C}"/>
              </a:ext>
            </a:extLst>
          </p:cNvPr>
          <p:cNvSpPr>
            <a:spLocks xmlns:a="http://schemas.openxmlformats.org/drawingml/2006/main" noGrp="1"/>
          </p:cNvSpPr>
          <p:nvPr/>
        </p:nvSpPr>
        <p:spPr>
          <a:xfrm xmlns:a="http://schemas.openxmlformats.org/drawingml/2006/main">
            <a:off x="566928" y="2212848"/>
            <a:ext cx="132588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5" name="Text 43">
            <a:extLst xmlns:a="http://schemas.openxmlformats.org/drawingml/2006/main">
              <a:ext uri="{FF2B5EF4-FFF2-40B4-BE49-F238E27FC236}">
                <a16:creationId xmlns:a16="http://schemas.microsoft.com/office/drawing/2014/main" id="{DDF29763-254E-4C88-80FA-BFA28F1E308B}"/>
              </a:ext>
            </a:extLst>
          </p:cNvPr>
          <p:cNvSpPr>
            <a:spLocks xmlns:a="http://schemas.openxmlformats.org/drawingml/2006/main" noGrp="1"/>
          </p:cNvSpPr>
          <p:nvPr/>
        </p:nvSpPr>
        <p:spPr>
          <a:xfrm xmlns:a="http://schemas.openxmlformats.org/drawingml/2006/main">
            <a:off x="630936" y="2267712"/>
            <a:ext cx="119786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HPE Networking</a:t>
            </a:r>
            <a:endParaRPr sz="8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B8E4AE93-46C8-42B6-8218-B1D5E93EE070}"/>
              </a:ext>
            </a:extLst>
          </p:cNvPr>
          <p:cNvSpPr>
            <a:spLocks xmlns:a="http://schemas.openxmlformats.org/drawingml/2006/main" noGrp="1"/>
          </p:cNvSpPr>
          <p:nvPr/>
        </p:nvSpPr>
        <p:spPr>
          <a:xfrm xmlns:a="http://schemas.openxmlformats.org/drawingml/2006/main">
            <a:off x="1892808" y="2212848"/>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7" name="Text 45">
            <a:extLst xmlns:a="http://schemas.openxmlformats.org/drawingml/2006/main">
              <a:ext uri="{FF2B5EF4-FFF2-40B4-BE49-F238E27FC236}">
                <a16:creationId xmlns:a16="http://schemas.microsoft.com/office/drawing/2014/main" id="{249C33E9-BC30-47F7-9B39-F769CCDA1867}"/>
              </a:ext>
            </a:extLst>
          </p:cNvPr>
          <p:cNvSpPr>
            <a:spLocks xmlns:a="http://schemas.openxmlformats.org/drawingml/2006/main" noGrp="1"/>
          </p:cNvSpPr>
          <p:nvPr/>
        </p:nvSpPr>
        <p:spPr>
          <a:xfrm xmlns:a="http://schemas.openxmlformats.org/drawingml/2006/main">
            <a:off x="1956816" y="2267712"/>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1C6B046E-6A3F-44AC-B35B-CC612CA1EDFC}"/>
              </a:ext>
            </a:extLst>
          </p:cNvPr>
          <p:cNvSpPr>
            <a:spLocks xmlns:a="http://schemas.openxmlformats.org/drawingml/2006/main" noGrp="1"/>
          </p:cNvSpPr>
          <p:nvPr/>
        </p:nvSpPr>
        <p:spPr>
          <a:xfrm xmlns:a="http://schemas.openxmlformats.org/drawingml/2006/main">
            <a:off x="2167128" y="2359152"/>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9" name="Text 47">
            <a:extLst xmlns:a="http://schemas.openxmlformats.org/drawingml/2006/main">
              <a:ext uri="{FF2B5EF4-FFF2-40B4-BE49-F238E27FC236}">
                <a16:creationId xmlns:a16="http://schemas.microsoft.com/office/drawing/2014/main" id="{08DD9008-BB14-4326-B53F-D2FAC93FB7A3}"/>
              </a:ext>
            </a:extLst>
          </p:cNvPr>
          <p:cNvSpPr>
            <a:spLocks xmlns:a="http://schemas.openxmlformats.org/drawingml/2006/main" noGrp="1"/>
          </p:cNvSpPr>
          <p:nvPr/>
        </p:nvSpPr>
        <p:spPr>
          <a:xfrm xmlns:a="http://schemas.openxmlformats.org/drawingml/2006/main">
            <a:off x="2203704" y="2418588"/>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0E4B81AC-86CC-4F3D-81F9-08423735A24D}"/>
              </a:ext>
            </a:extLst>
          </p:cNvPr>
          <p:cNvSpPr>
            <a:spLocks xmlns:a="http://schemas.openxmlformats.org/drawingml/2006/main" noGrp="1"/>
          </p:cNvSpPr>
          <p:nvPr/>
        </p:nvSpPr>
        <p:spPr>
          <a:xfrm xmlns:a="http://schemas.openxmlformats.org/drawingml/2006/main">
            <a:off x="3081528" y="2212848"/>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1" name="Text 49">
            <a:extLst xmlns:a="http://schemas.openxmlformats.org/drawingml/2006/main">
              <a:ext uri="{FF2B5EF4-FFF2-40B4-BE49-F238E27FC236}">
                <a16:creationId xmlns:a16="http://schemas.microsoft.com/office/drawing/2014/main" id="{BC91B8B3-A755-4988-9662-A58C166B4832}"/>
              </a:ext>
            </a:extLst>
          </p:cNvPr>
          <p:cNvSpPr>
            <a:spLocks xmlns:a="http://schemas.openxmlformats.org/drawingml/2006/main" noGrp="1"/>
          </p:cNvSpPr>
          <p:nvPr/>
        </p:nvSpPr>
        <p:spPr>
          <a:xfrm xmlns:a="http://schemas.openxmlformats.org/drawingml/2006/main">
            <a:off x="3145536" y="2267712"/>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1D8FF46E-1AE1-43C6-B234-D4E7F4C0A55F}"/>
              </a:ext>
            </a:extLst>
          </p:cNvPr>
          <p:cNvSpPr>
            <a:spLocks xmlns:a="http://schemas.openxmlformats.org/drawingml/2006/main" noGrp="1"/>
          </p:cNvSpPr>
          <p:nvPr/>
        </p:nvSpPr>
        <p:spPr>
          <a:xfrm xmlns:a="http://schemas.openxmlformats.org/drawingml/2006/main">
            <a:off x="3355848" y="2359152"/>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3" name="Text 51">
            <a:extLst xmlns:a="http://schemas.openxmlformats.org/drawingml/2006/main">
              <a:ext uri="{FF2B5EF4-FFF2-40B4-BE49-F238E27FC236}">
                <a16:creationId xmlns:a16="http://schemas.microsoft.com/office/drawing/2014/main" id="{64595FB0-D252-45CF-99DC-939073FC01BE}"/>
              </a:ext>
            </a:extLst>
          </p:cNvPr>
          <p:cNvSpPr>
            <a:spLocks xmlns:a="http://schemas.openxmlformats.org/drawingml/2006/main" noGrp="1"/>
          </p:cNvSpPr>
          <p:nvPr/>
        </p:nvSpPr>
        <p:spPr>
          <a:xfrm xmlns:a="http://schemas.openxmlformats.org/drawingml/2006/main">
            <a:off x="3392424" y="2418588"/>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54" name="Shape 52">
            <a:extLst xmlns:a="http://schemas.openxmlformats.org/drawingml/2006/main">
              <a:ext uri="{FF2B5EF4-FFF2-40B4-BE49-F238E27FC236}">
                <a16:creationId xmlns:a16="http://schemas.microsoft.com/office/drawing/2014/main" id="{DFDAE7FD-65FB-4A01-BB2F-7BFC26BBE1FE}"/>
              </a:ext>
            </a:extLst>
          </p:cNvPr>
          <p:cNvSpPr>
            <a:spLocks xmlns:a="http://schemas.openxmlformats.org/drawingml/2006/main" noGrp="1"/>
          </p:cNvSpPr>
          <p:nvPr/>
        </p:nvSpPr>
        <p:spPr>
          <a:xfrm xmlns:a="http://schemas.openxmlformats.org/drawingml/2006/main">
            <a:off x="4270248" y="2212848"/>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5" name="Text 53">
            <a:extLst xmlns:a="http://schemas.openxmlformats.org/drawingml/2006/main">
              <a:ext uri="{FF2B5EF4-FFF2-40B4-BE49-F238E27FC236}">
                <a16:creationId xmlns:a16="http://schemas.microsoft.com/office/drawing/2014/main" id="{BF6A7A31-736F-42D9-8BF4-3A9827565F98}"/>
              </a:ext>
            </a:extLst>
          </p:cNvPr>
          <p:cNvSpPr>
            <a:spLocks xmlns:a="http://schemas.openxmlformats.org/drawingml/2006/main" noGrp="1"/>
          </p:cNvSpPr>
          <p:nvPr/>
        </p:nvSpPr>
        <p:spPr>
          <a:xfrm xmlns:a="http://schemas.openxmlformats.org/drawingml/2006/main">
            <a:off x="4334256" y="2267712"/>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56" name="Shape 54">
            <a:extLst xmlns:a="http://schemas.openxmlformats.org/drawingml/2006/main">
              <a:ext uri="{FF2B5EF4-FFF2-40B4-BE49-F238E27FC236}">
                <a16:creationId xmlns:a16="http://schemas.microsoft.com/office/drawing/2014/main" id="{45710114-6120-4371-B95C-F039740CB579}"/>
              </a:ext>
            </a:extLst>
          </p:cNvPr>
          <p:cNvSpPr>
            <a:spLocks xmlns:a="http://schemas.openxmlformats.org/drawingml/2006/main" noGrp="1"/>
          </p:cNvSpPr>
          <p:nvPr/>
        </p:nvSpPr>
        <p:spPr>
          <a:xfrm xmlns:a="http://schemas.openxmlformats.org/drawingml/2006/main">
            <a:off x="4544568" y="2359152"/>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7" name="Text 55">
            <a:extLst xmlns:a="http://schemas.openxmlformats.org/drawingml/2006/main">
              <a:ext uri="{FF2B5EF4-FFF2-40B4-BE49-F238E27FC236}">
                <a16:creationId xmlns:a16="http://schemas.microsoft.com/office/drawing/2014/main" id="{586DA872-47F4-4D60-A01F-9B7BFD651EB2}"/>
              </a:ext>
            </a:extLst>
          </p:cNvPr>
          <p:cNvSpPr>
            <a:spLocks xmlns:a="http://schemas.openxmlformats.org/drawingml/2006/main" noGrp="1"/>
          </p:cNvSpPr>
          <p:nvPr/>
        </p:nvSpPr>
        <p:spPr>
          <a:xfrm xmlns:a="http://schemas.openxmlformats.org/drawingml/2006/main">
            <a:off x="4581144" y="2418588"/>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4.0</a:t>
            </a:r>
            <a:endParaRPr sz="800">
              <a:latin typeface="Arial"/>
              <a:ea typeface="Arial"/>
              <a:cs typeface="Arial"/>
            </a:endParaRPr>
          </a:p>
        </p:txBody>
      </p:sp>
      <p:sp>
        <p:nvSpPr>
          <p:cNvPr id="58" name="Shape 56">
            <a:extLst xmlns:a="http://schemas.openxmlformats.org/drawingml/2006/main">
              <a:ext uri="{FF2B5EF4-FFF2-40B4-BE49-F238E27FC236}">
                <a16:creationId xmlns:a16="http://schemas.microsoft.com/office/drawing/2014/main" id="{020D2C95-3987-4B51-9BEC-8E6641245253}"/>
              </a:ext>
            </a:extLst>
          </p:cNvPr>
          <p:cNvSpPr>
            <a:spLocks xmlns:a="http://schemas.openxmlformats.org/drawingml/2006/main" noGrp="1"/>
          </p:cNvSpPr>
          <p:nvPr/>
        </p:nvSpPr>
        <p:spPr>
          <a:xfrm xmlns:a="http://schemas.openxmlformats.org/drawingml/2006/main">
            <a:off x="5458968" y="2212848"/>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9" name="Text 57">
            <a:extLst xmlns:a="http://schemas.openxmlformats.org/drawingml/2006/main">
              <a:ext uri="{FF2B5EF4-FFF2-40B4-BE49-F238E27FC236}">
                <a16:creationId xmlns:a16="http://schemas.microsoft.com/office/drawing/2014/main" id="{49480C9E-A6CB-4712-BEA4-CC91D305C22F}"/>
              </a:ext>
            </a:extLst>
          </p:cNvPr>
          <p:cNvSpPr>
            <a:spLocks xmlns:a="http://schemas.openxmlformats.org/drawingml/2006/main" noGrp="1"/>
          </p:cNvSpPr>
          <p:nvPr/>
        </p:nvSpPr>
        <p:spPr>
          <a:xfrm xmlns:a="http://schemas.openxmlformats.org/drawingml/2006/main">
            <a:off x="5522976" y="2267712"/>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60" name="Shape 58">
            <a:extLst xmlns:a="http://schemas.openxmlformats.org/drawingml/2006/main">
              <a:ext uri="{FF2B5EF4-FFF2-40B4-BE49-F238E27FC236}">
                <a16:creationId xmlns:a16="http://schemas.microsoft.com/office/drawing/2014/main" id="{6A4B047B-1709-4EC5-8976-AC85B9D100A4}"/>
              </a:ext>
            </a:extLst>
          </p:cNvPr>
          <p:cNvSpPr>
            <a:spLocks xmlns:a="http://schemas.openxmlformats.org/drawingml/2006/main" noGrp="1"/>
          </p:cNvSpPr>
          <p:nvPr/>
        </p:nvSpPr>
        <p:spPr>
          <a:xfrm xmlns:a="http://schemas.openxmlformats.org/drawingml/2006/main">
            <a:off x="5733288" y="2359152"/>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1" name="Text 59">
            <a:extLst xmlns:a="http://schemas.openxmlformats.org/drawingml/2006/main">
              <a:ext uri="{FF2B5EF4-FFF2-40B4-BE49-F238E27FC236}">
                <a16:creationId xmlns:a16="http://schemas.microsoft.com/office/drawing/2014/main" id="{7EE9C714-F363-4878-85C1-106BEF1E792F}"/>
              </a:ext>
            </a:extLst>
          </p:cNvPr>
          <p:cNvSpPr>
            <a:spLocks xmlns:a="http://schemas.openxmlformats.org/drawingml/2006/main" noGrp="1"/>
          </p:cNvSpPr>
          <p:nvPr/>
        </p:nvSpPr>
        <p:spPr>
          <a:xfrm xmlns:a="http://schemas.openxmlformats.org/drawingml/2006/main">
            <a:off x="5769864" y="2418588"/>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4.0</a:t>
            </a:r>
            <a:endParaRPr sz="800">
              <a:latin typeface="Arial"/>
              <a:ea typeface="Arial"/>
              <a:cs typeface="Arial"/>
            </a:endParaRPr>
          </a:p>
        </p:txBody>
      </p:sp>
      <p:sp>
        <p:nvSpPr>
          <p:cNvPr id="62" name="Shape 60">
            <a:extLst xmlns:a="http://schemas.openxmlformats.org/drawingml/2006/main">
              <a:ext uri="{FF2B5EF4-FFF2-40B4-BE49-F238E27FC236}">
                <a16:creationId xmlns:a16="http://schemas.microsoft.com/office/drawing/2014/main" id="{DA1735F9-221B-4DF9-980C-1A6744508A55}"/>
              </a:ext>
            </a:extLst>
          </p:cNvPr>
          <p:cNvSpPr>
            <a:spLocks xmlns:a="http://schemas.openxmlformats.org/drawingml/2006/main" noGrp="1"/>
          </p:cNvSpPr>
          <p:nvPr/>
        </p:nvSpPr>
        <p:spPr>
          <a:xfrm xmlns:a="http://schemas.openxmlformats.org/drawingml/2006/main">
            <a:off x="6647688" y="2212848"/>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3" name="Text 61">
            <a:extLst xmlns:a="http://schemas.openxmlformats.org/drawingml/2006/main">
              <a:ext uri="{FF2B5EF4-FFF2-40B4-BE49-F238E27FC236}">
                <a16:creationId xmlns:a16="http://schemas.microsoft.com/office/drawing/2014/main" id="{01B10BFA-3255-4BE2-9771-133294524CCF}"/>
              </a:ext>
            </a:extLst>
          </p:cNvPr>
          <p:cNvSpPr>
            <a:spLocks xmlns:a="http://schemas.openxmlformats.org/drawingml/2006/main" noGrp="1"/>
          </p:cNvSpPr>
          <p:nvPr/>
        </p:nvSpPr>
        <p:spPr>
          <a:xfrm xmlns:a="http://schemas.openxmlformats.org/drawingml/2006/main">
            <a:off x="6711696" y="2267712"/>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64" name="Shape 62">
            <a:extLst xmlns:a="http://schemas.openxmlformats.org/drawingml/2006/main">
              <a:ext uri="{FF2B5EF4-FFF2-40B4-BE49-F238E27FC236}">
                <a16:creationId xmlns:a16="http://schemas.microsoft.com/office/drawing/2014/main" id="{656FD84D-BA20-4E10-B3A5-6108992B8643}"/>
              </a:ext>
            </a:extLst>
          </p:cNvPr>
          <p:cNvSpPr>
            <a:spLocks xmlns:a="http://schemas.openxmlformats.org/drawingml/2006/main" noGrp="1"/>
          </p:cNvSpPr>
          <p:nvPr/>
        </p:nvSpPr>
        <p:spPr>
          <a:xfrm xmlns:a="http://schemas.openxmlformats.org/drawingml/2006/main">
            <a:off x="6922008" y="2359152"/>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5" name="Text 63">
            <a:extLst xmlns:a="http://schemas.openxmlformats.org/drawingml/2006/main">
              <a:ext uri="{FF2B5EF4-FFF2-40B4-BE49-F238E27FC236}">
                <a16:creationId xmlns:a16="http://schemas.microsoft.com/office/drawing/2014/main" id="{28409EDA-2C99-4DDF-84C8-DA0ECFC3487A}"/>
              </a:ext>
            </a:extLst>
          </p:cNvPr>
          <p:cNvSpPr>
            <a:spLocks xmlns:a="http://schemas.openxmlformats.org/drawingml/2006/main" noGrp="1"/>
          </p:cNvSpPr>
          <p:nvPr/>
        </p:nvSpPr>
        <p:spPr>
          <a:xfrm xmlns:a="http://schemas.openxmlformats.org/drawingml/2006/main">
            <a:off x="6958584" y="2418588"/>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4.0</a:t>
            </a:r>
            <a:endParaRPr sz="800">
              <a:latin typeface="Arial"/>
              <a:ea typeface="Arial"/>
              <a:cs typeface="Arial"/>
            </a:endParaRPr>
          </a:p>
        </p:txBody>
      </p:sp>
      <p:sp>
        <p:nvSpPr>
          <p:cNvPr id="66" name="Shape 64">
            <a:extLst xmlns:a="http://schemas.openxmlformats.org/drawingml/2006/main">
              <a:ext uri="{FF2B5EF4-FFF2-40B4-BE49-F238E27FC236}">
                <a16:creationId xmlns:a16="http://schemas.microsoft.com/office/drawing/2014/main" id="{634C6263-6718-42D5-87E5-9C54706F8144}"/>
              </a:ext>
            </a:extLst>
          </p:cNvPr>
          <p:cNvSpPr>
            <a:spLocks xmlns:a="http://schemas.openxmlformats.org/drawingml/2006/main" noGrp="1"/>
          </p:cNvSpPr>
          <p:nvPr/>
        </p:nvSpPr>
        <p:spPr>
          <a:xfrm xmlns:a="http://schemas.openxmlformats.org/drawingml/2006/main">
            <a:off x="7836408" y="2212848"/>
            <a:ext cx="3675888"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7" name="Text 65">
            <a:extLst xmlns:a="http://schemas.openxmlformats.org/drawingml/2006/main">
              <a:ext uri="{FF2B5EF4-FFF2-40B4-BE49-F238E27FC236}">
                <a16:creationId xmlns:a16="http://schemas.microsoft.com/office/drawing/2014/main" id="{D8FD3E65-0756-47EA-8702-296806C2B503}"/>
              </a:ext>
            </a:extLst>
          </p:cNvPr>
          <p:cNvSpPr>
            <a:spLocks xmlns:a="http://schemas.openxmlformats.org/drawingml/2006/main" noGrp="1"/>
          </p:cNvSpPr>
          <p:nvPr/>
        </p:nvSpPr>
        <p:spPr>
          <a:xfrm xmlns:a="http://schemas.openxmlformats.org/drawingml/2006/main">
            <a:off x="7900416" y="2267712"/>
            <a:ext cx="3547872"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Aruba strengths in campus/WLAN plus Juniper strengths in AI-native operations, routing and data center improve the combined position.</a:t>
            </a:r>
            <a:endParaRPr sz="800">
              <a:latin typeface="Arial"/>
              <a:ea typeface="Arial"/>
              <a:cs typeface="Arial"/>
            </a:endParaRPr>
          </a:p>
        </p:txBody>
      </p:sp>
      <p:sp>
        <p:nvSpPr>
          <p:cNvPr id="68" name="Shape 66">
            <a:extLst xmlns:a="http://schemas.openxmlformats.org/drawingml/2006/main">
              <a:ext uri="{FF2B5EF4-FFF2-40B4-BE49-F238E27FC236}">
                <a16:creationId xmlns:a16="http://schemas.microsoft.com/office/drawing/2014/main" id="{7FD20317-2CDF-4B6A-A385-3D9383718ED0}"/>
              </a:ext>
            </a:extLst>
          </p:cNvPr>
          <p:cNvSpPr>
            <a:spLocks xmlns:a="http://schemas.openxmlformats.org/drawingml/2006/main" noGrp="1"/>
          </p:cNvSpPr>
          <p:nvPr/>
        </p:nvSpPr>
        <p:spPr>
          <a:xfrm xmlns:a="http://schemas.openxmlformats.org/drawingml/2006/main">
            <a:off x="566928" y="2724912"/>
            <a:ext cx="132588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9" name="Text 67">
            <a:extLst xmlns:a="http://schemas.openxmlformats.org/drawingml/2006/main">
              <a:ext uri="{FF2B5EF4-FFF2-40B4-BE49-F238E27FC236}">
                <a16:creationId xmlns:a16="http://schemas.microsoft.com/office/drawing/2014/main" id="{FE87B3B1-4EF4-405B-B5D7-645B9B0F345C}"/>
              </a:ext>
            </a:extLst>
          </p:cNvPr>
          <p:cNvSpPr>
            <a:spLocks xmlns:a="http://schemas.openxmlformats.org/drawingml/2006/main" noGrp="1"/>
          </p:cNvSpPr>
          <p:nvPr/>
        </p:nvSpPr>
        <p:spPr>
          <a:xfrm xmlns:a="http://schemas.openxmlformats.org/drawingml/2006/main">
            <a:off x="630936" y="2779776"/>
            <a:ext cx="119786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Arista</a:t>
            </a:r>
            <a:endParaRPr sz="800">
              <a:latin typeface="Arial"/>
              <a:ea typeface="Arial"/>
              <a:cs typeface="Arial"/>
            </a:endParaRPr>
          </a:p>
        </p:txBody>
      </p:sp>
      <p:sp>
        <p:nvSpPr>
          <p:cNvPr id="70" name="Shape 68">
            <a:extLst xmlns:a="http://schemas.openxmlformats.org/drawingml/2006/main">
              <a:ext uri="{FF2B5EF4-FFF2-40B4-BE49-F238E27FC236}">
                <a16:creationId xmlns:a16="http://schemas.microsoft.com/office/drawing/2014/main" id="{E0B6EC7A-0A3D-4700-87B8-1A976253F638}"/>
              </a:ext>
            </a:extLst>
          </p:cNvPr>
          <p:cNvSpPr>
            <a:spLocks xmlns:a="http://schemas.openxmlformats.org/drawingml/2006/main" noGrp="1"/>
          </p:cNvSpPr>
          <p:nvPr/>
        </p:nvSpPr>
        <p:spPr>
          <a:xfrm xmlns:a="http://schemas.openxmlformats.org/drawingml/2006/main">
            <a:off x="1892808" y="2724912"/>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1" name="Text 69">
            <a:extLst xmlns:a="http://schemas.openxmlformats.org/drawingml/2006/main">
              <a:ext uri="{FF2B5EF4-FFF2-40B4-BE49-F238E27FC236}">
                <a16:creationId xmlns:a16="http://schemas.microsoft.com/office/drawing/2014/main" id="{3FE263D9-AF5E-47EB-ACBB-DB1116DFB8E0}"/>
              </a:ext>
            </a:extLst>
          </p:cNvPr>
          <p:cNvSpPr>
            <a:spLocks xmlns:a="http://schemas.openxmlformats.org/drawingml/2006/main" noGrp="1"/>
          </p:cNvSpPr>
          <p:nvPr/>
        </p:nvSpPr>
        <p:spPr>
          <a:xfrm xmlns:a="http://schemas.openxmlformats.org/drawingml/2006/main">
            <a:off x="1956816" y="2779776"/>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72" name="Shape 70">
            <a:extLst xmlns:a="http://schemas.openxmlformats.org/drawingml/2006/main">
              <a:ext uri="{FF2B5EF4-FFF2-40B4-BE49-F238E27FC236}">
                <a16:creationId xmlns:a16="http://schemas.microsoft.com/office/drawing/2014/main" id="{F38490EB-7D20-40C9-AA83-B02772136199}"/>
              </a:ext>
            </a:extLst>
          </p:cNvPr>
          <p:cNvSpPr>
            <a:spLocks xmlns:a="http://schemas.openxmlformats.org/drawingml/2006/main" noGrp="1"/>
          </p:cNvSpPr>
          <p:nvPr/>
        </p:nvSpPr>
        <p:spPr>
          <a:xfrm xmlns:a="http://schemas.openxmlformats.org/drawingml/2006/main">
            <a:off x="2167128" y="2871216"/>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3" name="Text 71">
            <a:extLst xmlns:a="http://schemas.openxmlformats.org/drawingml/2006/main">
              <a:ext uri="{FF2B5EF4-FFF2-40B4-BE49-F238E27FC236}">
                <a16:creationId xmlns:a16="http://schemas.microsoft.com/office/drawing/2014/main" id="{1DC3ABE0-DE89-4129-9BD6-B5F639589C55}"/>
              </a:ext>
            </a:extLst>
          </p:cNvPr>
          <p:cNvSpPr>
            <a:spLocks xmlns:a="http://schemas.openxmlformats.org/drawingml/2006/main" noGrp="1"/>
          </p:cNvSpPr>
          <p:nvPr/>
        </p:nvSpPr>
        <p:spPr>
          <a:xfrm xmlns:a="http://schemas.openxmlformats.org/drawingml/2006/main">
            <a:off x="2203704" y="2930652"/>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4.0</a:t>
            </a:r>
            <a:endParaRPr sz="800">
              <a:latin typeface="Arial"/>
              <a:ea typeface="Arial"/>
              <a:cs typeface="Arial"/>
            </a:endParaRPr>
          </a:p>
        </p:txBody>
      </p:sp>
      <p:sp>
        <p:nvSpPr>
          <p:cNvPr id="74" name="Shape 72">
            <a:extLst xmlns:a="http://schemas.openxmlformats.org/drawingml/2006/main">
              <a:ext uri="{FF2B5EF4-FFF2-40B4-BE49-F238E27FC236}">
                <a16:creationId xmlns:a16="http://schemas.microsoft.com/office/drawing/2014/main" id="{8D424003-1DEA-4B2B-9242-0588DA11CA47}"/>
              </a:ext>
            </a:extLst>
          </p:cNvPr>
          <p:cNvSpPr>
            <a:spLocks xmlns:a="http://schemas.openxmlformats.org/drawingml/2006/main" noGrp="1"/>
          </p:cNvSpPr>
          <p:nvPr/>
        </p:nvSpPr>
        <p:spPr>
          <a:xfrm xmlns:a="http://schemas.openxmlformats.org/drawingml/2006/main">
            <a:off x="3081528" y="2724912"/>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5" name="Text 73">
            <a:extLst xmlns:a="http://schemas.openxmlformats.org/drawingml/2006/main">
              <a:ext uri="{FF2B5EF4-FFF2-40B4-BE49-F238E27FC236}">
                <a16:creationId xmlns:a16="http://schemas.microsoft.com/office/drawing/2014/main" id="{2C386035-5C08-40A7-BAF7-B98BB7139546}"/>
              </a:ext>
            </a:extLst>
          </p:cNvPr>
          <p:cNvSpPr>
            <a:spLocks xmlns:a="http://schemas.openxmlformats.org/drawingml/2006/main" noGrp="1"/>
          </p:cNvSpPr>
          <p:nvPr/>
        </p:nvSpPr>
        <p:spPr>
          <a:xfrm xmlns:a="http://schemas.openxmlformats.org/drawingml/2006/main">
            <a:off x="3145536" y="2779776"/>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76" name="Shape 74">
            <a:extLst xmlns:a="http://schemas.openxmlformats.org/drawingml/2006/main">
              <a:ext uri="{FF2B5EF4-FFF2-40B4-BE49-F238E27FC236}">
                <a16:creationId xmlns:a16="http://schemas.microsoft.com/office/drawing/2014/main" id="{CF3CCFF5-30E3-4721-A5E4-BFF7350C0D41}"/>
              </a:ext>
            </a:extLst>
          </p:cNvPr>
          <p:cNvSpPr>
            <a:spLocks xmlns:a="http://schemas.openxmlformats.org/drawingml/2006/main" noGrp="1"/>
          </p:cNvSpPr>
          <p:nvPr/>
        </p:nvSpPr>
        <p:spPr>
          <a:xfrm xmlns:a="http://schemas.openxmlformats.org/drawingml/2006/main">
            <a:off x="3355848" y="2871216"/>
            <a:ext cx="640080" cy="219456"/>
          </a:xfrm>
          <a:prstGeom xmlns:a="http://schemas.openxmlformats.org/drawingml/2006/main" prst="roundRect">
            <a:avLst>
              <a:gd name="adj" fmla="val 16667"/>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7" name="Text 75">
            <a:extLst xmlns:a="http://schemas.openxmlformats.org/drawingml/2006/main">
              <a:ext uri="{FF2B5EF4-FFF2-40B4-BE49-F238E27FC236}">
                <a16:creationId xmlns:a16="http://schemas.microsoft.com/office/drawing/2014/main" id="{357ACAD9-2C48-49DA-963E-7063DF45C7B4}"/>
              </a:ext>
            </a:extLst>
          </p:cNvPr>
          <p:cNvSpPr>
            <a:spLocks xmlns:a="http://schemas.openxmlformats.org/drawingml/2006/main" noGrp="1"/>
          </p:cNvSpPr>
          <p:nvPr/>
        </p:nvSpPr>
        <p:spPr>
          <a:xfrm xmlns:a="http://schemas.openxmlformats.org/drawingml/2006/main">
            <a:off x="3392424" y="2930652"/>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3.5</a:t>
            </a:r>
            <a:endParaRPr sz="800">
              <a:latin typeface="Arial"/>
              <a:ea typeface="Arial"/>
              <a:cs typeface="Arial"/>
            </a:endParaRPr>
          </a:p>
        </p:txBody>
      </p:sp>
      <p:sp>
        <p:nvSpPr>
          <p:cNvPr id="78" name="Shape 76">
            <a:extLst xmlns:a="http://schemas.openxmlformats.org/drawingml/2006/main">
              <a:ext uri="{FF2B5EF4-FFF2-40B4-BE49-F238E27FC236}">
                <a16:creationId xmlns:a16="http://schemas.microsoft.com/office/drawing/2014/main" id="{8B2C2611-2C40-4C47-9E19-63F40F4D705D}"/>
              </a:ext>
            </a:extLst>
          </p:cNvPr>
          <p:cNvSpPr>
            <a:spLocks xmlns:a="http://schemas.openxmlformats.org/drawingml/2006/main" noGrp="1"/>
          </p:cNvSpPr>
          <p:nvPr/>
        </p:nvSpPr>
        <p:spPr>
          <a:xfrm xmlns:a="http://schemas.openxmlformats.org/drawingml/2006/main">
            <a:off x="4270248" y="2724912"/>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9" name="Text 77">
            <a:extLst xmlns:a="http://schemas.openxmlformats.org/drawingml/2006/main">
              <a:ext uri="{FF2B5EF4-FFF2-40B4-BE49-F238E27FC236}">
                <a16:creationId xmlns:a16="http://schemas.microsoft.com/office/drawing/2014/main" id="{31CC9297-99F6-437B-8B3E-F1E305A096CA}"/>
              </a:ext>
            </a:extLst>
          </p:cNvPr>
          <p:cNvSpPr>
            <a:spLocks xmlns:a="http://schemas.openxmlformats.org/drawingml/2006/main" noGrp="1"/>
          </p:cNvSpPr>
          <p:nvPr/>
        </p:nvSpPr>
        <p:spPr>
          <a:xfrm xmlns:a="http://schemas.openxmlformats.org/drawingml/2006/main">
            <a:off x="4334256" y="2779776"/>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80" name="Shape 78">
            <a:extLst xmlns:a="http://schemas.openxmlformats.org/drawingml/2006/main">
              <a:ext uri="{FF2B5EF4-FFF2-40B4-BE49-F238E27FC236}">
                <a16:creationId xmlns:a16="http://schemas.microsoft.com/office/drawing/2014/main" id="{5158BACE-4444-4BB9-A0CF-ED11E3C25469}"/>
              </a:ext>
            </a:extLst>
          </p:cNvPr>
          <p:cNvSpPr>
            <a:spLocks xmlns:a="http://schemas.openxmlformats.org/drawingml/2006/main" noGrp="1"/>
          </p:cNvSpPr>
          <p:nvPr/>
        </p:nvSpPr>
        <p:spPr>
          <a:xfrm xmlns:a="http://schemas.openxmlformats.org/drawingml/2006/main">
            <a:off x="4544568" y="2871216"/>
            <a:ext cx="640080" cy="219456"/>
          </a:xfrm>
          <a:prstGeom xmlns:a="http://schemas.openxmlformats.org/drawingml/2006/main" prst="roundRect">
            <a:avLst>
              <a:gd name="adj" fmla="val 16667"/>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1" name="Text 79">
            <a:extLst xmlns:a="http://schemas.openxmlformats.org/drawingml/2006/main">
              <a:ext uri="{FF2B5EF4-FFF2-40B4-BE49-F238E27FC236}">
                <a16:creationId xmlns:a16="http://schemas.microsoft.com/office/drawing/2014/main" id="{58D8E27F-2C75-4580-A96D-4E97D97915D6}"/>
              </a:ext>
            </a:extLst>
          </p:cNvPr>
          <p:cNvSpPr>
            <a:spLocks xmlns:a="http://schemas.openxmlformats.org/drawingml/2006/main" noGrp="1"/>
          </p:cNvSpPr>
          <p:nvPr/>
        </p:nvSpPr>
        <p:spPr>
          <a:xfrm xmlns:a="http://schemas.openxmlformats.org/drawingml/2006/main">
            <a:off x="4581144" y="2930652"/>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3.5</a:t>
            </a:r>
            <a:endParaRPr sz="800">
              <a:latin typeface="Arial"/>
              <a:ea typeface="Arial"/>
              <a:cs typeface="Arial"/>
            </a:endParaRPr>
          </a:p>
        </p:txBody>
      </p:sp>
      <p:sp>
        <p:nvSpPr>
          <p:cNvPr id="82" name="Shape 80">
            <a:extLst xmlns:a="http://schemas.openxmlformats.org/drawingml/2006/main">
              <a:ext uri="{FF2B5EF4-FFF2-40B4-BE49-F238E27FC236}">
                <a16:creationId xmlns:a16="http://schemas.microsoft.com/office/drawing/2014/main" id="{3B2FAF8C-F79F-410F-9D9F-DB8163BEA043}"/>
              </a:ext>
            </a:extLst>
          </p:cNvPr>
          <p:cNvSpPr>
            <a:spLocks xmlns:a="http://schemas.openxmlformats.org/drawingml/2006/main" noGrp="1"/>
          </p:cNvSpPr>
          <p:nvPr/>
        </p:nvSpPr>
        <p:spPr>
          <a:xfrm xmlns:a="http://schemas.openxmlformats.org/drawingml/2006/main">
            <a:off x="5458968" y="2724912"/>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3" name="Text 81">
            <a:extLst xmlns:a="http://schemas.openxmlformats.org/drawingml/2006/main">
              <a:ext uri="{FF2B5EF4-FFF2-40B4-BE49-F238E27FC236}">
                <a16:creationId xmlns:a16="http://schemas.microsoft.com/office/drawing/2014/main" id="{EAD5C971-DC7C-4A72-8BA7-B1A8903DAD2C}"/>
              </a:ext>
            </a:extLst>
          </p:cNvPr>
          <p:cNvSpPr>
            <a:spLocks xmlns:a="http://schemas.openxmlformats.org/drawingml/2006/main" noGrp="1"/>
          </p:cNvSpPr>
          <p:nvPr/>
        </p:nvSpPr>
        <p:spPr>
          <a:xfrm xmlns:a="http://schemas.openxmlformats.org/drawingml/2006/main">
            <a:off x="5522976" y="2779776"/>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84" name="Shape 82">
            <a:extLst xmlns:a="http://schemas.openxmlformats.org/drawingml/2006/main">
              <a:ext uri="{FF2B5EF4-FFF2-40B4-BE49-F238E27FC236}">
                <a16:creationId xmlns:a16="http://schemas.microsoft.com/office/drawing/2014/main" id="{3E85D895-8233-4EEB-8629-659AC37947E6}"/>
              </a:ext>
            </a:extLst>
          </p:cNvPr>
          <p:cNvSpPr>
            <a:spLocks xmlns:a="http://schemas.openxmlformats.org/drawingml/2006/main" noGrp="1"/>
          </p:cNvSpPr>
          <p:nvPr/>
        </p:nvSpPr>
        <p:spPr>
          <a:xfrm xmlns:a="http://schemas.openxmlformats.org/drawingml/2006/main">
            <a:off x="5733288" y="2871216"/>
            <a:ext cx="640080" cy="219456"/>
          </a:xfrm>
          <a:prstGeom xmlns:a="http://schemas.openxmlformats.org/drawingml/2006/main" prst="roundRect">
            <a:avLst>
              <a:gd name="adj" fmla="val 16667"/>
            </a:avLst>
          </a:prstGeom>
          <a:solidFill xmlns:a="http://schemas.openxmlformats.org/drawingml/2006/main">
            <a:srgbClr val="EAD2C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5" name="Text 83">
            <a:extLst xmlns:a="http://schemas.openxmlformats.org/drawingml/2006/main">
              <a:ext uri="{FF2B5EF4-FFF2-40B4-BE49-F238E27FC236}">
                <a16:creationId xmlns:a16="http://schemas.microsoft.com/office/drawing/2014/main" id="{338B4AB7-4657-47D4-ABDB-C0A136C3D91D}"/>
              </a:ext>
            </a:extLst>
          </p:cNvPr>
          <p:cNvSpPr>
            <a:spLocks xmlns:a="http://schemas.openxmlformats.org/drawingml/2006/main" noGrp="1"/>
          </p:cNvSpPr>
          <p:nvPr/>
        </p:nvSpPr>
        <p:spPr>
          <a:xfrm xmlns:a="http://schemas.openxmlformats.org/drawingml/2006/main">
            <a:off x="5769864" y="2930652"/>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3.0</a:t>
            </a:r>
            <a:endParaRPr sz="800">
              <a:latin typeface="Arial"/>
              <a:ea typeface="Arial"/>
              <a:cs typeface="Arial"/>
            </a:endParaRPr>
          </a:p>
        </p:txBody>
      </p:sp>
      <p:sp>
        <p:nvSpPr>
          <p:cNvPr id="86" name="Shape 84">
            <a:extLst xmlns:a="http://schemas.openxmlformats.org/drawingml/2006/main">
              <a:ext uri="{FF2B5EF4-FFF2-40B4-BE49-F238E27FC236}">
                <a16:creationId xmlns:a16="http://schemas.microsoft.com/office/drawing/2014/main" id="{CAA8513A-2FBC-4AE2-B705-CE42EBD8437D}"/>
              </a:ext>
            </a:extLst>
          </p:cNvPr>
          <p:cNvSpPr>
            <a:spLocks xmlns:a="http://schemas.openxmlformats.org/drawingml/2006/main" noGrp="1"/>
          </p:cNvSpPr>
          <p:nvPr/>
        </p:nvSpPr>
        <p:spPr>
          <a:xfrm xmlns:a="http://schemas.openxmlformats.org/drawingml/2006/main">
            <a:off x="6647688" y="2724912"/>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7" name="Text 85">
            <a:extLst xmlns:a="http://schemas.openxmlformats.org/drawingml/2006/main">
              <a:ext uri="{FF2B5EF4-FFF2-40B4-BE49-F238E27FC236}">
                <a16:creationId xmlns:a16="http://schemas.microsoft.com/office/drawing/2014/main" id="{89A0E53D-7C0D-47C5-B2C8-3DDD52099BC1}"/>
              </a:ext>
            </a:extLst>
          </p:cNvPr>
          <p:cNvSpPr>
            <a:spLocks xmlns:a="http://schemas.openxmlformats.org/drawingml/2006/main" noGrp="1"/>
          </p:cNvSpPr>
          <p:nvPr/>
        </p:nvSpPr>
        <p:spPr>
          <a:xfrm xmlns:a="http://schemas.openxmlformats.org/drawingml/2006/main">
            <a:off x="6711696" y="2779776"/>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88" name="Shape 86">
            <a:extLst xmlns:a="http://schemas.openxmlformats.org/drawingml/2006/main">
              <a:ext uri="{FF2B5EF4-FFF2-40B4-BE49-F238E27FC236}">
                <a16:creationId xmlns:a16="http://schemas.microsoft.com/office/drawing/2014/main" id="{394873E3-072A-4DBE-A557-0D6779B8D707}"/>
              </a:ext>
            </a:extLst>
          </p:cNvPr>
          <p:cNvSpPr>
            <a:spLocks xmlns:a="http://schemas.openxmlformats.org/drawingml/2006/main" noGrp="1"/>
          </p:cNvSpPr>
          <p:nvPr/>
        </p:nvSpPr>
        <p:spPr>
          <a:xfrm xmlns:a="http://schemas.openxmlformats.org/drawingml/2006/main">
            <a:off x="6922008" y="2871216"/>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9" name="Text 87">
            <a:extLst xmlns:a="http://schemas.openxmlformats.org/drawingml/2006/main">
              <a:ext uri="{FF2B5EF4-FFF2-40B4-BE49-F238E27FC236}">
                <a16:creationId xmlns:a16="http://schemas.microsoft.com/office/drawing/2014/main" id="{554E848C-130E-4B4A-8EE3-90E3F5DDFDAE}"/>
              </a:ext>
            </a:extLst>
          </p:cNvPr>
          <p:cNvSpPr>
            <a:spLocks xmlns:a="http://schemas.openxmlformats.org/drawingml/2006/main" noGrp="1"/>
          </p:cNvSpPr>
          <p:nvPr/>
        </p:nvSpPr>
        <p:spPr>
          <a:xfrm xmlns:a="http://schemas.openxmlformats.org/drawingml/2006/main">
            <a:off x="6958584" y="2930652"/>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90" name="Shape 88">
            <a:extLst xmlns:a="http://schemas.openxmlformats.org/drawingml/2006/main">
              <a:ext uri="{FF2B5EF4-FFF2-40B4-BE49-F238E27FC236}">
                <a16:creationId xmlns:a16="http://schemas.microsoft.com/office/drawing/2014/main" id="{86AE3A5C-C0F8-40B6-9870-D51B112AC74B}"/>
              </a:ext>
            </a:extLst>
          </p:cNvPr>
          <p:cNvSpPr>
            <a:spLocks xmlns:a="http://schemas.openxmlformats.org/drawingml/2006/main" noGrp="1"/>
          </p:cNvSpPr>
          <p:nvPr/>
        </p:nvSpPr>
        <p:spPr>
          <a:xfrm xmlns:a="http://schemas.openxmlformats.org/drawingml/2006/main">
            <a:off x="7836408" y="2724912"/>
            <a:ext cx="3675888"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1" name="Text 89">
            <a:extLst xmlns:a="http://schemas.openxmlformats.org/drawingml/2006/main">
              <a:ext uri="{FF2B5EF4-FFF2-40B4-BE49-F238E27FC236}">
                <a16:creationId xmlns:a16="http://schemas.microsoft.com/office/drawing/2014/main" id="{EE84EB4B-4972-4C12-99E0-BB10E8CF9213}"/>
              </a:ext>
            </a:extLst>
          </p:cNvPr>
          <p:cNvSpPr>
            <a:spLocks xmlns:a="http://schemas.openxmlformats.org/drawingml/2006/main" noGrp="1"/>
          </p:cNvSpPr>
          <p:nvPr/>
        </p:nvSpPr>
        <p:spPr>
          <a:xfrm xmlns:a="http://schemas.openxmlformats.org/drawingml/2006/main">
            <a:off x="7900416" y="2779776"/>
            <a:ext cx="3547872"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Best positioned for AI/data-center switching and CloudVision-led operations; campus, WLAN and WAN are expanding but less broad than Cisco/HPE.</a:t>
            </a:r>
            <a:endParaRPr sz="800">
              <a:latin typeface="Arial"/>
              <a:ea typeface="Arial"/>
              <a:cs typeface="Arial"/>
            </a:endParaRPr>
          </a:p>
        </p:txBody>
      </p:sp>
      <p:sp>
        <p:nvSpPr>
          <p:cNvPr id="92" name="Shape 90">
            <a:extLst xmlns:a="http://schemas.openxmlformats.org/drawingml/2006/main">
              <a:ext uri="{FF2B5EF4-FFF2-40B4-BE49-F238E27FC236}">
                <a16:creationId xmlns:a16="http://schemas.microsoft.com/office/drawing/2014/main" id="{5626B2A1-7E0A-4BCF-96B7-03CCEB31A955}"/>
              </a:ext>
            </a:extLst>
          </p:cNvPr>
          <p:cNvSpPr>
            <a:spLocks xmlns:a="http://schemas.openxmlformats.org/drawingml/2006/main" noGrp="1"/>
          </p:cNvSpPr>
          <p:nvPr/>
        </p:nvSpPr>
        <p:spPr>
          <a:xfrm xmlns:a="http://schemas.openxmlformats.org/drawingml/2006/main">
            <a:off x="566928" y="3236976"/>
            <a:ext cx="132588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3" name="Text 91">
            <a:extLst xmlns:a="http://schemas.openxmlformats.org/drawingml/2006/main">
              <a:ext uri="{FF2B5EF4-FFF2-40B4-BE49-F238E27FC236}">
                <a16:creationId xmlns:a16="http://schemas.microsoft.com/office/drawing/2014/main" id="{012CA99E-9D62-4973-8205-563F57D04A27}"/>
              </a:ext>
            </a:extLst>
          </p:cNvPr>
          <p:cNvSpPr>
            <a:spLocks xmlns:a="http://schemas.openxmlformats.org/drawingml/2006/main" noGrp="1"/>
          </p:cNvSpPr>
          <p:nvPr/>
        </p:nvSpPr>
        <p:spPr>
          <a:xfrm xmlns:a="http://schemas.openxmlformats.org/drawingml/2006/main">
            <a:off x="630936" y="3291840"/>
            <a:ext cx="119786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Huawei</a:t>
            </a:r>
            <a:endParaRPr sz="800">
              <a:latin typeface="Arial"/>
              <a:ea typeface="Arial"/>
              <a:cs typeface="Arial"/>
            </a:endParaRPr>
          </a:p>
        </p:txBody>
      </p:sp>
      <p:sp>
        <p:nvSpPr>
          <p:cNvPr id="94" name="Shape 92">
            <a:extLst xmlns:a="http://schemas.openxmlformats.org/drawingml/2006/main">
              <a:ext uri="{FF2B5EF4-FFF2-40B4-BE49-F238E27FC236}">
                <a16:creationId xmlns:a16="http://schemas.microsoft.com/office/drawing/2014/main" id="{70332792-F863-4B62-8BB3-86F0B5AA2D94}"/>
              </a:ext>
            </a:extLst>
          </p:cNvPr>
          <p:cNvSpPr>
            <a:spLocks xmlns:a="http://schemas.openxmlformats.org/drawingml/2006/main" noGrp="1"/>
          </p:cNvSpPr>
          <p:nvPr/>
        </p:nvSpPr>
        <p:spPr>
          <a:xfrm xmlns:a="http://schemas.openxmlformats.org/drawingml/2006/main">
            <a:off x="1892808" y="3236976"/>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5" name="Text 93">
            <a:extLst xmlns:a="http://schemas.openxmlformats.org/drawingml/2006/main">
              <a:ext uri="{FF2B5EF4-FFF2-40B4-BE49-F238E27FC236}">
                <a16:creationId xmlns:a16="http://schemas.microsoft.com/office/drawing/2014/main" id="{6C840A5F-C66C-4025-A221-30A01DA0330B}"/>
              </a:ext>
            </a:extLst>
          </p:cNvPr>
          <p:cNvSpPr>
            <a:spLocks xmlns:a="http://schemas.openxmlformats.org/drawingml/2006/main" noGrp="1"/>
          </p:cNvSpPr>
          <p:nvPr/>
        </p:nvSpPr>
        <p:spPr>
          <a:xfrm xmlns:a="http://schemas.openxmlformats.org/drawingml/2006/main">
            <a:off x="1956816" y="3291840"/>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96" name="Shape 94">
            <a:extLst xmlns:a="http://schemas.openxmlformats.org/drawingml/2006/main">
              <a:ext uri="{FF2B5EF4-FFF2-40B4-BE49-F238E27FC236}">
                <a16:creationId xmlns:a16="http://schemas.microsoft.com/office/drawing/2014/main" id="{47BAD4F0-FC50-48E0-9C80-36A6B3FE1B63}"/>
              </a:ext>
            </a:extLst>
          </p:cNvPr>
          <p:cNvSpPr>
            <a:spLocks xmlns:a="http://schemas.openxmlformats.org/drawingml/2006/main" noGrp="1"/>
          </p:cNvSpPr>
          <p:nvPr/>
        </p:nvSpPr>
        <p:spPr>
          <a:xfrm xmlns:a="http://schemas.openxmlformats.org/drawingml/2006/main">
            <a:off x="2167128" y="3383280"/>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7" name="Text 95">
            <a:extLst xmlns:a="http://schemas.openxmlformats.org/drawingml/2006/main">
              <a:ext uri="{FF2B5EF4-FFF2-40B4-BE49-F238E27FC236}">
                <a16:creationId xmlns:a16="http://schemas.microsoft.com/office/drawing/2014/main" id="{C8DCC3A5-E052-429D-904B-A47904685FFD}"/>
              </a:ext>
            </a:extLst>
          </p:cNvPr>
          <p:cNvSpPr>
            <a:spLocks xmlns:a="http://schemas.openxmlformats.org/drawingml/2006/main" noGrp="1"/>
          </p:cNvSpPr>
          <p:nvPr/>
        </p:nvSpPr>
        <p:spPr>
          <a:xfrm xmlns:a="http://schemas.openxmlformats.org/drawingml/2006/main">
            <a:off x="2203704" y="3442716"/>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98" name="Shape 96">
            <a:extLst xmlns:a="http://schemas.openxmlformats.org/drawingml/2006/main">
              <a:ext uri="{FF2B5EF4-FFF2-40B4-BE49-F238E27FC236}">
                <a16:creationId xmlns:a16="http://schemas.microsoft.com/office/drawing/2014/main" id="{4556B71B-DCD0-4861-A18C-4C1F8BD5035B}"/>
              </a:ext>
            </a:extLst>
          </p:cNvPr>
          <p:cNvSpPr>
            <a:spLocks xmlns:a="http://schemas.openxmlformats.org/drawingml/2006/main" noGrp="1"/>
          </p:cNvSpPr>
          <p:nvPr/>
        </p:nvSpPr>
        <p:spPr>
          <a:xfrm xmlns:a="http://schemas.openxmlformats.org/drawingml/2006/main">
            <a:off x="3081528" y="3236976"/>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9" name="Text 97">
            <a:extLst xmlns:a="http://schemas.openxmlformats.org/drawingml/2006/main">
              <a:ext uri="{FF2B5EF4-FFF2-40B4-BE49-F238E27FC236}">
                <a16:creationId xmlns:a16="http://schemas.microsoft.com/office/drawing/2014/main" id="{54E9D37E-6710-44CF-94F3-BB78708DCAC4}"/>
              </a:ext>
            </a:extLst>
          </p:cNvPr>
          <p:cNvSpPr>
            <a:spLocks xmlns:a="http://schemas.openxmlformats.org/drawingml/2006/main" noGrp="1"/>
          </p:cNvSpPr>
          <p:nvPr/>
        </p:nvSpPr>
        <p:spPr>
          <a:xfrm xmlns:a="http://schemas.openxmlformats.org/drawingml/2006/main">
            <a:off x="3145536" y="3291840"/>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100" name="Shape 98">
            <a:extLst xmlns:a="http://schemas.openxmlformats.org/drawingml/2006/main">
              <a:ext uri="{FF2B5EF4-FFF2-40B4-BE49-F238E27FC236}">
                <a16:creationId xmlns:a16="http://schemas.microsoft.com/office/drawing/2014/main" id="{B2E84A64-EDFD-4485-9B94-2E2EAAC4608E}"/>
              </a:ext>
            </a:extLst>
          </p:cNvPr>
          <p:cNvSpPr>
            <a:spLocks xmlns:a="http://schemas.openxmlformats.org/drawingml/2006/main" noGrp="1"/>
          </p:cNvSpPr>
          <p:nvPr/>
        </p:nvSpPr>
        <p:spPr>
          <a:xfrm xmlns:a="http://schemas.openxmlformats.org/drawingml/2006/main">
            <a:off x="3355848" y="3383280"/>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1" name="Text 99">
            <a:extLst xmlns:a="http://schemas.openxmlformats.org/drawingml/2006/main">
              <a:ext uri="{FF2B5EF4-FFF2-40B4-BE49-F238E27FC236}">
                <a16:creationId xmlns:a16="http://schemas.microsoft.com/office/drawing/2014/main" id="{BD037F71-ACE8-462F-884C-BF52C6E8EE66}"/>
              </a:ext>
            </a:extLst>
          </p:cNvPr>
          <p:cNvSpPr>
            <a:spLocks xmlns:a="http://schemas.openxmlformats.org/drawingml/2006/main" noGrp="1"/>
          </p:cNvSpPr>
          <p:nvPr/>
        </p:nvSpPr>
        <p:spPr>
          <a:xfrm xmlns:a="http://schemas.openxmlformats.org/drawingml/2006/main">
            <a:off x="3392424" y="3442716"/>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102" name="Shape 100">
            <a:extLst xmlns:a="http://schemas.openxmlformats.org/drawingml/2006/main">
              <a:ext uri="{FF2B5EF4-FFF2-40B4-BE49-F238E27FC236}">
                <a16:creationId xmlns:a16="http://schemas.microsoft.com/office/drawing/2014/main" id="{83B30EB3-06B4-47C1-9923-E4F4CEA57A62}"/>
              </a:ext>
            </a:extLst>
          </p:cNvPr>
          <p:cNvSpPr>
            <a:spLocks xmlns:a="http://schemas.openxmlformats.org/drawingml/2006/main" noGrp="1"/>
          </p:cNvSpPr>
          <p:nvPr/>
        </p:nvSpPr>
        <p:spPr>
          <a:xfrm xmlns:a="http://schemas.openxmlformats.org/drawingml/2006/main">
            <a:off x="4270248" y="3236976"/>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3" name="Text 101">
            <a:extLst xmlns:a="http://schemas.openxmlformats.org/drawingml/2006/main">
              <a:ext uri="{FF2B5EF4-FFF2-40B4-BE49-F238E27FC236}">
                <a16:creationId xmlns:a16="http://schemas.microsoft.com/office/drawing/2014/main" id="{7CC2BC05-FDBA-42BA-93E8-7ED5412FB1E3}"/>
              </a:ext>
            </a:extLst>
          </p:cNvPr>
          <p:cNvSpPr>
            <a:spLocks xmlns:a="http://schemas.openxmlformats.org/drawingml/2006/main" noGrp="1"/>
          </p:cNvSpPr>
          <p:nvPr/>
        </p:nvSpPr>
        <p:spPr>
          <a:xfrm xmlns:a="http://schemas.openxmlformats.org/drawingml/2006/main">
            <a:off x="4334256" y="3291840"/>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104" name="Shape 102">
            <a:extLst xmlns:a="http://schemas.openxmlformats.org/drawingml/2006/main">
              <a:ext uri="{FF2B5EF4-FFF2-40B4-BE49-F238E27FC236}">
                <a16:creationId xmlns:a16="http://schemas.microsoft.com/office/drawing/2014/main" id="{9FBC8BEF-C690-4946-8DBF-8F6CDA4E47CC}"/>
              </a:ext>
            </a:extLst>
          </p:cNvPr>
          <p:cNvSpPr>
            <a:spLocks xmlns:a="http://schemas.openxmlformats.org/drawingml/2006/main" noGrp="1"/>
          </p:cNvSpPr>
          <p:nvPr/>
        </p:nvSpPr>
        <p:spPr>
          <a:xfrm xmlns:a="http://schemas.openxmlformats.org/drawingml/2006/main">
            <a:off x="4544568" y="3383280"/>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5" name="Text 103">
            <a:extLst xmlns:a="http://schemas.openxmlformats.org/drawingml/2006/main">
              <a:ext uri="{FF2B5EF4-FFF2-40B4-BE49-F238E27FC236}">
                <a16:creationId xmlns:a16="http://schemas.microsoft.com/office/drawing/2014/main" id="{DC747D2A-BD52-4B81-BD1E-7798A1EED626}"/>
              </a:ext>
            </a:extLst>
          </p:cNvPr>
          <p:cNvSpPr>
            <a:spLocks xmlns:a="http://schemas.openxmlformats.org/drawingml/2006/main" noGrp="1"/>
          </p:cNvSpPr>
          <p:nvPr/>
        </p:nvSpPr>
        <p:spPr>
          <a:xfrm xmlns:a="http://schemas.openxmlformats.org/drawingml/2006/main">
            <a:off x="4581144" y="3442716"/>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4.5</a:t>
            </a:r>
            <a:endParaRPr sz="800">
              <a:latin typeface="Arial"/>
              <a:ea typeface="Arial"/>
              <a:cs typeface="Arial"/>
            </a:endParaRPr>
          </a:p>
        </p:txBody>
      </p:sp>
      <p:sp>
        <p:nvSpPr>
          <p:cNvPr id="106" name="Shape 104">
            <a:extLst xmlns:a="http://schemas.openxmlformats.org/drawingml/2006/main">
              <a:ext uri="{FF2B5EF4-FFF2-40B4-BE49-F238E27FC236}">
                <a16:creationId xmlns:a16="http://schemas.microsoft.com/office/drawing/2014/main" id="{893E30A5-E643-4BA1-B2EC-5CCBAF98B9E2}"/>
              </a:ext>
            </a:extLst>
          </p:cNvPr>
          <p:cNvSpPr>
            <a:spLocks xmlns:a="http://schemas.openxmlformats.org/drawingml/2006/main" noGrp="1"/>
          </p:cNvSpPr>
          <p:nvPr/>
        </p:nvSpPr>
        <p:spPr>
          <a:xfrm xmlns:a="http://schemas.openxmlformats.org/drawingml/2006/main">
            <a:off x="5458968" y="3236976"/>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7" name="Text 105">
            <a:extLst xmlns:a="http://schemas.openxmlformats.org/drawingml/2006/main">
              <a:ext uri="{FF2B5EF4-FFF2-40B4-BE49-F238E27FC236}">
                <a16:creationId xmlns:a16="http://schemas.microsoft.com/office/drawing/2014/main" id="{8F8AF6EA-0317-4E9B-BADE-7D7A8C12E720}"/>
              </a:ext>
            </a:extLst>
          </p:cNvPr>
          <p:cNvSpPr>
            <a:spLocks xmlns:a="http://schemas.openxmlformats.org/drawingml/2006/main" noGrp="1"/>
          </p:cNvSpPr>
          <p:nvPr/>
        </p:nvSpPr>
        <p:spPr>
          <a:xfrm xmlns:a="http://schemas.openxmlformats.org/drawingml/2006/main">
            <a:off x="5522976" y="3291840"/>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108" name="Shape 106">
            <a:extLst xmlns:a="http://schemas.openxmlformats.org/drawingml/2006/main">
              <a:ext uri="{FF2B5EF4-FFF2-40B4-BE49-F238E27FC236}">
                <a16:creationId xmlns:a16="http://schemas.microsoft.com/office/drawing/2014/main" id="{21B59117-F154-45C4-B276-48E5350F79FC}"/>
              </a:ext>
            </a:extLst>
          </p:cNvPr>
          <p:cNvSpPr>
            <a:spLocks xmlns:a="http://schemas.openxmlformats.org/drawingml/2006/main" noGrp="1"/>
          </p:cNvSpPr>
          <p:nvPr/>
        </p:nvSpPr>
        <p:spPr>
          <a:xfrm xmlns:a="http://schemas.openxmlformats.org/drawingml/2006/main">
            <a:off x="5733288" y="3383280"/>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9" name="Text 107">
            <a:extLst xmlns:a="http://schemas.openxmlformats.org/drawingml/2006/main">
              <a:ext uri="{FF2B5EF4-FFF2-40B4-BE49-F238E27FC236}">
                <a16:creationId xmlns:a16="http://schemas.microsoft.com/office/drawing/2014/main" id="{51D2BF07-61A0-48C6-9880-C0090A53DD78}"/>
              </a:ext>
            </a:extLst>
          </p:cNvPr>
          <p:cNvSpPr>
            <a:spLocks xmlns:a="http://schemas.openxmlformats.org/drawingml/2006/main" noGrp="1"/>
          </p:cNvSpPr>
          <p:nvPr/>
        </p:nvSpPr>
        <p:spPr>
          <a:xfrm xmlns:a="http://schemas.openxmlformats.org/drawingml/2006/main">
            <a:off x="5769864" y="3442716"/>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4.0</a:t>
            </a:r>
            <a:endParaRPr sz="800">
              <a:latin typeface="Arial"/>
              <a:ea typeface="Arial"/>
              <a:cs typeface="Arial"/>
            </a:endParaRPr>
          </a:p>
        </p:txBody>
      </p:sp>
      <p:sp>
        <p:nvSpPr>
          <p:cNvPr id="110" name="Shape 108">
            <a:extLst xmlns:a="http://schemas.openxmlformats.org/drawingml/2006/main">
              <a:ext uri="{FF2B5EF4-FFF2-40B4-BE49-F238E27FC236}">
                <a16:creationId xmlns:a16="http://schemas.microsoft.com/office/drawing/2014/main" id="{3B63D94D-C39E-4101-A922-697451937BD0}"/>
              </a:ext>
            </a:extLst>
          </p:cNvPr>
          <p:cNvSpPr>
            <a:spLocks xmlns:a="http://schemas.openxmlformats.org/drawingml/2006/main" noGrp="1"/>
          </p:cNvSpPr>
          <p:nvPr/>
        </p:nvSpPr>
        <p:spPr>
          <a:xfrm xmlns:a="http://schemas.openxmlformats.org/drawingml/2006/main">
            <a:off x="6647688" y="3236976"/>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11" name="Text 109">
            <a:extLst xmlns:a="http://schemas.openxmlformats.org/drawingml/2006/main">
              <a:ext uri="{FF2B5EF4-FFF2-40B4-BE49-F238E27FC236}">
                <a16:creationId xmlns:a16="http://schemas.microsoft.com/office/drawing/2014/main" id="{5A188104-20A7-48EA-A8FF-8DF1B0605B39}"/>
              </a:ext>
            </a:extLst>
          </p:cNvPr>
          <p:cNvSpPr>
            <a:spLocks xmlns:a="http://schemas.openxmlformats.org/drawingml/2006/main" noGrp="1"/>
          </p:cNvSpPr>
          <p:nvPr/>
        </p:nvSpPr>
        <p:spPr>
          <a:xfrm xmlns:a="http://schemas.openxmlformats.org/drawingml/2006/main">
            <a:off x="6711696" y="3291840"/>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112" name="Shape 110">
            <a:extLst xmlns:a="http://schemas.openxmlformats.org/drawingml/2006/main">
              <a:ext uri="{FF2B5EF4-FFF2-40B4-BE49-F238E27FC236}">
                <a16:creationId xmlns:a16="http://schemas.microsoft.com/office/drawing/2014/main" id="{9CB3BB55-7738-4B6C-930F-5BA09DCAE14F}"/>
              </a:ext>
            </a:extLst>
          </p:cNvPr>
          <p:cNvSpPr>
            <a:spLocks xmlns:a="http://schemas.openxmlformats.org/drawingml/2006/main" noGrp="1"/>
          </p:cNvSpPr>
          <p:nvPr/>
        </p:nvSpPr>
        <p:spPr>
          <a:xfrm xmlns:a="http://schemas.openxmlformats.org/drawingml/2006/main">
            <a:off x="6922008" y="3383280"/>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13" name="Text 111">
            <a:extLst xmlns:a="http://schemas.openxmlformats.org/drawingml/2006/main">
              <a:ext uri="{FF2B5EF4-FFF2-40B4-BE49-F238E27FC236}">
                <a16:creationId xmlns:a16="http://schemas.microsoft.com/office/drawing/2014/main" id="{97E209BC-0CDE-43F8-8A71-CC098516EA17}"/>
              </a:ext>
            </a:extLst>
          </p:cNvPr>
          <p:cNvSpPr>
            <a:spLocks xmlns:a="http://schemas.openxmlformats.org/drawingml/2006/main" noGrp="1"/>
          </p:cNvSpPr>
          <p:nvPr/>
        </p:nvSpPr>
        <p:spPr>
          <a:xfrm xmlns:a="http://schemas.openxmlformats.org/drawingml/2006/main">
            <a:off x="6958584" y="3442716"/>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4.0</a:t>
            </a:r>
            <a:endParaRPr sz="800">
              <a:latin typeface="Arial"/>
              <a:ea typeface="Arial"/>
              <a:cs typeface="Arial"/>
            </a:endParaRPr>
          </a:p>
        </p:txBody>
      </p:sp>
      <p:sp>
        <p:nvSpPr>
          <p:cNvPr id="114" name="Shape 112">
            <a:extLst xmlns:a="http://schemas.openxmlformats.org/drawingml/2006/main">
              <a:ext uri="{FF2B5EF4-FFF2-40B4-BE49-F238E27FC236}">
                <a16:creationId xmlns:a16="http://schemas.microsoft.com/office/drawing/2014/main" id="{73A53A64-8BC5-48FA-9BCA-74D59686DB45}"/>
              </a:ext>
            </a:extLst>
          </p:cNvPr>
          <p:cNvSpPr>
            <a:spLocks xmlns:a="http://schemas.openxmlformats.org/drawingml/2006/main" noGrp="1"/>
          </p:cNvSpPr>
          <p:nvPr/>
        </p:nvSpPr>
        <p:spPr>
          <a:xfrm xmlns:a="http://schemas.openxmlformats.org/drawingml/2006/main">
            <a:off x="7836408" y="3236976"/>
            <a:ext cx="3675888"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15" name="Text 113">
            <a:extLst xmlns:a="http://schemas.openxmlformats.org/drawingml/2006/main">
              <a:ext uri="{FF2B5EF4-FFF2-40B4-BE49-F238E27FC236}">
                <a16:creationId xmlns:a16="http://schemas.microsoft.com/office/drawing/2014/main" id="{3708B648-869D-42E2-95AC-11E3C7C05E0D}"/>
              </a:ext>
            </a:extLst>
          </p:cNvPr>
          <p:cNvSpPr>
            <a:spLocks xmlns:a="http://schemas.openxmlformats.org/drawingml/2006/main" noGrp="1"/>
          </p:cNvSpPr>
          <p:nvPr/>
        </p:nvSpPr>
        <p:spPr>
          <a:xfrm xmlns:a="http://schemas.openxmlformats.org/drawingml/2006/main">
            <a:off x="7900416" y="3291840"/>
            <a:ext cx="3547872"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Broad campus, WLAN, routing and cloud campus capabilities are visible, but country-level compliance limits practical use in some NA/EU scopes.</a:t>
            </a:r>
            <a:endParaRPr sz="800">
              <a:latin typeface="Arial"/>
              <a:ea typeface="Arial"/>
              <a:cs typeface="Arial"/>
            </a:endParaRPr>
          </a:p>
        </p:txBody>
      </p:sp>
      <p:sp>
        <p:nvSpPr>
          <p:cNvPr id="116" name="Text 114">
            <a:extLst xmlns:a="http://schemas.openxmlformats.org/drawingml/2006/main">
              <a:ext uri="{FF2B5EF4-FFF2-40B4-BE49-F238E27FC236}">
                <a16:creationId xmlns:a16="http://schemas.microsoft.com/office/drawing/2014/main" id="{1096D454-5403-4A91-A815-868E7E43F12B}"/>
              </a:ext>
            </a:extLst>
          </p:cNvPr>
          <p:cNvSpPr>
            <a:spLocks xmlns:a="http://schemas.openxmlformats.org/drawingml/2006/main" noGrp="1"/>
          </p:cNvSpPr>
          <p:nvPr/>
        </p:nvSpPr>
        <p:spPr>
          <a:xfrm xmlns:a="http://schemas.openxmlformats.org/drawingml/2006/main">
            <a:off x="475488" y="4005072"/>
            <a:ext cx="384048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Capability positioning by use case</a:t>
            </a:r>
            <a:endParaRPr sz="1000">
              <a:latin typeface="Arial"/>
              <a:ea typeface="Arial"/>
              <a:cs typeface="Arial"/>
            </a:endParaRPr>
          </a:p>
        </p:txBody>
      </p:sp>
      <p:sp>
        <p:nvSpPr>
          <p:cNvPr id="117" name="Shape 115">
            <a:extLst xmlns:a="http://schemas.openxmlformats.org/drawingml/2006/main">
              <a:ext uri="{FF2B5EF4-FFF2-40B4-BE49-F238E27FC236}">
                <a16:creationId xmlns:a16="http://schemas.microsoft.com/office/drawing/2014/main" id="{DF474D1E-A01F-4510-99E4-1326FB993EC9}"/>
              </a:ext>
            </a:extLst>
          </p:cNvPr>
          <p:cNvSpPr>
            <a:spLocks xmlns:a="http://schemas.openxmlformats.org/drawingml/2006/main" noGrp="1"/>
          </p:cNvSpPr>
          <p:nvPr/>
        </p:nvSpPr>
        <p:spPr>
          <a:xfrm xmlns:a="http://schemas.openxmlformats.org/drawingml/2006/main">
            <a:off x="658368" y="4315968"/>
            <a:ext cx="3520440" cy="8686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18" name="Text 116">
            <a:extLst xmlns:a="http://schemas.openxmlformats.org/drawingml/2006/main">
              <a:ext uri="{FF2B5EF4-FFF2-40B4-BE49-F238E27FC236}">
                <a16:creationId xmlns:a16="http://schemas.microsoft.com/office/drawing/2014/main" id="{0A8C567D-2FA9-44D0-842C-1B6BC1962C62}"/>
              </a:ext>
            </a:extLst>
          </p:cNvPr>
          <p:cNvSpPr>
            <a:spLocks xmlns:a="http://schemas.openxmlformats.org/drawingml/2006/main" noGrp="1"/>
          </p:cNvSpPr>
          <p:nvPr/>
        </p:nvSpPr>
        <p:spPr>
          <a:xfrm xmlns:a="http://schemas.openxmlformats.org/drawingml/2006/main">
            <a:off x="822960" y="4480560"/>
            <a:ext cx="3182112"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Campus + WAN Standardization</a:t>
            </a:r>
            <a:endParaRPr sz="800">
              <a:latin typeface="Arial"/>
              <a:ea typeface="Arial"/>
              <a:cs typeface="Arial"/>
            </a:endParaRPr>
          </a:p>
        </p:txBody>
      </p:sp>
      <p:sp>
        <p:nvSpPr>
          <p:cNvPr id="119" name="Text 117">
            <a:extLst xmlns:a="http://schemas.openxmlformats.org/drawingml/2006/main">
              <a:ext uri="{FF2B5EF4-FFF2-40B4-BE49-F238E27FC236}">
                <a16:creationId xmlns:a16="http://schemas.microsoft.com/office/drawing/2014/main" id="{CBFF3F66-92B0-423F-A186-E3FF8E352EF7}"/>
              </a:ext>
            </a:extLst>
          </p:cNvPr>
          <p:cNvSpPr>
            <a:spLocks xmlns:a="http://schemas.openxmlformats.org/drawingml/2006/main" noGrp="1"/>
          </p:cNvSpPr>
          <p:nvPr/>
        </p:nvSpPr>
        <p:spPr>
          <a:xfrm xmlns:a="http://schemas.openxmlformats.org/drawingml/2006/main">
            <a:off x="822960" y="4727448"/>
            <a:ext cx="318211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Cisco and HPE Networking have the most complete end-to-end coverage for campus, wireless, WAN edge and unified operations.</a:t>
            </a:r>
            <a:endParaRPr sz="800">
              <a:latin typeface="Arial"/>
              <a:ea typeface="Arial"/>
              <a:cs typeface="Arial"/>
            </a:endParaRPr>
          </a:p>
        </p:txBody>
      </p:sp>
      <p:sp>
        <p:nvSpPr>
          <p:cNvPr id="120" name="Shape 118">
            <a:extLst xmlns:a="http://schemas.openxmlformats.org/drawingml/2006/main">
              <a:ext uri="{FF2B5EF4-FFF2-40B4-BE49-F238E27FC236}">
                <a16:creationId xmlns:a16="http://schemas.microsoft.com/office/drawing/2014/main" id="{A4DB5B47-1559-4151-8EA0-C882A288EE22}"/>
              </a:ext>
            </a:extLst>
          </p:cNvPr>
          <p:cNvSpPr>
            <a:spLocks xmlns:a="http://schemas.openxmlformats.org/drawingml/2006/main" noGrp="1"/>
          </p:cNvSpPr>
          <p:nvPr/>
        </p:nvSpPr>
        <p:spPr>
          <a:xfrm xmlns:a="http://schemas.openxmlformats.org/drawingml/2006/main">
            <a:off x="4361688" y="4315968"/>
            <a:ext cx="3520440" cy="868680"/>
          </a:xfrm>
          <a:prstGeom xmlns:a="http://schemas.openxmlformats.org/drawingml/2006/main" prst="rect">
            <a:avLst/>
          </a:prstGeom>
          <a:solidFill xmlns:a="http://schemas.openxmlformats.org/drawingml/2006/main">
            <a:srgbClr val="EFEAF7"/>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21" name="Text 119">
            <a:extLst xmlns:a="http://schemas.openxmlformats.org/drawingml/2006/main">
              <a:ext uri="{FF2B5EF4-FFF2-40B4-BE49-F238E27FC236}">
                <a16:creationId xmlns:a16="http://schemas.microsoft.com/office/drawing/2014/main" id="{133ED890-A4A1-4AF7-BAEA-ABA5548A4638}"/>
              </a:ext>
            </a:extLst>
          </p:cNvPr>
          <p:cNvSpPr>
            <a:spLocks xmlns:a="http://schemas.openxmlformats.org/drawingml/2006/main" noGrp="1"/>
          </p:cNvSpPr>
          <p:nvPr/>
        </p:nvSpPr>
        <p:spPr>
          <a:xfrm xmlns:a="http://schemas.openxmlformats.org/drawingml/2006/main">
            <a:off x="4526280" y="4480560"/>
            <a:ext cx="3182112"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AI / Data-Center Fabric</a:t>
            </a:r>
            <a:endParaRPr sz="800">
              <a:latin typeface="Arial"/>
              <a:ea typeface="Arial"/>
              <a:cs typeface="Arial"/>
            </a:endParaRPr>
          </a:p>
        </p:txBody>
      </p:sp>
      <p:sp>
        <p:nvSpPr>
          <p:cNvPr id="122" name="Text 120">
            <a:extLst xmlns:a="http://schemas.openxmlformats.org/drawingml/2006/main">
              <a:ext uri="{FF2B5EF4-FFF2-40B4-BE49-F238E27FC236}">
                <a16:creationId xmlns:a16="http://schemas.microsoft.com/office/drawing/2014/main" id="{1287837A-AEFD-4DD9-82F0-6E7C3E091922}"/>
              </a:ext>
            </a:extLst>
          </p:cNvPr>
          <p:cNvSpPr>
            <a:spLocks xmlns:a="http://schemas.openxmlformats.org/drawingml/2006/main" noGrp="1"/>
          </p:cNvSpPr>
          <p:nvPr/>
        </p:nvSpPr>
        <p:spPr>
          <a:xfrm xmlns:a="http://schemas.openxmlformats.org/drawingml/2006/main">
            <a:off x="4526280" y="4727448"/>
            <a:ext cx="318211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Arista is strongest as a specialist where AI Ethernet, high-speed switching and cloud-scale operations are weighted heavily.</a:t>
            </a:r>
            <a:endParaRPr sz="800">
              <a:latin typeface="Arial"/>
              <a:ea typeface="Arial"/>
              <a:cs typeface="Arial"/>
            </a:endParaRPr>
          </a:p>
        </p:txBody>
      </p:sp>
      <p:sp>
        <p:nvSpPr>
          <p:cNvPr id="123" name="Shape 121">
            <a:extLst xmlns:a="http://schemas.openxmlformats.org/drawingml/2006/main">
              <a:ext uri="{FF2B5EF4-FFF2-40B4-BE49-F238E27FC236}">
                <a16:creationId xmlns:a16="http://schemas.microsoft.com/office/drawing/2014/main" id="{92B58B3B-C29E-47BC-BAF8-D666CE4B547C}"/>
              </a:ext>
            </a:extLst>
          </p:cNvPr>
          <p:cNvSpPr>
            <a:spLocks xmlns:a="http://schemas.openxmlformats.org/drawingml/2006/main" noGrp="1"/>
          </p:cNvSpPr>
          <p:nvPr/>
        </p:nvSpPr>
        <p:spPr>
          <a:xfrm xmlns:a="http://schemas.openxmlformats.org/drawingml/2006/main">
            <a:off x="8065008" y="4315968"/>
            <a:ext cx="3520440" cy="868680"/>
          </a:xfrm>
          <a:prstGeom xmlns:a="http://schemas.openxmlformats.org/drawingml/2006/main" prst="rect">
            <a:avLst/>
          </a:prstGeom>
          <a:solidFill xmlns:a="http://schemas.openxmlformats.org/drawingml/2006/main">
            <a:srgbClr val="F3E7D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24" name="Text 122">
            <a:extLst xmlns:a="http://schemas.openxmlformats.org/drawingml/2006/main">
              <a:ext uri="{FF2B5EF4-FFF2-40B4-BE49-F238E27FC236}">
                <a16:creationId xmlns:a16="http://schemas.microsoft.com/office/drawing/2014/main" id="{C8E7D7D2-AA17-48D3-AAA8-B24598C571C9}"/>
              </a:ext>
            </a:extLst>
          </p:cNvPr>
          <p:cNvSpPr>
            <a:spLocks xmlns:a="http://schemas.openxmlformats.org/drawingml/2006/main" noGrp="1"/>
          </p:cNvSpPr>
          <p:nvPr/>
        </p:nvSpPr>
        <p:spPr>
          <a:xfrm xmlns:a="http://schemas.openxmlformats.org/drawingml/2006/main">
            <a:off x="8229600" y="4480560"/>
            <a:ext cx="3182112"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Global Benchmark / Cost Benchmark</a:t>
            </a:r>
            <a:endParaRPr sz="800">
              <a:latin typeface="Arial"/>
              <a:ea typeface="Arial"/>
              <a:cs typeface="Arial"/>
            </a:endParaRPr>
          </a:p>
        </p:txBody>
      </p:sp>
      <p:sp>
        <p:nvSpPr>
          <p:cNvPr id="125" name="Text 123">
            <a:extLst xmlns:a="http://schemas.openxmlformats.org/drawingml/2006/main">
              <a:ext uri="{FF2B5EF4-FFF2-40B4-BE49-F238E27FC236}">
                <a16:creationId xmlns:a16="http://schemas.microsoft.com/office/drawing/2014/main" id="{7299A2E5-CE93-4930-ADE7-5E50C23CC359}"/>
              </a:ext>
            </a:extLst>
          </p:cNvPr>
          <p:cNvSpPr>
            <a:spLocks xmlns:a="http://schemas.openxmlformats.org/drawingml/2006/main" noGrp="1"/>
          </p:cNvSpPr>
          <p:nvPr/>
        </p:nvSpPr>
        <p:spPr>
          <a:xfrm xmlns:a="http://schemas.openxmlformats.org/drawingml/2006/main">
            <a:off x="8229600" y="4727448"/>
            <a:ext cx="318211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Huawei remains a broad technology benchmark for hardware depth, but compliance review is essential for NA/EU footprints.</a:t>
            </a:r>
            <a:endParaRPr sz="800">
              <a:latin typeface="Arial"/>
              <a:ea typeface="Arial"/>
              <a:cs typeface="Arial"/>
            </a:endParaRPr>
          </a:p>
        </p:txBody>
      </p:sp>
      <p:sp>
        <p:nvSpPr>
          <p:cNvPr id="126" name="Shape 124">
            <a:extLst xmlns:a="http://schemas.openxmlformats.org/drawingml/2006/main">
              <a:ext uri="{FF2B5EF4-FFF2-40B4-BE49-F238E27FC236}">
                <a16:creationId xmlns:a16="http://schemas.microsoft.com/office/drawing/2014/main" id="{757073BB-6BF2-4A40-B9BA-0972BD70F23D}"/>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27" name="Shape 125">
            <a:extLst xmlns:a="http://schemas.openxmlformats.org/drawingml/2006/main">
              <a:ext uri="{FF2B5EF4-FFF2-40B4-BE49-F238E27FC236}">
                <a16:creationId xmlns:a16="http://schemas.microsoft.com/office/drawing/2014/main" id="{51381F19-ED2C-45ED-B5B3-61A9CB6BDD0A}"/>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28" name="Text 126">
            <a:extLst xmlns:a="http://schemas.openxmlformats.org/drawingml/2006/main">
              <a:ext uri="{FF2B5EF4-FFF2-40B4-BE49-F238E27FC236}">
                <a16:creationId xmlns:a16="http://schemas.microsoft.com/office/drawing/2014/main" id="{447A80C2-7A75-4D61-8E41-B5078C050424}"/>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129" name="Text 127">
            <a:extLst xmlns:a="http://schemas.openxmlformats.org/drawingml/2006/main">
              <a:ext uri="{FF2B5EF4-FFF2-40B4-BE49-F238E27FC236}">
                <a16:creationId xmlns:a16="http://schemas.microsoft.com/office/drawing/2014/main" id="{3F4A1052-834C-4DA2-907B-4DC1FD499CCD}"/>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Capability differentiation is no longer only routers, switches and WLAN; the strongest suppliers are those that can combine hardware depth with cloud management, AIOps, secure networking and AI-ready data-center fabrics.</a:t>
            </a:r>
            <a:endParaRPr sz="1000">
              <a:latin typeface="Arial"/>
              <a:ea typeface="Arial"/>
              <a:cs typeface="Arial"/>
            </a:endParaRPr>
          </a:p>
        </p:txBody>
      </p:sp>
      <p:sp>
        <p:nvSpPr>
          <p:cNvPr id="130" name="Text 128">
            <a:extLst xmlns:a="http://schemas.openxmlformats.org/drawingml/2006/main">
              <a:ext uri="{FF2B5EF4-FFF2-40B4-BE49-F238E27FC236}">
                <a16:creationId xmlns:a16="http://schemas.microsoft.com/office/drawing/2014/main" id="{BBC6D7E7-498A-4D29-AD12-D1D390DA42C5}"/>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131" name="Text 129">
            <a:hlinkClick xmlns:r="http://schemas.openxmlformats.org/officeDocument/2006/relationships" xmlns:a="http://schemas.openxmlformats.org/drawingml/2006/main" r:id="R0ebce9f982d74c98"/>
            <a:extLst xmlns:a="http://schemas.openxmlformats.org/drawingml/2006/main">
              <a:ext uri="{FF2B5EF4-FFF2-40B4-BE49-F238E27FC236}">
                <a16:creationId xmlns:a16="http://schemas.microsoft.com/office/drawing/2014/main" id="{CBE2E41F-07FC-4643-8A03-DA5E0F7FAC26}"/>
              </a:ext>
            </a:extLst>
          </p:cNvPr>
          <p:cNvSpPr>
            <a:spLocks xmlns:a="http://schemas.openxmlformats.org/drawingml/2006/main" noGrp="1"/>
          </p:cNvSpPr>
          <p:nvPr/>
        </p:nvSpPr>
        <p:spPr>
          <a:xfrm xmlns:a="http://schemas.openxmlformats.org/drawingml/2006/main">
            <a:off x="896112" y="6291072"/>
            <a:ext cx="13533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fb17aa411dd74ad1"/>
              </a:rPr>
              <a:t>Cisco AI Network Architecture</a:t>
            </a:r>
            <a:endParaRPr sz="600" i="1">
              <a:latin typeface="Arial"/>
              <a:ea typeface="Arial"/>
              <a:cs typeface="Arial"/>
            </a:endParaRPr>
          </a:p>
        </p:txBody>
      </p:sp>
      <p:sp>
        <p:nvSpPr>
          <p:cNvPr id="132" name="Text 130">
            <a:extLst xmlns:a="http://schemas.openxmlformats.org/drawingml/2006/main">
              <a:ext uri="{FF2B5EF4-FFF2-40B4-BE49-F238E27FC236}">
                <a16:creationId xmlns:a16="http://schemas.microsoft.com/office/drawing/2014/main" id="{A9EE39C4-9A91-4276-BBE3-8C22B187A8FD}"/>
              </a:ext>
            </a:extLst>
          </p:cNvPr>
          <p:cNvSpPr>
            <a:spLocks xmlns:a="http://schemas.openxmlformats.org/drawingml/2006/main" noGrp="1"/>
          </p:cNvSpPr>
          <p:nvPr/>
        </p:nvSpPr>
        <p:spPr>
          <a:xfrm xmlns:a="http://schemas.openxmlformats.org/drawingml/2006/main">
            <a:off x="228600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33" name="Text 131">
            <a:hlinkClick xmlns:r="http://schemas.openxmlformats.org/officeDocument/2006/relationships" xmlns:a="http://schemas.openxmlformats.org/drawingml/2006/main" r:id="Rc446f1482db84298"/>
            <a:extLst xmlns:a="http://schemas.openxmlformats.org/drawingml/2006/main">
              <a:ext uri="{FF2B5EF4-FFF2-40B4-BE49-F238E27FC236}">
                <a16:creationId xmlns:a16="http://schemas.microsoft.com/office/drawing/2014/main" id="{DD59055E-5E26-4492-98A5-E624935CAE1D}"/>
              </a:ext>
            </a:extLst>
          </p:cNvPr>
          <p:cNvSpPr>
            <a:spLocks xmlns:a="http://schemas.openxmlformats.org/drawingml/2006/main" noGrp="1"/>
          </p:cNvSpPr>
          <p:nvPr/>
        </p:nvSpPr>
        <p:spPr>
          <a:xfrm xmlns:a="http://schemas.openxmlformats.org/drawingml/2006/main">
            <a:off x="2368296" y="6291072"/>
            <a:ext cx="7772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865265a8ad994ddb"/>
              </a:rPr>
              <a:t>HPE-Juniper</a:t>
            </a:r>
            <a:endParaRPr sz="600" i="1">
              <a:latin typeface="Arial"/>
              <a:ea typeface="Arial"/>
              <a:cs typeface="Arial"/>
            </a:endParaRPr>
          </a:p>
        </p:txBody>
      </p:sp>
      <p:sp>
        <p:nvSpPr>
          <p:cNvPr id="134" name="Text 132">
            <a:extLst xmlns:a="http://schemas.openxmlformats.org/drawingml/2006/main">
              <a:ext uri="{FF2B5EF4-FFF2-40B4-BE49-F238E27FC236}">
                <a16:creationId xmlns:a16="http://schemas.microsoft.com/office/drawing/2014/main" id="{B9C4A006-E551-4C90-92C1-7E00DBA57E1E}"/>
              </a:ext>
            </a:extLst>
          </p:cNvPr>
          <p:cNvSpPr>
            <a:spLocks xmlns:a="http://schemas.openxmlformats.org/drawingml/2006/main" noGrp="1"/>
          </p:cNvSpPr>
          <p:nvPr/>
        </p:nvSpPr>
        <p:spPr>
          <a:xfrm xmlns:a="http://schemas.openxmlformats.org/drawingml/2006/main">
            <a:off x="318211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35" name="Text 133">
            <a:hlinkClick xmlns:r="http://schemas.openxmlformats.org/officeDocument/2006/relationships" xmlns:a="http://schemas.openxmlformats.org/drawingml/2006/main" r:id="Re0ccd98ee3004d8c"/>
            <a:extLst xmlns:a="http://schemas.openxmlformats.org/drawingml/2006/main">
              <a:ext uri="{FF2B5EF4-FFF2-40B4-BE49-F238E27FC236}">
                <a16:creationId xmlns:a16="http://schemas.microsoft.com/office/drawing/2014/main" id="{F3F24D8D-597E-435E-B953-CF6821C5A854}"/>
              </a:ext>
            </a:extLst>
          </p:cNvPr>
          <p:cNvSpPr>
            <a:spLocks xmlns:a="http://schemas.openxmlformats.org/drawingml/2006/main" noGrp="1"/>
          </p:cNvSpPr>
          <p:nvPr/>
        </p:nvSpPr>
        <p:spPr>
          <a:xfrm xmlns:a="http://schemas.openxmlformats.org/drawingml/2006/main">
            <a:off x="3264408" y="6291072"/>
            <a:ext cx="11430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13efaafa6d50436c"/>
              </a:rPr>
              <a:t>HPE AI-Native Portfolio</a:t>
            </a:r>
            <a:endParaRPr sz="600" i="1">
              <a:latin typeface="Arial"/>
              <a:ea typeface="Arial"/>
              <a:cs typeface="Arial"/>
            </a:endParaRPr>
          </a:p>
        </p:txBody>
      </p:sp>
      <p:sp>
        <p:nvSpPr>
          <p:cNvPr id="136" name="Text 134">
            <a:extLst xmlns:a="http://schemas.openxmlformats.org/drawingml/2006/main">
              <a:ext uri="{FF2B5EF4-FFF2-40B4-BE49-F238E27FC236}">
                <a16:creationId xmlns:a16="http://schemas.microsoft.com/office/drawing/2014/main" id="{5DA9BC82-AC45-40D1-9D1C-A69EA7714810}"/>
              </a:ext>
            </a:extLst>
          </p:cNvPr>
          <p:cNvSpPr>
            <a:spLocks xmlns:a="http://schemas.openxmlformats.org/drawingml/2006/main" noGrp="1"/>
          </p:cNvSpPr>
          <p:nvPr/>
        </p:nvSpPr>
        <p:spPr>
          <a:xfrm xmlns:a="http://schemas.openxmlformats.org/drawingml/2006/main">
            <a:off x="444398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37" name="Text 135">
            <a:hlinkClick xmlns:r="http://schemas.openxmlformats.org/officeDocument/2006/relationships" xmlns:a="http://schemas.openxmlformats.org/drawingml/2006/main" r:id="R6276d82e05cb43b4"/>
            <a:extLst xmlns:a="http://schemas.openxmlformats.org/drawingml/2006/main">
              <a:ext uri="{FF2B5EF4-FFF2-40B4-BE49-F238E27FC236}">
                <a16:creationId xmlns:a16="http://schemas.microsoft.com/office/drawing/2014/main" id="{93705062-DDB1-436D-BFE7-3C87F8ABC51D}"/>
              </a:ext>
            </a:extLst>
          </p:cNvPr>
          <p:cNvSpPr>
            <a:spLocks xmlns:a="http://schemas.openxmlformats.org/drawingml/2006/main" noGrp="1"/>
          </p:cNvSpPr>
          <p:nvPr/>
        </p:nvSpPr>
        <p:spPr>
          <a:xfrm xmlns:a="http://schemas.openxmlformats.org/drawingml/2006/main">
            <a:off x="4526280" y="6291072"/>
            <a:ext cx="94183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b485351f77774a17"/>
              </a:rPr>
              <a:t>Arista CloudVision</a:t>
            </a:r>
            <a:endParaRPr sz="600" i="1">
              <a:latin typeface="Arial"/>
              <a:ea typeface="Arial"/>
              <a:cs typeface="Arial"/>
            </a:endParaRPr>
          </a:p>
        </p:txBody>
      </p:sp>
      <p:sp>
        <p:nvSpPr>
          <p:cNvPr id="138" name="Text 136">
            <a:extLst xmlns:a="http://schemas.openxmlformats.org/drawingml/2006/main">
              <a:ext uri="{FF2B5EF4-FFF2-40B4-BE49-F238E27FC236}">
                <a16:creationId xmlns:a16="http://schemas.microsoft.com/office/drawing/2014/main" id="{006454BC-A463-45E0-9CBD-DA6512C38739}"/>
              </a:ext>
            </a:extLst>
          </p:cNvPr>
          <p:cNvSpPr>
            <a:spLocks xmlns:a="http://schemas.openxmlformats.org/drawingml/2006/main" noGrp="1"/>
          </p:cNvSpPr>
          <p:nvPr/>
        </p:nvSpPr>
        <p:spPr>
          <a:xfrm xmlns:a="http://schemas.openxmlformats.org/drawingml/2006/main">
            <a:off x="550468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39" name="Text 137">
            <a:hlinkClick xmlns:r="http://schemas.openxmlformats.org/officeDocument/2006/relationships" xmlns:a="http://schemas.openxmlformats.org/drawingml/2006/main" r:id="R0eda8e815ad24bae"/>
            <a:extLst xmlns:a="http://schemas.openxmlformats.org/drawingml/2006/main">
              <a:ext uri="{FF2B5EF4-FFF2-40B4-BE49-F238E27FC236}">
                <a16:creationId xmlns:a16="http://schemas.microsoft.com/office/drawing/2014/main" id="{01DA869C-C35C-4A83-82F2-29336453A77D}"/>
              </a:ext>
            </a:extLst>
          </p:cNvPr>
          <p:cNvSpPr>
            <a:spLocks xmlns:a="http://schemas.openxmlformats.org/drawingml/2006/main" noGrp="1"/>
          </p:cNvSpPr>
          <p:nvPr/>
        </p:nvSpPr>
        <p:spPr>
          <a:xfrm xmlns:a="http://schemas.openxmlformats.org/drawingml/2006/main">
            <a:off x="5586984" y="6291072"/>
            <a:ext cx="969264"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864336496b6343d7"/>
              </a:rPr>
              <a:t>Huawei CloudCampus</a:t>
            </a:r>
            <a:endParaRPr sz="600" i="1">
              <a:latin typeface="Arial"/>
              <a:ea typeface="Arial"/>
              <a:cs typeface="Arial"/>
            </a:endParaRPr>
          </a:p>
        </p:txBody>
      </p:sp>
      <p:sp>
        <p:nvSpPr>
          <p:cNvPr id="140" name="Shape 138">
            <a:extLst xmlns:a="http://schemas.openxmlformats.org/drawingml/2006/main">
              <a:ext uri="{FF2B5EF4-FFF2-40B4-BE49-F238E27FC236}">
                <a16:creationId xmlns:a16="http://schemas.microsoft.com/office/drawing/2014/main" id="{77E12E17-724F-4745-B1BC-D912A8C1D0A6}"/>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41" name="Text 139">
            <a:extLst xmlns:a="http://schemas.openxmlformats.org/drawingml/2006/main">
              <a:ext uri="{FF2B5EF4-FFF2-40B4-BE49-F238E27FC236}">
                <a16:creationId xmlns:a16="http://schemas.microsoft.com/office/drawing/2014/main" id="{08A8F55C-B433-489A-8C2D-DBB94F05688C}"/>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142" name="Text 140">
            <a:extLst xmlns:a="http://schemas.openxmlformats.org/drawingml/2006/main">
              <a:ext uri="{FF2B5EF4-FFF2-40B4-BE49-F238E27FC236}">
                <a16:creationId xmlns:a16="http://schemas.microsoft.com/office/drawing/2014/main" id="{C9A3A5C3-DA2B-4EB7-A1C1-B762E08E7AB4}"/>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38</a:t>
            </a:r>
            <a:endParaRPr sz="800">
              <a:latin typeface="Arial"/>
              <a:ea typeface="Arial"/>
              <a:cs typeface="Arial"/>
            </a:endParaRPr>
          </a:p>
        </p:txBody>
      </p:sp>
      <p:sp>
        <p:nvSpPr>
          <p:cNvPr id="143" name="SCULTRA Top Bar">
            <a:extLst xmlns:a="http://schemas.openxmlformats.org/drawingml/2006/main">
              <a:ext uri="{FF2B5EF4-FFF2-40B4-BE49-F238E27FC236}">
                <a16:creationId xmlns:a16="http://schemas.microsoft.com/office/drawing/2014/main" id="{56A41547-20C5-4BD0-8BF8-FC6D969E699F}"/>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44" name="SCULTRA Footer Field">
            <a:extLst xmlns:a="http://schemas.openxmlformats.org/drawingml/2006/main">
              <a:ext uri="{FF2B5EF4-FFF2-40B4-BE49-F238E27FC236}">
                <a16:creationId xmlns:a16="http://schemas.microsoft.com/office/drawing/2014/main" id="{997A3ACC-E4D9-4562-A0C7-2B71B9AF4550}"/>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145" name="">
            <a:extLst xmlns:a="http://schemas.openxmlformats.org/drawingml/2006/main">
              <a:ext uri="{FF2B5EF4-FFF2-40B4-BE49-F238E27FC236}">
                <a16:creationId xmlns:a16="http://schemas.microsoft.com/office/drawing/2014/main" id="{FA38FA41-6F19-4056-9FA2-DB2C5DF56B3B}"/>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46" name="">
            <a:extLst xmlns:a="http://schemas.openxmlformats.org/drawingml/2006/main">
              <a:ext uri="{FF2B5EF4-FFF2-40B4-BE49-F238E27FC236}">
                <a16:creationId xmlns:a16="http://schemas.microsoft.com/office/drawing/2014/main" id="{40EDC458-DA67-4A61-B2E6-484F61490FA7}"/>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47" name="">
            <a:extLst xmlns:a="http://schemas.openxmlformats.org/drawingml/2006/main">
              <a:ext uri="{FF2B5EF4-FFF2-40B4-BE49-F238E27FC236}">
                <a16:creationId xmlns:a16="http://schemas.microsoft.com/office/drawing/2014/main" id="{70313D76-8AD4-4D75-BDB5-3E0469B99272}"/>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48" name="">
            <a:extLst xmlns:a="http://schemas.openxmlformats.org/drawingml/2006/main">
              <a:ext uri="{FF2B5EF4-FFF2-40B4-BE49-F238E27FC236}">
                <a16:creationId xmlns:a16="http://schemas.microsoft.com/office/drawing/2014/main" id="{99369C2B-BF9E-498C-9551-333FF17A9CE8}"/>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38</a:t>
            </a:r>
          </a:p>
        </p:txBody>
      </p:sp>
    </p:spTree>
    <p:extLst>
      <p:ext uri="{BB962C8B-B14F-4D97-AF65-F5344CB8AC3E}">
        <p14:creationId xmlns:p14="http://schemas.microsoft.com/office/powerpoint/2010/main" val="133871906"/>
      </p:ext>
    </p:extLst>
  </p:cSld>
</p:sld>
</file>

<file path=ppt/slides/slide39.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4A87667-4FE6-406B-BDEF-52672A8CABB2}"/>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B3. Operational Capabilities Separate Broad Portfolio Strength from Deployability at Scale</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335841DD-5E7A-4FE5-A629-C4F80E27F229}"/>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A global refresh needs repeatable rollout, lifecycle support, remote operations and partner availability, not just strong hardware specifications.</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0B9B9F88-2F97-4F1E-A064-EFB30A4D655C}"/>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99DA495C-6B59-4769-B398-DEDE513919B2}"/>
              </a:ext>
            </a:extLst>
          </p:cNvPr>
          <p:cNvSpPr>
            <a:spLocks xmlns:a="http://schemas.openxmlformats.org/drawingml/2006/main" noGrp="1"/>
          </p:cNvSpPr>
          <p:nvPr/>
        </p:nvSpPr>
        <p:spPr>
          <a:xfrm xmlns:a="http://schemas.openxmlformats.org/drawingml/2006/main">
            <a:off x="475488" y="1078992"/>
            <a:ext cx="402336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Operational capability scorecard</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284D33BC-2A89-428E-8CF7-951295116F9A}"/>
              </a:ext>
            </a:extLst>
          </p:cNvPr>
          <p:cNvSpPr>
            <a:spLocks xmlns:a="http://schemas.openxmlformats.org/drawingml/2006/main" noGrp="1"/>
          </p:cNvSpPr>
          <p:nvPr/>
        </p:nvSpPr>
        <p:spPr>
          <a:xfrm xmlns:a="http://schemas.openxmlformats.org/drawingml/2006/main">
            <a:off x="548640" y="1371600"/>
            <a:ext cx="1298448"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6FD727C4-614B-4B86-987B-7CD540486C3D}"/>
              </a:ext>
            </a:extLst>
          </p:cNvPr>
          <p:cNvSpPr>
            <a:spLocks xmlns:a="http://schemas.openxmlformats.org/drawingml/2006/main" noGrp="1"/>
          </p:cNvSpPr>
          <p:nvPr/>
        </p:nvSpPr>
        <p:spPr>
          <a:xfrm xmlns:a="http://schemas.openxmlformats.org/drawingml/2006/main">
            <a:off x="612648" y="1435608"/>
            <a:ext cx="1170432"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Supplier</a:t>
            </a:r>
            <a:endParaRPr sz="800">
              <a:latin typeface="Arial"/>
              <a:ea typeface="Arial"/>
              <a:cs typeface="Arial"/>
            </a:endParaRPr>
          </a:p>
        </p:txBody>
      </p:sp>
      <p:sp>
        <p:nvSpPr>
          <p:cNvPr id="8" name="Shape 6">
            <a:extLst xmlns:a="http://schemas.openxmlformats.org/drawingml/2006/main">
              <a:ext uri="{FF2B5EF4-FFF2-40B4-BE49-F238E27FC236}">
                <a16:creationId xmlns:a16="http://schemas.microsoft.com/office/drawing/2014/main" id="{9E4DB3AF-0509-4F35-B5F9-E4EF73709B9F}"/>
              </a:ext>
            </a:extLst>
          </p:cNvPr>
          <p:cNvSpPr>
            <a:spLocks xmlns:a="http://schemas.openxmlformats.org/drawingml/2006/main" noGrp="1"/>
          </p:cNvSpPr>
          <p:nvPr/>
        </p:nvSpPr>
        <p:spPr>
          <a:xfrm xmlns:a="http://schemas.openxmlformats.org/drawingml/2006/main">
            <a:off x="1847088" y="1371600"/>
            <a:ext cx="1188720"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9" name="Text 7">
            <a:extLst xmlns:a="http://schemas.openxmlformats.org/drawingml/2006/main">
              <a:ext uri="{FF2B5EF4-FFF2-40B4-BE49-F238E27FC236}">
                <a16:creationId xmlns:a16="http://schemas.microsoft.com/office/drawing/2014/main" id="{8B4F4DCF-A5A7-4C8D-AD56-3380B0658DDF}"/>
              </a:ext>
            </a:extLst>
          </p:cNvPr>
          <p:cNvSpPr>
            <a:spLocks xmlns:a="http://schemas.openxmlformats.org/drawingml/2006/main" noGrp="1"/>
          </p:cNvSpPr>
          <p:nvPr/>
        </p:nvSpPr>
        <p:spPr>
          <a:xfrm xmlns:a="http://schemas.openxmlformats.org/drawingml/2006/main">
            <a:off x="1911096" y="1435608"/>
            <a:ext cx="1060704"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Global</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Support</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84AA0422-82B1-4FE3-9441-BEE899B011C0}"/>
              </a:ext>
            </a:extLst>
          </p:cNvPr>
          <p:cNvSpPr>
            <a:spLocks xmlns:a="http://schemas.openxmlformats.org/drawingml/2006/main" noGrp="1"/>
          </p:cNvSpPr>
          <p:nvPr/>
        </p:nvSpPr>
        <p:spPr>
          <a:xfrm xmlns:a="http://schemas.openxmlformats.org/drawingml/2006/main">
            <a:off x="3035808" y="1371600"/>
            <a:ext cx="1188720"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1" name="Text 9">
            <a:extLst xmlns:a="http://schemas.openxmlformats.org/drawingml/2006/main">
              <a:ext uri="{FF2B5EF4-FFF2-40B4-BE49-F238E27FC236}">
                <a16:creationId xmlns:a16="http://schemas.microsoft.com/office/drawing/2014/main" id="{11B3E170-D828-44E9-BCEF-BAEA72E62FD4}"/>
              </a:ext>
            </a:extLst>
          </p:cNvPr>
          <p:cNvSpPr>
            <a:spLocks xmlns:a="http://schemas.openxmlformats.org/drawingml/2006/main" noGrp="1"/>
          </p:cNvSpPr>
          <p:nvPr/>
        </p:nvSpPr>
        <p:spPr>
          <a:xfrm xmlns:a="http://schemas.openxmlformats.org/drawingml/2006/main">
            <a:off x="3099816" y="1435608"/>
            <a:ext cx="1060704"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Cloud Ops /</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AIOps</a:t>
            </a:r>
            <a:endParaRPr sz="800">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3A9EA63D-6546-47BF-B8C0-0593CD43184E}"/>
              </a:ext>
            </a:extLst>
          </p:cNvPr>
          <p:cNvSpPr>
            <a:spLocks xmlns:a="http://schemas.openxmlformats.org/drawingml/2006/main" noGrp="1"/>
          </p:cNvSpPr>
          <p:nvPr/>
        </p:nvSpPr>
        <p:spPr>
          <a:xfrm xmlns:a="http://schemas.openxmlformats.org/drawingml/2006/main">
            <a:off x="4224528" y="1371600"/>
            <a:ext cx="1188720"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3" name="Text 11">
            <a:extLst xmlns:a="http://schemas.openxmlformats.org/drawingml/2006/main">
              <a:ext uri="{FF2B5EF4-FFF2-40B4-BE49-F238E27FC236}">
                <a16:creationId xmlns:a16="http://schemas.microsoft.com/office/drawing/2014/main" id="{7AAF7E3B-BF25-4798-8D58-E1E819E3C811}"/>
              </a:ext>
            </a:extLst>
          </p:cNvPr>
          <p:cNvSpPr>
            <a:spLocks xmlns:a="http://schemas.openxmlformats.org/drawingml/2006/main" noGrp="1"/>
          </p:cNvSpPr>
          <p:nvPr/>
        </p:nvSpPr>
        <p:spPr>
          <a:xfrm xmlns:a="http://schemas.openxmlformats.org/drawingml/2006/main">
            <a:off x="4288536" y="1435608"/>
            <a:ext cx="1060704"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Partner</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Ecosystem</a:t>
            </a:r>
            <a:endParaRPr sz="800">
              <a:latin typeface="Arial"/>
              <a:ea typeface="Arial"/>
              <a:cs typeface="Arial"/>
            </a:endParaRPr>
          </a:p>
        </p:txBody>
      </p:sp>
      <p:sp>
        <p:nvSpPr>
          <p:cNvPr id="14" name="Shape 12">
            <a:extLst xmlns:a="http://schemas.openxmlformats.org/drawingml/2006/main">
              <a:ext uri="{FF2B5EF4-FFF2-40B4-BE49-F238E27FC236}">
                <a16:creationId xmlns:a16="http://schemas.microsoft.com/office/drawing/2014/main" id="{4D390166-C5DF-4896-98B9-85B1EF6D61DD}"/>
              </a:ext>
            </a:extLst>
          </p:cNvPr>
          <p:cNvSpPr>
            <a:spLocks xmlns:a="http://schemas.openxmlformats.org/drawingml/2006/main" noGrp="1"/>
          </p:cNvSpPr>
          <p:nvPr/>
        </p:nvSpPr>
        <p:spPr>
          <a:xfrm xmlns:a="http://schemas.openxmlformats.org/drawingml/2006/main">
            <a:off x="5413248" y="1371600"/>
            <a:ext cx="1188720"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5" name="Text 13">
            <a:extLst xmlns:a="http://schemas.openxmlformats.org/drawingml/2006/main">
              <a:ext uri="{FF2B5EF4-FFF2-40B4-BE49-F238E27FC236}">
                <a16:creationId xmlns:a16="http://schemas.microsoft.com/office/drawing/2014/main" id="{990E9841-8D29-4CA9-B820-0BDD7FD8CD72}"/>
              </a:ext>
            </a:extLst>
          </p:cNvPr>
          <p:cNvSpPr>
            <a:spLocks xmlns:a="http://schemas.openxmlformats.org/drawingml/2006/main" noGrp="1"/>
          </p:cNvSpPr>
          <p:nvPr/>
        </p:nvSpPr>
        <p:spPr>
          <a:xfrm xmlns:a="http://schemas.openxmlformats.org/drawingml/2006/main">
            <a:off x="5477256" y="1435608"/>
            <a:ext cx="1060704"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Lifecycle</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Services</a:t>
            </a:r>
            <a:endParaRPr sz="800">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714DE93C-47A7-42CF-9FEB-D96DE879B29C}"/>
              </a:ext>
            </a:extLst>
          </p:cNvPr>
          <p:cNvSpPr>
            <a:spLocks xmlns:a="http://schemas.openxmlformats.org/drawingml/2006/main" noGrp="1"/>
          </p:cNvSpPr>
          <p:nvPr/>
        </p:nvSpPr>
        <p:spPr>
          <a:xfrm xmlns:a="http://schemas.openxmlformats.org/drawingml/2006/main">
            <a:off x="6601968" y="1371600"/>
            <a:ext cx="1188720"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7" name="Text 15">
            <a:extLst xmlns:a="http://schemas.openxmlformats.org/drawingml/2006/main">
              <a:ext uri="{FF2B5EF4-FFF2-40B4-BE49-F238E27FC236}">
                <a16:creationId xmlns:a16="http://schemas.microsoft.com/office/drawing/2014/main" id="{107655A3-DFF0-435C-9890-C078958EB535}"/>
              </a:ext>
            </a:extLst>
          </p:cNvPr>
          <p:cNvSpPr>
            <a:spLocks xmlns:a="http://schemas.openxmlformats.org/drawingml/2006/main" noGrp="1"/>
          </p:cNvSpPr>
          <p:nvPr/>
        </p:nvSpPr>
        <p:spPr>
          <a:xfrm xmlns:a="http://schemas.openxmlformats.org/drawingml/2006/main">
            <a:off x="6665976" y="1435608"/>
            <a:ext cx="1060704"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Rollout</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Complexity</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1C35DC08-459F-4815-ACD2-51E6950C04D4}"/>
              </a:ext>
            </a:extLst>
          </p:cNvPr>
          <p:cNvSpPr>
            <a:spLocks xmlns:a="http://schemas.openxmlformats.org/drawingml/2006/main" noGrp="1"/>
          </p:cNvSpPr>
          <p:nvPr/>
        </p:nvSpPr>
        <p:spPr>
          <a:xfrm xmlns:a="http://schemas.openxmlformats.org/drawingml/2006/main">
            <a:off x="7790688" y="1371600"/>
            <a:ext cx="3749040"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9" name="Text 17">
            <a:extLst xmlns:a="http://schemas.openxmlformats.org/drawingml/2006/main">
              <a:ext uri="{FF2B5EF4-FFF2-40B4-BE49-F238E27FC236}">
                <a16:creationId xmlns:a16="http://schemas.microsoft.com/office/drawing/2014/main" id="{BC1A71DA-8478-43CC-A6BB-8994446685E0}"/>
              </a:ext>
            </a:extLst>
          </p:cNvPr>
          <p:cNvSpPr>
            <a:spLocks xmlns:a="http://schemas.openxmlformats.org/drawingml/2006/main" noGrp="1"/>
          </p:cNvSpPr>
          <p:nvPr/>
        </p:nvSpPr>
        <p:spPr>
          <a:xfrm xmlns:a="http://schemas.openxmlformats.org/drawingml/2006/main">
            <a:off x="7854696" y="1435608"/>
            <a:ext cx="3621024"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Operational Observation</a:t>
            </a:r>
            <a:endParaRPr sz="800">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8AD6F3FE-9B34-4BE8-B867-A40D49302223}"/>
              </a:ext>
            </a:extLst>
          </p:cNvPr>
          <p:cNvSpPr>
            <a:spLocks xmlns:a="http://schemas.openxmlformats.org/drawingml/2006/main" noGrp="1"/>
          </p:cNvSpPr>
          <p:nvPr/>
        </p:nvSpPr>
        <p:spPr>
          <a:xfrm xmlns:a="http://schemas.openxmlformats.org/drawingml/2006/main">
            <a:off x="548640" y="1700784"/>
            <a:ext cx="1298448"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1" name="Text 19">
            <a:extLst xmlns:a="http://schemas.openxmlformats.org/drawingml/2006/main">
              <a:ext uri="{FF2B5EF4-FFF2-40B4-BE49-F238E27FC236}">
                <a16:creationId xmlns:a16="http://schemas.microsoft.com/office/drawing/2014/main" id="{15628E6A-B0D3-41EF-8798-276D5639B464}"/>
              </a:ext>
            </a:extLst>
          </p:cNvPr>
          <p:cNvSpPr>
            <a:spLocks xmlns:a="http://schemas.openxmlformats.org/drawingml/2006/main" noGrp="1"/>
          </p:cNvSpPr>
          <p:nvPr/>
        </p:nvSpPr>
        <p:spPr>
          <a:xfrm xmlns:a="http://schemas.openxmlformats.org/drawingml/2006/main">
            <a:off x="612648" y="1755648"/>
            <a:ext cx="1170432"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Cisco</a:t>
            </a:r>
            <a:endParaRPr sz="800">
              <a:latin typeface="Arial"/>
              <a:ea typeface="Arial"/>
              <a:cs typeface="Arial"/>
            </a:endParaRPr>
          </a:p>
        </p:txBody>
      </p:sp>
      <p:sp>
        <p:nvSpPr>
          <p:cNvPr id="22" name="Shape 20">
            <a:extLst xmlns:a="http://schemas.openxmlformats.org/drawingml/2006/main">
              <a:ext uri="{FF2B5EF4-FFF2-40B4-BE49-F238E27FC236}">
                <a16:creationId xmlns:a16="http://schemas.microsoft.com/office/drawing/2014/main" id="{8BDCA1D4-98D4-4727-9CD6-9A4939A84179}"/>
              </a:ext>
            </a:extLst>
          </p:cNvPr>
          <p:cNvSpPr>
            <a:spLocks xmlns:a="http://schemas.openxmlformats.org/drawingml/2006/main" noGrp="1"/>
          </p:cNvSpPr>
          <p:nvPr/>
        </p:nvSpPr>
        <p:spPr>
          <a:xfrm xmlns:a="http://schemas.openxmlformats.org/drawingml/2006/main">
            <a:off x="1847088" y="1700784"/>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3" name="Text 21">
            <a:extLst xmlns:a="http://schemas.openxmlformats.org/drawingml/2006/main">
              <a:ext uri="{FF2B5EF4-FFF2-40B4-BE49-F238E27FC236}">
                <a16:creationId xmlns:a16="http://schemas.microsoft.com/office/drawing/2014/main" id="{67C11C4B-914F-4FFE-B0AE-654CEDCD9991}"/>
              </a:ext>
            </a:extLst>
          </p:cNvPr>
          <p:cNvSpPr>
            <a:spLocks xmlns:a="http://schemas.openxmlformats.org/drawingml/2006/main" noGrp="1"/>
          </p:cNvSpPr>
          <p:nvPr/>
        </p:nvSpPr>
        <p:spPr>
          <a:xfrm xmlns:a="http://schemas.openxmlformats.org/drawingml/2006/main">
            <a:off x="1911096" y="1755648"/>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24" name="Shape 22">
            <a:extLst xmlns:a="http://schemas.openxmlformats.org/drawingml/2006/main">
              <a:ext uri="{FF2B5EF4-FFF2-40B4-BE49-F238E27FC236}">
                <a16:creationId xmlns:a16="http://schemas.microsoft.com/office/drawing/2014/main" id="{FA66EB02-F753-49D0-BB24-2830554DF549}"/>
              </a:ext>
            </a:extLst>
          </p:cNvPr>
          <p:cNvSpPr>
            <a:spLocks xmlns:a="http://schemas.openxmlformats.org/drawingml/2006/main" noGrp="1"/>
          </p:cNvSpPr>
          <p:nvPr/>
        </p:nvSpPr>
        <p:spPr>
          <a:xfrm xmlns:a="http://schemas.openxmlformats.org/drawingml/2006/main">
            <a:off x="2121408" y="1847088"/>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5" name="Text 23">
            <a:extLst xmlns:a="http://schemas.openxmlformats.org/drawingml/2006/main">
              <a:ext uri="{FF2B5EF4-FFF2-40B4-BE49-F238E27FC236}">
                <a16:creationId xmlns:a16="http://schemas.microsoft.com/office/drawing/2014/main" id="{BC26CDA1-E0CF-46EF-8355-30D9F3CC0AE2}"/>
              </a:ext>
            </a:extLst>
          </p:cNvPr>
          <p:cNvSpPr>
            <a:spLocks xmlns:a="http://schemas.openxmlformats.org/drawingml/2006/main" noGrp="1"/>
          </p:cNvSpPr>
          <p:nvPr/>
        </p:nvSpPr>
        <p:spPr>
          <a:xfrm xmlns:a="http://schemas.openxmlformats.org/drawingml/2006/main">
            <a:off x="2157984" y="190652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AE67EAC6-B00C-4F77-9854-9C7D71EE61D9}"/>
              </a:ext>
            </a:extLst>
          </p:cNvPr>
          <p:cNvSpPr>
            <a:spLocks xmlns:a="http://schemas.openxmlformats.org/drawingml/2006/main" noGrp="1"/>
          </p:cNvSpPr>
          <p:nvPr/>
        </p:nvSpPr>
        <p:spPr>
          <a:xfrm xmlns:a="http://schemas.openxmlformats.org/drawingml/2006/main">
            <a:off x="3035808" y="1700784"/>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7" name="Text 25">
            <a:extLst xmlns:a="http://schemas.openxmlformats.org/drawingml/2006/main">
              <a:ext uri="{FF2B5EF4-FFF2-40B4-BE49-F238E27FC236}">
                <a16:creationId xmlns:a16="http://schemas.microsoft.com/office/drawing/2014/main" id="{0E327906-72C2-4FE9-8F35-9B23C689FAFA}"/>
              </a:ext>
            </a:extLst>
          </p:cNvPr>
          <p:cNvSpPr>
            <a:spLocks xmlns:a="http://schemas.openxmlformats.org/drawingml/2006/main" noGrp="1"/>
          </p:cNvSpPr>
          <p:nvPr/>
        </p:nvSpPr>
        <p:spPr>
          <a:xfrm xmlns:a="http://schemas.openxmlformats.org/drawingml/2006/main">
            <a:off x="3099816" y="1755648"/>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5FABCCC7-8F20-431F-887F-0E65894ABC58}"/>
              </a:ext>
            </a:extLst>
          </p:cNvPr>
          <p:cNvSpPr>
            <a:spLocks xmlns:a="http://schemas.openxmlformats.org/drawingml/2006/main" noGrp="1"/>
          </p:cNvSpPr>
          <p:nvPr/>
        </p:nvSpPr>
        <p:spPr>
          <a:xfrm xmlns:a="http://schemas.openxmlformats.org/drawingml/2006/main">
            <a:off x="3310128" y="1847088"/>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9" name="Text 27">
            <a:extLst xmlns:a="http://schemas.openxmlformats.org/drawingml/2006/main">
              <a:ext uri="{FF2B5EF4-FFF2-40B4-BE49-F238E27FC236}">
                <a16:creationId xmlns:a16="http://schemas.microsoft.com/office/drawing/2014/main" id="{CDD58AC3-738F-4FE4-B43E-DB6E51754085}"/>
              </a:ext>
            </a:extLst>
          </p:cNvPr>
          <p:cNvSpPr>
            <a:spLocks xmlns:a="http://schemas.openxmlformats.org/drawingml/2006/main" noGrp="1"/>
          </p:cNvSpPr>
          <p:nvPr/>
        </p:nvSpPr>
        <p:spPr>
          <a:xfrm xmlns:a="http://schemas.openxmlformats.org/drawingml/2006/main">
            <a:off x="3346704" y="190652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C5066F76-F5AC-4449-AB63-3E8101F7E30E}"/>
              </a:ext>
            </a:extLst>
          </p:cNvPr>
          <p:cNvSpPr>
            <a:spLocks xmlns:a="http://schemas.openxmlformats.org/drawingml/2006/main" noGrp="1"/>
          </p:cNvSpPr>
          <p:nvPr/>
        </p:nvSpPr>
        <p:spPr>
          <a:xfrm xmlns:a="http://schemas.openxmlformats.org/drawingml/2006/main">
            <a:off x="4224528" y="1700784"/>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1" name="Text 29">
            <a:extLst xmlns:a="http://schemas.openxmlformats.org/drawingml/2006/main">
              <a:ext uri="{FF2B5EF4-FFF2-40B4-BE49-F238E27FC236}">
                <a16:creationId xmlns:a16="http://schemas.microsoft.com/office/drawing/2014/main" id="{AF055C28-F365-4BB5-A2B4-BEAFF9294D6E}"/>
              </a:ext>
            </a:extLst>
          </p:cNvPr>
          <p:cNvSpPr>
            <a:spLocks xmlns:a="http://schemas.openxmlformats.org/drawingml/2006/main" noGrp="1"/>
          </p:cNvSpPr>
          <p:nvPr/>
        </p:nvSpPr>
        <p:spPr>
          <a:xfrm xmlns:a="http://schemas.openxmlformats.org/drawingml/2006/main">
            <a:off x="4288536" y="1755648"/>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6D004877-9C87-4962-B3A2-FAA2F1633BE5}"/>
              </a:ext>
            </a:extLst>
          </p:cNvPr>
          <p:cNvSpPr>
            <a:spLocks xmlns:a="http://schemas.openxmlformats.org/drawingml/2006/main" noGrp="1"/>
          </p:cNvSpPr>
          <p:nvPr/>
        </p:nvSpPr>
        <p:spPr>
          <a:xfrm xmlns:a="http://schemas.openxmlformats.org/drawingml/2006/main">
            <a:off x="4498848" y="1847088"/>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3" name="Text 31">
            <a:extLst xmlns:a="http://schemas.openxmlformats.org/drawingml/2006/main">
              <a:ext uri="{FF2B5EF4-FFF2-40B4-BE49-F238E27FC236}">
                <a16:creationId xmlns:a16="http://schemas.microsoft.com/office/drawing/2014/main" id="{C8351FC2-1038-4359-A904-06CDFC36B5FF}"/>
              </a:ext>
            </a:extLst>
          </p:cNvPr>
          <p:cNvSpPr>
            <a:spLocks xmlns:a="http://schemas.openxmlformats.org/drawingml/2006/main" noGrp="1"/>
          </p:cNvSpPr>
          <p:nvPr/>
        </p:nvSpPr>
        <p:spPr>
          <a:xfrm xmlns:a="http://schemas.openxmlformats.org/drawingml/2006/main">
            <a:off x="4535424" y="190652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781AED44-E873-4E1D-ABA3-8A11EFF7448F}"/>
              </a:ext>
            </a:extLst>
          </p:cNvPr>
          <p:cNvSpPr>
            <a:spLocks xmlns:a="http://schemas.openxmlformats.org/drawingml/2006/main" noGrp="1"/>
          </p:cNvSpPr>
          <p:nvPr/>
        </p:nvSpPr>
        <p:spPr>
          <a:xfrm xmlns:a="http://schemas.openxmlformats.org/drawingml/2006/main">
            <a:off x="5413248" y="1700784"/>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5" name="Text 33">
            <a:extLst xmlns:a="http://schemas.openxmlformats.org/drawingml/2006/main">
              <a:ext uri="{FF2B5EF4-FFF2-40B4-BE49-F238E27FC236}">
                <a16:creationId xmlns:a16="http://schemas.microsoft.com/office/drawing/2014/main" id="{91CA85EB-E308-4D5E-B19B-AC1365A330C0}"/>
              </a:ext>
            </a:extLst>
          </p:cNvPr>
          <p:cNvSpPr>
            <a:spLocks xmlns:a="http://schemas.openxmlformats.org/drawingml/2006/main" noGrp="1"/>
          </p:cNvSpPr>
          <p:nvPr/>
        </p:nvSpPr>
        <p:spPr>
          <a:xfrm xmlns:a="http://schemas.openxmlformats.org/drawingml/2006/main">
            <a:off x="5477256" y="1755648"/>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10743CE9-0AFC-48D3-996D-9880CC59D7A4}"/>
              </a:ext>
            </a:extLst>
          </p:cNvPr>
          <p:cNvSpPr>
            <a:spLocks xmlns:a="http://schemas.openxmlformats.org/drawingml/2006/main" noGrp="1"/>
          </p:cNvSpPr>
          <p:nvPr/>
        </p:nvSpPr>
        <p:spPr>
          <a:xfrm xmlns:a="http://schemas.openxmlformats.org/drawingml/2006/main">
            <a:off x="5687568" y="1847088"/>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7" name="Text 35">
            <a:extLst xmlns:a="http://schemas.openxmlformats.org/drawingml/2006/main">
              <a:ext uri="{FF2B5EF4-FFF2-40B4-BE49-F238E27FC236}">
                <a16:creationId xmlns:a16="http://schemas.microsoft.com/office/drawing/2014/main" id="{78775876-A1C6-4519-8DE8-0D43B5DB29C1}"/>
              </a:ext>
            </a:extLst>
          </p:cNvPr>
          <p:cNvSpPr>
            <a:spLocks xmlns:a="http://schemas.openxmlformats.org/drawingml/2006/main" noGrp="1"/>
          </p:cNvSpPr>
          <p:nvPr/>
        </p:nvSpPr>
        <p:spPr>
          <a:xfrm xmlns:a="http://schemas.openxmlformats.org/drawingml/2006/main">
            <a:off x="5724144" y="190652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F3F07D49-4387-4059-A36D-313D415F4BA6}"/>
              </a:ext>
            </a:extLst>
          </p:cNvPr>
          <p:cNvSpPr>
            <a:spLocks xmlns:a="http://schemas.openxmlformats.org/drawingml/2006/main" noGrp="1"/>
          </p:cNvSpPr>
          <p:nvPr/>
        </p:nvSpPr>
        <p:spPr>
          <a:xfrm xmlns:a="http://schemas.openxmlformats.org/drawingml/2006/main">
            <a:off x="6601968" y="1700784"/>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9" name="Text 37">
            <a:extLst xmlns:a="http://schemas.openxmlformats.org/drawingml/2006/main">
              <a:ext uri="{FF2B5EF4-FFF2-40B4-BE49-F238E27FC236}">
                <a16:creationId xmlns:a16="http://schemas.microsoft.com/office/drawing/2014/main" id="{33BB18E9-4FD2-4416-BE3A-26A57F030853}"/>
              </a:ext>
            </a:extLst>
          </p:cNvPr>
          <p:cNvSpPr>
            <a:spLocks xmlns:a="http://schemas.openxmlformats.org/drawingml/2006/main" noGrp="1"/>
          </p:cNvSpPr>
          <p:nvPr/>
        </p:nvSpPr>
        <p:spPr>
          <a:xfrm xmlns:a="http://schemas.openxmlformats.org/drawingml/2006/main">
            <a:off x="6665976" y="1755648"/>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8860B513-7229-463A-A89B-72298E58722D}"/>
              </a:ext>
            </a:extLst>
          </p:cNvPr>
          <p:cNvSpPr>
            <a:spLocks xmlns:a="http://schemas.openxmlformats.org/drawingml/2006/main" noGrp="1"/>
          </p:cNvSpPr>
          <p:nvPr/>
        </p:nvSpPr>
        <p:spPr>
          <a:xfrm xmlns:a="http://schemas.openxmlformats.org/drawingml/2006/main">
            <a:off x="6876288" y="1847088"/>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1" name="Text 39">
            <a:extLst xmlns:a="http://schemas.openxmlformats.org/drawingml/2006/main">
              <a:ext uri="{FF2B5EF4-FFF2-40B4-BE49-F238E27FC236}">
                <a16:creationId xmlns:a16="http://schemas.microsoft.com/office/drawing/2014/main" id="{A6D1489E-3EB4-45FA-BB5A-11971A8B9560}"/>
              </a:ext>
            </a:extLst>
          </p:cNvPr>
          <p:cNvSpPr>
            <a:spLocks xmlns:a="http://schemas.openxmlformats.org/drawingml/2006/main" noGrp="1"/>
          </p:cNvSpPr>
          <p:nvPr/>
        </p:nvSpPr>
        <p:spPr>
          <a:xfrm xmlns:a="http://schemas.openxmlformats.org/drawingml/2006/main">
            <a:off x="6912864" y="190652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4.5</a:t>
            </a:r>
            <a:endParaRPr sz="80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01266C37-C67C-4452-B2C9-5F91C68619E7}"/>
              </a:ext>
            </a:extLst>
          </p:cNvPr>
          <p:cNvSpPr>
            <a:spLocks xmlns:a="http://schemas.openxmlformats.org/drawingml/2006/main" noGrp="1"/>
          </p:cNvSpPr>
          <p:nvPr/>
        </p:nvSpPr>
        <p:spPr>
          <a:xfrm xmlns:a="http://schemas.openxmlformats.org/drawingml/2006/main">
            <a:off x="7790688" y="1700784"/>
            <a:ext cx="374904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3" name="Text 41">
            <a:extLst xmlns:a="http://schemas.openxmlformats.org/drawingml/2006/main">
              <a:ext uri="{FF2B5EF4-FFF2-40B4-BE49-F238E27FC236}">
                <a16:creationId xmlns:a16="http://schemas.microsoft.com/office/drawing/2014/main" id="{6A5B1680-18D1-4942-A813-30C695AC6F35}"/>
              </a:ext>
            </a:extLst>
          </p:cNvPr>
          <p:cNvSpPr>
            <a:spLocks xmlns:a="http://schemas.openxmlformats.org/drawingml/2006/main" noGrp="1"/>
          </p:cNvSpPr>
          <p:nvPr/>
        </p:nvSpPr>
        <p:spPr>
          <a:xfrm xmlns:a="http://schemas.openxmlformats.org/drawingml/2006/main">
            <a:off x="7854696" y="1755648"/>
            <a:ext cx="362102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Strongest operational ecosystem due to large partner base, enterprise support model, unified management and security integration.</a:t>
            </a:r>
            <a:endParaRPr sz="800">
              <a:latin typeface="Arial"/>
              <a:ea typeface="Arial"/>
              <a:cs typeface="Arial"/>
            </a:endParaRPr>
          </a:p>
        </p:txBody>
      </p:sp>
      <p:sp>
        <p:nvSpPr>
          <p:cNvPr id="44" name="Shape 42">
            <a:extLst xmlns:a="http://schemas.openxmlformats.org/drawingml/2006/main">
              <a:ext uri="{FF2B5EF4-FFF2-40B4-BE49-F238E27FC236}">
                <a16:creationId xmlns:a16="http://schemas.microsoft.com/office/drawing/2014/main" id="{335589F4-EA92-481D-8ABE-0E29340BB5B0}"/>
              </a:ext>
            </a:extLst>
          </p:cNvPr>
          <p:cNvSpPr>
            <a:spLocks xmlns:a="http://schemas.openxmlformats.org/drawingml/2006/main" noGrp="1"/>
          </p:cNvSpPr>
          <p:nvPr/>
        </p:nvSpPr>
        <p:spPr>
          <a:xfrm xmlns:a="http://schemas.openxmlformats.org/drawingml/2006/main">
            <a:off x="548640" y="2212848"/>
            <a:ext cx="1298448"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5" name="Text 43">
            <a:extLst xmlns:a="http://schemas.openxmlformats.org/drawingml/2006/main">
              <a:ext uri="{FF2B5EF4-FFF2-40B4-BE49-F238E27FC236}">
                <a16:creationId xmlns:a16="http://schemas.microsoft.com/office/drawing/2014/main" id="{D74FD82C-85A9-4D08-BC6C-CB881A2FBE0E}"/>
              </a:ext>
            </a:extLst>
          </p:cNvPr>
          <p:cNvSpPr>
            <a:spLocks xmlns:a="http://schemas.openxmlformats.org/drawingml/2006/main" noGrp="1"/>
          </p:cNvSpPr>
          <p:nvPr/>
        </p:nvSpPr>
        <p:spPr>
          <a:xfrm xmlns:a="http://schemas.openxmlformats.org/drawingml/2006/main">
            <a:off x="612648" y="2267712"/>
            <a:ext cx="1170432"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HPE Networking</a:t>
            </a:r>
            <a:endParaRPr sz="8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FD57702F-92F9-4299-B186-EABF6F4936FB}"/>
              </a:ext>
            </a:extLst>
          </p:cNvPr>
          <p:cNvSpPr>
            <a:spLocks xmlns:a="http://schemas.openxmlformats.org/drawingml/2006/main" noGrp="1"/>
          </p:cNvSpPr>
          <p:nvPr/>
        </p:nvSpPr>
        <p:spPr>
          <a:xfrm xmlns:a="http://schemas.openxmlformats.org/drawingml/2006/main">
            <a:off x="1847088" y="2212848"/>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7" name="Text 45">
            <a:extLst xmlns:a="http://schemas.openxmlformats.org/drawingml/2006/main">
              <a:ext uri="{FF2B5EF4-FFF2-40B4-BE49-F238E27FC236}">
                <a16:creationId xmlns:a16="http://schemas.microsoft.com/office/drawing/2014/main" id="{D17EFC66-A499-48F1-9DDD-A39B473957B8}"/>
              </a:ext>
            </a:extLst>
          </p:cNvPr>
          <p:cNvSpPr>
            <a:spLocks xmlns:a="http://schemas.openxmlformats.org/drawingml/2006/main" noGrp="1"/>
          </p:cNvSpPr>
          <p:nvPr/>
        </p:nvSpPr>
        <p:spPr>
          <a:xfrm xmlns:a="http://schemas.openxmlformats.org/drawingml/2006/main">
            <a:off x="1911096" y="2267712"/>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56572BDB-4D60-4911-B1C7-2D39A98B4019}"/>
              </a:ext>
            </a:extLst>
          </p:cNvPr>
          <p:cNvSpPr>
            <a:spLocks xmlns:a="http://schemas.openxmlformats.org/drawingml/2006/main" noGrp="1"/>
          </p:cNvSpPr>
          <p:nvPr/>
        </p:nvSpPr>
        <p:spPr>
          <a:xfrm xmlns:a="http://schemas.openxmlformats.org/drawingml/2006/main">
            <a:off x="2121408" y="2359152"/>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9" name="Text 47">
            <a:extLst xmlns:a="http://schemas.openxmlformats.org/drawingml/2006/main">
              <a:ext uri="{FF2B5EF4-FFF2-40B4-BE49-F238E27FC236}">
                <a16:creationId xmlns:a16="http://schemas.microsoft.com/office/drawing/2014/main" id="{7D573AA2-3833-4C0A-852C-28F6E12FDBB8}"/>
              </a:ext>
            </a:extLst>
          </p:cNvPr>
          <p:cNvSpPr>
            <a:spLocks xmlns:a="http://schemas.openxmlformats.org/drawingml/2006/main" noGrp="1"/>
          </p:cNvSpPr>
          <p:nvPr/>
        </p:nvSpPr>
        <p:spPr>
          <a:xfrm xmlns:a="http://schemas.openxmlformats.org/drawingml/2006/main">
            <a:off x="2157984" y="2418588"/>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4.5</a:t>
            </a:r>
            <a:endParaRPr sz="80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7902DE10-5000-481A-9AB4-77523D093507}"/>
              </a:ext>
            </a:extLst>
          </p:cNvPr>
          <p:cNvSpPr>
            <a:spLocks xmlns:a="http://schemas.openxmlformats.org/drawingml/2006/main" noGrp="1"/>
          </p:cNvSpPr>
          <p:nvPr/>
        </p:nvSpPr>
        <p:spPr>
          <a:xfrm xmlns:a="http://schemas.openxmlformats.org/drawingml/2006/main">
            <a:off x="3035808" y="2212848"/>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1" name="Text 49">
            <a:extLst xmlns:a="http://schemas.openxmlformats.org/drawingml/2006/main">
              <a:ext uri="{FF2B5EF4-FFF2-40B4-BE49-F238E27FC236}">
                <a16:creationId xmlns:a16="http://schemas.microsoft.com/office/drawing/2014/main" id="{6C20882C-5E5C-4A04-8F2A-CB78AB7A0CBA}"/>
              </a:ext>
            </a:extLst>
          </p:cNvPr>
          <p:cNvSpPr>
            <a:spLocks xmlns:a="http://schemas.openxmlformats.org/drawingml/2006/main" noGrp="1"/>
          </p:cNvSpPr>
          <p:nvPr/>
        </p:nvSpPr>
        <p:spPr>
          <a:xfrm xmlns:a="http://schemas.openxmlformats.org/drawingml/2006/main">
            <a:off x="3099816" y="2267712"/>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53612981-0E52-4204-89D9-9F4F4311D0C5}"/>
              </a:ext>
            </a:extLst>
          </p:cNvPr>
          <p:cNvSpPr>
            <a:spLocks xmlns:a="http://schemas.openxmlformats.org/drawingml/2006/main" noGrp="1"/>
          </p:cNvSpPr>
          <p:nvPr/>
        </p:nvSpPr>
        <p:spPr>
          <a:xfrm xmlns:a="http://schemas.openxmlformats.org/drawingml/2006/main">
            <a:off x="3310128" y="2359152"/>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3" name="Text 51">
            <a:extLst xmlns:a="http://schemas.openxmlformats.org/drawingml/2006/main">
              <a:ext uri="{FF2B5EF4-FFF2-40B4-BE49-F238E27FC236}">
                <a16:creationId xmlns:a16="http://schemas.microsoft.com/office/drawing/2014/main" id="{FDAE4B3A-436E-4808-9508-14575DF1321B}"/>
              </a:ext>
            </a:extLst>
          </p:cNvPr>
          <p:cNvSpPr>
            <a:spLocks xmlns:a="http://schemas.openxmlformats.org/drawingml/2006/main" noGrp="1"/>
          </p:cNvSpPr>
          <p:nvPr/>
        </p:nvSpPr>
        <p:spPr>
          <a:xfrm xmlns:a="http://schemas.openxmlformats.org/drawingml/2006/main">
            <a:off x="3346704" y="2418588"/>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54" name="Shape 52">
            <a:extLst xmlns:a="http://schemas.openxmlformats.org/drawingml/2006/main">
              <a:ext uri="{FF2B5EF4-FFF2-40B4-BE49-F238E27FC236}">
                <a16:creationId xmlns:a16="http://schemas.microsoft.com/office/drawing/2014/main" id="{2A77847C-5B05-4B82-AC01-45DD8DD2A08B}"/>
              </a:ext>
            </a:extLst>
          </p:cNvPr>
          <p:cNvSpPr>
            <a:spLocks xmlns:a="http://schemas.openxmlformats.org/drawingml/2006/main" noGrp="1"/>
          </p:cNvSpPr>
          <p:nvPr/>
        </p:nvSpPr>
        <p:spPr>
          <a:xfrm xmlns:a="http://schemas.openxmlformats.org/drawingml/2006/main">
            <a:off x="4224528" y="2212848"/>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5" name="Text 53">
            <a:extLst xmlns:a="http://schemas.openxmlformats.org/drawingml/2006/main">
              <a:ext uri="{FF2B5EF4-FFF2-40B4-BE49-F238E27FC236}">
                <a16:creationId xmlns:a16="http://schemas.microsoft.com/office/drawing/2014/main" id="{0969B832-FAE0-4054-A33E-A9B93A54712D}"/>
              </a:ext>
            </a:extLst>
          </p:cNvPr>
          <p:cNvSpPr>
            <a:spLocks xmlns:a="http://schemas.openxmlformats.org/drawingml/2006/main" noGrp="1"/>
          </p:cNvSpPr>
          <p:nvPr/>
        </p:nvSpPr>
        <p:spPr>
          <a:xfrm xmlns:a="http://schemas.openxmlformats.org/drawingml/2006/main">
            <a:off x="4288536" y="2267712"/>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56" name="Shape 54">
            <a:extLst xmlns:a="http://schemas.openxmlformats.org/drawingml/2006/main">
              <a:ext uri="{FF2B5EF4-FFF2-40B4-BE49-F238E27FC236}">
                <a16:creationId xmlns:a16="http://schemas.microsoft.com/office/drawing/2014/main" id="{89E87A45-1A0A-4EB6-B5C9-1D2E2D3D026F}"/>
              </a:ext>
            </a:extLst>
          </p:cNvPr>
          <p:cNvSpPr>
            <a:spLocks xmlns:a="http://schemas.openxmlformats.org/drawingml/2006/main" noGrp="1"/>
          </p:cNvSpPr>
          <p:nvPr/>
        </p:nvSpPr>
        <p:spPr>
          <a:xfrm xmlns:a="http://schemas.openxmlformats.org/drawingml/2006/main">
            <a:off x="4498848" y="2359152"/>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7" name="Text 55">
            <a:extLst xmlns:a="http://schemas.openxmlformats.org/drawingml/2006/main">
              <a:ext uri="{FF2B5EF4-FFF2-40B4-BE49-F238E27FC236}">
                <a16:creationId xmlns:a16="http://schemas.microsoft.com/office/drawing/2014/main" id="{17F42947-AF5A-4321-BCD5-6CD1954925F2}"/>
              </a:ext>
            </a:extLst>
          </p:cNvPr>
          <p:cNvSpPr>
            <a:spLocks xmlns:a="http://schemas.openxmlformats.org/drawingml/2006/main" noGrp="1"/>
          </p:cNvSpPr>
          <p:nvPr/>
        </p:nvSpPr>
        <p:spPr>
          <a:xfrm xmlns:a="http://schemas.openxmlformats.org/drawingml/2006/main">
            <a:off x="4535424" y="2418588"/>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4.5</a:t>
            </a:r>
            <a:endParaRPr sz="800">
              <a:latin typeface="Arial"/>
              <a:ea typeface="Arial"/>
              <a:cs typeface="Arial"/>
            </a:endParaRPr>
          </a:p>
        </p:txBody>
      </p:sp>
      <p:sp>
        <p:nvSpPr>
          <p:cNvPr id="58" name="Shape 56">
            <a:extLst xmlns:a="http://schemas.openxmlformats.org/drawingml/2006/main">
              <a:ext uri="{FF2B5EF4-FFF2-40B4-BE49-F238E27FC236}">
                <a16:creationId xmlns:a16="http://schemas.microsoft.com/office/drawing/2014/main" id="{D51364E8-6889-4870-A1AD-130C258CD0F0}"/>
              </a:ext>
            </a:extLst>
          </p:cNvPr>
          <p:cNvSpPr>
            <a:spLocks xmlns:a="http://schemas.openxmlformats.org/drawingml/2006/main" noGrp="1"/>
          </p:cNvSpPr>
          <p:nvPr/>
        </p:nvSpPr>
        <p:spPr>
          <a:xfrm xmlns:a="http://schemas.openxmlformats.org/drawingml/2006/main">
            <a:off x="5413248" y="2212848"/>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9" name="Text 57">
            <a:extLst xmlns:a="http://schemas.openxmlformats.org/drawingml/2006/main">
              <a:ext uri="{FF2B5EF4-FFF2-40B4-BE49-F238E27FC236}">
                <a16:creationId xmlns:a16="http://schemas.microsoft.com/office/drawing/2014/main" id="{5397269D-44BD-40AC-9A33-8C0923DBA057}"/>
              </a:ext>
            </a:extLst>
          </p:cNvPr>
          <p:cNvSpPr>
            <a:spLocks xmlns:a="http://schemas.openxmlformats.org/drawingml/2006/main" noGrp="1"/>
          </p:cNvSpPr>
          <p:nvPr/>
        </p:nvSpPr>
        <p:spPr>
          <a:xfrm xmlns:a="http://schemas.openxmlformats.org/drawingml/2006/main">
            <a:off x="5477256" y="2267712"/>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60" name="Shape 58">
            <a:extLst xmlns:a="http://schemas.openxmlformats.org/drawingml/2006/main">
              <a:ext uri="{FF2B5EF4-FFF2-40B4-BE49-F238E27FC236}">
                <a16:creationId xmlns:a16="http://schemas.microsoft.com/office/drawing/2014/main" id="{A3087D1C-5E18-4B66-B426-9634B3D34ACE}"/>
              </a:ext>
            </a:extLst>
          </p:cNvPr>
          <p:cNvSpPr>
            <a:spLocks xmlns:a="http://schemas.openxmlformats.org/drawingml/2006/main" noGrp="1"/>
          </p:cNvSpPr>
          <p:nvPr/>
        </p:nvSpPr>
        <p:spPr>
          <a:xfrm xmlns:a="http://schemas.openxmlformats.org/drawingml/2006/main">
            <a:off x="5687568" y="2359152"/>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1" name="Text 59">
            <a:extLst xmlns:a="http://schemas.openxmlformats.org/drawingml/2006/main">
              <a:ext uri="{FF2B5EF4-FFF2-40B4-BE49-F238E27FC236}">
                <a16:creationId xmlns:a16="http://schemas.microsoft.com/office/drawing/2014/main" id="{A0DDD0FE-0D2D-481D-BE37-13EF319065D1}"/>
              </a:ext>
            </a:extLst>
          </p:cNvPr>
          <p:cNvSpPr>
            <a:spLocks xmlns:a="http://schemas.openxmlformats.org/drawingml/2006/main" noGrp="1"/>
          </p:cNvSpPr>
          <p:nvPr/>
        </p:nvSpPr>
        <p:spPr>
          <a:xfrm xmlns:a="http://schemas.openxmlformats.org/drawingml/2006/main">
            <a:off x="5724144" y="2418588"/>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4.5</a:t>
            </a:r>
            <a:endParaRPr sz="800">
              <a:latin typeface="Arial"/>
              <a:ea typeface="Arial"/>
              <a:cs typeface="Arial"/>
            </a:endParaRPr>
          </a:p>
        </p:txBody>
      </p:sp>
      <p:sp>
        <p:nvSpPr>
          <p:cNvPr id="62" name="Shape 60">
            <a:extLst xmlns:a="http://schemas.openxmlformats.org/drawingml/2006/main">
              <a:ext uri="{FF2B5EF4-FFF2-40B4-BE49-F238E27FC236}">
                <a16:creationId xmlns:a16="http://schemas.microsoft.com/office/drawing/2014/main" id="{9C9A4DA4-6023-40F6-8C7D-678DB8ECB74F}"/>
              </a:ext>
            </a:extLst>
          </p:cNvPr>
          <p:cNvSpPr>
            <a:spLocks xmlns:a="http://schemas.openxmlformats.org/drawingml/2006/main" noGrp="1"/>
          </p:cNvSpPr>
          <p:nvPr/>
        </p:nvSpPr>
        <p:spPr>
          <a:xfrm xmlns:a="http://schemas.openxmlformats.org/drawingml/2006/main">
            <a:off x="6601968" y="2212848"/>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3" name="Text 61">
            <a:extLst xmlns:a="http://schemas.openxmlformats.org/drawingml/2006/main">
              <a:ext uri="{FF2B5EF4-FFF2-40B4-BE49-F238E27FC236}">
                <a16:creationId xmlns:a16="http://schemas.microsoft.com/office/drawing/2014/main" id="{9B050A1D-3559-4B1D-B174-A6F7C2067542}"/>
              </a:ext>
            </a:extLst>
          </p:cNvPr>
          <p:cNvSpPr>
            <a:spLocks xmlns:a="http://schemas.openxmlformats.org/drawingml/2006/main" noGrp="1"/>
          </p:cNvSpPr>
          <p:nvPr/>
        </p:nvSpPr>
        <p:spPr>
          <a:xfrm xmlns:a="http://schemas.openxmlformats.org/drawingml/2006/main">
            <a:off x="6665976" y="2267712"/>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64" name="Shape 62">
            <a:extLst xmlns:a="http://schemas.openxmlformats.org/drawingml/2006/main">
              <a:ext uri="{FF2B5EF4-FFF2-40B4-BE49-F238E27FC236}">
                <a16:creationId xmlns:a16="http://schemas.microsoft.com/office/drawing/2014/main" id="{DEDF7F07-891D-420E-8BB0-7771DC1B2D6B}"/>
              </a:ext>
            </a:extLst>
          </p:cNvPr>
          <p:cNvSpPr>
            <a:spLocks xmlns:a="http://schemas.openxmlformats.org/drawingml/2006/main" noGrp="1"/>
          </p:cNvSpPr>
          <p:nvPr/>
        </p:nvSpPr>
        <p:spPr>
          <a:xfrm xmlns:a="http://schemas.openxmlformats.org/drawingml/2006/main">
            <a:off x="6876288" y="2359152"/>
            <a:ext cx="640080" cy="219456"/>
          </a:xfrm>
          <a:prstGeom xmlns:a="http://schemas.openxmlformats.org/drawingml/2006/main" prst="roundRect">
            <a:avLst>
              <a:gd name="adj" fmla="val 16667"/>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5" name="Text 63">
            <a:extLst xmlns:a="http://schemas.openxmlformats.org/drawingml/2006/main">
              <a:ext uri="{FF2B5EF4-FFF2-40B4-BE49-F238E27FC236}">
                <a16:creationId xmlns:a16="http://schemas.microsoft.com/office/drawing/2014/main" id="{B9276A6E-4395-4FB6-BEF8-D3D0334085D5}"/>
              </a:ext>
            </a:extLst>
          </p:cNvPr>
          <p:cNvSpPr>
            <a:spLocks xmlns:a="http://schemas.openxmlformats.org/drawingml/2006/main" noGrp="1"/>
          </p:cNvSpPr>
          <p:nvPr/>
        </p:nvSpPr>
        <p:spPr>
          <a:xfrm xmlns:a="http://schemas.openxmlformats.org/drawingml/2006/main">
            <a:off x="6912864" y="2418588"/>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3.8</a:t>
            </a:r>
            <a:endParaRPr sz="800">
              <a:latin typeface="Arial"/>
              <a:ea typeface="Arial"/>
              <a:cs typeface="Arial"/>
            </a:endParaRPr>
          </a:p>
        </p:txBody>
      </p:sp>
      <p:sp>
        <p:nvSpPr>
          <p:cNvPr id="66" name="Shape 64">
            <a:extLst xmlns:a="http://schemas.openxmlformats.org/drawingml/2006/main">
              <a:ext uri="{FF2B5EF4-FFF2-40B4-BE49-F238E27FC236}">
                <a16:creationId xmlns:a16="http://schemas.microsoft.com/office/drawing/2014/main" id="{BB8A2B4F-9FB0-4D8C-9383-07783B25D2A9}"/>
              </a:ext>
            </a:extLst>
          </p:cNvPr>
          <p:cNvSpPr>
            <a:spLocks xmlns:a="http://schemas.openxmlformats.org/drawingml/2006/main" noGrp="1"/>
          </p:cNvSpPr>
          <p:nvPr/>
        </p:nvSpPr>
        <p:spPr>
          <a:xfrm xmlns:a="http://schemas.openxmlformats.org/drawingml/2006/main">
            <a:off x="7790688" y="2212848"/>
            <a:ext cx="374904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7" name="Text 65">
            <a:extLst xmlns:a="http://schemas.openxmlformats.org/drawingml/2006/main">
              <a:ext uri="{FF2B5EF4-FFF2-40B4-BE49-F238E27FC236}">
                <a16:creationId xmlns:a16="http://schemas.microsoft.com/office/drawing/2014/main" id="{1C432F36-7CED-4041-9400-480E5B7D8804}"/>
              </a:ext>
            </a:extLst>
          </p:cNvPr>
          <p:cNvSpPr>
            <a:spLocks xmlns:a="http://schemas.openxmlformats.org/drawingml/2006/main" noGrp="1"/>
          </p:cNvSpPr>
          <p:nvPr/>
        </p:nvSpPr>
        <p:spPr>
          <a:xfrm xmlns:a="http://schemas.openxmlformats.org/drawingml/2006/main">
            <a:off x="7854696" y="2267712"/>
            <a:ext cx="362102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Strong operational case, but buyers should validate integration roadmap and support handoff across Aruba and Juniper platforms.</a:t>
            </a:r>
            <a:endParaRPr sz="800">
              <a:latin typeface="Arial"/>
              <a:ea typeface="Arial"/>
              <a:cs typeface="Arial"/>
            </a:endParaRPr>
          </a:p>
        </p:txBody>
      </p:sp>
      <p:sp>
        <p:nvSpPr>
          <p:cNvPr id="68" name="Shape 66">
            <a:extLst xmlns:a="http://schemas.openxmlformats.org/drawingml/2006/main">
              <a:ext uri="{FF2B5EF4-FFF2-40B4-BE49-F238E27FC236}">
                <a16:creationId xmlns:a16="http://schemas.microsoft.com/office/drawing/2014/main" id="{41DBD9B3-F23D-4D8F-87F2-FE3EE3A77067}"/>
              </a:ext>
            </a:extLst>
          </p:cNvPr>
          <p:cNvSpPr>
            <a:spLocks xmlns:a="http://schemas.openxmlformats.org/drawingml/2006/main" noGrp="1"/>
          </p:cNvSpPr>
          <p:nvPr/>
        </p:nvSpPr>
        <p:spPr>
          <a:xfrm xmlns:a="http://schemas.openxmlformats.org/drawingml/2006/main">
            <a:off x="548640" y="2724912"/>
            <a:ext cx="1298448"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9" name="Text 67">
            <a:extLst xmlns:a="http://schemas.openxmlformats.org/drawingml/2006/main">
              <a:ext uri="{FF2B5EF4-FFF2-40B4-BE49-F238E27FC236}">
                <a16:creationId xmlns:a16="http://schemas.microsoft.com/office/drawing/2014/main" id="{2C88C879-72FC-44C6-88EC-7B32BA882D15}"/>
              </a:ext>
            </a:extLst>
          </p:cNvPr>
          <p:cNvSpPr>
            <a:spLocks xmlns:a="http://schemas.openxmlformats.org/drawingml/2006/main" noGrp="1"/>
          </p:cNvSpPr>
          <p:nvPr/>
        </p:nvSpPr>
        <p:spPr>
          <a:xfrm xmlns:a="http://schemas.openxmlformats.org/drawingml/2006/main">
            <a:off x="612648" y="2779776"/>
            <a:ext cx="1170432"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Arista</a:t>
            </a:r>
            <a:endParaRPr sz="800">
              <a:latin typeface="Arial"/>
              <a:ea typeface="Arial"/>
              <a:cs typeface="Arial"/>
            </a:endParaRPr>
          </a:p>
        </p:txBody>
      </p:sp>
      <p:sp>
        <p:nvSpPr>
          <p:cNvPr id="70" name="Shape 68">
            <a:extLst xmlns:a="http://schemas.openxmlformats.org/drawingml/2006/main">
              <a:ext uri="{FF2B5EF4-FFF2-40B4-BE49-F238E27FC236}">
                <a16:creationId xmlns:a16="http://schemas.microsoft.com/office/drawing/2014/main" id="{27F0188F-D4E0-4618-AFB6-46A572D2804B}"/>
              </a:ext>
            </a:extLst>
          </p:cNvPr>
          <p:cNvSpPr>
            <a:spLocks xmlns:a="http://schemas.openxmlformats.org/drawingml/2006/main" noGrp="1"/>
          </p:cNvSpPr>
          <p:nvPr/>
        </p:nvSpPr>
        <p:spPr>
          <a:xfrm xmlns:a="http://schemas.openxmlformats.org/drawingml/2006/main">
            <a:off x="1847088" y="2724912"/>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1" name="Text 69">
            <a:extLst xmlns:a="http://schemas.openxmlformats.org/drawingml/2006/main">
              <a:ext uri="{FF2B5EF4-FFF2-40B4-BE49-F238E27FC236}">
                <a16:creationId xmlns:a16="http://schemas.microsoft.com/office/drawing/2014/main" id="{21657B9A-3963-421B-A59C-28AB4D9AAE15}"/>
              </a:ext>
            </a:extLst>
          </p:cNvPr>
          <p:cNvSpPr>
            <a:spLocks xmlns:a="http://schemas.openxmlformats.org/drawingml/2006/main" noGrp="1"/>
          </p:cNvSpPr>
          <p:nvPr/>
        </p:nvSpPr>
        <p:spPr>
          <a:xfrm xmlns:a="http://schemas.openxmlformats.org/drawingml/2006/main">
            <a:off x="1911096" y="2779776"/>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72" name="Shape 70">
            <a:extLst xmlns:a="http://schemas.openxmlformats.org/drawingml/2006/main">
              <a:ext uri="{FF2B5EF4-FFF2-40B4-BE49-F238E27FC236}">
                <a16:creationId xmlns:a16="http://schemas.microsoft.com/office/drawing/2014/main" id="{B2ECD475-FA38-43F9-9F4E-9A8DB5DB2FE5}"/>
              </a:ext>
            </a:extLst>
          </p:cNvPr>
          <p:cNvSpPr>
            <a:spLocks xmlns:a="http://schemas.openxmlformats.org/drawingml/2006/main" noGrp="1"/>
          </p:cNvSpPr>
          <p:nvPr/>
        </p:nvSpPr>
        <p:spPr>
          <a:xfrm xmlns:a="http://schemas.openxmlformats.org/drawingml/2006/main">
            <a:off x="2121408" y="2871216"/>
            <a:ext cx="640080" cy="219456"/>
          </a:xfrm>
          <a:prstGeom xmlns:a="http://schemas.openxmlformats.org/drawingml/2006/main" prst="roundRect">
            <a:avLst>
              <a:gd name="adj" fmla="val 16667"/>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3" name="Text 71">
            <a:extLst xmlns:a="http://schemas.openxmlformats.org/drawingml/2006/main">
              <a:ext uri="{FF2B5EF4-FFF2-40B4-BE49-F238E27FC236}">
                <a16:creationId xmlns:a16="http://schemas.microsoft.com/office/drawing/2014/main" id="{960DFB3B-FB29-4EA3-B014-051416001EBA}"/>
              </a:ext>
            </a:extLst>
          </p:cNvPr>
          <p:cNvSpPr>
            <a:spLocks xmlns:a="http://schemas.openxmlformats.org/drawingml/2006/main" noGrp="1"/>
          </p:cNvSpPr>
          <p:nvPr/>
        </p:nvSpPr>
        <p:spPr>
          <a:xfrm xmlns:a="http://schemas.openxmlformats.org/drawingml/2006/main">
            <a:off x="2157984" y="2930652"/>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3.7</a:t>
            </a:r>
            <a:endParaRPr sz="800">
              <a:latin typeface="Arial"/>
              <a:ea typeface="Arial"/>
              <a:cs typeface="Arial"/>
            </a:endParaRPr>
          </a:p>
        </p:txBody>
      </p:sp>
      <p:sp>
        <p:nvSpPr>
          <p:cNvPr id="74" name="Shape 72">
            <a:extLst xmlns:a="http://schemas.openxmlformats.org/drawingml/2006/main">
              <a:ext uri="{FF2B5EF4-FFF2-40B4-BE49-F238E27FC236}">
                <a16:creationId xmlns:a16="http://schemas.microsoft.com/office/drawing/2014/main" id="{97604C61-1C5C-4894-93E2-B1D0170CFF14}"/>
              </a:ext>
            </a:extLst>
          </p:cNvPr>
          <p:cNvSpPr>
            <a:spLocks xmlns:a="http://schemas.openxmlformats.org/drawingml/2006/main" noGrp="1"/>
          </p:cNvSpPr>
          <p:nvPr/>
        </p:nvSpPr>
        <p:spPr>
          <a:xfrm xmlns:a="http://schemas.openxmlformats.org/drawingml/2006/main">
            <a:off x="3035808" y="2724912"/>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5" name="Text 73">
            <a:extLst xmlns:a="http://schemas.openxmlformats.org/drawingml/2006/main">
              <a:ext uri="{FF2B5EF4-FFF2-40B4-BE49-F238E27FC236}">
                <a16:creationId xmlns:a16="http://schemas.microsoft.com/office/drawing/2014/main" id="{3D1CF643-EA6A-452E-94E3-48A75971AB8D}"/>
              </a:ext>
            </a:extLst>
          </p:cNvPr>
          <p:cNvSpPr>
            <a:spLocks xmlns:a="http://schemas.openxmlformats.org/drawingml/2006/main" noGrp="1"/>
          </p:cNvSpPr>
          <p:nvPr/>
        </p:nvSpPr>
        <p:spPr>
          <a:xfrm xmlns:a="http://schemas.openxmlformats.org/drawingml/2006/main">
            <a:off x="3099816" y="2779776"/>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76" name="Shape 74">
            <a:extLst xmlns:a="http://schemas.openxmlformats.org/drawingml/2006/main">
              <a:ext uri="{FF2B5EF4-FFF2-40B4-BE49-F238E27FC236}">
                <a16:creationId xmlns:a16="http://schemas.microsoft.com/office/drawing/2014/main" id="{45960D20-F63A-42E3-AD7B-14941BC03404}"/>
              </a:ext>
            </a:extLst>
          </p:cNvPr>
          <p:cNvSpPr>
            <a:spLocks xmlns:a="http://schemas.openxmlformats.org/drawingml/2006/main" noGrp="1"/>
          </p:cNvSpPr>
          <p:nvPr/>
        </p:nvSpPr>
        <p:spPr>
          <a:xfrm xmlns:a="http://schemas.openxmlformats.org/drawingml/2006/main">
            <a:off x="3310128" y="2871216"/>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7" name="Text 75">
            <a:extLst xmlns:a="http://schemas.openxmlformats.org/drawingml/2006/main">
              <a:ext uri="{FF2B5EF4-FFF2-40B4-BE49-F238E27FC236}">
                <a16:creationId xmlns:a16="http://schemas.microsoft.com/office/drawing/2014/main" id="{FEB9388E-C709-42A1-9430-1F5132A08561}"/>
              </a:ext>
            </a:extLst>
          </p:cNvPr>
          <p:cNvSpPr>
            <a:spLocks xmlns:a="http://schemas.openxmlformats.org/drawingml/2006/main" noGrp="1"/>
          </p:cNvSpPr>
          <p:nvPr/>
        </p:nvSpPr>
        <p:spPr>
          <a:xfrm xmlns:a="http://schemas.openxmlformats.org/drawingml/2006/main">
            <a:off x="3346704" y="2930652"/>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4.5</a:t>
            </a:r>
            <a:endParaRPr sz="800">
              <a:latin typeface="Arial"/>
              <a:ea typeface="Arial"/>
              <a:cs typeface="Arial"/>
            </a:endParaRPr>
          </a:p>
        </p:txBody>
      </p:sp>
      <p:sp>
        <p:nvSpPr>
          <p:cNvPr id="78" name="Shape 76">
            <a:extLst xmlns:a="http://schemas.openxmlformats.org/drawingml/2006/main">
              <a:ext uri="{FF2B5EF4-FFF2-40B4-BE49-F238E27FC236}">
                <a16:creationId xmlns:a16="http://schemas.microsoft.com/office/drawing/2014/main" id="{ED315B4F-6C98-46BB-BC74-78A45FDB6D92}"/>
              </a:ext>
            </a:extLst>
          </p:cNvPr>
          <p:cNvSpPr>
            <a:spLocks xmlns:a="http://schemas.openxmlformats.org/drawingml/2006/main" noGrp="1"/>
          </p:cNvSpPr>
          <p:nvPr/>
        </p:nvSpPr>
        <p:spPr>
          <a:xfrm xmlns:a="http://schemas.openxmlformats.org/drawingml/2006/main">
            <a:off x="4224528" y="2724912"/>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9" name="Text 77">
            <a:extLst xmlns:a="http://schemas.openxmlformats.org/drawingml/2006/main">
              <a:ext uri="{FF2B5EF4-FFF2-40B4-BE49-F238E27FC236}">
                <a16:creationId xmlns:a16="http://schemas.microsoft.com/office/drawing/2014/main" id="{717A7DE0-A2CF-45EA-AB7B-E48F81A387BA}"/>
              </a:ext>
            </a:extLst>
          </p:cNvPr>
          <p:cNvSpPr>
            <a:spLocks xmlns:a="http://schemas.openxmlformats.org/drawingml/2006/main" noGrp="1"/>
          </p:cNvSpPr>
          <p:nvPr/>
        </p:nvSpPr>
        <p:spPr>
          <a:xfrm xmlns:a="http://schemas.openxmlformats.org/drawingml/2006/main">
            <a:off x="4288536" y="2779776"/>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80" name="Shape 78">
            <a:extLst xmlns:a="http://schemas.openxmlformats.org/drawingml/2006/main">
              <a:ext uri="{FF2B5EF4-FFF2-40B4-BE49-F238E27FC236}">
                <a16:creationId xmlns:a16="http://schemas.microsoft.com/office/drawing/2014/main" id="{9311C3EF-DDED-43B2-B535-6118587D8ACA}"/>
              </a:ext>
            </a:extLst>
          </p:cNvPr>
          <p:cNvSpPr>
            <a:spLocks xmlns:a="http://schemas.openxmlformats.org/drawingml/2006/main" noGrp="1"/>
          </p:cNvSpPr>
          <p:nvPr/>
        </p:nvSpPr>
        <p:spPr>
          <a:xfrm xmlns:a="http://schemas.openxmlformats.org/drawingml/2006/main">
            <a:off x="4498848" y="2871216"/>
            <a:ext cx="640080" cy="219456"/>
          </a:xfrm>
          <a:prstGeom xmlns:a="http://schemas.openxmlformats.org/drawingml/2006/main" prst="roundRect">
            <a:avLst>
              <a:gd name="adj" fmla="val 16667"/>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1" name="Text 79">
            <a:extLst xmlns:a="http://schemas.openxmlformats.org/drawingml/2006/main">
              <a:ext uri="{FF2B5EF4-FFF2-40B4-BE49-F238E27FC236}">
                <a16:creationId xmlns:a16="http://schemas.microsoft.com/office/drawing/2014/main" id="{6B51349D-970B-49F8-99B0-4C71B6708485}"/>
              </a:ext>
            </a:extLst>
          </p:cNvPr>
          <p:cNvSpPr>
            <a:spLocks xmlns:a="http://schemas.openxmlformats.org/drawingml/2006/main" noGrp="1"/>
          </p:cNvSpPr>
          <p:nvPr/>
        </p:nvSpPr>
        <p:spPr>
          <a:xfrm xmlns:a="http://schemas.openxmlformats.org/drawingml/2006/main">
            <a:off x="4535424" y="2930652"/>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3.8</a:t>
            </a:r>
            <a:endParaRPr sz="800">
              <a:latin typeface="Arial"/>
              <a:ea typeface="Arial"/>
              <a:cs typeface="Arial"/>
            </a:endParaRPr>
          </a:p>
        </p:txBody>
      </p:sp>
      <p:sp>
        <p:nvSpPr>
          <p:cNvPr id="82" name="Shape 80">
            <a:extLst xmlns:a="http://schemas.openxmlformats.org/drawingml/2006/main">
              <a:ext uri="{FF2B5EF4-FFF2-40B4-BE49-F238E27FC236}">
                <a16:creationId xmlns:a16="http://schemas.microsoft.com/office/drawing/2014/main" id="{AF6573B2-49E9-47E9-BBA8-A3F191CF4363}"/>
              </a:ext>
            </a:extLst>
          </p:cNvPr>
          <p:cNvSpPr>
            <a:spLocks xmlns:a="http://schemas.openxmlformats.org/drawingml/2006/main" noGrp="1"/>
          </p:cNvSpPr>
          <p:nvPr/>
        </p:nvSpPr>
        <p:spPr>
          <a:xfrm xmlns:a="http://schemas.openxmlformats.org/drawingml/2006/main">
            <a:off x="5413248" y="2724912"/>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3" name="Text 81">
            <a:extLst xmlns:a="http://schemas.openxmlformats.org/drawingml/2006/main">
              <a:ext uri="{FF2B5EF4-FFF2-40B4-BE49-F238E27FC236}">
                <a16:creationId xmlns:a16="http://schemas.microsoft.com/office/drawing/2014/main" id="{38DF2A02-2FD4-45E8-BA12-98B05ADD697E}"/>
              </a:ext>
            </a:extLst>
          </p:cNvPr>
          <p:cNvSpPr>
            <a:spLocks xmlns:a="http://schemas.openxmlformats.org/drawingml/2006/main" noGrp="1"/>
          </p:cNvSpPr>
          <p:nvPr/>
        </p:nvSpPr>
        <p:spPr>
          <a:xfrm xmlns:a="http://schemas.openxmlformats.org/drawingml/2006/main">
            <a:off x="5477256" y="2779776"/>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84" name="Shape 82">
            <a:extLst xmlns:a="http://schemas.openxmlformats.org/drawingml/2006/main">
              <a:ext uri="{FF2B5EF4-FFF2-40B4-BE49-F238E27FC236}">
                <a16:creationId xmlns:a16="http://schemas.microsoft.com/office/drawing/2014/main" id="{28700A90-DB26-433B-BCCE-6BC53A3EC4A8}"/>
              </a:ext>
            </a:extLst>
          </p:cNvPr>
          <p:cNvSpPr>
            <a:spLocks xmlns:a="http://schemas.openxmlformats.org/drawingml/2006/main" noGrp="1"/>
          </p:cNvSpPr>
          <p:nvPr/>
        </p:nvSpPr>
        <p:spPr>
          <a:xfrm xmlns:a="http://schemas.openxmlformats.org/drawingml/2006/main">
            <a:off x="5687568" y="2871216"/>
            <a:ext cx="640080" cy="219456"/>
          </a:xfrm>
          <a:prstGeom xmlns:a="http://schemas.openxmlformats.org/drawingml/2006/main" prst="roundRect">
            <a:avLst>
              <a:gd name="adj" fmla="val 16667"/>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5" name="Text 83">
            <a:extLst xmlns:a="http://schemas.openxmlformats.org/drawingml/2006/main">
              <a:ext uri="{FF2B5EF4-FFF2-40B4-BE49-F238E27FC236}">
                <a16:creationId xmlns:a16="http://schemas.microsoft.com/office/drawing/2014/main" id="{7715ED06-EC4F-4E20-91AF-FDB18D5CD81C}"/>
              </a:ext>
            </a:extLst>
          </p:cNvPr>
          <p:cNvSpPr>
            <a:spLocks xmlns:a="http://schemas.openxmlformats.org/drawingml/2006/main" noGrp="1"/>
          </p:cNvSpPr>
          <p:nvPr/>
        </p:nvSpPr>
        <p:spPr>
          <a:xfrm xmlns:a="http://schemas.openxmlformats.org/drawingml/2006/main">
            <a:off x="5724144" y="2930652"/>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3.8</a:t>
            </a:r>
            <a:endParaRPr sz="800">
              <a:latin typeface="Arial"/>
              <a:ea typeface="Arial"/>
              <a:cs typeface="Arial"/>
            </a:endParaRPr>
          </a:p>
        </p:txBody>
      </p:sp>
      <p:sp>
        <p:nvSpPr>
          <p:cNvPr id="86" name="Shape 84">
            <a:extLst xmlns:a="http://schemas.openxmlformats.org/drawingml/2006/main">
              <a:ext uri="{FF2B5EF4-FFF2-40B4-BE49-F238E27FC236}">
                <a16:creationId xmlns:a16="http://schemas.microsoft.com/office/drawing/2014/main" id="{A6075A90-7BCA-45CC-81F9-B79A15DBDE13}"/>
              </a:ext>
            </a:extLst>
          </p:cNvPr>
          <p:cNvSpPr>
            <a:spLocks xmlns:a="http://schemas.openxmlformats.org/drawingml/2006/main" noGrp="1"/>
          </p:cNvSpPr>
          <p:nvPr/>
        </p:nvSpPr>
        <p:spPr>
          <a:xfrm xmlns:a="http://schemas.openxmlformats.org/drawingml/2006/main">
            <a:off x="6601968" y="2724912"/>
            <a:ext cx="118872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7" name="Text 85">
            <a:extLst xmlns:a="http://schemas.openxmlformats.org/drawingml/2006/main">
              <a:ext uri="{FF2B5EF4-FFF2-40B4-BE49-F238E27FC236}">
                <a16:creationId xmlns:a16="http://schemas.microsoft.com/office/drawing/2014/main" id="{89129F69-35F0-4EF0-B51E-ECAC949F35A4}"/>
              </a:ext>
            </a:extLst>
          </p:cNvPr>
          <p:cNvSpPr>
            <a:spLocks xmlns:a="http://schemas.openxmlformats.org/drawingml/2006/main" noGrp="1"/>
          </p:cNvSpPr>
          <p:nvPr/>
        </p:nvSpPr>
        <p:spPr>
          <a:xfrm xmlns:a="http://schemas.openxmlformats.org/drawingml/2006/main">
            <a:off x="6665976" y="2779776"/>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88" name="Shape 86">
            <a:extLst xmlns:a="http://schemas.openxmlformats.org/drawingml/2006/main">
              <a:ext uri="{FF2B5EF4-FFF2-40B4-BE49-F238E27FC236}">
                <a16:creationId xmlns:a16="http://schemas.microsoft.com/office/drawing/2014/main" id="{12CED250-C5FA-4320-8CFE-591DEF2F47ED}"/>
              </a:ext>
            </a:extLst>
          </p:cNvPr>
          <p:cNvSpPr>
            <a:spLocks xmlns:a="http://schemas.openxmlformats.org/drawingml/2006/main" noGrp="1"/>
          </p:cNvSpPr>
          <p:nvPr/>
        </p:nvSpPr>
        <p:spPr>
          <a:xfrm xmlns:a="http://schemas.openxmlformats.org/drawingml/2006/main">
            <a:off x="6876288" y="2871216"/>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9" name="Text 87">
            <a:extLst xmlns:a="http://schemas.openxmlformats.org/drawingml/2006/main">
              <a:ext uri="{FF2B5EF4-FFF2-40B4-BE49-F238E27FC236}">
                <a16:creationId xmlns:a16="http://schemas.microsoft.com/office/drawing/2014/main" id="{47C0A38F-AA38-4D79-8486-7151D6EA807E}"/>
              </a:ext>
            </a:extLst>
          </p:cNvPr>
          <p:cNvSpPr>
            <a:spLocks xmlns:a="http://schemas.openxmlformats.org/drawingml/2006/main" noGrp="1"/>
          </p:cNvSpPr>
          <p:nvPr/>
        </p:nvSpPr>
        <p:spPr>
          <a:xfrm xmlns:a="http://schemas.openxmlformats.org/drawingml/2006/main">
            <a:off x="6912864" y="2930652"/>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4.0</a:t>
            </a:r>
            <a:endParaRPr sz="800">
              <a:latin typeface="Arial"/>
              <a:ea typeface="Arial"/>
              <a:cs typeface="Arial"/>
            </a:endParaRPr>
          </a:p>
        </p:txBody>
      </p:sp>
      <p:sp>
        <p:nvSpPr>
          <p:cNvPr id="90" name="Shape 88">
            <a:extLst xmlns:a="http://schemas.openxmlformats.org/drawingml/2006/main">
              <a:ext uri="{FF2B5EF4-FFF2-40B4-BE49-F238E27FC236}">
                <a16:creationId xmlns:a16="http://schemas.microsoft.com/office/drawing/2014/main" id="{82B22C4A-A314-4A7C-A349-4A481DB4F566}"/>
              </a:ext>
            </a:extLst>
          </p:cNvPr>
          <p:cNvSpPr>
            <a:spLocks xmlns:a="http://schemas.openxmlformats.org/drawingml/2006/main" noGrp="1"/>
          </p:cNvSpPr>
          <p:nvPr/>
        </p:nvSpPr>
        <p:spPr>
          <a:xfrm xmlns:a="http://schemas.openxmlformats.org/drawingml/2006/main">
            <a:off x="7790688" y="2724912"/>
            <a:ext cx="3749040" cy="512064"/>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1" name="Text 89">
            <a:extLst xmlns:a="http://schemas.openxmlformats.org/drawingml/2006/main">
              <a:ext uri="{FF2B5EF4-FFF2-40B4-BE49-F238E27FC236}">
                <a16:creationId xmlns:a16="http://schemas.microsoft.com/office/drawing/2014/main" id="{5D689208-2EB8-4678-AD98-FFE8EA151496}"/>
              </a:ext>
            </a:extLst>
          </p:cNvPr>
          <p:cNvSpPr>
            <a:spLocks xmlns:a="http://schemas.openxmlformats.org/drawingml/2006/main" noGrp="1"/>
          </p:cNvSpPr>
          <p:nvPr/>
        </p:nvSpPr>
        <p:spPr>
          <a:xfrm xmlns:a="http://schemas.openxmlformats.org/drawingml/2006/main">
            <a:off x="7854696" y="2779776"/>
            <a:ext cx="362102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Operational model is strong for modern data-center/cloud environments; global campus rollout depends more on integrator capability.</a:t>
            </a:r>
            <a:endParaRPr sz="800">
              <a:latin typeface="Arial"/>
              <a:ea typeface="Arial"/>
              <a:cs typeface="Arial"/>
            </a:endParaRPr>
          </a:p>
        </p:txBody>
      </p:sp>
      <p:sp>
        <p:nvSpPr>
          <p:cNvPr id="92" name="Shape 90">
            <a:extLst xmlns:a="http://schemas.openxmlformats.org/drawingml/2006/main">
              <a:ext uri="{FF2B5EF4-FFF2-40B4-BE49-F238E27FC236}">
                <a16:creationId xmlns:a16="http://schemas.microsoft.com/office/drawing/2014/main" id="{485DAC94-FBB4-4A2C-A734-CEE25B7D3716}"/>
              </a:ext>
            </a:extLst>
          </p:cNvPr>
          <p:cNvSpPr>
            <a:spLocks xmlns:a="http://schemas.openxmlformats.org/drawingml/2006/main" noGrp="1"/>
          </p:cNvSpPr>
          <p:nvPr/>
        </p:nvSpPr>
        <p:spPr>
          <a:xfrm xmlns:a="http://schemas.openxmlformats.org/drawingml/2006/main">
            <a:off x="548640" y="3236976"/>
            <a:ext cx="1298448"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3" name="Text 91">
            <a:extLst xmlns:a="http://schemas.openxmlformats.org/drawingml/2006/main">
              <a:ext uri="{FF2B5EF4-FFF2-40B4-BE49-F238E27FC236}">
                <a16:creationId xmlns:a16="http://schemas.microsoft.com/office/drawing/2014/main" id="{66BAE2D2-628A-493D-831D-5A17F2031206}"/>
              </a:ext>
            </a:extLst>
          </p:cNvPr>
          <p:cNvSpPr>
            <a:spLocks xmlns:a="http://schemas.openxmlformats.org/drawingml/2006/main" noGrp="1"/>
          </p:cNvSpPr>
          <p:nvPr/>
        </p:nvSpPr>
        <p:spPr>
          <a:xfrm xmlns:a="http://schemas.openxmlformats.org/drawingml/2006/main">
            <a:off x="612648" y="3291840"/>
            <a:ext cx="1170432"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Huawei</a:t>
            </a:r>
            <a:endParaRPr sz="800">
              <a:latin typeface="Arial"/>
              <a:ea typeface="Arial"/>
              <a:cs typeface="Arial"/>
            </a:endParaRPr>
          </a:p>
        </p:txBody>
      </p:sp>
      <p:sp>
        <p:nvSpPr>
          <p:cNvPr id="94" name="Shape 92">
            <a:extLst xmlns:a="http://schemas.openxmlformats.org/drawingml/2006/main">
              <a:ext uri="{FF2B5EF4-FFF2-40B4-BE49-F238E27FC236}">
                <a16:creationId xmlns:a16="http://schemas.microsoft.com/office/drawing/2014/main" id="{836D52E1-5B4D-41EE-8975-159AD4F0366D}"/>
              </a:ext>
            </a:extLst>
          </p:cNvPr>
          <p:cNvSpPr>
            <a:spLocks xmlns:a="http://schemas.openxmlformats.org/drawingml/2006/main" noGrp="1"/>
          </p:cNvSpPr>
          <p:nvPr/>
        </p:nvSpPr>
        <p:spPr>
          <a:xfrm xmlns:a="http://schemas.openxmlformats.org/drawingml/2006/main">
            <a:off x="1847088" y="3236976"/>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5" name="Text 93">
            <a:extLst xmlns:a="http://schemas.openxmlformats.org/drawingml/2006/main">
              <a:ext uri="{FF2B5EF4-FFF2-40B4-BE49-F238E27FC236}">
                <a16:creationId xmlns:a16="http://schemas.microsoft.com/office/drawing/2014/main" id="{468F59BB-4023-4BE1-A5B0-F74D0CCE1343}"/>
              </a:ext>
            </a:extLst>
          </p:cNvPr>
          <p:cNvSpPr>
            <a:spLocks xmlns:a="http://schemas.openxmlformats.org/drawingml/2006/main" noGrp="1"/>
          </p:cNvSpPr>
          <p:nvPr/>
        </p:nvSpPr>
        <p:spPr>
          <a:xfrm xmlns:a="http://schemas.openxmlformats.org/drawingml/2006/main">
            <a:off x="1911096" y="3291840"/>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96" name="Shape 94">
            <a:extLst xmlns:a="http://schemas.openxmlformats.org/drawingml/2006/main">
              <a:ext uri="{FF2B5EF4-FFF2-40B4-BE49-F238E27FC236}">
                <a16:creationId xmlns:a16="http://schemas.microsoft.com/office/drawing/2014/main" id="{CB00E609-A384-4549-A2EA-197E7C12B030}"/>
              </a:ext>
            </a:extLst>
          </p:cNvPr>
          <p:cNvSpPr>
            <a:spLocks xmlns:a="http://schemas.openxmlformats.org/drawingml/2006/main" noGrp="1"/>
          </p:cNvSpPr>
          <p:nvPr/>
        </p:nvSpPr>
        <p:spPr>
          <a:xfrm xmlns:a="http://schemas.openxmlformats.org/drawingml/2006/main">
            <a:off x="2121408" y="3383280"/>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7" name="Text 95">
            <a:extLst xmlns:a="http://schemas.openxmlformats.org/drawingml/2006/main">
              <a:ext uri="{FF2B5EF4-FFF2-40B4-BE49-F238E27FC236}">
                <a16:creationId xmlns:a16="http://schemas.microsoft.com/office/drawing/2014/main" id="{CC569CC2-701E-48C5-86B5-04CDDD61FDD1}"/>
              </a:ext>
            </a:extLst>
          </p:cNvPr>
          <p:cNvSpPr>
            <a:spLocks xmlns:a="http://schemas.openxmlformats.org/drawingml/2006/main" noGrp="1"/>
          </p:cNvSpPr>
          <p:nvPr/>
        </p:nvSpPr>
        <p:spPr>
          <a:xfrm xmlns:a="http://schemas.openxmlformats.org/drawingml/2006/main">
            <a:off x="2157984" y="3442716"/>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4.0</a:t>
            </a:r>
            <a:endParaRPr sz="800">
              <a:latin typeface="Arial"/>
              <a:ea typeface="Arial"/>
              <a:cs typeface="Arial"/>
            </a:endParaRPr>
          </a:p>
        </p:txBody>
      </p:sp>
      <p:sp>
        <p:nvSpPr>
          <p:cNvPr id="98" name="Shape 96">
            <a:extLst xmlns:a="http://schemas.openxmlformats.org/drawingml/2006/main">
              <a:ext uri="{FF2B5EF4-FFF2-40B4-BE49-F238E27FC236}">
                <a16:creationId xmlns:a16="http://schemas.microsoft.com/office/drawing/2014/main" id="{AD116DFC-BC6C-4AF6-8E59-A47BF32D9A68}"/>
              </a:ext>
            </a:extLst>
          </p:cNvPr>
          <p:cNvSpPr>
            <a:spLocks xmlns:a="http://schemas.openxmlformats.org/drawingml/2006/main" noGrp="1"/>
          </p:cNvSpPr>
          <p:nvPr/>
        </p:nvSpPr>
        <p:spPr>
          <a:xfrm xmlns:a="http://schemas.openxmlformats.org/drawingml/2006/main">
            <a:off x="3035808" y="3236976"/>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9" name="Text 97">
            <a:extLst xmlns:a="http://schemas.openxmlformats.org/drawingml/2006/main">
              <a:ext uri="{FF2B5EF4-FFF2-40B4-BE49-F238E27FC236}">
                <a16:creationId xmlns:a16="http://schemas.microsoft.com/office/drawing/2014/main" id="{CC228F79-57DA-4390-8D07-42B8E8916945}"/>
              </a:ext>
            </a:extLst>
          </p:cNvPr>
          <p:cNvSpPr>
            <a:spLocks xmlns:a="http://schemas.openxmlformats.org/drawingml/2006/main" noGrp="1"/>
          </p:cNvSpPr>
          <p:nvPr/>
        </p:nvSpPr>
        <p:spPr>
          <a:xfrm xmlns:a="http://schemas.openxmlformats.org/drawingml/2006/main">
            <a:off x="3099816" y="3291840"/>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100" name="Shape 98">
            <a:extLst xmlns:a="http://schemas.openxmlformats.org/drawingml/2006/main">
              <a:ext uri="{FF2B5EF4-FFF2-40B4-BE49-F238E27FC236}">
                <a16:creationId xmlns:a16="http://schemas.microsoft.com/office/drawing/2014/main" id="{90099FAF-E1DA-403D-9F1D-04E25AA4D061}"/>
              </a:ext>
            </a:extLst>
          </p:cNvPr>
          <p:cNvSpPr>
            <a:spLocks xmlns:a="http://schemas.openxmlformats.org/drawingml/2006/main" noGrp="1"/>
          </p:cNvSpPr>
          <p:nvPr/>
        </p:nvSpPr>
        <p:spPr>
          <a:xfrm xmlns:a="http://schemas.openxmlformats.org/drawingml/2006/main">
            <a:off x="3310128" y="3383280"/>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1" name="Text 99">
            <a:extLst xmlns:a="http://schemas.openxmlformats.org/drawingml/2006/main">
              <a:ext uri="{FF2B5EF4-FFF2-40B4-BE49-F238E27FC236}">
                <a16:creationId xmlns:a16="http://schemas.microsoft.com/office/drawing/2014/main" id="{6368D5AE-579F-44BE-AF9C-158909F38776}"/>
              </a:ext>
            </a:extLst>
          </p:cNvPr>
          <p:cNvSpPr>
            <a:spLocks xmlns:a="http://schemas.openxmlformats.org/drawingml/2006/main" noGrp="1"/>
          </p:cNvSpPr>
          <p:nvPr/>
        </p:nvSpPr>
        <p:spPr>
          <a:xfrm xmlns:a="http://schemas.openxmlformats.org/drawingml/2006/main">
            <a:off x="3346704" y="3442716"/>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4.0</a:t>
            </a:r>
            <a:endParaRPr sz="800">
              <a:latin typeface="Arial"/>
              <a:ea typeface="Arial"/>
              <a:cs typeface="Arial"/>
            </a:endParaRPr>
          </a:p>
        </p:txBody>
      </p:sp>
      <p:sp>
        <p:nvSpPr>
          <p:cNvPr id="102" name="Shape 100">
            <a:extLst xmlns:a="http://schemas.openxmlformats.org/drawingml/2006/main">
              <a:ext uri="{FF2B5EF4-FFF2-40B4-BE49-F238E27FC236}">
                <a16:creationId xmlns:a16="http://schemas.microsoft.com/office/drawing/2014/main" id="{36F3C2F1-9C50-42AE-B503-78D0A0417E1F}"/>
              </a:ext>
            </a:extLst>
          </p:cNvPr>
          <p:cNvSpPr>
            <a:spLocks xmlns:a="http://schemas.openxmlformats.org/drawingml/2006/main" noGrp="1"/>
          </p:cNvSpPr>
          <p:nvPr/>
        </p:nvSpPr>
        <p:spPr>
          <a:xfrm xmlns:a="http://schemas.openxmlformats.org/drawingml/2006/main">
            <a:off x="4224528" y="3236976"/>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3" name="Text 101">
            <a:extLst xmlns:a="http://schemas.openxmlformats.org/drawingml/2006/main">
              <a:ext uri="{FF2B5EF4-FFF2-40B4-BE49-F238E27FC236}">
                <a16:creationId xmlns:a16="http://schemas.microsoft.com/office/drawing/2014/main" id="{4035681A-C063-4CFC-84DC-F2236FF48588}"/>
              </a:ext>
            </a:extLst>
          </p:cNvPr>
          <p:cNvSpPr>
            <a:spLocks xmlns:a="http://schemas.openxmlformats.org/drawingml/2006/main" noGrp="1"/>
          </p:cNvSpPr>
          <p:nvPr/>
        </p:nvSpPr>
        <p:spPr>
          <a:xfrm xmlns:a="http://schemas.openxmlformats.org/drawingml/2006/main">
            <a:off x="4288536" y="3291840"/>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104" name="Shape 102">
            <a:extLst xmlns:a="http://schemas.openxmlformats.org/drawingml/2006/main">
              <a:ext uri="{FF2B5EF4-FFF2-40B4-BE49-F238E27FC236}">
                <a16:creationId xmlns:a16="http://schemas.microsoft.com/office/drawing/2014/main" id="{FA5F902E-5220-47F1-BA87-DB9780BD4D16}"/>
              </a:ext>
            </a:extLst>
          </p:cNvPr>
          <p:cNvSpPr>
            <a:spLocks xmlns:a="http://schemas.openxmlformats.org/drawingml/2006/main" noGrp="1"/>
          </p:cNvSpPr>
          <p:nvPr/>
        </p:nvSpPr>
        <p:spPr>
          <a:xfrm xmlns:a="http://schemas.openxmlformats.org/drawingml/2006/main">
            <a:off x="4498848" y="3383280"/>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5" name="Text 103">
            <a:extLst xmlns:a="http://schemas.openxmlformats.org/drawingml/2006/main">
              <a:ext uri="{FF2B5EF4-FFF2-40B4-BE49-F238E27FC236}">
                <a16:creationId xmlns:a16="http://schemas.microsoft.com/office/drawing/2014/main" id="{87D6229D-AB61-4285-9F13-DB14BEA82CC1}"/>
              </a:ext>
            </a:extLst>
          </p:cNvPr>
          <p:cNvSpPr>
            <a:spLocks xmlns:a="http://schemas.openxmlformats.org/drawingml/2006/main" noGrp="1"/>
          </p:cNvSpPr>
          <p:nvPr/>
        </p:nvSpPr>
        <p:spPr>
          <a:xfrm xmlns:a="http://schemas.openxmlformats.org/drawingml/2006/main">
            <a:off x="4535424" y="3442716"/>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4.0</a:t>
            </a:r>
            <a:endParaRPr sz="800">
              <a:latin typeface="Arial"/>
              <a:ea typeface="Arial"/>
              <a:cs typeface="Arial"/>
            </a:endParaRPr>
          </a:p>
        </p:txBody>
      </p:sp>
      <p:sp>
        <p:nvSpPr>
          <p:cNvPr id="106" name="Shape 104">
            <a:extLst xmlns:a="http://schemas.openxmlformats.org/drawingml/2006/main">
              <a:ext uri="{FF2B5EF4-FFF2-40B4-BE49-F238E27FC236}">
                <a16:creationId xmlns:a16="http://schemas.microsoft.com/office/drawing/2014/main" id="{FD3C1998-DDC5-4785-9F0D-5D007F329CAF}"/>
              </a:ext>
            </a:extLst>
          </p:cNvPr>
          <p:cNvSpPr>
            <a:spLocks xmlns:a="http://schemas.openxmlformats.org/drawingml/2006/main" noGrp="1"/>
          </p:cNvSpPr>
          <p:nvPr/>
        </p:nvSpPr>
        <p:spPr>
          <a:xfrm xmlns:a="http://schemas.openxmlformats.org/drawingml/2006/main">
            <a:off x="5413248" y="3236976"/>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7" name="Text 105">
            <a:extLst xmlns:a="http://schemas.openxmlformats.org/drawingml/2006/main">
              <a:ext uri="{FF2B5EF4-FFF2-40B4-BE49-F238E27FC236}">
                <a16:creationId xmlns:a16="http://schemas.microsoft.com/office/drawing/2014/main" id="{112D7FB5-815E-4BD8-B056-484C8C31FB95}"/>
              </a:ext>
            </a:extLst>
          </p:cNvPr>
          <p:cNvSpPr>
            <a:spLocks xmlns:a="http://schemas.openxmlformats.org/drawingml/2006/main" noGrp="1"/>
          </p:cNvSpPr>
          <p:nvPr/>
        </p:nvSpPr>
        <p:spPr>
          <a:xfrm xmlns:a="http://schemas.openxmlformats.org/drawingml/2006/main">
            <a:off x="5477256" y="3291840"/>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108" name="Shape 106">
            <a:extLst xmlns:a="http://schemas.openxmlformats.org/drawingml/2006/main">
              <a:ext uri="{FF2B5EF4-FFF2-40B4-BE49-F238E27FC236}">
                <a16:creationId xmlns:a16="http://schemas.microsoft.com/office/drawing/2014/main" id="{BAD68D34-9D54-493A-85E7-9A32BFF874B7}"/>
              </a:ext>
            </a:extLst>
          </p:cNvPr>
          <p:cNvSpPr>
            <a:spLocks xmlns:a="http://schemas.openxmlformats.org/drawingml/2006/main" noGrp="1"/>
          </p:cNvSpPr>
          <p:nvPr/>
        </p:nvSpPr>
        <p:spPr>
          <a:xfrm xmlns:a="http://schemas.openxmlformats.org/drawingml/2006/main">
            <a:off x="5687568" y="3383280"/>
            <a:ext cx="640080" cy="219456"/>
          </a:xfrm>
          <a:prstGeom xmlns:a="http://schemas.openxmlformats.org/drawingml/2006/main" prst="roundRect">
            <a:avLst>
              <a:gd name="adj" fmla="val 16667"/>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9" name="Text 107">
            <a:extLst xmlns:a="http://schemas.openxmlformats.org/drawingml/2006/main">
              <a:ext uri="{FF2B5EF4-FFF2-40B4-BE49-F238E27FC236}">
                <a16:creationId xmlns:a16="http://schemas.microsoft.com/office/drawing/2014/main" id="{FE8CC192-2241-479F-B298-C648A3DE7CF4}"/>
              </a:ext>
            </a:extLst>
          </p:cNvPr>
          <p:cNvSpPr>
            <a:spLocks xmlns:a="http://schemas.openxmlformats.org/drawingml/2006/main" noGrp="1"/>
          </p:cNvSpPr>
          <p:nvPr/>
        </p:nvSpPr>
        <p:spPr>
          <a:xfrm xmlns:a="http://schemas.openxmlformats.org/drawingml/2006/main">
            <a:off x="5724144" y="3442716"/>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3.8</a:t>
            </a:r>
            <a:endParaRPr sz="800">
              <a:latin typeface="Arial"/>
              <a:ea typeface="Arial"/>
              <a:cs typeface="Arial"/>
            </a:endParaRPr>
          </a:p>
        </p:txBody>
      </p:sp>
      <p:sp>
        <p:nvSpPr>
          <p:cNvPr id="110" name="Shape 108">
            <a:extLst xmlns:a="http://schemas.openxmlformats.org/drawingml/2006/main">
              <a:ext uri="{FF2B5EF4-FFF2-40B4-BE49-F238E27FC236}">
                <a16:creationId xmlns:a16="http://schemas.microsoft.com/office/drawing/2014/main" id="{51B91266-E67E-4D9A-B949-32963473BEED}"/>
              </a:ext>
            </a:extLst>
          </p:cNvPr>
          <p:cNvSpPr>
            <a:spLocks xmlns:a="http://schemas.openxmlformats.org/drawingml/2006/main" noGrp="1"/>
          </p:cNvSpPr>
          <p:nvPr/>
        </p:nvSpPr>
        <p:spPr>
          <a:xfrm xmlns:a="http://schemas.openxmlformats.org/drawingml/2006/main">
            <a:off x="6601968" y="3236976"/>
            <a:ext cx="118872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11" name="Text 109">
            <a:extLst xmlns:a="http://schemas.openxmlformats.org/drawingml/2006/main">
              <a:ext uri="{FF2B5EF4-FFF2-40B4-BE49-F238E27FC236}">
                <a16:creationId xmlns:a16="http://schemas.microsoft.com/office/drawing/2014/main" id="{3363BCB2-3A1B-44A4-9B66-F9A4C97F3F75}"/>
              </a:ext>
            </a:extLst>
          </p:cNvPr>
          <p:cNvSpPr>
            <a:spLocks xmlns:a="http://schemas.openxmlformats.org/drawingml/2006/main" noGrp="1"/>
          </p:cNvSpPr>
          <p:nvPr/>
        </p:nvSpPr>
        <p:spPr>
          <a:xfrm xmlns:a="http://schemas.openxmlformats.org/drawingml/2006/main">
            <a:off x="6665976" y="3291840"/>
            <a:ext cx="106070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112" name="Shape 110">
            <a:extLst xmlns:a="http://schemas.openxmlformats.org/drawingml/2006/main">
              <a:ext uri="{FF2B5EF4-FFF2-40B4-BE49-F238E27FC236}">
                <a16:creationId xmlns:a16="http://schemas.microsoft.com/office/drawing/2014/main" id="{3EB7FF92-889D-4C92-B7EB-B74BF8B15B4E}"/>
              </a:ext>
            </a:extLst>
          </p:cNvPr>
          <p:cNvSpPr>
            <a:spLocks xmlns:a="http://schemas.openxmlformats.org/drawingml/2006/main" noGrp="1"/>
          </p:cNvSpPr>
          <p:nvPr/>
        </p:nvSpPr>
        <p:spPr>
          <a:xfrm xmlns:a="http://schemas.openxmlformats.org/drawingml/2006/main">
            <a:off x="6876288" y="3383280"/>
            <a:ext cx="640080" cy="219456"/>
          </a:xfrm>
          <a:prstGeom xmlns:a="http://schemas.openxmlformats.org/drawingml/2006/main" prst="roundRect">
            <a:avLst>
              <a:gd name="adj" fmla="val 16667"/>
            </a:avLst>
          </a:prstGeom>
          <a:solidFill xmlns:a="http://schemas.openxmlformats.org/drawingml/2006/main">
            <a:srgbClr val="EAD2C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13" name="Text 111">
            <a:extLst xmlns:a="http://schemas.openxmlformats.org/drawingml/2006/main">
              <a:ext uri="{FF2B5EF4-FFF2-40B4-BE49-F238E27FC236}">
                <a16:creationId xmlns:a16="http://schemas.microsoft.com/office/drawing/2014/main" id="{2160E408-F3AF-4943-B62E-5971CF5C9544}"/>
              </a:ext>
            </a:extLst>
          </p:cNvPr>
          <p:cNvSpPr>
            <a:spLocks xmlns:a="http://schemas.openxmlformats.org/drawingml/2006/main" noGrp="1"/>
          </p:cNvSpPr>
          <p:nvPr/>
        </p:nvSpPr>
        <p:spPr>
          <a:xfrm xmlns:a="http://schemas.openxmlformats.org/drawingml/2006/main">
            <a:off x="6912864" y="3442716"/>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2.8</a:t>
            </a:r>
            <a:endParaRPr sz="800">
              <a:latin typeface="Arial"/>
              <a:ea typeface="Arial"/>
              <a:cs typeface="Arial"/>
            </a:endParaRPr>
          </a:p>
        </p:txBody>
      </p:sp>
      <p:sp>
        <p:nvSpPr>
          <p:cNvPr id="114" name="Shape 112">
            <a:extLst xmlns:a="http://schemas.openxmlformats.org/drawingml/2006/main">
              <a:ext uri="{FF2B5EF4-FFF2-40B4-BE49-F238E27FC236}">
                <a16:creationId xmlns:a16="http://schemas.microsoft.com/office/drawing/2014/main" id="{1B2EE990-BCD6-4C29-8375-84ED8A34EA9B}"/>
              </a:ext>
            </a:extLst>
          </p:cNvPr>
          <p:cNvSpPr>
            <a:spLocks xmlns:a="http://schemas.openxmlformats.org/drawingml/2006/main" noGrp="1"/>
          </p:cNvSpPr>
          <p:nvPr/>
        </p:nvSpPr>
        <p:spPr>
          <a:xfrm xmlns:a="http://schemas.openxmlformats.org/drawingml/2006/main">
            <a:off x="7790688" y="3236976"/>
            <a:ext cx="3749040" cy="512064"/>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15" name="Text 113">
            <a:extLst xmlns:a="http://schemas.openxmlformats.org/drawingml/2006/main">
              <a:ext uri="{FF2B5EF4-FFF2-40B4-BE49-F238E27FC236}">
                <a16:creationId xmlns:a16="http://schemas.microsoft.com/office/drawing/2014/main" id="{EE28ADF6-D47E-4AEE-840A-20982C8D3AC0}"/>
              </a:ext>
            </a:extLst>
          </p:cNvPr>
          <p:cNvSpPr>
            <a:spLocks xmlns:a="http://schemas.openxmlformats.org/drawingml/2006/main" noGrp="1"/>
          </p:cNvSpPr>
          <p:nvPr/>
        </p:nvSpPr>
        <p:spPr>
          <a:xfrm xmlns:a="http://schemas.openxmlformats.org/drawingml/2006/main">
            <a:off x="7854696" y="3291840"/>
            <a:ext cx="3621024" cy="42062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Broad operational tooling and support base, but geopolitical and compliance constraints increase delivery complexity in some regions.</a:t>
            </a:r>
            <a:endParaRPr sz="800">
              <a:latin typeface="Arial"/>
              <a:ea typeface="Arial"/>
              <a:cs typeface="Arial"/>
            </a:endParaRPr>
          </a:p>
        </p:txBody>
      </p:sp>
      <p:sp>
        <p:nvSpPr>
          <p:cNvPr id="116" name="Text 114">
            <a:extLst xmlns:a="http://schemas.openxmlformats.org/drawingml/2006/main">
              <a:ext uri="{FF2B5EF4-FFF2-40B4-BE49-F238E27FC236}">
                <a16:creationId xmlns:a16="http://schemas.microsoft.com/office/drawing/2014/main" id="{65AF48A3-4108-4F14-8A06-CB2ACA79779F}"/>
              </a:ext>
            </a:extLst>
          </p:cNvPr>
          <p:cNvSpPr>
            <a:spLocks xmlns:a="http://schemas.openxmlformats.org/drawingml/2006/main" noGrp="1"/>
          </p:cNvSpPr>
          <p:nvPr/>
        </p:nvSpPr>
        <p:spPr>
          <a:xfrm xmlns:a="http://schemas.openxmlformats.org/drawingml/2006/main">
            <a:off x="475488" y="4041648"/>
            <a:ext cx="41148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Operational risk lens for RFP evaluation</a:t>
            </a:r>
            <a:endParaRPr sz="1000">
              <a:latin typeface="Arial"/>
              <a:ea typeface="Arial"/>
              <a:cs typeface="Arial"/>
            </a:endParaRPr>
          </a:p>
        </p:txBody>
      </p:sp>
      <p:sp>
        <p:nvSpPr>
          <p:cNvPr id="117" name="Shape 115">
            <a:extLst xmlns:a="http://schemas.openxmlformats.org/drawingml/2006/main">
              <a:ext uri="{FF2B5EF4-FFF2-40B4-BE49-F238E27FC236}">
                <a16:creationId xmlns:a16="http://schemas.microsoft.com/office/drawing/2014/main" id="{87028FF8-B42D-4709-815D-514DE713BCCE}"/>
              </a:ext>
            </a:extLst>
          </p:cNvPr>
          <p:cNvSpPr>
            <a:spLocks xmlns:a="http://schemas.openxmlformats.org/drawingml/2006/main" noGrp="1"/>
          </p:cNvSpPr>
          <p:nvPr/>
        </p:nvSpPr>
        <p:spPr>
          <a:xfrm xmlns:a="http://schemas.openxmlformats.org/drawingml/2006/main">
            <a:off x="621792" y="4370832"/>
            <a:ext cx="2688336" cy="804672"/>
          </a:xfrm>
          <a:prstGeom xmlns:a="http://schemas.openxmlformats.org/drawingml/2006/main" prst="rect">
            <a:avLst/>
          </a:prstGeom>
          <a:solidFill xmlns:a="http://schemas.openxmlformats.org/drawingml/2006/main">
            <a:srgbClr val="ECE5DB"/>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18" name="Text 116">
            <a:extLst xmlns:a="http://schemas.openxmlformats.org/drawingml/2006/main">
              <a:ext uri="{FF2B5EF4-FFF2-40B4-BE49-F238E27FC236}">
                <a16:creationId xmlns:a16="http://schemas.microsoft.com/office/drawing/2014/main" id="{7D8657B8-8C6E-4D72-B66E-B358CE4FA6BF}"/>
              </a:ext>
            </a:extLst>
          </p:cNvPr>
          <p:cNvSpPr>
            <a:spLocks xmlns:a="http://schemas.openxmlformats.org/drawingml/2006/main" noGrp="1"/>
          </p:cNvSpPr>
          <p:nvPr/>
        </p:nvSpPr>
        <p:spPr>
          <a:xfrm xmlns:a="http://schemas.openxmlformats.org/drawingml/2006/main">
            <a:off x="768096" y="4517136"/>
            <a:ext cx="23957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Integration Risk</a:t>
            </a:r>
            <a:endParaRPr sz="800">
              <a:latin typeface="Arial"/>
              <a:ea typeface="Arial"/>
              <a:cs typeface="Arial"/>
            </a:endParaRPr>
          </a:p>
        </p:txBody>
      </p:sp>
      <p:sp>
        <p:nvSpPr>
          <p:cNvPr id="119" name="Text 117">
            <a:extLst xmlns:a="http://schemas.openxmlformats.org/drawingml/2006/main">
              <a:ext uri="{FF2B5EF4-FFF2-40B4-BE49-F238E27FC236}">
                <a16:creationId xmlns:a16="http://schemas.microsoft.com/office/drawing/2014/main" id="{0DA180C1-E9C6-42E2-9C59-68A487BA8A44}"/>
              </a:ext>
            </a:extLst>
          </p:cNvPr>
          <p:cNvSpPr>
            <a:spLocks xmlns:a="http://schemas.openxmlformats.org/drawingml/2006/main" noGrp="1"/>
          </p:cNvSpPr>
          <p:nvPr/>
        </p:nvSpPr>
        <p:spPr>
          <a:xfrm xmlns:a="http://schemas.openxmlformats.org/drawingml/2006/main">
            <a:off x="768096" y="4727448"/>
            <a:ext cx="2395728"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HPE should be tested for Aruba + Juniper roadmap consistency, SKU rationalization and support escalation model.</a:t>
            </a:r>
            <a:endParaRPr sz="800">
              <a:latin typeface="Arial"/>
              <a:ea typeface="Arial"/>
              <a:cs typeface="Arial"/>
            </a:endParaRPr>
          </a:p>
        </p:txBody>
      </p:sp>
      <p:sp>
        <p:nvSpPr>
          <p:cNvPr id="120" name="Shape 118">
            <a:extLst xmlns:a="http://schemas.openxmlformats.org/drawingml/2006/main">
              <a:ext uri="{FF2B5EF4-FFF2-40B4-BE49-F238E27FC236}">
                <a16:creationId xmlns:a16="http://schemas.microsoft.com/office/drawing/2014/main" id="{2F2AB824-D80A-4932-B2E1-26AC511B19D2}"/>
              </a:ext>
            </a:extLst>
          </p:cNvPr>
          <p:cNvSpPr>
            <a:spLocks xmlns:a="http://schemas.openxmlformats.org/drawingml/2006/main" noGrp="1"/>
          </p:cNvSpPr>
          <p:nvPr/>
        </p:nvSpPr>
        <p:spPr>
          <a:xfrm xmlns:a="http://schemas.openxmlformats.org/drawingml/2006/main">
            <a:off x="3438144" y="4370832"/>
            <a:ext cx="2688336" cy="804672"/>
          </a:xfrm>
          <a:prstGeom xmlns:a="http://schemas.openxmlformats.org/drawingml/2006/main" prst="rect">
            <a:avLst/>
          </a:prstGeom>
          <a:solidFill xmlns:a="http://schemas.openxmlformats.org/drawingml/2006/main">
            <a:srgbClr val="EFEAF7"/>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21" name="Text 119">
            <a:extLst xmlns:a="http://schemas.openxmlformats.org/drawingml/2006/main">
              <a:ext uri="{FF2B5EF4-FFF2-40B4-BE49-F238E27FC236}">
                <a16:creationId xmlns:a16="http://schemas.microsoft.com/office/drawing/2014/main" id="{F7942256-1DE8-445F-99C8-06460B173B5A}"/>
              </a:ext>
            </a:extLst>
          </p:cNvPr>
          <p:cNvSpPr>
            <a:spLocks xmlns:a="http://schemas.openxmlformats.org/drawingml/2006/main" noGrp="1"/>
          </p:cNvSpPr>
          <p:nvPr/>
        </p:nvSpPr>
        <p:spPr>
          <a:xfrm xmlns:a="http://schemas.openxmlformats.org/drawingml/2006/main">
            <a:off x="3584448" y="4517136"/>
            <a:ext cx="23957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Delivery Risk</a:t>
            </a:r>
            <a:endParaRPr sz="800">
              <a:latin typeface="Arial"/>
              <a:ea typeface="Arial"/>
              <a:cs typeface="Arial"/>
            </a:endParaRPr>
          </a:p>
        </p:txBody>
      </p:sp>
      <p:sp>
        <p:nvSpPr>
          <p:cNvPr id="122" name="Text 120">
            <a:extLst xmlns:a="http://schemas.openxmlformats.org/drawingml/2006/main">
              <a:ext uri="{FF2B5EF4-FFF2-40B4-BE49-F238E27FC236}">
                <a16:creationId xmlns:a16="http://schemas.microsoft.com/office/drawing/2014/main" id="{A0117AF7-D9A6-44A5-9FE1-8C816D8F99E7}"/>
              </a:ext>
            </a:extLst>
          </p:cNvPr>
          <p:cNvSpPr>
            <a:spLocks xmlns:a="http://schemas.openxmlformats.org/drawingml/2006/main" noGrp="1"/>
          </p:cNvSpPr>
          <p:nvPr/>
        </p:nvSpPr>
        <p:spPr>
          <a:xfrm xmlns:a="http://schemas.openxmlformats.org/drawingml/2006/main">
            <a:off x="3584448" y="4727448"/>
            <a:ext cx="2395728"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Arista should be paired with a strong integrator if campus or multi-country branch rollout is included.</a:t>
            </a:r>
            <a:endParaRPr sz="800">
              <a:latin typeface="Arial"/>
              <a:ea typeface="Arial"/>
              <a:cs typeface="Arial"/>
            </a:endParaRPr>
          </a:p>
        </p:txBody>
      </p:sp>
      <p:sp>
        <p:nvSpPr>
          <p:cNvPr id="123" name="Shape 121">
            <a:extLst xmlns:a="http://schemas.openxmlformats.org/drawingml/2006/main">
              <a:ext uri="{FF2B5EF4-FFF2-40B4-BE49-F238E27FC236}">
                <a16:creationId xmlns:a16="http://schemas.microsoft.com/office/drawing/2014/main" id="{4B10B499-33DF-4C92-AF61-F05A13C5591F}"/>
              </a:ext>
            </a:extLst>
          </p:cNvPr>
          <p:cNvSpPr>
            <a:spLocks xmlns:a="http://schemas.openxmlformats.org/drawingml/2006/main" noGrp="1"/>
          </p:cNvSpPr>
          <p:nvPr/>
        </p:nvSpPr>
        <p:spPr>
          <a:xfrm xmlns:a="http://schemas.openxmlformats.org/drawingml/2006/main">
            <a:off x="6254496" y="4370832"/>
            <a:ext cx="2688336" cy="804672"/>
          </a:xfrm>
          <a:prstGeom xmlns:a="http://schemas.openxmlformats.org/drawingml/2006/main" prst="rect">
            <a:avLst/>
          </a:prstGeom>
          <a:solidFill xmlns:a="http://schemas.openxmlformats.org/drawingml/2006/main">
            <a:srgbClr val="F3E7D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24" name="Text 122">
            <a:extLst xmlns:a="http://schemas.openxmlformats.org/drawingml/2006/main">
              <a:ext uri="{FF2B5EF4-FFF2-40B4-BE49-F238E27FC236}">
                <a16:creationId xmlns:a16="http://schemas.microsoft.com/office/drawing/2014/main" id="{F7A7E142-EB4F-419D-A398-A611C629FFD7}"/>
              </a:ext>
            </a:extLst>
          </p:cNvPr>
          <p:cNvSpPr>
            <a:spLocks xmlns:a="http://schemas.openxmlformats.org/drawingml/2006/main" noGrp="1"/>
          </p:cNvSpPr>
          <p:nvPr/>
        </p:nvSpPr>
        <p:spPr>
          <a:xfrm xmlns:a="http://schemas.openxmlformats.org/drawingml/2006/main">
            <a:off x="6400800" y="4517136"/>
            <a:ext cx="23957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Compliance Risk</a:t>
            </a:r>
            <a:endParaRPr sz="800">
              <a:latin typeface="Arial"/>
              <a:ea typeface="Arial"/>
              <a:cs typeface="Arial"/>
            </a:endParaRPr>
          </a:p>
        </p:txBody>
      </p:sp>
      <p:sp>
        <p:nvSpPr>
          <p:cNvPr id="125" name="Text 123">
            <a:extLst xmlns:a="http://schemas.openxmlformats.org/drawingml/2006/main">
              <a:ext uri="{FF2B5EF4-FFF2-40B4-BE49-F238E27FC236}">
                <a16:creationId xmlns:a16="http://schemas.microsoft.com/office/drawing/2014/main" id="{428D40DF-06CC-4210-8B83-AECBE3996137}"/>
              </a:ext>
            </a:extLst>
          </p:cNvPr>
          <p:cNvSpPr>
            <a:spLocks xmlns:a="http://schemas.openxmlformats.org/drawingml/2006/main" noGrp="1"/>
          </p:cNvSpPr>
          <p:nvPr/>
        </p:nvSpPr>
        <p:spPr>
          <a:xfrm xmlns:a="http://schemas.openxmlformats.org/drawingml/2006/main">
            <a:off x="6400800" y="4727448"/>
            <a:ext cx="2395728"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Huawei should be validated against country-level procurement, telecom and cybersecurity restrictions before any NA/EU use.</a:t>
            </a:r>
            <a:endParaRPr sz="800">
              <a:latin typeface="Arial"/>
              <a:ea typeface="Arial"/>
              <a:cs typeface="Arial"/>
            </a:endParaRPr>
          </a:p>
        </p:txBody>
      </p:sp>
      <p:sp>
        <p:nvSpPr>
          <p:cNvPr id="126" name="Shape 124">
            <a:extLst xmlns:a="http://schemas.openxmlformats.org/drawingml/2006/main">
              <a:ext uri="{FF2B5EF4-FFF2-40B4-BE49-F238E27FC236}">
                <a16:creationId xmlns:a16="http://schemas.microsoft.com/office/drawing/2014/main" id="{D7061EDF-5725-4A41-AF62-797BCFE08728}"/>
              </a:ext>
            </a:extLst>
          </p:cNvPr>
          <p:cNvSpPr>
            <a:spLocks xmlns:a="http://schemas.openxmlformats.org/drawingml/2006/main" noGrp="1"/>
          </p:cNvSpPr>
          <p:nvPr/>
        </p:nvSpPr>
        <p:spPr>
          <a:xfrm xmlns:a="http://schemas.openxmlformats.org/drawingml/2006/main">
            <a:off x="9070848" y="4370832"/>
            <a:ext cx="2688336" cy="804672"/>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sz="800"/>
          </a:p>
        </p:txBody>
      </p:sp>
      <p:sp>
        <p:nvSpPr>
          <p:cNvPr id="127" name="Text 125">
            <a:extLst xmlns:a="http://schemas.openxmlformats.org/drawingml/2006/main">
              <a:ext uri="{FF2B5EF4-FFF2-40B4-BE49-F238E27FC236}">
                <a16:creationId xmlns:a16="http://schemas.microsoft.com/office/drawing/2014/main" id="{2B521C8A-1AA8-4F8C-8E5D-042BC4693F0E}"/>
              </a:ext>
            </a:extLst>
          </p:cNvPr>
          <p:cNvSpPr>
            <a:spLocks xmlns:a="http://schemas.openxmlformats.org/drawingml/2006/main" noGrp="1"/>
          </p:cNvSpPr>
          <p:nvPr/>
        </p:nvSpPr>
        <p:spPr>
          <a:xfrm xmlns:a="http://schemas.openxmlformats.org/drawingml/2006/main">
            <a:off x="9217152" y="4517136"/>
            <a:ext cx="23957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Lock-In Risk</a:t>
            </a:r>
            <a:endParaRPr sz="800">
              <a:latin typeface="Arial"/>
              <a:ea typeface="Arial"/>
              <a:cs typeface="Arial"/>
            </a:endParaRPr>
          </a:p>
        </p:txBody>
      </p:sp>
      <p:sp>
        <p:nvSpPr>
          <p:cNvPr id="128" name="Text 126">
            <a:extLst xmlns:a="http://schemas.openxmlformats.org/drawingml/2006/main">
              <a:ext uri="{FF2B5EF4-FFF2-40B4-BE49-F238E27FC236}">
                <a16:creationId xmlns:a16="http://schemas.microsoft.com/office/drawing/2014/main" id="{7C645E30-6647-4C6C-81D5-F7130377B2C2}"/>
              </a:ext>
            </a:extLst>
          </p:cNvPr>
          <p:cNvSpPr>
            <a:spLocks xmlns:a="http://schemas.openxmlformats.org/drawingml/2006/main" noGrp="1"/>
          </p:cNvSpPr>
          <p:nvPr/>
        </p:nvSpPr>
        <p:spPr>
          <a:xfrm xmlns:a="http://schemas.openxmlformats.org/drawingml/2006/main">
            <a:off x="9217152" y="4727448"/>
            <a:ext cx="2395728"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Cisco offers the richest integrated stack, but RFP controls should prevent bundled license lock-in and unnecessary feature tiers.</a:t>
            </a:r>
            <a:endParaRPr sz="800">
              <a:latin typeface="Arial"/>
              <a:ea typeface="Arial"/>
              <a:cs typeface="Arial"/>
            </a:endParaRPr>
          </a:p>
        </p:txBody>
      </p:sp>
      <p:sp>
        <p:nvSpPr>
          <p:cNvPr id="129" name="Shape 127">
            <a:extLst xmlns:a="http://schemas.openxmlformats.org/drawingml/2006/main">
              <a:ext uri="{FF2B5EF4-FFF2-40B4-BE49-F238E27FC236}">
                <a16:creationId xmlns:a16="http://schemas.microsoft.com/office/drawing/2014/main" id="{F7BF9AAE-FA9B-4B3A-AF4F-F68A2B72AF43}"/>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30" name="Shape 128">
            <a:extLst xmlns:a="http://schemas.openxmlformats.org/drawingml/2006/main">
              <a:ext uri="{FF2B5EF4-FFF2-40B4-BE49-F238E27FC236}">
                <a16:creationId xmlns:a16="http://schemas.microsoft.com/office/drawing/2014/main" id="{87B02BF4-5447-4C31-825E-367FDC442F91}"/>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31" name="Text 129">
            <a:extLst xmlns:a="http://schemas.openxmlformats.org/drawingml/2006/main">
              <a:ext uri="{FF2B5EF4-FFF2-40B4-BE49-F238E27FC236}">
                <a16:creationId xmlns:a16="http://schemas.microsoft.com/office/drawing/2014/main" id="{CCCA5BF4-BC69-4D82-8EBD-16A7561D04A2}"/>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132" name="Text 130">
            <a:extLst xmlns:a="http://schemas.openxmlformats.org/drawingml/2006/main">
              <a:ext uri="{FF2B5EF4-FFF2-40B4-BE49-F238E27FC236}">
                <a16:creationId xmlns:a16="http://schemas.microsoft.com/office/drawing/2014/main" id="{0D0614CA-D36E-410B-B0C1-5858A75B2F43}"/>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Operationally, Cisco is the safest broad execution platform, HPE becomes more competitive post-Juniper but needs integration validation, Arista needs integrator support for broad campus rollouts, and Huawei requires compliance screening.</a:t>
            </a:r>
            <a:endParaRPr sz="1000">
              <a:latin typeface="Arial"/>
              <a:ea typeface="Arial"/>
              <a:cs typeface="Arial"/>
            </a:endParaRPr>
          </a:p>
        </p:txBody>
      </p:sp>
      <p:sp>
        <p:nvSpPr>
          <p:cNvPr id="133" name="Text 131">
            <a:extLst xmlns:a="http://schemas.openxmlformats.org/drawingml/2006/main">
              <a:ext uri="{FF2B5EF4-FFF2-40B4-BE49-F238E27FC236}">
                <a16:creationId xmlns:a16="http://schemas.microsoft.com/office/drawing/2014/main" id="{38F97113-51B1-4609-86E6-28DF2B1B584B}"/>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134" name="Text 132">
            <a:hlinkClick xmlns:r="http://schemas.openxmlformats.org/officeDocument/2006/relationships" xmlns:a="http://schemas.openxmlformats.org/drawingml/2006/main" r:id="R3e48dba7af9244a9"/>
            <a:extLst xmlns:a="http://schemas.openxmlformats.org/drawingml/2006/main">
              <a:ext uri="{FF2B5EF4-FFF2-40B4-BE49-F238E27FC236}">
                <a16:creationId xmlns:a16="http://schemas.microsoft.com/office/drawing/2014/main" id="{C9326CF2-AD92-4C25-9E6D-7A97A548205B}"/>
              </a:ext>
            </a:extLst>
          </p:cNvPr>
          <p:cNvSpPr>
            <a:spLocks xmlns:a="http://schemas.openxmlformats.org/drawingml/2006/main" noGrp="1"/>
          </p:cNvSpPr>
          <p:nvPr/>
        </p:nvSpPr>
        <p:spPr>
          <a:xfrm xmlns:a="http://schemas.openxmlformats.org/drawingml/2006/main">
            <a:off x="896112" y="6291072"/>
            <a:ext cx="9601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540bf274c3ac4c2f"/>
              </a:rPr>
              <a:t>Cisco Architecture</a:t>
            </a:r>
            <a:endParaRPr sz="600" i="1">
              <a:latin typeface="Arial"/>
              <a:ea typeface="Arial"/>
              <a:cs typeface="Arial"/>
            </a:endParaRPr>
          </a:p>
        </p:txBody>
      </p:sp>
      <p:sp>
        <p:nvSpPr>
          <p:cNvPr id="135" name="Text 133">
            <a:extLst xmlns:a="http://schemas.openxmlformats.org/drawingml/2006/main">
              <a:ext uri="{FF2B5EF4-FFF2-40B4-BE49-F238E27FC236}">
                <a16:creationId xmlns:a16="http://schemas.microsoft.com/office/drawing/2014/main" id="{ADEF40B6-88D4-4E6E-83D2-C5B944EE04CA}"/>
              </a:ext>
            </a:extLst>
          </p:cNvPr>
          <p:cNvSpPr>
            <a:spLocks xmlns:a="http://schemas.openxmlformats.org/drawingml/2006/main" noGrp="1"/>
          </p:cNvSpPr>
          <p:nvPr/>
        </p:nvSpPr>
        <p:spPr>
          <a:xfrm xmlns:a="http://schemas.openxmlformats.org/drawingml/2006/main">
            <a:off x="189280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36" name="Text 134">
            <a:hlinkClick xmlns:r="http://schemas.openxmlformats.org/officeDocument/2006/relationships" xmlns:a="http://schemas.openxmlformats.org/drawingml/2006/main" r:id="Rd1fd1f6f6d504e22"/>
            <a:extLst xmlns:a="http://schemas.openxmlformats.org/drawingml/2006/main">
              <a:ext uri="{FF2B5EF4-FFF2-40B4-BE49-F238E27FC236}">
                <a16:creationId xmlns:a16="http://schemas.microsoft.com/office/drawing/2014/main" id="{FB8E4EAB-757A-41BF-BF2F-7D9DA24F5B1D}"/>
              </a:ext>
            </a:extLst>
          </p:cNvPr>
          <p:cNvSpPr>
            <a:spLocks xmlns:a="http://schemas.openxmlformats.org/drawingml/2006/main" noGrp="1"/>
          </p:cNvSpPr>
          <p:nvPr/>
        </p:nvSpPr>
        <p:spPr>
          <a:xfrm xmlns:a="http://schemas.openxmlformats.org/drawingml/2006/main">
            <a:off x="1975104" y="6291072"/>
            <a:ext cx="7772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260b92ad76894939"/>
              </a:rPr>
              <a:t>HPE-Juniper</a:t>
            </a:r>
            <a:endParaRPr sz="600" i="1">
              <a:latin typeface="Arial"/>
              <a:ea typeface="Arial"/>
              <a:cs typeface="Arial"/>
            </a:endParaRPr>
          </a:p>
        </p:txBody>
      </p:sp>
      <p:sp>
        <p:nvSpPr>
          <p:cNvPr id="137" name="Text 135">
            <a:extLst xmlns:a="http://schemas.openxmlformats.org/drawingml/2006/main">
              <a:ext uri="{FF2B5EF4-FFF2-40B4-BE49-F238E27FC236}">
                <a16:creationId xmlns:a16="http://schemas.microsoft.com/office/drawing/2014/main" id="{A61C0B82-E0EC-4D77-9255-B0CF52C007BC}"/>
              </a:ext>
            </a:extLst>
          </p:cNvPr>
          <p:cNvSpPr>
            <a:spLocks xmlns:a="http://schemas.openxmlformats.org/drawingml/2006/main" noGrp="1"/>
          </p:cNvSpPr>
          <p:nvPr/>
        </p:nvSpPr>
        <p:spPr>
          <a:xfrm xmlns:a="http://schemas.openxmlformats.org/drawingml/2006/main">
            <a:off x="278892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38" name="Text 136">
            <a:hlinkClick xmlns:r="http://schemas.openxmlformats.org/officeDocument/2006/relationships" xmlns:a="http://schemas.openxmlformats.org/drawingml/2006/main" r:id="R889f601351984631"/>
            <a:extLst xmlns:a="http://schemas.openxmlformats.org/drawingml/2006/main">
              <a:ext uri="{FF2B5EF4-FFF2-40B4-BE49-F238E27FC236}">
                <a16:creationId xmlns:a16="http://schemas.microsoft.com/office/drawing/2014/main" id="{BE19D6FB-2DE0-42E6-B2F9-EB34BD5D02EB}"/>
              </a:ext>
            </a:extLst>
          </p:cNvPr>
          <p:cNvSpPr>
            <a:spLocks xmlns:a="http://schemas.openxmlformats.org/drawingml/2006/main" noGrp="1"/>
          </p:cNvSpPr>
          <p:nvPr/>
        </p:nvSpPr>
        <p:spPr>
          <a:xfrm xmlns:a="http://schemas.openxmlformats.org/drawingml/2006/main">
            <a:off x="2871216" y="6291072"/>
            <a:ext cx="11430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50e7dcfa09c34ae9"/>
              </a:rPr>
              <a:t>HPE AI-Native Portfolio</a:t>
            </a:r>
            <a:endParaRPr sz="600" i="1">
              <a:latin typeface="Arial"/>
              <a:ea typeface="Arial"/>
              <a:cs typeface="Arial"/>
            </a:endParaRPr>
          </a:p>
        </p:txBody>
      </p:sp>
      <p:sp>
        <p:nvSpPr>
          <p:cNvPr id="139" name="Text 137">
            <a:extLst xmlns:a="http://schemas.openxmlformats.org/drawingml/2006/main">
              <a:ext uri="{FF2B5EF4-FFF2-40B4-BE49-F238E27FC236}">
                <a16:creationId xmlns:a16="http://schemas.microsoft.com/office/drawing/2014/main" id="{8C0D97C7-45CF-4C70-947B-FC39638DF603}"/>
              </a:ext>
            </a:extLst>
          </p:cNvPr>
          <p:cNvSpPr>
            <a:spLocks xmlns:a="http://schemas.openxmlformats.org/drawingml/2006/main" noGrp="1"/>
          </p:cNvSpPr>
          <p:nvPr/>
        </p:nvSpPr>
        <p:spPr>
          <a:xfrm xmlns:a="http://schemas.openxmlformats.org/drawingml/2006/main">
            <a:off x="405079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40" name="Text 138">
            <a:hlinkClick xmlns:r="http://schemas.openxmlformats.org/officeDocument/2006/relationships" xmlns:a="http://schemas.openxmlformats.org/drawingml/2006/main" r:id="R57741a775ab8459f"/>
            <a:extLst xmlns:a="http://schemas.openxmlformats.org/drawingml/2006/main">
              <a:ext uri="{FF2B5EF4-FFF2-40B4-BE49-F238E27FC236}">
                <a16:creationId xmlns:a16="http://schemas.microsoft.com/office/drawing/2014/main" id="{3C02A0CB-51DF-414A-8C7B-00CE30FE2D87}"/>
              </a:ext>
            </a:extLst>
          </p:cNvPr>
          <p:cNvSpPr>
            <a:spLocks xmlns:a="http://schemas.openxmlformats.org/drawingml/2006/main" noGrp="1"/>
          </p:cNvSpPr>
          <p:nvPr/>
        </p:nvSpPr>
        <p:spPr>
          <a:xfrm xmlns:a="http://schemas.openxmlformats.org/drawingml/2006/main">
            <a:off x="4133088" y="6291072"/>
            <a:ext cx="94183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add25618e8fd4c52"/>
              </a:rPr>
              <a:t>Arista CloudVision</a:t>
            </a:r>
            <a:endParaRPr sz="600" i="1">
              <a:latin typeface="Arial"/>
              <a:ea typeface="Arial"/>
              <a:cs typeface="Arial"/>
            </a:endParaRPr>
          </a:p>
        </p:txBody>
      </p:sp>
      <p:sp>
        <p:nvSpPr>
          <p:cNvPr id="141" name="Text 139">
            <a:extLst xmlns:a="http://schemas.openxmlformats.org/drawingml/2006/main">
              <a:ext uri="{FF2B5EF4-FFF2-40B4-BE49-F238E27FC236}">
                <a16:creationId xmlns:a16="http://schemas.microsoft.com/office/drawing/2014/main" id="{286B3E49-CF00-4FEE-BDDD-444EBCB0B738}"/>
              </a:ext>
            </a:extLst>
          </p:cNvPr>
          <p:cNvSpPr>
            <a:spLocks xmlns:a="http://schemas.openxmlformats.org/drawingml/2006/main" noGrp="1"/>
          </p:cNvSpPr>
          <p:nvPr/>
        </p:nvSpPr>
        <p:spPr>
          <a:xfrm xmlns:a="http://schemas.openxmlformats.org/drawingml/2006/main">
            <a:off x="5111496"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42" name="Text 140">
            <a:hlinkClick xmlns:r="http://schemas.openxmlformats.org/officeDocument/2006/relationships" xmlns:a="http://schemas.openxmlformats.org/drawingml/2006/main" r:id="Ra0d27fc918144e0f"/>
            <a:extLst xmlns:a="http://schemas.openxmlformats.org/drawingml/2006/main">
              <a:ext uri="{FF2B5EF4-FFF2-40B4-BE49-F238E27FC236}">
                <a16:creationId xmlns:a16="http://schemas.microsoft.com/office/drawing/2014/main" id="{89659957-9EE1-4C97-AFCF-3422C65DEA49}"/>
              </a:ext>
            </a:extLst>
          </p:cNvPr>
          <p:cNvSpPr>
            <a:spLocks xmlns:a="http://schemas.openxmlformats.org/drawingml/2006/main" noGrp="1"/>
          </p:cNvSpPr>
          <p:nvPr/>
        </p:nvSpPr>
        <p:spPr>
          <a:xfrm xmlns:a="http://schemas.openxmlformats.org/drawingml/2006/main">
            <a:off x="5193792" y="6291072"/>
            <a:ext cx="969264"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4e84285ac89d47d9"/>
              </a:rPr>
              <a:t>Huawei CloudCampus</a:t>
            </a:r>
            <a:endParaRPr sz="600" i="1">
              <a:latin typeface="Arial"/>
              <a:ea typeface="Arial"/>
              <a:cs typeface="Arial"/>
            </a:endParaRPr>
          </a:p>
        </p:txBody>
      </p:sp>
      <p:sp>
        <p:nvSpPr>
          <p:cNvPr id="143" name="Text 141">
            <a:extLst xmlns:a="http://schemas.openxmlformats.org/drawingml/2006/main">
              <a:ext uri="{FF2B5EF4-FFF2-40B4-BE49-F238E27FC236}">
                <a16:creationId xmlns:a16="http://schemas.microsoft.com/office/drawing/2014/main" id="{B76AC2C6-5003-4C18-8326-6C51B8D49BFF}"/>
              </a:ext>
            </a:extLst>
          </p:cNvPr>
          <p:cNvSpPr>
            <a:spLocks xmlns:a="http://schemas.openxmlformats.org/drawingml/2006/main" noGrp="1"/>
          </p:cNvSpPr>
          <p:nvPr/>
        </p:nvSpPr>
        <p:spPr>
          <a:xfrm xmlns:a="http://schemas.openxmlformats.org/drawingml/2006/main">
            <a:off x="619963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44" name="Text 142">
            <a:hlinkClick xmlns:r="http://schemas.openxmlformats.org/officeDocument/2006/relationships" xmlns:a="http://schemas.openxmlformats.org/drawingml/2006/main" r:id="Rf3aacd3d9a424cbc"/>
            <a:extLst xmlns:a="http://schemas.openxmlformats.org/drawingml/2006/main">
              <a:ext uri="{FF2B5EF4-FFF2-40B4-BE49-F238E27FC236}">
                <a16:creationId xmlns:a16="http://schemas.microsoft.com/office/drawing/2014/main" id="{E092BEDC-4B55-4D5B-818A-FC7C2D6DAADD}"/>
              </a:ext>
            </a:extLst>
          </p:cNvPr>
          <p:cNvSpPr>
            <a:spLocks xmlns:a="http://schemas.openxmlformats.org/drawingml/2006/main" noGrp="1"/>
          </p:cNvSpPr>
          <p:nvPr/>
        </p:nvSpPr>
        <p:spPr>
          <a:xfrm xmlns:a="http://schemas.openxmlformats.org/drawingml/2006/main">
            <a:off x="6281928" y="6291072"/>
            <a:ext cx="10058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ddf7ad6aba024783"/>
              </a:rPr>
              <a:t>AP Huawei restrictions</a:t>
            </a:r>
            <a:endParaRPr sz="600" i="1">
              <a:latin typeface="Arial"/>
              <a:ea typeface="Arial"/>
              <a:cs typeface="Arial"/>
            </a:endParaRPr>
          </a:p>
        </p:txBody>
      </p:sp>
      <p:sp>
        <p:nvSpPr>
          <p:cNvPr id="145" name="Shape 143">
            <a:extLst xmlns:a="http://schemas.openxmlformats.org/drawingml/2006/main">
              <a:ext uri="{FF2B5EF4-FFF2-40B4-BE49-F238E27FC236}">
                <a16:creationId xmlns:a16="http://schemas.microsoft.com/office/drawing/2014/main" id="{8D6341CB-9715-463A-A86A-69FF36F70970}"/>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46" name="Text 144">
            <a:extLst xmlns:a="http://schemas.openxmlformats.org/drawingml/2006/main">
              <a:ext uri="{FF2B5EF4-FFF2-40B4-BE49-F238E27FC236}">
                <a16:creationId xmlns:a16="http://schemas.microsoft.com/office/drawing/2014/main" id="{9D57E526-A7FD-477B-91C3-39257240A869}"/>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147" name="Text 145">
            <a:extLst xmlns:a="http://schemas.openxmlformats.org/drawingml/2006/main">
              <a:ext uri="{FF2B5EF4-FFF2-40B4-BE49-F238E27FC236}">
                <a16:creationId xmlns:a16="http://schemas.microsoft.com/office/drawing/2014/main" id="{5F796C1C-B2E8-4777-B531-07A4F1CE7BA0}"/>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39</a:t>
            </a:r>
            <a:endParaRPr sz="800">
              <a:latin typeface="Arial"/>
              <a:ea typeface="Arial"/>
              <a:cs typeface="Arial"/>
            </a:endParaRPr>
          </a:p>
        </p:txBody>
      </p:sp>
      <p:sp>
        <p:nvSpPr>
          <p:cNvPr id="148" name="SCULTRA Top Bar">
            <a:extLst xmlns:a="http://schemas.openxmlformats.org/drawingml/2006/main">
              <a:ext uri="{FF2B5EF4-FFF2-40B4-BE49-F238E27FC236}">
                <a16:creationId xmlns:a16="http://schemas.microsoft.com/office/drawing/2014/main" id="{86B8D06A-7EEE-4A81-B27C-7AEC01BEE13F}"/>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49" name="SCULTRA Footer Field">
            <a:extLst xmlns:a="http://schemas.openxmlformats.org/drawingml/2006/main">
              <a:ext uri="{FF2B5EF4-FFF2-40B4-BE49-F238E27FC236}">
                <a16:creationId xmlns:a16="http://schemas.microsoft.com/office/drawing/2014/main" id="{6E75548D-C21F-44CB-8EE7-18FA5919189B}"/>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150" name="">
            <a:extLst xmlns:a="http://schemas.openxmlformats.org/drawingml/2006/main">
              <a:ext uri="{FF2B5EF4-FFF2-40B4-BE49-F238E27FC236}">
                <a16:creationId xmlns:a16="http://schemas.microsoft.com/office/drawing/2014/main" id="{61E9B5F7-0958-417E-820C-9CCEF1C257D6}"/>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51" name="">
            <a:extLst xmlns:a="http://schemas.openxmlformats.org/drawingml/2006/main">
              <a:ext uri="{FF2B5EF4-FFF2-40B4-BE49-F238E27FC236}">
                <a16:creationId xmlns:a16="http://schemas.microsoft.com/office/drawing/2014/main" id="{21BDA816-6C28-48CA-A000-9A720CEA91EC}"/>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52" name="">
            <a:extLst xmlns:a="http://schemas.openxmlformats.org/drawingml/2006/main">
              <a:ext uri="{FF2B5EF4-FFF2-40B4-BE49-F238E27FC236}">
                <a16:creationId xmlns:a16="http://schemas.microsoft.com/office/drawing/2014/main" id="{2FC0AA6A-6D2D-4725-931B-2B54D0337D27}"/>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53" name="">
            <a:extLst xmlns:a="http://schemas.openxmlformats.org/drawingml/2006/main">
              <a:ext uri="{FF2B5EF4-FFF2-40B4-BE49-F238E27FC236}">
                <a16:creationId xmlns:a16="http://schemas.microsoft.com/office/drawing/2014/main" id="{72E74650-A3F8-405E-9D4C-F99CDBAF6536}"/>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39</a:t>
            </a:r>
          </a:p>
        </p:txBody>
      </p:sp>
    </p:spTree>
    <p:extLst>
      <p:ext uri="{BB962C8B-B14F-4D97-AF65-F5344CB8AC3E}">
        <p14:creationId xmlns:p14="http://schemas.microsoft.com/office/powerpoint/2010/main" val="2709781481"/>
      </p:ext>
    </p:extLst>
  </p:cSld>
</p:sld>
</file>

<file path=ppt/slides/slide4.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45" name="KICKER">
            <a:extLst xmlns:a="http://schemas.openxmlformats.org/drawingml/2006/main">
              <a:ext uri="{FF2B5EF4-FFF2-40B4-BE49-F238E27FC236}">
                <a16:creationId xmlns:a16="http://schemas.microsoft.com/office/drawing/2014/main" id="{2F927EF4-8B91-4241-9B45-64593DDF7BB1}"/>
              </a:ext>
            </a:extLst>
          </p:cNvPr>
          <p:cNvSpPr>
            <a:spLocks xmlns:a="http://schemas.openxmlformats.org/drawingml/2006/main" noGrp="1"/>
          </p:cNvSpPr>
          <p:nvPr/>
        </p:nvSpPr>
        <p:spPr>
          <a:xfrm xmlns:a="http://schemas.openxmlformats.org/drawingml/2006/main">
            <a:off x="438150" y="241300"/>
            <a:ext cx="2540000" cy="203200"/>
          </a:xfrm>
          <a:prstGeom xmlns:a="http://schemas.openxmlformats.org/drawingml/2006/main" prst="rect">
            <a:avLst/>
          </a:prstGeom>
          <a:noFill xmlns:a="http://schemas.openxmlformats.org/drawingml/2006/main"/>
        </p:spPr>
        <p:txBody>
          <a:bodyPr xmlns:a="http://schemas.openxmlformats.org/drawingml/2006/main" vert="horz" wrap="none" anchor="t">
            <a:noAutofit/>
          </a:bodyPr>
          <a:lstStyle xmlns:a="http://schemas.openxmlformats.org/drawingml/2006/main"/>
          <a:p xmlns:a="http://schemas.openxmlformats.org/drawingml/2006/main">
            <a:pPr algn="l">
              <a:buNone/>
            </a:pPr>
            <a:r>
              <a:rPr sz="900" b="1">
                <a:solidFill>
                  <a:srgbClr val="111416"/>
                </a:solidFill>
                <a:latin typeface="Arial"/>
                <a:ea typeface="Arial"/>
                <a:cs typeface="Arial"/>
              </a:rPr>
              <a:t>NAVIGATION</a:t>
            </a:r>
          </a:p>
        </p:txBody>
      </p:sp>
      <p:sp>
        <p:nvSpPr>
          <p:cNvPr id="46" name="TITLE">
            <a:extLst xmlns:a="http://schemas.openxmlformats.org/drawingml/2006/main">
              <a:ext uri="{FF2B5EF4-FFF2-40B4-BE49-F238E27FC236}">
                <a16:creationId xmlns:a16="http://schemas.microsoft.com/office/drawing/2014/main" id="{F3985B32-2B0F-41CC-B2F6-936A0B60556C}"/>
              </a:ext>
            </a:extLst>
          </p:cNvPr>
          <p:cNvSpPr>
            <a:spLocks xmlns:a="http://schemas.openxmlformats.org/drawingml/2006/main" noGrp="1"/>
          </p:cNvSpPr>
          <p:nvPr/>
        </p:nvSpPr>
        <p:spPr>
          <a:xfrm xmlns:a="http://schemas.openxmlformats.org/drawingml/2006/main">
            <a:off x="438150" y="431800"/>
            <a:ext cx="7620000" cy="406400"/>
          </a:xfrm>
          <a:prstGeom xmlns:a="http://schemas.openxmlformats.org/drawingml/2006/main" prst="rect">
            <a:avLst/>
          </a:prstGeom>
          <a:noFill xmlns:a="http://schemas.openxmlformats.org/drawingml/2006/main"/>
        </p:spPr>
        <p:txBody>
          <a:bodyPr xmlns:a="http://schemas.openxmlformats.org/drawingml/2006/main" vert="horz" wrap="none" anchor="t">
            <a:noAutofit/>
          </a:bodyPr>
          <a:lstStyle xmlns:a="http://schemas.openxmlformats.org/drawingml/2006/main"/>
          <a:p xmlns:a="http://schemas.openxmlformats.org/drawingml/2006/main">
            <a:pPr algn="l">
              <a:buNone/>
            </a:pPr>
            <a:r>
              <a:rPr sz="1600" b="1">
                <a:solidFill>
                  <a:srgbClr val="111416"/>
                </a:solidFill>
                <a:latin typeface="Arial"/>
                <a:ea typeface="Arial"/>
                <a:cs typeface="Arial"/>
              </a:rPr>
              <a:t>Table of Contents</a:t>
            </a:r>
          </a:p>
        </p:txBody>
      </p:sp>
      <p:sp>
        <p:nvSpPr>
          <p:cNvPr id="47" name="SUBTITLE">
            <a:extLst xmlns:a="http://schemas.openxmlformats.org/drawingml/2006/main">
              <a:ext uri="{FF2B5EF4-FFF2-40B4-BE49-F238E27FC236}">
                <a16:creationId xmlns:a16="http://schemas.microsoft.com/office/drawing/2014/main" id="{4CB14595-913A-497C-A266-0CC57D1DF070}"/>
              </a:ext>
            </a:extLst>
          </p:cNvPr>
          <p:cNvSpPr>
            <a:spLocks xmlns:a="http://schemas.openxmlformats.org/drawingml/2006/main" noGrp="1"/>
          </p:cNvSpPr>
          <p:nvPr/>
        </p:nvSpPr>
        <p:spPr>
          <a:xfrm xmlns:a="http://schemas.openxmlformats.org/drawingml/2006/main">
            <a:off x="438150" y="863600"/>
            <a:ext cx="10668000" cy="279400"/>
          </a:xfrm>
          <a:prstGeom xmlns:a="http://schemas.openxmlformats.org/drawingml/2006/main" prst="rect">
            <a:avLst/>
          </a:prstGeom>
          <a:noFill xmlns:a="http://schemas.openxmlformats.org/drawingml/2006/main"/>
        </p:spPr>
        <p:txBody>
          <a:bodyPr xmlns:a="http://schemas.openxmlformats.org/drawingml/2006/main" vert="horz" wrap="none" anchor="t">
            <a:noAutofit/>
          </a:bodyPr>
          <a:lstStyle xmlns:a="http://schemas.openxmlformats.org/drawingml/2006/main"/>
          <a:p xmlns:a="http://schemas.openxmlformats.org/drawingml/2006/main">
            <a:pPr algn="l">
              <a:buNone/>
            </a:pPr>
            <a:r>
              <a:rPr sz="1100">
                <a:solidFill>
                  <a:srgbClr val="3E4548"/>
                </a:solidFill>
                <a:latin typeface="Arial"/>
                <a:ea typeface="Arial"/>
                <a:cs typeface="Arial"/>
              </a:rPr>
              <a:t>Major sections from the case-study brief, with Part A expanded into five analysis modules.</a:t>
            </a:r>
          </a:p>
        </p:txBody>
      </p:sp>
      <p:sp>
        <p:nvSpPr>
          <p:cNvPr id="48" name="TOP_RULE">
            <a:extLst xmlns:a="http://schemas.openxmlformats.org/drawingml/2006/main">
              <a:ext uri="{FF2B5EF4-FFF2-40B4-BE49-F238E27FC236}">
                <a16:creationId xmlns:a16="http://schemas.microsoft.com/office/drawing/2014/main" id="{41C33DC3-EB19-4B79-85FB-51A1CC6D9457}"/>
              </a:ext>
            </a:extLst>
          </p:cNvPr>
          <p:cNvSpPr>
            <a:spLocks xmlns:a="http://schemas.openxmlformats.org/drawingml/2006/main" noGrp="1"/>
          </p:cNvSpPr>
          <p:nvPr/>
        </p:nvSpPr>
        <p:spPr>
          <a:xfrm xmlns:a="http://schemas.openxmlformats.org/drawingml/2006/main">
            <a:off x="438150" y="1219200"/>
            <a:ext cx="11315700" cy="12700"/>
          </a:xfrm>
          <a:prstGeom xmlns:a="http://schemas.openxmlformats.org/drawingml/2006/main" prst="rect">
            <a:avLst/>
          </a:prstGeom>
          <a:solidFill xmlns:a="http://schemas.openxmlformats.org/drawingml/2006/main">
            <a:srgbClr val="D7D0C6"/>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49" name="NAV_INTRO">
            <a:hlinkClick xmlns:r="http://schemas.openxmlformats.org/officeDocument/2006/relationships" xmlns:a="http://schemas.openxmlformats.org/drawingml/2006/main" r:id="R62b614dcf00140cc"/>
            <a:extLst xmlns:a="http://schemas.openxmlformats.org/drawingml/2006/main">
              <a:ext uri="{FF2B5EF4-FFF2-40B4-BE49-F238E27FC236}">
                <a16:creationId xmlns:a16="http://schemas.microsoft.com/office/drawing/2014/main" id="{D546B8A3-E2E8-4858-A574-B1876FBB842E}"/>
              </a:ext>
            </a:extLst>
          </p:cNvPr>
          <p:cNvSpPr>
            <a:spLocks xmlns:a="http://schemas.openxmlformats.org/drawingml/2006/main" noGrp="1"/>
          </p:cNvSpPr>
          <p:nvPr/>
        </p:nvSpPr>
        <p:spPr>
          <a:xfrm xmlns:a="http://schemas.openxmlformats.org/drawingml/2006/main">
            <a:off x="584200" y="1397000"/>
            <a:ext cx="11023600" cy="457200"/>
          </a:xfrm>
          <a:prstGeom xmlns:a="http://schemas.openxmlformats.org/drawingml/2006/main" prst="rect">
            <a:avLst/>
          </a:prstGeom>
          <a:solidFill xmlns:a="http://schemas.openxmlformats.org/drawingml/2006/main">
            <a:srgbClr val="1B1F21"/>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wrap="none" anchor="t">
            <a:noAutofit/>
          </a:bodyPr>
          <a:lstStyle xmlns:a="http://schemas.openxmlformats.org/drawingml/2006/main"/>
          <a:p xmlns:a="http://schemas.openxmlformats.org/drawingml/2006/main">
            <a:pPr algn="l">
              <a:buNone/>
            </a:pPr>
            <a:r>
              <a:rPr sz="1250" b="1">
                <a:solidFill>
                  <a:srgbClr val="FFFFFF"/>
                </a:solidFill>
                <a:latin typeface="Arial"/>
                <a:ea typeface="Arial"/>
                <a:cs typeface="Arial"/>
              </a:rPr>
              <a:t>01   Introduction (Optional)</a:t>
            </a:r>
          </a:p>
        </p:txBody>
      </p:sp>
      <p:sp>
        <p:nvSpPr>
          <p:cNvPr id="51" name="PAGE_INTRO">
            <a:hlinkClick xmlns:r="http://schemas.openxmlformats.org/officeDocument/2006/relationships" xmlns:a="http://schemas.openxmlformats.org/drawingml/2006/main" r:id="R65da53edced14db8"/>
            <a:extLst xmlns:a="http://schemas.openxmlformats.org/drawingml/2006/main">
              <a:ext uri="{FF2B5EF4-FFF2-40B4-BE49-F238E27FC236}">
                <a16:creationId xmlns:a16="http://schemas.microsoft.com/office/drawing/2014/main" id="{EAC18A2D-9E90-4FE0-A3FA-A85A3104F0C0}"/>
              </a:ext>
            </a:extLst>
          </p:cNvPr>
          <p:cNvSpPr>
            <a:spLocks xmlns:a="http://schemas.openxmlformats.org/drawingml/2006/main" noGrp="1"/>
          </p:cNvSpPr>
          <p:nvPr/>
        </p:nvSpPr>
        <p:spPr>
          <a:xfrm xmlns:a="http://schemas.openxmlformats.org/drawingml/2006/main">
            <a:off x="11074400" y="1524000"/>
            <a:ext cx="330200" cy="228600"/>
          </a:xfrm>
          <a:prstGeom xmlns:a="http://schemas.openxmlformats.org/drawingml/2006/main" prst="rect">
            <a:avLst/>
          </a:prstGeom>
          <a:noFill xmlns:a="http://schemas.openxmlformats.org/drawingml/2006/main"/>
        </p:spPr>
        <p:txBody>
          <a:bodyPr xmlns:a="http://schemas.openxmlformats.org/drawingml/2006/main" vert="horz" wrap="none" anchor="t">
            <a:noAutofit/>
          </a:bodyPr>
          <a:lstStyle xmlns:a="http://schemas.openxmlformats.org/drawingml/2006/main"/>
          <a:p xmlns:a="http://schemas.openxmlformats.org/drawingml/2006/main">
            <a:pPr algn="l">
              <a:buNone/>
            </a:pPr>
            <a:r>
              <a:rPr sz="900">
                <a:solidFill>
                  <a:srgbClr val="D7D0C6"/>
                </a:solidFill>
                <a:latin typeface="Arial"/>
                <a:ea typeface="Arial"/>
                <a:cs typeface="Arial"/>
              </a:rPr>
              <a:t>05</a:t>
            </a:r>
          </a:p>
        </p:txBody>
      </p:sp>
      <p:sp>
        <p:nvSpPr>
          <p:cNvPr id="52" name="NAV_PARTA">
            <a:hlinkClick xmlns:r="http://schemas.openxmlformats.org/officeDocument/2006/relationships" xmlns:a="http://schemas.openxmlformats.org/drawingml/2006/main" r:id="R56054e9bbb994366"/>
            <a:extLst xmlns:a="http://schemas.openxmlformats.org/drawingml/2006/main">
              <a:ext uri="{FF2B5EF4-FFF2-40B4-BE49-F238E27FC236}">
                <a16:creationId xmlns:a16="http://schemas.microsoft.com/office/drawing/2014/main" id="{B3F049D3-6E9E-432A-AB80-D57D88E2CC48}"/>
              </a:ext>
            </a:extLst>
          </p:cNvPr>
          <p:cNvSpPr>
            <a:spLocks xmlns:a="http://schemas.openxmlformats.org/drawingml/2006/main" noGrp="1"/>
          </p:cNvSpPr>
          <p:nvPr/>
        </p:nvSpPr>
        <p:spPr>
          <a:xfrm xmlns:a="http://schemas.openxmlformats.org/drawingml/2006/main">
            <a:off x="584200" y="1917700"/>
            <a:ext cx="11023600" cy="457200"/>
          </a:xfrm>
          <a:prstGeom xmlns:a="http://schemas.openxmlformats.org/drawingml/2006/main" prst="rect">
            <a:avLst/>
          </a:prstGeom>
          <a:solidFill xmlns:a="http://schemas.openxmlformats.org/drawingml/2006/main">
            <a:srgbClr val="1B1F21"/>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wrap="none" anchor="t">
            <a:noAutofit/>
          </a:bodyPr>
          <a:lstStyle xmlns:a="http://schemas.openxmlformats.org/drawingml/2006/main"/>
          <a:p xmlns:a="http://schemas.openxmlformats.org/drawingml/2006/main">
            <a:pPr algn="l">
              <a:buNone/>
            </a:pPr>
            <a:r>
              <a:rPr sz="1250" b="1">
                <a:solidFill>
                  <a:srgbClr val="FFFFFF"/>
                </a:solidFill>
                <a:latin typeface="Arial"/>
                <a:ea typeface="Arial"/>
                <a:cs typeface="Arial"/>
              </a:rPr>
              <a:t>02   Part A  Market and Opportunity Analysis</a:t>
            </a:r>
          </a:p>
        </p:txBody>
      </p:sp>
      <p:sp>
        <p:nvSpPr>
          <p:cNvPr id="54" name="PAGE_PARTA">
            <a:hlinkClick xmlns:r="http://schemas.openxmlformats.org/officeDocument/2006/relationships" xmlns:a="http://schemas.openxmlformats.org/drawingml/2006/main" r:id="Re64f169c56c64c9e"/>
            <a:extLst xmlns:a="http://schemas.openxmlformats.org/drawingml/2006/main">
              <a:ext uri="{FF2B5EF4-FFF2-40B4-BE49-F238E27FC236}">
                <a16:creationId xmlns:a16="http://schemas.microsoft.com/office/drawing/2014/main" id="{2EB29B2C-F766-4C0F-B8DE-9A4511A1EE0C}"/>
              </a:ext>
            </a:extLst>
          </p:cNvPr>
          <p:cNvSpPr>
            <a:spLocks xmlns:a="http://schemas.openxmlformats.org/drawingml/2006/main" noGrp="1"/>
          </p:cNvSpPr>
          <p:nvPr/>
        </p:nvSpPr>
        <p:spPr>
          <a:xfrm xmlns:a="http://schemas.openxmlformats.org/drawingml/2006/main">
            <a:off x="11074400" y="2044700"/>
            <a:ext cx="330200" cy="228600"/>
          </a:xfrm>
          <a:prstGeom xmlns:a="http://schemas.openxmlformats.org/drawingml/2006/main" prst="rect">
            <a:avLst/>
          </a:prstGeom>
          <a:noFill xmlns:a="http://schemas.openxmlformats.org/drawingml/2006/main"/>
        </p:spPr>
        <p:txBody>
          <a:bodyPr xmlns:a="http://schemas.openxmlformats.org/drawingml/2006/main" vert="horz" wrap="none" anchor="t">
            <a:noAutofit/>
          </a:bodyPr>
          <a:lstStyle xmlns:a="http://schemas.openxmlformats.org/drawingml/2006/main"/>
          <a:p xmlns:a="http://schemas.openxmlformats.org/drawingml/2006/main">
            <a:pPr algn="l">
              <a:buNone/>
            </a:pPr>
            <a:r>
              <a:rPr sz="900">
                <a:solidFill>
                  <a:srgbClr val="D7D0C6"/>
                </a:solidFill>
                <a:latin typeface="Arial"/>
                <a:ea typeface="Arial"/>
                <a:cs typeface="Arial"/>
              </a:rPr>
              <a:t>09</a:t>
            </a:r>
          </a:p>
        </p:txBody>
      </p:sp>
      <p:sp>
        <p:nvSpPr>
          <p:cNvPr id="55" name="NAV_A1">
            <a:hlinkClick xmlns:r="http://schemas.openxmlformats.org/officeDocument/2006/relationships" xmlns:a="http://schemas.openxmlformats.org/drawingml/2006/main" r:id="R98e8f9fe8f794785"/>
            <a:extLst xmlns:a="http://schemas.openxmlformats.org/drawingml/2006/main">
              <a:ext uri="{FF2B5EF4-FFF2-40B4-BE49-F238E27FC236}">
                <a16:creationId xmlns:a16="http://schemas.microsoft.com/office/drawing/2014/main" id="{626BCEE2-83CE-43D8-BBD5-CB2D873E79DC}"/>
              </a:ext>
            </a:extLst>
          </p:cNvPr>
          <p:cNvSpPr>
            <a:spLocks xmlns:a="http://schemas.openxmlformats.org/drawingml/2006/main" noGrp="1"/>
          </p:cNvSpPr>
          <p:nvPr/>
        </p:nvSpPr>
        <p:spPr>
          <a:xfrm xmlns:a="http://schemas.openxmlformats.org/drawingml/2006/main">
            <a:off x="1244600" y="2438400"/>
            <a:ext cx="10363200" cy="330200"/>
          </a:xfrm>
          <a:prstGeom xmlns:a="http://schemas.openxmlformats.org/drawingml/2006/main" prst="rect">
            <a:avLst/>
          </a:prstGeom>
          <a:solidFill xmlns:a="http://schemas.openxmlformats.org/drawingml/2006/main">
            <a:srgbClr val="ECE5DB"/>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wrap="none" anchor="t">
            <a:noAutofit/>
          </a:bodyPr>
          <a:lstStyle xmlns:a="http://schemas.openxmlformats.org/drawingml/2006/main"/>
          <a:p xmlns:a="http://schemas.openxmlformats.org/drawingml/2006/main">
            <a:pPr algn="l">
              <a:buNone/>
            </a:pPr>
            <a:r>
              <a:rPr sz="1050" b="1">
                <a:solidFill>
                  <a:srgbClr val="1B1F21"/>
                </a:solidFill>
                <a:latin typeface="Arial"/>
                <a:ea typeface="Arial"/>
                <a:cs typeface="Arial"/>
              </a:rPr>
              <a:t>A1   Market &amp; Technology Outlook</a:t>
            </a:r>
          </a:p>
        </p:txBody>
      </p:sp>
      <p:sp>
        <p:nvSpPr>
          <p:cNvPr id="56" name="ACC_A1">
            <a:extLst xmlns:a="http://schemas.openxmlformats.org/drawingml/2006/main">
              <a:ext uri="{FF2B5EF4-FFF2-40B4-BE49-F238E27FC236}">
                <a16:creationId xmlns:a16="http://schemas.microsoft.com/office/drawing/2014/main" id="{18316184-E7EB-4B6D-A947-D9C81A5C5166}"/>
              </a:ext>
            </a:extLst>
          </p:cNvPr>
          <p:cNvSpPr>
            <a:spLocks xmlns:a="http://schemas.openxmlformats.org/drawingml/2006/main" noGrp="1"/>
          </p:cNvSpPr>
          <p:nvPr/>
        </p:nvSpPr>
        <p:spPr>
          <a:xfrm xmlns:a="http://schemas.openxmlformats.org/drawingml/2006/main">
            <a:off x="1244600" y="2438400"/>
            <a:ext cx="63500" cy="330200"/>
          </a:xfrm>
          <a:prstGeom xmlns:a="http://schemas.openxmlformats.org/drawingml/2006/main" prst="rect">
            <a:avLst/>
          </a:prstGeom>
          <a:solidFill xmlns:a="http://schemas.openxmlformats.org/drawingml/2006/main">
            <a:srgbClr val="B66E47"/>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58" name="PAGE_A1">
            <a:hlinkClick xmlns:r="http://schemas.openxmlformats.org/officeDocument/2006/relationships" xmlns:a="http://schemas.openxmlformats.org/drawingml/2006/main" r:id="R1e9fb7d9cfe24824"/>
            <a:extLst xmlns:a="http://schemas.openxmlformats.org/drawingml/2006/main">
              <a:ext uri="{FF2B5EF4-FFF2-40B4-BE49-F238E27FC236}">
                <a16:creationId xmlns:a16="http://schemas.microsoft.com/office/drawing/2014/main" id="{CE45EBA1-473C-4F23-B99C-21D7422CA6F2}"/>
              </a:ext>
            </a:extLst>
          </p:cNvPr>
          <p:cNvSpPr>
            <a:spLocks xmlns:a="http://schemas.openxmlformats.org/drawingml/2006/main" noGrp="1"/>
          </p:cNvSpPr>
          <p:nvPr/>
        </p:nvSpPr>
        <p:spPr>
          <a:xfrm xmlns:a="http://schemas.openxmlformats.org/drawingml/2006/main">
            <a:off x="11112500" y="2527300"/>
            <a:ext cx="304800" cy="203200"/>
          </a:xfrm>
          <a:prstGeom xmlns:a="http://schemas.openxmlformats.org/drawingml/2006/main" prst="rect">
            <a:avLst/>
          </a:prstGeom>
          <a:noFill xmlns:a="http://schemas.openxmlformats.org/drawingml/2006/main"/>
        </p:spPr>
        <p:txBody>
          <a:bodyPr xmlns:a="http://schemas.openxmlformats.org/drawingml/2006/main" vert="horz" wrap="none" anchor="t">
            <a:noAutofit/>
          </a:bodyPr>
          <a:lstStyle xmlns:a="http://schemas.openxmlformats.org/drawingml/2006/main"/>
          <a:p xmlns:a="http://schemas.openxmlformats.org/drawingml/2006/main">
            <a:pPr algn="l">
              <a:buNone/>
            </a:pPr>
            <a:r>
              <a:rPr sz="900">
                <a:solidFill>
                  <a:srgbClr val="7B8184"/>
                </a:solidFill>
                <a:latin typeface="Arial"/>
                <a:ea typeface="Arial"/>
                <a:cs typeface="Arial"/>
              </a:rPr>
              <a:t>10</a:t>
            </a:r>
          </a:p>
        </p:txBody>
      </p:sp>
      <p:sp>
        <p:nvSpPr>
          <p:cNvPr id="59" name="NAV_A2">
            <a:hlinkClick xmlns:r="http://schemas.openxmlformats.org/officeDocument/2006/relationships" xmlns:a="http://schemas.openxmlformats.org/drawingml/2006/main" r:id="R7666d1f3fc264556"/>
            <a:extLst xmlns:a="http://schemas.openxmlformats.org/drawingml/2006/main">
              <a:ext uri="{FF2B5EF4-FFF2-40B4-BE49-F238E27FC236}">
                <a16:creationId xmlns:a16="http://schemas.microsoft.com/office/drawing/2014/main" id="{745E4123-8FCF-45D9-ADF1-C72E3F3DB9DF}"/>
              </a:ext>
            </a:extLst>
          </p:cNvPr>
          <p:cNvSpPr>
            <a:spLocks xmlns:a="http://schemas.openxmlformats.org/drawingml/2006/main" noGrp="1"/>
          </p:cNvSpPr>
          <p:nvPr/>
        </p:nvSpPr>
        <p:spPr>
          <a:xfrm xmlns:a="http://schemas.openxmlformats.org/drawingml/2006/main">
            <a:off x="1244600" y="2819400"/>
            <a:ext cx="10363200" cy="330200"/>
          </a:xfrm>
          <a:prstGeom xmlns:a="http://schemas.openxmlformats.org/drawingml/2006/main" prst="rect">
            <a:avLst/>
          </a:prstGeom>
          <a:solidFill xmlns:a="http://schemas.openxmlformats.org/drawingml/2006/main">
            <a:srgbClr val="ECE5DB"/>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wrap="none" anchor="t">
            <a:noAutofit/>
          </a:bodyPr>
          <a:lstStyle xmlns:a="http://schemas.openxmlformats.org/drawingml/2006/main"/>
          <a:p xmlns:a="http://schemas.openxmlformats.org/drawingml/2006/main">
            <a:pPr algn="l">
              <a:buNone/>
            </a:pPr>
            <a:r>
              <a:rPr sz="1050" b="1">
                <a:solidFill>
                  <a:srgbClr val="1B1F21"/>
                </a:solidFill>
                <a:latin typeface="Arial"/>
                <a:ea typeface="Arial"/>
                <a:cs typeface="Arial"/>
              </a:rPr>
              <a:t>A2   Cost Structure &amp; Negotiation Levers</a:t>
            </a:r>
          </a:p>
        </p:txBody>
      </p:sp>
      <p:sp>
        <p:nvSpPr>
          <p:cNvPr id="60" name="ACC_A2">
            <a:extLst xmlns:a="http://schemas.openxmlformats.org/drawingml/2006/main">
              <a:ext uri="{FF2B5EF4-FFF2-40B4-BE49-F238E27FC236}">
                <a16:creationId xmlns:a16="http://schemas.microsoft.com/office/drawing/2014/main" id="{9C9ADD3F-AAD4-458E-973D-4194A55B6135}"/>
              </a:ext>
            </a:extLst>
          </p:cNvPr>
          <p:cNvSpPr>
            <a:spLocks xmlns:a="http://schemas.openxmlformats.org/drawingml/2006/main" noGrp="1"/>
          </p:cNvSpPr>
          <p:nvPr/>
        </p:nvSpPr>
        <p:spPr>
          <a:xfrm xmlns:a="http://schemas.openxmlformats.org/drawingml/2006/main">
            <a:off x="1244600" y="2819400"/>
            <a:ext cx="63500" cy="330200"/>
          </a:xfrm>
          <a:prstGeom xmlns:a="http://schemas.openxmlformats.org/drawingml/2006/main" prst="rect">
            <a:avLst/>
          </a:prstGeom>
          <a:solidFill xmlns:a="http://schemas.openxmlformats.org/drawingml/2006/main">
            <a:srgbClr val="B66E47"/>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62" name="PAGE_A2">
            <a:hlinkClick xmlns:r="http://schemas.openxmlformats.org/officeDocument/2006/relationships" xmlns:a="http://schemas.openxmlformats.org/drawingml/2006/main" r:id="R4f61885f931d4d48"/>
            <a:extLst xmlns:a="http://schemas.openxmlformats.org/drawingml/2006/main">
              <a:ext uri="{FF2B5EF4-FFF2-40B4-BE49-F238E27FC236}">
                <a16:creationId xmlns:a16="http://schemas.microsoft.com/office/drawing/2014/main" id="{00709E6F-F7C7-40EC-BD68-D2B11970D439}"/>
              </a:ext>
            </a:extLst>
          </p:cNvPr>
          <p:cNvSpPr>
            <a:spLocks xmlns:a="http://schemas.openxmlformats.org/drawingml/2006/main" noGrp="1"/>
          </p:cNvSpPr>
          <p:nvPr/>
        </p:nvSpPr>
        <p:spPr>
          <a:xfrm xmlns:a="http://schemas.openxmlformats.org/drawingml/2006/main">
            <a:off x="11112500" y="2908300"/>
            <a:ext cx="304800" cy="203200"/>
          </a:xfrm>
          <a:prstGeom xmlns:a="http://schemas.openxmlformats.org/drawingml/2006/main" prst="rect">
            <a:avLst/>
          </a:prstGeom>
          <a:noFill xmlns:a="http://schemas.openxmlformats.org/drawingml/2006/main"/>
        </p:spPr>
        <p:txBody>
          <a:bodyPr xmlns:a="http://schemas.openxmlformats.org/drawingml/2006/main" vert="horz" wrap="none" anchor="t">
            <a:noAutofit/>
          </a:bodyPr>
          <a:lstStyle xmlns:a="http://schemas.openxmlformats.org/drawingml/2006/main"/>
          <a:p xmlns:a="http://schemas.openxmlformats.org/drawingml/2006/main">
            <a:pPr algn="l">
              <a:buNone/>
            </a:pPr>
            <a:r>
              <a:rPr sz="900">
                <a:solidFill>
                  <a:srgbClr val="7B8184"/>
                </a:solidFill>
                <a:latin typeface="Arial"/>
                <a:ea typeface="Arial"/>
                <a:cs typeface="Arial"/>
              </a:rPr>
              <a:t>15</a:t>
            </a:r>
          </a:p>
        </p:txBody>
      </p:sp>
      <p:sp>
        <p:nvSpPr>
          <p:cNvPr id="63" name="NAV_A3">
            <a:hlinkClick xmlns:r="http://schemas.openxmlformats.org/officeDocument/2006/relationships" xmlns:a="http://schemas.openxmlformats.org/drawingml/2006/main" r:id="Rc108a0c0b1ac4eeb"/>
            <a:extLst xmlns:a="http://schemas.openxmlformats.org/drawingml/2006/main">
              <a:ext uri="{FF2B5EF4-FFF2-40B4-BE49-F238E27FC236}">
                <a16:creationId xmlns:a16="http://schemas.microsoft.com/office/drawing/2014/main" id="{36D95890-83A5-46BF-8F96-F394D2988A83}"/>
              </a:ext>
            </a:extLst>
          </p:cNvPr>
          <p:cNvSpPr>
            <a:spLocks xmlns:a="http://schemas.openxmlformats.org/drawingml/2006/main" noGrp="1"/>
          </p:cNvSpPr>
          <p:nvPr/>
        </p:nvSpPr>
        <p:spPr>
          <a:xfrm xmlns:a="http://schemas.openxmlformats.org/drawingml/2006/main">
            <a:off x="1244600" y="3200400"/>
            <a:ext cx="10363200" cy="330200"/>
          </a:xfrm>
          <a:prstGeom xmlns:a="http://schemas.openxmlformats.org/drawingml/2006/main" prst="rect">
            <a:avLst/>
          </a:prstGeom>
          <a:solidFill xmlns:a="http://schemas.openxmlformats.org/drawingml/2006/main">
            <a:srgbClr val="ECE5DB"/>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wrap="none" anchor="t">
            <a:noAutofit/>
          </a:bodyPr>
          <a:lstStyle xmlns:a="http://schemas.openxmlformats.org/drawingml/2006/main"/>
          <a:p xmlns:a="http://schemas.openxmlformats.org/drawingml/2006/main">
            <a:pPr algn="l">
              <a:buNone/>
            </a:pPr>
            <a:r>
              <a:rPr sz="1050" b="1">
                <a:solidFill>
                  <a:srgbClr val="1B1F21"/>
                </a:solidFill>
                <a:latin typeface="Arial"/>
                <a:ea typeface="Arial"/>
                <a:cs typeface="Arial"/>
              </a:rPr>
              <a:t>A3   Ownership Models &amp; Low-CapEx / OpEx</a:t>
            </a:r>
          </a:p>
        </p:txBody>
      </p:sp>
      <p:sp>
        <p:nvSpPr>
          <p:cNvPr id="64" name="ACC_A3">
            <a:extLst xmlns:a="http://schemas.openxmlformats.org/drawingml/2006/main">
              <a:ext uri="{FF2B5EF4-FFF2-40B4-BE49-F238E27FC236}">
                <a16:creationId xmlns:a16="http://schemas.microsoft.com/office/drawing/2014/main" id="{86C57AE0-CD26-45D7-9820-14AD9E4E5008}"/>
              </a:ext>
            </a:extLst>
          </p:cNvPr>
          <p:cNvSpPr>
            <a:spLocks xmlns:a="http://schemas.openxmlformats.org/drawingml/2006/main" noGrp="1"/>
          </p:cNvSpPr>
          <p:nvPr/>
        </p:nvSpPr>
        <p:spPr>
          <a:xfrm xmlns:a="http://schemas.openxmlformats.org/drawingml/2006/main">
            <a:off x="1244600" y="3200400"/>
            <a:ext cx="63500" cy="330200"/>
          </a:xfrm>
          <a:prstGeom xmlns:a="http://schemas.openxmlformats.org/drawingml/2006/main" prst="rect">
            <a:avLst/>
          </a:prstGeom>
          <a:solidFill xmlns:a="http://schemas.openxmlformats.org/drawingml/2006/main">
            <a:srgbClr val="B66E47"/>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66" name="PAGE_A3">
            <a:hlinkClick xmlns:r="http://schemas.openxmlformats.org/officeDocument/2006/relationships" xmlns:a="http://schemas.openxmlformats.org/drawingml/2006/main" r:id="R98c31aa20ee947dc"/>
            <a:extLst xmlns:a="http://schemas.openxmlformats.org/drawingml/2006/main">
              <a:ext uri="{FF2B5EF4-FFF2-40B4-BE49-F238E27FC236}">
                <a16:creationId xmlns:a16="http://schemas.microsoft.com/office/drawing/2014/main" id="{467E5836-30DD-4C15-9939-4F995DBA5776}"/>
              </a:ext>
            </a:extLst>
          </p:cNvPr>
          <p:cNvSpPr>
            <a:spLocks xmlns:a="http://schemas.openxmlformats.org/drawingml/2006/main" noGrp="1"/>
          </p:cNvSpPr>
          <p:nvPr/>
        </p:nvSpPr>
        <p:spPr>
          <a:xfrm xmlns:a="http://schemas.openxmlformats.org/drawingml/2006/main">
            <a:off x="11112500" y="3289300"/>
            <a:ext cx="304800" cy="203200"/>
          </a:xfrm>
          <a:prstGeom xmlns:a="http://schemas.openxmlformats.org/drawingml/2006/main" prst="rect">
            <a:avLst/>
          </a:prstGeom>
          <a:noFill xmlns:a="http://schemas.openxmlformats.org/drawingml/2006/main"/>
        </p:spPr>
        <p:txBody>
          <a:bodyPr xmlns:a="http://schemas.openxmlformats.org/drawingml/2006/main" vert="horz" wrap="none" anchor="t">
            <a:noAutofit/>
          </a:bodyPr>
          <a:lstStyle xmlns:a="http://schemas.openxmlformats.org/drawingml/2006/main"/>
          <a:p xmlns:a="http://schemas.openxmlformats.org/drawingml/2006/main">
            <a:pPr algn="l">
              <a:buNone/>
            </a:pPr>
            <a:r>
              <a:rPr sz="900">
                <a:solidFill>
                  <a:srgbClr val="7B8184"/>
                </a:solidFill>
                <a:latin typeface="Arial"/>
                <a:ea typeface="Arial"/>
                <a:cs typeface="Arial"/>
              </a:rPr>
              <a:t>20</a:t>
            </a:r>
          </a:p>
        </p:txBody>
      </p:sp>
      <p:sp>
        <p:nvSpPr>
          <p:cNvPr id="67" name="NAV_A4">
            <a:hlinkClick xmlns:r="http://schemas.openxmlformats.org/officeDocument/2006/relationships" xmlns:a="http://schemas.openxmlformats.org/drawingml/2006/main" r:id="R3c96264f01ba4165"/>
            <a:extLst xmlns:a="http://schemas.openxmlformats.org/drawingml/2006/main">
              <a:ext uri="{FF2B5EF4-FFF2-40B4-BE49-F238E27FC236}">
                <a16:creationId xmlns:a16="http://schemas.microsoft.com/office/drawing/2014/main" id="{37C48123-E1F9-42EC-BE43-2989F3A1BD37}"/>
              </a:ext>
            </a:extLst>
          </p:cNvPr>
          <p:cNvSpPr>
            <a:spLocks xmlns:a="http://schemas.openxmlformats.org/drawingml/2006/main" noGrp="1"/>
          </p:cNvSpPr>
          <p:nvPr/>
        </p:nvSpPr>
        <p:spPr>
          <a:xfrm xmlns:a="http://schemas.openxmlformats.org/drawingml/2006/main">
            <a:off x="1244600" y="3581400"/>
            <a:ext cx="10363200" cy="330200"/>
          </a:xfrm>
          <a:prstGeom xmlns:a="http://schemas.openxmlformats.org/drawingml/2006/main" prst="rect">
            <a:avLst/>
          </a:prstGeom>
          <a:solidFill xmlns:a="http://schemas.openxmlformats.org/drawingml/2006/main">
            <a:srgbClr val="ECE5DB"/>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wrap="none" anchor="t">
            <a:noAutofit/>
          </a:bodyPr>
          <a:lstStyle xmlns:a="http://schemas.openxmlformats.org/drawingml/2006/main"/>
          <a:p xmlns:a="http://schemas.openxmlformats.org/drawingml/2006/main">
            <a:pPr algn="l">
              <a:buNone/>
            </a:pPr>
            <a:r>
              <a:rPr sz="1050" b="1">
                <a:solidFill>
                  <a:srgbClr val="1B1F21"/>
                </a:solidFill>
                <a:latin typeface="Arial"/>
                <a:ea typeface="Arial"/>
                <a:cs typeface="Arial"/>
              </a:rPr>
              <a:t>A4   Engagement Models &amp; Sourcing Best Practices</a:t>
            </a:r>
          </a:p>
        </p:txBody>
      </p:sp>
      <p:sp>
        <p:nvSpPr>
          <p:cNvPr id="68" name="ACC_A4">
            <a:extLst xmlns:a="http://schemas.openxmlformats.org/drawingml/2006/main">
              <a:ext uri="{FF2B5EF4-FFF2-40B4-BE49-F238E27FC236}">
                <a16:creationId xmlns:a16="http://schemas.microsoft.com/office/drawing/2014/main" id="{35950DCE-A186-4F59-B080-85ABF09130E9}"/>
              </a:ext>
            </a:extLst>
          </p:cNvPr>
          <p:cNvSpPr>
            <a:spLocks xmlns:a="http://schemas.openxmlformats.org/drawingml/2006/main" noGrp="1"/>
          </p:cNvSpPr>
          <p:nvPr/>
        </p:nvSpPr>
        <p:spPr>
          <a:xfrm xmlns:a="http://schemas.openxmlformats.org/drawingml/2006/main">
            <a:off x="1244600" y="3581400"/>
            <a:ext cx="63500" cy="330200"/>
          </a:xfrm>
          <a:prstGeom xmlns:a="http://schemas.openxmlformats.org/drawingml/2006/main" prst="rect">
            <a:avLst/>
          </a:prstGeom>
          <a:solidFill xmlns:a="http://schemas.openxmlformats.org/drawingml/2006/main">
            <a:srgbClr val="B66E47"/>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70" name="PAGE_A4">
            <a:hlinkClick xmlns:r="http://schemas.openxmlformats.org/officeDocument/2006/relationships" xmlns:a="http://schemas.openxmlformats.org/drawingml/2006/main" r:id="R82f2a7c787bb4c45"/>
            <a:extLst xmlns:a="http://schemas.openxmlformats.org/drawingml/2006/main">
              <a:ext uri="{FF2B5EF4-FFF2-40B4-BE49-F238E27FC236}">
                <a16:creationId xmlns:a16="http://schemas.microsoft.com/office/drawing/2014/main" id="{08379152-04D4-46BA-A204-920371C5A6DC}"/>
              </a:ext>
            </a:extLst>
          </p:cNvPr>
          <p:cNvSpPr>
            <a:spLocks xmlns:a="http://schemas.openxmlformats.org/drawingml/2006/main" noGrp="1"/>
          </p:cNvSpPr>
          <p:nvPr/>
        </p:nvSpPr>
        <p:spPr>
          <a:xfrm xmlns:a="http://schemas.openxmlformats.org/drawingml/2006/main">
            <a:off x="11112500" y="3670300"/>
            <a:ext cx="304800" cy="203200"/>
          </a:xfrm>
          <a:prstGeom xmlns:a="http://schemas.openxmlformats.org/drawingml/2006/main" prst="rect">
            <a:avLst/>
          </a:prstGeom>
          <a:noFill xmlns:a="http://schemas.openxmlformats.org/drawingml/2006/main"/>
        </p:spPr>
        <p:txBody>
          <a:bodyPr xmlns:a="http://schemas.openxmlformats.org/drawingml/2006/main" vert="horz" wrap="none" anchor="t">
            <a:noAutofit/>
          </a:bodyPr>
          <a:lstStyle xmlns:a="http://schemas.openxmlformats.org/drawingml/2006/main"/>
          <a:p xmlns:a="http://schemas.openxmlformats.org/drawingml/2006/main">
            <a:pPr algn="l">
              <a:buNone/>
            </a:pPr>
            <a:r>
              <a:rPr sz="900">
                <a:solidFill>
                  <a:srgbClr val="7B8184"/>
                </a:solidFill>
                <a:latin typeface="Arial"/>
                <a:ea typeface="Arial"/>
                <a:cs typeface="Arial"/>
              </a:rPr>
              <a:t>25</a:t>
            </a:r>
          </a:p>
        </p:txBody>
      </p:sp>
      <p:sp>
        <p:nvSpPr>
          <p:cNvPr id="71" name="NAV_A5">
            <a:hlinkClick xmlns:r="http://schemas.openxmlformats.org/officeDocument/2006/relationships" xmlns:a="http://schemas.openxmlformats.org/drawingml/2006/main" r:id="R2d78d30806f844c2"/>
            <a:extLst xmlns:a="http://schemas.openxmlformats.org/drawingml/2006/main">
              <a:ext uri="{FF2B5EF4-FFF2-40B4-BE49-F238E27FC236}">
                <a16:creationId xmlns:a16="http://schemas.microsoft.com/office/drawing/2014/main" id="{14D9B7DA-2F77-4070-8A41-2849A2DC5932}"/>
              </a:ext>
            </a:extLst>
          </p:cNvPr>
          <p:cNvSpPr>
            <a:spLocks xmlns:a="http://schemas.openxmlformats.org/drawingml/2006/main" noGrp="1"/>
          </p:cNvSpPr>
          <p:nvPr/>
        </p:nvSpPr>
        <p:spPr>
          <a:xfrm xmlns:a="http://schemas.openxmlformats.org/drawingml/2006/main">
            <a:off x="1244600" y="3962400"/>
            <a:ext cx="10363200" cy="330200"/>
          </a:xfrm>
          <a:prstGeom xmlns:a="http://schemas.openxmlformats.org/drawingml/2006/main" prst="rect">
            <a:avLst/>
          </a:prstGeom>
          <a:solidFill xmlns:a="http://schemas.openxmlformats.org/drawingml/2006/main">
            <a:srgbClr val="ECE5DB"/>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wrap="none" anchor="t">
            <a:noAutofit/>
          </a:bodyPr>
          <a:lstStyle xmlns:a="http://schemas.openxmlformats.org/drawingml/2006/main"/>
          <a:p xmlns:a="http://schemas.openxmlformats.org/drawingml/2006/main">
            <a:pPr algn="l">
              <a:buNone/>
            </a:pPr>
            <a:r>
              <a:rPr sz="1050" b="1">
                <a:solidFill>
                  <a:srgbClr val="1B1F21"/>
                </a:solidFill>
                <a:latin typeface="Arial"/>
                <a:ea typeface="Arial"/>
                <a:cs typeface="Arial"/>
              </a:rPr>
              <a:t>A5   Suitable OEMs &amp; Integrators</a:t>
            </a:r>
          </a:p>
        </p:txBody>
      </p:sp>
      <p:sp>
        <p:nvSpPr>
          <p:cNvPr id="72" name="ACC_A5">
            <a:extLst xmlns:a="http://schemas.openxmlformats.org/drawingml/2006/main">
              <a:ext uri="{FF2B5EF4-FFF2-40B4-BE49-F238E27FC236}">
                <a16:creationId xmlns:a16="http://schemas.microsoft.com/office/drawing/2014/main" id="{B0D6F3E4-D629-4C8E-A376-476D4B437EFC}"/>
              </a:ext>
            </a:extLst>
          </p:cNvPr>
          <p:cNvSpPr>
            <a:spLocks xmlns:a="http://schemas.openxmlformats.org/drawingml/2006/main" noGrp="1"/>
          </p:cNvSpPr>
          <p:nvPr/>
        </p:nvSpPr>
        <p:spPr>
          <a:xfrm xmlns:a="http://schemas.openxmlformats.org/drawingml/2006/main">
            <a:off x="1244600" y="3962400"/>
            <a:ext cx="63500" cy="330200"/>
          </a:xfrm>
          <a:prstGeom xmlns:a="http://schemas.openxmlformats.org/drawingml/2006/main" prst="rect">
            <a:avLst/>
          </a:prstGeom>
          <a:solidFill xmlns:a="http://schemas.openxmlformats.org/drawingml/2006/main">
            <a:srgbClr val="B66E47"/>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74" name="PAGE_A5">
            <a:hlinkClick xmlns:r="http://schemas.openxmlformats.org/officeDocument/2006/relationships" xmlns:a="http://schemas.openxmlformats.org/drawingml/2006/main" r:id="Rb801fed87b1e4bb1"/>
            <a:extLst xmlns:a="http://schemas.openxmlformats.org/drawingml/2006/main">
              <a:ext uri="{FF2B5EF4-FFF2-40B4-BE49-F238E27FC236}">
                <a16:creationId xmlns:a16="http://schemas.microsoft.com/office/drawing/2014/main" id="{C0D08948-32BC-439C-95BE-7D888F5746E1}"/>
              </a:ext>
            </a:extLst>
          </p:cNvPr>
          <p:cNvSpPr>
            <a:spLocks xmlns:a="http://schemas.openxmlformats.org/drawingml/2006/main" noGrp="1"/>
          </p:cNvSpPr>
          <p:nvPr/>
        </p:nvSpPr>
        <p:spPr>
          <a:xfrm xmlns:a="http://schemas.openxmlformats.org/drawingml/2006/main">
            <a:off x="11112500" y="4051300"/>
            <a:ext cx="304800" cy="203200"/>
          </a:xfrm>
          <a:prstGeom xmlns:a="http://schemas.openxmlformats.org/drawingml/2006/main" prst="rect">
            <a:avLst/>
          </a:prstGeom>
          <a:noFill xmlns:a="http://schemas.openxmlformats.org/drawingml/2006/main"/>
        </p:spPr>
        <p:txBody>
          <a:bodyPr xmlns:a="http://schemas.openxmlformats.org/drawingml/2006/main" vert="horz" wrap="none" anchor="t">
            <a:noAutofit/>
          </a:bodyPr>
          <a:lstStyle xmlns:a="http://schemas.openxmlformats.org/drawingml/2006/main"/>
          <a:p xmlns:a="http://schemas.openxmlformats.org/drawingml/2006/main">
            <a:pPr algn="l">
              <a:buNone/>
            </a:pPr>
            <a:r>
              <a:rPr sz="900">
                <a:solidFill>
                  <a:srgbClr val="7B8184"/>
                </a:solidFill>
                <a:latin typeface="Arial"/>
                <a:ea typeface="Arial"/>
                <a:cs typeface="Arial"/>
              </a:rPr>
              <a:t>30</a:t>
            </a:r>
          </a:p>
        </p:txBody>
      </p:sp>
      <p:sp>
        <p:nvSpPr>
          <p:cNvPr id="75" name="NAV_PARTB">
            <a:hlinkClick xmlns:r="http://schemas.openxmlformats.org/officeDocument/2006/relationships" xmlns:a="http://schemas.openxmlformats.org/drawingml/2006/main" r:id="R2cf358ed2eeb4e4f"/>
            <a:extLst xmlns:a="http://schemas.openxmlformats.org/drawingml/2006/main">
              <a:ext uri="{FF2B5EF4-FFF2-40B4-BE49-F238E27FC236}">
                <a16:creationId xmlns:a16="http://schemas.microsoft.com/office/drawing/2014/main" id="{9C8F65AD-189D-46FF-95FD-DA05EC536845}"/>
              </a:ext>
            </a:extLst>
          </p:cNvPr>
          <p:cNvSpPr>
            <a:spLocks xmlns:a="http://schemas.openxmlformats.org/drawingml/2006/main" noGrp="1"/>
          </p:cNvSpPr>
          <p:nvPr/>
        </p:nvSpPr>
        <p:spPr>
          <a:xfrm xmlns:a="http://schemas.openxmlformats.org/drawingml/2006/main">
            <a:off x="584200" y="4381500"/>
            <a:ext cx="11023600" cy="457200"/>
          </a:xfrm>
          <a:prstGeom xmlns:a="http://schemas.openxmlformats.org/drawingml/2006/main" prst="rect">
            <a:avLst/>
          </a:prstGeom>
          <a:solidFill xmlns:a="http://schemas.openxmlformats.org/drawingml/2006/main">
            <a:srgbClr val="1B1F21"/>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wrap="none" anchor="t">
            <a:noAutofit/>
          </a:bodyPr>
          <a:lstStyle xmlns:a="http://schemas.openxmlformats.org/drawingml/2006/main"/>
          <a:p xmlns:a="http://schemas.openxmlformats.org/drawingml/2006/main">
            <a:pPr algn="l">
              <a:buNone/>
            </a:pPr>
            <a:r>
              <a:rPr sz="1250" b="1">
                <a:solidFill>
                  <a:srgbClr val="FFFFFF"/>
                </a:solidFill>
                <a:latin typeface="Arial"/>
                <a:ea typeface="Arial"/>
                <a:cs typeface="Arial"/>
              </a:rPr>
              <a:t>03   Part B  Supplier Analysis</a:t>
            </a:r>
          </a:p>
        </p:txBody>
      </p:sp>
      <p:sp>
        <p:nvSpPr>
          <p:cNvPr id="77" name="PAGE_PARTB">
            <a:hlinkClick xmlns:r="http://schemas.openxmlformats.org/officeDocument/2006/relationships" xmlns:a="http://schemas.openxmlformats.org/drawingml/2006/main" r:id="R851f586baa174f91"/>
            <a:extLst xmlns:a="http://schemas.openxmlformats.org/drawingml/2006/main">
              <a:ext uri="{FF2B5EF4-FFF2-40B4-BE49-F238E27FC236}">
                <a16:creationId xmlns:a16="http://schemas.microsoft.com/office/drawing/2014/main" id="{E6729FCF-828D-4982-A91B-AA0C1720C276}"/>
              </a:ext>
            </a:extLst>
          </p:cNvPr>
          <p:cNvSpPr>
            <a:spLocks xmlns:a="http://schemas.openxmlformats.org/drawingml/2006/main" noGrp="1"/>
          </p:cNvSpPr>
          <p:nvPr/>
        </p:nvSpPr>
        <p:spPr>
          <a:xfrm xmlns:a="http://schemas.openxmlformats.org/drawingml/2006/main">
            <a:off x="11074400" y="4508500"/>
            <a:ext cx="330200" cy="228600"/>
          </a:xfrm>
          <a:prstGeom xmlns:a="http://schemas.openxmlformats.org/drawingml/2006/main" prst="rect">
            <a:avLst/>
          </a:prstGeom>
          <a:noFill xmlns:a="http://schemas.openxmlformats.org/drawingml/2006/main"/>
        </p:spPr>
        <p:txBody>
          <a:bodyPr xmlns:a="http://schemas.openxmlformats.org/drawingml/2006/main" vert="horz" wrap="none" anchor="t">
            <a:noAutofit/>
          </a:bodyPr>
          <a:lstStyle xmlns:a="http://schemas.openxmlformats.org/drawingml/2006/main"/>
          <a:p xmlns:a="http://schemas.openxmlformats.org/drawingml/2006/main">
            <a:pPr algn="l">
              <a:buNone/>
            </a:pPr>
            <a:r>
              <a:rPr sz="900">
                <a:solidFill>
                  <a:srgbClr val="D7D0C6"/>
                </a:solidFill>
                <a:latin typeface="Arial"/>
                <a:ea typeface="Arial"/>
                <a:cs typeface="Arial"/>
              </a:rPr>
              <a:t>35</a:t>
            </a:r>
          </a:p>
        </p:txBody>
      </p:sp>
      <p:sp>
        <p:nvSpPr>
          <p:cNvPr id="78" name="NAV_SUMMARY">
            <a:hlinkClick xmlns:r="http://schemas.openxmlformats.org/officeDocument/2006/relationships" xmlns:a="http://schemas.openxmlformats.org/drawingml/2006/main" r:id="Rf5c50041a1084fb4"/>
            <a:extLst xmlns:a="http://schemas.openxmlformats.org/drawingml/2006/main">
              <a:ext uri="{FF2B5EF4-FFF2-40B4-BE49-F238E27FC236}">
                <a16:creationId xmlns:a16="http://schemas.microsoft.com/office/drawing/2014/main" id="{C8DE08AE-3957-4516-8C5E-C0AABC3F1B80}"/>
              </a:ext>
            </a:extLst>
          </p:cNvPr>
          <p:cNvSpPr>
            <a:spLocks xmlns:a="http://schemas.openxmlformats.org/drawingml/2006/main" noGrp="1"/>
          </p:cNvSpPr>
          <p:nvPr/>
        </p:nvSpPr>
        <p:spPr>
          <a:xfrm xmlns:a="http://schemas.openxmlformats.org/drawingml/2006/main">
            <a:off x="584200" y="4902200"/>
            <a:ext cx="11023600" cy="457200"/>
          </a:xfrm>
          <a:prstGeom xmlns:a="http://schemas.openxmlformats.org/drawingml/2006/main" prst="rect">
            <a:avLst/>
          </a:prstGeom>
          <a:solidFill xmlns:a="http://schemas.openxmlformats.org/drawingml/2006/main">
            <a:srgbClr val="1B1F21"/>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wrap="none" anchor="t">
            <a:noAutofit/>
          </a:bodyPr>
          <a:lstStyle xmlns:a="http://schemas.openxmlformats.org/drawingml/2006/main"/>
          <a:p xmlns:a="http://schemas.openxmlformats.org/drawingml/2006/main">
            <a:r>
              <a:rPr sz="1250" b="1">
                <a:solidFill>
                  <a:srgbClr val="FFFFFF"/>
                </a:solidFill>
                <a:latin typeface="Arial"/>
                <a:ea typeface="Arial"/>
                <a:cs typeface="Arial"/>
              </a:rPr>
              <a:t>04   </a:t>
            </a:r>
            <a:r>
              <a:rPr b="1">
                <a:solidFill>
                  <a:srgbClr val="FFFFFF"/>
                </a:solidFill>
                <a:latin typeface="Arial"/>
                <a:ea typeface="Arial"/>
                <a:cs typeface="Arial"/>
              </a:rPr>
              <a:t>Key Summary                                                                        </a:t>
            </a:r>
            <a:r>
              <a:rPr sz="1000" b="1">
                <a:solidFill>
                  <a:srgbClr val="FFFFFF"/>
                </a:solidFill>
                <a:latin typeface="Arial"/>
                <a:ea typeface="Arial"/>
                <a:cs typeface="Arial"/>
              </a:rPr>
              <a:t>(Click the page number to directly move to key summary slide)</a:t>
            </a:r>
          </a:p>
          <a:p xmlns:a="http://schemas.openxmlformats.org/drawingml/2006/main">
            <a:pPr algn="l">
              <a:buNone/>
            </a:pPr>
            <a:endParaRPr sz="1250" b="1">
              <a:solidFill>
                <a:srgbClr val="FFFFFF"/>
              </a:solidFill>
              <a:latin typeface="Arial"/>
              <a:ea typeface="Arial"/>
              <a:cs typeface="Arial"/>
            </a:endParaRPr>
          </a:p>
        </p:txBody>
      </p:sp>
      <p:sp>
        <p:nvSpPr>
          <p:cNvPr id="80" name="PAGE_SUMMARY">
            <a:hlinkClick xmlns:r="http://schemas.openxmlformats.org/officeDocument/2006/relationships" xmlns:a="http://schemas.openxmlformats.org/drawingml/2006/main" r:id="R3a42b52dfd964163"/>
            <a:extLst xmlns:a="http://schemas.openxmlformats.org/drawingml/2006/main">
              <a:ext uri="{FF2B5EF4-FFF2-40B4-BE49-F238E27FC236}">
                <a16:creationId xmlns:a16="http://schemas.microsoft.com/office/drawing/2014/main" id="{E5E51763-9E76-4A30-9AD1-D5BBBE532FB1}"/>
              </a:ext>
            </a:extLst>
          </p:cNvPr>
          <p:cNvSpPr>
            <a:spLocks xmlns:a="http://schemas.openxmlformats.org/drawingml/2006/main" noGrp="1"/>
          </p:cNvSpPr>
          <p:nvPr/>
        </p:nvSpPr>
        <p:spPr>
          <a:xfrm xmlns:a="http://schemas.openxmlformats.org/drawingml/2006/main">
            <a:off x="11074400" y="5029200"/>
            <a:ext cx="330200" cy="228600"/>
          </a:xfrm>
          <a:prstGeom xmlns:a="http://schemas.openxmlformats.org/drawingml/2006/main" prst="rect">
            <a:avLst/>
          </a:prstGeom>
          <a:noFill xmlns:a="http://schemas.openxmlformats.org/drawingml/2006/main"/>
        </p:spPr>
        <p:txBody>
          <a:bodyPr xmlns:a="http://schemas.openxmlformats.org/drawingml/2006/main" vert="horz" wrap="none" anchor="t">
            <a:noAutofit/>
          </a:bodyPr>
          <a:lstStyle xmlns:a="http://schemas.openxmlformats.org/drawingml/2006/main"/>
          <a:p xmlns:a="http://schemas.openxmlformats.org/drawingml/2006/main">
            <a:pPr algn="l">
              <a:buNone/>
            </a:pPr>
            <a:r>
              <a:rPr sz="900">
                <a:solidFill>
                  <a:srgbClr val="D7D0C6"/>
                </a:solidFill>
                <a:latin typeface="Arial"/>
                <a:ea typeface="Arial"/>
                <a:cs typeface="Arial"/>
              </a:rPr>
              <a:t>41</a:t>
            </a:r>
          </a:p>
        </p:txBody>
      </p:sp>
      <p:sp>
        <p:nvSpPr>
          <p:cNvPr id="84" name="FOOTER_RULE">
            <a:extLst xmlns:a="http://schemas.openxmlformats.org/drawingml/2006/main">
              <a:ext uri="{FF2B5EF4-FFF2-40B4-BE49-F238E27FC236}">
                <a16:creationId xmlns:a16="http://schemas.microsoft.com/office/drawing/2014/main" id="{D8E966F4-B9CE-41DB-BD6E-D061B0480424}"/>
              </a:ext>
            </a:extLst>
          </p:cNvPr>
          <p:cNvSpPr>
            <a:spLocks xmlns:a="http://schemas.openxmlformats.org/drawingml/2006/main" noGrp="1"/>
          </p:cNvSpPr>
          <p:nvPr/>
        </p:nvSpPr>
        <p:spPr>
          <a:xfrm xmlns:a="http://schemas.openxmlformats.org/drawingml/2006/main">
            <a:off x="438150" y="6451600"/>
            <a:ext cx="11315700" cy="12700"/>
          </a:xfrm>
          <a:prstGeom xmlns:a="http://schemas.openxmlformats.org/drawingml/2006/main" prst="rect">
            <a:avLst/>
          </a:prstGeom>
          <a:solidFill xmlns:a="http://schemas.openxmlformats.org/drawingml/2006/main">
            <a:srgbClr val="D7D0C6"/>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85" name="FOOTER">
            <a:extLst xmlns:a="http://schemas.openxmlformats.org/drawingml/2006/main">
              <a:ext uri="{FF2B5EF4-FFF2-40B4-BE49-F238E27FC236}">
                <a16:creationId xmlns:a16="http://schemas.microsoft.com/office/drawing/2014/main" id="{1BEB6239-9F00-46C7-A555-1D58A1810565}"/>
              </a:ext>
            </a:extLst>
          </p:cNvPr>
          <p:cNvSpPr>
            <a:spLocks xmlns:a="http://schemas.openxmlformats.org/drawingml/2006/main" noGrp="1"/>
          </p:cNvSpPr>
          <p:nvPr/>
        </p:nvSpPr>
        <p:spPr>
          <a:xfrm xmlns:a="http://schemas.openxmlformats.org/drawingml/2006/main">
            <a:off x="438150" y="6527800"/>
            <a:ext cx="8255000" cy="177800"/>
          </a:xfrm>
          <a:prstGeom xmlns:a="http://schemas.openxmlformats.org/drawingml/2006/main" prst="rect">
            <a:avLst/>
          </a:prstGeom>
          <a:noFill xmlns:a="http://schemas.openxmlformats.org/drawingml/2006/main"/>
        </p:spPr>
        <p:txBody>
          <a:bodyPr xmlns:a="http://schemas.openxmlformats.org/drawingml/2006/main" vert="horz" wrap="none" anchor="t">
            <a:noAutofit/>
          </a:bodyPr>
          <a:lstStyle xmlns:a="http://schemas.openxmlformats.org/drawingml/2006/main"/>
          <a:p xmlns:a="http://schemas.openxmlformats.org/drawingml/2006/main">
            <a:pPr algn="l">
              <a:buNone/>
            </a:pPr>
            <a:r>
              <a:rPr sz="800">
                <a:solidFill>
                  <a:srgbClr val="7B8184"/>
                </a:solidFill>
                <a:latin typeface="Arial"/>
                <a:ea typeface="Arial"/>
                <a:cs typeface="Arial"/>
              </a:rPr>
              <a:t>Case I | Global Network Hardware Market Analysis</a:t>
            </a:r>
          </a:p>
        </p:txBody>
      </p:sp>
      <p:sp>
        <p:nvSpPr>
          <p:cNvPr id="86" name="SLIDE_NO">
            <a:extLst xmlns:a="http://schemas.openxmlformats.org/drawingml/2006/main">
              <a:ext uri="{FF2B5EF4-FFF2-40B4-BE49-F238E27FC236}">
                <a16:creationId xmlns:a16="http://schemas.microsoft.com/office/drawing/2014/main" id="{8798CA5F-F733-43F9-91AA-A365F9C58C2A}"/>
              </a:ext>
            </a:extLst>
          </p:cNvPr>
          <p:cNvSpPr>
            <a:spLocks xmlns:a="http://schemas.openxmlformats.org/drawingml/2006/main" noGrp="1"/>
          </p:cNvSpPr>
          <p:nvPr/>
        </p:nvSpPr>
        <p:spPr>
          <a:xfrm xmlns:a="http://schemas.openxmlformats.org/drawingml/2006/main">
            <a:off x="11404600" y="6527800"/>
            <a:ext cx="355600" cy="177800"/>
          </a:xfrm>
          <a:prstGeom xmlns:a="http://schemas.openxmlformats.org/drawingml/2006/main" prst="rect">
            <a:avLst/>
          </a:prstGeom>
          <a:noFill xmlns:a="http://schemas.openxmlformats.org/drawingml/2006/main"/>
        </p:spPr>
        <p:txBody>
          <a:bodyPr xmlns:a="http://schemas.openxmlformats.org/drawingml/2006/main" vert="horz" wrap="none" anchor="t">
            <a:noAutofit/>
          </a:bodyPr>
          <a:lstStyle xmlns:a="http://schemas.openxmlformats.org/drawingml/2006/main"/>
          <a:p xmlns:a="http://schemas.openxmlformats.org/drawingml/2006/main">
            <a:pPr algn="l">
              <a:buNone/>
            </a:pPr>
            <a:r>
              <a:rPr sz="800">
                <a:solidFill>
                  <a:srgbClr val="7B8184"/>
                </a:solidFill>
                <a:latin typeface="Arial"/>
                <a:ea typeface="Arial"/>
                <a:cs typeface="Arial"/>
              </a:rPr>
              <a:t>4</a:t>
            </a:r>
          </a:p>
        </p:txBody>
      </p:sp>
      <p:sp>
        <p:nvSpPr>
          <p:cNvPr id="3" name="Rectangle 2">
            <a:extLst xmlns:a="http://schemas.openxmlformats.org/drawingml/2006/main">
              <a:ext uri="{FF2B5EF4-FFF2-40B4-BE49-F238E27FC236}">
                <a16:creationId xmlns:a16="http://schemas.microsoft.com/office/drawing/2014/main" id="{1DDC87BF-D6DE-8F07-E3FE-398DC32CFB8A}"/>
              </a:ext>
            </a:extLst>
          </p:cNvPr>
          <p:cNvSpPr>
            <a:spLocks xmlns:a="http://schemas.openxmlformats.org/drawingml/2006/main" noGrp="1"/>
          </p:cNvSpPr>
          <p:nvPr/>
        </p:nvSpPr>
        <p:spPr>
          <a:xfrm xmlns:a="http://schemas.openxmlformats.org/drawingml/2006/main">
            <a:off x="9012589" y="6340376"/>
            <a:ext cx="2747611" cy="79474"/>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800">
                <a:solidFill>
                  <a:schemeClr val="tx1"/>
                </a:solidFill>
                <a:latin typeface="Arial"/>
                <a:ea typeface="Arial"/>
                <a:cs typeface="Arial"/>
              </a:rPr>
              <a:t>Page numbers are directly linked to the respective slides </a:t>
            </a:r>
          </a:p>
        </p:txBody>
      </p:sp>
      <p:sp>
        <p:nvSpPr>
          <p:cNvPr id="87" name="SCULTRA Top Bar">
            <a:extLst xmlns:a="http://schemas.openxmlformats.org/drawingml/2006/main">
              <a:ext uri="{FF2B5EF4-FFF2-40B4-BE49-F238E27FC236}">
                <a16:creationId xmlns:a16="http://schemas.microsoft.com/office/drawing/2014/main" id="{F9BF48CB-AD47-4872-9E3A-EB0D6188E180}"/>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88" name="SCULTRA Footer Field">
            <a:extLst xmlns:a="http://schemas.openxmlformats.org/drawingml/2006/main">
              <a:ext uri="{FF2B5EF4-FFF2-40B4-BE49-F238E27FC236}">
                <a16:creationId xmlns:a16="http://schemas.microsoft.com/office/drawing/2014/main" id="{11E32964-C865-427E-B6DF-72F95E4F11D4}"/>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89" name="">
            <a:extLst xmlns:a="http://schemas.openxmlformats.org/drawingml/2006/main">
              <a:ext uri="{FF2B5EF4-FFF2-40B4-BE49-F238E27FC236}">
                <a16:creationId xmlns:a16="http://schemas.microsoft.com/office/drawing/2014/main" id="{D12E2074-2937-4011-8AA1-B4696B8A185E}"/>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90" name="">
            <a:extLst xmlns:a="http://schemas.openxmlformats.org/drawingml/2006/main">
              <a:ext uri="{FF2B5EF4-FFF2-40B4-BE49-F238E27FC236}">
                <a16:creationId xmlns:a16="http://schemas.microsoft.com/office/drawing/2014/main" id="{20815C26-3CCD-498B-A86F-D96AD1A0D779}"/>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91" name="">
            <a:extLst xmlns:a="http://schemas.openxmlformats.org/drawingml/2006/main">
              <a:ext uri="{FF2B5EF4-FFF2-40B4-BE49-F238E27FC236}">
                <a16:creationId xmlns:a16="http://schemas.microsoft.com/office/drawing/2014/main" id="{E36E2034-6379-4398-9F41-ED71301D086B}"/>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92" name="">
            <a:extLst xmlns:a="http://schemas.openxmlformats.org/drawingml/2006/main">
              <a:ext uri="{FF2B5EF4-FFF2-40B4-BE49-F238E27FC236}">
                <a16:creationId xmlns:a16="http://schemas.microsoft.com/office/drawing/2014/main" id="{47BA8F87-CD10-471B-A210-63BC66501801}"/>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04</a:t>
            </a:r>
          </a:p>
        </p:txBody>
      </p:sp>
    </p:spTree>
    <p:extLst>
      <p:ext uri="{BB962C8B-B14F-4D97-AF65-F5344CB8AC3E}">
        <p14:creationId xmlns:p14="http://schemas.microsoft.com/office/powerpoint/2010/main" val="534979304"/>
      </p:ext>
    </p:extLst>
  </p:cSld>
</p:sld>
</file>

<file path=ppt/slides/slide40.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8C4093E-D997-49DD-A4B8-2C4450867F57}"/>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B4. Geographic Presence Is Strong Across All Four Vendors, But Usability Differs by Region and Compliance Context</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F23B825B-0A47-49F5-87CE-2232237F877B}"/>
              </a:ext>
            </a:extLst>
          </p:cNvPr>
          <p:cNvSpPr>
            <a:spLocks xmlns:a="http://schemas.openxmlformats.org/drawingml/2006/main" noGrp="1"/>
          </p:cNvSpPr>
          <p:nvPr/>
        </p:nvSpPr>
        <p:spPr>
          <a:xfrm xmlns:a="http://schemas.openxmlformats.org/drawingml/2006/main">
            <a:off x="438912" y="612648"/>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North America and Europe execution should weigh public footprint, partner coverage and regulatory acceptability rather than treating global scale as a sufficient proof point.</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E8675A72-EA8F-44DB-8D3F-85B641145963}"/>
              </a:ext>
            </a:extLst>
          </p:cNvPr>
          <p:cNvSpPr>
            <a:spLocks xmlns:a="http://schemas.openxmlformats.org/drawingml/2006/main" noGrp="1"/>
          </p:cNvSpPr>
          <p:nvPr/>
        </p:nvSpPr>
        <p:spPr>
          <a:xfrm xmlns:a="http://schemas.openxmlformats.org/drawingml/2006/main">
            <a:off x="438912" y="89611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49D0E9F1-1B17-46BD-8FC5-31C043F01251}"/>
              </a:ext>
            </a:extLst>
          </p:cNvPr>
          <p:cNvSpPr>
            <a:spLocks xmlns:a="http://schemas.openxmlformats.org/drawingml/2006/main" noGrp="1"/>
          </p:cNvSpPr>
          <p:nvPr/>
        </p:nvSpPr>
        <p:spPr>
          <a:xfrm xmlns:a="http://schemas.openxmlformats.org/drawingml/2006/main">
            <a:off x="475488" y="1078992"/>
            <a:ext cx="41148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Regional footprint and suitability map</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00774E81-C134-495E-B9D5-9C1BC7638646}"/>
              </a:ext>
            </a:extLst>
          </p:cNvPr>
          <p:cNvSpPr>
            <a:spLocks xmlns:a="http://schemas.openxmlformats.org/drawingml/2006/main" noGrp="1"/>
          </p:cNvSpPr>
          <p:nvPr/>
        </p:nvSpPr>
        <p:spPr>
          <a:xfrm xmlns:a="http://schemas.openxmlformats.org/drawingml/2006/main">
            <a:off x="640080" y="1371600"/>
            <a:ext cx="1325880"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Text 5">
            <a:extLst xmlns:a="http://schemas.openxmlformats.org/drawingml/2006/main">
              <a:ext uri="{FF2B5EF4-FFF2-40B4-BE49-F238E27FC236}">
                <a16:creationId xmlns:a16="http://schemas.microsoft.com/office/drawing/2014/main" id="{826252A1-8B0F-4F19-9089-CA2A8F1FEC44}"/>
              </a:ext>
            </a:extLst>
          </p:cNvPr>
          <p:cNvSpPr>
            <a:spLocks xmlns:a="http://schemas.openxmlformats.org/drawingml/2006/main" noGrp="1"/>
          </p:cNvSpPr>
          <p:nvPr/>
        </p:nvSpPr>
        <p:spPr>
          <a:xfrm xmlns:a="http://schemas.openxmlformats.org/drawingml/2006/main">
            <a:off x="704088" y="1435608"/>
            <a:ext cx="1197864"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Supplier</a:t>
            </a:r>
            <a:endParaRPr sz="800">
              <a:latin typeface="Arial"/>
              <a:ea typeface="Arial"/>
              <a:cs typeface="Arial"/>
            </a:endParaRPr>
          </a:p>
        </p:txBody>
      </p:sp>
      <p:sp>
        <p:nvSpPr>
          <p:cNvPr id="8" name="Shape 6">
            <a:extLst xmlns:a="http://schemas.openxmlformats.org/drawingml/2006/main">
              <a:ext uri="{FF2B5EF4-FFF2-40B4-BE49-F238E27FC236}">
                <a16:creationId xmlns:a16="http://schemas.microsoft.com/office/drawing/2014/main" id="{838FDFD0-2B50-4028-8413-CD6EA0B732E0}"/>
              </a:ext>
            </a:extLst>
          </p:cNvPr>
          <p:cNvSpPr>
            <a:spLocks xmlns:a="http://schemas.openxmlformats.org/drawingml/2006/main" noGrp="1"/>
          </p:cNvSpPr>
          <p:nvPr/>
        </p:nvSpPr>
        <p:spPr>
          <a:xfrm xmlns:a="http://schemas.openxmlformats.org/drawingml/2006/main">
            <a:off x="1965960" y="1371600"/>
            <a:ext cx="1207008"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9" name="Text 7">
            <a:extLst xmlns:a="http://schemas.openxmlformats.org/drawingml/2006/main">
              <a:ext uri="{FF2B5EF4-FFF2-40B4-BE49-F238E27FC236}">
                <a16:creationId xmlns:a16="http://schemas.microsoft.com/office/drawing/2014/main" id="{349AF29E-714F-449A-BF2B-B480333CBD8C}"/>
              </a:ext>
            </a:extLst>
          </p:cNvPr>
          <p:cNvSpPr>
            <a:spLocks xmlns:a="http://schemas.openxmlformats.org/drawingml/2006/main" noGrp="1"/>
          </p:cNvSpPr>
          <p:nvPr/>
        </p:nvSpPr>
        <p:spPr>
          <a:xfrm xmlns:a="http://schemas.openxmlformats.org/drawingml/2006/main">
            <a:off x="2029968" y="1435608"/>
            <a:ext cx="1078992"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North</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America</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CFFCE7CE-9CFD-4E35-A88D-9D9907A7887B}"/>
              </a:ext>
            </a:extLst>
          </p:cNvPr>
          <p:cNvSpPr>
            <a:spLocks xmlns:a="http://schemas.openxmlformats.org/drawingml/2006/main" noGrp="1"/>
          </p:cNvSpPr>
          <p:nvPr/>
        </p:nvSpPr>
        <p:spPr>
          <a:xfrm xmlns:a="http://schemas.openxmlformats.org/drawingml/2006/main">
            <a:off x="3172968" y="1371600"/>
            <a:ext cx="1207008"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1" name="Text 9">
            <a:extLst xmlns:a="http://schemas.openxmlformats.org/drawingml/2006/main">
              <a:ext uri="{FF2B5EF4-FFF2-40B4-BE49-F238E27FC236}">
                <a16:creationId xmlns:a16="http://schemas.microsoft.com/office/drawing/2014/main" id="{4EC4D7D8-66E8-4E81-A96B-7F3E37508536}"/>
              </a:ext>
            </a:extLst>
          </p:cNvPr>
          <p:cNvSpPr>
            <a:spLocks xmlns:a="http://schemas.openxmlformats.org/drawingml/2006/main" noGrp="1"/>
          </p:cNvSpPr>
          <p:nvPr/>
        </p:nvSpPr>
        <p:spPr>
          <a:xfrm xmlns:a="http://schemas.openxmlformats.org/drawingml/2006/main">
            <a:off x="3236976" y="1435608"/>
            <a:ext cx="1078992"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Europe</a:t>
            </a:r>
            <a:endParaRPr sz="800">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24806B2B-C191-4D73-A5CB-DBAC28901FAC}"/>
              </a:ext>
            </a:extLst>
          </p:cNvPr>
          <p:cNvSpPr>
            <a:spLocks xmlns:a="http://schemas.openxmlformats.org/drawingml/2006/main" noGrp="1"/>
          </p:cNvSpPr>
          <p:nvPr/>
        </p:nvSpPr>
        <p:spPr>
          <a:xfrm xmlns:a="http://schemas.openxmlformats.org/drawingml/2006/main">
            <a:off x="4379976" y="1371600"/>
            <a:ext cx="1207008"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3" name="Text 11">
            <a:extLst xmlns:a="http://schemas.openxmlformats.org/drawingml/2006/main">
              <a:ext uri="{FF2B5EF4-FFF2-40B4-BE49-F238E27FC236}">
                <a16:creationId xmlns:a16="http://schemas.microsoft.com/office/drawing/2014/main" id="{6B934B32-9680-4843-9C11-FEDC77B1DB7D}"/>
              </a:ext>
            </a:extLst>
          </p:cNvPr>
          <p:cNvSpPr>
            <a:spLocks xmlns:a="http://schemas.openxmlformats.org/drawingml/2006/main" noGrp="1"/>
          </p:cNvSpPr>
          <p:nvPr/>
        </p:nvSpPr>
        <p:spPr>
          <a:xfrm xmlns:a="http://schemas.openxmlformats.org/drawingml/2006/main">
            <a:off x="4443984" y="1435608"/>
            <a:ext cx="1078992"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APAC</a:t>
            </a:r>
            <a:endParaRPr sz="800">
              <a:latin typeface="Arial"/>
              <a:ea typeface="Arial"/>
              <a:cs typeface="Arial"/>
            </a:endParaRPr>
          </a:p>
        </p:txBody>
      </p:sp>
      <p:sp>
        <p:nvSpPr>
          <p:cNvPr id="14" name="Shape 12">
            <a:extLst xmlns:a="http://schemas.openxmlformats.org/drawingml/2006/main">
              <a:ext uri="{FF2B5EF4-FFF2-40B4-BE49-F238E27FC236}">
                <a16:creationId xmlns:a16="http://schemas.microsoft.com/office/drawing/2014/main" id="{48A44D03-7F33-49B9-AD78-C6C69127ADCE}"/>
              </a:ext>
            </a:extLst>
          </p:cNvPr>
          <p:cNvSpPr>
            <a:spLocks xmlns:a="http://schemas.openxmlformats.org/drawingml/2006/main" noGrp="1"/>
          </p:cNvSpPr>
          <p:nvPr/>
        </p:nvSpPr>
        <p:spPr>
          <a:xfrm xmlns:a="http://schemas.openxmlformats.org/drawingml/2006/main">
            <a:off x="5586984" y="1371600"/>
            <a:ext cx="1207008"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5" name="Text 13">
            <a:extLst xmlns:a="http://schemas.openxmlformats.org/drawingml/2006/main">
              <a:ext uri="{FF2B5EF4-FFF2-40B4-BE49-F238E27FC236}">
                <a16:creationId xmlns:a16="http://schemas.microsoft.com/office/drawing/2014/main" id="{26079593-5270-4766-AAD0-474E57C1A1C5}"/>
              </a:ext>
            </a:extLst>
          </p:cNvPr>
          <p:cNvSpPr>
            <a:spLocks xmlns:a="http://schemas.openxmlformats.org/drawingml/2006/main" noGrp="1"/>
          </p:cNvSpPr>
          <p:nvPr/>
        </p:nvSpPr>
        <p:spPr>
          <a:xfrm xmlns:a="http://schemas.openxmlformats.org/drawingml/2006/main">
            <a:off x="5650992" y="1435608"/>
            <a:ext cx="1078992"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Middle East</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&amp; Africa</a:t>
            </a:r>
            <a:endParaRPr sz="800">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87C4C36D-56F2-4203-B35C-DC55185C4A62}"/>
              </a:ext>
            </a:extLst>
          </p:cNvPr>
          <p:cNvSpPr>
            <a:spLocks xmlns:a="http://schemas.openxmlformats.org/drawingml/2006/main" noGrp="1"/>
          </p:cNvSpPr>
          <p:nvPr/>
        </p:nvSpPr>
        <p:spPr>
          <a:xfrm xmlns:a="http://schemas.openxmlformats.org/drawingml/2006/main">
            <a:off x="6793992" y="1371600"/>
            <a:ext cx="1207008"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7" name="Text 15">
            <a:extLst xmlns:a="http://schemas.openxmlformats.org/drawingml/2006/main">
              <a:ext uri="{FF2B5EF4-FFF2-40B4-BE49-F238E27FC236}">
                <a16:creationId xmlns:a16="http://schemas.microsoft.com/office/drawing/2014/main" id="{835C8CDC-4EA7-4B6A-9FE7-9B2A4189412B}"/>
              </a:ext>
            </a:extLst>
          </p:cNvPr>
          <p:cNvSpPr>
            <a:spLocks xmlns:a="http://schemas.openxmlformats.org/drawingml/2006/main" noGrp="1"/>
          </p:cNvSpPr>
          <p:nvPr/>
        </p:nvSpPr>
        <p:spPr>
          <a:xfrm xmlns:a="http://schemas.openxmlformats.org/drawingml/2006/main">
            <a:off x="6858000" y="1435608"/>
            <a:ext cx="1078992"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Americas</a:t>
            </a:r>
            <a:endParaRPr sz="800">
              <a:latin typeface="Arial"/>
              <a:ea typeface="Arial"/>
              <a:cs typeface="Arial"/>
            </a:endParaRPr>
          </a:p>
          <a:p xmlns:a="http://schemas.openxmlformats.org/drawingml/2006/main">
            <a:pPr marL="0" indent="0" algn="ctr">
              <a:buNone/>
            </a:pPr>
            <a:r>
              <a:rPr sz="800" b="1">
                <a:solidFill>
                  <a:srgbClr val="FFFFFF"/>
                </a:solidFill>
                <a:latin typeface="Arial"/>
                <a:ea typeface="Arial"/>
                <a:cs typeface="Arial"/>
              </a:rPr>
              <a:t>Ex-NA</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4B9095F2-9DE7-4C70-A628-538D2180857E}"/>
              </a:ext>
            </a:extLst>
          </p:cNvPr>
          <p:cNvSpPr>
            <a:spLocks xmlns:a="http://schemas.openxmlformats.org/drawingml/2006/main" noGrp="1"/>
          </p:cNvSpPr>
          <p:nvPr/>
        </p:nvSpPr>
        <p:spPr>
          <a:xfrm xmlns:a="http://schemas.openxmlformats.org/drawingml/2006/main">
            <a:off x="8001000" y="1371600"/>
            <a:ext cx="2971800" cy="32918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9" name="Text 17">
            <a:extLst xmlns:a="http://schemas.openxmlformats.org/drawingml/2006/main">
              <a:ext uri="{FF2B5EF4-FFF2-40B4-BE49-F238E27FC236}">
                <a16:creationId xmlns:a16="http://schemas.microsoft.com/office/drawing/2014/main" id="{83165A59-6D55-4BFE-8B04-039BAF9CC4B2}"/>
              </a:ext>
            </a:extLst>
          </p:cNvPr>
          <p:cNvSpPr>
            <a:spLocks xmlns:a="http://schemas.openxmlformats.org/drawingml/2006/main" noGrp="1"/>
          </p:cNvSpPr>
          <p:nvPr/>
        </p:nvSpPr>
        <p:spPr>
          <a:xfrm xmlns:a="http://schemas.openxmlformats.org/drawingml/2006/main">
            <a:off x="8065008" y="1435608"/>
            <a:ext cx="2843784"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Geographic Observation</a:t>
            </a:r>
            <a:endParaRPr sz="800">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54243435-A4FC-439B-A716-64643D69A876}"/>
              </a:ext>
            </a:extLst>
          </p:cNvPr>
          <p:cNvSpPr>
            <a:spLocks xmlns:a="http://schemas.openxmlformats.org/drawingml/2006/main" noGrp="1"/>
          </p:cNvSpPr>
          <p:nvPr/>
        </p:nvSpPr>
        <p:spPr>
          <a:xfrm xmlns:a="http://schemas.openxmlformats.org/drawingml/2006/main">
            <a:off x="640080" y="1700784"/>
            <a:ext cx="1325880"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1" name="Text 19">
            <a:extLst xmlns:a="http://schemas.openxmlformats.org/drawingml/2006/main">
              <a:ext uri="{FF2B5EF4-FFF2-40B4-BE49-F238E27FC236}">
                <a16:creationId xmlns:a16="http://schemas.microsoft.com/office/drawing/2014/main" id="{76DEFD62-00E8-466A-98AE-EF523BB556E3}"/>
              </a:ext>
            </a:extLst>
          </p:cNvPr>
          <p:cNvSpPr>
            <a:spLocks xmlns:a="http://schemas.openxmlformats.org/drawingml/2006/main" noGrp="1"/>
          </p:cNvSpPr>
          <p:nvPr/>
        </p:nvSpPr>
        <p:spPr>
          <a:xfrm xmlns:a="http://schemas.openxmlformats.org/drawingml/2006/main">
            <a:off x="704088" y="1755648"/>
            <a:ext cx="1197864"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Cisco</a:t>
            </a:r>
            <a:endParaRPr sz="800">
              <a:latin typeface="Arial"/>
              <a:ea typeface="Arial"/>
              <a:cs typeface="Arial"/>
            </a:endParaRPr>
          </a:p>
        </p:txBody>
      </p:sp>
      <p:sp>
        <p:nvSpPr>
          <p:cNvPr id="22" name="Shape 20">
            <a:extLst xmlns:a="http://schemas.openxmlformats.org/drawingml/2006/main">
              <a:ext uri="{FF2B5EF4-FFF2-40B4-BE49-F238E27FC236}">
                <a16:creationId xmlns:a16="http://schemas.microsoft.com/office/drawing/2014/main" id="{C25B3BBA-C49E-4B1D-85AD-8DC2475C4C27}"/>
              </a:ext>
            </a:extLst>
          </p:cNvPr>
          <p:cNvSpPr>
            <a:spLocks xmlns:a="http://schemas.openxmlformats.org/drawingml/2006/main" noGrp="1"/>
          </p:cNvSpPr>
          <p:nvPr/>
        </p:nvSpPr>
        <p:spPr>
          <a:xfrm xmlns:a="http://schemas.openxmlformats.org/drawingml/2006/main">
            <a:off x="1965960" y="1700784"/>
            <a:ext cx="1207008"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3" name="Text 21">
            <a:extLst xmlns:a="http://schemas.openxmlformats.org/drawingml/2006/main">
              <a:ext uri="{FF2B5EF4-FFF2-40B4-BE49-F238E27FC236}">
                <a16:creationId xmlns:a16="http://schemas.microsoft.com/office/drawing/2014/main" id="{A2085106-3CE2-45E8-9EE5-C1A44CFA8FE5}"/>
              </a:ext>
            </a:extLst>
          </p:cNvPr>
          <p:cNvSpPr>
            <a:spLocks xmlns:a="http://schemas.openxmlformats.org/drawingml/2006/main" noGrp="1"/>
          </p:cNvSpPr>
          <p:nvPr/>
        </p:nvSpPr>
        <p:spPr>
          <a:xfrm xmlns:a="http://schemas.openxmlformats.org/drawingml/2006/main">
            <a:off x="2029968" y="1755648"/>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24" name="Shape 22">
            <a:extLst xmlns:a="http://schemas.openxmlformats.org/drawingml/2006/main">
              <a:ext uri="{FF2B5EF4-FFF2-40B4-BE49-F238E27FC236}">
                <a16:creationId xmlns:a16="http://schemas.microsoft.com/office/drawing/2014/main" id="{211D5747-39A6-43E3-95E4-B028C8B6D7C6}"/>
              </a:ext>
            </a:extLst>
          </p:cNvPr>
          <p:cNvSpPr>
            <a:spLocks xmlns:a="http://schemas.openxmlformats.org/drawingml/2006/main" noGrp="1"/>
          </p:cNvSpPr>
          <p:nvPr/>
        </p:nvSpPr>
        <p:spPr>
          <a:xfrm xmlns:a="http://schemas.openxmlformats.org/drawingml/2006/main">
            <a:off x="2249424" y="1874520"/>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5" name="Text 23">
            <a:extLst xmlns:a="http://schemas.openxmlformats.org/drawingml/2006/main">
              <a:ext uri="{FF2B5EF4-FFF2-40B4-BE49-F238E27FC236}">
                <a16:creationId xmlns:a16="http://schemas.microsoft.com/office/drawing/2014/main" id="{91A9CC33-44A7-4608-9F4F-CBCCD2F2968B}"/>
              </a:ext>
            </a:extLst>
          </p:cNvPr>
          <p:cNvSpPr>
            <a:spLocks xmlns:a="http://schemas.openxmlformats.org/drawingml/2006/main" noGrp="1"/>
          </p:cNvSpPr>
          <p:nvPr/>
        </p:nvSpPr>
        <p:spPr>
          <a:xfrm xmlns:a="http://schemas.openxmlformats.org/drawingml/2006/main">
            <a:off x="2286000" y="1933956"/>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6F67C909-19CF-4FBD-9C2A-0AD007E32F98}"/>
              </a:ext>
            </a:extLst>
          </p:cNvPr>
          <p:cNvSpPr>
            <a:spLocks xmlns:a="http://schemas.openxmlformats.org/drawingml/2006/main" noGrp="1"/>
          </p:cNvSpPr>
          <p:nvPr/>
        </p:nvSpPr>
        <p:spPr>
          <a:xfrm xmlns:a="http://schemas.openxmlformats.org/drawingml/2006/main">
            <a:off x="3172968" y="1700784"/>
            <a:ext cx="1207008"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7" name="Text 25">
            <a:extLst xmlns:a="http://schemas.openxmlformats.org/drawingml/2006/main">
              <a:ext uri="{FF2B5EF4-FFF2-40B4-BE49-F238E27FC236}">
                <a16:creationId xmlns:a16="http://schemas.microsoft.com/office/drawing/2014/main" id="{793D0DA2-01DB-43CD-A7DA-8EDEF5A82728}"/>
              </a:ext>
            </a:extLst>
          </p:cNvPr>
          <p:cNvSpPr>
            <a:spLocks xmlns:a="http://schemas.openxmlformats.org/drawingml/2006/main" noGrp="1"/>
          </p:cNvSpPr>
          <p:nvPr/>
        </p:nvSpPr>
        <p:spPr>
          <a:xfrm xmlns:a="http://schemas.openxmlformats.org/drawingml/2006/main">
            <a:off x="3236976" y="1755648"/>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65887287-4729-4126-A252-1CAAA406A4F6}"/>
              </a:ext>
            </a:extLst>
          </p:cNvPr>
          <p:cNvSpPr>
            <a:spLocks xmlns:a="http://schemas.openxmlformats.org/drawingml/2006/main" noGrp="1"/>
          </p:cNvSpPr>
          <p:nvPr/>
        </p:nvSpPr>
        <p:spPr>
          <a:xfrm xmlns:a="http://schemas.openxmlformats.org/drawingml/2006/main">
            <a:off x="3456432" y="1874520"/>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29" name="Text 27">
            <a:extLst xmlns:a="http://schemas.openxmlformats.org/drawingml/2006/main">
              <a:ext uri="{FF2B5EF4-FFF2-40B4-BE49-F238E27FC236}">
                <a16:creationId xmlns:a16="http://schemas.microsoft.com/office/drawing/2014/main" id="{381CA510-826D-4122-B88A-49F1B2856EF0}"/>
              </a:ext>
            </a:extLst>
          </p:cNvPr>
          <p:cNvSpPr>
            <a:spLocks xmlns:a="http://schemas.openxmlformats.org/drawingml/2006/main" noGrp="1"/>
          </p:cNvSpPr>
          <p:nvPr/>
        </p:nvSpPr>
        <p:spPr>
          <a:xfrm xmlns:a="http://schemas.openxmlformats.org/drawingml/2006/main">
            <a:off x="3493008" y="1933956"/>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2238D3AE-D012-4B40-9D8C-73A3A0323711}"/>
              </a:ext>
            </a:extLst>
          </p:cNvPr>
          <p:cNvSpPr>
            <a:spLocks xmlns:a="http://schemas.openxmlformats.org/drawingml/2006/main" noGrp="1"/>
          </p:cNvSpPr>
          <p:nvPr/>
        </p:nvSpPr>
        <p:spPr>
          <a:xfrm xmlns:a="http://schemas.openxmlformats.org/drawingml/2006/main">
            <a:off x="4379976" y="1700784"/>
            <a:ext cx="1207008"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1" name="Text 29">
            <a:extLst xmlns:a="http://schemas.openxmlformats.org/drawingml/2006/main">
              <a:ext uri="{FF2B5EF4-FFF2-40B4-BE49-F238E27FC236}">
                <a16:creationId xmlns:a16="http://schemas.microsoft.com/office/drawing/2014/main" id="{E9FD35AA-E5D4-4DEC-9C87-2BB3F4B7D5D9}"/>
              </a:ext>
            </a:extLst>
          </p:cNvPr>
          <p:cNvSpPr>
            <a:spLocks xmlns:a="http://schemas.openxmlformats.org/drawingml/2006/main" noGrp="1"/>
          </p:cNvSpPr>
          <p:nvPr/>
        </p:nvSpPr>
        <p:spPr>
          <a:xfrm xmlns:a="http://schemas.openxmlformats.org/drawingml/2006/main">
            <a:off x="4443984" y="1755648"/>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FCA0245D-0A5A-43A3-90D8-08F98E7E0620}"/>
              </a:ext>
            </a:extLst>
          </p:cNvPr>
          <p:cNvSpPr>
            <a:spLocks xmlns:a="http://schemas.openxmlformats.org/drawingml/2006/main" noGrp="1"/>
          </p:cNvSpPr>
          <p:nvPr/>
        </p:nvSpPr>
        <p:spPr>
          <a:xfrm xmlns:a="http://schemas.openxmlformats.org/drawingml/2006/main">
            <a:off x="4663440" y="1874520"/>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3" name="Text 31">
            <a:extLst xmlns:a="http://schemas.openxmlformats.org/drawingml/2006/main">
              <a:ext uri="{FF2B5EF4-FFF2-40B4-BE49-F238E27FC236}">
                <a16:creationId xmlns:a16="http://schemas.microsoft.com/office/drawing/2014/main" id="{B69E9F7A-98B4-4F45-84DD-A633E9517EE9}"/>
              </a:ext>
            </a:extLst>
          </p:cNvPr>
          <p:cNvSpPr>
            <a:spLocks xmlns:a="http://schemas.openxmlformats.org/drawingml/2006/main" noGrp="1"/>
          </p:cNvSpPr>
          <p:nvPr/>
        </p:nvSpPr>
        <p:spPr>
          <a:xfrm xmlns:a="http://schemas.openxmlformats.org/drawingml/2006/main">
            <a:off x="4700016" y="1933956"/>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22664A97-B538-44D2-882D-5630391708A9}"/>
              </a:ext>
            </a:extLst>
          </p:cNvPr>
          <p:cNvSpPr>
            <a:spLocks xmlns:a="http://schemas.openxmlformats.org/drawingml/2006/main" noGrp="1"/>
          </p:cNvSpPr>
          <p:nvPr/>
        </p:nvSpPr>
        <p:spPr>
          <a:xfrm xmlns:a="http://schemas.openxmlformats.org/drawingml/2006/main">
            <a:off x="5586984" y="1700784"/>
            <a:ext cx="1207008"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5" name="Text 33">
            <a:extLst xmlns:a="http://schemas.openxmlformats.org/drawingml/2006/main">
              <a:ext uri="{FF2B5EF4-FFF2-40B4-BE49-F238E27FC236}">
                <a16:creationId xmlns:a16="http://schemas.microsoft.com/office/drawing/2014/main" id="{CA4E8F6E-12DE-404E-A0E8-8DD446080054}"/>
              </a:ext>
            </a:extLst>
          </p:cNvPr>
          <p:cNvSpPr>
            <a:spLocks xmlns:a="http://schemas.openxmlformats.org/drawingml/2006/main" noGrp="1"/>
          </p:cNvSpPr>
          <p:nvPr/>
        </p:nvSpPr>
        <p:spPr>
          <a:xfrm xmlns:a="http://schemas.openxmlformats.org/drawingml/2006/main">
            <a:off x="5650992" y="1755648"/>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B5FCF5E5-1127-4619-B47F-DF8F5A2CD04B}"/>
              </a:ext>
            </a:extLst>
          </p:cNvPr>
          <p:cNvSpPr>
            <a:spLocks xmlns:a="http://schemas.openxmlformats.org/drawingml/2006/main" noGrp="1"/>
          </p:cNvSpPr>
          <p:nvPr/>
        </p:nvSpPr>
        <p:spPr>
          <a:xfrm xmlns:a="http://schemas.openxmlformats.org/drawingml/2006/main">
            <a:off x="5870448" y="1874520"/>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7" name="Text 35">
            <a:extLst xmlns:a="http://schemas.openxmlformats.org/drawingml/2006/main">
              <a:ext uri="{FF2B5EF4-FFF2-40B4-BE49-F238E27FC236}">
                <a16:creationId xmlns:a16="http://schemas.microsoft.com/office/drawing/2014/main" id="{BF3924B6-9157-4CED-AC79-EDE752B54B34}"/>
              </a:ext>
            </a:extLst>
          </p:cNvPr>
          <p:cNvSpPr>
            <a:spLocks xmlns:a="http://schemas.openxmlformats.org/drawingml/2006/main" noGrp="1"/>
          </p:cNvSpPr>
          <p:nvPr/>
        </p:nvSpPr>
        <p:spPr>
          <a:xfrm xmlns:a="http://schemas.openxmlformats.org/drawingml/2006/main">
            <a:off x="5907024" y="1933956"/>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38" name="Shape 36">
            <a:extLst xmlns:a="http://schemas.openxmlformats.org/drawingml/2006/main">
              <a:ext uri="{FF2B5EF4-FFF2-40B4-BE49-F238E27FC236}">
                <a16:creationId xmlns:a16="http://schemas.microsoft.com/office/drawing/2014/main" id="{7544347A-F81F-4DF8-8851-3CF7CF73B537}"/>
              </a:ext>
            </a:extLst>
          </p:cNvPr>
          <p:cNvSpPr>
            <a:spLocks xmlns:a="http://schemas.openxmlformats.org/drawingml/2006/main" noGrp="1"/>
          </p:cNvSpPr>
          <p:nvPr/>
        </p:nvSpPr>
        <p:spPr>
          <a:xfrm xmlns:a="http://schemas.openxmlformats.org/drawingml/2006/main">
            <a:off x="6793992" y="1700784"/>
            <a:ext cx="1207008"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39" name="Text 37">
            <a:extLst xmlns:a="http://schemas.openxmlformats.org/drawingml/2006/main">
              <a:ext uri="{FF2B5EF4-FFF2-40B4-BE49-F238E27FC236}">
                <a16:creationId xmlns:a16="http://schemas.microsoft.com/office/drawing/2014/main" id="{54E66616-E63F-4F5C-82AE-63CAF1F9E20E}"/>
              </a:ext>
            </a:extLst>
          </p:cNvPr>
          <p:cNvSpPr>
            <a:spLocks xmlns:a="http://schemas.openxmlformats.org/drawingml/2006/main" noGrp="1"/>
          </p:cNvSpPr>
          <p:nvPr/>
        </p:nvSpPr>
        <p:spPr>
          <a:xfrm xmlns:a="http://schemas.openxmlformats.org/drawingml/2006/main">
            <a:off x="6858000" y="1755648"/>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7D94E59E-C05D-4FB6-8E94-9E6D4A6A81EB}"/>
              </a:ext>
            </a:extLst>
          </p:cNvPr>
          <p:cNvSpPr>
            <a:spLocks xmlns:a="http://schemas.openxmlformats.org/drawingml/2006/main" noGrp="1"/>
          </p:cNvSpPr>
          <p:nvPr/>
        </p:nvSpPr>
        <p:spPr>
          <a:xfrm xmlns:a="http://schemas.openxmlformats.org/drawingml/2006/main">
            <a:off x="7077456" y="1874520"/>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1" name="Text 39">
            <a:extLst xmlns:a="http://schemas.openxmlformats.org/drawingml/2006/main">
              <a:ext uri="{FF2B5EF4-FFF2-40B4-BE49-F238E27FC236}">
                <a16:creationId xmlns:a16="http://schemas.microsoft.com/office/drawing/2014/main" id="{CBCF6028-8773-41B3-BBA5-F0863F909E74}"/>
              </a:ext>
            </a:extLst>
          </p:cNvPr>
          <p:cNvSpPr>
            <a:spLocks xmlns:a="http://schemas.openxmlformats.org/drawingml/2006/main" noGrp="1"/>
          </p:cNvSpPr>
          <p:nvPr/>
        </p:nvSpPr>
        <p:spPr>
          <a:xfrm xmlns:a="http://schemas.openxmlformats.org/drawingml/2006/main">
            <a:off x="7114032" y="1933956"/>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ADECAD87-F28A-4451-9DC9-680C18534B6F}"/>
              </a:ext>
            </a:extLst>
          </p:cNvPr>
          <p:cNvSpPr>
            <a:spLocks xmlns:a="http://schemas.openxmlformats.org/drawingml/2006/main" noGrp="1"/>
          </p:cNvSpPr>
          <p:nvPr/>
        </p:nvSpPr>
        <p:spPr>
          <a:xfrm xmlns:a="http://schemas.openxmlformats.org/drawingml/2006/main">
            <a:off x="8001000" y="1700784"/>
            <a:ext cx="2971800"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3" name="Text 41">
            <a:extLst xmlns:a="http://schemas.openxmlformats.org/drawingml/2006/main">
              <a:ext uri="{FF2B5EF4-FFF2-40B4-BE49-F238E27FC236}">
                <a16:creationId xmlns:a16="http://schemas.microsoft.com/office/drawing/2014/main" id="{9570850F-FFE7-4F2A-9F66-124A89A9704C}"/>
              </a:ext>
            </a:extLst>
          </p:cNvPr>
          <p:cNvSpPr>
            <a:spLocks xmlns:a="http://schemas.openxmlformats.org/drawingml/2006/main" noGrp="1"/>
          </p:cNvSpPr>
          <p:nvPr/>
        </p:nvSpPr>
        <p:spPr>
          <a:xfrm xmlns:a="http://schemas.openxmlformats.org/drawingml/2006/main">
            <a:off x="8065008" y="1755648"/>
            <a:ext cx="2843784"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Most balanced footprint for global Fortune 500 deployments and support continuity.</a:t>
            </a:r>
            <a:endParaRPr sz="800">
              <a:latin typeface="Arial"/>
              <a:ea typeface="Arial"/>
              <a:cs typeface="Arial"/>
            </a:endParaRPr>
          </a:p>
        </p:txBody>
      </p:sp>
      <p:sp>
        <p:nvSpPr>
          <p:cNvPr id="44" name="Shape 42">
            <a:extLst xmlns:a="http://schemas.openxmlformats.org/drawingml/2006/main">
              <a:ext uri="{FF2B5EF4-FFF2-40B4-BE49-F238E27FC236}">
                <a16:creationId xmlns:a16="http://schemas.microsoft.com/office/drawing/2014/main" id="{BCC4225A-4C5D-4ED1-BD26-91CE32D43A1E}"/>
              </a:ext>
            </a:extLst>
          </p:cNvPr>
          <p:cNvSpPr>
            <a:spLocks xmlns:a="http://schemas.openxmlformats.org/drawingml/2006/main" noGrp="1"/>
          </p:cNvSpPr>
          <p:nvPr/>
        </p:nvSpPr>
        <p:spPr>
          <a:xfrm xmlns:a="http://schemas.openxmlformats.org/drawingml/2006/main">
            <a:off x="640080" y="2267712"/>
            <a:ext cx="1325880"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5" name="Text 43">
            <a:extLst xmlns:a="http://schemas.openxmlformats.org/drawingml/2006/main">
              <a:ext uri="{FF2B5EF4-FFF2-40B4-BE49-F238E27FC236}">
                <a16:creationId xmlns:a16="http://schemas.microsoft.com/office/drawing/2014/main" id="{6C8F2D23-68A6-499C-A105-7439285490A5}"/>
              </a:ext>
            </a:extLst>
          </p:cNvPr>
          <p:cNvSpPr>
            <a:spLocks xmlns:a="http://schemas.openxmlformats.org/drawingml/2006/main" noGrp="1"/>
          </p:cNvSpPr>
          <p:nvPr/>
        </p:nvSpPr>
        <p:spPr>
          <a:xfrm xmlns:a="http://schemas.openxmlformats.org/drawingml/2006/main">
            <a:off x="704088" y="2322576"/>
            <a:ext cx="1197864"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HPE Networking</a:t>
            </a:r>
            <a:endParaRPr sz="8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4731648B-B007-44CD-99F6-0DCC5D9A6D61}"/>
              </a:ext>
            </a:extLst>
          </p:cNvPr>
          <p:cNvSpPr>
            <a:spLocks xmlns:a="http://schemas.openxmlformats.org/drawingml/2006/main" noGrp="1"/>
          </p:cNvSpPr>
          <p:nvPr/>
        </p:nvSpPr>
        <p:spPr>
          <a:xfrm xmlns:a="http://schemas.openxmlformats.org/drawingml/2006/main">
            <a:off x="1965960" y="2267712"/>
            <a:ext cx="1207008"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7" name="Text 45">
            <a:extLst xmlns:a="http://schemas.openxmlformats.org/drawingml/2006/main">
              <a:ext uri="{FF2B5EF4-FFF2-40B4-BE49-F238E27FC236}">
                <a16:creationId xmlns:a16="http://schemas.microsoft.com/office/drawing/2014/main" id="{647E18A3-2446-4526-A9DA-8AC18AC914A5}"/>
              </a:ext>
            </a:extLst>
          </p:cNvPr>
          <p:cNvSpPr>
            <a:spLocks xmlns:a="http://schemas.openxmlformats.org/drawingml/2006/main" noGrp="1"/>
          </p:cNvSpPr>
          <p:nvPr/>
        </p:nvSpPr>
        <p:spPr>
          <a:xfrm xmlns:a="http://schemas.openxmlformats.org/drawingml/2006/main">
            <a:off x="2029968" y="2322576"/>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A4EFE2A0-83DB-42E7-B1EA-21BC8AE4B685}"/>
              </a:ext>
            </a:extLst>
          </p:cNvPr>
          <p:cNvSpPr>
            <a:spLocks xmlns:a="http://schemas.openxmlformats.org/drawingml/2006/main" noGrp="1"/>
          </p:cNvSpPr>
          <p:nvPr/>
        </p:nvSpPr>
        <p:spPr>
          <a:xfrm xmlns:a="http://schemas.openxmlformats.org/drawingml/2006/main">
            <a:off x="2249424" y="2441448"/>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49" name="Text 47">
            <a:extLst xmlns:a="http://schemas.openxmlformats.org/drawingml/2006/main">
              <a:ext uri="{FF2B5EF4-FFF2-40B4-BE49-F238E27FC236}">
                <a16:creationId xmlns:a16="http://schemas.microsoft.com/office/drawing/2014/main" id="{B96F1616-17CA-45D6-9E41-220A39430F1A}"/>
              </a:ext>
            </a:extLst>
          </p:cNvPr>
          <p:cNvSpPr>
            <a:spLocks xmlns:a="http://schemas.openxmlformats.org/drawingml/2006/main" noGrp="1"/>
          </p:cNvSpPr>
          <p:nvPr/>
        </p:nvSpPr>
        <p:spPr>
          <a:xfrm xmlns:a="http://schemas.openxmlformats.org/drawingml/2006/main">
            <a:off x="2286000" y="250088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4.8</a:t>
            </a:r>
            <a:endParaRPr sz="80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2D95FA07-6E43-4AF8-8A86-E8892480D9F0}"/>
              </a:ext>
            </a:extLst>
          </p:cNvPr>
          <p:cNvSpPr>
            <a:spLocks xmlns:a="http://schemas.openxmlformats.org/drawingml/2006/main" noGrp="1"/>
          </p:cNvSpPr>
          <p:nvPr/>
        </p:nvSpPr>
        <p:spPr>
          <a:xfrm xmlns:a="http://schemas.openxmlformats.org/drawingml/2006/main">
            <a:off x="3172968" y="2267712"/>
            <a:ext cx="1207008"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1" name="Text 49">
            <a:extLst xmlns:a="http://schemas.openxmlformats.org/drawingml/2006/main">
              <a:ext uri="{FF2B5EF4-FFF2-40B4-BE49-F238E27FC236}">
                <a16:creationId xmlns:a16="http://schemas.microsoft.com/office/drawing/2014/main" id="{6663CCE5-E8F7-440B-9D17-66B71D493BC4}"/>
              </a:ext>
            </a:extLst>
          </p:cNvPr>
          <p:cNvSpPr>
            <a:spLocks xmlns:a="http://schemas.openxmlformats.org/drawingml/2006/main" noGrp="1"/>
          </p:cNvSpPr>
          <p:nvPr/>
        </p:nvSpPr>
        <p:spPr>
          <a:xfrm xmlns:a="http://schemas.openxmlformats.org/drawingml/2006/main">
            <a:off x="3236976" y="2322576"/>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82C3C407-395B-4DBB-A070-6923640FE037}"/>
              </a:ext>
            </a:extLst>
          </p:cNvPr>
          <p:cNvSpPr>
            <a:spLocks xmlns:a="http://schemas.openxmlformats.org/drawingml/2006/main" noGrp="1"/>
          </p:cNvSpPr>
          <p:nvPr/>
        </p:nvSpPr>
        <p:spPr>
          <a:xfrm xmlns:a="http://schemas.openxmlformats.org/drawingml/2006/main">
            <a:off x="3456432" y="2441448"/>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3" name="Text 51">
            <a:extLst xmlns:a="http://schemas.openxmlformats.org/drawingml/2006/main">
              <a:ext uri="{FF2B5EF4-FFF2-40B4-BE49-F238E27FC236}">
                <a16:creationId xmlns:a16="http://schemas.microsoft.com/office/drawing/2014/main" id="{8B4091AE-7E87-4284-9482-B6B647D448F5}"/>
              </a:ext>
            </a:extLst>
          </p:cNvPr>
          <p:cNvSpPr>
            <a:spLocks xmlns:a="http://schemas.openxmlformats.org/drawingml/2006/main" noGrp="1"/>
          </p:cNvSpPr>
          <p:nvPr/>
        </p:nvSpPr>
        <p:spPr>
          <a:xfrm xmlns:a="http://schemas.openxmlformats.org/drawingml/2006/main">
            <a:off x="3493008" y="250088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4.8</a:t>
            </a:r>
            <a:endParaRPr sz="800">
              <a:latin typeface="Arial"/>
              <a:ea typeface="Arial"/>
              <a:cs typeface="Arial"/>
            </a:endParaRPr>
          </a:p>
        </p:txBody>
      </p:sp>
      <p:sp>
        <p:nvSpPr>
          <p:cNvPr id="54" name="Shape 52">
            <a:extLst xmlns:a="http://schemas.openxmlformats.org/drawingml/2006/main">
              <a:ext uri="{FF2B5EF4-FFF2-40B4-BE49-F238E27FC236}">
                <a16:creationId xmlns:a16="http://schemas.microsoft.com/office/drawing/2014/main" id="{86D68B60-A1B6-4126-A56D-F73664D0C76A}"/>
              </a:ext>
            </a:extLst>
          </p:cNvPr>
          <p:cNvSpPr>
            <a:spLocks xmlns:a="http://schemas.openxmlformats.org/drawingml/2006/main" noGrp="1"/>
          </p:cNvSpPr>
          <p:nvPr/>
        </p:nvSpPr>
        <p:spPr>
          <a:xfrm xmlns:a="http://schemas.openxmlformats.org/drawingml/2006/main">
            <a:off x="4379976" y="2267712"/>
            <a:ext cx="1207008"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5" name="Text 53">
            <a:extLst xmlns:a="http://schemas.openxmlformats.org/drawingml/2006/main">
              <a:ext uri="{FF2B5EF4-FFF2-40B4-BE49-F238E27FC236}">
                <a16:creationId xmlns:a16="http://schemas.microsoft.com/office/drawing/2014/main" id="{0CB89935-297C-4811-BB46-A22B790314E9}"/>
              </a:ext>
            </a:extLst>
          </p:cNvPr>
          <p:cNvSpPr>
            <a:spLocks xmlns:a="http://schemas.openxmlformats.org/drawingml/2006/main" noGrp="1"/>
          </p:cNvSpPr>
          <p:nvPr/>
        </p:nvSpPr>
        <p:spPr>
          <a:xfrm xmlns:a="http://schemas.openxmlformats.org/drawingml/2006/main">
            <a:off x="4443984" y="2322576"/>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56" name="Shape 54">
            <a:extLst xmlns:a="http://schemas.openxmlformats.org/drawingml/2006/main">
              <a:ext uri="{FF2B5EF4-FFF2-40B4-BE49-F238E27FC236}">
                <a16:creationId xmlns:a16="http://schemas.microsoft.com/office/drawing/2014/main" id="{89813522-D5D5-45D5-8D88-CA1FF2AE8C44}"/>
              </a:ext>
            </a:extLst>
          </p:cNvPr>
          <p:cNvSpPr>
            <a:spLocks xmlns:a="http://schemas.openxmlformats.org/drawingml/2006/main" noGrp="1"/>
          </p:cNvSpPr>
          <p:nvPr/>
        </p:nvSpPr>
        <p:spPr>
          <a:xfrm xmlns:a="http://schemas.openxmlformats.org/drawingml/2006/main">
            <a:off x="4663440" y="2441448"/>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7" name="Text 55">
            <a:extLst xmlns:a="http://schemas.openxmlformats.org/drawingml/2006/main">
              <a:ext uri="{FF2B5EF4-FFF2-40B4-BE49-F238E27FC236}">
                <a16:creationId xmlns:a16="http://schemas.microsoft.com/office/drawing/2014/main" id="{07195DBD-03AC-4D8A-AE37-9145C10AC198}"/>
              </a:ext>
            </a:extLst>
          </p:cNvPr>
          <p:cNvSpPr>
            <a:spLocks xmlns:a="http://schemas.openxmlformats.org/drawingml/2006/main" noGrp="1"/>
          </p:cNvSpPr>
          <p:nvPr/>
        </p:nvSpPr>
        <p:spPr>
          <a:xfrm xmlns:a="http://schemas.openxmlformats.org/drawingml/2006/main">
            <a:off x="4700016" y="250088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4.5</a:t>
            </a:r>
            <a:endParaRPr sz="800">
              <a:latin typeface="Arial"/>
              <a:ea typeface="Arial"/>
              <a:cs typeface="Arial"/>
            </a:endParaRPr>
          </a:p>
        </p:txBody>
      </p:sp>
      <p:sp>
        <p:nvSpPr>
          <p:cNvPr id="58" name="Shape 56">
            <a:extLst xmlns:a="http://schemas.openxmlformats.org/drawingml/2006/main">
              <a:ext uri="{FF2B5EF4-FFF2-40B4-BE49-F238E27FC236}">
                <a16:creationId xmlns:a16="http://schemas.microsoft.com/office/drawing/2014/main" id="{2DE386DD-80E4-460A-AF84-C8AF89C54D37}"/>
              </a:ext>
            </a:extLst>
          </p:cNvPr>
          <p:cNvSpPr>
            <a:spLocks xmlns:a="http://schemas.openxmlformats.org/drawingml/2006/main" noGrp="1"/>
          </p:cNvSpPr>
          <p:nvPr/>
        </p:nvSpPr>
        <p:spPr>
          <a:xfrm xmlns:a="http://schemas.openxmlformats.org/drawingml/2006/main">
            <a:off x="5586984" y="2267712"/>
            <a:ext cx="1207008"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59" name="Text 57">
            <a:extLst xmlns:a="http://schemas.openxmlformats.org/drawingml/2006/main">
              <a:ext uri="{FF2B5EF4-FFF2-40B4-BE49-F238E27FC236}">
                <a16:creationId xmlns:a16="http://schemas.microsoft.com/office/drawing/2014/main" id="{2CAFF779-25F8-4545-A6C0-D7EB48FAA185}"/>
              </a:ext>
            </a:extLst>
          </p:cNvPr>
          <p:cNvSpPr>
            <a:spLocks xmlns:a="http://schemas.openxmlformats.org/drawingml/2006/main" noGrp="1"/>
          </p:cNvSpPr>
          <p:nvPr/>
        </p:nvSpPr>
        <p:spPr>
          <a:xfrm xmlns:a="http://schemas.openxmlformats.org/drawingml/2006/main">
            <a:off x="5650992" y="2322576"/>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60" name="Shape 58">
            <a:extLst xmlns:a="http://schemas.openxmlformats.org/drawingml/2006/main">
              <a:ext uri="{FF2B5EF4-FFF2-40B4-BE49-F238E27FC236}">
                <a16:creationId xmlns:a16="http://schemas.microsoft.com/office/drawing/2014/main" id="{DE3339F0-35E0-4BD5-9D60-8259252F44F3}"/>
              </a:ext>
            </a:extLst>
          </p:cNvPr>
          <p:cNvSpPr>
            <a:spLocks xmlns:a="http://schemas.openxmlformats.org/drawingml/2006/main" noGrp="1"/>
          </p:cNvSpPr>
          <p:nvPr/>
        </p:nvSpPr>
        <p:spPr>
          <a:xfrm xmlns:a="http://schemas.openxmlformats.org/drawingml/2006/main">
            <a:off x="5870448" y="2441448"/>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1" name="Text 59">
            <a:extLst xmlns:a="http://schemas.openxmlformats.org/drawingml/2006/main">
              <a:ext uri="{FF2B5EF4-FFF2-40B4-BE49-F238E27FC236}">
                <a16:creationId xmlns:a16="http://schemas.microsoft.com/office/drawing/2014/main" id="{5B973409-9916-4A40-8B40-EEE8E57F8941}"/>
              </a:ext>
            </a:extLst>
          </p:cNvPr>
          <p:cNvSpPr>
            <a:spLocks xmlns:a="http://schemas.openxmlformats.org/drawingml/2006/main" noGrp="1"/>
          </p:cNvSpPr>
          <p:nvPr/>
        </p:nvSpPr>
        <p:spPr>
          <a:xfrm xmlns:a="http://schemas.openxmlformats.org/drawingml/2006/main">
            <a:off x="5907024" y="250088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4.5</a:t>
            </a:r>
            <a:endParaRPr sz="800">
              <a:latin typeface="Arial"/>
              <a:ea typeface="Arial"/>
              <a:cs typeface="Arial"/>
            </a:endParaRPr>
          </a:p>
        </p:txBody>
      </p:sp>
      <p:sp>
        <p:nvSpPr>
          <p:cNvPr id="62" name="Shape 60">
            <a:extLst xmlns:a="http://schemas.openxmlformats.org/drawingml/2006/main">
              <a:ext uri="{FF2B5EF4-FFF2-40B4-BE49-F238E27FC236}">
                <a16:creationId xmlns:a16="http://schemas.microsoft.com/office/drawing/2014/main" id="{BEF221E9-294B-4596-93F1-6EF854AA85CD}"/>
              </a:ext>
            </a:extLst>
          </p:cNvPr>
          <p:cNvSpPr>
            <a:spLocks xmlns:a="http://schemas.openxmlformats.org/drawingml/2006/main" noGrp="1"/>
          </p:cNvSpPr>
          <p:nvPr/>
        </p:nvSpPr>
        <p:spPr>
          <a:xfrm xmlns:a="http://schemas.openxmlformats.org/drawingml/2006/main">
            <a:off x="6793992" y="2267712"/>
            <a:ext cx="1207008"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3" name="Text 61">
            <a:extLst xmlns:a="http://schemas.openxmlformats.org/drawingml/2006/main">
              <a:ext uri="{FF2B5EF4-FFF2-40B4-BE49-F238E27FC236}">
                <a16:creationId xmlns:a16="http://schemas.microsoft.com/office/drawing/2014/main" id="{9695553A-5D86-4EDA-9191-B4D8DBB58640}"/>
              </a:ext>
            </a:extLst>
          </p:cNvPr>
          <p:cNvSpPr>
            <a:spLocks xmlns:a="http://schemas.openxmlformats.org/drawingml/2006/main" noGrp="1"/>
          </p:cNvSpPr>
          <p:nvPr/>
        </p:nvSpPr>
        <p:spPr>
          <a:xfrm xmlns:a="http://schemas.openxmlformats.org/drawingml/2006/main">
            <a:off x="6858000" y="2322576"/>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64" name="Shape 62">
            <a:extLst xmlns:a="http://schemas.openxmlformats.org/drawingml/2006/main">
              <a:ext uri="{FF2B5EF4-FFF2-40B4-BE49-F238E27FC236}">
                <a16:creationId xmlns:a16="http://schemas.microsoft.com/office/drawing/2014/main" id="{C9C57792-90A5-4FAF-9348-E45DDF149821}"/>
              </a:ext>
            </a:extLst>
          </p:cNvPr>
          <p:cNvSpPr>
            <a:spLocks xmlns:a="http://schemas.openxmlformats.org/drawingml/2006/main" noGrp="1"/>
          </p:cNvSpPr>
          <p:nvPr/>
        </p:nvSpPr>
        <p:spPr>
          <a:xfrm xmlns:a="http://schemas.openxmlformats.org/drawingml/2006/main">
            <a:off x="7077456" y="2441448"/>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5" name="Text 63">
            <a:extLst xmlns:a="http://schemas.openxmlformats.org/drawingml/2006/main">
              <a:ext uri="{FF2B5EF4-FFF2-40B4-BE49-F238E27FC236}">
                <a16:creationId xmlns:a16="http://schemas.microsoft.com/office/drawing/2014/main" id="{CC89CF44-D374-4CE2-B31C-7B6A8DFB064C}"/>
              </a:ext>
            </a:extLst>
          </p:cNvPr>
          <p:cNvSpPr>
            <a:spLocks xmlns:a="http://schemas.openxmlformats.org/drawingml/2006/main" noGrp="1"/>
          </p:cNvSpPr>
          <p:nvPr/>
        </p:nvSpPr>
        <p:spPr>
          <a:xfrm xmlns:a="http://schemas.openxmlformats.org/drawingml/2006/main">
            <a:off x="7114032" y="2500884"/>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4.5</a:t>
            </a:r>
            <a:endParaRPr sz="800">
              <a:latin typeface="Arial"/>
              <a:ea typeface="Arial"/>
              <a:cs typeface="Arial"/>
            </a:endParaRPr>
          </a:p>
        </p:txBody>
      </p:sp>
      <p:sp>
        <p:nvSpPr>
          <p:cNvPr id="66" name="Shape 64">
            <a:extLst xmlns:a="http://schemas.openxmlformats.org/drawingml/2006/main">
              <a:ext uri="{FF2B5EF4-FFF2-40B4-BE49-F238E27FC236}">
                <a16:creationId xmlns:a16="http://schemas.microsoft.com/office/drawing/2014/main" id="{043AFC7E-C34D-40BF-81AE-8D125FB63566}"/>
              </a:ext>
            </a:extLst>
          </p:cNvPr>
          <p:cNvSpPr>
            <a:spLocks xmlns:a="http://schemas.openxmlformats.org/drawingml/2006/main" noGrp="1"/>
          </p:cNvSpPr>
          <p:nvPr/>
        </p:nvSpPr>
        <p:spPr>
          <a:xfrm xmlns:a="http://schemas.openxmlformats.org/drawingml/2006/main">
            <a:off x="8001000" y="2267712"/>
            <a:ext cx="2971800"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7" name="Text 65">
            <a:extLst xmlns:a="http://schemas.openxmlformats.org/drawingml/2006/main">
              <a:ext uri="{FF2B5EF4-FFF2-40B4-BE49-F238E27FC236}">
                <a16:creationId xmlns:a16="http://schemas.microsoft.com/office/drawing/2014/main" id="{14195C41-C1E2-471D-98A3-9F7702A1B73F}"/>
              </a:ext>
            </a:extLst>
          </p:cNvPr>
          <p:cNvSpPr>
            <a:spLocks xmlns:a="http://schemas.openxmlformats.org/drawingml/2006/main" noGrp="1"/>
          </p:cNvSpPr>
          <p:nvPr/>
        </p:nvSpPr>
        <p:spPr>
          <a:xfrm xmlns:a="http://schemas.openxmlformats.org/drawingml/2006/main">
            <a:off x="8065008" y="2322576"/>
            <a:ext cx="2843784"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Large global go-to-market footprint strengthened by Juniper integration.</a:t>
            </a:r>
            <a:endParaRPr sz="800">
              <a:latin typeface="Arial"/>
              <a:ea typeface="Arial"/>
              <a:cs typeface="Arial"/>
            </a:endParaRPr>
          </a:p>
        </p:txBody>
      </p:sp>
      <p:sp>
        <p:nvSpPr>
          <p:cNvPr id="68" name="Shape 66">
            <a:extLst xmlns:a="http://schemas.openxmlformats.org/drawingml/2006/main">
              <a:ext uri="{FF2B5EF4-FFF2-40B4-BE49-F238E27FC236}">
                <a16:creationId xmlns:a16="http://schemas.microsoft.com/office/drawing/2014/main" id="{DD0FD9F1-34F5-45C0-82D9-CE18D3284336}"/>
              </a:ext>
            </a:extLst>
          </p:cNvPr>
          <p:cNvSpPr>
            <a:spLocks xmlns:a="http://schemas.openxmlformats.org/drawingml/2006/main" noGrp="1"/>
          </p:cNvSpPr>
          <p:nvPr/>
        </p:nvSpPr>
        <p:spPr>
          <a:xfrm xmlns:a="http://schemas.openxmlformats.org/drawingml/2006/main">
            <a:off x="640080" y="2834640"/>
            <a:ext cx="1325880"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69" name="Text 67">
            <a:extLst xmlns:a="http://schemas.openxmlformats.org/drawingml/2006/main">
              <a:ext uri="{FF2B5EF4-FFF2-40B4-BE49-F238E27FC236}">
                <a16:creationId xmlns:a16="http://schemas.microsoft.com/office/drawing/2014/main" id="{7C3EF97A-464B-4075-AC4A-5A38CAE2D128}"/>
              </a:ext>
            </a:extLst>
          </p:cNvPr>
          <p:cNvSpPr>
            <a:spLocks xmlns:a="http://schemas.openxmlformats.org/drawingml/2006/main" noGrp="1"/>
          </p:cNvSpPr>
          <p:nvPr/>
        </p:nvSpPr>
        <p:spPr>
          <a:xfrm xmlns:a="http://schemas.openxmlformats.org/drawingml/2006/main">
            <a:off x="704088" y="2889504"/>
            <a:ext cx="1197864"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Arista</a:t>
            </a:r>
            <a:endParaRPr sz="800">
              <a:latin typeface="Arial"/>
              <a:ea typeface="Arial"/>
              <a:cs typeface="Arial"/>
            </a:endParaRPr>
          </a:p>
        </p:txBody>
      </p:sp>
      <p:sp>
        <p:nvSpPr>
          <p:cNvPr id="70" name="Shape 68">
            <a:extLst xmlns:a="http://schemas.openxmlformats.org/drawingml/2006/main">
              <a:ext uri="{FF2B5EF4-FFF2-40B4-BE49-F238E27FC236}">
                <a16:creationId xmlns:a16="http://schemas.microsoft.com/office/drawing/2014/main" id="{43558B9D-DD37-42A3-8C8F-366B38F8A34D}"/>
              </a:ext>
            </a:extLst>
          </p:cNvPr>
          <p:cNvSpPr>
            <a:spLocks xmlns:a="http://schemas.openxmlformats.org/drawingml/2006/main" noGrp="1"/>
          </p:cNvSpPr>
          <p:nvPr/>
        </p:nvSpPr>
        <p:spPr>
          <a:xfrm xmlns:a="http://schemas.openxmlformats.org/drawingml/2006/main">
            <a:off x="1965960" y="2834640"/>
            <a:ext cx="1207008"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1" name="Text 69">
            <a:extLst xmlns:a="http://schemas.openxmlformats.org/drawingml/2006/main">
              <a:ext uri="{FF2B5EF4-FFF2-40B4-BE49-F238E27FC236}">
                <a16:creationId xmlns:a16="http://schemas.microsoft.com/office/drawing/2014/main" id="{2BE611DD-ADB1-4B7D-BE77-4EA61AA2FF86}"/>
              </a:ext>
            </a:extLst>
          </p:cNvPr>
          <p:cNvSpPr>
            <a:spLocks xmlns:a="http://schemas.openxmlformats.org/drawingml/2006/main" noGrp="1"/>
          </p:cNvSpPr>
          <p:nvPr/>
        </p:nvSpPr>
        <p:spPr>
          <a:xfrm xmlns:a="http://schemas.openxmlformats.org/drawingml/2006/main">
            <a:off x="2029968" y="2889504"/>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72" name="Shape 70">
            <a:extLst xmlns:a="http://schemas.openxmlformats.org/drawingml/2006/main">
              <a:ext uri="{FF2B5EF4-FFF2-40B4-BE49-F238E27FC236}">
                <a16:creationId xmlns:a16="http://schemas.microsoft.com/office/drawing/2014/main" id="{90C07297-50D8-4A33-ADDF-7C7BEB7A287B}"/>
              </a:ext>
            </a:extLst>
          </p:cNvPr>
          <p:cNvSpPr>
            <a:spLocks xmlns:a="http://schemas.openxmlformats.org/drawingml/2006/main" noGrp="1"/>
          </p:cNvSpPr>
          <p:nvPr/>
        </p:nvSpPr>
        <p:spPr>
          <a:xfrm xmlns:a="http://schemas.openxmlformats.org/drawingml/2006/main">
            <a:off x="2249424" y="3008376"/>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3" name="Text 71">
            <a:extLst xmlns:a="http://schemas.openxmlformats.org/drawingml/2006/main">
              <a:ext uri="{FF2B5EF4-FFF2-40B4-BE49-F238E27FC236}">
                <a16:creationId xmlns:a16="http://schemas.microsoft.com/office/drawing/2014/main" id="{656AC70C-D3E4-4DDA-97E9-1D075FD8065A}"/>
              </a:ext>
            </a:extLst>
          </p:cNvPr>
          <p:cNvSpPr>
            <a:spLocks xmlns:a="http://schemas.openxmlformats.org/drawingml/2006/main" noGrp="1"/>
          </p:cNvSpPr>
          <p:nvPr/>
        </p:nvSpPr>
        <p:spPr>
          <a:xfrm xmlns:a="http://schemas.openxmlformats.org/drawingml/2006/main">
            <a:off x="2286000" y="3067812"/>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74" name="Shape 72">
            <a:extLst xmlns:a="http://schemas.openxmlformats.org/drawingml/2006/main">
              <a:ext uri="{FF2B5EF4-FFF2-40B4-BE49-F238E27FC236}">
                <a16:creationId xmlns:a16="http://schemas.microsoft.com/office/drawing/2014/main" id="{7A2B19C6-8DB3-47E5-B425-9C88FC1153F9}"/>
              </a:ext>
            </a:extLst>
          </p:cNvPr>
          <p:cNvSpPr>
            <a:spLocks xmlns:a="http://schemas.openxmlformats.org/drawingml/2006/main" noGrp="1"/>
          </p:cNvSpPr>
          <p:nvPr/>
        </p:nvSpPr>
        <p:spPr>
          <a:xfrm xmlns:a="http://schemas.openxmlformats.org/drawingml/2006/main">
            <a:off x="3172968" y="2834640"/>
            <a:ext cx="1207008"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5" name="Text 73">
            <a:extLst xmlns:a="http://schemas.openxmlformats.org/drawingml/2006/main">
              <a:ext uri="{FF2B5EF4-FFF2-40B4-BE49-F238E27FC236}">
                <a16:creationId xmlns:a16="http://schemas.microsoft.com/office/drawing/2014/main" id="{D1796D43-32A9-460C-8321-3BDD2E545561}"/>
              </a:ext>
            </a:extLst>
          </p:cNvPr>
          <p:cNvSpPr>
            <a:spLocks xmlns:a="http://schemas.openxmlformats.org/drawingml/2006/main" noGrp="1"/>
          </p:cNvSpPr>
          <p:nvPr/>
        </p:nvSpPr>
        <p:spPr>
          <a:xfrm xmlns:a="http://schemas.openxmlformats.org/drawingml/2006/main">
            <a:off x="3236976" y="2889504"/>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76" name="Shape 74">
            <a:extLst xmlns:a="http://schemas.openxmlformats.org/drawingml/2006/main">
              <a:ext uri="{FF2B5EF4-FFF2-40B4-BE49-F238E27FC236}">
                <a16:creationId xmlns:a16="http://schemas.microsoft.com/office/drawing/2014/main" id="{82532362-F36B-4814-AD82-45F78DC3D91B}"/>
              </a:ext>
            </a:extLst>
          </p:cNvPr>
          <p:cNvSpPr>
            <a:spLocks xmlns:a="http://schemas.openxmlformats.org/drawingml/2006/main" noGrp="1"/>
          </p:cNvSpPr>
          <p:nvPr/>
        </p:nvSpPr>
        <p:spPr>
          <a:xfrm xmlns:a="http://schemas.openxmlformats.org/drawingml/2006/main">
            <a:off x="3456432" y="3008376"/>
            <a:ext cx="640080" cy="219456"/>
          </a:xfrm>
          <a:prstGeom xmlns:a="http://schemas.openxmlformats.org/drawingml/2006/main" prst="roundRect">
            <a:avLst>
              <a:gd name="adj" fmla="val 16667"/>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7" name="Text 75">
            <a:extLst xmlns:a="http://schemas.openxmlformats.org/drawingml/2006/main">
              <a:ext uri="{FF2B5EF4-FFF2-40B4-BE49-F238E27FC236}">
                <a16:creationId xmlns:a16="http://schemas.microsoft.com/office/drawing/2014/main" id="{A14CA825-D10F-4819-8697-6748F4A46CE7}"/>
              </a:ext>
            </a:extLst>
          </p:cNvPr>
          <p:cNvSpPr>
            <a:spLocks xmlns:a="http://schemas.openxmlformats.org/drawingml/2006/main" noGrp="1"/>
          </p:cNvSpPr>
          <p:nvPr/>
        </p:nvSpPr>
        <p:spPr>
          <a:xfrm xmlns:a="http://schemas.openxmlformats.org/drawingml/2006/main">
            <a:off x="3493008" y="3067812"/>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3.6</a:t>
            </a:r>
            <a:endParaRPr sz="800">
              <a:latin typeface="Arial"/>
              <a:ea typeface="Arial"/>
              <a:cs typeface="Arial"/>
            </a:endParaRPr>
          </a:p>
        </p:txBody>
      </p:sp>
      <p:sp>
        <p:nvSpPr>
          <p:cNvPr id="78" name="Shape 76">
            <a:extLst xmlns:a="http://schemas.openxmlformats.org/drawingml/2006/main">
              <a:ext uri="{FF2B5EF4-FFF2-40B4-BE49-F238E27FC236}">
                <a16:creationId xmlns:a16="http://schemas.microsoft.com/office/drawing/2014/main" id="{65038ECE-48D7-4069-8EC0-156AE50018DF}"/>
              </a:ext>
            </a:extLst>
          </p:cNvPr>
          <p:cNvSpPr>
            <a:spLocks xmlns:a="http://schemas.openxmlformats.org/drawingml/2006/main" noGrp="1"/>
          </p:cNvSpPr>
          <p:nvPr/>
        </p:nvSpPr>
        <p:spPr>
          <a:xfrm xmlns:a="http://schemas.openxmlformats.org/drawingml/2006/main">
            <a:off x="4379976" y="2834640"/>
            <a:ext cx="1207008"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79" name="Text 77">
            <a:extLst xmlns:a="http://schemas.openxmlformats.org/drawingml/2006/main">
              <a:ext uri="{FF2B5EF4-FFF2-40B4-BE49-F238E27FC236}">
                <a16:creationId xmlns:a16="http://schemas.microsoft.com/office/drawing/2014/main" id="{8BA4CC0E-07A7-46BB-A62B-81AFBA7C951C}"/>
              </a:ext>
            </a:extLst>
          </p:cNvPr>
          <p:cNvSpPr>
            <a:spLocks xmlns:a="http://schemas.openxmlformats.org/drawingml/2006/main" noGrp="1"/>
          </p:cNvSpPr>
          <p:nvPr/>
        </p:nvSpPr>
        <p:spPr>
          <a:xfrm xmlns:a="http://schemas.openxmlformats.org/drawingml/2006/main">
            <a:off x="4443984" y="2889504"/>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80" name="Shape 78">
            <a:extLst xmlns:a="http://schemas.openxmlformats.org/drawingml/2006/main">
              <a:ext uri="{FF2B5EF4-FFF2-40B4-BE49-F238E27FC236}">
                <a16:creationId xmlns:a16="http://schemas.microsoft.com/office/drawing/2014/main" id="{2647EDC2-FF65-4BEE-8798-D443761988F1}"/>
              </a:ext>
            </a:extLst>
          </p:cNvPr>
          <p:cNvSpPr>
            <a:spLocks xmlns:a="http://schemas.openxmlformats.org/drawingml/2006/main" noGrp="1"/>
          </p:cNvSpPr>
          <p:nvPr/>
        </p:nvSpPr>
        <p:spPr>
          <a:xfrm xmlns:a="http://schemas.openxmlformats.org/drawingml/2006/main">
            <a:off x="4663440" y="3008376"/>
            <a:ext cx="640080" cy="219456"/>
          </a:xfrm>
          <a:prstGeom xmlns:a="http://schemas.openxmlformats.org/drawingml/2006/main" prst="roundRect">
            <a:avLst>
              <a:gd name="adj" fmla="val 16667"/>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1" name="Text 79">
            <a:extLst xmlns:a="http://schemas.openxmlformats.org/drawingml/2006/main">
              <a:ext uri="{FF2B5EF4-FFF2-40B4-BE49-F238E27FC236}">
                <a16:creationId xmlns:a16="http://schemas.microsoft.com/office/drawing/2014/main" id="{DD991138-1095-4E72-BE94-9702DEC55CC5}"/>
              </a:ext>
            </a:extLst>
          </p:cNvPr>
          <p:cNvSpPr>
            <a:spLocks xmlns:a="http://schemas.openxmlformats.org/drawingml/2006/main" noGrp="1"/>
          </p:cNvSpPr>
          <p:nvPr/>
        </p:nvSpPr>
        <p:spPr>
          <a:xfrm xmlns:a="http://schemas.openxmlformats.org/drawingml/2006/main">
            <a:off x="4700016" y="3067812"/>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3.5</a:t>
            </a:r>
            <a:endParaRPr sz="800">
              <a:latin typeface="Arial"/>
              <a:ea typeface="Arial"/>
              <a:cs typeface="Arial"/>
            </a:endParaRPr>
          </a:p>
        </p:txBody>
      </p:sp>
      <p:sp>
        <p:nvSpPr>
          <p:cNvPr id="82" name="Shape 80">
            <a:extLst xmlns:a="http://schemas.openxmlformats.org/drawingml/2006/main">
              <a:ext uri="{FF2B5EF4-FFF2-40B4-BE49-F238E27FC236}">
                <a16:creationId xmlns:a16="http://schemas.microsoft.com/office/drawing/2014/main" id="{BB7E89B2-DA29-4A0A-BB32-8FCA51953880}"/>
              </a:ext>
            </a:extLst>
          </p:cNvPr>
          <p:cNvSpPr>
            <a:spLocks xmlns:a="http://schemas.openxmlformats.org/drawingml/2006/main" noGrp="1"/>
          </p:cNvSpPr>
          <p:nvPr/>
        </p:nvSpPr>
        <p:spPr>
          <a:xfrm xmlns:a="http://schemas.openxmlformats.org/drawingml/2006/main">
            <a:off x="5586984" y="2834640"/>
            <a:ext cx="1207008"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3" name="Text 81">
            <a:extLst xmlns:a="http://schemas.openxmlformats.org/drawingml/2006/main">
              <a:ext uri="{FF2B5EF4-FFF2-40B4-BE49-F238E27FC236}">
                <a16:creationId xmlns:a16="http://schemas.microsoft.com/office/drawing/2014/main" id="{497E7778-D9DE-4085-AB2E-AD2E0EF8FDA1}"/>
              </a:ext>
            </a:extLst>
          </p:cNvPr>
          <p:cNvSpPr>
            <a:spLocks xmlns:a="http://schemas.openxmlformats.org/drawingml/2006/main" noGrp="1"/>
          </p:cNvSpPr>
          <p:nvPr/>
        </p:nvSpPr>
        <p:spPr>
          <a:xfrm xmlns:a="http://schemas.openxmlformats.org/drawingml/2006/main">
            <a:off x="5650992" y="2889504"/>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84" name="Shape 82">
            <a:extLst xmlns:a="http://schemas.openxmlformats.org/drawingml/2006/main">
              <a:ext uri="{FF2B5EF4-FFF2-40B4-BE49-F238E27FC236}">
                <a16:creationId xmlns:a16="http://schemas.microsoft.com/office/drawing/2014/main" id="{53B6C793-BA0D-4933-84DF-BEF48A76B39E}"/>
              </a:ext>
            </a:extLst>
          </p:cNvPr>
          <p:cNvSpPr>
            <a:spLocks xmlns:a="http://schemas.openxmlformats.org/drawingml/2006/main" noGrp="1"/>
          </p:cNvSpPr>
          <p:nvPr/>
        </p:nvSpPr>
        <p:spPr>
          <a:xfrm xmlns:a="http://schemas.openxmlformats.org/drawingml/2006/main">
            <a:off x="5870448" y="3008376"/>
            <a:ext cx="640080" cy="219456"/>
          </a:xfrm>
          <a:prstGeom xmlns:a="http://schemas.openxmlformats.org/drawingml/2006/main" prst="roundRect">
            <a:avLst>
              <a:gd name="adj" fmla="val 16667"/>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5" name="Text 83">
            <a:extLst xmlns:a="http://schemas.openxmlformats.org/drawingml/2006/main">
              <a:ext uri="{FF2B5EF4-FFF2-40B4-BE49-F238E27FC236}">
                <a16:creationId xmlns:a16="http://schemas.microsoft.com/office/drawing/2014/main" id="{3C72B8B5-6A57-4606-9073-82256E1CA332}"/>
              </a:ext>
            </a:extLst>
          </p:cNvPr>
          <p:cNvSpPr>
            <a:spLocks xmlns:a="http://schemas.openxmlformats.org/drawingml/2006/main" noGrp="1"/>
          </p:cNvSpPr>
          <p:nvPr/>
        </p:nvSpPr>
        <p:spPr>
          <a:xfrm xmlns:a="http://schemas.openxmlformats.org/drawingml/2006/main">
            <a:off x="5907024" y="3067812"/>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3.2</a:t>
            </a:r>
            <a:endParaRPr sz="800">
              <a:latin typeface="Arial"/>
              <a:ea typeface="Arial"/>
              <a:cs typeface="Arial"/>
            </a:endParaRPr>
          </a:p>
        </p:txBody>
      </p:sp>
      <p:sp>
        <p:nvSpPr>
          <p:cNvPr id="86" name="Shape 84">
            <a:extLst xmlns:a="http://schemas.openxmlformats.org/drawingml/2006/main">
              <a:ext uri="{FF2B5EF4-FFF2-40B4-BE49-F238E27FC236}">
                <a16:creationId xmlns:a16="http://schemas.microsoft.com/office/drawing/2014/main" id="{7134E1C0-89BE-47B2-A7FE-AC24339D98C5}"/>
              </a:ext>
            </a:extLst>
          </p:cNvPr>
          <p:cNvSpPr>
            <a:spLocks xmlns:a="http://schemas.openxmlformats.org/drawingml/2006/main" noGrp="1"/>
          </p:cNvSpPr>
          <p:nvPr/>
        </p:nvSpPr>
        <p:spPr>
          <a:xfrm xmlns:a="http://schemas.openxmlformats.org/drawingml/2006/main">
            <a:off x="6793992" y="2834640"/>
            <a:ext cx="1207008"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7" name="Text 85">
            <a:extLst xmlns:a="http://schemas.openxmlformats.org/drawingml/2006/main">
              <a:ext uri="{FF2B5EF4-FFF2-40B4-BE49-F238E27FC236}">
                <a16:creationId xmlns:a16="http://schemas.microsoft.com/office/drawing/2014/main" id="{3E94477F-6611-4AD3-9218-2C3BAFBCF753}"/>
              </a:ext>
            </a:extLst>
          </p:cNvPr>
          <p:cNvSpPr>
            <a:spLocks xmlns:a="http://schemas.openxmlformats.org/drawingml/2006/main" noGrp="1"/>
          </p:cNvSpPr>
          <p:nvPr/>
        </p:nvSpPr>
        <p:spPr>
          <a:xfrm xmlns:a="http://schemas.openxmlformats.org/drawingml/2006/main">
            <a:off x="6858000" y="2889504"/>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88" name="Shape 86">
            <a:extLst xmlns:a="http://schemas.openxmlformats.org/drawingml/2006/main">
              <a:ext uri="{FF2B5EF4-FFF2-40B4-BE49-F238E27FC236}">
                <a16:creationId xmlns:a16="http://schemas.microsoft.com/office/drawing/2014/main" id="{740B25A1-243C-4CD7-A38E-B420B976FEB7}"/>
              </a:ext>
            </a:extLst>
          </p:cNvPr>
          <p:cNvSpPr>
            <a:spLocks xmlns:a="http://schemas.openxmlformats.org/drawingml/2006/main" noGrp="1"/>
          </p:cNvSpPr>
          <p:nvPr/>
        </p:nvSpPr>
        <p:spPr>
          <a:xfrm xmlns:a="http://schemas.openxmlformats.org/drawingml/2006/main">
            <a:off x="7077456" y="3008376"/>
            <a:ext cx="640080" cy="219456"/>
          </a:xfrm>
          <a:prstGeom xmlns:a="http://schemas.openxmlformats.org/drawingml/2006/main" prst="roundRect">
            <a:avLst>
              <a:gd name="adj" fmla="val 16667"/>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89" name="Text 87">
            <a:extLst xmlns:a="http://schemas.openxmlformats.org/drawingml/2006/main">
              <a:ext uri="{FF2B5EF4-FFF2-40B4-BE49-F238E27FC236}">
                <a16:creationId xmlns:a16="http://schemas.microsoft.com/office/drawing/2014/main" id="{237D3A8F-5F19-4EFE-8C2C-B81F2F10021C}"/>
              </a:ext>
            </a:extLst>
          </p:cNvPr>
          <p:cNvSpPr>
            <a:spLocks xmlns:a="http://schemas.openxmlformats.org/drawingml/2006/main" noGrp="1"/>
          </p:cNvSpPr>
          <p:nvPr/>
        </p:nvSpPr>
        <p:spPr>
          <a:xfrm xmlns:a="http://schemas.openxmlformats.org/drawingml/2006/main">
            <a:off x="7114032" y="3067812"/>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3.5</a:t>
            </a:r>
            <a:endParaRPr sz="800">
              <a:latin typeface="Arial"/>
              <a:ea typeface="Arial"/>
              <a:cs typeface="Arial"/>
            </a:endParaRPr>
          </a:p>
        </p:txBody>
      </p:sp>
      <p:sp>
        <p:nvSpPr>
          <p:cNvPr id="90" name="Shape 88">
            <a:extLst xmlns:a="http://schemas.openxmlformats.org/drawingml/2006/main">
              <a:ext uri="{FF2B5EF4-FFF2-40B4-BE49-F238E27FC236}">
                <a16:creationId xmlns:a16="http://schemas.microsoft.com/office/drawing/2014/main" id="{2686FF20-0F85-4741-84E6-CF90EA61D5A7}"/>
              </a:ext>
            </a:extLst>
          </p:cNvPr>
          <p:cNvSpPr>
            <a:spLocks xmlns:a="http://schemas.openxmlformats.org/drawingml/2006/main" noGrp="1"/>
          </p:cNvSpPr>
          <p:nvPr/>
        </p:nvSpPr>
        <p:spPr>
          <a:xfrm xmlns:a="http://schemas.openxmlformats.org/drawingml/2006/main">
            <a:off x="8001000" y="2834640"/>
            <a:ext cx="2971800" cy="566928"/>
          </a:xfrm>
          <a:prstGeom xmlns:a="http://schemas.openxmlformats.org/drawingml/2006/main" prst="rect">
            <a:avLst/>
          </a:prstGeom>
          <a:solidFill xmlns:a="http://schemas.openxmlformats.org/drawingml/2006/main">
            <a:srgbClr val="FFFFFF"/>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1" name="Text 89">
            <a:extLst xmlns:a="http://schemas.openxmlformats.org/drawingml/2006/main">
              <a:ext uri="{FF2B5EF4-FFF2-40B4-BE49-F238E27FC236}">
                <a16:creationId xmlns:a16="http://schemas.microsoft.com/office/drawing/2014/main" id="{49911A02-EF11-4BC7-A707-2DD8EC9B0119}"/>
              </a:ext>
            </a:extLst>
          </p:cNvPr>
          <p:cNvSpPr>
            <a:spLocks xmlns:a="http://schemas.openxmlformats.org/drawingml/2006/main" noGrp="1"/>
          </p:cNvSpPr>
          <p:nvPr/>
        </p:nvSpPr>
        <p:spPr>
          <a:xfrm xmlns:a="http://schemas.openxmlformats.org/drawingml/2006/main">
            <a:off x="8065008" y="2889504"/>
            <a:ext cx="2843784"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Commercially strong in Americas; EMEA and APAC presence is meaningful but more concentrated.</a:t>
            </a:r>
            <a:endParaRPr sz="800">
              <a:latin typeface="Arial"/>
              <a:ea typeface="Arial"/>
              <a:cs typeface="Arial"/>
            </a:endParaRPr>
          </a:p>
        </p:txBody>
      </p:sp>
      <p:sp>
        <p:nvSpPr>
          <p:cNvPr id="92" name="Shape 90">
            <a:extLst xmlns:a="http://schemas.openxmlformats.org/drawingml/2006/main">
              <a:ext uri="{FF2B5EF4-FFF2-40B4-BE49-F238E27FC236}">
                <a16:creationId xmlns:a16="http://schemas.microsoft.com/office/drawing/2014/main" id="{87FECB32-B59B-4B2D-BB16-FA2C2384CB2A}"/>
              </a:ext>
            </a:extLst>
          </p:cNvPr>
          <p:cNvSpPr>
            <a:spLocks xmlns:a="http://schemas.openxmlformats.org/drawingml/2006/main" noGrp="1"/>
          </p:cNvSpPr>
          <p:nvPr/>
        </p:nvSpPr>
        <p:spPr>
          <a:xfrm xmlns:a="http://schemas.openxmlformats.org/drawingml/2006/main">
            <a:off x="640080" y="3401568"/>
            <a:ext cx="1325880"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3" name="Text 91">
            <a:extLst xmlns:a="http://schemas.openxmlformats.org/drawingml/2006/main">
              <a:ext uri="{FF2B5EF4-FFF2-40B4-BE49-F238E27FC236}">
                <a16:creationId xmlns:a16="http://schemas.microsoft.com/office/drawing/2014/main" id="{2183E0B7-086E-4E73-B231-F7F5D1EB9C6C}"/>
              </a:ext>
            </a:extLst>
          </p:cNvPr>
          <p:cNvSpPr>
            <a:spLocks xmlns:a="http://schemas.openxmlformats.org/drawingml/2006/main" noGrp="1"/>
          </p:cNvSpPr>
          <p:nvPr/>
        </p:nvSpPr>
        <p:spPr>
          <a:xfrm xmlns:a="http://schemas.openxmlformats.org/drawingml/2006/main">
            <a:off x="704088" y="3456432"/>
            <a:ext cx="1197864"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Huawei</a:t>
            </a:r>
            <a:endParaRPr sz="800">
              <a:latin typeface="Arial"/>
              <a:ea typeface="Arial"/>
              <a:cs typeface="Arial"/>
            </a:endParaRPr>
          </a:p>
        </p:txBody>
      </p:sp>
      <p:sp>
        <p:nvSpPr>
          <p:cNvPr id="94" name="Shape 92">
            <a:extLst xmlns:a="http://schemas.openxmlformats.org/drawingml/2006/main">
              <a:ext uri="{FF2B5EF4-FFF2-40B4-BE49-F238E27FC236}">
                <a16:creationId xmlns:a16="http://schemas.microsoft.com/office/drawing/2014/main" id="{436C0B7F-5A91-43E7-A5BD-70020F5E8F2F}"/>
              </a:ext>
            </a:extLst>
          </p:cNvPr>
          <p:cNvSpPr>
            <a:spLocks xmlns:a="http://schemas.openxmlformats.org/drawingml/2006/main" noGrp="1"/>
          </p:cNvSpPr>
          <p:nvPr/>
        </p:nvSpPr>
        <p:spPr>
          <a:xfrm xmlns:a="http://schemas.openxmlformats.org/drawingml/2006/main">
            <a:off x="1965960" y="3401568"/>
            <a:ext cx="1207008"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5" name="Text 93">
            <a:extLst xmlns:a="http://schemas.openxmlformats.org/drawingml/2006/main">
              <a:ext uri="{FF2B5EF4-FFF2-40B4-BE49-F238E27FC236}">
                <a16:creationId xmlns:a16="http://schemas.microsoft.com/office/drawing/2014/main" id="{78345D95-BB06-40B8-AC25-4F8B2185E80F}"/>
              </a:ext>
            </a:extLst>
          </p:cNvPr>
          <p:cNvSpPr>
            <a:spLocks xmlns:a="http://schemas.openxmlformats.org/drawingml/2006/main" noGrp="1"/>
          </p:cNvSpPr>
          <p:nvPr/>
        </p:nvSpPr>
        <p:spPr>
          <a:xfrm xmlns:a="http://schemas.openxmlformats.org/drawingml/2006/main">
            <a:off x="2029968" y="3456432"/>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96" name="Shape 94">
            <a:extLst xmlns:a="http://schemas.openxmlformats.org/drawingml/2006/main">
              <a:ext uri="{FF2B5EF4-FFF2-40B4-BE49-F238E27FC236}">
                <a16:creationId xmlns:a16="http://schemas.microsoft.com/office/drawing/2014/main" id="{EACB8D31-6C75-4D7A-90C1-1D23A8F95475}"/>
              </a:ext>
            </a:extLst>
          </p:cNvPr>
          <p:cNvSpPr>
            <a:spLocks xmlns:a="http://schemas.openxmlformats.org/drawingml/2006/main" noGrp="1"/>
          </p:cNvSpPr>
          <p:nvPr/>
        </p:nvSpPr>
        <p:spPr>
          <a:xfrm xmlns:a="http://schemas.openxmlformats.org/drawingml/2006/main">
            <a:off x="2249424" y="3575304"/>
            <a:ext cx="640080" cy="219456"/>
          </a:xfrm>
          <a:prstGeom xmlns:a="http://schemas.openxmlformats.org/drawingml/2006/main" prst="roundRect">
            <a:avLst>
              <a:gd name="adj" fmla="val 16667"/>
            </a:avLst>
          </a:prstGeom>
          <a:solidFill xmlns:a="http://schemas.openxmlformats.org/drawingml/2006/main">
            <a:srgbClr val="FCEDED"/>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7" name="Text 95">
            <a:extLst xmlns:a="http://schemas.openxmlformats.org/drawingml/2006/main">
              <a:ext uri="{FF2B5EF4-FFF2-40B4-BE49-F238E27FC236}">
                <a16:creationId xmlns:a16="http://schemas.microsoft.com/office/drawing/2014/main" id="{1640C81B-7BA6-444C-B611-206E3F54E563}"/>
              </a:ext>
            </a:extLst>
          </p:cNvPr>
          <p:cNvSpPr>
            <a:spLocks xmlns:a="http://schemas.openxmlformats.org/drawingml/2006/main" noGrp="1"/>
          </p:cNvSpPr>
          <p:nvPr/>
        </p:nvSpPr>
        <p:spPr>
          <a:xfrm xmlns:a="http://schemas.openxmlformats.org/drawingml/2006/main">
            <a:off x="2286000" y="3634740"/>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42318"/>
                </a:solidFill>
                <a:latin typeface="Arial"/>
                <a:ea typeface="Arial"/>
                <a:cs typeface="Arial"/>
              </a:rPr>
              <a:t>2.0</a:t>
            </a:r>
            <a:endParaRPr sz="800">
              <a:latin typeface="Arial"/>
              <a:ea typeface="Arial"/>
              <a:cs typeface="Arial"/>
            </a:endParaRPr>
          </a:p>
        </p:txBody>
      </p:sp>
      <p:sp>
        <p:nvSpPr>
          <p:cNvPr id="98" name="Shape 96">
            <a:extLst xmlns:a="http://schemas.openxmlformats.org/drawingml/2006/main">
              <a:ext uri="{FF2B5EF4-FFF2-40B4-BE49-F238E27FC236}">
                <a16:creationId xmlns:a16="http://schemas.microsoft.com/office/drawing/2014/main" id="{DB4A8EC2-977B-418D-B26C-8605B8FE9203}"/>
              </a:ext>
            </a:extLst>
          </p:cNvPr>
          <p:cNvSpPr>
            <a:spLocks xmlns:a="http://schemas.openxmlformats.org/drawingml/2006/main" noGrp="1"/>
          </p:cNvSpPr>
          <p:nvPr/>
        </p:nvSpPr>
        <p:spPr>
          <a:xfrm xmlns:a="http://schemas.openxmlformats.org/drawingml/2006/main">
            <a:off x="3172968" y="3401568"/>
            <a:ext cx="1207008"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99" name="Text 97">
            <a:extLst xmlns:a="http://schemas.openxmlformats.org/drawingml/2006/main">
              <a:ext uri="{FF2B5EF4-FFF2-40B4-BE49-F238E27FC236}">
                <a16:creationId xmlns:a16="http://schemas.microsoft.com/office/drawing/2014/main" id="{AEE59FBC-266F-4509-9F07-57B95BF6B87C}"/>
              </a:ext>
            </a:extLst>
          </p:cNvPr>
          <p:cNvSpPr>
            <a:spLocks xmlns:a="http://schemas.openxmlformats.org/drawingml/2006/main" noGrp="1"/>
          </p:cNvSpPr>
          <p:nvPr/>
        </p:nvSpPr>
        <p:spPr>
          <a:xfrm xmlns:a="http://schemas.openxmlformats.org/drawingml/2006/main">
            <a:off x="3236976" y="3456432"/>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100" name="Shape 98">
            <a:extLst xmlns:a="http://schemas.openxmlformats.org/drawingml/2006/main">
              <a:ext uri="{FF2B5EF4-FFF2-40B4-BE49-F238E27FC236}">
                <a16:creationId xmlns:a16="http://schemas.microsoft.com/office/drawing/2014/main" id="{0A14A496-D2B5-483A-BD26-6643E48A5FC7}"/>
              </a:ext>
            </a:extLst>
          </p:cNvPr>
          <p:cNvSpPr>
            <a:spLocks xmlns:a="http://schemas.openxmlformats.org/drawingml/2006/main" noGrp="1"/>
          </p:cNvSpPr>
          <p:nvPr/>
        </p:nvSpPr>
        <p:spPr>
          <a:xfrm xmlns:a="http://schemas.openxmlformats.org/drawingml/2006/main">
            <a:off x="3456432" y="3575304"/>
            <a:ext cx="640080" cy="219456"/>
          </a:xfrm>
          <a:prstGeom xmlns:a="http://schemas.openxmlformats.org/drawingml/2006/main" prst="roundRect">
            <a:avLst>
              <a:gd name="adj" fmla="val 16667"/>
            </a:avLst>
          </a:prstGeom>
          <a:solidFill xmlns:a="http://schemas.openxmlformats.org/drawingml/2006/main">
            <a:srgbClr val="EAD2C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1" name="Text 99">
            <a:extLst xmlns:a="http://schemas.openxmlformats.org/drawingml/2006/main">
              <a:ext uri="{FF2B5EF4-FFF2-40B4-BE49-F238E27FC236}">
                <a16:creationId xmlns:a16="http://schemas.microsoft.com/office/drawing/2014/main" id="{5E90D011-B268-4C3F-B95D-6AC125D9317D}"/>
              </a:ext>
            </a:extLst>
          </p:cNvPr>
          <p:cNvSpPr>
            <a:spLocks xmlns:a="http://schemas.openxmlformats.org/drawingml/2006/main" noGrp="1"/>
          </p:cNvSpPr>
          <p:nvPr/>
        </p:nvSpPr>
        <p:spPr>
          <a:xfrm xmlns:a="http://schemas.openxmlformats.org/drawingml/2006/main">
            <a:off x="3493008" y="3634740"/>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3.0</a:t>
            </a:r>
            <a:endParaRPr sz="800">
              <a:latin typeface="Arial"/>
              <a:ea typeface="Arial"/>
              <a:cs typeface="Arial"/>
            </a:endParaRPr>
          </a:p>
        </p:txBody>
      </p:sp>
      <p:sp>
        <p:nvSpPr>
          <p:cNvPr id="102" name="Shape 100">
            <a:extLst xmlns:a="http://schemas.openxmlformats.org/drawingml/2006/main">
              <a:ext uri="{FF2B5EF4-FFF2-40B4-BE49-F238E27FC236}">
                <a16:creationId xmlns:a16="http://schemas.microsoft.com/office/drawing/2014/main" id="{5DDBD6E6-D37F-4825-8805-F52B0474E1E3}"/>
              </a:ext>
            </a:extLst>
          </p:cNvPr>
          <p:cNvSpPr>
            <a:spLocks xmlns:a="http://schemas.openxmlformats.org/drawingml/2006/main" noGrp="1"/>
          </p:cNvSpPr>
          <p:nvPr/>
        </p:nvSpPr>
        <p:spPr>
          <a:xfrm xmlns:a="http://schemas.openxmlformats.org/drawingml/2006/main">
            <a:off x="4379976" y="3401568"/>
            <a:ext cx="1207008"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3" name="Text 101">
            <a:extLst xmlns:a="http://schemas.openxmlformats.org/drawingml/2006/main">
              <a:ext uri="{FF2B5EF4-FFF2-40B4-BE49-F238E27FC236}">
                <a16:creationId xmlns:a16="http://schemas.microsoft.com/office/drawing/2014/main" id="{FBC881AE-5773-4206-8C6B-6C3C52BEF70C}"/>
              </a:ext>
            </a:extLst>
          </p:cNvPr>
          <p:cNvSpPr>
            <a:spLocks xmlns:a="http://schemas.openxmlformats.org/drawingml/2006/main" noGrp="1"/>
          </p:cNvSpPr>
          <p:nvPr/>
        </p:nvSpPr>
        <p:spPr>
          <a:xfrm xmlns:a="http://schemas.openxmlformats.org/drawingml/2006/main">
            <a:off x="4443984" y="3456432"/>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104" name="Shape 102">
            <a:extLst xmlns:a="http://schemas.openxmlformats.org/drawingml/2006/main">
              <a:ext uri="{FF2B5EF4-FFF2-40B4-BE49-F238E27FC236}">
                <a16:creationId xmlns:a16="http://schemas.microsoft.com/office/drawing/2014/main" id="{461DD734-B3CC-4A44-B6A5-E0FFBDC82827}"/>
              </a:ext>
            </a:extLst>
          </p:cNvPr>
          <p:cNvSpPr>
            <a:spLocks xmlns:a="http://schemas.openxmlformats.org/drawingml/2006/main" noGrp="1"/>
          </p:cNvSpPr>
          <p:nvPr/>
        </p:nvSpPr>
        <p:spPr>
          <a:xfrm xmlns:a="http://schemas.openxmlformats.org/drawingml/2006/main">
            <a:off x="4663440" y="3575304"/>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5" name="Text 103">
            <a:extLst xmlns:a="http://schemas.openxmlformats.org/drawingml/2006/main">
              <a:ext uri="{FF2B5EF4-FFF2-40B4-BE49-F238E27FC236}">
                <a16:creationId xmlns:a16="http://schemas.microsoft.com/office/drawing/2014/main" id="{15AB32EC-5EBC-434D-9A79-5BE65432F94A}"/>
              </a:ext>
            </a:extLst>
          </p:cNvPr>
          <p:cNvSpPr>
            <a:spLocks xmlns:a="http://schemas.openxmlformats.org/drawingml/2006/main" noGrp="1"/>
          </p:cNvSpPr>
          <p:nvPr/>
        </p:nvSpPr>
        <p:spPr>
          <a:xfrm xmlns:a="http://schemas.openxmlformats.org/drawingml/2006/main">
            <a:off x="4700016" y="3634740"/>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5.0</a:t>
            </a:r>
            <a:endParaRPr sz="800">
              <a:latin typeface="Arial"/>
              <a:ea typeface="Arial"/>
              <a:cs typeface="Arial"/>
            </a:endParaRPr>
          </a:p>
        </p:txBody>
      </p:sp>
      <p:sp>
        <p:nvSpPr>
          <p:cNvPr id="106" name="Shape 104">
            <a:extLst xmlns:a="http://schemas.openxmlformats.org/drawingml/2006/main">
              <a:ext uri="{FF2B5EF4-FFF2-40B4-BE49-F238E27FC236}">
                <a16:creationId xmlns:a16="http://schemas.microsoft.com/office/drawing/2014/main" id="{BC25864C-5A91-473F-B7BE-460177AA79B5}"/>
              </a:ext>
            </a:extLst>
          </p:cNvPr>
          <p:cNvSpPr>
            <a:spLocks xmlns:a="http://schemas.openxmlformats.org/drawingml/2006/main" noGrp="1"/>
          </p:cNvSpPr>
          <p:nvPr/>
        </p:nvSpPr>
        <p:spPr>
          <a:xfrm xmlns:a="http://schemas.openxmlformats.org/drawingml/2006/main">
            <a:off x="5586984" y="3401568"/>
            <a:ext cx="1207008"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7" name="Text 105">
            <a:extLst xmlns:a="http://schemas.openxmlformats.org/drawingml/2006/main">
              <a:ext uri="{FF2B5EF4-FFF2-40B4-BE49-F238E27FC236}">
                <a16:creationId xmlns:a16="http://schemas.microsoft.com/office/drawing/2014/main" id="{16178C9C-7E3F-4D26-907D-6BB76B2C7A4C}"/>
              </a:ext>
            </a:extLst>
          </p:cNvPr>
          <p:cNvSpPr>
            <a:spLocks xmlns:a="http://schemas.openxmlformats.org/drawingml/2006/main" noGrp="1"/>
          </p:cNvSpPr>
          <p:nvPr/>
        </p:nvSpPr>
        <p:spPr>
          <a:xfrm xmlns:a="http://schemas.openxmlformats.org/drawingml/2006/main">
            <a:off x="5650992" y="3456432"/>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108" name="Shape 106">
            <a:extLst xmlns:a="http://schemas.openxmlformats.org/drawingml/2006/main">
              <a:ext uri="{FF2B5EF4-FFF2-40B4-BE49-F238E27FC236}">
                <a16:creationId xmlns:a16="http://schemas.microsoft.com/office/drawing/2014/main" id="{8771BD54-080B-447F-8E2D-81D3381A754D}"/>
              </a:ext>
            </a:extLst>
          </p:cNvPr>
          <p:cNvSpPr>
            <a:spLocks xmlns:a="http://schemas.openxmlformats.org/drawingml/2006/main" noGrp="1"/>
          </p:cNvSpPr>
          <p:nvPr/>
        </p:nvSpPr>
        <p:spPr>
          <a:xfrm xmlns:a="http://schemas.openxmlformats.org/drawingml/2006/main">
            <a:off x="5870448" y="3575304"/>
            <a:ext cx="640080" cy="219456"/>
          </a:xfrm>
          <a:prstGeom xmlns:a="http://schemas.openxmlformats.org/drawingml/2006/main" prst="roundRect">
            <a:avLst>
              <a:gd name="adj" fmla="val 16667"/>
            </a:avLst>
          </a:prstGeom>
          <a:solidFill xmlns:a="http://schemas.openxmlformats.org/drawingml/2006/main">
            <a:srgbClr val="ECE5DB"/>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09" name="Text 107">
            <a:extLst xmlns:a="http://schemas.openxmlformats.org/drawingml/2006/main">
              <a:ext uri="{FF2B5EF4-FFF2-40B4-BE49-F238E27FC236}">
                <a16:creationId xmlns:a16="http://schemas.microsoft.com/office/drawing/2014/main" id="{B79EA7AE-81F0-4D31-9546-E973502DA98E}"/>
              </a:ext>
            </a:extLst>
          </p:cNvPr>
          <p:cNvSpPr>
            <a:spLocks xmlns:a="http://schemas.openxmlformats.org/drawingml/2006/main" noGrp="1"/>
          </p:cNvSpPr>
          <p:nvPr/>
        </p:nvSpPr>
        <p:spPr>
          <a:xfrm xmlns:a="http://schemas.openxmlformats.org/drawingml/2006/main">
            <a:off x="5907024" y="3634740"/>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4.5</a:t>
            </a:r>
            <a:endParaRPr sz="800">
              <a:latin typeface="Arial"/>
              <a:ea typeface="Arial"/>
              <a:cs typeface="Arial"/>
            </a:endParaRPr>
          </a:p>
        </p:txBody>
      </p:sp>
      <p:sp>
        <p:nvSpPr>
          <p:cNvPr id="110" name="Shape 108">
            <a:extLst xmlns:a="http://schemas.openxmlformats.org/drawingml/2006/main">
              <a:ext uri="{FF2B5EF4-FFF2-40B4-BE49-F238E27FC236}">
                <a16:creationId xmlns:a16="http://schemas.microsoft.com/office/drawing/2014/main" id="{1A040FE4-ABAE-413C-8B4D-11FB3435DDB5}"/>
              </a:ext>
            </a:extLst>
          </p:cNvPr>
          <p:cNvSpPr>
            <a:spLocks xmlns:a="http://schemas.openxmlformats.org/drawingml/2006/main" noGrp="1"/>
          </p:cNvSpPr>
          <p:nvPr/>
        </p:nvSpPr>
        <p:spPr>
          <a:xfrm xmlns:a="http://schemas.openxmlformats.org/drawingml/2006/main">
            <a:off x="6793992" y="3401568"/>
            <a:ext cx="1207008"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11" name="Text 109">
            <a:extLst xmlns:a="http://schemas.openxmlformats.org/drawingml/2006/main">
              <a:ext uri="{FF2B5EF4-FFF2-40B4-BE49-F238E27FC236}">
                <a16:creationId xmlns:a16="http://schemas.microsoft.com/office/drawing/2014/main" id="{A497CD02-BF3E-4A52-9045-B0C912D204E7}"/>
              </a:ext>
            </a:extLst>
          </p:cNvPr>
          <p:cNvSpPr>
            <a:spLocks xmlns:a="http://schemas.openxmlformats.org/drawingml/2006/main" noGrp="1"/>
          </p:cNvSpPr>
          <p:nvPr/>
        </p:nvSpPr>
        <p:spPr>
          <a:xfrm xmlns:a="http://schemas.openxmlformats.org/drawingml/2006/main">
            <a:off x="6858000" y="3456432"/>
            <a:ext cx="1078992"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a:bodyPr>
          <a:lstStyle xmlns:a="http://schemas.openxmlformats.org/drawingml/2006/main"/>
          <a:p xmlns:a="http://schemas.openxmlformats.org/drawingml/2006/main">
            <a:pPr marL="0" indent="0" algn="l">
              <a:buNone/>
            </a:pPr>
            <a:endParaRPr sz="800">
              <a:latin typeface="Arial"/>
              <a:ea typeface="Arial"/>
              <a:cs typeface="Arial"/>
            </a:endParaRPr>
          </a:p>
        </p:txBody>
      </p:sp>
      <p:sp>
        <p:nvSpPr>
          <p:cNvPr id="112" name="Shape 110">
            <a:extLst xmlns:a="http://schemas.openxmlformats.org/drawingml/2006/main">
              <a:ext uri="{FF2B5EF4-FFF2-40B4-BE49-F238E27FC236}">
                <a16:creationId xmlns:a16="http://schemas.microsoft.com/office/drawing/2014/main" id="{7A98FC0A-AC27-49D2-B3D4-5B57E27B4D05}"/>
              </a:ext>
            </a:extLst>
          </p:cNvPr>
          <p:cNvSpPr>
            <a:spLocks xmlns:a="http://schemas.openxmlformats.org/drawingml/2006/main" noGrp="1"/>
          </p:cNvSpPr>
          <p:nvPr/>
        </p:nvSpPr>
        <p:spPr>
          <a:xfrm xmlns:a="http://schemas.openxmlformats.org/drawingml/2006/main">
            <a:off x="7077456" y="3575304"/>
            <a:ext cx="640080" cy="219456"/>
          </a:xfrm>
          <a:prstGeom xmlns:a="http://schemas.openxmlformats.org/drawingml/2006/main" prst="roundRect">
            <a:avLst>
              <a:gd name="adj" fmla="val 16667"/>
            </a:avLst>
          </a:prstGeom>
          <a:solidFill xmlns:a="http://schemas.openxmlformats.org/drawingml/2006/main">
            <a:srgbClr val="F3E7D2"/>
          </a:solidFill>
          <a:ln xmlns:a="http://schemas.openxmlformats.org/drawingml/2006/main" w="508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13" name="Text 111">
            <a:extLst xmlns:a="http://schemas.openxmlformats.org/drawingml/2006/main">
              <a:ext uri="{FF2B5EF4-FFF2-40B4-BE49-F238E27FC236}">
                <a16:creationId xmlns:a16="http://schemas.microsoft.com/office/drawing/2014/main" id="{6C69FED2-42AF-4264-BCF1-9C006CD939DE}"/>
              </a:ext>
            </a:extLst>
          </p:cNvPr>
          <p:cNvSpPr>
            <a:spLocks xmlns:a="http://schemas.openxmlformats.org/drawingml/2006/main" noGrp="1"/>
          </p:cNvSpPr>
          <p:nvPr/>
        </p:nvSpPr>
        <p:spPr>
          <a:xfrm xmlns:a="http://schemas.openxmlformats.org/drawingml/2006/main">
            <a:off x="7114032" y="3634740"/>
            <a:ext cx="56692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3.5</a:t>
            </a:r>
            <a:endParaRPr sz="800">
              <a:latin typeface="Arial"/>
              <a:ea typeface="Arial"/>
              <a:cs typeface="Arial"/>
            </a:endParaRPr>
          </a:p>
        </p:txBody>
      </p:sp>
      <p:sp>
        <p:nvSpPr>
          <p:cNvPr id="114" name="Shape 112">
            <a:extLst xmlns:a="http://schemas.openxmlformats.org/drawingml/2006/main">
              <a:ext uri="{FF2B5EF4-FFF2-40B4-BE49-F238E27FC236}">
                <a16:creationId xmlns:a16="http://schemas.microsoft.com/office/drawing/2014/main" id="{601FD56E-A580-4114-9319-BCD1C6BF9AF4}"/>
              </a:ext>
            </a:extLst>
          </p:cNvPr>
          <p:cNvSpPr>
            <a:spLocks xmlns:a="http://schemas.openxmlformats.org/drawingml/2006/main" noGrp="1"/>
          </p:cNvSpPr>
          <p:nvPr/>
        </p:nvSpPr>
        <p:spPr>
          <a:xfrm xmlns:a="http://schemas.openxmlformats.org/drawingml/2006/main">
            <a:off x="8001000" y="3401568"/>
            <a:ext cx="2971800" cy="566928"/>
          </a:xfrm>
          <a:prstGeom xmlns:a="http://schemas.openxmlformats.org/drawingml/2006/main" prst="rect">
            <a:avLst/>
          </a:prstGeom>
          <a:solidFill xmlns:a="http://schemas.openxmlformats.org/drawingml/2006/main">
            <a:srgbClr val="F6F2EB"/>
          </a:solidFill>
          <a:ln xmlns:a="http://schemas.openxmlformats.org/drawingml/2006/main" w="5715">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15" name="Text 113">
            <a:extLst xmlns:a="http://schemas.openxmlformats.org/drawingml/2006/main">
              <a:ext uri="{FF2B5EF4-FFF2-40B4-BE49-F238E27FC236}">
                <a16:creationId xmlns:a16="http://schemas.microsoft.com/office/drawing/2014/main" id="{2AB06B2E-8626-4F1A-8423-513DBA7F357E}"/>
              </a:ext>
            </a:extLst>
          </p:cNvPr>
          <p:cNvSpPr>
            <a:spLocks xmlns:a="http://schemas.openxmlformats.org/drawingml/2006/main" noGrp="1"/>
          </p:cNvSpPr>
          <p:nvPr/>
        </p:nvSpPr>
        <p:spPr>
          <a:xfrm xmlns:a="http://schemas.openxmlformats.org/drawingml/2006/main">
            <a:off x="8065008" y="3456432"/>
            <a:ext cx="2843784" cy="47548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Strong in China/APAC and parts of EMEA, but restrictions reduce suitability in some NA/EU environments.</a:t>
            </a:r>
            <a:endParaRPr sz="800">
              <a:latin typeface="Arial"/>
              <a:ea typeface="Arial"/>
              <a:cs typeface="Arial"/>
            </a:endParaRPr>
          </a:p>
        </p:txBody>
      </p:sp>
      <p:sp>
        <p:nvSpPr>
          <p:cNvPr id="116" name="Text 114">
            <a:extLst xmlns:a="http://schemas.openxmlformats.org/drawingml/2006/main">
              <a:ext uri="{FF2B5EF4-FFF2-40B4-BE49-F238E27FC236}">
                <a16:creationId xmlns:a16="http://schemas.microsoft.com/office/drawing/2014/main" id="{99F02E1E-1756-402D-9458-C724B41677B7}"/>
              </a:ext>
            </a:extLst>
          </p:cNvPr>
          <p:cNvSpPr>
            <a:spLocks xmlns:a="http://schemas.openxmlformats.org/drawingml/2006/main" noGrp="1"/>
          </p:cNvSpPr>
          <p:nvPr/>
        </p:nvSpPr>
        <p:spPr>
          <a:xfrm xmlns:a="http://schemas.openxmlformats.org/drawingml/2006/main">
            <a:off x="475488" y="4114800"/>
            <a:ext cx="41148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Public geography markers used as context</a:t>
            </a:r>
            <a:endParaRPr sz="1000">
              <a:latin typeface="Arial"/>
              <a:ea typeface="Arial"/>
              <a:cs typeface="Arial"/>
            </a:endParaRPr>
          </a:p>
        </p:txBody>
      </p:sp>
      <p:sp>
        <p:nvSpPr>
          <p:cNvPr id="117" name="Text 115">
            <a:extLst xmlns:a="http://schemas.openxmlformats.org/drawingml/2006/main">
              <a:ext uri="{FF2B5EF4-FFF2-40B4-BE49-F238E27FC236}">
                <a16:creationId xmlns:a16="http://schemas.microsoft.com/office/drawing/2014/main" id="{942F5C8B-E945-450C-9F7F-B1D99F816D28}"/>
              </a:ext>
            </a:extLst>
          </p:cNvPr>
          <p:cNvSpPr>
            <a:spLocks xmlns:a="http://schemas.openxmlformats.org/drawingml/2006/main" noGrp="1"/>
          </p:cNvSpPr>
          <p:nvPr/>
        </p:nvSpPr>
        <p:spPr>
          <a:xfrm xmlns:a="http://schemas.openxmlformats.org/drawingml/2006/main">
            <a:off x="822960" y="4572000"/>
            <a:ext cx="141732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111416"/>
                </a:solidFill>
                <a:latin typeface="Arial"/>
                <a:ea typeface="Arial"/>
                <a:cs typeface="Arial"/>
              </a:rPr>
              <a:t>Arista FY25 revenue mix</a:t>
            </a:r>
            <a:endParaRPr sz="800">
              <a:latin typeface="Arial"/>
              <a:ea typeface="Arial"/>
              <a:cs typeface="Arial"/>
            </a:endParaRPr>
          </a:p>
        </p:txBody>
      </p:sp>
      <p:sp>
        <p:nvSpPr>
          <p:cNvPr id="118" name="Text 116">
            <a:extLst xmlns:a="http://schemas.openxmlformats.org/drawingml/2006/main">
              <a:ext uri="{FF2B5EF4-FFF2-40B4-BE49-F238E27FC236}">
                <a16:creationId xmlns:a16="http://schemas.microsoft.com/office/drawing/2014/main" id="{966C523F-945C-4E44-8713-0954A31D3605}"/>
              </a:ext>
            </a:extLst>
          </p:cNvPr>
          <p:cNvSpPr>
            <a:spLocks xmlns:a="http://schemas.openxmlformats.org/drawingml/2006/main" noGrp="1"/>
          </p:cNvSpPr>
          <p:nvPr/>
        </p:nvSpPr>
        <p:spPr>
          <a:xfrm xmlns:a="http://schemas.openxmlformats.org/drawingml/2006/main">
            <a:off x="2377440" y="4567428"/>
            <a:ext cx="64008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Americas</a:t>
            </a:r>
            <a:endParaRPr sz="800">
              <a:latin typeface="Arial"/>
              <a:ea typeface="Arial"/>
              <a:cs typeface="Arial"/>
            </a:endParaRPr>
          </a:p>
        </p:txBody>
      </p:sp>
      <p:sp>
        <p:nvSpPr>
          <p:cNvPr id="119" name="Shape 117">
            <a:extLst xmlns:a="http://schemas.openxmlformats.org/drawingml/2006/main">
              <a:ext uri="{FF2B5EF4-FFF2-40B4-BE49-F238E27FC236}">
                <a16:creationId xmlns:a16="http://schemas.microsoft.com/office/drawing/2014/main" id="{4534A753-E303-499E-B02B-B10839855508}"/>
              </a:ext>
            </a:extLst>
          </p:cNvPr>
          <p:cNvSpPr>
            <a:spLocks xmlns:a="http://schemas.openxmlformats.org/drawingml/2006/main" noGrp="1"/>
          </p:cNvSpPr>
          <p:nvPr/>
        </p:nvSpPr>
        <p:spPr>
          <a:xfrm xmlns:a="http://schemas.openxmlformats.org/drawingml/2006/main">
            <a:off x="3200400" y="4704588"/>
            <a:ext cx="2240280" cy="0"/>
          </a:xfrm>
          <a:prstGeom xmlns:a="http://schemas.openxmlformats.org/drawingml/2006/main" prst="line">
            <a:avLst/>
          </a:prstGeom>
          <a:noFill xmlns:a="http://schemas.openxmlformats.org/drawingml/2006/main"/>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20" name="Shape 118">
            <a:extLst xmlns:a="http://schemas.openxmlformats.org/drawingml/2006/main">
              <a:ext uri="{FF2B5EF4-FFF2-40B4-BE49-F238E27FC236}">
                <a16:creationId xmlns:a16="http://schemas.microsoft.com/office/drawing/2014/main" id="{AA871D37-8D69-4650-838C-22EB411FE307}"/>
              </a:ext>
            </a:extLst>
          </p:cNvPr>
          <p:cNvSpPr>
            <a:spLocks xmlns:a="http://schemas.openxmlformats.org/drawingml/2006/main" noGrp="1"/>
          </p:cNvSpPr>
          <p:nvPr/>
        </p:nvSpPr>
        <p:spPr>
          <a:xfrm xmlns:a="http://schemas.openxmlformats.org/drawingml/2006/main">
            <a:off x="3200400" y="4535424"/>
            <a:ext cx="1832549" cy="137160"/>
          </a:xfrm>
          <a:prstGeom xmlns:a="http://schemas.openxmlformats.org/drawingml/2006/main" prst="rect">
            <a:avLst/>
          </a:prstGeom>
          <a:solidFill xmlns:a="http://schemas.openxmlformats.org/drawingml/2006/main">
            <a:srgbClr val="B66E47"/>
          </a:solidFill>
          <a:ln xmlns:a="http://schemas.openxmlformats.org/drawingml/2006/main" w="12700">
            <a:solidFill>
              <a:srgbClr val="1F5D8C"/>
            </a:solidFill>
            <a:prstDash val="solid"/>
          </a:ln>
        </p:spPr>
        <p:txBody>
          <a:bodyPr xmlns:a="http://schemas.openxmlformats.org/drawingml/2006/main"/>
          <a:lstStyle xmlns:a="http://schemas.openxmlformats.org/drawingml/2006/main"/>
          <a:p xmlns:a="http://schemas.openxmlformats.org/drawingml/2006/main">
            <a:endParaRPr/>
          </a:p>
        </p:txBody>
      </p:sp>
      <p:sp>
        <p:nvSpPr>
          <p:cNvPr id="121" name="Text 119">
            <a:extLst xmlns:a="http://schemas.openxmlformats.org/drawingml/2006/main">
              <a:ext uri="{FF2B5EF4-FFF2-40B4-BE49-F238E27FC236}">
                <a16:creationId xmlns:a16="http://schemas.microsoft.com/office/drawing/2014/main" id="{FB0A15C3-57F7-48F6-AC39-A447C006B775}"/>
              </a:ext>
            </a:extLst>
          </p:cNvPr>
          <p:cNvSpPr>
            <a:spLocks xmlns:a="http://schemas.openxmlformats.org/drawingml/2006/main" noGrp="1"/>
          </p:cNvSpPr>
          <p:nvPr/>
        </p:nvSpPr>
        <p:spPr>
          <a:xfrm xmlns:a="http://schemas.openxmlformats.org/drawingml/2006/main">
            <a:off x="5532120" y="4570171"/>
            <a:ext cx="5943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79.1%</a:t>
            </a:r>
            <a:endParaRPr sz="800">
              <a:latin typeface="Arial"/>
              <a:ea typeface="Arial"/>
              <a:cs typeface="Arial"/>
            </a:endParaRPr>
          </a:p>
        </p:txBody>
      </p:sp>
      <p:sp>
        <p:nvSpPr>
          <p:cNvPr id="122" name="Text 120">
            <a:extLst xmlns:a="http://schemas.openxmlformats.org/drawingml/2006/main">
              <a:ext uri="{FF2B5EF4-FFF2-40B4-BE49-F238E27FC236}">
                <a16:creationId xmlns:a16="http://schemas.microsoft.com/office/drawing/2014/main" id="{2B8D4BF1-BFD7-48FD-B932-2BA22E255AB4}"/>
              </a:ext>
            </a:extLst>
          </p:cNvPr>
          <p:cNvSpPr>
            <a:spLocks xmlns:a="http://schemas.openxmlformats.org/drawingml/2006/main" noGrp="1"/>
          </p:cNvSpPr>
          <p:nvPr/>
        </p:nvSpPr>
        <p:spPr>
          <a:xfrm xmlns:a="http://schemas.openxmlformats.org/drawingml/2006/main">
            <a:off x="2377440" y="4786884"/>
            <a:ext cx="64008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EMEA</a:t>
            </a:r>
            <a:endParaRPr sz="800">
              <a:latin typeface="Arial"/>
              <a:ea typeface="Arial"/>
              <a:cs typeface="Arial"/>
            </a:endParaRPr>
          </a:p>
        </p:txBody>
      </p:sp>
      <p:sp>
        <p:nvSpPr>
          <p:cNvPr id="123" name="Shape 121">
            <a:extLst xmlns:a="http://schemas.openxmlformats.org/drawingml/2006/main">
              <a:ext uri="{FF2B5EF4-FFF2-40B4-BE49-F238E27FC236}">
                <a16:creationId xmlns:a16="http://schemas.microsoft.com/office/drawing/2014/main" id="{58A9D52E-8B74-4379-A6AE-77690FC57FE4}"/>
              </a:ext>
            </a:extLst>
          </p:cNvPr>
          <p:cNvSpPr>
            <a:spLocks xmlns:a="http://schemas.openxmlformats.org/drawingml/2006/main" noGrp="1"/>
          </p:cNvSpPr>
          <p:nvPr/>
        </p:nvSpPr>
        <p:spPr>
          <a:xfrm xmlns:a="http://schemas.openxmlformats.org/drawingml/2006/main">
            <a:off x="3200400" y="4924044"/>
            <a:ext cx="2240280" cy="0"/>
          </a:xfrm>
          <a:prstGeom xmlns:a="http://schemas.openxmlformats.org/drawingml/2006/main" prst="line">
            <a:avLst/>
          </a:prstGeom>
          <a:noFill xmlns:a="http://schemas.openxmlformats.org/drawingml/2006/main"/>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24" name="Shape 122">
            <a:extLst xmlns:a="http://schemas.openxmlformats.org/drawingml/2006/main">
              <a:ext uri="{FF2B5EF4-FFF2-40B4-BE49-F238E27FC236}">
                <a16:creationId xmlns:a16="http://schemas.microsoft.com/office/drawing/2014/main" id="{F3D5FE14-8B6E-4E7C-9A62-377C6F878A49}"/>
              </a:ext>
            </a:extLst>
          </p:cNvPr>
          <p:cNvSpPr>
            <a:spLocks xmlns:a="http://schemas.openxmlformats.org/drawingml/2006/main" noGrp="1"/>
          </p:cNvSpPr>
          <p:nvPr/>
        </p:nvSpPr>
        <p:spPr>
          <a:xfrm xmlns:a="http://schemas.openxmlformats.org/drawingml/2006/main">
            <a:off x="3200400" y="4754880"/>
            <a:ext cx="228509" cy="137160"/>
          </a:xfrm>
          <a:prstGeom xmlns:a="http://schemas.openxmlformats.org/drawingml/2006/main" prst="rect">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p>
        </p:txBody>
      </p:sp>
      <p:sp>
        <p:nvSpPr>
          <p:cNvPr id="125" name="Text 123">
            <a:extLst xmlns:a="http://schemas.openxmlformats.org/drawingml/2006/main">
              <a:ext uri="{FF2B5EF4-FFF2-40B4-BE49-F238E27FC236}">
                <a16:creationId xmlns:a16="http://schemas.microsoft.com/office/drawing/2014/main" id="{425E5E59-974A-4B9E-B186-014D6C48AD37}"/>
              </a:ext>
            </a:extLst>
          </p:cNvPr>
          <p:cNvSpPr>
            <a:spLocks xmlns:a="http://schemas.openxmlformats.org/drawingml/2006/main" noGrp="1"/>
          </p:cNvSpPr>
          <p:nvPr/>
        </p:nvSpPr>
        <p:spPr>
          <a:xfrm xmlns:a="http://schemas.openxmlformats.org/drawingml/2006/main">
            <a:off x="5532120" y="4789627"/>
            <a:ext cx="5943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11.9%</a:t>
            </a:r>
            <a:endParaRPr sz="800">
              <a:latin typeface="Arial"/>
              <a:ea typeface="Arial"/>
              <a:cs typeface="Arial"/>
            </a:endParaRPr>
          </a:p>
        </p:txBody>
      </p:sp>
      <p:sp>
        <p:nvSpPr>
          <p:cNvPr id="126" name="Text 124">
            <a:extLst xmlns:a="http://schemas.openxmlformats.org/drawingml/2006/main">
              <a:ext uri="{FF2B5EF4-FFF2-40B4-BE49-F238E27FC236}">
                <a16:creationId xmlns:a16="http://schemas.microsoft.com/office/drawing/2014/main" id="{A32283FF-7C39-4C83-AF4F-3A529B6A0089}"/>
              </a:ext>
            </a:extLst>
          </p:cNvPr>
          <p:cNvSpPr>
            <a:spLocks xmlns:a="http://schemas.openxmlformats.org/drawingml/2006/main" noGrp="1"/>
          </p:cNvSpPr>
          <p:nvPr/>
        </p:nvSpPr>
        <p:spPr>
          <a:xfrm xmlns:a="http://schemas.openxmlformats.org/drawingml/2006/main">
            <a:off x="2377440" y="5006340"/>
            <a:ext cx="64008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APAC</a:t>
            </a:r>
            <a:endParaRPr sz="800">
              <a:latin typeface="Arial"/>
              <a:ea typeface="Arial"/>
              <a:cs typeface="Arial"/>
            </a:endParaRPr>
          </a:p>
        </p:txBody>
      </p:sp>
      <p:sp>
        <p:nvSpPr>
          <p:cNvPr id="127" name="Shape 125">
            <a:extLst xmlns:a="http://schemas.openxmlformats.org/drawingml/2006/main">
              <a:ext uri="{FF2B5EF4-FFF2-40B4-BE49-F238E27FC236}">
                <a16:creationId xmlns:a16="http://schemas.microsoft.com/office/drawing/2014/main" id="{5B4A30A2-305E-4F20-8162-D1F07F22501E}"/>
              </a:ext>
            </a:extLst>
          </p:cNvPr>
          <p:cNvSpPr>
            <a:spLocks xmlns:a="http://schemas.openxmlformats.org/drawingml/2006/main" noGrp="1"/>
          </p:cNvSpPr>
          <p:nvPr/>
        </p:nvSpPr>
        <p:spPr>
          <a:xfrm xmlns:a="http://schemas.openxmlformats.org/drawingml/2006/main">
            <a:off x="3200400" y="5143500"/>
            <a:ext cx="2240280" cy="0"/>
          </a:xfrm>
          <a:prstGeom xmlns:a="http://schemas.openxmlformats.org/drawingml/2006/main" prst="line">
            <a:avLst/>
          </a:prstGeom>
          <a:noFill xmlns:a="http://schemas.openxmlformats.org/drawingml/2006/main"/>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28" name="Shape 126">
            <a:extLst xmlns:a="http://schemas.openxmlformats.org/drawingml/2006/main">
              <a:ext uri="{FF2B5EF4-FFF2-40B4-BE49-F238E27FC236}">
                <a16:creationId xmlns:a16="http://schemas.microsoft.com/office/drawing/2014/main" id="{DBFE559B-1B8E-4769-AE35-A5814933A3B7}"/>
              </a:ext>
            </a:extLst>
          </p:cNvPr>
          <p:cNvSpPr>
            <a:spLocks xmlns:a="http://schemas.openxmlformats.org/drawingml/2006/main" noGrp="1"/>
          </p:cNvSpPr>
          <p:nvPr/>
        </p:nvSpPr>
        <p:spPr>
          <a:xfrm xmlns:a="http://schemas.openxmlformats.org/drawingml/2006/main">
            <a:off x="3200400" y="4974336"/>
            <a:ext cx="179222" cy="137160"/>
          </a:xfrm>
          <a:prstGeom xmlns:a="http://schemas.openxmlformats.org/drawingml/2006/main" prst="rect">
            <a:avLst/>
          </a:prstGeom>
          <a:solidFill xmlns:a="http://schemas.openxmlformats.org/drawingml/2006/main">
            <a:srgbClr val="6B4E9B"/>
          </a:solidFill>
          <a:ln xmlns:a="http://schemas.openxmlformats.org/drawingml/2006/main" w="12700">
            <a:solidFill>
              <a:srgbClr val="6B4E9B"/>
            </a:solidFill>
            <a:prstDash val="solid"/>
          </a:ln>
        </p:spPr>
        <p:txBody>
          <a:bodyPr xmlns:a="http://schemas.openxmlformats.org/drawingml/2006/main"/>
          <a:lstStyle xmlns:a="http://schemas.openxmlformats.org/drawingml/2006/main"/>
          <a:p xmlns:a="http://schemas.openxmlformats.org/drawingml/2006/main">
            <a:endParaRPr/>
          </a:p>
        </p:txBody>
      </p:sp>
      <p:sp>
        <p:nvSpPr>
          <p:cNvPr id="129" name="Text 127">
            <a:extLst xmlns:a="http://schemas.openxmlformats.org/drawingml/2006/main">
              <a:ext uri="{FF2B5EF4-FFF2-40B4-BE49-F238E27FC236}">
                <a16:creationId xmlns:a16="http://schemas.microsoft.com/office/drawing/2014/main" id="{315739DA-C709-44B0-999D-B78D7240B171}"/>
              </a:ext>
            </a:extLst>
          </p:cNvPr>
          <p:cNvSpPr>
            <a:spLocks xmlns:a="http://schemas.openxmlformats.org/drawingml/2006/main" noGrp="1"/>
          </p:cNvSpPr>
          <p:nvPr/>
        </p:nvSpPr>
        <p:spPr>
          <a:xfrm xmlns:a="http://schemas.openxmlformats.org/drawingml/2006/main">
            <a:off x="5532120" y="5009083"/>
            <a:ext cx="5943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9.0%</a:t>
            </a:r>
            <a:endParaRPr sz="800">
              <a:latin typeface="Arial"/>
              <a:ea typeface="Arial"/>
              <a:cs typeface="Arial"/>
            </a:endParaRPr>
          </a:p>
        </p:txBody>
      </p:sp>
      <p:sp>
        <p:nvSpPr>
          <p:cNvPr id="130" name="Text 128">
            <a:extLst xmlns:a="http://schemas.openxmlformats.org/drawingml/2006/main">
              <a:ext uri="{FF2B5EF4-FFF2-40B4-BE49-F238E27FC236}">
                <a16:creationId xmlns:a16="http://schemas.microsoft.com/office/drawing/2014/main" id="{7AED1351-A6F7-4EDB-B00C-E7556EE21FC7}"/>
              </a:ext>
            </a:extLst>
          </p:cNvPr>
          <p:cNvSpPr>
            <a:spLocks xmlns:a="http://schemas.openxmlformats.org/drawingml/2006/main" noGrp="1"/>
          </p:cNvSpPr>
          <p:nvPr/>
        </p:nvSpPr>
        <p:spPr>
          <a:xfrm xmlns:a="http://schemas.openxmlformats.org/drawingml/2006/main">
            <a:off x="6345936" y="4572000"/>
            <a:ext cx="141732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a:solidFill>
                  <a:srgbClr val="111416"/>
                </a:solidFill>
                <a:latin typeface="Arial"/>
                <a:ea typeface="Arial"/>
                <a:cs typeface="Arial"/>
              </a:rPr>
              <a:t>Huawei FY25 revenue mix</a:t>
            </a:r>
            <a:endParaRPr sz="800">
              <a:latin typeface="Arial"/>
              <a:ea typeface="Arial"/>
              <a:cs typeface="Arial"/>
            </a:endParaRPr>
          </a:p>
        </p:txBody>
      </p:sp>
      <p:sp>
        <p:nvSpPr>
          <p:cNvPr id="131" name="Text 129">
            <a:extLst xmlns:a="http://schemas.openxmlformats.org/drawingml/2006/main">
              <a:ext uri="{FF2B5EF4-FFF2-40B4-BE49-F238E27FC236}">
                <a16:creationId xmlns:a16="http://schemas.microsoft.com/office/drawing/2014/main" id="{E3C10E21-95F5-4BD7-AA9C-0F40B670BA1A}"/>
              </a:ext>
            </a:extLst>
          </p:cNvPr>
          <p:cNvSpPr>
            <a:spLocks xmlns:a="http://schemas.openxmlformats.org/drawingml/2006/main" noGrp="1"/>
          </p:cNvSpPr>
          <p:nvPr/>
        </p:nvSpPr>
        <p:spPr>
          <a:xfrm xmlns:a="http://schemas.openxmlformats.org/drawingml/2006/main">
            <a:off x="7955280" y="4567428"/>
            <a:ext cx="512064"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China</a:t>
            </a:r>
            <a:endParaRPr sz="800">
              <a:latin typeface="Arial"/>
              <a:ea typeface="Arial"/>
              <a:cs typeface="Arial"/>
            </a:endParaRPr>
          </a:p>
        </p:txBody>
      </p:sp>
      <p:sp>
        <p:nvSpPr>
          <p:cNvPr id="132" name="Shape 130">
            <a:extLst xmlns:a="http://schemas.openxmlformats.org/drawingml/2006/main">
              <a:ext uri="{FF2B5EF4-FFF2-40B4-BE49-F238E27FC236}">
                <a16:creationId xmlns:a16="http://schemas.microsoft.com/office/drawing/2014/main" id="{B1F4B19D-3F52-476F-8B07-41A4A84E0B02}"/>
              </a:ext>
            </a:extLst>
          </p:cNvPr>
          <p:cNvSpPr>
            <a:spLocks xmlns:a="http://schemas.openxmlformats.org/drawingml/2006/main" noGrp="1"/>
          </p:cNvSpPr>
          <p:nvPr/>
        </p:nvSpPr>
        <p:spPr>
          <a:xfrm xmlns:a="http://schemas.openxmlformats.org/drawingml/2006/main">
            <a:off x="8650224" y="4704588"/>
            <a:ext cx="1901952" cy="0"/>
          </a:xfrm>
          <a:prstGeom xmlns:a="http://schemas.openxmlformats.org/drawingml/2006/main" prst="line">
            <a:avLst/>
          </a:prstGeom>
          <a:noFill xmlns:a="http://schemas.openxmlformats.org/drawingml/2006/main"/>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33" name="Shape 131">
            <a:extLst xmlns:a="http://schemas.openxmlformats.org/drawingml/2006/main">
              <a:ext uri="{FF2B5EF4-FFF2-40B4-BE49-F238E27FC236}">
                <a16:creationId xmlns:a16="http://schemas.microsoft.com/office/drawing/2014/main" id="{99CD752B-5B09-4DB6-8F18-6F6BC11B9A5E}"/>
              </a:ext>
            </a:extLst>
          </p:cNvPr>
          <p:cNvSpPr>
            <a:spLocks xmlns:a="http://schemas.openxmlformats.org/drawingml/2006/main" noGrp="1"/>
          </p:cNvSpPr>
          <p:nvPr/>
        </p:nvSpPr>
        <p:spPr>
          <a:xfrm xmlns:a="http://schemas.openxmlformats.org/drawingml/2006/main">
            <a:off x="8650224" y="4535424"/>
            <a:ext cx="1357994" cy="137160"/>
          </a:xfrm>
          <a:prstGeom xmlns:a="http://schemas.openxmlformats.org/drawingml/2006/main" prst="rect">
            <a:avLst/>
          </a:prstGeom>
          <a:solidFill xmlns:a="http://schemas.openxmlformats.org/drawingml/2006/main">
            <a:srgbClr val="C69345"/>
          </a:solidFill>
          <a:ln xmlns:a="http://schemas.openxmlformats.org/drawingml/2006/main" w="12700">
            <a:solidFill>
              <a:srgbClr val="9A5B00"/>
            </a:solidFill>
            <a:prstDash val="solid"/>
          </a:ln>
        </p:spPr>
        <p:txBody>
          <a:bodyPr xmlns:a="http://schemas.openxmlformats.org/drawingml/2006/main"/>
          <a:lstStyle xmlns:a="http://schemas.openxmlformats.org/drawingml/2006/main"/>
          <a:p xmlns:a="http://schemas.openxmlformats.org/drawingml/2006/main">
            <a:endParaRPr/>
          </a:p>
        </p:txBody>
      </p:sp>
      <p:sp>
        <p:nvSpPr>
          <p:cNvPr id="134" name="Text 132">
            <a:extLst xmlns:a="http://schemas.openxmlformats.org/drawingml/2006/main">
              <a:ext uri="{FF2B5EF4-FFF2-40B4-BE49-F238E27FC236}">
                <a16:creationId xmlns:a16="http://schemas.microsoft.com/office/drawing/2014/main" id="{ABE473BA-7A47-44FD-8F69-1C869F0AD92F}"/>
              </a:ext>
            </a:extLst>
          </p:cNvPr>
          <p:cNvSpPr>
            <a:spLocks xmlns:a="http://schemas.openxmlformats.org/drawingml/2006/main" noGrp="1"/>
          </p:cNvSpPr>
          <p:nvPr/>
        </p:nvSpPr>
        <p:spPr>
          <a:xfrm xmlns:a="http://schemas.openxmlformats.org/drawingml/2006/main">
            <a:off x="10643616" y="4570171"/>
            <a:ext cx="5943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70%</a:t>
            </a:r>
            <a:endParaRPr sz="800">
              <a:latin typeface="Arial"/>
              <a:ea typeface="Arial"/>
              <a:cs typeface="Arial"/>
            </a:endParaRPr>
          </a:p>
        </p:txBody>
      </p:sp>
      <p:sp>
        <p:nvSpPr>
          <p:cNvPr id="135" name="Text 133">
            <a:extLst xmlns:a="http://schemas.openxmlformats.org/drawingml/2006/main">
              <a:ext uri="{FF2B5EF4-FFF2-40B4-BE49-F238E27FC236}">
                <a16:creationId xmlns:a16="http://schemas.microsoft.com/office/drawing/2014/main" id="{51EE620E-C2E0-495B-B9EA-B2EC0946D4AC}"/>
              </a:ext>
            </a:extLst>
          </p:cNvPr>
          <p:cNvSpPr>
            <a:spLocks xmlns:a="http://schemas.openxmlformats.org/drawingml/2006/main" noGrp="1"/>
          </p:cNvSpPr>
          <p:nvPr/>
        </p:nvSpPr>
        <p:spPr>
          <a:xfrm xmlns:a="http://schemas.openxmlformats.org/drawingml/2006/main">
            <a:off x="7955280" y="4786884"/>
            <a:ext cx="512064"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EMEA</a:t>
            </a:r>
            <a:endParaRPr sz="800">
              <a:latin typeface="Arial"/>
              <a:ea typeface="Arial"/>
              <a:cs typeface="Arial"/>
            </a:endParaRPr>
          </a:p>
        </p:txBody>
      </p:sp>
      <p:sp>
        <p:nvSpPr>
          <p:cNvPr id="136" name="Shape 134">
            <a:extLst xmlns:a="http://schemas.openxmlformats.org/drawingml/2006/main">
              <a:ext uri="{FF2B5EF4-FFF2-40B4-BE49-F238E27FC236}">
                <a16:creationId xmlns:a16="http://schemas.microsoft.com/office/drawing/2014/main" id="{3C23F56B-A59D-4E24-8543-300E3071D6FB}"/>
              </a:ext>
            </a:extLst>
          </p:cNvPr>
          <p:cNvSpPr>
            <a:spLocks xmlns:a="http://schemas.openxmlformats.org/drawingml/2006/main" noGrp="1"/>
          </p:cNvSpPr>
          <p:nvPr/>
        </p:nvSpPr>
        <p:spPr>
          <a:xfrm xmlns:a="http://schemas.openxmlformats.org/drawingml/2006/main">
            <a:off x="8650224" y="4924044"/>
            <a:ext cx="1901952" cy="0"/>
          </a:xfrm>
          <a:prstGeom xmlns:a="http://schemas.openxmlformats.org/drawingml/2006/main" prst="line">
            <a:avLst/>
          </a:prstGeom>
          <a:noFill xmlns:a="http://schemas.openxmlformats.org/drawingml/2006/main"/>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37" name="Shape 135">
            <a:extLst xmlns:a="http://schemas.openxmlformats.org/drawingml/2006/main">
              <a:ext uri="{FF2B5EF4-FFF2-40B4-BE49-F238E27FC236}">
                <a16:creationId xmlns:a16="http://schemas.microsoft.com/office/drawing/2014/main" id="{3FDF9E27-8EFC-4C70-8AF9-A8989D3A3E13}"/>
              </a:ext>
            </a:extLst>
          </p:cNvPr>
          <p:cNvSpPr>
            <a:spLocks xmlns:a="http://schemas.openxmlformats.org/drawingml/2006/main" noGrp="1"/>
          </p:cNvSpPr>
          <p:nvPr/>
        </p:nvSpPr>
        <p:spPr>
          <a:xfrm xmlns:a="http://schemas.openxmlformats.org/drawingml/2006/main">
            <a:off x="8650224" y="4754880"/>
            <a:ext cx="327136" cy="137160"/>
          </a:xfrm>
          <a:prstGeom xmlns:a="http://schemas.openxmlformats.org/drawingml/2006/main" prst="rect">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p>
        </p:txBody>
      </p:sp>
      <p:sp>
        <p:nvSpPr>
          <p:cNvPr id="138" name="Text 136">
            <a:extLst xmlns:a="http://schemas.openxmlformats.org/drawingml/2006/main">
              <a:ext uri="{FF2B5EF4-FFF2-40B4-BE49-F238E27FC236}">
                <a16:creationId xmlns:a16="http://schemas.microsoft.com/office/drawing/2014/main" id="{3865837E-EF80-4B76-AD7E-949AF3A370A8}"/>
              </a:ext>
            </a:extLst>
          </p:cNvPr>
          <p:cNvSpPr>
            <a:spLocks xmlns:a="http://schemas.openxmlformats.org/drawingml/2006/main" noGrp="1"/>
          </p:cNvSpPr>
          <p:nvPr/>
        </p:nvSpPr>
        <p:spPr>
          <a:xfrm xmlns:a="http://schemas.openxmlformats.org/drawingml/2006/main">
            <a:off x="10643616" y="4789627"/>
            <a:ext cx="5943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18%</a:t>
            </a:r>
            <a:endParaRPr sz="800">
              <a:latin typeface="Arial"/>
              <a:ea typeface="Arial"/>
              <a:cs typeface="Arial"/>
            </a:endParaRPr>
          </a:p>
        </p:txBody>
      </p:sp>
      <p:sp>
        <p:nvSpPr>
          <p:cNvPr id="139" name="Text 137">
            <a:extLst xmlns:a="http://schemas.openxmlformats.org/drawingml/2006/main">
              <a:ext uri="{FF2B5EF4-FFF2-40B4-BE49-F238E27FC236}">
                <a16:creationId xmlns:a16="http://schemas.microsoft.com/office/drawing/2014/main" id="{E279B5DD-BFAE-4817-81FA-0E7D99728693}"/>
              </a:ext>
            </a:extLst>
          </p:cNvPr>
          <p:cNvSpPr>
            <a:spLocks xmlns:a="http://schemas.openxmlformats.org/drawingml/2006/main" noGrp="1"/>
          </p:cNvSpPr>
          <p:nvPr/>
        </p:nvSpPr>
        <p:spPr>
          <a:xfrm xmlns:a="http://schemas.openxmlformats.org/drawingml/2006/main">
            <a:off x="7955280" y="5006340"/>
            <a:ext cx="512064"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Amer.</a:t>
            </a:r>
            <a:endParaRPr sz="800">
              <a:latin typeface="Arial"/>
              <a:ea typeface="Arial"/>
              <a:cs typeface="Arial"/>
            </a:endParaRPr>
          </a:p>
        </p:txBody>
      </p:sp>
      <p:sp>
        <p:nvSpPr>
          <p:cNvPr id="140" name="Shape 138">
            <a:extLst xmlns:a="http://schemas.openxmlformats.org/drawingml/2006/main">
              <a:ext uri="{FF2B5EF4-FFF2-40B4-BE49-F238E27FC236}">
                <a16:creationId xmlns:a16="http://schemas.microsoft.com/office/drawing/2014/main" id="{068E17E6-F18D-4391-9AD2-0816DCC01CE1}"/>
              </a:ext>
            </a:extLst>
          </p:cNvPr>
          <p:cNvSpPr>
            <a:spLocks xmlns:a="http://schemas.openxmlformats.org/drawingml/2006/main" noGrp="1"/>
          </p:cNvSpPr>
          <p:nvPr/>
        </p:nvSpPr>
        <p:spPr>
          <a:xfrm xmlns:a="http://schemas.openxmlformats.org/drawingml/2006/main">
            <a:off x="8650224" y="5143500"/>
            <a:ext cx="1901952" cy="0"/>
          </a:xfrm>
          <a:prstGeom xmlns:a="http://schemas.openxmlformats.org/drawingml/2006/main" prst="line">
            <a:avLst/>
          </a:prstGeom>
          <a:noFill xmlns:a="http://schemas.openxmlformats.org/drawingml/2006/main"/>
          <a:ln xmlns:a="http://schemas.openxmlformats.org/drawingml/2006/main" w="762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41" name="Shape 139">
            <a:extLst xmlns:a="http://schemas.openxmlformats.org/drawingml/2006/main">
              <a:ext uri="{FF2B5EF4-FFF2-40B4-BE49-F238E27FC236}">
                <a16:creationId xmlns:a16="http://schemas.microsoft.com/office/drawing/2014/main" id="{86D85831-CC2B-4CDE-94D5-BB77AC35DC21}"/>
              </a:ext>
            </a:extLst>
          </p:cNvPr>
          <p:cNvSpPr>
            <a:spLocks xmlns:a="http://schemas.openxmlformats.org/drawingml/2006/main" noGrp="1"/>
          </p:cNvSpPr>
          <p:nvPr/>
        </p:nvSpPr>
        <p:spPr>
          <a:xfrm xmlns:a="http://schemas.openxmlformats.org/drawingml/2006/main">
            <a:off x="8650224" y="4974336"/>
            <a:ext cx="95098" cy="137160"/>
          </a:xfrm>
          <a:prstGeom xmlns:a="http://schemas.openxmlformats.org/drawingml/2006/main" prst="rect">
            <a:avLst/>
          </a:prstGeom>
          <a:solidFill xmlns:a="http://schemas.openxmlformats.org/drawingml/2006/main">
            <a:srgbClr val="B66E47"/>
          </a:solidFill>
          <a:ln xmlns:a="http://schemas.openxmlformats.org/drawingml/2006/main" w="12700">
            <a:solidFill>
              <a:srgbClr val="1F5D8C"/>
            </a:solidFill>
            <a:prstDash val="solid"/>
          </a:ln>
        </p:spPr>
        <p:txBody>
          <a:bodyPr xmlns:a="http://schemas.openxmlformats.org/drawingml/2006/main"/>
          <a:lstStyle xmlns:a="http://schemas.openxmlformats.org/drawingml/2006/main"/>
          <a:p xmlns:a="http://schemas.openxmlformats.org/drawingml/2006/main">
            <a:endParaRPr/>
          </a:p>
        </p:txBody>
      </p:sp>
      <p:sp>
        <p:nvSpPr>
          <p:cNvPr id="142" name="Text 140">
            <a:extLst xmlns:a="http://schemas.openxmlformats.org/drawingml/2006/main">
              <a:ext uri="{FF2B5EF4-FFF2-40B4-BE49-F238E27FC236}">
                <a16:creationId xmlns:a16="http://schemas.microsoft.com/office/drawing/2014/main" id="{A9701598-DC1C-444E-99BD-08F64480EBA5}"/>
              </a:ext>
            </a:extLst>
          </p:cNvPr>
          <p:cNvSpPr>
            <a:spLocks xmlns:a="http://schemas.openxmlformats.org/drawingml/2006/main" noGrp="1"/>
          </p:cNvSpPr>
          <p:nvPr/>
        </p:nvSpPr>
        <p:spPr>
          <a:xfrm xmlns:a="http://schemas.openxmlformats.org/drawingml/2006/main">
            <a:off x="10643616" y="5009083"/>
            <a:ext cx="594360"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4%</a:t>
            </a:r>
            <a:endParaRPr sz="800">
              <a:latin typeface="Arial"/>
              <a:ea typeface="Arial"/>
              <a:cs typeface="Arial"/>
            </a:endParaRPr>
          </a:p>
        </p:txBody>
      </p:sp>
      <p:sp>
        <p:nvSpPr>
          <p:cNvPr id="143" name="Shape 141">
            <a:extLst xmlns:a="http://schemas.openxmlformats.org/drawingml/2006/main">
              <a:ext uri="{FF2B5EF4-FFF2-40B4-BE49-F238E27FC236}">
                <a16:creationId xmlns:a16="http://schemas.microsoft.com/office/drawing/2014/main" id="{4317DE8F-2879-4D0F-8C61-F75C16957BBE}"/>
              </a:ext>
            </a:extLst>
          </p:cNvPr>
          <p:cNvSpPr>
            <a:spLocks xmlns:a="http://schemas.openxmlformats.org/drawingml/2006/main" noGrp="1"/>
          </p:cNvSpPr>
          <p:nvPr/>
        </p:nvSpPr>
        <p:spPr>
          <a:xfrm xmlns:a="http://schemas.openxmlformats.org/drawingml/2006/main">
            <a:off x="438912" y="5733288"/>
            <a:ext cx="11292840" cy="411480"/>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p>
        </p:txBody>
      </p:sp>
      <p:sp>
        <p:nvSpPr>
          <p:cNvPr id="144" name="Shape 142">
            <a:extLst xmlns:a="http://schemas.openxmlformats.org/drawingml/2006/main">
              <a:ext uri="{FF2B5EF4-FFF2-40B4-BE49-F238E27FC236}">
                <a16:creationId xmlns:a16="http://schemas.microsoft.com/office/drawing/2014/main" id="{C40EEBA8-A3DB-4616-BB45-B184F20542A1}"/>
              </a:ext>
            </a:extLst>
          </p:cNvPr>
          <p:cNvSpPr>
            <a:spLocks xmlns:a="http://schemas.openxmlformats.org/drawingml/2006/main" noGrp="1"/>
          </p:cNvSpPr>
          <p:nvPr/>
        </p:nvSpPr>
        <p:spPr>
          <a:xfrm xmlns:a="http://schemas.openxmlformats.org/drawingml/2006/main">
            <a:off x="438912" y="5733288"/>
            <a:ext cx="868680" cy="411480"/>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p>
        </p:txBody>
      </p:sp>
      <p:sp>
        <p:nvSpPr>
          <p:cNvPr id="145" name="Text 143">
            <a:extLst xmlns:a="http://schemas.openxmlformats.org/drawingml/2006/main">
              <a:ext uri="{FF2B5EF4-FFF2-40B4-BE49-F238E27FC236}">
                <a16:creationId xmlns:a16="http://schemas.microsoft.com/office/drawing/2014/main" id="{FE4A57CA-A70B-44F2-8380-10E9E8AC1944}"/>
              </a:ext>
            </a:extLst>
          </p:cNvPr>
          <p:cNvSpPr>
            <a:spLocks xmlns:a="http://schemas.openxmlformats.org/drawingml/2006/main" noGrp="1"/>
          </p:cNvSpPr>
          <p:nvPr/>
        </p:nvSpPr>
        <p:spPr>
          <a:xfrm xmlns:a="http://schemas.openxmlformats.org/drawingml/2006/main">
            <a:off x="557784" y="5824728"/>
            <a:ext cx="6400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146" name="Text 144">
            <a:extLst xmlns:a="http://schemas.openxmlformats.org/drawingml/2006/main">
              <a:ext uri="{FF2B5EF4-FFF2-40B4-BE49-F238E27FC236}">
                <a16:creationId xmlns:a16="http://schemas.microsoft.com/office/drawing/2014/main" id="{868F52F6-8A01-40CA-AABC-5764BD0F7FE2}"/>
              </a:ext>
            </a:extLst>
          </p:cNvPr>
          <p:cNvSpPr>
            <a:spLocks xmlns:a="http://schemas.openxmlformats.org/drawingml/2006/main" noGrp="1"/>
          </p:cNvSpPr>
          <p:nvPr/>
        </p:nvSpPr>
        <p:spPr>
          <a:xfrm xmlns:a="http://schemas.openxmlformats.org/drawingml/2006/main">
            <a:off x="1426464" y="5760720"/>
            <a:ext cx="1001268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A global vendor name is not the same as a usable global standard: Cisco and HPE are the most balanced for NA/EU execution, Arista is more concentrated but strong in high-value environments, and Huawei requires region-specific compliance gating.</a:t>
            </a:r>
            <a:endParaRPr sz="1000">
              <a:latin typeface="Arial"/>
              <a:ea typeface="Arial"/>
              <a:cs typeface="Arial"/>
            </a:endParaRPr>
          </a:p>
        </p:txBody>
      </p:sp>
      <p:sp>
        <p:nvSpPr>
          <p:cNvPr id="147" name="Text 145">
            <a:extLst xmlns:a="http://schemas.openxmlformats.org/drawingml/2006/main">
              <a:ext uri="{FF2B5EF4-FFF2-40B4-BE49-F238E27FC236}">
                <a16:creationId xmlns:a16="http://schemas.microsoft.com/office/drawing/2014/main" id="{2E548429-FA3C-48FD-9BB2-A001FAD18B00}"/>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148" name="Text 146">
            <a:hlinkClick xmlns:r="http://schemas.openxmlformats.org/officeDocument/2006/relationships" xmlns:a="http://schemas.openxmlformats.org/drawingml/2006/main" r:id="Rf102a71f7f684645"/>
            <a:extLst xmlns:a="http://schemas.openxmlformats.org/drawingml/2006/main">
              <a:ext uri="{FF2B5EF4-FFF2-40B4-BE49-F238E27FC236}">
                <a16:creationId xmlns:a16="http://schemas.microsoft.com/office/drawing/2014/main" id="{8CC7E940-D20B-422F-978B-927F97EC6D09}"/>
              </a:ext>
            </a:extLst>
          </p:cNvPr>
          <p:cNvSpPr>
            <a:spLocks xmlns:a="http://schemas.openxmlformats.org/drawingml/2006/main" noGrp="1"/>
          </p:cNvSpPr>
          <p:nvPr/>
        </p:nvSpPr>
        <p:spPr>
          <a:xfrm xmlns:a="http://schemas.openxmlformats.org/drawingml/2006/main">
            <a:off x="896112" y="6291072"/>
            <a:ext cx="6400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ef3b9440be274217"/>
              </a:rPr>
              <a:t>Cisco FY25</a:t>
            </a:r>
            <a:endParaRPr sz="600" i="1">
              <a:latin typeface="Arial"/>
              <a:ea typeface="Arial"/>
              <a:cs typeface="Arial"/>
            </a:endParaRPr>
          </a:p>
        </p:txBody>
      </p:sp>
      <p:sp>
        <p:nvSpPr>
          <p:cNvPr id="149" name="Text 147">
            <a:extLst xmlns:a="http://schemas.openxmlformats.org/drawingml/2006/main">
              <a:ext uri="{FF2B5EF4-FFF2-40B4-BE49-F238E27FC236}">
                <a16:creationId xmlns:a16="http://schemas.microsoft.com/office/drawing/2014/main" id="{A0B49CD4-A9C5-41EB-BFB6-F168F7AEA5AF}"/>
              </a:ext>
            </a:extLst>
          </p:cNvPr>
          <p:cNvSpPr>
            <a:spLocks xmlns:a="http://schemas.openxmlformats.org/drawingml/2006/main" noGrp="1"/>
          </p:cNvSpPr>
          <p:nvPr/>
        </p:nvSpPr>
        <p:spPr>
          <a:xfrm xmlns:a="http://schemas.openxmlformats.org/drawingml/2006/main">
            <a:off x="157276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50" name="Text 148">
            <a:hlinkClick xmlns:r="http://schemas.openxmlformats.org/officeDocument/2006/relationships" xmlns:a="http://schemas.openxmlformats.org/drawingml/2006/main" r:id="Ra5a852825efe4cc0"/>
            <a:extLst xmlns:a="http://schemas.openxmlformats.org/drawingml/2006/main">
              <a:ext uri="{FF2B5EF4-FFF2-40B4-BE49-F238E27FC236}">
                <a16:creationId xmlns:a16="http://schemas.microsoft.com/office/drawing/2014/main" id="{5A0091B6-DE90-41E0-930C-697A13DDEAED}"/>
              </a:ext>
            </a:extLst>
          </p:cNvPr>
          <p:cNvSpPr>
            <a:spLocks xmlns:a="http://schemas.openxmlformats.org/drawingml/2006/main" noGrp="1"/>
          </p:cNvSpPr>
          <p:nvPr/>
        </p:nvSpPr>
        <p:spPr>
          <a:xfrm xmlns:a="http://schemas.openxmlformats.org/drawingml/2006/main">
            <a:off x="1655064" y="6291072"/>
            <a:ext cx="7772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755395b86742480e"/>
              </a:rPr>
              <a:t>HPE-Juniper</a:t>
            </a:r>
            <a:endParaRPr sz="600" i="1">
              <a:latin typeface="Arial"/>
              <a:ea typeface="Arial"/>
              <a:cs typeface="Arial"/>
            </a:endParaRPr>
          </a:p>
        </p:txBody>
      </p:sp>
      <p:sp>
        <p:nvSpPr>
          <p:cNvPr id="151" name="Text 149">
            <a:extLst xmlns:a="http://schemas.openxmlformats.org/drawingml/2006/main">
              <a:ext uri="{FF2B5EF4-FFF2-40B4-BE49-F238E27FC236}">
                <a16:creationId xmlns:a16="http://schemas.microsoft.com/office/drawing/2014/main" id="{549D0B04-14C2-4B23-AF38-05D997CA4B39}"/>
              </a:ext>
            </a:extLst>
          </p:cNvPr>
          <p:cNvSpPr>
            <a:spLocks xmlns:a="http://schemas.openxmlformats.org/drawingml/2006/main" noGrp="1"/>
          </p:cNvSpPr>
          <p:nvPr/>
        </p:nvSpPr>
        <p:spPr>
          <a:xfrm xmlns:a="http://schemas.openxmlformats.org/drawingml/2006/main">
            <a:off x="246888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52" name="Text 150">
            <a:hlinkClick xmlns:r="http://schemas.openxmlformats.org/officeDocument/2006/relationships" xmlns:a="http://schemas.openxmlformats.org/drawingml/2006/main" r:id="Ra366a08587e64d3a"/>
            <a:extLst xmlns:a="http://schemas.openxmlformats.org/drawingml/2006/main">
              <a:ext uri="{FF2B5EF4-FFF2-40B4-BE49-F238E27FC236}">
                <a16:creationId xmlns:a16="http://schemas.microsoft.com/office/drawing/2014/main" id="{7C3F975E-21DE-47BB-8E74-4F22A5E140F9}"/>
              </a:ext>
            </a:extLst>
          </p:cNvPr>
          <p:cNvSpPr>
            <a:spLocks xmlns:a="http://schemas.openxmlformats.org/drawingml/2006/main" noGrp="1"/>
          </p:cNvSpPr>
          <p:nvPr/>
        </p:nvSpPr>
        <p:spPr>
          <a:xfrm xmlns:a="http://schemas.openxmlformats.org/drawingml/2006/main">
            <a:off x="2551176" y="6291072"/>
            <a:ext cx="98755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6981f2d14ce549f7"/>
              </a:rPr>
              <a:t>Arista 10-K geography</a:t>
            </a:r>
            <a:endParaRPr sz="600" i="1">
              <a:latin typeface="Arial"/>
              <a:ea typeface="Arial"/>
              <a:cs typeface="Arial"/>
            </a:endParaRPr>
          </a:p>
        </p:txBody>
      </p:sp>
      <p:sp>
        <p:nvSpPr>
          <p:cNvPr id="153" name="Text 151">
            <a:extLst xmlns:a="http://schemas.openxmlformats.org/drawingml/2006/main">
              <a:ext uri="{FF2B5EF4-FFF2-40B4-BE49-F238E27FC236}">
                <a16:creationId xmlns:a16="http://schemas.microsoft.com/office/drawing/2014/main" id="{FA53B0F9-4112-4706-B82F-AFAA22303BD9}"/>
              </a:ext>
            </a:extLst>
          </p:cNvPr>
          <p:cNvSpPr>
            <a:spLocks xmlns:a="http://schemas.openxmlformats.org/drawingml/2006/main" noGrp="1"/>
          </p:cNvSpPr>
          <p:nvPr/>
        </p:nvSpPr>
        <p:spPr>
          <a:xfrm xmlns:a="http://schemas.openxmlformats.org/drawingml/2006/main">
            <a:off x="357530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54" name="Text 152">
            <a:hlinkClick xmlns:r="http://schemas.openxmlformats.org/officeDocument/2006/relationships" xmlns:a="http://schemas.openxmlformats.org/drawingml/2006/main" r:id="R61b2fb4d7b2d4abe"/>
            <a:extLst xmlns:a="http://schemas.openxmlformats.org/drawingml/2006/main">
              <a:ext uri="{FF2B5EF4-FFF2-40B4-BE49-F238E27FC236}">
                <a16:creationId xmlns:a16="http://schemas.microsoft.com/office/drawing/2014/main" id="{F0108928-7CE6-418C-BB3E-9E0396D6C01C}"/>
              </a:ext>
            </a:extLst>
          </p:cNvPr>
          <p:cNvSpPr>
            <a:spLocks xmlns:a="http://schemas.openxmlformats.org/drawingml/2006/main" noGrp="1"/>
          </p:cNvSpPr>
          <p:nvPr/>
        </p:nvSpPr>
        <p:spPr>
          <a:xfrm xmlns:a="http://schemas.openxmlformats.org/drawingml/2006/main">
            <a:off x="3657600" y="6291072"/>
            <a:ext cx="1024128"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781084b93ac54cb7"/>
              </a:rPr>
              <a:t>Huawei AR25 geography</a:t>
            </a:r>
            <a:endParaRPr sz="600" i="1">
              <a:latin typeface="Arial"/>
              <a:ea typeface="Arial"/>
              <a:cs typeface="Arial"/>
            </a:endParaRPr>
          </a:p>
        </p:txBody>
      </p:sp>
      <p:sp>
        <p:nvSpPr>
          <p:cNvPr id="155" name="Text 153">
            <a:extLst xmlns:a="http://schemas.openxmlformats.org/drawingml/2006/main">
              <a:ext uri="{FF2B5EF4-FFF2-40B4-BE49-F238E27FC236}">
                <a16:creationId xmlns:a16="http://schemas.microsoft.com/office/drawing/2014/main" id="{AB6CC37E-ADC4-401B-A251-129E82240537}"/>
              </a:ext>
            </a:extLst>
          </p:cNvPr>
          <p:cNvSpPr>
            <a:spLocks xmlns:a="http://schemas.openxmlformats.org/drawingml/2006/main" noGrp="1"/>
          </p:cNvSpPr>
          <p:nvPr/>
        </p:nvSpPr>
        <p:spPr>
          <a:xfrm xmlns:a="http://schemas.openxmlformats.org/drawingml/2006/main">
            <a:off x="471830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56" name="Text 154">
            <a:hlinkClick xmlns:r="http://schemas.openxmlformats.org/officeDocument/2006/relationships" xmlns:a="http://schemas.openxmlformats.org/drawingml/2006/main" r:id="R84be0b98e70c4e8b"/>
            <a:extLst xmlns:a="http://schemas.openxmlformats.org/drawingml/2006/main">
              <a:ext uri="{FF2B5EF4-FFF2-40B4-BE49-F238E27FC236}">
                <a16:creationId xmlns:a16="http://schemas.microsoft.com/office/drawing/2014/main" id="{E8A2AE9F-16D8-460C-951C-979E979D2FC9}"/>
              </a:ext>
            </a:extLst>
          </p:cNvPr>
          <p:cNvSpPr>
            <a:spLocks xmlns:a="http://schemas.openxmlformats.org/drawingml/2006/main" noGrp="1"/>
          </p:cNvSpPr>
          <p:nvPr/>
        </p:nvSpPr>
        <p:spPr>
          <a:xfrm xmlns:a="http://schemas.openxmlformats.org/drawingml/2006/main">
            <a:off x="4800600" y="6291072"/>
            <a:ext cx="100584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a37670dff5724908"/>
              </a:rPr>
              <a:t>AP Huawei restrictions</a:t>
            </a:r>
            <a:endParaRPr sz="600" i="1">
              <a:latin typeface="Arial"/>
              <a:ea typeface="Arial"/>
              <a:cs typeface="Arial"/>
            </a:endParaRPr>
          </a:p>
        </p:txBody>
      </p:sp>
      <p:sp>
        <p:nvSpPr>
          <p:cNvPr id="157" name="Shape 155">
            <a:extLst xmlns:a="http://schemas.openxmlformats.org/drawingml/2006/main">
              <a:ext uri="{FF2B5EF4-FFF2-40B4-BE49-F238E27FC236}">
                <a16:creationId xmlns:a16="http://schemas.microsoft.com/office/drawing/2014/main" id="{60216DE4-18F7-4A0F-9E5E-FBDA4DA8E191}"/>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58" name="Text 156">
            <a:extLst xmlns:a="http://schemas.openxmlformats.org/drawingml/2006/main">
              <a:ext uri="{FF2B5EF4-FFF2-40B4-BE49-F238E27FC236}">
                <a16:creationId xmlns:a16="http://schemas.microsoft.com/office/drawing/2014/main" id="{AF206FBF-D75A-4F3C-8F07-1A6EEB86CB55}"/>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159" name="Text 157">
            <a:extLst xmlns:a="http://schemas.openxmlformats.org/drawingml/2006/main">
              <a:ext uri="{FF2B5EF4-FFF2-40B4-BE49-F238E27FC236}">
                <a16:creationId xmlns:a16="http://schemas.microsoft.com/office/drawing/2014/main" id="{33B0FCAE-47B6-4502-8302-B40D4C1647F6}"/>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40</a:t>
            </a:r>
            <a:endParaRPr sz="800">
              <a:latin typeface="Arial"/>
              <a:ea typeface="Arial"/>
              <a:cs typeface="Arial"/>
            </a:endParaRPr>
          </a:p>
        </p:txBody>
      </p:sp>
      <p:sp>
        <p:nvSpPr>
          <p:cNvPr id="160" name="SCULTRA Top Bar">
            <a:extLst xmlns:a="http://schemas.openxmlformats.org/drawingml/2006/main">
              <a:ext uri="{FF2B5EF4-FFF2-40B4-BE49-F238E27FC236}">
                <a16:creationId xmlns:a16="http://schemas.microsoft.com/office/drawing/2014/main" id="{89EE9F33-726C-462A-9BAA-16956E1CBCA7}"/>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61" name="SCULTRA Footer Field">
            <a:extLst xmlns:a="http://schemas.openxmlformats.org/drawingml/2006/main">
              <a:ext uri="{FF2B5EF4-FFF2-40B4-BE49-F238E27FC236}">
                <a16:creationId xmlns:a16="http://schemas.microsoft.com/office/drawing/2014/main" id="{DB29337F-E63D-43D6-8937-CB4BAD5CDD45}"/>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162" name="">
            <a:extLst xmlns:a="http://schemas.openxmlformats.org/drawingml/2006/main">
              <a:ext uri="{FF2B5EF4-FFF2-40B4-BE49-F238E27FC236}">
                <a16:creationId xmlns:a16="http://schemas.microsoft.com/office/drawing/2014/main" id="{F7236EC1-9F30-4BBD-9EB6-1649EF479CC1}"/>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63" name="">
            <a:extLst xmlns:a="http://schemas.openxmlformats.org/drawingml/2006/main">
              <a:ext uri="{FF2B5EF4-FFF2-40B4-BE49-F238E27FC236}">
                <a16:creationId xmlns:a16="http://schemas.microsoft.com/office/drawing/2014/main" id="{92545B1E-FA1B-4E35-A9FE-01021B5E36CD}"/>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64" name="">
            <a:extLst xmlns:a="http://schemas.openxmlformats.org/drawingml/2006/main">
              <a:ext uri="{FF2B5EF4-FFF2-40B4-BE49-F238E27FC236}">
                <a16:creationId xmlns:a16="http://schemas.microsoft.com/office/drawing/2014/main" id="{0BF24621-1F03-409D-BDE8-AD12995A3ECB}"/>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65" name="">
            <a:extLst xmlns:a="http://schemas.openxmlformats.org/drawingml/2006/main">
              <a:ext uri="{FF2B5EF4-FFF2-40B4-BE49-F238E27FC236}">
                <a16:creationId xmlns:a16="http://schemas.microsoft.com/office/drawing/2014/main" id="{8174095D-7CE9-438D-B680-992461D151E8}"/>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40</a:t>
            </a:r>
          </a:p>
        </p:txBody>
      </p:sp>
    </p:spTree>
    <p:extLst>
      <p:ext uri="{BB962C8B-B14F-4D97-AF65-F5344CB8AC3E}">
        <p14:creationId xmlns:p14="http://schemas.microsoft.com/office/powerpoint/2010/main" val="2811285697"/>
      </p:ext>
    </p:extLst>
  </p:cSld>
</p:sld>
</file>

<file path=ppt/slides/slide41.xml><?xml version="1.0" encoding="utf-8"?>
<p:sld xmlns:p="http://schemas.openxmlformats.org/presentationml/2006/main">
  <p:cSld>
    <p:bg>
      <p:bgPr>
        <a:solidFill xmlns:a="http://schemas.openxmlformats.org/drawingml/2006/main">
          <a:srgbClr val="111416"/>
        </a:solidFill>
      </p:bgPr>
    </p:bg>
    <p:spTree>
      <p:nvGrpSpPr>
        <p:cNvPr id="1" name=""/>
        <p:cNvGrpSpPr/>
        <p:nvPr/>
      </p:nvGrpSpPr>
      <p:grpSpPr>
        <a:xfrm xmlns:a="http://schemas.openxmlformats.org/drawingml/2006/main"/>
      </p:grpSpPr>
      <p:sp>
        <p:nvSpPr>
          <p:cNvPr id="2" name="Rectangle 1">
            <a:extLst xmlns:a="http://schemas.openxmlformats.org/drawingml/2006/main">
              <a:ext uri="{FF2B5EF4-FFF2-40B4-BE49-F238E27FC236}">
                <a16:creationId xmlns:a16="http://schemas.microsoft.com/office/drawing/2014/main" id="{42147144-86DF-423F-8A30-C7F539776BDD}"/>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11416"/>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3" name="Rectangle 2">
            <a:extLst xmlns:a="http://schemas.openxmlformats.org/drawingml/2006/main">
              <a:ext uri="{FF2B5EF4-FFF2-40B4-BE49-F238E27FC236}">
                <a16:creationId xmlns:a16="http://schemas.microsoft.com/office/drawing/2014/main" id="{F4503C12-0917-4779-B651-30EA649EEFFD}"/>
              </a:ext>
            </a:extLst>
          </p:cNvPr>
          <p:cNvSpPr>
            <a:spLocks xmlns:a="http://schemas.openxmlformats.org/drawingml/2006/main" noGrp="1"/>
          </p:cNvSpPr>
          <p:nvPr/>
        </p:nvSpPr>
        <p:spPr>
          <a:xfrm xmlns:a="http://schemas.openxmlformats.org/drawingml/2006/main">
            <a:off x="1155700" y="1676400"/>
            <a:ext cx="50800" cy="3505200"/>
          </a:xfrm>
          <a:prstGeom xmlns:a="http://schemas.openxmlformats.org/drawingml/2006/main" prst="rect">
            <a:avLst/>
          </a:prstGeom>
          <a:solidFill xmlns:a="http://schemas.openxmlformats.org/drawingml/2006/main">
            <a:srgbClr val="49B8BD"/>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4" name="TextBox 3">
            <a:extLst xmlns:a="http://schemas.openxmlformats.org/drawingml/2006/main">
              <a:ext uri="{FF2B5EF4-FFF2-40B4-BE49-F238E27FC236}">
                <a16:creationId xmlns:a16="http://schemas.microsoft.com/office/drawing/2014/main" id="{03AA8142-3CD2-45A9-B8E8-2F67E8F1CCBB}"/>
              </a:ext>
            </a:extLst>
          </p:cNvPr>
          <p:cNvSpPr>
            <a:spLocks xmlns:a="http://schemas.openxmlformats.org/drawingml/2006/main" noGrp="1"/>
          </p:cNvSpPr>
          <p:nvPr/>
        </p:nvSpPr>
        <p:spPr>
          <a:xfrm xmlns:a="http://schemas.openxmlformats.org/drawingml/2006/main">
            <a:off x="1600200" y="1625600"/>
            <a:ext cx="3937000" cy="3556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300" b="1">
                <a:solidFill>
                  <a:srgbClr val="FFFDF8"/>
                </a:solidFill>
                <a:latin typeface="Arial"/>
                <a:ea typeface="Arial"/>
                <a:cs typeface="Arial"/>
              </a:rPr>
              <a:t>SUMMARY</a:t>
            </a:r>
          </a:p>
        </p:txBody>
      </p:sp>
      <p:sp>
        <p:nvSpPr>
          <p:cNvPr id="5" name="TextBox 4">
            <a:extLst xmlns:a="http://schemas.openxmlformats.org/drawingml/2006/main">
              <a:ext uri="{FF2B5EF4-FFF2-40B4-BE49-F238E27FC236}">
                <a16:creationId xmlns:a16="http://schemas.microsoft.com/office/drawing/2014/main" id="{1E5B03EE-CE1B-4D41-A764-76D5EFE79F62}"/>
              </a:ext>
            </a:extLst>
          </p:cNvPr>
          <p:cNvSpPr>
            <a:spLocks xmlns:a="http://schemas.openxmlformats.org/drawingml/2006/main" noGrp="1"/>
          </p:cNvSpPr>
          <p:nvPr/>
        </p:nvSpPr>
        <p:spPr>
          <a:xfrm xmlns:a="http://schemas.openxmlformats.org/drawingml/2006/main">
            <a:off x="1600200" y="2095500"/>
            <a:ext cx="4038600" cy="20066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600" b="1">
                <a:solidFill>
                  <a:srgbClr val="D08B64"/>
                </a:solidFill>
                <a:latin typeface="Arial"/>
                <a:ea typeface="Arial"/>
                <a:cs typeface="Arial"/>
              </a:rPr>
              <a:t>Key Summary - Client Sourcing Decision Framework</a:t>
            </a:r>
          </a:p>
        </p:txBody>
      </p:sp>
      <p:sp>
        <p:nvSpPr>
          <p:cNvPr id="6" name="TextBox 5">
            <a:extLst xmlns:a="http://schemas.openxmlformats.org/drawingml/2006/main">
              <a:ext uri="{FF2B5EF4-FFF2-40B4-BE49-F238E27FC236}">
                <a16:creationId xmlns:a16="http://schemas.microsoft.com/office/drawing/2014/main" id="{EEA87AE5-FA9F-4FC3-8679-DC8B50914C74}"/>
              </a:ext>
            </a:extLst>
          </p:cNvPr>
          <p:cNvSpPr>
            <a:spLocks xmlns:a="http://schemas.openxmlformats.org/drawingml/2006/main" noGrp="1"/>
          </p:cNvSpPr>
          <p:nvPr/>
        </p:nvSpPr>
        <p:spPr>
          <a:xfrm xmlns:a="http://schemas.openxmlformats.org/drawingml/2006/main">
            <a:off x="1600200" y="4343400"/>
            <a:ext cx="3937000" cy="7366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300">
                <a:solidFill>
                  <a:srgbClr val="FFFDF8"/>
                </a:solidFill>
                <a:latin typeface="Arial"/>
                <a:ea typeface="Arial"/>
                <a:cs typeface="Arial"/>
              </a:rPr>
              <a:t>Synthesis, sourcing model and award decision</a:t>
            </a:r>
          </a:p>
        </p:txBody>
      </p:sp>
      <p:sp>
        <p:nvSpPr>
          <p:cNvPr id="7" name="Rectangle 6">
            <a:extLst xmlns:a="http://schemas.openxmlformats.org/drawingml/2006/main">
              <a:ext uri="{FF2B5EF4-FFF2-40B4-BE49-F238E27FC236}">
                <a16:creationId xmlns:a16="http://schemas.microsoft.com/office/drawing/2014/main" id="{5B537EFF-F520-435F-863A-52DB658127C9}"/>
              </a:ext>
            </a:extLst>
          </p:cNvPr>
          <p:cNvSpPr>
            <a:spLocks xmlns:a="http://schemas.openxmlformats.org/drawingml/2006/main" noGrp="1"/>
          </p:cNvSpPr>
          <p:nvPr/>
        </p:nvSpPr>
        <p:spPr>
          <a:xfrm xmlns:a="http://schemas.openxmlformats.org/drawingml/2006/main">
            <a:off x="6096000" y="1397000"/>
            <a:ext cx="19050" cy="40894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8" name="TextBox 7">
            <a:extLst xmlns:a="http://schemas.openxmlformats.org/drawingml/2006/main">
              <a:ext uri="{FF2B5EF4-FFF2-40B4-BE49-F238E27FC236}">
                <a16:creationId xmlns:a16="http://schemas.microsoft.com/office/drawing/2014/main" id="{34574726-1285-45EE-BD08-81D65A0DE1F9}"/>
              </a:ext>
            </a:extLst>
          </p:cNvPr>
          <p:cNvSpPr>
            <a:spLocks xmlns:a="http://schemas.openxmlformats.org/drawingml/2006/main" noGrp="1"/>
          </p:cNvSpPr>
          <p:nvPr/>
        </p:nvSpPr>
        <p:spPr>
          <a:xfrm xmlns:a="http://schemas.openxmlformats.org/drawingml/2006/main">
            <a:off x="6629400" y="1422400"/>
            <a:ext cx="4191000" cy="3048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100" b="1">
                <a:solidFill>
                  <a:srgbClr val="FFFDF8"/>
                </a:solidFill>
                <a:latin typeface="Arial"/>
                <a:ea typeface="Arial"/>
                <a:cs typeface="Arial"/>
              </a:rPr>
              <a:t>SECTION COVERAGE</a:t>
            </a:r>
          </a:p>
        </p:txBody>
      </p:sp>
      <p:sp>
        <p:nvSpPr>
          <p:cNvPr id="9" name="TextBox 8">
            <a:extLst xmlns:a="http://schemas.openxmlformats.org/drawingml/2006/main">
              <a:ext uri="{FF2B5EF4-FFF2-40B4-BE49-F238E27FC236}">
                <a16:creationId xmlns:a16="http://schemas.microsoft.com/office/drawing/2014/main" id="{8A551E38-6938-4BA1-A059-53A2F90C216B}"/>
              </a:ext>
            </a:extLst>
          </p:cNvPr>
          <p:cNvSpPr>
            <a:spLocks xmlns:a="http://schemas.openxmlformats.org/drawingml/2006/main" noGrp="1"/>
          </p:cNvSpPr>
          <p:nvPr/>
        </p:nvSpPr>
        <p:spPr>
          <a:xfrm xmlns:a="http://schemas.openxmlformats.org/drawingml/2006/main">
            <a:off x="6629400" y="1955800"/>
            <a:ext cx="584200" cy="330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b="1">
                <a:solidFill>
                  <a:srgbClr val="FFFDF8"/>
                </a:solidFill>
                <a:latin typeface="Arial"/>
                <a:ea typeface="Arial"/>
                <a:cs typeface="Arial"/>
              </a:rPr>
              <a:t>S1</a:t>
            </a:r>
          </a:p>
        </p:txBody>
      </p:sp>
      <p:sp>
        <p:nvSpPr>
          <p:cNvPr id="10" name="TextBox 9">
            <a:extLst xmlns:a="http://schemas.openxmlformats.org/drawingml/2006/main">
              <a:ext uri="{FF2B5EF4-FFF2-40B4-BE49-F238E27FC236}">
                <a16:creationId xmlns:a16="http://schemas.microsoft.com/office/drawing/2014/main" id="{A1284F40-9979-45C6-91DD-23A0836D4856}"/>
              </a:ext>
            </a:extLst>
          </p:cNvPr>
          <p:cNvSpPr>
            <a:spLocks xmlns:a="http://schemas.openxmlformats.org/drawingml/2006/main" noGrp="1"/>
          </p:cNvSpPr>
          <p:nvPr/>
        </p:nvSpPr>
        <p:spPr>
          <a:xfrm xmlns:a="http://schemas.openxmlformats.org/drawingml/2006/main">
            <a:off x="7340600" y="1943100"/>
            <a:ext cx="3886200" cy="584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a:solidFill>
                  <a:srgbClr val="FFFDF8"/>
                </a:solidFill>
                <a:latin typeface="Arial"/>
                <a:ea typeface="Arial"/>
                <a:cs typeface="Arial"/>
              </a:rPr>
              <a:t>Evidence synthesis</a:t>
            </a:r>
          </a:p>
        </p:txBody>
      </p:sp>
      <p:sp>
        <p:nvSpPr>
          <p:cNvPr id="11" name="Rectangle 10">
            <a:extLst xmlns:a="http://schemas.openxmlformats.org/drawingml/2006/main">
              <a:ext uri="{FF2B5EF4-FFF2-40B4-BE49-F238E27FC236}">
                <a16:creationId xmlns:a16="http://schemas.microsoft.com/office/drawing/2014/main" id="{6F90EB45-8D76-4EA4-9DB0-0BCF8B84536D}"/>
              </a:ext>
            </a:extLst>
          </p:cNvPr>
          <p:cNvSpPr>
            <a:spLocks xmlns:a="http://schemas.openxmlformats.org/drawingml/2006/main" noGrp="1"/>
          </p:cNvSpPr>
          <p:nvPr/>
        </p:nvSpPr>
        <p:spPr>
          <a:xfrm xmlns:a="http://schemas.openxmlformats.org/drawingml/2006/main">
            <a:off x="6629400" y="2590800"/>
            <a:ext cx="4597400" cy="127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12" name="TextBox 11">
            <a:extLst xmlns:a="http://schemas.openxmlformats.org/drawingml/2006/main">
              <a:ext uri="{FF2B5EF4-FFF2-40B4-BE49-F238E27FC236}">
                <a16:creationId xmlns:a16="http://schemas.microsoft.com/office/drawing/2014/main" id="{4369A436-162B-47EF-B43F-49D95C6A9019}"/>
              </a:ext>
            </a:extLst>
          </p:cNvPr>
          <p:cNvSpPr>
            <a:spLocks xmlns:a="http://schemas.openxmlformats.org/drawingml/2006/main" noGrp="1"/>
          </p:cNvSpPr>
          <p:nvPr/>
        </p:nvSpPr>
        <p:spPr>
          <a:xfrm xmlns:a="http://schemas.openxmlformats.org/drawingml/2006/main">
            <a:off x="6629400" y="2794000"/>
            <a:ext cx="584200" cy="330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b="1">
                <a:solidFill>
                  <a:srgbClr val="FFFDF8"/>
                </a:solidFill>
                <a:latin typeface="Arial"/>
                <a:ea typeface="Arial"/>
                <a:cs typeface="Arial"/>
              </a:rPr>
              <a:t>S2</a:t>
            </a:r>
          </a:p>
        </p:txBody>
      </p:sp>
      <p:sp>
        <p:nvSpPr>
          <p:cNvPr id="13" name="TextBox 12">
            <a:extLst xmlns:a="http://schemas.openxmlformats.org/drawingml/2006/main">
              <a:ext uri="{FF2B5EF4-FFF2-40B4-BE49-F238E27FC236}">
                <a16:creationId xmlns:a16="http://schemas.microsoft.com/office/drawing/2014/main" id="{D62D9319-8828-4B6F-A9CF-8E305A7C1AD3}"/>
              </a:ext>
            </a:extLst>
          </p:cNvPr>
          <p:cNvSpPr>
            <a:spLocks xmlns:a="http://schemas.openxmlformats.org/drawingml/2006/main" noGrp="1"/>
          </p:cNvSpPr>
          <p:nvPr/>
        </p:nvSpPr>
        <p:spPr>
          <a:xfrm xmlns:a="http://schemas.openxmlformats.org/drawingml/2006/main">
            <a:off x="7340600" y="2781300"/>
            <a:ext cx="3886200" cy="584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a:solidFill>
                  <a:srgbClr val="FFFDF8"/>
                </a:solidFill>
                <a:latin typeface="Arial"/>
                <a:ea typeface="Arial"/>
                <a:cs typeface="Arial"/>
              </a:rPr>
              <a:t>Sourcing-model scorecard</a:t>
            </a:r>
          </a:p>
        </p:txBody>
      </p:sp>
      <p:sp>
        <p:nvSpPr>
          <p:cNvPr id="14" name="Rectangle 13">
            <a:extLst xmlns:a="http://schemas.openxmlformats.org/drawingml/2006/main">
              <a:ext uri="{FF2B5EF4-FFF2-40B4-BE49-F238E27FC236}">
                <a16:creationId xmlns:a16="http://schemas.microsoft.com/office/drawing/2014/main" id="{FC15A5E2-8ED0-486C-B279-69028E2D30D0}"/>
              </a:ext>
            </a:extLst>
          </p:cNvPr>
          <p:cNvSpPr>
            <a:spLocks xmlns:a="http://schemas.openxmlformats.org/drawingml/2006/main" noGrp="1"/>
          </p:cNvSpPr>
          <p:nvPr/>
        </p:nvSpPr>
        <p:spPr>
          <a:xfrm xmlns:a="http://schemas.openxmlformats.org/drawingml/2006/main">
            <a:off x="6629400" y="3429000"/>
            <a:ext cx="4597400" cy="127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15" name="TextBox 14">
            <a:extLst xmlns:a="http://schemas.openxmlformats.org/drawingml/2006/main">
              <a:ext uri="{FF2B5EF4-FFF2-40B4-BE49-F238E27FC236}">
                <a16:creationId xmlns:a16="http://schemas.microsoft.com/office/drawing/2014/main" id="{D8EF69DD-0398-4372-8A04-D3CC996FFE5B}"/>
              </a:ext>
            </a:extLst>
          </p:cNvPr>
          <p:cNvSpPr>
            <a:spLocks xmlns:a="http://schemas.openxmlformats.org/drawingml/2006/main" noGrp="1"/>
          </p:cNvSpPr>
          <p:nvPr/>
        </p:nvSpPr>
        <p:spPr>
          <a:xfrm xmlns:a="http://schemas.openxmlformats.org/drawingml/2006/main">
            <a:off x="6629400" y="3632200"/>
            <a:ext cx="584200" cy="330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b="1">
                <a:solidFill>
                  <a:srgbClr val="FFFDF8"/>
                </a:solidFill>
                <a:latin typeface="Arial"/>
                <a:ea typeface="Arial"/>
                <a:cs typeface="Arial"/>
              </a:rPr>
              <a:t>S3</a:t>
            </a:r>
          </a:p>
        </p:txBody>
      </p:sp>
      <p:sp>
        <p:nvSpPr>
          <p:cNvPr id="16" name="TextBox 15">
            <a:extLst xmlns:a="http://schemas.openxmlformats.org/drawingml/2006/main">
              <a:ext uri="{FF2B5EF4-FFF2-40B4-BE49-F238E27FC236}">
                <a16:creationId xmlns:a16="http://schemas.microsoft.com/office/drawing/2014/main" id="{4134D3FB-259F-4C28-9D17-E20FC57E92ED}"/>
              </a:ext>
            </a:extLst>
          </p:cNvPr>
          <p:cNvSpPr>
            <a:spLocks xmlns:a="http://schemas.openxmlformats.org/drawingml/2006/main" noGrp="1"/>
          </p:cNvSpPr>
          <p:nvPr/>
        </p:nvSpPr>
        <p:spPr>
          <a:xfrm xmlns:a="http://schemas.openxmlformats.org/drawingml/2006/main">
            <a:off x="7340600" y="3619500"/>
            <a:ext cx="3886200" cy="584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a:solidFill>
                  <a:srgbClr val="FFFDF8"/>
                </a:solidFill>
                <a:latin typeface="Arial"/>
                <a:ea typeface="Arial"/>
                <a:cs typeface="Arial"/>
              </a:rPr>
              <a:t>Recommended supplier construct</a:t>
            </a:r>
          </a:p>
        </p:txBody>
      </p:sp>
      <p:sp>
        <p:nvSpPr>
          <p:cNvPr id="17" name="Rectangle 16">
            <a:extLst xmlns:a="http://schemas.openxmlformats.org/drawingml/2006/main">
              <a:ext uri="{FF2B5EF4-FFF2-40B4-BE49-F238E27FC236}">
                <a16:creationId xmlns:a16="http://schemas.microsoft.com/office/drawing/2014/main" id="{E7B91FED-2111-492E-BB74-F068C96785CC}"/>
              </a:ext>
            </a:extLst>
          </p:cNvPr>
          <p:cNvSpPr>
            <a:spLocks xmlns:a="http://schemas.openxmlformats.org/drawingml/2006/main" noGrp="1"/>
          </p:cNvSpPr>
          <p:nvPr/>
        </p:nvSpPr>
        <p:spPr>
          <a:xfrm xmlns:a="http://schemas.openxmlformats.org/drawingml/2006/main">
            <a:off x="6629400" y="4267200"/>
            <a:ext cx="4597400" cy="127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18" name="TextBox 17">
            <a:extLst xmlns:a="http://schemas.openxmlformats.org/drawingml/2006/main">
              <a:ext uri="{FF2B5EF4-FFF2-40B4-BE49-F238E27FC236}">
                <a16:creationId xmlns:a16="http://schemas.microsoft.com/office/drawing/2014/main" id="{96256E98-DC4C-4D55-8C19-BC69E81DFD1B}"/>
              </a:ext>
            </a:extLst>
          </p:cNvPr>
          <p:cNvSpPr>
            <a:spLocks xmlns:a="http://schemas.openxmlformats.org/drawingml/2006/main" noGrp="1"/>
          </p:cNvSpPr>
          <p:nvPr/>
        </p:nvSpPr>
        <p:spPr>
          <a:xfrm xmlns:a="http://schemas.openxmlformats.org/drawingml/2006/main">
            <a:off x="6629400" y="4470400"/>
            <a:ext cx="584200" cy="330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b="1">
                <a:solidFill>
                  <a:srgbClr val="FFFDF8"/>
                </a:solidFill>
                <a:latin typeface="Arial"/>
                <a:ea typeface="Arial"/>
                <a:cs typeface="Arial"/>
              </a:rPr>
              <a:t>S4</a:t>
            </a:r>
          </a:p>
        </p:txBody>
      </p:sp>
      <p:sp>
        <p:nvSpPr>
          <p:cNvPr id="19" name="TextBox 18">
            <a:extLst xmlns:a="http://schemas.openxmlformats.org/drawingml/2006/main">
              <a:ext uri="{FF2B5EF4-FFF2-40B4-BE49-F238E27FC236}">
                <a16:creationId xmlns:a16="http://schemas.microsoft.com/office/drawing/2014/main" id="{209F7A7F-0E06-4F70-BFA2-F48E43DFBF4B}"/>
              </a:ext>
            </a:extLst>
          </p:cNvPr>
          <p:cNvSpPr>
            <a:spLocks xmlns:a="http://schemas.openxmlformats.org/drawingml/2006/main" noGrp="1"/>
          </p:cNvSpPr>
          <p:nvPr/>
        </p:nvSpPr>
        <p:spPr>
          <a:xfrm xmlns:a="http://schemas.openxmlformats.org/drawingml/2006/main">
            <a:off x="7340600" y="4457700"/>
            <a:ext cx="3886200" cy="584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a:solidFill>
                  <a:srgbClr val="FFFDF8"/>
                </a:solidFill>
                <a:latin typeface="Arial"/>
                <a:ea typeface="Arial"/>
                <a:cs typeface="Arial"/>
              </a:rPr>
              <a:t>RFP decision gates</a:t>
            </a:r>
          </a:p>
        </p:txBody>
      </p:sp>
      <p:sp>
        <p:nvSpPr>
          <p:cNvPr id="20" name="Rectangle 19">
            <a:extLst xmlns:a="http://schemas.openxmlformats.org/drawingml/2006/main">
              <a:ext uri="{FF2B5EF4-FFF2-40B4-BE49-F238E27FC236}">
                <a16:creationId xmlns:a16="http://schemas.microsoft.com/office/drawing/2014/main" id="{9430FD81-10D7-481E-AECF-680C7E404A97}"/>
              </a:ext>
            </a:extLst>
          </p:cNvPr>
          <p:cNvSpPr>
            <a:spLocks xmlns:a="http://schemas.openxmlformats.org/drawingml/2006/main" noGrp="1"/>
          </p:cNvSpPr>
          <p:nvPr/>
        </p:nvSpPr>
        <p:spPr>
          <a:xfrm xmlns:a="http://schemas.openxmlformats.org/drawingml/2006/main">
            <a:off x="6629400" y="5105400"/>
            <a:ext cx="4597400" cy="127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21" name="SCULTRA Copper Spine">
            <a:extLst xmlns:a="http://schemas.openxmlformats.org/drawingml/2006/main">
              <a:ext uri="{FF2B5EF4-FFF2-40B4-BE49-F238E27FC236}">
                <a16:creationId xmlns:a16="http://schemas.microsoft.com/office/drawing/2014/main" id="{4CC379B9-9264-49C6-9518-8C46C4140F06}"/>
              </a:ext>
            </a:extLst>
          </p:cNvPr>
          <p:cNvSpPr>
            <a:spLocks xmlns:a="http://schemas.openxmlformats.org/drawingml/2006/main" noGrp="1"/>
          </p:cNvSpPr>
          <p:nvPr/>
        </p:nvSpPr>
        <p:spPr>
          <a:xfrm xmlns:a="http://schemas.openxmlformats.org/drawingml/2006/main">
            <a:off x="0" y="0"/>
            <a:ext cx="133350" cy="6858000"/>
          </a:xfrm>
          <a:prstGeom xmlns:a="http://schemas.openxmlformats.org/drawingml/2006/main" prst="rect">
            <a:avLst/>
          </a:prstGeom>
          <a:solidFill xmlns:a="http://schemas.openxmlformats.org/drawingml/2006/main">
            <a:srgbClr val="B66E47"/>
          </a:solidFill>
          <a:ln xmlns:a="http://schemas.openxmlformats.org/drawingml/2006/main" w="0">
            <a:noFill/>
            <a:prstDash val="solid"/>
          </a:ln>
        </p:spPr>
      </p:sp>
      <p:sp>
        <p:nvSpPr>
          <p:cNvPr id="22" name="SCULTRA Footer Field">
            <a:extLst xmlns:a="http://schemas.openxmlformats.org/drawingml/2006/main">
              <a:ext uri="{FF2B5EF4-FFF2-40B4-BE49-F238E27FC236}">
                <a16:creationId xmlns:a16="http://schemas.microsoft.com/office/drawing/2014/main" id="{5CFFE0F3-5A06-420C-9FF6-5086EEBA113B}"/>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E41D1C62-5E3C-44D3-9D82-17F062714619}"/>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55595B"/>
            </a:solidFill>
            <a:prstDash val="solid"/>
          </a:ln>
        </p:spPr>
      </p:sp>
      <p:sp>
        <p:nvSpPr>
          <p:cNvPr id="24" name="">
            <a:extLst xmlns:a="http://schemas.openxmlformats.org/drawingml/2006/main">
              <a:ext uri="{FF2B5EF4-FFF2-40B4-BE49-F238E27FC236}">
                <a16:creationId xmlns:a16="http://schemas.microsoft.com/office/drawing/2014/main" id="{277E2F3E-6CEC-4C47-BA80-4267E8642AB3}"/>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AEB2B3"/>
                </a:solidFill>
                <a:latin typeface="Arial"/>
                <a:ea typeface="Arial"/>
                <a:cs typeface="Arial"/>
              </a:defRPr>
            </a:pPr>
            <a:r>
              <a:rPr sz="800" b="1" i="0">
                <a:solidFill>
                  <a:srgbClr val="AEB2B3"/>
                </a:solidFill>
                <a:latin typeface="Arial"/>
                <a:ea typeface="Arial"/>
                <a:cs typeface="Arial"/>
              </a:rPr>
              <a:t>SCULTRA SERVICES</a:t>
            </a:r>
          </a:p>
        </p:txBody>
      </p:sp>
      <p:sp>
        <p:nvSpPr>
          <p:cNvPr id="25" name="">
            <a:extLst xmlns:a="http://schemas.openxmlformats.org/drawingml/2006/main">
              <a:ext uri="{FF2B5EF4-FFF2-40B4-BE49-F238E27FC236}">
                <a16:creationId xmlns:a16="http://schemas.microsoft.com/office/drawing/2014/main" id="{CF187B2F-346E-4D27-89FF-9E7FF136453A}"/>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AEB2B3"/>
                </a:solidFill>
                <a:latin typeface="Arial"/>
                <a:ea typeface="Arial"/>
                <a:cs typeface="Arial"/>
              </a:defRPr>
            </a:pPr>
            <a:r>
              <a:rPr sz="800" b="0" i="0">
                <a:solidFill>
                  <a:srgbClr val="AEB2B3"/>
                </a:solidFill>
                <a:latin typeface="Arial"/>
                <a:ea typeface="Arial"/>
                <a:cs typeface="Arial"/>
              </a:rPr>
              <a:t>GLOBAL NETWORK HARDWARE MARKET &amp; SOURCING STRATEGY</a:t>
            </a:r>
          </a:p>
        </p:txBody>
      </p:sp>
      <p:sp>
        <p:nvSpPr>
          <p:cNvPr id="26" name="">
            <a:extLst xmlns:a="http://schemas.openxmlformats.org/drawingml/2006/main">
              <a:ext uri="{FF2B5EF4-FFF2-40B4-BE49-F238E27FC236}">
                <a16:creationId xmlns:a16="http://schemas.microsoft.com/office/drawing/2014/main" id="{52E001D4-336A-4968-B856-60765B5A8D5A}"/>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AEB2B3"/>
                </a:solidFill>
                <a:latin typeface="Arial"/>
                <a:ea typeface="Arial"/>
                <a:cs typeface="Arial"/>
              </a:defRPr>
            </a:pPr>
            <a:r>
              <a:rPr sz="800" b="1" i="0">
                <a:solidFill>
                  <a:srgbClr val="AEB2B3"/>
                </a:solidFill>
                <a:latin typeface="Arial"/>
                <a:ea typeface="Arial"/>
                <a:cs typeface="Arial"/>
              </a:rPr>
              <a:t>41</a:t>
            </a:r>
          </a:p>
        </p:txBody>
      </p:sp>
    </p:spTree>
    <p:extLst>
      <p:ext uri="{BB962C8B-B14F-4D97-AF65-F5344CB8AC3E}">
        <p14:creationId xmlns:p14="http://schemas.microsoft.com/office/powerpoint/2010/main" val="3654113300"/>
      </p:ext>
    </p:extLst>
  </p:cSld>
</p:sld>
</file>

<file path=ppt/slides/slide42.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41D8B5F-05C5-485F-9FD2-2B55AEE1F585}"/>
              </a:ext>
            </a:extLst>
          </p:cNvPr>
          <p:cNvSpPr>
            <a:spLocks xmlns:a="http://schemas.openxmlformats.org/drawingml/2006/main" noGrp="1"/>
          </p:cNvSpPr>
          <p:nvPr/>
        </p:nvSpPr>
        <p:spPr>
          <a:xfrm xmlns:a="http://schemas.openxmlformats.org/drawingml/2006/main">
            <a:off x="438912" y="274320"/>
            <a:ext cx="112928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Key Summary: Client Decision Framework for Global Network Hardware Sourcing</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EFACC0DA-D358-4B27-BB0B-AF0A3290E33E}"/>
              </a:ext>
            </a:extLst>
          </p:cNvPr>
          <p:cNvSpPr>
            <a:spLocks xmlns:a="http://schemas.openxmlformats.org/drawingml/2006/main" noGrp="1"/>
          </p:cNvSpPr>
          <p:nvPr/>
        </p:nvSpPr>
        <p:spPr>
          <a:xfrm xmlns:a="http://schemas.openxmlformats.org/drawingml/2006/main">
            <a:off x="438912" y="612648"/>
            <a:ext cx="1129284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The collected evidence supports a controlled supplier ecosystem rather than a single undifferentiated award, because hardware refresh, software subscriptions, managed operations and compliance risks sit in different decision layers.</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2E6B6E8C-20B3-4F33-907B-7892FDA498DB}"/>
              </a:ext>
            </a:extLst>
          </p:cNvPr>
          <p:cNvSpPr>
            <a:spLocks xmlns:a="http://schemas.openxmlformats.org/drawingml/2006/main" noGrp="1"/>
          </p:cNvSpPr>
          <p:nvPr/>
        </p:nvSpPr>
        <p:spPr>
          <a:xfrm xmlns:a="http://schemas.openxmlformats.org/drawingml/2006/main">
            <a:off x="438912" y="915362"/>
            <a:ext cx="11292840" cy="0"/>
          </a:xfrm>
          <a:prstGeom xmlns:a="http://schemas.openxmlformats.org/drawingml/2006/main" prst="line">
            <a:avLst/>
          </a:prstGeom>
          <a:noFill xmlns:a="http://schemas.openxmlformats.org/drawingml/2006/main"/>
          <a:ln xmlns:a="http://schemas.openxmlformats.org/drawingml/2006/main" w="8255">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Text 3">
            <a:extLst xmlns:a="http://schemas.openxmlformats.org/drawingml/2006/main">
              <a:ext uri="{FF2B5EF4-FFF2-40B4-BE49-F238E27FC236}">
                <a16:creationId xmlns:a16="http://schemas.microsoft.com/office/drawing/2014/main" id="{F770F1C9-9287-4175-B958-A50BD9E623CA}"/>
              </a:ext>
            </a:extLst>
          </p:cNvPr>
          <p:cNvSpPr>
            <a:spLocks xmlns:a="http://schemas.openxmlformats.org/drawingml/2006/main" noGrp="1"/>
          </p:cNvSpPr>
          <p:nvPr/>
        </p:nvSpPr>
        <p:spPr>
          <a:xfrm xmlns:a="http://schemas.openxmlformats.org/drawingml/2006/main">
            <a:off x="475488" y="1069848"/>
            <a:ext cx="292608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Evidence base from the full case analysis</a:t>
            </a:r>
            <a:endParaRPr sz="1000">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AD26F012-C909-4CB5-ACCD-782BA1AE0975}"/>
              </a:ext>
            </a:extLst>
          </p:cNvPr>
          <p:cNvSpPr>
            <a:spLocks xmlns:a="http://schemas.openxmlformats.org/drawingml/2006/main" noGrp="1"/>
          </p:cNvSpPr>
          <p:nvPr/>
        </p:nvSpPr>
        <p:spPr>
          <a:xfrm xmlns:a="http://schemas.openxmlformats.org/drawingml/2006/main">
            <a:off x="502920" y="1371600"/>
            <a:ext cx="2880360" cy="972633"/>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 name="Shape 5">
            <a:extLst xmlns:a="http://schemas.openxmlformats.org/drawingml/2006/main">
              <a:ext uri="{FF2B5EF4-FFF2-40B4-BE49-F238E27FC236}">
                <a16:creationId xmlns:a16="http://schemas.microsoft.com/office/drawing/2014/main" id="{8C2192B8-1097-4AB2-997D-47D8AB39FE06}"/>
              </a:ext>
            </a:extLst>
          </p:cNvPr>
          <p:cNvSpPr>
            <a:spLocks xmlns:a="http://schemas.openxmlformats.org/drawingml/2006/main" noGrp="1"/>
          </p:cNvSpPr>
          <p:nvPr/>
        </p:nvSpPr>
        <p:spPr>
          <a:xfrm xmlns:a="http://schemas.openxmlformats.org/drawingml/2006/main">
            <a:off x="502920" y="1371600"/>
            <a:ext cx="82296" cy="972633"/>
          </a:xfrm>
          <a:prstGeom xmlns:a="http://schemas.openxmlformats.org/drawingml/2006/main" prst="rect">
            <a:avLst/>
          </a:prstGeom>
          <a:solidFill xmlns:a="http://schemas.openxmlformats.org/drawingml/2006/main">
            <a:srgbClr val="B66E47"/>
          </a:solidFill>
          <a:ln xmlns:a="http://schemas.openxmlformats.org/drawingml/2006/main" w="12700">
            <a:solidFill>
              <a:srgbClr val="1F5D8C"/>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 name="Text 6">
            <a:extLst xmlns:a="http://schemas.openxmlformats.org/drawingml/2006/main">
              <a:ext uri="{FF2B5EF4-FFF2-40B4-BE49-F238E27FC236}">
                <a16:creationId xmlns:a16="http://schemas.microsoft.com/office/drawing/2014/main" id="{19C020FA-0723-4A78-8597-84E8155B444A}"/>
              </a:ext>
            </a:extLst>
          </p:cNvPr>
          <p:cNvSpPr>
            <a:spLocks xmlns:a="http://schemas.openxmlformats.org/drawingml/2006/main" noGrp="1"/>
          </p:cNvSpPr>
          <p:nvPr/>
        </p:nvSpPr>
        <p:spPr>
          <a:xfrm xmlns:a="http://schemas.openxmlformats.org/drawingml/2006/main">
            <a:off x="667512" y="1484697"/>
            <a:ext cx="2551176" cy="1357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Refresh cycle is active</a:t>
            </a:r>
            <a:endParaRPr sz="800">
              <a:latin typeface="Arial"/>
              <a:ea typeface="Arial"/>
              <a:cs typeface="Arial"/>
            </a:endParaRPr>
          </a:p>
        </p:txBody>
      </p:sp>
      <p:sp>
        <p:nvSpPr>
          <p:cNvPr id="9" name="Text 7">
            <a:extLst xmlns:a="http://schemas.openxmlformats.org/drawingml/2006/main">
              <a:ext uri="{FF2B5EF4-FFF2-40B4-BE49-F238E27FC236}">
                <a16:creationId xmlns:a16="http://schemas.microsoft.com/office/drawing/2014/main" id="{A5314F6A-C627-4F0A-9EDF-8DA4A07C69B5}"/>
              </a:ext>
            </a:extLst>
          </p:cNvPr>
          <p:cNvSpPr>
            <a:spLocks xmlns:a="http://schemas.openxmlformats.org/drawingml/2006/main" noGrp="1"/>
          </p:cNvSpPr>
          <p:nvPr/>
        </p:nvSpPr>
        <p:spPr>
          <a:xfrm xmlns:a="http://schemas.openxmlformats.org/drawingml/2006/main">
            <a:off x="667512" y="1695450"/>
            <a:ext cx="2551176" cy="32385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latin typeface="Arial"/>
                <a:ea typeface="Arial"/>
                <a:cs typeface="Arial"/>
              </a:rPr>
              <a:t>Campus switching, WLAN and routing all showed positive 1Q26 growth, while data-center switching is amplified by AI demand</a:t>
            </a:r>
            <a:r>
              <a:rPr sz="800">
                <a:solidFill>
                  <a:srgbClr val="1F2933"/>
                </a:solidFill>
                <a:latin typeface="Arial"/>
                <a:ea typeface="Arial"/>
                <a:cs typeface="Arial"/>
              </a:rPr>
              <a:t>.</a:t>
            </a:r>
            <a:endParaRPr sz="800">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840C9F78-6473-4ECC-A2F1-93F2D14D874E}"/>
              </a:ext>
            </a:extLst>
          </p:cNvPr>
          <p:cNvSpPr>
            <a:spLocks xmlns:a="http://schemas.openxmlformats.org/drawingml/2006/main" noGrp="1"/>
          </p:cNvSpPr>
          <p:nvPr/>
        </p:nvSpPr>
        <p:spPr>
          <a:xfrm xmlns:a="http://schemas.openxmlformats.org/drawingml/2006/main">
            <a:off x="667512" y="2016252"/>
            <a:ext cx="2551176" cy="226194"/>
          </a:xfrm>
          <a:prstGeom xmlns:a="http://schemas.openxmlformats.org/drawingml/2006/main" prst="roundRect">
            <a:avLst>
              <a:gd name="adj" fmla="val 25000"/>
            </a:avLst>
          </a:prstGeom>
          <a:solidFill xmlns:a="http://schemas.openxmlformats.org/drawingml/2006/main">
            <a:srgbClr val="F3F6F8"/>
          </a:solidFill>
          <a:ln xmlns:a="http://schemas.openxmlformats.org/drawingml/2006/main" w="444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1" name="Text 9">
            <a:extLst xmlns:a="http://schemas.openxmlformats.org/drawingml/2006/main">
              <a:ext uri="{FF2B5EF4-FFF2-40B4-BE49-F238E27FC236}">
                <a16:creationId xmlns:a16="http://schemas.microsoft.com/office/drawing/2014/main" id="{53672D6B-0C23-41FF-B5E8-C816E073CD5B}"/>
              </a:ext>
            </a:extLst>
          </p:cNvPr>
          <p:cNvSpPr>
            <a:spLocks xmlns:a="http://schemas.openxmlformats.org/drawingml/2006/main" noGrp="1"/>
          </p:cNvSpPr>
          <p:nvPr/>
        </p:nvSpPr>
        <p:spPr>
          <a:xfrm xmlns:a="http://schemas.openxmlformats.org/drawingml/2006/main">
            <a:off x="740664" y="2078455"/>
            <a:ext cx="2404872" cy="90477"/>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66E47"/>
                </a:solidFill>
                <a:latin typeface="Arial"/>
                <a:ea typeface="Arial"/>
                <a:cs typeface="Arial"/>
              </a:rPr>
              <a:t>Campus +12.3% | WLAN +15.9% | routers +11.3%</a:t>
            </a:r>
            <a:endParaRPr sz="800">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BC3049E8-F35F-4BBE-975F-3C8A6FA78E2E}"/>
              </a:ext>
            </a:extLst>
          </p:cNvPr>
          <p:cNvSpPr>
            <a:spLocks xmlns:a="http://schemas.openxmlformats.org/drawingml/2006/main" noGrp="1"/>
          </p:cNvSpPr>
          <p:nvPr/>
        </p:nvSpPr>
        <p:spPr>
          <a:xfrm xmlns:a="http://schemas.openxmlformats.org/drawingml/2006/main">
            <a:off x="502920" y="2479949"/>
            <a:ext cx="2880360" cy="972633"/>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3" name="Shape 11">
            <a:extLst xmlns:a="http://schemas.openxmlformats.org/drawingml/2006/main">
              <a:ext uri="{FF2B5EF4-FFF2-40B4-BE49-F238E27FC236}">
                <a16:creationId xmlns:a16="http://schemas.microsoft.com/office/drawing/2014/main" id="{CC6E27C2-5144-4BE0-891A-D4A5B1E92F0D}"/>
              </a:ext>
            </a:extLst>
          </p:cNvPr>
          <p:cNvSpPr>
            <a:spLocks xmlns:a="http://schemas.openxmlformats.org/drawingml/2006/main" noGrp="1"/>
          </p:cNvSpPr>
          <p:nvPr/>
        </p:nvSpPr>
        <p:spPr>
          <a:xfrm xmlns:a="http://schemas.openxmlformats.org/drawingml/2006/main">
            <a:off x="502920" y="2479949"/>
            <a:ext cx="82296" cy="972633"/>
          </a:xfrm>
          <a:prstGeom xmlns:a="http://schemas.openxmlformats.org/drawingml/2006/main" prst="rect">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4" name="Text 12">
            <a:extLst xmlns:a="http://schemas.openxmlformats.org/drawingml/2006/main">
              <a:ext uri="{FF2B5EF4-FFF2-40B4-BE49-F238E27FC236}">
                <a16:creationId xmlns:a16="http://schemas.microsoft.com/office/drawing/2014/main" id="{9BAAC18D-C468-406B-A5E9-128618836423}"/>
              </a:ext>
            </a:extLst>
          </p:cNvPr>
          <p:cNvSpPr>
            <a:spLocks xmlns:a="http://schemas.openxmlformats.org/drawingml/2006/main" noGrp="1"/>
          </p:cNvSpPr>
          <p:nvPr/>
        </p:nvSpPr>
        <p:spPr>
          <a:xfrm xmlns:a="http://schemas.openxmlformats.org/drawingml/2006/main">
            <a:off x="667512" y="2593046"/>
            <a:ext cx="2551176" cy="1357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Architecture is becoming software-led</a:t>
            </a:r>
            <a:endParaRPr sz="800">
              <a:latin typeface="Arial"/>
              <a:ea typeface="Arial"/>
              <a:cs typeface="Arial"/>
            </a:endParaRPr>
          </a:p>
        </p:txBody>
      </p:sp>
      <p:sp>
        <p:nvSpPr>
          <p:cNvPr id="15" name="Text 13">
            <a:extLst xmlns:a="http://schemas.openxmlformats.org/drawingml/2006/main">
              <a:ext uri="{FF2B5EF4-FFF2-40B4-BE49-F238E27FC236}">
                <a16:creationId xmlns:a16="http://schemas.microsoft.com/office/drawing/2014/main" id="{F888D3DF-E4E5-44E2-8308-7C1C18A54F0C}"/>
              </a:ext>
            </a:extLst>
          </p:cNvPr>
          <p:cNvSpPr>
            <a:spLocks xmlns:a="http://schemas.openxmlformats.org/drawingml/2006/main" noGrp="1"/>
          </p:cNvSpPr>
          <p:nvPr/>
        </p:nvSpPr>
        <p:spPr>
          <a:xfrm xmlns:a="http://schemas.openxmlformats.org/drawingml/2006/main">
            <a:off x="667512" y="2841859"/>
            <a:ext cx="2551176" cy="180955"/>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Wi-Fi 7, SASE and cloud-managed operations are moving the decision from device replacement to platform design.</a:t>
            </a:r>
            <a:endParaRPr sz="800">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D45F38ED-E000-4578-B114-9BADE46BB846}"/>
              </a:ext>
            </a:extLst>
          </p:cNvPr>
          <p:cNvSpPr>
            <a:spLocks xmlns:a="http://schemas.openxmlformats.org/drawingml/2006/main" noGrp="1"/>
          </p:cNvSpPr>
          <p:nvPr/>
        </p:nvSpPr>
        <p:spPr>
          <a:xfrm xmlns:a="http://schemas.openxmlformats.org/drawingml/2006/main">
            <a:off x="667512" y="3124601"/>
            <a:ext cx="2551176" cy="226194"/>
          </a:xfrm>
          <a:prstGeom xmlns:a="http://schemas.openxmlformats.org/drawingml/2006/main" prst="roundRect">
            <a:avLst>
              <a:gd name="adj" fmla="val 25000"/>
            </a:avLst>
          </a:prstGeom>
          <a:solidFill xmlns:a="http://schemas.openxmlformats.org/drawingml/2006/main">
            <a:srgbClr val="F3F6F8"/>
          </a:solidFill>
          <a:ln xmlns:a="http://schemas.openxmlformats.org/drawingml/2006/main" w="444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7" name="Text 15">
            <a:extLst xmlns:a="http://schemas.openxmlformats.org/drawingml/2006/main">
              <a:ext uri="{FF2B5EF4-FFF2-40B4-BE49-F238E27FC236}">
                <a16:creationId xmlns:a16="http://schemas.microsoft.com/office/drawing/2014/main" id="{76E6DDC7-F7EC-4065-8747-82F20065445E}"/>
              </a:ext>
            </a:extLst>
          </p:cNvPr>
          <p:cNvSpPr>
            <a:spLocks xmlns:a="http://schemas.openxmlformats.org/drawingml/2006/main" noGrp="1"/>
          </p:cNvSpPr>
          <p:nvPr/>
        </p:nvSpPr>
        <p:spPr>
          <a:xfrm xmlns:a="http://schemas.openxmlformats.org/drawingml/2006/main">
            <a:off x="740664" y="3186804"/>
            <a:ext cx="2404872" cy="90477"/>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Wi‑Fi 7 $958M / +348% | SASE &gt;$3B / +21%</a:t>
            </a:r>
            <a:endParaRPr sz="800">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2495B9D8-DBAE-4955-A8D0-22DD41BC915B}"/>
              </a:ext>
            </a:extLst>
          </p:cNvPr>
          <p:cNvSpPr>
            <a:spLocks xmlns:a="http://schemas.openxmlformats.org/drawingml/2006/main" noGrp="1"/>
          </p:cNvSpPr>
          <p:nvPr/>
        </p:nvSpPr>
        <p:spPr>
          <a:xfrm xmlns:a="http://schemas.openxmlformats.org/drawingml/2006/main">
            <a:off x="502920" y="3588298"/>
            <a:ext cx="2880360" cy="972633"/>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9" name="Shape 17">
            <a:extLst xmlns:a="http://schemas.openxmlformats.org/drawingml/2006/main">
              <a:ext uri="{FF2B5EF4-FFF2-40B4-BE49-F238E27FC236}">
                <a16:creationId xmlns:a16="http://schemas.microsoft.com/office/drawing/2014/main" id="{5D435BFE-390F-49C5-89EB-D1A99A0A6636}"/>
              </a:ext>
            </a:extLst>
          </p:cNvPr>
          <p:cNvSpPr>
            <a:spLocks xmlns:a="http://schemas.openxmlformats.org/drawingml/2006/main" noGrp="1"/>
          </p:cNvSpPr>
          <p:nvPr/>
        </p:nvSpPr>
        <p:spPr>
          <a:xfrm xmlns:a="http://schemas.openxmlformats.org/drawingml/2006/main">
            <a:off x="502920" y="3588298"/>
            <a:ext cx="82296" cy="972633"/>
          </a:xfrm>
          <a:prstGeom xmlns:a="http://schemas.openxmlformats.org/drawingml/2006/main" prst="rect">
            <a:avLst/>
          </a:prstGeom>
          <a:solidFill xmlns:a="http://schemas.openxmlformats.org/drawingml/2006/main">
            <a:srgbClr val="C69345"/>
          </a:solidFill>
          <a:ln xmlns:a="http://schemas.openxmlformats.org/drawingml/2006/main" w="12700">
            <a:solidFill>
              <a:srgbClr val="9A5B00"/>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0" name="Text 18">
            <a:extLst xmlns:a="http://schemas.openxmlformats.org/drawingml/2006/main">
              <a:ext uri="{FF2B5EF4-FFF2-40B4-BE49-F238E27FC236}">
                <a16:creationId xmlns:a16="http://schemas.microsoft.com/office/drawing/2014/main" id="{2C71ED11-E623-4E57-A5F8-6F1851E70E18}"/>
              </a:ext>
            </a:extLst>
          </p:cNvPr>
          <p:cNvSpPr>
            <a:spLocks xmlns:a="http://schemas.openxmlformats.org/drawingml/2006/main" noGrp="1"/>
          </p:cNvSpPr>
          <p:nvPr/>
        </p:nvSpPr>
        <p:spPr>
          <a:xfrm xmlns:a="http://schemas.openxmlformats.org/drawingml/2006/main">
            <a:off x="667512" y="3701395"/>
            <a:ext cx="2551176" cy="1357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TCO risk sits beyond hardware</a:t>
            </a:r>
            <a:endParaRPr sz="800">
              <a:latin typeface="Arial"/>
              <a:ea typeface="Arial"/>
              <a:cs typeface="Arial"/>
            </a:endParaRPr>
          </a:p>
        </p:txBody>
      </p:sp>
      <p:sp>
        <p:nvSpPr>
          <p:cNvPr id="21" name="Text 19">
            <a:extLst xmlns:a="http://schemas.openxmlformats.org/drawingml/2006/main">
              <a:ext uri="{FF2B5EF4-FFF2-40B4-BE49-F238E27FC236}">
                <a16:creationId xmlns:a16="http://schemas.microsoft.com/office/drawing/2014/main" id="{CF921C14-50AF-4FE0-BFBE-FB87EEB2FFC8}"/>
              </a:ext>
            </a:extLst>
          </p:cNvPr>
          <p:cNvSpPr>
            <a:spLocks xmlns:a="http://schemas.openxmlformats.org/drawingml/2006/main" noGrp="1"/>
          </p:cNvSpPr>
          <p:nvPr/>
        </p:nvSpPr>
        <p:spPr>
          <a:xfrm xmlns:a="http://schemas.openxmlformats.org/drawingml/2006/main">
            <a:off x="667512" y="3950208"/>
            <a:ext cx="2551176" cy="180955"/>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Equipment is the largest upfront bucket, but subscriptions, support and implementation carry material lifecycle exposure.</a:t>
            </a:r>
            <a:endParaRPr sz="800">
              <a:latin typeface="Arial"/>
              <a:ea typeface="Arial"/>
              <a:cs typeface="Arial"/>
            </a:endParaRPr>
          </a:p>
        </p:txBody>
      </p:sp>
      <p:sp>
        <p:nvSpPr>
          <p:cNvPr id="22" name="Shape 20">
            <a:extLst xmlns:a="http://schemas.openxmlformats.org/drawingml/2006/main">
              <a:ext uri="{FF2B5EF4-FFF2-40B4-BE49-F238E27FC236}">
                <a16:creationId xmlns:a16="http://schemas.microsoft.com/office/drawing/2014/main" id="{F95EB6FA-C477-467C-AD21-918D5E2E7414}"/>
              </a:ext>
            </a:extLst>
          </p:cNvPr>
          <p:cNvSpPr>
            <a:spLocks xmlns:a="http://schemas.openxmlformats.org/drawingml/2006/main" noGrp="1"/>
          </p:cNvSpPr>
          <p:nvPr/>
        </p:nvSpPr>
        <p:spPr>
          <a:xfrm xmlns:a="http://schemas.openxmlformats.org/drawingml/2006/main">
            <a:off x="667512" y="4232950"/>
            <a:ext cx="2551176" cy="226194"/>
          </a:xfrm>
          <a:prstGeom xmlns:a="http://schemas.openxmlformats.org/drawingml/2006/main" prst="roundRect">
            <a:avLst>
              <a:gd name="adj" fmla="val 25000"/>
            </a:avLst>
          </a:prstGeom>
          <a:solidFill xmlns:a="http://schemas.openxmlformats.org/drawingml/2006/main">
            <a:srgbClr val="F3F6F8"/>
          </a:solidFill>
          <a:ln xmlns:a="http://schemas.openxmlformats.org/drawingml/2006/main" w="444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3" name="Text 21">
            <a:extLst xmlns:a="http://schemas.openxmlformats.org/drawingml/2006/main">
              <a:ext uri="{FF2B5EF4-FFF2-40B4-BE49-F238E27FC236}">
                <a16:creationId xmlns:a16="http://schemas.microsoft.com/office/drawing/2014/main" id="{D548681B-A8F4-450F-AE3D-C306368C7DD9}"/>
              </a:ext>
            </a:extLst>
          </p:cNvPr>
          <p:cNvSpPr>
            <a:spLocks xmlns:a="http://schemas.openxmlformats.org/drawingml/2006/main" noGrp="1"/>
          </p:cNvSpPr>
          <p:nvPr/>
        </p:nvSpPr>
        <p:spPr>
          <a:xfrm xmlns:a="http://schemas.openxmlformats.org/drawingml/2006/main">
            <a:off x="740664" y="4295153"/>
            <a:ext cx="2404872" cy="90477"/>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Illustrative 5-year TCO: 42% equipment; 53% recurring / services</a:t>
            </a:r>
            <a:endParaRPr sz="800">
              <a:latin typeface="Arial"/>
              <a:ea typeface="Arial"/>
              <a:cs typeface="Arial"/>
            </a:endParaRPr>
          </a:p>
        </p:txBody>
      </p:sp>
      <p:sp>
        <p:nvSpPr>
          <p:cNvPr id="24" name="Shape 22">
            <a:extLst xmlns:a="http://schemas.openxmlformats.org/drawingml/2006/main">
              <a:ext uri="{FF2B5EF4-FFF2-40B4-BE49-F238E27FC236}">
                <a16:creationId xmlns:a16="http://schemas.microsoft.com/office/drawing/2014/main" id="{FCC72CAF-05EF-4876-8538-5A4E6FC90049}"/>
              </a:ext>
            </a:extLst>
          </p:cNvPr>
          <p:cNvSpPr>
            <a:spLocks xmlns:a="http://schemas.openxmlformats.org/drawingml/2006/main" noGrp="1"/>
          </p:cNvSpPr>
          <p:nvPr/>
        </p:nvSpPr>
        <p:spPr>
          <a:xfrm xmlns:a="http://schemas.openxmlformats.org/drawingml/2006/main">
            <a:off x="502920" y="4696647"/>
            <a:ext cx="2880360" cy="972633"/>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5" name="Shape 23">
            <a:extLst xmlns:a="http://schemas.openxmlformats.org/drawingml/2006/main">
              <a:ext uri="{FF2B5EF4-FFF2-40B4-BE49-F238E27FC236}">
                <a16:creationId xmlns:a16="http://schemas.microsoft.com/office/drawing/2014/main" id="{9B51B758-BBAB-492C-A0D8-EA00B895071C}"/>
              </a:ext>
            </a:extLst>
          </p:cNvPr>
          <p:cNvSpPr>
            <a:spLocks xmlns:a="http://schemas.openxmlformats.org/drawingml/2006/main" noGrp="1"/>
          </p:cNvSpPr>
          <p:nvPr/>
        </p:nvSpPr>
        <p:spPr>
          <a:xfrm xmlns:a="http://schemas.openxmlformats.org/drawingml/2006/main">
            <a:off x="502920" y="4696647"/>
            <a:ext cx="82296" cy="972633"/>
          </a:xfrm>
          <a:prstGeom xmlns:a="http://schemas.openxmlformats.org/drawingml/2006/main" prst="rect">
            <a:avLst/>
          </a:prstGeom>
          <a:solidFill xmlns:a="http://schemas.openxmlformats.org/drawingml/2006/main">
            <a:srgbClr val="6B4E9B"/>
          </a:solidFill>
          <a:ln xmlns:a="http://schemas.openxmlformats.org/drawingml/2006/main" w="12700">
            <a:solidFill>
              <a:srgbClr val="6B4E9B"/>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6" name="Text 24">
            <a:extLst xmlns:a="http://schemas.openxmlformats.org/drawingml/2006/main">
              <a:ext uri="{FF2B5EF4-FFF2-40B4-BE49-F238E27FC236}">
                <a16:creationId xmlns:a16="http://schemas.microsoft.com/office/drawing/2014/main" id="{408F9B7B-29FD-495D-BDAA-59CAFA6F8FCF}"/>
              </a:ext>
            </a:extLst>
          </p:cNvPr>
          <p:cNvSpPr>
            <a:spLocks xmlns:a="http://schemas.openxmlformats.org/drawingml/2006/main" noGrp="1"/>
          </p:cNvSpPr>
          <p:nvPr/>
        </p:nvSpPr>
        <p:spPr>
          <a:xfrm xmlns:a="http://schemas.openxmlformats.org/drawingml/2006/main">
            <a:off x="667512" y="4809744"/>
            <a:ext cx="2551176" cy="1357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Supplier roles are different</a:t>
            </a:r>
            <a:endParaRPr sz="800">
              <a:latin typeface="Arial"/>
              <a:ea typeface="Arial"/>
              <a:cs typeface="Arial"/>
            </a:endParaRPr>
          </a:p>
        </p:txBody>
      </p:sp>
      <p:sp>
        <p:nvSpPr>
          <p:cNvPr id="27" name="Text 25">
            <a:extLst xmlns:a="http://schemas.openxmlformats.org/drawingml/2006/main">
              <a:ext uri="{FF2B5EF4-FFF2-40B4-BE49-F238E27FC236}">
                <a16:creationId xmlns:a16="http://schemas.microsoft.com/office/drawing/2014/main" id="{E3747C10-109D-471A-BD77-CCBF2C546455}"/>
              </a:ext>
            </a:extLst>
          </p:cNvPr>
          <p:cNvSpPr>
            <a:spLocks xmlns:a="http://schemas.openxmlformats.org/drawingml/2006/main" noGrp="1"/>
          </p:cNvSpPr>
          <p:nvPr/>
        </p:nvSpPr>
        <p:spPr>
          <a:xfrm xmlns:a="http://schemas.openxmlformats.org/drawingml/2006/main">
            <a:off x="667512" y="5058557"/>
            <a:ext cx="2551176" cy="180955"/>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OEM standardization, specialist technology fit, deployment execution and day‑2 operations should be sourced as separate roles.</a:t>
            </a:r>
            <a:endParaRPr sz="80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92100A76-0608-4DEE-864D-3C8C8D7D3837}"/>
              </a:ext>
            </a:extLst>
          </p:cNvPr>
          <p:cNvSpPr>
            <a:spLocks xmlns:a="http://schemas.openxmlformats.org/drawingml/2006/main" noGrp="1"/>
          </p:cNvSpPr>
          <p:nvPr/>
        </p:nvSpPr>
        <p:spPr>
          <a:xfrm xmlns:a="http://schemas.openxmlformats.org/drawingml/2006/main">
            <a:off x="667512" y="5341299"/>
            <a:ext cx="2551176" cy="226194"/>
          </a:xfrm>
          <a:prstGeom xmlns:a="http://schemas.openxmlformats.org/drawingml/2006/main" prst="roundRect">
            <a:avLst>
              <a:gd name="adj" fmla="val 25000"/>
            </a:avLst>
          </a:prstGeom>
          <a:solidFill xmlns:a="http://schemas.openxmlformats.org/drawingml/2006/main">
            <a:srgbClr val="F3F6F8"/>
          </a:solidFill>
          <a:ln xmlns:a="http://schemas.openxmlformats.org/drawingml/2006/main" w="444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9" name="Text 27">
            <a:extLst xmlns:a="http://schemas.openxmlformats.org/drawingml/2006/main">
              <a:ext uri="{FF2B5EF4-FFF2-40B4-BE49-F238E27FC236}">
                <a16:creationId xmlns:a16="http://schemas.microsoft.com/office/drawing/2014/main" id="{6DC6B060-13F8-483F-8AA8-439F3BE6C9AB}"/>
              </a:ext>
            </a:extLst>
          </p:cNvPr>
          <p:cNvSpPr>
            <a:spLocks xmlns:a="http://schemas.openxmlformats.org/drawingml/2006/main" noGrp="1"/>
          </p:cNvSpPr>
          <p:nvPr/>
        </p:nvSpPr>
        <p:spPr>
          <a:xfrm xmlns:a="http://schemas.openxmlformats.org/drawingml/2006/main">
            <a:off x="740664" y="5403502"/>
            <a:ext cx="2404872" cy="90477"/>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6B4E9B"/>
                </a:solidFill>
                <a:latin typeface="Arial"/>
                <a:ea typeface="Arial"/>
                <a:cs typeface="Arial"/>
              </a:rPr>
              <a:t>Cisco/HPE broad-stack; NTT/Kyndryl managed ops</a:t>
            </a:r>
            <a:endParaRPr sz="800">
              <a:latin typeface="Arial"/>
              <a:ea typeface="Arial"/>
              <a:cs typeface="Arial"/>
            </a:endParaRPr>
          </a:p>
        </p:txBody>
      </p:sp>
      <p:sp>
        <p:nvSpPr>
          <p:cNvPr id="30" name="Text 28">
            <a:extLst xmlns:a="http://schemas.openxmlformats.org/drawingml/2006/main">
              <a:ext uri="{FF2B5EF4-FFF2-40B4-BE49-F238E27FC236}">
                <a16:creationId xmlns:a16="http://schemas.microsoft.com/office/drawing/2014/main" id="{DFCA9095-A1BB-4701-AB2A-A5A7AB191C2A}"/>
              </a:ext>
            </a:extLst>
          </p:cNvPr>
          <p:cNvSpPr>
            <a:spLocks xmlns:a="http://schemas.openxmlformats.org/drawingml/2006/main" noGrp="1"/>
          </p:cNvSpPr>
          <p:nvPr/>
        </p:nvSpPr>
        <p:spPr>
          <a:xfrm xmlns:a="http://schemas.openxmlformats.org/drawingml/2006/main">
            <a:off x="3570732" y="1069848"/>
            <a:ext cx="370332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Decision scorecard: which sourcing model fits best?</a:t>
            </a:r>
            <a:endParaRPr sz="1000">
              <a:latin typeface="Arial"/>
              <a:ea typeface="Arial"/>
              <a:cs typeface="Arial"/>
            </a:endParaRPr>
          </a:p>
        </p:txBody>
      </p:sp>
      <p:sp>
        <p:nvSpPr>
          <p:cNvPr id="31" name="Shape 29">
            <a:extLst xmlns:a="http://schemas.openxmlformats.org/drawingml/2006/main">
              <a:ext uri="{FF2B5EF4-FFF2-40B4-BE49-F238E27FC236}">
                <a16:creationId xmlns:a16="http://schemas.microsoft.com/office/drawing/2014/main" id="{776EDCBD-44B4-437D-921A-7CE58F29D7BA}"/>
              </a:ext>
            </a:extLst>
          </p:cNvPr>
          <p:cNvSpPr>
            <a:spLocks xmlns:a="http://schemas.openxmlformats.org/drawingml/2006/main" noGrp="1"/>
          </p:cNvSpPr>
          <p:nvPr/>
        </p:nvSpPr>
        <p:spPr>
          <a:xfrm xmlns:a="http://schemas.openxmlformats.org/drawingml/2006/main" rot="0" flipH="0" flipV="0">
            <a:off x="3581562" y="1371599"/>
            <a:ext cx="1130083" cy="433749"/>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2" name="Text 30">
            <a:extLst xmlns:a="http://schemas.openxmlformats.org/drawingml/2006/main">
              <a:ext uri="{FF2B5EF4-FFF2-40B4-BE49-F238E27FC236}">
                <a16:creationId xmlns:a16="http://schemas.microsoft.com/office/drawing/2014/main" id="{06C198F4-C3B5-44BB-80D8-DF407319A75A}"/>
              </a:ext>
            </a:extLst>
          </p:cNvPr>
          <p:cNvSpPr>
            <a:spLocks xmlns:a="http://schemas.openxmlformats.org/drawingml/2006/main" noGrp="1"/>
          </p:cNvSpPr>
          <p:nvPr/>
        </p:nvSpPr>
        <p:spPr>
          <a:xfrm xmlns:a="http://schemas.openxmlformats.org/drawingml/2006/main" rot="0" flipH="0" flipV="0">
            <a:off x="3632162" y="1448143"/>
            <a:ext cx="1028882" cy="306175"/>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Model</a:t>
            </a:r>
            <a:endParaRPr sz="800">
              <a:latin typeface="Arial"/>
              <a:ea typeface="Arial"/>
              <a:cs typeface="Arial"/>
            </a:endParaRPr>
          </a:p>
        </p:txBody>
      </p:sp>
      <p:sp>
        <p:nvSpPr>
          <p:cNvPr id="33" name="Shape 31">
            <a:extLst xmlns:a="http://schemas.openxmlformats.org/drawingml/2006/main">
              <a:ext uri="{FF2B5EF4-FFF2-40B4-BE49-F238E27FC236}">
                <a16:creationId xmlns:a16="http://schemas.microsoft.com/office/drawing/2014/main" id="{57B49D8A-FF7A-4858-B171-6211D1C83576}"/>
              </a:ext>
            </a:extLst>
          </p:cNvPr>
          <p:cNvSpPr>
            <a:spLocks xmlns:a="http://schemas.openxmlformats.org/drawingml/2006/main" noGrp="1"/>
          </p:cNvSpPr>
          <p:nvPr/>
        </p:nvSpPr>
        <p:spPr>
          <a:xfrm xmlns:a="http://schemas.openxmlformats.org/drawingml/2006/main" rot="0" flipH="0" flipV="0">
            <a:off x="4711645" y="1371599"/>
            <a:ext cx="1703558" cy="433749"/>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4" name="Text 32">
            <a:extLst xmlns:a="http://schemas.openxmlformats.org/drawingml/2006/main">
              <a:ext uri="{FF2B5EF4-FFF2-40B4-BE49-F238E27FC236}">
                <a16:creationId xmlns:a16="http://schemas.microsoft.com/office/drawing/2014/main" id="{B901CA09-D334-430B-AFC1-AD967974C6B1}"/>
              </a:ext>
            </a:extLst>
          </p:cNvPr>
          <p:cNvSpPr>
            <a:spLocks xmlns:a="http://schemas.openxmlformats.org/drawingml/2006/main" noGrp="1"/>
          </p:cNvSpPr>
          <p:nvPr/>
        </p:nvSpPr>
        <p:spPr>
          <a:xfrm xmlns:a="http://schemas.openxmlformats.org/drawingml/2006/main" rot="0" flipH="0" flipV="0">
            <a:off x="4762246" y="1448143"/>
            <a:ext cx="1602357" cy="306175"/>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Best Use Case</a:t>
            </a:r>
            <a:endParaRPr sz="800">
              <a:latin typeface="Arial"/>
              <a:ea typeface="Arial"/>
              <a:cs typeface="Arial"/>
            </a:endParaRPr>
          </a:p>
        </p:txBody>
      </p:sp>
      <p:sp>
        <p:nvSpPr>
          <p:cNvPr id="35" name="Shape 33">
            <a:extLst xmlns:a="http://schemas.openxmlformats.org/drawingml/2006/main">
              <a:ext uri="{FF2B5EF4-FFF2-40B4-BE49-F238E27FC236}">
                <a16:creationId xmlns:a16="http://schemas.microsoft.com/office/drawing/2014/main" id="{6F1CDAA4-317B-497E-A2E2-6A11024D9965}"/>
              </a:ext>
            </a:extLst>
          </p:cNvPr>
          <p:cNvSpPr>
            <a:spLocks xmlns:a="http://schemas.openxmlformats.org/drawingml/2006/main" noGrp="1"/>
          </p:cNvSpPr>
          <p:nvPr/>
        </p:nvSpPr>
        <p:spPr>
          <a:xfrm xmlns:a="http://schemas.openxmlformats.org/drawingml/2006/main" rot="0" flipH="0" flipV="0">
            <a:off x="6415204" y="1371599"/>
            <a:ext cx="944547" cy="433749"/>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6" name="Text 34">
            <a:extLst xmlns:a="http://schemas.openxmlformats.org/drawingml/2006/main">
              <a:ext uri="{FF2B5EF4-FFF2-40B4-BE49-F238E27FC236}">
                <a16:creationId xmlns:a16="http://schemas.microsoft.com/office/drawing/2014/main" id="{E377BA62-6D21-4465-824F-F571DE991403}"/>
              </a:ext>
            </a:extLst>
          </p:cNvPr>
          <p:cNvSpPr>
            <a:spLocks xmlns:a="http://schemas.openxmlformats.org/drawingml/2006/main" noGrp="1"/>
          </p:cNvSpPr>
          <p:nvPr/>
        </p:nvSpPr>
        <p:spPr>
          <a:xfrm xmlns:a="http://schemas.openxmlformats.org/drawingml/2006/main" rot="0" flipH="0" flipV="0">
            <a:off x="6465805" y="1448143"/>
            <a:ext cx="843346" cy="306175"/>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Control</a:t>
            </a:r>
            <a:endParaRPr sz="800">
              <a:latin typeface="Arial"/>
              <a:ea typeface="Arial"/>
              <a:cs typeface="Arial"/>
            </a:endParaRPr>
          </a:p>
        </p:txBody>
      </p:sp>
      <p:sp>
        <p:nvSpPr>
          <p:cNvPr id="37" name="Shape 35">
            <a:extLst xmlns:a="http://schemas.openxmlformats.org/drawingml/2006/main">
              <a:ext uri="{FF2B5EF4-FFF2-40B4-BE49-F238E27FC236}">
                <a16:creationId xmlns:a16="http://schemas.microsoft.com/office/drawing/2014/main" id="{11D42093-3790-4A2B-8D36-974ACC52D0D9}"/>
              </a:ext>
            </a:extLst>
          </p:cNvPr>
          <p:cNvSpPr>
            <a:spLocks xmlns:a="http://schemas.openxmlformats.org/drawingml/2006/main" noGrp="1"/>
          </p:cNvSpPr>
          <p:nvPr/>
        </p:nvSpPr>
        <p:spPr>
          <a:xfrm xmlns:a="http://schemas.openxmlformats.org/drawingml/2006/main" rot="0" flipH="0" flipV="0">
            <a:off x="7359752" y="1371599"/>
            <a:ext cx="910813" cy="433749"/>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8" name="Text 36">
            <a:extLst xmlns:a="http://schemas.openxmlformats.org/drawingml/2006/main">
              <a:ext uri="{FF2B5EF4-FFF2-40B4-BE49-F238E27FC236}">
                <a16:creationId xmlns:a16="http://schemas.microsoft.com/office/drawing/2014/main" id="{BC222937-DB67-41AB-B617-605D21D88B4F}"/>
              </a:ext>
            </a:extLst>
          </p:cNvPr>
          <p:cNvSpPr>
            <a:spLocks xmlns:a="http://schemas.openxmlformats.org/drawingml/2006/main" noGrp="1"/>
          </p:cNvSpPr>
          <p:nvPr/>
        </p:nvSpPr>
        <p:spPr>
          <a:xfrm xmlns:a="http://schemas.openxmlformats.org/drawingml/2006/main" rot="0" flipH="0" flipV="0">
            <a:off x="7410353" y="1448143"/>
            <a:ext cx="809612" cy="306175"/>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TCO / Price Tension</a:t>
            </a:r>
            <a:endParaRPr sz="800">
              <a:latin typeface="Arial"/>
              <a:ea typeface="Arial"/>
              <a:cs typeface="Arial"/>
            </a:endParaRPr>
          </a:p>
        </p:txBody>
      </p:sp>
      <p:sp>
        <p:nvSpPr>
          <p:cNvPr id="39" name="Shape 37">
            <a:extLst xmlns:a="http://schemas.openxmlformats.org/drawingml/2006/main">
              <a:ext uri="{FF2B5EF4-FFF2-40B4-BE49-F238E27FC236}">
                <a16:creationId xmlns:a16="http://schemas.microsoft.com/office/drawing/2014/main" id="{A4BC6685-F7D8-495C-A1F8-4ADFB5C00088}"/>
              </a:ext>
            </a:extLst>
          </p:cNvPr>
          <p:cNvSpPr>
            <a:spLocks xmlns:a="http://schemas.openxmlformats.org/drawingml/2006/main" noGrp="1"/>
          </p:cNvSpPr>
          <p:nvPr/>
        </p:nvSpPr>
        <p:spPr>
          <a:xfrm xmlns:a="http://schemas.openxmlformats.org/drawingml/2006/main" rot="0" flipH="0" flipV="0">
            <a:off x="8270566" y="1371599"/>
            <a:ext cx="1028882" cy="433749"/>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0" name="Text 38">
            <a:extLst xmlns:a="http://schemas.openxmlformats.org/drawingml/2006/main">
              <a:ext uri="{FF2B5EF4-FFF2-40B4-BE49-F238E27FC236}">
                <a16:creationId xmlns:a16="http://schemas.microsoft.com/office/drawing/2014/main" id="{052F13EF-BC9A-4178-AF4D-8BFD9450DBC9}"/>
              </a:ext>
            </a:extLst>
          </p:cNvPr>
          <p:cNvSpPr>
            <a:spLocks xmlns:a="http://schemas.openxmlformats.org/drawingml/2006/main" noGrp="1"/>
          </p:cNvSpPr>
          <p:nvPr/>
        </p:nvSpPr>
        <p:spPr>
          <a:xfrm xmlns:a="http://schemas.openxmlformats.org/drawingml/2006/main" rot="0" flipH="0" flipV="0">
            <a:off x="8321166" y="1448143"/>
            <a:ext cx="927680" cy="306175"/>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Lock-In Risk</a:t>
            </a:r>
            <a:endParaRPr sz="800">
              <a:latin typeface="Arial"/>
              <a:ea typeface="Arial"/>
              <a:cs typeface="Arial"/>
            </a:endParaRPr>
          </a:p>
        </p:txBody>
      </p:sp>
      <p:sp>
        <p:nvSpPr>
          <p:cNvPr id="41" name="Shape 39">
            <a:extLst xmlns:a="http://schemas.openxmlformats.org/drawingml/2006/main">
              <a:ext uri="{FF2B5EF4-FFF2-40B4-BE49-F238E27FC236}">
                <a16:creationId xmlns:a16="http://schemas.microsoft.com/office/drawing/2014/main" id="{A0F40F2F-EE8D-4BF3-A363-16715FFF1251}"/>
              </a:ext>
            </a:extLst>
          </p:cNvPr>
          <p:cNvSpPr>
            <a:spLocks xmlns:a="http://schemas.openxmlformats.org/drawingml/2006/main" noGrp="1"/>
          </p:cNvSpPr>
          <p:nvPr/>
        </p:nvSpPr>
        <p:spPr>
          <a:xfrm xmlns:a="http://schemas.openxmlformats.org/drawingml/2006/main" rot="0" flipH="0" flipV="0">
            <a:off x="3581562" y="1805348"/>
            <a:ext cx="1130083" cy="918527"/>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2" name="Text 40">
            <a:extLst xmlns:a="http://schemas.openxmlformats.org/drawingml/2006/main">
              <a:ext uri="{FF2B5EF4-FFF2-40B4-BE49-F238E27FC236}">
                <a16:creationId xmlns:a16="http://schemas.microsoft.com/office/drawing/2014/main" id="{1B829CAB-7D0E-4C2C-A1C0-32E881D68736}"/>
              </a:ext>
            </a:extLst>
          </p:cNvPr>
          <p:cNvSpPr>
            <a:spLocks xmlns:a="http://schemas.openxmlformats.org/drawingml/2006/main" noGrp="1"/>
          </p:cNvSpPr>
          <p:nvPr/>
        </p:nvSpPr>
        <p:spPr>
          <a:xfrm xmlns:a="http://schemas.openxmlformats.org/drawingml/2006/main" rot="0" flipH="0" flipV="0">
            <a:off x="3632162" y="1875513"/>
            <a:ext cx="1028882" cy="80371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Single OEM bundle</a:t>
            </a:r>
            <a:endParaRPr sz="800">
              <a:latin typeface="Arial"/>
              <a:ea typeface="Arial"/>
              <a:cs typeface="Arial"/>
            </a:endParaRPr>
          </a:p>
        </p:txBody>
      </p:sp>
      <p:sp>
        <p:nvSpPr>
          <p:cNvPr id="43" name="Shape 41">
            <a:extLst xmlns:a="http://schemas.openxmlformats.org/drawingml/2006/main">
              <a:ext uri="{FF2B5EF4-FFF2-40B4-BE49-F238E27FC236}">
                <a16:creationId xmlns:a16="http://schemas.microsoft.com/office/drawing/2014/main" id="{DFA739B9-4DED-4149-B7E5-B4A2FCBAEAA0}"/>
              </a:ext>
            </a:extLst>
          </p:cNvPr>
          <p:cNvSpPr>
            <a:spLocks xmlns:a="http://schemas.openxmlformats.org/drawingml/2006/main" noGrp="1"/>
          </p:cNvSpPr>
          <p:nvPr/>
        </p:nvSpPr>
        <p:spPr>
          <a:xfrm xmlns:a="http://schemas.openxmlformats.org/drawingml/2006/main" rot="0" flipH="0" flipV="0">
            <a:off x="4711645" y="1805348"/>
            <a:ext cx="1703558" cy="918527"/>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4" name="Text 42">
            <a:extLst xmlns:a="http://schemas.openxmlformats.org/drawingml/2006/main">
              <a:ext uri="{FF2B5EF4-FFF2-40B4-BE49-F238E27FC236}">
                <a16:creationId xmlns:a16="http://schemas.microsoft.com/office/drawing/2014/main" id="{797F8447-971E-4D7E-B1EB-6ECD7EE399D4}"/>
              </a:ext>
            </a:extLst>
          </p:cNvPr>
          <p:cNvSpPr>
            <a:spLocks xmlns:a="http://schemas.openxmlformats.org/drawingml/2006/main" noGrp="1"/>
          </p:cNvSpPr>
          <p:nvPr/>
        </p:nvSpPr>
        <p:spPr>
          <a:xfrm xmlns:a="http://schemas.openxmlformats.org/drawingml/2006/main" rot="0" flipH="0" flipV="0">
            <a:off x="4762246" y="1875513"/>
            <a:ext cx="1602357" cy="80371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Use when operational simplicity and escalation clarity dominate.</a:t>
            </a:r>
            <a:endParaRPr sz="800">
              <a:latin typeface="Arial"/>
              <a:ea typeface="Arial"/>
              <a:cs typeface="Arial"/>
            </a:endParaRPr>
          </a:p>
        </p:txBody>
      </p:sp>
      <p:sp>
        <p:nvSpPr>
          <p:cNvPr id="45" name="Shape 43">
            <a:extLst xmlns:a="http://schemas.openxmlformats.org/drawingml/2006/main">
              <a:ext uri="{FF2B5EF4-FFF2-40B4-BE49-F238E27FC236}">
                <a16:creationId xmlns:a16="http://schemas.microsoft.com/office/drawing/2014/main" id="{77878D17-E524-46F8-997C-8B2713CEEE4F}"/>
              </a:ext>
            </a:extLst>
          </p:cNvPr>
          <p:cNvSpPr>
            <a:spLocks xmlns:a="http://schemas.openxmlformats.org/drawingml/2006/main" noGrp="1"/>
          </p:cNvSpPr>
          <p:nvPr/>
        </p:nvSpPr>
        <p:spPr>
          <a:xfrm xmlns:a="http://schemas.openxmlformats.org/drawingml/2006/main" rot="0" flipH="0" flipV="0">
            <a:off x="6415204" y="1805348"/>
            <a:ext cx="944547" cy="918527"/>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6" name="Text 44">
            <a:extLst xmlns:a="http://schemas.openxmlformats.org/drawingml/2006/main">
              <a:ext uri="{FF2B5EF4-FFF2-40B4-BE49-F238E27FC236}">
                <a16:creationId xmlns:a16="http://schemas.microsoft.com/office/drawing/2014/main" id="{39DEDE6C-EF2A-434F-81AF-E1606862DEAF}"/>
              </a:ext>
            </a:extLst>
          </p:cNvPr>
          <p:cNvSpPr>
            <a:spLocks xmlns:a="http://schemas.openxmlformats.org/drawingml/2006/main" noGrp="1"/>
          </p:cNvSpPr>
          <p:nvPr/>
        </p:nvSpPr>
        <p:spPr>
          <a:xfrm xmlns:a="http://schemas.openxmlformats.org/drawingml/2006/main" rot="0" flipH="0" flipV="0">
            <a:off x="6465805" y="1875513"/>
            <a:ext cx="843346" cy="80371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3E4548"/>
                </a:solidFill>
                <a:latin typeface="Arial"/>
                <a:ea typeface="Arial"/>
                <a:cs typeface="Arial"/>
              </a:rPr>
              <a:t>High</a:t>
            </a:r>
            <a:endParaRPr sz="800">
              <a:latin typeface="Arial"/>
              <a:ea typeface="Arial"/>
              <a:cs typeface="Arial"/>
            </a:endParaRPr>
          </a:p>
        </p:txBody>
      </p:sp>
      <p:sp>
        <p:nvSpPr>
          <p:cNvPr id="47" name="Shape 45">
            <a:extLst xmlns:a="http://schemas.openxmlformats.org/drawingml/2006/main">
              <a:ext uri="{FF2B5EF4-FFF2-40B4-BE49-F238E27FC236}">
                <a16:creationId xmlns:a16="http://schemas.microsoft.com/office/drawing/2014/main" id="{381DAD1C-1674-4419-814F-2CC12C998887}"/>
              </a:ext>
            </a:extLst>
          </p:cNvPr>
          <p:cNvSpPr>
            <a:spLocks xmlns:a="http://schemas.openxmlformats.org/drawingml/2006/main" noGrp="1"/>
          </p:cNvSpPr>
          <p:nvPr/>
        </p:nvSpPr>
        <p:spPr>
          <a:xfrm xmlns:a="http://schemas.openxmlformats.org/drawingml/2006/main" rot="0" flipH="0" flipV="0">
            <a:off x="7359752" y="1805348"/>
            <a:ext cx="910813" cy="918527"/>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8" name="Text 46">
            <a:extLst xmlns:a="http://schemas.openxmlformats.org/drawingml/2006/main">
              <a:ext uri="{FF2B5EF4-FFF2-40B4-BE49-F238E27FC236}">
                <a16:creationId xmlns:a16="http://schemas.microsoft.com/office/drawing/2014/main" id="{F7E84706-9C9E-4716-9316-F541638576B9}"/>
              </a:ext>
            </a:extLst>
          </p:cNvPr>
          <p:cNvSpPr>
            <a:spLocks xmlns:a="http://schemas.openxmlformats.org/drawingml/2006/main" noGrp="1"/>
          </p:cNvSpPr>
          <p:nvPr/>
        </p:nvSpPr>
        <p:spPr>
          <a:xfrm xmlns:a="http://schemas.openxmlformats.org/drawingml/2006/main" rot="0" flipH="0" flipV="0">
            <a:off x="7410353" y="1875513"/>
            <a:ext cx="809612" cy="80371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3E4548"/>
                </a:solidFill>
                <a:latin typeface="Arial"/>
                <a:ea typeface="Arial"/>
                <a:cs typeface="Arial"/>
              </a:rPr>
              <a:t>Low–Med</a:t>
            </a:r>
            <a:endParaRPr sz="800">
              <a:latin typeface="Arial"/>
              <a:ea typeface="Arial"/>
              <a:cs typeface="Arial"/>
            </a:endParaRPr>
          </a:p>
        </p:txBody>
      </p:sp>
      <p:sp>
        <p:nvSpPr>
          <p:cNvPr id="49" name="Shape 47">
            <a:extLst xmlns:a="http://schemas.openxmlformats.org/drawingml/2006/main">
              <a:ext uri="{FF2B5EF4-FFF2-40B4-BE49-F238E27FC236}">
                <a16:creationId xmlns:a16="http://schemas.microsoft.com/office/drawing/2014/main" id="{473666FD-6E5A-4FEE-A94B-7E77FEF4BDEE}"/>
              </a:ext>
            </a:extLst>
          </p:cNvPr>
          <p:cNvSpPr>
            <a:spLocks xmlns:a="http://schemas.openxmlformats.org/drawingml/2006/main" noGrp="1"/>
          </p:cNvSpPr>
          <p:nvPr/>
        </p:nvSpPr>
        <p:spPr>
          <a:xfrm xmlns:a="http://schemas.openxmlformats.org/drawingml/2006/main" rot="0" flipH="0" flipV="0">
            <a:off x="8270566" y="1805348"/>
            <a:ext cx="1028882" cy="918527"/>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0" name="Text 48">
            <a:extLst xmlns:a="http://schemas.openxmlformats.org/drawingml/2006/main">
              <a:ext uri="{FF2B5EF4-FFF2-40B4-BE49-F238E27FC236}">
                <a16:creationId xmlns:a16="http://schemas.microsoft.com/office/drawing/2014/main" id="{BD2C2692-0F65-4FAB-9251-E07E2E8A2459}"/>
              </a:ext>
            </a:extLst>
          </p:cNvPr>
          <p:cNvSpPr>
            <a:spLocks xmlns:a="http://schemas.openxmlformats.org/drawingml/2006/main" noGrp="1"/>
          </p:cNvSpPr>
          <p:nvPr/>
        </p:nvSpPr>
        <p:spPr>
          <a:xfrm xmlns:a="http://schemas.openxmlformats.org/drawingml/2006/main" rot="0" flipH="0" flipV="0">
            <a:off x="8321166" y="1875513"/>
            <a:ext cx="927680" cy="80371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42318"/>
                </a:solidFill>
                <a:latin typeface="Arial"/>
                <a:ea typeface="Arial"/>
                <a:cs typeface="Arial"/>
              </a:rPr>
              <a:t>High</a:t>
            </a:r>
            <a:endParaRPr sz="800">
              <a:latin typeface="Arial"/>
              <a:ea typeface="Arial"/>
              <a:cs typeface="Arial"/>
            </a:endParaRPr>
          </a:p>
        </p:txBody>
      </p:sp>
      <p:sp>
        <p:nvSpPr>
          <p:cNvPr id="51" name="Shape 49">
            <a:extLst xmlns:a="http://schemas.openxmlformats.org/drawingml/2006/main">
              <a:ext uri="{FF2B5EF4-FFF2-40B4-BE49-F238E27FC236}">
                <a16:creationId xmlns:a16="http://schemas.microsoft.com/office/drawing/2014/main" id="{F38C4C6A-6A9B-4B02-A7CD-A8BA3BBC1BAC}"/>
              </a:ext>
            </a:extLst>
          </p:cNvPr>
          <p:cNvSpPr>
            <a:spLocks xmlns:a="http://schemas.openxmlformats.org/drawingml/2006/main" noGrp="1"/>
          </p:cNvSpPr>
          <p:nvPr/>
        </p:nvSpPr>
        <p:spPr>
          <a:xfrm xmlns:a="http://schemas.openxmlformats.org/drawingml/2006/main" rot="0" flipH="0" flipV="0">
            <a:off x="3581562" y="2723875"/>
            <a:ext cx="1130083" cy="918527"/>
          </a:xfrm>
          <a:prstGeom xmlns:a="http://schemas.openxmlformats.org/drawingml/2006/main" prst="rect">
            <a:avLst/>
          </a:prstGeom>
          <a:solidFill xmlns:a="http://schemas.openxmlformats.org/drawingml/2006/main">
            <a:srgbClr val="ECE5D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2" name="Text 50">
            <a:extLst xmlns:a="http://schemas.openxmlformats.org/drawingml/2006/main">
              <a:ext uri="{FF2B5EF4-FFF2-40B4-BE49-F238E27FC236}">
                <a16:creationId xmlns:a16="http://schemas.microsoft.com/office/drawing/2014/main" id="{EBF69C0D-8A84-413B-970E-89D9979D6D0C}"/>
              </a:ext>
            </a:extLst>
          </p:cNvPr>
          <p:cNvSpPr>
            <a:spLocks xmlns:a="http://schemas.openxmlformats.org/drawingml/2006/main" noGrp="1"/>
          </p:cNvSpPr>
          <p:nvPr/>
        </p:nvSpPr>
        <p:spPr>
          <a:xfrm xmlns:a="http://schemas.openxmlformats.org/drawingml/2006/main" rot="0" flipH="0" flipV="0">
            <a:off x="3632162" y="2794041"/>
            <a:ext cx="1028882" cy="80371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557A61"/>
                </a:solidFill>
                <a:latin typeface="Arial"/>
                <a:ea typeface="Arial"/>
                <a:cs typeface="Arial"/>
              </a:rPr>
              <a:t>Controlled ecosystem</a:t>
            </a:r>
            <a:endParaRPr sz="800">
              <a:latin typeface="Arial"/>
              <a:ea typeface="Arial"/>
              <a:cs typeface="Arial"/>
            </a:endParaRPr>
          </a:p>
        </p:txBody>
      </p:sp>
      <p:sp>
        <p:nvSpPr>
          <p:cNvPr id="53" name="Shape 51">
            <a:extLst xmlns:a="http://schemas.openxmlformats.org/drawingml/2006/main">
              <a:ext uri="{FF2B5EF4-FFF2-40B4-BE49-F238E27FC236}">
                <a16:creationId xmlns:a16="http://schemas.microsoft.com/office/drawing/2014/main" id="{27283C95-B0D8-4B11-8902-92A23C6B0E9C}"/>
              </a:ext>
            </a:extLst>
          </p:cNvPr>
          <p:cNvSpPr>
            <a:spLocks xmlns:a="http://schemas.openxmlformats.org/drawingml/2006/main" noGrp="1"/>
          </p:cNvSpPr>
          <p:nvPr/>
        </p:nvSpPr>
        <p:spPr>
          <a:xfrm xmlns:a="http://schemas.openxmlformats.org/drawingml/2006/main" rot="0" flipH="0" flipV="0">
            <a:off x="4711645" y="2723875"/>
            <a:ext cx="1703558" cy="918527"/>
          </a:xfrm>
          <a:prstGeom xmlns:a="http://schemas.openxmlformats.org/drawingml/2006/main" prst="rect">
            <a:avLst/>
          </a:prstGeom>
          <a:solidFill xmlns:a="http://schemas.openxmlformats.org/drawingml/2006/main">
            <a:srgbClr val="ECE5D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4" name="Text 52">
            <a:extLst xmlns:a="http://schemas.openxmlformats.org/drawingml/2006/main">
              <a:ext uri="{FF2B5EF4-FFF2-40B4-BE49-F238E27FC236}">
                <a16:creationId xmlns:a16="http://schemas.microsoft.com/office/drawing/2014/main" id="{366D652F-322C-44AD-B815-9B5ECCF775F6}"/>
              </a:ext>
            </a:extLst>
          </p:cNvPr>
          <p:cNvSpPr>
            <a:spLocks xmlns:a="http://schemas.openxmlformats.org/drawingml/2006/main" noGrp="1"/>
          </p:cNvSpPr>
          <p:nvPr/>
        </p:nvSpPr>
        <p:spPr>
          <a:xfrm xmlns:a="http://schemas.openxmlformats.org/drawingml/2006/main" rot="0" flipH="0" flipV="0">
            <a:off x="4762246" y="2794041"/>
            <a:ext cx="1602357" cy="80371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Dual broad-stack OEMs, specialist lots and role-specific delivery partners.</a:t>
            </a:r>
            <a:endParaRPr sz="800">
              <a:latin typeface="Arial"/>
              <a:ea typeface="Arial"/>
              <a:cs typeface="Arial"/>
            </a:endParaRPr>
          </a:p>
        </p:txBody>
      </p:sp>
      <p:sp>
        <p:nvSpPr>
          <p:cNvPr id="55" name="Shape 53">
            <a:extLst xmlns:a="http://schemas.openxmlformats.org/drawingml/2006/main">
              <a:ext uri="{FF2B5EF4-FFF2-40B4-BE49-F238E27FC236}">
                <a16:creationId xmlns:a16="http://schemas.microsoft.com/office/drawing/2014/main" id="{750A5229-39E4-49A8-A73E-F3EA74050504}"/>
              </a:ext>
            </a:extLst>
          </p:cNvPr>
          <p:cNvSpPr>
            <a:spLocks xmlns:a="http://schemas.openxmlformats.org/drawingml/2006/main" noGrp="1"/>
          </p:cNvSpPr>
          <p:nvPr/>
        </p:nvSpPr>
        <p:spPr>
          <a:xfrm xmlns:a="http://schemas.openxmlformats.org/drawingml/2006/main" rot="0" flipH="0" flipV="0">
            <a:off x="6415204" y="2723875"/>
            <a:ext cx="944547" cy="918527"/>
          </a:xfrm>
          <a:prstGeom xmlns:a="http://schemas.openxmlformats.org/drawingml/2006/main" prst="rect">
            <a:avLst/>
          </a:prstGeom>
          <a:solidFill xmlns:a="http://schemas.openxmlformats.org/drawingml/2006/main">
            <a:srgbClr val="ECE5D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6" name="Text 54">
            <a:extLst xmlns:a="http://schemas.openxmlformats.org/drawingml/2006/main">
              <a:ext uri="{FF2B5EF4-FFF2-40B4-BE49-F238E27FC236}">
                <a16:creationId xmlns:a16="http://schemas.microsoft.com/office/drawing/2014/main" id="{29C5BF65-37E0-4DB0-9102-CB054A1813DF}"/>
              </a:ext>
            </a:extLst>
          </p:cNvPr>
          <p:cNvSpPr>
            <a:spLocks xmlns:a="http://schemas.openxmlformats.org/drawingml/2006/main" noGrp="1"/>
          </p:cNvSpPr>
          <p:nvPr/>
        </p:nvSpPr>
        <p:spPr>
          <a:xfrm xmlns:a="http://schemas.openxmlformats.org/drawingml/2006/main" rot="0" flipH="0" flipV="0">
            <a:off x="6465805" y="2794041"/>
            <a:ext cx="843346" cy="80371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3E4548"/>
                </a:solidFill>
                <a:latin typeface="Arial"/>
                <a:ea typeface="Arial"/>
                <a:cs typeface="Arial"/>
              </a:rPr>
              <a:t>High</a:t>
            </a:r>
            <a:endParaRPr sz="800">
              <a:latin typeface="Arial"/>
              <a:ea typeface="Arial"/>
              <a:cs typeface="Arial"/>
            </a:endParaRPr>
          </a:p>
        </p:txBody>
      </p:sp>
      <p:sp>
        <p:nvSpPr>
          <p:cNvPr id="57" name="Shape 55">
            <a:extLst xmlns:a="http://schemas.openxmlformats.org/drawingml/2006/main">
              <a:ext uri="{FF2B5EF4-FFF2-40B4-BE49-F238E27FC236}">
                <a16:creationId xmlns:a16="http://schemas.microsoft.com/office/drawing/2014/main" id="{C836D56F-4E34-4CAC-A30C-26781BFCEEA8}"/>
              </a:ext>
            </a:extLst>
          </p:cNvPr>
          <p:cNvSpPr>
            <a:spLocks xmlns:a="http://schemas.openxmlformats.org/drawingml/2006/main" noGrp="1"/>
          </p:cNvSpPr>
          <p:nvPr/>
        </p:nvSpPr>
        <p:spPr>
          <a:xfrm xmlns:a="http://schemas.openxmlformats.org/drawingml/2006/main" rot="0" flipH="0" flipV="0">
            <a:off x="7359752" y="2723875"/>
            <a:ext cx="910813" cy="918527"/>
          </a:xfrm>
          <a:prstGeom xmlns:a="http://schemas.openxmlformats.org/drawingml/2006/main" prst="rect">
            <a:avLst/>
          </a:prstGeom>
          <a:solidFill xmlns:a="http://schemas.openxmlformats.org/drawingml/2006/main">
            <a:srgbClr val="ECE5D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8" name="Text 56">
            <a:extLst xmlns:a="http://schemas.openxmlformats.org/drawingml/2006/main">
              <a:ext uri="{FF2B5EF4-FFF2-40B4-BE49-F238E27FC236}">
                <a16:creationId xmlns:a16="http://schemas.microsoft.com/office/drawing/2014/main" id="{7FB5A977-0519-4589-B362-7287C5AF59EF}"/>
              </a:ext>
            </a:extLst>
          </p:cNvPr>
          <p:cNvSpPr>
            <a:spLocks xmlns:a="http://schemas.openxmlformats.org/drawingml/2006/main" noGrp="1"/>
          </p:cNvSpPr>
          <p:nvPr/>
        </p:nvSpPr>
        <p:spPr>
          <a:xfrm xmlns:a="http://schemas.openxmlformats.org/drawingml/2006/main" rot="0" flipH="0" flipV="0">
            <a:off x="7410353" y="2794041"/>
            <a:ext cx="809612" cy="80371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High</a:t>
            </a:r>
            <a:endParaRPr sz="800">
              <a:latin typeface="Arial"/>
              <a:ea typeface="Arial"/>
              <a:cs typeface="Arial"/>
            </a:endParaRPr>
          </a:p>
        </p:txBody>
      </p:sp>
      <p:sp>
        <p:nvSpPr>
          <p:cNvPr id="59" name="Shape 57">
            <a:extLst xmlns:a="http://schemas.openxmlformats.org/drawingml/2006/main">
              <a:ext uri="{FF2B5EF4-FFF2-40B4-BE49-F238E27FC236}">
                <a16:creationId xmlns:a16="http://schemas.microsoft.com/office/drawing/2014/main" id="{28034FC3-0599-4827-B2A9-06C5B4630A88}"/>
              </a:ext>
            </a:extLst>
          </p:cNvPr>
          <p:cNvSpPr>
            <a:spLocks xmlns:a="http://schemas.openxmlformats.org/drawingml/2006/main" noGrp="1"/>
          </p:cNvSpPr>
          <p:nvPr/>
        </p:nvSpPr>
        <p:spPr>
          <a:xfrm xmlns:a="http://schemas.openxmlformats.org/drawingml/2006/main" rot="0" flipH="0" flipV="0">
            <a:off x="8270566" y="2723875"/>
            <a:ext cx="1028882" cy="918527"/>
          </a:xfrm>
          <a:prstGeom xmlns:a="http://schemas.openxmlformats.org/drawingml/2006/main" prst="rect">
            <a:avLst/>
          </a:prstGeom>
          <a:solidFill xmlns:a="http://schemas.openxmlformats.org/drawingml/2006/main">
            <a:srgbClr val="ECE5DB"/>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0" name="Text 58">
            <a:extLst xmlns:a="http://schemas.openxmlformats.org/drawingml/2006/main">
              <a:ext uri="{FF2B5EF4-FFF2-40B4-BE49-F238E27FC236}">
                <a16:creationId xmlns:a16="http://schemas.microsoft.com/office/drawing/2014/main" id="{A9A15A03-09DE-40A9-8C80-63A1C35E4624}"/>
              </a:ext>
            </a:extLst>
          </p:cNvPr>
          <p:cNvSpPr>
            <a:spLocks xmlns:a="http://schemas.openxmlformats.org/drawingml/2006/main" noGrp="1"/>
          </p:cNvSpPr>
          <p:nvPr/>
        </p:nvSpPr>
        <p:spPr>
          <a:xfrm xmlns:a="http://schemas.openxmlformats.org/drawingml/2006/main" rot="0" flipH="0" flipV="0">
            <a:off x="8321166" y="2794041"/>
            <a:ext cx="927680" cy="80371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C69345"/>
                </a:solidFill>
                <a:latin typeface="Arial"/>
                <a:ea typeface="Arial"/>
                <a:cs typeface="Arial"/>
              </a:rPr>
              <a:t>Medium</a:t>
            </a:r>
            <a:endParaRPr sz="800">
              <a:latin typeface="Arial"/>
              <a:ea typeface="Arial"/>
              <a:cs typeface="Arial"/>
            </a:endParaRPr>
          </a:p>
        </p:txBody>
      </p:sp>
      <p:sp>
        <p:nvSpPr>
          <p:cNvPr id="61" name="Shape 59">
            <a:extLst xmlns:a="http://schemas.openxmlformats.org/drawingml/2006/main">
              <a:ext uri="{FF2B5EF4-FFF2-40B4-BE49-F238E27FC236}">
                <a16:creationId xmlns:a16="http://schemas.microsoft.com/office/drawing/2014/main" id="{1C0FB2BA-37B1-494D-A561-0AF5D7828097}"/>
              </a:ext>
            </a:extLst>
          </p:cNvPr>
          <p:cNvSpPr>
            <a:spLocks xmlns:a="http://schemas.openxmlformats.org/drawingml/2006/main" noGrp="1"/>
          </p:cNvSpPr>
          <p:nvPr/>
        </p:nvSpPr>
        <p:spPr>
          <a:xfrm xmlns:a="http://schemas.openxmlformats.org/drawingml/2006/main" rot="0" flipH="0" flipV="0">
            <a:off x="3767098" y="3348984"/>
            <a:ext cx="759011" cy="242389"/>
          </a:xfrm>
          <a:prstGeom xmlns:a="http://schemas.openxmlformats.org/drawingml/2006/main" prst="roundRect">
            <a:avLst>
              <a:gd name="adj" fmla="val 26316"/>
            </a:avLst>
          </a:prstGeom>
          <a:solidFill xmlns:a="http://schemas.openxmlformats.org/drawingml/2006/main">
            <a:srgbClr val="ECE5DB"/>
          </a:solidFill>
          <a:ln xmlns:a="http://schemas.openxmlformats.org/drawingml/2006/main" w="444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2" name="Text 60">
            <a:extLst xmlns:a="http://schemas.openxmlformats.org/drawingml/2006/main">
              <a:ext uri="{FF2B5EF4-FFF2-40B4-BE49-F238E27FC236}">
                <a16:creationId xmlns:a16="http://schemas.microsoft.com/office/drawing/2014/main" id="{D355E892-11D5-4AD5-87E9-5EB7DD05099F}"/>
              </a:ext>
            </a:extLst>
          </p:cNvPr>
          <p:cNvSpPr>
            <a:spLocks xmlns:a="http://schemas.openxmlformats.org/drawingml/2006/main" noGrp="1"/>
          </p:cNvSpPr>
          <p:nvPr/>
        </p:nvSpPr>
        <p:spPr>
          <a:xfrm xmlns:a="http://schemas.openxmlformats.org/drawingml/2006/main" rot="0" flipH="0" flipV="0">
            <a:off x="3809265" y="3415323"/>
            <a:ext cx="674676" cy="10205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557A61"/>
                </a:solidFill>
                <a:latin typeface="Arial"/>
                <a:ea typeface="Arial"/>
                <a:cs typeface="Arial"/>
              </a:rPr>
              <a:t>Preferred</a:t>
            </a:r>
            <a:endParaRPr sz="800">
              <a:latin typeface="Arial"/>
              <a:ea typeface="Arial"/>
              <a:cs typeface="Arial"/>
            </a:endParaRPr>
          </a:p>
        </p:txBody>
      </p:sp>
      <p:sp>
        <p:nvSpPr>
          <p:cNvPr id="63" name="Shape 61">
            <a:extLst xmlns:a="http://schemas.openxmlformats.org/drawingml/2006/main">
              <a:ext uri="{FF2B5EF4-FFF2-40B4-BE49-F238E27FC236}">
                <a16:creationId xmlns:a16="http://schemas.microsoft.com/office/drawing/2014/main" id="{A7566D4C-FB0C-40AD-BDD9-777EF288EB8B}"/>
              </a:ext>
            </a:extLst>
          </p:cNvPr>
          <p:cNvSpPr>
            <a:spLocks xmlns:a="http://schemas.openxmlformats.org/drawingml/2006/main" noGrp="1"/>
          </p:cNvSpPr>
          <p:nvPr/>
        </p:nvSpPr>
        <p:spPr>
          <a:xfrm xmlns:a="http://schemas.openxmlformats.org/drawingml/2006/main" rot="0" flipH="0" flipV="0">
            <a:off x="3581562" y="3642403"/>
            <a:ext cx="1130083" cy="918527"/>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4" name="Text 62">
            <a:extLst xmlns:a="http://schemas.openxmlformats.org/drawingml/2006/main">
              <a:ext uri="{FF2B5EF4-FFF2-40B4-BE49-F238E27FC236}">
                <a16:creationId xmlns:a16="http://schemas.microsoft.com/office/drawing/2014/main" id="{2A643D99-2206-49D1-B26C-CC58D14E1751}"/>
              </a:ext>
            </a:extLst>
          </p:cNvPr>
          <p:cNvSpPr>
            <a:spLocks xmlns:a="http://schemas.openxmlformats.org/drawingml/2006/main" noGrp="1"/>
          </p:cNvSpPr>
          <p:nvPr/>
        </p:nvSpPr>
        <p:spPr>
          <a:xfrm xmlns:a="http://schemas.openxmlformats.org/drawingml/2006/main" rot="0" flipH="0" flipV="0">
            <a:off x="3632162" y="3712568"/>
            <a:ext cx="1028882" cy="80371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b="1">
                <a:solidFill>
                  <a:srgbClr val="111416"/>
                </a:solidFill>
                <a:latin typeface="Arial"/>
                <a:ea typeface="Arial"/>
                <a:cs typeface="Arial"/>
              </a:rPr>
              <a:t>Full NaaS / MSP</a:t>
            </a:r>
            <a:endParaRPr sz="800">
              <a:latin typeface="Arial"/>
              <a:ea typeface="Arial"/>
              <a:cs typeface="Arial"/>
            </a:endParaRPr>
          </a:p>
        </p:txBody>
      </p:sp>
      <p:sp>
        <p:nvSpPr>
          <p:cNvPr id="65" name="Shape 63">
            <a:extLst xmlns:a="http://schemas.openxmlformats.org/drawingml/2006/main">
              <a:ext uri="{FF2B5EF4-FFF2-40B4-BE49-F238E27FC236}">
                <a16:creationId xmlns:a16="http://schemas.microsoft.com/office/drawing/2014/main" id="{218CFFC1-5384-49AD-9C50-82E043E183F4}"/>
              </a:ext>
            </a:extLst>
          </p:cNvPr>
          <p:cNvSpPr>
            <a:spLocks xmlns:a="http://schemas.openxmlformats.org/drawingml/2006/main" noGrp="1"/>
          </p:cNvSpPr>
          <p:nvPr/>
        </p:nvSpPr>
        <p:spPr>
          <a:xfrm xmlns:a="http://schemas.openxmlformats.org/drawingml/2006/main" rot="0" flipH="0" flipV="0">
            <a:off x="4711645" y="3642403"/>
            <a:ext cx="1703558" cy="918527"/>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6" name="Text 64">
            <a:extLst xmlns:a="http://schemas.openxmlformats.org/drawingml/2006/main">
              <a:ext uri="{FF2B5EF4-FFF2-40B4-BE49-F238E27FC236}">
                <a16:creationId xmlns:a16="http://schemas.microsoft.com/office/drawing/2014/main" id="{F8543919-21D1-4BC6-A629-82C35B40B6F5}"/>
              </a:ext>
            </a:extLst>
          </p:cNvPr>
          <p:cNvSpPr>
            <a:spLocks xmlns:a="http://schemas.openxmlformats.org/drawingml/2006/main" noGrp="1"/>
          </p:cNvSpPr>
          <p:nvPr/>
        </p:nvSpPr>
        <p:spPr>
          <a:xfrm xmlns:a="http://schemas.openxmlformats.org/drawingml/2006/main" rot="0" flipH="0" flipV="0">
            <a:off x="4762246" y="3712568"/>
            <a:ext cx="1602357" cy="80371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l">
              <a:buNone/>
            </a:pPr>
            <a:r>
              <a:rPr sz="800">
                <a:solidFill>
                  <a:srgbClr val="3E4548"/>
                </a:solidFill>
                <a:latin typeface="Arial"/>
                <a:ea typeface="Arial"/>
                <a:cs typeface="Arial"/>
              </a:rPr>
              <a:t>Use when low upfront cash and day‑2 accountability matter more than design control.</a:t>
            </a:r>
            <a:endParaRPr sz="800">
              <a:latin typeface="Arial"/>
              <a:ea typeface="Arial"/>
              <a:cs typeface="Arial"/>
            </a:endParaRPr>
          </a:p>
        </p:txBody>
      </p:sp>
      <p:sp>
        <p:nvSpPr>
          <p:cNvPr id="67" name="Shape 65">
            <a:extLst xmlns:a="http://schemas.openxmlformats.org/drawingml/2006/main">
              <a:ext uri="{FF2B5EF4-FFF2-40B4-BE49-F238E27FC236}">
                <a16:creationId xmlns:a16="http://schemas.microsoft.com/office/drawing/2014/main" id="{32930CC7-1311-4359-9132-339CE26007B5}"/>
              </a:ext>
            </a:extLst>
          </p:cNvPr>
          <p:cNvSpPr>
            <a:spLocks xmlns:a="http://schemas.openxmlformats.org/drawingml/2006/main" noGrp="1"/>
          </p:cNvSpPr>
          <p:nvPr/>
        </p:nvSpPr>
        <p:spPr>
          <a:xfrm xmlns:a="http://schemas.openxmlformats.org/drawingml/2006/main" rot="0" flipH="0" flipV="0">
            <a:off x="6415204" y="3642403"/>
            <a:ext cx="944547" cy="918527"/>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8" name="Text 66">
            <a:extLst xmlns:a="http://schemas.openxmlformats.org/drawingml/2006/main">
              <a:ext uri="{FF2B5EF4-FFF2-40B4-BE49-F238E27FC236}">
                <a16:creationId xmlns:a16="http://schemas.microsoft.com/office/drawing/2014/main" id="{87078D5C-6BE6-4DD3-9EDE-9F18A0A2B847}"/>
              </a:ext>
            </a:extLst>
          </p:cNvPr>
          <p:cNvSpPr>
            <a:spLocks xmlns:a="http://schemas.openxmlformats.org/drawingml/2006/main" noGrp="1"/>
          </p:cNvSpPr>
          <p:nvPr/>
        </p:nvSpPr>
        <p:spPr>
          <a:xfrm xmlns:a="http://schemas.openxmlformats.org/drawingml/2006/main" rot="0" flipH="0" flipV="0">
            <a:off x="6465805" y="3712568"/>
            <a:ext cx="843346" cy="80371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3E4548"/>
                </a:solidFill>
                <a:latin typeface="Arial"/>
                <a:ea typeface="Arial"/>
                <a:cs typeface="Arial"/>
              </a:rPr>
              <a:t>Medium</a:t>
            </a:r>
            <a:endParaRPr sz="800">
              <a:latin typeface="Arial"/>
              <a:ea typeface="Arial"/>
              <a:cs typeface="Arial"/>
            </a:endParaRPr>
          </a:p>
        </p:txBody>
      </p:sp>
      <p:sp>
        <p:nvSpPr>
          <p:cNvPr id="69" name="Shape 67">
            <a:extLst xmlns:a="http://schemas.openxmlformats.org/drawingml/2006/main">
              <a:ext uri="{FF2B5EF4-FFF2-40B4-BE49-F238E27FC236}">
                <a16:creationId xmlns:a16="http://schemas.microsoft.com/office/drawing/2014/main" id="{557AC003-3602-496E-ACCC-0D92DE68D556}"/>
              </a:ext>
            </a:extLst>
          </p:cNvPr>
          <p:cNvSpPr>
            <a:spLocks xmlns:a="http://schemas.openxmlformats.org/drawingml/2006/main" noGrp="1"/>
          </p:cNvSpPr>
          <p:nvPr/>
        </p:nvSpPr>
        <p:spPr>
          <a:xfrm xmlns:a="http://schemas.openxmlformats.org/drawingml/2006/main" rot="0" flipH="0" flipV="0">
            <a:off x="7359752" y="3642403"/>
            <a:ext cx="910813" cy="918527"/>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0" name="Text 68">
            <a:extLst xmlns:a="http://schemas.openxmlformats.org/drawingml/2006/main">
              <a:ext uri="{FF2B5EF4-FFF2-40B4-BE49-F238E27FC236}">
                <a16:creationId xmlns:a16="http://schemas.microsoft.com/office/drawing/2014/main" id="{499B34BD-04C7-4290-9B43-47FAF027EE52}"/>
              </a:ext>
            </a:extLst>
          </p:cNvPr>
          <p:cNvSpPr>
            <a:spLocks xmlns:a="http://schemas.openxmlformats.org/drawingml/2006/main" noGrp="1"/>
          </p:cNvSpPr>
          <p:nvPr/>
        </p:nvSpPr>
        <p:spPr>
          <a:xfrm xmlns:a="http://schemas.openxmlformats.org/drawingml/2006/main" rot="0" flipH="0" flipV="0">
            <a:off x="7410353" y="3712568"/>
            <a:ext cx="809612" cy="80371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3E4548"/>
                </a:solidFill>
                <a:latin typeface="Arial"/>
                <a:ea typeface="Arial"/>
                <a:cs typeface="Arial"/>
              </a:rPr>
              <a:t>Medium</a:t>
            </a:r>
            <a:endParaRPr sz="800">
              <a:latin typeface="Arial"/>
              <a:ea typeface="Arial"/>
              <a:cs typeface="Arial"/>
            </a:endParaRPr>
          </a:p>
        </p:txBody>
      </p:sp>
      <p:sp>
        <p:nvSpPr>
          <p:cNvPr id="71" name="Shape 69">
            <a:extLst xmlns:a="http://schemas.openxmlformats.org/drawingml/2006/main">
              <a:ext uri="{FF2B5EF4-FFF2-40B4-BE49-F238E27FC236}">
                <a16:creationId xmlns:a16="http://schemas.microsoft.com/office/drawing/2014/main" id="{CB8C526B-9044-4638-8E21-D0E3A1A97730}"/>
              </a:ext>
            </a:extLst>
          </p:cNvPr>
          <p:cNvSpPr>
            <a:spLocks xmlns:a="http://schemas.openxmlformats.org/drawingml/2006/main" noGrp="1"/>
          </p:cNvSpPr>
          <p:nvPr/>
        </p:nvSpPr>
        <p:spPr>
          <a:xfrm xmlns:a="http://schemas.openxmlformats.org/drawingml/2006/main" rot="0" flipH="0" flipV="0">
            <a:off x="8270566" y="3642403"/>
            <a:ext cx="1028882" cy="918527"/>
          </a:xfrm>
          <a:prstGeom xmlns:a="http://schemas.openxmlformats.org/drawingml/2006/main" prst="rect">
            <a:avLst/>
          </a:prstGeom>
          <a:solidFill xmlns:a="http://schemas.openxmlformats.org/drawingml/2006/main">
            <a:srgbClr val="FFFFFF"/>
          </a:solidFill>
          <a:ln xmlns:a="http://schemas.openxmlformats.org/drawingml/2006/main" w="5334">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2" name="Text 70">
            <a:extLst xmlns:a="http://schemas.openxmlformats.org/drawingml/2006/main">
              <a:ext uri="{FF2B5EF4-FFF2-40B4-BE49-F238E27FC236}">
                <a16:creationId xmlns:a16="http://schemas.microsoft.com/office/drawing/2014/main" id="{614323EA-52CA-440A-AA81-3A0FEA030BD9}"/>
              </a:ext>
            </a:extLst>
          </p:cNvPr>
          <p:cNvSpPr>
            <a:spLocks xmlns:a="http://schemas.openxmlformats.org/drawingml/2006/main" noGrp="1"/>
          </p:cNvSpPr>
          <p:nvPr/>
        </p:nvSpPr>
        <p:spPr>
          <a:xfrm xmlns:a="http://schemas.openxmlformats.org/drawingml/2006/main" rot="0" flipH="0" flipV="0">
            <a:off x="8321166" y="3712568"/>
            <a:ext cx="927680" cy="803711"/>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B42318"/>
                </a:solidFill>
                <a:latin typeface="Arial"/>
                <a:ea typeface="Arial"/>
                <a:cs typeface="Arial"/>
              </a:rPr>
              <a:t>High</a:t>
            </a:r>
            <a:endParaRPr sz="800">
              <a:latin typeface="Arial"/>
              <a:ea typeface="Arial"/>
              <a:cs typeface="Arial"/>
            </a:endParaRPr>
          </a:p>
        </p:txBody>
      </p:sp>
      <p:sp>
        <p:nvSpPr>
          <p:cNvPr id="73" name="Shape 71">
            <a:extLst xmlns:a="http://schemas.openxmlformats.org/drawingml/2006/main">
              <a:ext uri="{FF2B5EF4-FFF2-40B4-BE49-F238E27FC236}">
                <a16:creationId xmlns:a16="http://schemas.microsoft.com/office/drawing/2014/main" id="{8E3F75BB-228E-419F-B86D-B383F60FDFB8}"/>
              </a:ext>
            </a:extLst>
          </p:cNvPr>
          <p:cNvSpPr>
            <a:spLocks xmlns:a="http://schemas.openxmlformats.org/drawingml/2006/main" noGrp="1"/>
          </p:cNvSpPr>
          <p:nvPr/>
        </p:nvSpPr>
        <p:spPr>
          <a:xfrm xmlns:a="http://schemas.openxmlformats.org/drawingml/2006/main" rot="0" flipH="0" flipV="0">
            <a:off x="3584448" y="4608576"/>
            <a:ext cx="5715000" cy="1060704"/>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4" name="Text 72">
            <a:extLst xmlns:a="http://schemas.openxmlformats.org/drawingml/2006/main">
              <a:ext uri="{FF2B5EF4-FFF2-40B4-BE49-F238E27FC236}">
                <a16:creationId xmlns:a16="http://schemas.microsoft.com/office/drawing/2014/main" id="{BEC851ED-0118-4AAE-8A00-448A188E14C9}"/>
              </a:ext>
            </a:extLst>
          </p:cNvPr>
          <p:cNvSpPr>
            <a:spLocks xmlns:a="http://schemas.openxmlformats.org/drawingml/2006/main" noGrp="1"/>
          </p:cNvSpPr>
          <p:nvPr/>
        </p:nvSpPr>
        <p:spPr>
          <a:xfrm xmlns:a="http://schemas.openxmlformats.org/drawingml/2006/main" rot="0" flipH="0" flipV="0">
            <a:off x="3719315" y="4736592"/>
            <a:ext cx="2023008"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Decision rule to use in the RFP</a:t>
            </a:r>
            <a:endParaRPr sz="800">
              <a:latin typeface="Arial"/>
              <a:ea typeface="Arial"/>
              <a:cs typeface="Arial"/>
            </a:endParaRPr>
          </a:p>
        </p:txBody>
      </p:sp>
      <p:sp>
        <p:nvSpPr>
          <p:cNvPr id="75" name="Text 73">
            <a:extLst xmlns:a="http://schemas.openxmlformats.org/drawingml/2006/main">
              <a:ext uri="{FF2B5EF4-FFF2-40B4-BE49-F238E27FC236}">
                <a16:creationId xmlns:a16="http://schemas.microsoft.com/office/drawing/2014/main" id="{D7CB55AC-B530-48A1-9F68-A44ED4AC52C2}"/>
              </a:ext>
            </a:extLst>
          </p:cNvPr>
          <p:cNvSpPr>
            <a:spLocks xmlns:a="http://schemas.openxmlformats.org/drawingml/2006/main" noGrp="1"/>
          </p:cNvSpPr>
          <p:nvPr/>
        </p:nvSpPr>
        <p:spPr>
          <a:xfrm xmlns:a="http://schemas.openxmlformats.org/drawingml/2006/main" rot="0" flipH="0" flipV="0">
            <a:off x="3719315" y="4992624"/>
            <a:ext cx="5411548" cy="40233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Do not award only on hardware discount. Compare the same site archetypes, five-year net TCO, license renewals, support tiers, implementation scope, SLA credits, exit terms and country-level compliance evidence.</a:t>
            </a:r>
            <a:endParaRPr sz="800">
              <a:latin typeface="Arial"/>
              <a:ea typeface="Arial"/>
              <a:cs typeface="Arial"/>
            </a:endParaRPr>
          </a:p>
        </p:txBody>
      </p:sp>
      <p:sp>
        <p:nvSpPr>
          <p:cNvPr id="76" name="Shape 74">
            <a:extLst xmlns:a="http://schemas.openxmlformats.org/drawingml/2006/main">
              <a:ext uri="{FF2B5EF4-FFF2-40B4-BE49-F238E27FC236}">
                <a16:creationId xmlns:a16="http://schemas.microsoft.com/office/drawing/2014/main" id="{7B08312E-80A5-4AA6-977D-66800DD00CB6}"/>
              </a:ext>
            </a:extLst>
          </p:cNvPr>
          <p:cNvSpPr>
            <a:spLocks xmlns:a="http://schemas.openxmlformats.org/drawingml/2006/main" noGrp="1"/>
          </p:cNvSpPr>
          <p:nvPr/>
        </p:nvSpPr>
        <p:spPr>
          <a:xfrm xmlns:a="http://schemas.openxmlformats.org/drawingml/2006/main" rot="0" flipH="0" flipV="0">
            <a:off x="3719315" y="5431536"/>
            <a:ext cx="1180088" cy="173736"/>
          </a:xfrm>
          <a:prstGeom xmlns:a="http://schemas.openxmlformats.org/drawingml/2006/main" prst="roundRect">
            <a:avLst>
              <a:gd name="adj" fmla="val 26316"/>
            </a:avLst>
          </a:prstGeom>
          <a:solidFill xmlns:a="http://schemas.openxmlformats.org/drawingml/2006/main">
            <a:srgbClr val="FFFFFF"/>
          </a:solidFill>
          <a:ln xmlns:a="http://schemas.openxmlformats.org/drawingml/2006/main" w="444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7" name="Text 75">
            <a:extLst xmlns:a="http://schemas.openxmlformats.org/drawingml/2006/main">
              <a:ext uri="{FF2B5EF4-FFF2-40B4-BE49-F238E27FC236}">
                <a16:creationId xmlns:a16="http://schemas.microsoft.com/office/drawing/2014/main" id="{EFE72F9B-F8FA-420D-8402-0E18BFDC5C94}"/>
              </a:ext>
            </a:extLst>
          </p:cNvPr>
          <p:cNvSpPr>
            <a:spLocks xmlns:a="http://schemas.openxmlformats.org/drawingml/2006/main" noGrp="1"/>
          </p:cNvSpPr>
          <p:nvPr/>
        </p:nvSpPr>
        <p:spPr>
          <a:xfrm xmlns:a="http://schemas.openxmlformats.org/drawingml/2006/main" rot="0" flipH="0" flipV="0">
            <a:off x="3761461" y="5479085"/>
            <a:ext cx="1095796"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5-Year TCO</a:t>
            </a:r>
            <a:endParaRPr sz="800">
              <a:latin typeface="Arial"/>
              <a:ea typeface="Arial"/>
              <a:cs typeface="Arial"/>
            </a:endParaRPr>
          </a:p>
        </p:txBody>
      </p:sp>
      <p:sp>
        <p:nvSpPr>
          <p:cNvPr id="78" name="Shape 76">
            <a:extLst xmlns:a="http://schemas.openxmlformats.org/drawingml/2006/main">
              <a:ext uri="{FF2B5EF4-FFF2-40B4-BE49-F238E27FC236}">
                <a16:creationId xmlns:a16="http://schemas.microsoft.com/office/drawing/2014/main" id="{DCC29E59-147B-421B-A802-B601B9F022D8}"/>
              </a:ext>
            </a:extLst>
          </p:cNvPr>
          <p:cNvSpPr>
            <a:spLocks xmlns:a="http://schemas.openxmlformats.org/drawingml/2006/main" noGrp="1"/>
          </p:cNvSpPr>
          <p:nvPr/>
        </p:nvSpPr>
        <p:spPr>
          <a:xfrm xmlns:a="http://schemas.openxmlformats.org/drawingml/2006/main" rot="0" flipH="0" flipV="0">
            <a:off x="5017412" y="5431536"/>
            <a:ext cx="1053650" cy="173736"/>
          </a:xfrm>
          <a:prstGeom xmlns:a="http://schemas.openxmlformats.org/drawingml/2006/main" prst="roundRect">
            <a:avLst>
              <a:gd name="adj" fmla="val 26316"/>
            </a:avLst>
          </a:prstGeom>
          <a:solidFill xmlns:a="http://schemas.openxmlformats.org/drawingml/2006/main">
            <a:srgbClr val="FFFFFF"/>
          </a:solidFill>
          <a:ln xmlns:a="http://schemas.openxmlformats.org/drawingml/2006/main" w="444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9" name="Text 77">
            <a:extLst xmlns:a="http://schemas.openxmlformats.org/drawingml/2006/main">
              <a:ext uri="{FF2B5EF4-FFF2-40B4-BE49-F238E27FC236}">
                <a16:creationId xmlns:a16="http://schemas.microsoft.com/office/drawing/2014/main" id="{D76A7880-D2E4-4F96-A5FB-8CCFA8CDAA5C}"/>
              </a:ext>
            </a:extLst>
          </p:cNvPr>
          <p:cNvSpPr>
            <a:spLocks xmlns:a="http://schemas.openxmlformats.org/drawingml/2006/main" noGrp="1"/>
          </p:cNvSpPr>
          <p:nvPr/>
        </p:nvSpPr>
        <p:spPr>
          <a:xfrm xmlns:a="http://schemas.openxmlformats.org/drawingml/2006/main" rot="0" flipH="0" flipV="0">
            <a:off x="5059558" y="5479085"/>
            <a:ext cx="96935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SLA Credits</a:t>
            </a:r>
            <a:endParaRPr sz="800">
              <a:latin typeface="Arial"/>
              <a:ea typeface="Arial"/>
              <a:cs typeface="Arial"/>
            </a:endParaRPr>
          </a:p>
        </p:txBody>
      </p:sp>
      <p:sp>
        <p:nvSpPr>
          <p:cNvPr id="80" name="Shape 78">
            <a:extLst xmlns:a="http://schemas.openxmlformats.org/drawingml/2006/main">
              <a:ext uri="{FF2B5EF4-FFF2-40B4-BE49-F238E27FC236}">
                <a16:creationId xmlns:a16="http://schemas.microsoft.com/office/drawing/2014/main" id="{CCCFA881-FF78-4F89-BB6E-2F4B56B07E1B}"/>
              </a:ext>
            </a:extLst>
          </p:cNvPr>
          <p:cNvSpPr>
            <a:spLocks xmlns:a="http://schemas.openxmlformats.org/drawingml/2006/main" noGrp="1"/>
          </p:cNvSpPr>
          <p:nvPr/>
        </p:nvSpPr>
        <p:spPr>
          <a:xfrm xmlns:a="http://schemas.openxmlformats.org/drawingml/2006/main" rot="0" flipH="0" flipV="0">
            <a:off x="6172213" y="5431536"/>
            <a:ext cx="1230663" cy="173736"/>
          </a:xfrm>
          <a:prstGeom xmlns:a="http://schemas.openxmlformats.org/drawingml/2006/main" prst="roundRect">
            <a:avLst>
              <a:gd name="adj" fmla="val 26316"/>
            </a:avLst>
          </a:prstGeom>
          <a:solidFill xmlns:a="http://schemas.openxmlformats.org/drawingml/2006/main">
            <a:srgbClr val="FFFFFF"/>
          </a:solidFill>
          <a:ln xmlns:a="http://schemas.openxmlformats.org/drawingml/2006/main" w="444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1" name="Text 79">
            <a:extLst xmlns:a="http://schemas.openxmlformats.org/drawingml/2006/main">
              <a:ext uri="{FF2B5EF4-FFF2-40B4-BE49-F238E27FC236}">
                <a16:creationId xmlns:a16="http://schemas.microsoft.com/office/drawing/2014/main" id="{BE4CBBDA-3048-40E6-A7F9-795972ABC0AE}"/>
              </a:ext>
            </a:extLst>
          </p:cNvPr>
          <p:cNvSpPr>
            <a:spLocks xmlns:a="http://schemas.openxmlformats.org/drawingml/2006/main" noGrp="1"/>
          </p:cNvSpPr>
          <p:nvPr/>
        </p:nvSpPr>
        <p:spPr>
          <a:xfrm xmlns:a="http://schemas.openxmlformats.org/drawingml/2006/main" rot="0" flipH="0" flipV="0">
            <a:off x="6214359" y="5479085"/>
            <a:ext cx="1146371"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Renewal Caps</a:t>
            </a:r>
            <a:endParaRPr sz="800">
              <a:latin typeface="Arial"/>
              <a:ea typeface="Arial"/>
              <a:cs typeface="Arial"/>
            </a:endParaRPr>
          </a:p>
        </p:txBody>
      </p:sp>
      <p:sp>
        <p:nvSpPr>
          <p:cNvPr id="82" name="Shape 80">
            <a:extLst xmlns:a="http://schemas.openxmlformats.org/drawingml/2006/main">
              <a:ext uri="{FF2B5EF4-FFF2-40B4-BE49-F238E27FC236}">
                <a16:creationId xmlns:a16="http://schemas.microsoft.com/office/drawing/2014/main" id="{ED4BD9DC-51E6-4B03-A827-C846BA154F31}"/>
              </a:ext>
            </a:extLst>
          </p:cNvPr>
          <p:cNvSpPr>
            <a:spLocks xmlns:a="http://schemas.openxmlformats.org/drawingml/2006/main" noGrp="1"/>
          </p:cNvSpPr>
          <p:nvPr/>
        </p:nvSpPr>
        <p:spPr>
          <a:xfrm xmlns:a="http://schemas.openxmlformats.org/drawingml/2006/main" rot="0" flipH="0" flipV="0">
            <a:off x="7529315" y="5431536"/>
            <a:ext cx="1365530" cy="173736"/>
          </a:xfrm>
          <a:prstGeom xmlns:a="http://schemas.openxmlformats.org/drawingml/2006/main" prst="roundRect">
            <a:avLst>
              <a:gd name="adj" fmla="val 26316"/>
            </a:avLst>
          </a:prstGeom>
          <a:solidFill xmlns:a="http://schemas.openxmlformats.org/drawingml/2006/main">
            <a:srgbClr val="FFFFFF"/>
          </a:solidFill>
          <a:ln xmlns:a="http://schemas.openxmlformats.org/drawingml/2006/main" w="4445">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3" name="Text 81">
            <a:extLst xmlns:a="http://schemas.openxmlformats.org/drawingml/2006/main">
              <a:ext uri="{FF2B5EF4-FFF2-40B4-BE49-F238E27FC236}">
                <a16:creationId xmlns:a16="http://schemas.microsoft.com/office/drawing/2014/main" id="{40ADD49C-AFB9-4926-BDF6-A3B3F62CC8A3}"/>
              </a:ext>
            </a:extLst>
          </p:cNvPr>
          <p:cNvSpPr>
            <a:spLocks xmlns:a="http://schemas.openxmlformats.org/drawingml/2006/main" noGrp="1"/>
          </p:cNvSpPr>
          <p:nvPr/>
        </p:nvSpPr>
        <p:spPr>
          <a:xfrm xmlns:a="http://schemas.openxmlformats.org/drawingml/2006/main" rot="0" flipH="0" flipV="0">
            <a:off x="7571461" y="5479085"/>
            <a:ext cx="1281238" cy="731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Exit Rights</a:t>
            </a:r>
            <a:endParaRPr sz="800">
              <a:latin typeface="Arial"/>
              <a:ea typeface="Arial"/>
              <a:cs typeface="Arial"/>
            </a:endParaRPr>
          </a:p>
        </p:txBody>
      </p:sp>
      <p:sp>
        <p:nvSpPr>
          <p:cNvPr id="84" name="Text 82">
            <a:extLst xmlns:a="http://schemas.openxmlformats.org/drawingml/2006/main">
              <a:ext uri="{FF2B5EF4-FFF2-40B4-BE49-F238E27FC236}">
                <a16:creationId xmlns:a16="http://schemas.microsoft.com/office/drawing/2014/main" id="{A10DD9B8-9AE9-46ED-A190-25BCF93D9490}"/>
              </a:ext>
            </a:extLst>
          </p:cNvPr>
          <p:cNvSpPr>
            <a:spLocks xmlns:a="http://schemas.openxmlformats.org/drawingml/2006/main" noGrp="1"/>
          </p:cNvSpPr>
          <p:nvPr/>
        </p:nvSpPr>
        <p:spPr>
          <a:xfrm xmlns:a="http://schemas.openxmlformats.org/drawingml/2006/main">
            <a:off x="9400032" y="1069848"/>
            <a:ext cx="237744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Recommended sourcing construct</a:t>
            </a:r>
            <a:endParaRPr sz="1000">
              <a:latin typeface="Arial"/>
              <a:ea typeface="Arial"/>
              <a:cs typeface="Arial"/>
            </a:endParaRPr>
          </a:p>
        </p:txBody>
      </p:sp>
      <p:sp>
        <p:nvSpPr>
          <p:cNvPr id="85" name="Shape 83">
            <a:extLst xmlns:a="http://schemas.openxmlformats.org/drawingml/2006/main">
              <a:ext uri="{FF2B5EF4-FFF2-40B4-BE49-F238E27FC236}">
                <a16:creationId xmlns:a16="http://schemas.microsoft.com/office/drawing/2014/main" id="{423116D8-809C-4E5A-A4B9-774371215AA5}"/>
              </a:ext>
            </a:extLst>
          </p:cNvPr>
          <p:cNvSpPr>
            <a:spLocks xmlns:a="http://schemas.openxmlformats.org/drawingml/2006/main" noGrp="1"/>
          </p:cNvSpPr>
          <p:nvPr/>
        </p:nvSpPr>
        <p:spPr>
          <a:xfrm xmlns:a="http://schemas.openxmlformats.org/drawingml/2006/main">
            <a:off x="9400032" y="1371600"/>
            <a:ext cx="2377440" cy="539496"/>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6" name="Shape 84">
            <a:extLst xmlns:a="http://schemas.openxmlformats.org/drawingml/2006/main">
              <a:ext uri="{FF2B5EF4-FFF2-40B4-BE49-F238E27FC236}">
                <a16:creationId xmlns:a16="http://schemas.microsoft.com/office/drawing/2014/main" id="{FC5BBAD3-B53B-4009-B13B-2469CC1D2D35}"/>
              </a:ext>
            </a:extLst>
          </p:cNvPr>
          <p:cNvSpPr>
            <a:spLocks xmlns:a="http://schemas.openxmlformats.org/drawingml/2006/main" noGrp="1"/>
          </p:cNvSpPr>
          <p:nvPr/>
        </p:nvSpPr>
        <p:spPr>
          <a:xfrm xmlns:a="http://schemas.openxmlformats.org/drawingml/2006/main">
            <a:off x="9400032" y="1371600"/>
            <a:ext cx="841247" cy="539496"/>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87" name="Text 85">
            <a:extLst xmlns:a="http://schemas.openxmlformats.org/drawingml/2006/main">
              <a:ext uri="{FF2B5EF4-FFF2-40B4-BE49-F238E27FC236}">
                <a16:creationId xmlns:a16="http://schemas.microsoft.com/office/drawing/2014/main" id="{DE314A3C-D3C4-4AAD-94FA-CD630A2E307C}"/>
              </a:ext>
            </a:extLst>
          </p:cNvPr>
          <p:cNvSpPr>
            <a:spLocks xmlns:a="http://schemas.openxmlformats.org/drawingml/2006/main" noGrp="1"/>
          </p:cNvSpPr>
          <p:nvPr/>
        </p:nvSpPr>
        <p:spPr>
          <a:xfrm xmlns:a="http://schemas.openxmlformats.org/drawingml/2006/main">
            <a:off x="9400031" y="1499135"/>
            <a:ext cx="841247" cy="338328"/>
          </a:xfrm>
          <a:prstGeom xmlns:a="http://schemas.openxmlformats.org/drawingml/2006/main" prst="rect">
            <a:avLst/>
          </a:prstGeom>
          <a:noFill xmlns:a="http://schemas.openxmlformats.org/drawingml/2006/main"/>
        </p:spPr>
        <p:txBody>
          <a:bodyPr xmlns:a="http://schemas.openxmlformats.org/drawingml/2006/main" wrap="non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Governance</a:t>
            </a:r>
            <a:endParaRPr sz="800">
              <a:latin typeface="Arial"/>
              <a:ea typeface="Arial"/>
              <a:cs typeface="Arial"/>
            </a:endParaRPr>
          </a:p>
        </p:txBody>
      </p:sp>
      <p:sp>
        <p:nvSpPr>
          <p:cNvPr id="88" name="Text 86">
            <a:extLst xmlns:a="http://schemas.openxmlformats.org/drawingml/2006/main">
              <a:ext uri="{FF2B5EF4-FFF2-40B4-BE49-F238E27FC236}">
                <a16:creationId xmlns:a16="http://schemas.microsoft.com/office/drawing/2014/main" id="{D66FA652-3536-4C4B-A945-AD6A66F9FE26}"/>
              </a:ext>
            </a:extLst>
          </p:cNvPr>
          <p:cNvSpPr>
            <a:spLocks xmlns:a="http://schemas.openxmlformats.org/drawingml/2006/main" noGrp="1"/>
          </p:cNvSpPr>
          <p:nvPr/>
        </p:nvSpPr>
        <p:spPr>
          <a:xfrm xmlns:a="http://schemas.openxmlformats.org/drawingml/2006/main">
            <a:off x="10405872" y="1476756"/>
            <a:ext cx="1272032" cy="3749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Client architecture board owns standards, security clauses and commercial guardrails.</a:t>
            </a:r>
            <a:endParaRPr sz="800">
              <a:latin typeface="Arial"/>
              <a:ea typeface="Arial"/>
              <a:cs typeface="Arial"/>
            </a:endParaRPr>
          </a:p>
        </p:txBody>
      </p:sp>
      <p:sp>
        <p:nvSpPr>
          <p:cNvPr id="89" name="Shape 87">
            <a:extLst xmlns:a="http://schemas.openxmlformats.org/drawingml/2006/main">
              <a:ext uri="{FF2B5EF4-FFF2-40B4-BE49-F238E27FC236}">
                <a16:creationId xmlns:a16="http://schemas.microsoft.com/office/drawing/2014/main" id="{5BF494CD-59C2-4CD6-B00E-3E0BF1DB9ADB}"/>
              </a:ext>
            </a:extLst>
          </p:cNvPr>
          <p:cNvSpPr>
            <a:spLocks xmlns:a="http://schemas.openxmlformats.org/drawingml/2006/main" noGrp="1"/>
          </p:cNvSpPr>
          <p:nvPr/>
        </p:nvSpPr>
        <p:spPr>
          <a:xfrm xmlns:a="http://schemas.openxmlformats.org/drawingml/2006/main">
            <a:off x="9400032" y="2029968"/>
            <a:ext cx="2377440" cy="539496"/>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0" name="Shape 88">
            <a:extLst xmlns:a="http://schemas.openxmlformats.org/drawingml/2006/main">
              <a:ext uri="{FF2B5EF4-FFF2-40B4-BE49-F238E27FC236}">
                <a16:creationId xmlns:a16="http://schemas.microsoft.com/office/drawing/2014/main" id="{20EDAFCD-8BD5-43D3-9383-E79D24D5184D}"/>
              </a:ext>
            </a:extLst>
          </p:cNvPr>
          <p:cNvSpPr>
            <a:spLocks xmlns:a="http://schemas.openxmlformats.org/drawingml/2006/main" noGrp="1"/>
          </p:cNvSpPr>
          <p:nvPr/>
        </p:nvSpPr>
        <p:spPr>
          <a:xfrm xmlns:a="http://schemas.openxmlformats.org/drawingml/2006/main">
            <a:off x="9400032" y="2029968"/>
            <a:ext cx="841246" cy="539496"/>
          </a:xfrm>
          <a:prstGeom xmlns:a="http://schemas.openxmlformats.org/drawingml/2006/main" prst="rect">
            <a:avLst/>
          </a:prstGeom>
          <a:solidFill xmlns:a="http://schemas.openxmlformats.org/drawingml/2006/main">
            <a:srgbClr val="B66E47"/>
          </a:solidFill>
          <a:ln xmlns:a="http://schemas.openxmlformats.org/drawingml/2006/main" w="12700">
            <a:solidFill>
              <a:srgbClr val="1F5D8C"/>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1" name="Text 89">
            <a:extLst xmlns:a="http://schemas.openxmlformats.org/drawingml/2006/main">
              <a:ext uri="{FF2B5EF4-FFF2-40B4-BE49-F238E27FC236}">
                <a16:creationId xmlns:a16="http://schemas.microsoft.com/office/drawing/2014/main" id="{3A727F0D-2AAA-406B-916A-4280310D6C39}"/>
              </a:ext>
            </a:extLst>
          </p:cNvPr>
          <p:cNvSpPr>
            <a:spLocks xmlns:a="http://schemas.openxmlformats.org/drawingml/2006/main" noGrp="1"/>
          </p:cNvSpPr>
          <p:nvPr/>
        </p:nvSpPr>
        <p:spPr>
          <a:xfrm xmlns:a="http://schemas.openxmlformats.org/drawingml/2006/main">
            <a:off x="9400029" y="2158224"/>
            <a:ext cx="841247"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OEM standard</a:t>
            </a:r>
            <a:endParaRPr sz="800">
              <a:latin typeface="Arial"/>
              <a:ea typeface="Arial"/>
              <a:cs typeface="Arial"/>
            </a:endParaRPr>
          </a:p>
        </p:txBody>
      </p:sp>
      <p:sp>
        <p:nvSpPr>
          <p:cNvPr id="92" name="Text 90">
            <a:extLst xmlns:a="http://schemas.openxmlformats.org/drawingml/2006/main">
              <a:ext uri="{FF2B5EF4-FFF2-40B4-BE49-F238E27FC236}">
                <a16:creationId xmlns:a16="http://schemas.microsoft.com/office/drawing/2014/main" id="{4FFDA641-7B7B-49F0-85CE-F56C3FBD4633}"/>
              </a:ext>
            </a:extLst>
          </p:cNvPr>
          <p:cNvSpPr>
            <a:spLocks xmlns:a="http://schemas.openxmlformats.org/drawingml/2006/main" noGrp="1"/>
          </p:cNvSpPr>
          <p:nvPr/>
        </p:nvSpPr>
        <p:spPr>
          <a:xfrm xmlns:a="http://schemas.openxmlformats.org/drawingml/2006/main">
            <a:off x="10405872" y="2130552"/>
            <a:ext cx="1272032" cy="3749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Run Cisco vs HPE </a:t>
            </a:r>
            <a:r>
              <a:rPr sz="800">
                <a:solidFill>
                  <a:srgbClr val="3E4548"/>
                </a:solidFill>
                <a:latin typeface="Arial"/>
                <a:ea typeface="Arial"/>
                <a:cs typeface="Arial"/>
              </a:rPr>
              <a:t>Networking as full-stack alternatives for campus, WLAN and WAN edge.</a:t>
            </a:r>
            <a:endParaRPr sz="800">
              <a:latin typeface="Arial"/>
              <a:ea typeface="Arial"/>
              <a:cs typeface="Arial"/>
            </a:endParaRPr>
          </a:p>
        </p:txBody>
      </p:sp>
      <p:sp>
        <p:nvSpPr>
          <p:cNvPr id="93" name="Shape 91">
            <a:extLst xmlns:a="http://schemas.openxmlformats.org/drawingml/2006/main">
              <a:ext uri="{FF2B5EF4-FFF2-40B4-BE49-F238E27FC236}">
                <a16:creationId xmlns:a16="http://schemas.microsoft.com/office/drawing/2014/main" id="{F511A475-7C2E-4609-B00F-681632553F3E}"/>
              </a:ext>
            </a:extLst>
          </p:cNvPr>
          <p:cNvSpPr>
            <a:spLocks xmlns:a="http://schemas.openxmlformats.org/drawingml/2006/main" noGrp="1"/>
          </p:cNvSpPr>
          <p:nvPr/>
        </p:nvSpPr>
        <p:spPr>
          <a:xfrm xmlns:a="http://schemas.openxmlformats.org/drawingml/2006/main">
            <a:off x="9400032" y="2688336"/>
            <a:ext cx="2377440" cy="539496"/>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4" name="Shape 92">
            <a:extLst xmlns:a="http://schemas.openxmlformats.org/drawingml/2006/main">
              <a:ext uri="{FF2B5EF4-FFF2-40B4-BE49-F238E27FC236}">
                <a16:creationId xmlns:a16="http://schemas.microsoft.com/office/drawing/2014/main" id="{296C2661-D622-4C6E-BADB-5D695A3359FB}"/>
              </a:ext>
            </a:extLst>
          </p:cNvPr>
          <p:cNvSpPr>
            <a:spLocks xmlns:a="http://schemas.openxmlformats.org/drawingml/2006/main" noGrp="1"/>
          </p:cNvSpPr>
          <p:nvPr/>
        </p:nvSpPr>
        <p:spPr>
          <a:xfrm xmlns:a="http://schemas.openxmlformats.org/drawingml/2006/main">
            <a:off x="9400032" y="2688336"/>
            <a:ext cx="841246" cy="539496"/>
          </a:xfrm>
          <a:prstGeom xmlns:a="http://schemas.openxmlformats.org/drawingml/2006/main" prst="rect">
            <a:avLst/>
          </a:prstGeom>
          <a:solidFill xmlns:a="http://schemas.openxmlformats.org/drawingml/2006/main">
            <a:srgbClr val="778B7A"/>
          </a:solidFill>
          <a:ln xmlns:a="http://schemas.openxmlformats.org/drawingml/2006/main" w="12700">
            <a:solidFill>
              <a:srgbClr val="2A9D8F"/>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5" name="Text 93">
            <a:extLst xmlns:a="http://schemas.openxmlformats.org/drawingml/2006/main">
              <a:ext uri="{FF2B5EF4-FFF2-40B4-BE49-F238E27FC236}">
                <a16:creationId xmlns:a16="http://schemas.microsoft.com/office/drawing/2014/main" id="{B0DA92A8-0BD1-45FF-B326-6E6961B207CD}"/>
              </a:ext>
            </a:extLst>
          </p:cNvPr>
          <p:cNvSpPr>
            <a:spLocks xmlns:a="http://schemas.openxmlformats.org/drawingml/2006/main" noGrp="1"/>
          </p:cNvSpPr>
          <p:nvPr/>
        </p:nvSpPr>
        <p:spPr>
          <a:xfrm xmlns:a="http://schemas.openxmlformats.org/drawingml/2006/main">
            <a:off x="9400030" y="2814186"/>
            <a:ext cx="841247"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Specialist lots</a:t>
            </a:r>
            <a:endParaRPr sz="800">
              <a:latin typeface="Arial"/>
              <a:ea typeface="Arial"/>
              <a:cs typeface="Arial"/>
            </a:endParaRPr>
          </a:p>
        </p:txBody>
      </p:sp>
      <p:sp>
        <p:nvSpPr>
          <p:cNvPr id="96" name="Text 94">
            <a:extLst xmlns:a="http://schemas.openxmlformats.org/drawingml/2006/main">
              <a:ext uri="{FF2B5EF4-FFF2-40B4-BE49-F238E27FC236}">
                <a16:creationId xmlns:a16="http://schemas.microsoft.com/office/drawing/2014/main" id="{F06B55B7-6234-4691-B0A8-BA818F49DD5C}"/>
              </a:ext>
            </a:extLst>
          </p:cNvPr>
          <p:cNvSpPr>
            <a:spLocks xmlns:a="http://schemas.openxmlformats.org/drawingml/2006/main" noGrp="1"/>
          </p:cNvSpPr>
          <p:nvPr/>
        </p:nvSpPr>
        <p:spPr>
          <a:xfrm xmlns:a="http://schemas.openxmlformats.org/drawingml/2006/main">
            <a:off x="10405872" y="2788920"/>
            <a:ext cx="1272032" cy="3749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Use Fortinet, Arista and Extreme </a:t>
            </a:r>
            <a:r>
              <a:rPr sz="800">
                <a:solidFill>
                  <a:srgbClr val="3E4548"/>
                </a:solidFill>
                <a:latin typeface="Arial"/>
                <a:ea typeface="Arial"/>
                <a:cs typeface="Arial"/>
              </a:rPr>
              <a:t>to preserve fit and price tension by domain.</a:t>
            </a:r>
            <a:endParaRPr sz="800">
              <a:latin typeface="Arial"/>
              <a:ea typeface="Arial"/>
              <a:cs typeface="Arial"/>
            </a:endParaRPr>
          </a:p>
        </p:txBody>
      </p:sp>
      <p:sp>
        <p:nvSpPr>
          <p:cNvPr id="97" name="Shape 95">
            <a:extLst xmlns:a="http://schemas.openxmlformats.org/drawingml/2006/main">
              <a:ext uri="{FF2B5EF4-FFF2-40B4-BE49-F238E27FC236}">
                <a16:creationId xmlns:a16="http://schemas.microsoft.com/office/drawing/2014/main" id="{C78546DB-F953-4D9E-B7F3-FA403A16C29F}"/>
              </a:ext>
            </a:extLst>
          </p:cNvPr>
          <p:cNvSpPr>
            <a:spLocks xmlns:a="http://schemas.openxmlformats.org/drawingml/2006/main" noGrp="1"/>
          </p:cNvSpPr>
          <p:nvPr/>
        </p:nvSpPr>
        <p:spPr>
          <a:xfrm xmlns:a="http://schemas.openxmlformats.org/drawingml/2006/main">
            <a:off x="9400032" y="3346704"/>
            <a:ext cx="2377440" cy="539496"/>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8" name="Shape 96">
            <a:extLst xmlns:a="http://schemas.openxmlformats.org/drawingml/2006/main">
              <a:ext uri="{FF2B5EF4-FFF2-40B4-BE49-F238E27FC236}">
                <a16:creationId xmlns:a16="http://schemas.microsoft.com/office/drawing/2014/main" id="{564EF576-5C80-4CD4-87BD-011049E446B6}"/>
              </a:ext>
            </a:extLst>
          </p:cNvPr>
          <p:cNvSpPr>
            <a:spLocks xmlns:a="http://schemas.openxmlformats.org/drawingml/2006/main" noGrp="1"/>
          </p:cNvSpPr>
          <p:nvPr/>
        </p:nvSpPr>
        <p:spPr>
          <a:xfrm xmlns:a="http://schemas.openxmlformats.org/drawingml/2006/main">
            <a:off x="9400032" y="3346704"/>
            <a:ext cx="841246" cy="539496"/>
          </a:xfrm>
          <a:prstGeom xmlns:a="http://schemas.openxmlformats.org/drawingml/2006/main" prst="rect">
            <a:avLst/>
          </a:prstGeom>
          <a:solidFill xmlns:a="http://schemas.openxmlformats.org/drawingml/2006/main">
            <a:srgbClr val="6B4E9B"/>
          </a:solidFill>
          <a:ln xmlns:a="http://schemas.openxmlformats.org/drawingml/2006/main" w="12700">
            <a:solidFill>
              <a:srgbClr val="6B4E9B"/>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9" name="Text 97">
            <a:extLst xmlns:a="http://schemas.openxmlformats.org/drawingml/2006/main">
              <a:ext uri="{FF2B5EF4-FFF2-40B4-BE49-F238E27FC236}">
                <a16:creationId xmlns:a16="http://schemas.microsoft.com/office/drawing/2014/main" id="{92DFBB4F-6BDE-4F9F-915F-3C31DE194308}"/>
              </a:ext>
            </a:extLst>
          </p:cNvPr>
          <p:cNvSpPr>
            <a:spLocks xmlns:a="http://schemas.openxmlformats.org/drawingml/2006/main" noGrp="1"/>
          </p:cNvSpPr>
          <p:nvPr/>
        </p:nvSpPr>
        <p:spPr>
          <a:xfrm xmlns:a="http://schemas.openxmlformats.org/drawingml/2006/main">
            <a:off x="9400030" y="3470148"/>
            <a:ext cx="841247"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Delivery role</a:t>
            </a:r>
            <a:endParaRPr sz="800">
              <a:latin typeface="Arial"/>
              <a:ea typeface="Arial"/>
              <a:cs typeface="Arial"/>
            </a:endParaRPr>
          </a:p>
        </p:txBody>
      </p:sp>
      <p:sp>
        <p:nvSpPr>
          <p:cNvPr id="100" name="Text 98">
            <a:extLst xmlns:a="http://schemas.openxmlformats.org/drawingml/2006/main">
              <a:ext uri="{FF2B5EF4-FFF2-40B4-BE49-F238E27FC236}">
                <a16:creationId xmlns:a16="http://schemas.microsoft.com/office/drawing/2014/main" id="{47DE2664-7218-4561-998C-1FDCB53A0B53}"/>
              </a:ext>
            </a:extLst>
          </p:cNvPr>
          <p:cNvSpPr>
            <a:spLocks xmlns:a="http://schemas.openxmlformats.org/drawingml/2006/main" noGrp="1"/>
          </p:cNvSpPr>
          <p:nvPr/>
        </p:nvSpPr>
        <p:spPr>
          <a:xfrm xmlns:a="http://schemas.openxmlformats.org/drawingml/2006/main">
            <a:off x="10405872" y="3447288"/>
            <a:ext cx="1272032" cy="3749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3E4548"/>
                </a:solidFill>
                <a:latin typeface="Arial"/>
                <a:ea typeface="Arial"/>
                <a:cs typeface="Arial"/>
              </a:rPr>
              <a:t>Choose NTT DATA / Kyndryl for managed operations; WWT / Computacenter </a:t>
            </a:r>
            <a:r>
              <a:rPr sz="800">
                <a:solidFill>
                  <a:srgbClr val="3E4548"/>
                </a:solidFill>
                <a:latin typeface="Arial"/>
                <a:ea typeface="Arial"/>
                <a:cs typeface="Arial"/>
              </a:rPr>
              <a:t>for deployment factory.</a:t>
            </a:r>
            <a:endParaRPr sz="700">
              <a:latin typeface="Arial"/>
              <a:ea typeface="Arial"/>
              <a:cs typeface="Arial"/>
            </a:endParaRPr>
          </a:p>
        </p:txBody>
      </p:sp>
      <p:sp>
        <p:nvSpPr>
          <p:cNvPr id="101" name="Shape 99">
            <a:extLst xmlns:a="http://schemas.openxmlformats.org/drawingml/2006/main">
              <a:ext uri="{FF2B5EF4-FFF2-40B4-BE49-F238E27FC236}">
                <a16:creationId xmlns:a16="http://schemas.microsoft.com/office/drawing/2014/main" id="{7799F7EA-B3C3-404A-B85D-89709FF4D569}"/>
              </a:ext>
            </a:extLst>
          </p:cNvPr>
          <p:cNvSpPr>
            <a:spLocks xmlns:a="http://schemas.openxmlformats.org/drawingml/2006/main" noGrp="1"/>
          </p:cNvSpPr>
          <p:nvPr/>
        </p:nvSpPr>
        <p:spPr>
          <a:xfrm xmlns:a="http://schemas.openxmlformats.org/drawingml/2006/main">
            <a:off x="9400032" y="4005072"/>
            <a:ext cx="2377440" cy="539496"/>
          </a:xfrm>
          <a:prstGeom xmlns:a="http://schemas.openxmlformats.org/drawingml/2006/main" prst="rect">
            <a:avLst/>
          </a:prstGeom>
          <a:solidFill xmlns:a="http://schemas.openxmlformats.org/drawingml/2006/main">
            <a:srgbClr val="FFFFFF"/>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2" name="Shape 100">
            <a:extLst xmlns:a="http://schemas.openxmlformats.org/drawingml/2006/main">
              <a:ext uri="{FF2B5EF4-FFF2-40B4-BE49-F238E27FC236}">
                <a16:creationId xmlns:a16="http://schemas.microsoft.com/office/drawing/2014/main" id="{3AA65C21-1299-4053-82C5-0454CF5EC969}"/>
              </a:ext>
            </a:extLst>
          </p:cNvPr>
          <p:cNvSpPr>
            <a:spLocks xmlns:a="http://schemas.openxmlformats.org/drawingml/2006/main" noGrp="1"/>
          </p:cNvSpPr>
          <p:nvPr/>
        </p:nvSpPr>
        <p:spPr>
          <a:xfrm xmlns:a="http://schemas.openxmlformats.org/drawingml/2006/main">
            <a:off x="9400032" y="4005072"/>
            <a:ext cx="841246" cy="539496"/>
          </a:xfrm>
          <a:prstGeom xmlns:a="http://schemas.openxmlformats.org/drawingml/2006/main" prst="rect">
            <a:avLst/>
          </a:prstGeom>
          <a:solidFill xmlns:a="http://schemas.openxmlformats.org/drawingml/2006/main">
            <a:srgbClr val="C69345"/>
          </a:solidFill>
          <a:ln xmlns:a="http://schemas.openxmlformats.org/drawingml/2006/main" w="12700">
            <a:solidFill>
              <a:srgbClr val="9A5B00"/>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3" name="Text 101">
            <a:extLst xmlns:a="http://schemas.openxmlformats.org/drawingml/2006/main">
              <a:ext uri="{FF2B5EF4-FFF2-40B4-BE49-F238E27FC236}">
                <a16:creationId xmlns:a16="http://schemas.microsoft.com/office/drawing/2014/main" id="{A36ADA7B-7577-4FBA-BABB-0B13EB2725D3}"/>
              </a:ext>
            </a:extLst>
          </p:cNvPr>
          <p:cNvSpPr>
            <a:spLocks xmlns:a="http://schemas.openxmlformats.org/drawingml/2006/main" noGrp="1"/>
          </p:cNvSpPr>
          <p:nvPr/>
        </p:nvSpPr>
        <p:spPr>
          <a:xfrm xmlns:a="http://schemas.openxmlformats.org/drawingml/2006/main">
            <a:off x="9418320" y="4123944"/>
            <a:ext cx="841247" cy="3383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Award gate</a:t>
            </a:r>
            <a:endParaRPr sz="800">
              <a:latin typeface="Arial"/>
              <a:ea typeface="Arial"/>
              <a:cs typeface="Arial"/>
            </a:endParaRPr>
          </a:p>
        </p:txBody>
      </p:sp>
      <p:sp>
        <p:nvSpPr>
          <p:cNvPr id="104" name="Text 102">
            <a:extLst xmlns:a="http://schemas.openxmlformats.org/drawingml/2006/main">
              <a:ext uri="{FF2B5EF4-FFF2-40B4-BE49-F238E27FC236}">
                <a16:creationId xmlns:a16="http://schemas.microsoft.com/office/drawing/2014/main" id="{837FA79A-A17B-4081-BC45-9B596810B7BD}"/>
              </a:ext>
            </a:extLst>
          </p:cNvPr>
          <p:cNvSpPr>
            <a:spLocks xmlns:a="http://schemas.openxmlformats.org/drawingml/2006/main" noGrp="1"/>
          </p:cNvSpPr>
          <p:nvPr/>
        </p:nvSpPr>
        <p:spPr>
          <a:xfrm xmlns:a="http://schemas.openxmlformats.org/drawingml/2006/main">
            <a:off x="10405872" y="4105656"/>
            <a:ext cx="1272032" cy="374904"/>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Finalize after site inventory, quote-level TCO, SLA commitments and compliance checks.</a:t>
            </a:r>
            <a:endParaRPr sz="800">
              <a:latin typeface="Arial"/>
              <a:ea typeface="Arial"/>
              <a:cs typeface="Arial"/>
            </a:endParaRPr>
          </a:p>
        </p:txBody>
      </p:sp>
      <p:sp>
        <p:nvSpPr>
          <p:cNvPr id="105" name="Shape 103">
            <a:extLst xmlns:a="http://schemas.openxmlformats.org/drawingml/2006/main">
              <a:ext uri="{FF2B5EF4-FFF2-40B4-BE49-F238E27FC236}">
                <a16:creationId xmlns:a16="http://schemas.microsoft.com/office/drawing/2014/main" id="{EBE0CD58-1969-4138-9294-BFA750770CBF}"/>
              </a:ext>
            </a:extLst>
          </p:cNvPr>
          <p:cNvSpPr>
            <a:spLocks xmlns:a="http://schemas.openxmlformats.org/drawingml/2006/main" noGrp="1"/>
          </p:cNvSpPr>
          <p:nvPr/>
        </p:nvSpPr>
        <p:spPr>
          <a:xfrm xmlns:a="http://schemas.openxmlformats.org/drawingml/2006/main">
            <a:off x="9400032" y="4700016"/>
            <a:ext cx="2377440" cy="146304"/>
          </a:xfrm>
          <a:prstGeom xmlns:a="http://schemas.openxmlformats.org/drawingml/2006/main" prst="rect">
            <a:avLst/>
          </a:prstGeom>
          <a:solidFill xmlns:a="http://schemas.openxmlformats.org/drawingml/2006/main">
            <a:srgbClr val="D7D0C6"/>
          </a:solidFill>
          <a:ln xmlns:a="http://schemas.openxmlformats.org/drawingml/2006/main" w="12700">
            <a:solidFill>
              <a:srgbClr val="D8DEE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6" name="Text 104">
            <a:extLst xmlns:a="http://schemas.openxmlformats.org/drawingml/2006/main">
              <a:ext uri="{FF2B5EF4-FFF2-40B4-BE49-F238E27FC236}">
                <a16:creationId xmlns:a16="http://schemas.microsoft.com/office/drawing/2014/main" id="{7BDE9308-C15C-40B0-B5A2-DE26365E75EC}"/>
              </a:ext>
            </a:extLst>
          </p:cNvPr>
          <p:cNvSpPr>
            <a:spLocks xmlns:a="http://schemas.openxmlformats.org/drawingml/2006/main" noGrp="1"/>
          </p:cNvSpPr>
          <p:nvPr/>
        </p:nvSpPr>
        <p:spPr>
          <a:xfrm xmlns:a="http://schemas.openxmlformats.org/drawingml/2006/main">
            <a:off x="9418320" y="4974336"/>
            <a:ext cx="234086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b="1">
                <a:solidFill>
                  <a:srgbClr val="111416"/>
                </a:solidFill>
                <a:latin typeface="Arial"/>
                <a:ea typeface="Arial"/>
                <a:cs typeface="Arial"/>
              </a:rPr>
              <a:t>Key assumption</a:t>
            </a:r>
            <a:endParaRPr sz="800">
              <a:latin typeface="Arial"/>
              <a:ea typeface="Arial"/>
              <a:cs typeface="Arial"/>
            </a:endParaRPr>
          </a:p>
        </p:txBody>
      </p:sp>
      <p:sp>
        <p:nvSpPr>
          <p:cNvPr id="107" name="Text 105">
            <a:extLst xmlns:a="http://schemas.openxmlformats.org/drawingml/2006/main">
              <a:ext uri="{FF2B5EF4-FFF2-40B4-BE49-F238E27FC236}">
                <a16:creationId xmlns:a16="http://schemas.microsoft.com/office/drawing/2014/main" id="{2FF1CAFB-39C2-4FA4-AD87-18A08D547962}"/>
              </a:ext>
            </a:extLst>
          </p:cNvPr>
          <p:cNvSpPr>
            <a:spLocks xmlns:a="http://schemas.openxmlformats.org/drawingml/2006/main" noGrp="1"/>
          </p:cNvSpPr>
          <p:nvPr/>
        </p:nvSpPr>
        <p:spPr>
          <a:xfrm xmlns:a="http://schemas.openxmlformats.org/drawingml/2006/main">
            <a:off x="9418320" y="5084064"/>
            <a:ext cx="2340864" cy="420623"/>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3E4548"/>
                </a:solidFill>
                <a:latin typeface="Arial"/>
                <a:ea typeface="Arial"/>
                <a:cs typeface="Arial"/>
              </a:rPr>
              <a:t>Directional scores must be replaced with live RFP pricing, site inventory, installed-base data and regional partner references before award.</a:t>
            </a:r>
            <a:endParaRPr sz="600">
              <a:latin typeface="Arial"/>
              <a:ea typeface="Arial"/>
              <a:cs typeface="Arial"/>
            </a:endParaRPr>
          </a:p>
        </p:txBody>
      </p:sp>
      <p:sp>
        <p:nvSpPr>
          <p:cNvPr id="108" name="Shape 106">
            <a:extLst xmlns:a="http://schemas.openxmlformats.org/drawingml/2006/main">
              <a:ext uri="{FF2B5EF4-FFF2-40B4-BE49-F238E27FC236}">
                <a16:creationId xmlns:a16="http://schemas.microsoft.com/office/drawing/2014/main" id="{CC474771-6CBC-4343-B0FC-B1CF6D6F2784}"/>
              </a:ext>
            </a:extLst>
          </p:cNvPr>
          <p:cNvSpPr>
            <a:spLocks xmlns:a="http://schemas.openxmlformats.org/drawingml/2006/main" noGrp="1"/>
          </p:cNvSpPr>
          <p:nvPr/>
        </p:nvSpPr>
        <p:spPr>
          <a:xfrm xmlns:a="http://schemas.openxmlformats.org/drawingml/2006/main">
            <a:off x="438912" y="5724144"/>
            <a:ext cx="11292840" cy="420624"/>
          </a:xfrm>
          <a:prstGeom xmlns:a="http://schemas.openxmlformats.org/drawingml/2006/main" prst="rect">
            <a:avLst/>
          </a:prstGeom>
          <a:solidFill xmlns:a="http://schemas.openxmlformats.org/drawingml/2006/main">
            <a:srgbClr val="EAD2C2"/>
          </a:solidFill>
          <a:ln xmlns:a="http://schemas.openxmlformats.org/drawingml/2006/main" w="6350">
            <a:solidFill>
              <a:srgbClr val="CAD2D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9" name="Shape 107">
            <a:extLst xmlns:a="http://schemas.openxmlformats.org/drawingml/2006/main">
              <a:ext uri="{FF2B5EF4-FFF2-40B4-BE49-F238E27FC236}">
                <a16:creationId xmlns:a16="http://schemas.microsoft.com/office/drawing/2014/main" id="{F0FCB093-F0E4-440A-93FA-F19C79F6CE84}"/>
              </a:ext>
            </a:extLst>
          </p:cNvPr>
          <p:cNvSpPr>
            <a:spLocks xmlns:a="http://schemas.openxmlformats.org/drawingml/2006/main" noGrp="1"/>
          </p:cNvSpPr>
          <p:nvPr/>
        </p:nvSpPr>
        <p:spPr>
          <a:xfrm xmlns:a="http://schemas.openxmlformats.org/drawingml/2006/main">
            <a:off x="438912" y="5724144"/>
            <a:ext cx="969264" cy="420624"/>
          </a:xfrm>
          <a:prstGeom xmlns:a="http://schemas.openxmlformats.org/drawingml/2006/main" prst="rect">
            <a:avLst/>
          </a:prstGeom>
          <a:solidFill xmlns:a="http://schemas.openxmlformats.org/drawingml/2006/main">
            <a:srgbClr val="1B1F21"/>
          </a:solidFill>
          <a:ln xmlns:a="http://schemas.openxmlformats.org/drawingml/2006/main" w="12700">
            <a:solidFill>
              <a:srgbClr val="0D3B6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10" name="Text 108">
            <a:extLst xmlns:a="http://schemas.openxmlformats.org/drawingml/2006/main">
              <a:ext uri="{FF2B5EF4-FFF2-40B4-BE49-F238E27FC236}">
                <a16:creationId xmlns:a16="http://schemas.microsoft.com/office/drawing/2014/main" id="{254552D6-5F54-4388-86EE-09D6F60FB9D4}"/>
              </a:ext>
            </a:extLst>
          </p:cNvPr>
          <p:cNvSpPr>
            <a:spLocks xmlns:a="http://schemas.openxmlformats.org/drawingml/2006/main" noGrp="1"/>
          </p:cNvSpPr>
          <p:nvPr/>
        </p:nvSpPr>
        <p:spPr>
          <a:xfrm xmlns:a="http://schemas.openxmlformats.org/drawingml/2006/main">
            <a:off x="544068" y="5910634"/>
            <a:ext cx="749808"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b="1">
                <a:solidFill>
                  <a:srgbClr val="FFFFFF"/>
                </a:solidFill>
                <a:latin typeface="Arial"/>
                <a:ea typeface="Arial"/>
                <a:cs typeface="Arial"/>
              </a:rPr>
              <a:t>Decision</a:t>
            </a:r>
            <a:endParaRPr sz="800">
              <a:latin typeface="Arial"/>
              <a:ea typeface="Arial"/>
              <a:cs typeface="Arial"/>
            </a:endParaRPr>
          </a:p>
        </p:txBody>
      </p:sp>
      <p:sp>
        <p:nvSpPr>
          <p:cNvPr id="111" name="Text 109">
            <a:extLst xmlns:a="http://schemas.openxmlformats.org/drawingml/2006/main">
              <a:ext uri="{FF2B5EF4-FFF2-40B4-BE49-F238E27FC236}">
                <a16:creationId xmlns:a16="http://schemas.microsoft.com/office/drawing/2014/main" id="{26D976DD-0093-4DA4-B6D3-5692A801C63A}"/>
              </a:ext>
            </a:extLst>
          </p:cNvPr>
          <p:cNvSpPr>
            <a:spLocks xmlns:a="http://schemas.openxmlformats.org/drawingml/2006/main" noGrp="1"/>
          </p:cNvSpPr>
          <p:nvPr/>
        </p:nvSpPr>
        <p:spPr>
          <a:xfrm xmlns:a="http://schemas.openxmlformats.org/drawingml/2006/main">
            <a:off x="1517904" y="5779008"/>
            <a:ext cx="996696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The best client decision is to run a structured two-track RFP: shortlist Cisco and HPE as primary OEM standards, keep specialist lots for technology and price discipline, and award the delivery model only after normalized TCO, SLA and compliance evidence is received.</a:t>
            </a:r>
            <a:endParaRPr sz="1000">
              <a:latin typeface="Arial"/>
              <a:ea typeface="Arial"/>
              <a:cs typeface="Arial"/>
            </a:endParaRPr>
          </a:p>
        </p:txBody>
      </p:sp>
      <p:sp>
        <p:nvSpPr>
          <p:cNvPr id="112" name="Text 110">
            <a:extLst xmlns:a="http://schemas.openxmlformats.org/drawingml/2006/main">
              <a:ext uri="{FF2B5EF4-FFF2-40B4-BE49-F238E27FC236}">
                <a16:creationId xmlns:a16="http://schemas.microsoft.com/office/drawing/2014/main" id="{9F039B0A-D4BA-4DC5-8436-939CCD77479C}"/>
              </a:ext>
            </a:extLst>
          </p:cNvPr>
          <p:cNvSpPr>
            <a:spLocks xmlns:a="http://schemas.openxmlformats.org/drawingml/2006/main" noGrp="1"/>
          </p:cNvSpPr>
          <p:nvPr/>
        </p:nvSpPr>
        <p:spPr>
          <a:xfrm xmlns:a="http://schemas.openxmlformats.org/drawingml/2006/main">
            <a:off x="438912" y="6291072"/>
            <a:ext cx="4389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b="1" i="1">
                <a:solidFill>
                  <a:srgbClr val="7B8184"/>
                </a:solidFill>
                <a:latin typeface="Arial"/>
                <a:ea typeface="Arial"/>
                <a:cs typeface="Arial"/>
              </a:rPr>
              <a:t>Sources:</a:t>
            </a:r>
            <a:endParaRPr sz="600" i="1">
              <a:latin typeface="Arial"/>
              <a:ea typeface="Arial"/>
              <a:cs typeface="Arial"/>
            </a:endParaRPr>
          </a:p>
        </p:txBody>
      </p:sp>
      <p:sp>
        <p:nvSpPr>
          <p:cNvPr id="113" name="Text 111">
            <a:hlinkClick xmlns:r="http://schemas.openxmlformats.org/officeDocument/2006/relationships" xmlns:a="http://schemas.openxmlformats.org/drawingml/2006/main" r:id="Rc22415edf457481e"/>
            <a:extLst xmlns:a="http://schemas.openxmlformats.org/drawingml/2006/main">
              <a:ext uri="{FF2B5EF4-FFF2-40B4-BE49-F238E27FC236}">
                <a16:creationId xmlns:a16="http://schemas.microsoft.com/office/drawing/2014/main" id="{45CCEC74-836C-4812-B15F-273A090C38F4}"/>
              </a:ext>
            </a:extLst>
          </p:cNvPr>
          <p:cNvSpPr>
            <a:spLocks xmlns:a="http://schemas.openxmlformats.org/drawingml/2006/main" noGrp="1"/>
          </p:cNvSpPr>
          <p:nvPr/>
        </p:nvSpPr>
        <p:spPr>
          <a:xfrm xmlns:a="http://schemas.openxmlformats.org/drawingml/2006/main">
            <a:off x="896112" y="6291072"/>
            <a:ext cx="64008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9798b325ac384432"/>
              </a:rPr>
              <a:t>IDC Switch</a:t>
            </a:r>
            <a:endParaRPr sz="600" i="1">
              <a:latin typeface="Arial"/>
              <a:ea typeface="Arial"/>
              <a:cs typeface="Arial"/>
            </a:endParaRPr>
          </a:p>
        </p:txBody>
      </p:sp>
      <p:sp>
        <p:nvSpPr>
          <p:cNvPr id="114" name="Text 112">
            <a:extLst xmlns:a="http://schemas.openxmlformats.org/drawingml/2006/main">
              <a:ext uri="{FF2B5EF4-FFF2-40B4-BE49-F238E27FC236}">
                <a16:creationId xmlns:a16="http://schemas.microsoft.com/office/drawing/2014/main" id="{0FE0EE7E-C150-4190-8355-F8B001924233}"/>
              </a:ext>
            </a:extLst>
          </p:cNvPr>
          <p:cNvSpPr>
            <a:spLocks xmlns:a="http://schemas.openxmlformats.org/drawingml/2006/main" noGrp="1"/>
          </p:cNvSpPr>
          <p:nvPr/>
        </p:nvSpPr>
        <p:spPr>
          <a:xfrm xmlns:a="http://schemas.openxmlformats.org/drawingml/2006/main">
            <a:off x="157276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15" name="Text 113">
            <a:hlinkClick xmlns:r="http://schemas.openxmlformats.org/officeDocument/2006/relationships" xmlns:a="http://schemas.openxmlformats.org/drawingml/2006/main" r:id="Rf7b7abb4bdb94103"/>
            <a:extLst xmlns:a="http://schemas.openxmlformats.org/drawingml/2006/main">
              <a:ext uri="{FF2B5EF4-FFF2-40B4-BE49-F238E27FC236}">
                <a16:creationId xmlns:a16="http://schemas.microsoft.com/office/drawing/2014/main" id="{C440D287-A1CF-41B3-A0C3-0AE9871C7162}"/>
              </a:ext>
            </a:extLst>
          </p:cNvPr>
          <p:cNvSpPr>
            <a:spLocks xmlns:a="http://schemas.openxmlformats.org/drawingml/2006/main" noGrp="1"/>
          </p:cNvSpPr>
          <p:nvPr/>
        </p:nvSpPr>
        <p:spPr>
          <a:xfrm xmlns:a="http://schemas.openxmlformats.org/drawingml/2006/main">
            <a:off x="1655064" y="6291072"/>
            <a:ext cx="5943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101be237f7374c0a"/>
              </a:rPr>
              <a:t>IDC WLAN</a:t>
            </a:r>
            <a:endParaRPr sz="600" i="1">
              <a:latin typeface="Arial"/>
              <a:ea typeface="Arial"/>
              <a:cs typeface="Arial"/>
            </a:endParaRPr>
          </a:p>
        </p:txBody>
      </p:sp>
      <p:sp>
        <p:nvSpPr>
          <p:cNvPr id="116" name="Text 114">
            <a:extLst xmlns:a="http://schemas.openxmlformats.org/drawingml/2006/main">
              <a:ext uri="{FF2B5EF4-FFF2-40B4-BE49-F238E27FC236}">
                <a16:creationId xmlns:a16="http://schemas.microsoft.com/office/drawing/2014/main" id="{58172658-E7D8-4548-A7EB-4EB7A6A68BE7}"/>
              </a:ext>
            </a:extLst>
          </p:cNvPr>
          <p:cNvSpPr>
            <a:spLocks xmlns:a="http://schemas.openxmlformats.org/drawingml/2006/main" noGrp="1"/>
          </p:cNvSpPr>
          <p:nvPr/>
        </p:nvSpPr>
        <p:spPr>
          <a:xfrm xmlns:a="http://schemas.openxmlformats.org/drawingml/2006/main">
            <a:off x="2286000"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17" name="Text 115">
            <a:hlinkClick xmlns:r="http://schemas.openxmlformats.org/officeDocument/2006/relationships" xmlns:a="http://schemas.openxmlformats.org/drawingml/2006/main" r:id="R414601cc835a4595"/>
            <a:extLst xmlns:a="http://schemas.openxmlformats.org/drawingml/2006/main">
              <a:ext uri="{FF2B5EF4-FFF2-40B4-BE49-F238E27FC236}">
                <a16:creationId xmlns:a16="http://schemas.microsoft.com/office/drawing/2014/main" id="{30DC5B2A-E9BE-4F18-AD8C-F3C1AD211BC8}"/>
              </a:ext>
            </a:extLst>
          </p:cNvPr>
          <p:cNvSpPr>
            <a:spLocks xmlns:a="http://schemas.openxmlformats.org/drawingml/2006/main" noGrp="1"/>
          </p:cNvSpPr>
          <p:nvPr/>
        </p:nvSpPr>
        <p:spPr>
          <a:xfrm xmlns:a="http://schemas.openxmlformats.org/drawingml/2006/main">
            <a:off x="2368296" y="6291072"/>
            <a:ext cx="107899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14a1630fc70a42d4"/>
              </a:rPr>
              <a:t>Dell’Oro SASE / price</a:t>
            </a:r>
            <a:endParaRPr sz="600" i="1">
              <a:latin typeface="Arial"/>
              <a:ea typeface="Arial"/>
              <a:cs typeface="Arial"/>
            </a:endParaRPr>
          </a:p>
        </p:txBody>
      </p:sp>
      <p:sp>
        <p:nvSpPr>
          <p:cNvPr id="118" name="Text 116">
            <a:extLst xmlns:a="http://schemas.openxmlformats.org/drawingml/2006/main">
              <a:ext uri="{FF2B5EF4-FFF2-40B4-BE49-F238E27FC236}">
                <a16:creationId xmlns:a16="http://schemas.microsoft.com/office/drawing/2014/main" id="{ED19959F-02B8-4560-848A-58E04BB1C4F2}"/>
              </a:ext>
            </a:extLst>
          </p:cNvPr>
          <p:cNvSpPr>
            <a:spLocks xmlns:a="http://schemas.openxmlformats.org/drawingml/2006/main" noGrp="1"/>
          </p:cNvSpPr>
          <p:nvPr/>
        </p:nvSpPr>
        <p:spPr>
          <a:xfrm xmlns:a="http://schemas.openxmlformats.org/drawingml/2006/main">
            <a:off x="348386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19" name="Text 117">
            <a:hlinkClick xmlns:r="http://schemas.openxmlformats.org/officeDocument/2006/relationships" xmlns:a="http://schemas.openxmlformats.org/drawingml/2006/main" r:id="R281d1ce4762a4e37"/>
            <a:extLst xmlns:a="http://schemas.openxmlformats.org/drawingml/2006/main">
              <a:ext uri="{FF2B5EF4-FFF2-40B4-BE49-F238E27FC236}">
                <a16:creationId xmlns:a16="http://schemas.microsoft.com/office/drawing/2014/main" id="{80E5F207-AFCC-4EEF-B4F2-337CB0EAF643}"/>
              </a:ext>
            </a:extLst>
          </p:cNvPr>
          <p:cNvSpPr>
            <a:spLocks xmlns:a="http://schemas.openxmlformats.org/drawingml/2006/main" noGrp="1"/>
          </p:cNvSpPr>
          <p:nvPr/>
        </p:nvSpPr>
        <p:spPr>
          <a:xfrm xmlns:a="http://schemas.openxmlformats.org/drawingml/2006/main">
            <a:off x="3566160" y="6291072"/>
            <a:ext cx="89611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5da6a5b7d78e42c0"/>
              </a:rPr>
              <a:t>Cisco architecture</a:t>
            </a:r>
            <a:endParaRPr sz="600" i="1">
              <a:latin typeface="Arial"/>
              <a:ea typeface="Arial"/>
              <a:cs typeface="Arial"/>
            </a:endParaRPr>
          </a:p>
        </p:txBody>
      </p:sp>
      <p:sp>
        <p:nvSpPr>
          <p:cNvPr id="120" name="Text 118">
            <a:extLst xmlns:a="http://schemas.openxmlformats.org/drawingml/2006/main">
              <a:ext uri="{FF2B5EF4-FFF2-40B4-BE49-F238E27FC236}">
                <a16:creationId xmlns:a16="http://schemas.microsoft.com/office/drawing/2014/main" id="{F2060C57-D3FE-4265-9D6D-DCAE0E0EB0D2}"/>
              </a:ext>
            </a:extLst>
          </p:cNvPr>
          <p:cNvSpPr>
            <a:spLocks xmlns:a="http://schemas.openxmlformats.org/drawingml/2006/main" noGrp="1"/>
          </p:cNvSpPr>
          <p:nvPr/>
        </p:nvSpPr>
        <p:spPr>
          <a:xfrm xmlns:a="http://schemas.openxmlformats.org/drawingml/2006/main">
            <a:off x="449884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21" name="Text 119">
            <a:hlinkClick xmlns:r="http://schemas.openxmlformats.org/officeDocument/2006/relationships" xmlns:a="http://schemas.openxmlformats.org/drawingml/2006/main" r:id="Rfbd72bd412ee4552"/>
            <a:extLst xmlns:a="http://schemas.openxmlformats.org/drawingml/2006/main">
              <a:ext uri="{FF2B5EF4-FFF2-40B4-BE49-F238E27FC236}">
                <a16:creationId xmlns:a16="http://schemas.microsoft.com/office/drawing/2014/main" id="{885E3D37-4627-4A5F-93C7-E83280518859}"/>
              </a:ext>
            </a:extLst>
          </p:cNvPr>
          <p:cNvSpPr>
            <a:spLocks xmlns:a="http://schemas.openxmlformats.org/drawingml/2006/main" noGrp="1"/>
          </p:cNvSpPr>
          <p:nvPr/>
        </p:nvSpPr>
        <p:spPr>
          <a:xfrm xmlns:a="http://schemas.openxmlformats.org/drawingml/2006/main">
            <a:off x="4581144" y="6291072"/>
            <a:ext cx="75895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5ae421cef63c4c64"/>
              </a:rPr>
              <a:t>HPE-Juniper</a:t>
            </a:r>
            <a:endParaRPr sz="600" i="1">
              <a:latin typeface="Arial"/>
              <a:ea typeface="Arial"/>
              <a:cs typeface="Arial"/>
            </a:endParaRPr>
          </a:p>
        </p:txBody>
      </p:sp>
      <p:sp>
        <p:nvSpPr>
          <p:cNvPr id="122" name="Text 120">
            <a:extLst xmlns:a="http://schemas.openxmlformats.org/drawingml/2006/main">
              <a:ext uri="{FF2B5EF4-FFF2-40B4-BE49-F238E27FC236}">
                <a16:creationId xmlns:a16="http://schemas.microsoft.com/office/drawing/2014/main" id="{7308B4E2-1AC6-45B8-AD9B-D371510A984D}"/>
              </a:ext>
            </a:extLst>
          </p:cNvPr>
          <p:cNvSpPr>
            <a:spLocks xmlns:a="http://schemas.openxmlformats.org/drawingml/2006/main" noGrp="1"/>
          </p:cNvSpPr>
          <p:nvPr/>
        </p:nvSpPr>
        <p:spPr>
          <a:xfrm xmlns:a="http://schemas.openxmlformats.org/drawingml/2006/main">
            <a:off x="5376672"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23" name="Text 121">
            <a:hlinkClick xmlns:r="http://schemas.openxmlformats.org/officeDocument/2006/relationships" xmlns:a="http://schemas.openxmlformats.org/drawingml/2006/main" r:id="Re9b9e9e424594b0d"/>
            <a:extLst xmlns:a="http://schemas.openxmlformats.org/drawingml/2006/main">
              <a:ext uri="{FF2B5EF4-FFF2-40B4-BE49-F238E27FC236}">
                <a16:creationId xmlns:a16="http://schemas.microsoft.com/office/drawing/2014/main" id="{3AA83EB0-4A1D-4286-822A-F337E6922714}"/>
              </a:ext>
            </a:extLst>
          </p:cNvPr>
          <p:cNvSpPr>
            <a:spLocks xmlns:a="http://schemas.openxmlformats.org/drawingml/2006/main" noGrp="1"/>
          </p:cNvSpPr>
          <p:nvPr/>
        </p:nvSpPr>
        <p:spPr>
          <a:xfrm xmlns:a="http://schemas.openxmlformats.org/drawingml/2006/main">
            <a:off x="5458968" y="6291072"/>
            <a:ext cx="82296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7fbeb3c598a948b6"/>
              </a:rPr>
              <a:t>HPE GreenLake</a:t>
            </a:r>
            <a:endParaRPr sz="600" i="1">
              <a:latin typeface="Arial"/>
              <a:ea typeface="Arial"/>
              <a:cs typeface="Arial"/>
            </a:endParaRPr>
          </a:p>
        </p:txBody>
      </p:sp>
      <p:sp>
        <p:nvSpPr>
          <p:cNvPr id="124" name="Text 122">
            <a:extLst xmlns:a="http://schemas.openxmlformats.org/drawingml/2006/main">
              <a:ext uri="{FF2B5EF4-FFF2-40B4-BE49-F238E27FC236}">
                <a16:creationId xmlns:a16="http://schemas.microsoft.com/office/drawing/2014/main" id="{71D8CE26-5F02-4751-91BB-D940B5BA2958}"/>
              </a:ext>
            </a:extLst>
          </p:cNvPr>
          <p:cNvSpPr>
            <a:spLocks xmlns:a="http://schemas.openxmlformats.org/drawingml/2006/main" noGrp="1"/>
          </p:cNvSpPr>
          <p:nvPr/>
        </p:nvSpPr>
        <p:spPr>
          <a:xfrm xmlns:a="http://schemas.openxmlformats.org/drawingml/2006/main">
            <a:off x="6318504"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25" name="Text 123">
            <a:hlinkClick xmlns:r="http://schemas.openxmlformats.org/officeDocument/2006/relationships" xmlns:a="http://schemas.openxmlformats.org/drawingml/2006/main" r:id="R1af85f206d72409b"/>
            <a:extLst xmlns:a="http://schemas.openxmlformats.org/drawingml/2006/main">
              <a:ext uri="{FF2B5EF4-FFF2-40B4-BE49-F238E27FC236}">
                <a16:creationId xmlns:a16="http://schemas.microsoft.com/office/drawing/2014/main" id="{D3D3EEE3-1A8D-4DF9-9880-37DA544C87D1}"/>
              </a:ext>
            </a:extLst>
          </p:cNvPr>
          <p:cNvSpPr>
            <a:spLocks xmlns:a="http://schemas.openxmlformats.org/drawingml/2006/main" noGrp="1"/>
          </p:cNvSpPr>
          <p:nvPr/>
        </p:nvSpPr>
        <p:spPr>
          <a:xfrm xmlns:a="http://schemas.openxmlformats.org/drawingml/2006/main">
            <a:off x="6400800" y="6291072"/>
            <a:ext cx="75895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e92e8cf4fc3e440f"/>
              </a:rPr>
              <a:t>NTT / Kyndryl</a:t>
            </a:r>
            <a:endParaRPr sz="600" i="1">
              <a:latin typeface="Arial"/>
              <a:ea typeface="Arial"/>
              <a:cs typeface="Arial"/>
            </a:endParaRPr>
          </a:p>
        </p:txBody>
      </p:sp>
      <p:sp>
        <p:nvSpPr>
          <p:cNvPr id="126" name="Text 124">
            <a:extLst xmlns:a="http://schemas.openxmlformats.org/drawingml/2006/main">
              <a:ext uri="{FF2B5EF4-FFF2-40B4-BE49-F238E27FC236}">
                <a16:creationId xmlns:a16="http://schemas.microsoft.com/office/drawing/2014/main" id="{AA559DE1-A0CF-4BA7-9783-9C098264C615}"/>
              </a:ext>
            </a:extLst>
          </p:cNvPr>
          <p:cNvSpPr>
            <a:spLocks xmlns:a="http://schemas.openxmlformats.org/drawingml/2006/main" noGrp="1"/>
          </p:cNvSpPr>
          <p:nvPr/>
        </p:nvSpPr>
        <p:spPr>
          <a:xfrm xmlns:a="http://schemas.openxmlformats.org/drawingml/2006/main">
            <a:off x="7196328" y="6291072"/>
            <a:ext cx="4572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7B8184"/>
                </a:solidFill>
                <a:latin typeface="Arial"/>
                <a:ea typeface="Arial"/>
                <a:cs typeface="Arial"/>
              </a:rPr>
              <a:t>|</a:t>
            </a:r>
            <a:endParaRPr sz="600" i="1">
              <a:latin typeface="Arial"/>
              <a:ea typeface="Arial"/>
              <a:cs typeface="Arial"/>
            </a:endParaRPr>
          </a:p>
        </p:txBody>
      </p:sp>
      <p:sp>
        <p:nvSpPr>
          <p:cNvPr id="127" name="Text 125">
            <a:hlinkClick xmlns:r="http://schemas.openxmlformats.org/officeDocument/2006/relationships" xmlns:a="http://schemas.openxmlformats.org/drawingml/2006/main" r:id="R9ac133a914e7478b"/>
            <a:extLst xmlns:a="http://schemas.openxmlformats.org/drawingml/2006/main">
              <a:ext uri="{FF2B5EF4-FFF2-40B4-BE49-F238E27FC236}">
                <a16:creationId xmlns:a16="http://schemas.microsoft.com/office/drawing/2014/main" id="{C3C2C6EA-A94A-4B05-88EB-8E9428CD4363}"/>
              </a:ext>
            </a:extLst>
          </p:cNvPr>
          <p:cNvSpPr>
            <a:spLocks xmlns:a="http://schemas.openxmlformats.org/drawingml/2006/main" noGrp="1"/>
          </p:cNvSpPr>
          <p:nvPr/>
        </p:nvSpPr>
        <p:spPr>
          <a:xfrm xmlns:a="http://schemas.openxmlformats.org/drawingml/2006/main">
            <a:off x="7278624" y="6291072"/>
            <a:ext cx="713232"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u="sng">
                <a:solidFill>
                  <a:srgbClr val="B66E47"/>
                </a:solidFill>
                <a:latin typeface="Arial"/>
                <a:ea typeface="Arial"/>
                <a:cs typeface="Arial"/>
                <a:hlinkClick xmlns:r="http://schemas.openxmlformats.org/officeDocument/2006/relationships" r:id="R9eb2b86ae7554ec2"/>
              </a:rPr>
              <a:t>NIST C-SCRM</a:t>
            </a:r>
            <a:endParaRPr sz="600" i="1">
              <a:latin typeface="Arial"/>
              <a:ea typeface="Arial"/>
              <a:cs typeface="Arial"/>
            </a:endParaRPr>
          </a:p>
        </p:txBody>
      </p:sp>
      <p:sp>
        <p:nvSpPr>
          <p:cNvPr id="128" name="Shape 126">
            <a:extLst xmlns:a="http://schemas.openxmlformats.org/drawingml/2006/main">
              <a:ext uri="{FF2B5EF4-FFF2-40B4-BE49-F238E27FC236}">
                <a16:creationId xmlns:a16="http://schemas.microsoft.com/office/drawing/2014/main" id="{14B36C72-B77C-4FF1-9B7B-7EC66C2B4DB6}"/>
              </a:ext>
            </a:extLst>
          </p:cNvPr>
          <p:cNvSpPr>
            <a:spLocks xmlns:a="http://schemas.openxmlformats.org/drawingml/2006/main" noGrp="1"/>
          </p:cNvSpPr>
          <p:nvPr/>
        </p:nvSpPr>
        <p:spPr>
          <a:xfrm xmlns:a="http://schemas.openxmlformats.org/drawingml/2006/main">
            <a:off x="438912" y="6455664"/>
            <a:ext cx="11292840" cy="0"/>
          </a:xfrm>
          <a:prstGeom xmlns:a="http://schemas.openxmlformats.org/drawingml/2006/main" prst="line">
            <a:avLst/>
          </a:prstGeom>
          <a:noFill xmlns:a="http://schemas.openxmlformats.org/drawingml/2006/main"/>
          <a:ln xmlns:a="http://schemas.openxmlformats.org/drawingml/2006/main" w="6350">
            <a:solidFill>
              <a:srgbClr val="D8DEE6"/>
            </a:solidFill>
            <a:prstDash val="solid"/>
          </a:ln>
        </p:spPr>
        <p:txBody>
          <a:bodyPr xmlns:a="http://schemas.openxmlformats.org/drawingml/2006/main"/>
          <a:lstStyle xmlns:a="http://schemas.openxmlformats.org/drawingml/2006/main"/>
          <a:p xmlns:a="http://schemas.openxmlformats.org/drawingml/2006/main">
            <a:endParaRPr/>
          </a:p>
        </p:txBody>
      </p:sp>
      <p:sp>
        <p:nvSpPr>
          <p:cNvPr id="129" name="Text 127">
            <a:extLst xmlns:a="http://schemas.openxmlformats.org/drawingml/2006/main">
              <a:ext uri="{FF2B5EF4-FFF2-40B4-BE49-F238E27FC236}">
                <a16:creationId xmlns:a16="http://schemas.microsoft.com/office/drawing/2014/main" id="{F6481A67-618E-4453-B83B-6FB941E744A8}"/>
              </a:ext>
            </a:extLst>
          </p:cNvPr>
          <p:cNvSpPr>
            <a:spLocks xmlns:a="http://schemas.openxmlformats.org/drawingml/2006/main" noGrp="1"/>
          </p:cNvSpPr>
          <p:nvPr/>
        </p:nvSpPr>
        <p:spPr>
          <a:xfrm xmlns:a="http://schemas.openxmlformats.org/drawingml/2006/main">
            <a:off x="438912" y="6537960"/>
            <a:ext cx="6400800"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7B8184"/>
                </a:solidFill>
                <a:latin typeface="Arial"/>
                <a:ea typeface="Arial"/>
                <a:cs typeface="Arial"/>
              </a:rPr>
              <a:t>Case I | Global Network Hardware Market Analysis</a:t>
            </a:r>
            <a:endParaRPr sz="800">
              <a:latin typeface="Arial"/>
              <a:ea typeface="Arial"/>
              <a:cs typeface="Arial"/>
            </a:endParaRPr>
          </a:p>
        </p:txBody>
      </p:sp>
      <p:sp>
        <p:nvSpPr>
          <p:cNvPr id="130" name="Text 128">
            <a:extLst xmlns:a="http://schemas.openxmlformats.org/drawingml/2006/main">
              <a:ext uri="{FF2B5EF4-FFF2-40B4-BE49-F238E27FC236}">
                <a16:creationId xmlns:a16="http://schemas.microsoft.com/office/drawing/2014/main" id="{6C8096B5-2988-4173-81BC-F5AE473DD5FC}"/>
              </a:ext>
            </a:extLst>
          </p:cNvPr>
          <p:cNvSpPr>
            <a:spLocks xmlns:a="http://schemas.openxmlformats.org/drawingml/2006/main" noGrp="1"/>
          </p:cNvSpPr>
          <p:nvPr/>
        </p:nvSpPr>
        <p:spPr>
          <a:xfrm xmlns:a="http://schemas.openxmlformats.org/drawingml/2006/main">
            <a:off x="11503152" y="6537960"/>
            <a:ext cx="219456" cy="10972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7B8184"/>
                </a:solidFill>
                <a:latin typeface="Arial"/>
                <a:ea typeface="Arial"/>
                <a:cs typeface="Arial"/>
              </a:rPr>
              <a:t>42</a:t>
            </a:r>
            <a:endParaRPr sz="800">
              <a:latin typeface="Arial"/>
              <a:ea typeface="Arial"/>
              <a:cs typeface="Arial"/>
            </a:endParaRPr>
          </a:p>
        </p:txBody>
      </p:sp>
      <p:sp>
        <p:nvSpPr>
          <p:cNvPr id="131" name="SCULTRA Top Bar">
            <a:extLst xmlns:a="http://schemas.openxmlformats.org/drawingml/2006/main">
              <a:ext uri="{FF2B5EF4-FFF2-40B4-BE49-F238E27FC236}">
                <a16:creationId xmlns:a16="http://schemas.microsoft.com/office/drawing/2014/main" id="{E691A440-7895-4F5C-8E96-1B9FC6882436}"/>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32" name="SCULTRA Footer Field">
            <a:extLst xmlns:a="http://schemas.openxmlformats.org/drawingml/2006/main">
              <a:ext uri="{FF2B5EF4-FFF2-40B4-BE49-F238E27FC236}">
                <a16:creationId xmlns:a16="http://schemas.microsoft.com/office/drawing/2014/main" id="{41A0E631-9558-4944-B725-1CE83F748E16}"/>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133" name="">
            <a:extLst xmlns:a="http://schemas.openxmlformats.org/drawingml/2006/main">
              <a:ext uri="{FF2B5EF4-FFF2-40B4-BE49-F238E27FC236}">
                <a16:creationId xmlns:a16="http://schemas.microsoft.com/office/drawing/2014/main" id="{825A5489-6FBA-4E5C-A7AD-FEB650010CBD}"/>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134" name="">
            <a:extLst xmlns:a="http://schemas.openxmlformats.org/drawingml/2006/main">
              <a:ext uri="{FF2B5EF4-FFF2-40B4-BE49-F238E27FC236}">
                <a16:creationId xmlns:a16="http://schemas.microsoft.com/office/drawing/2014/main" id="{91A1D97C-9A46-4AE2-AC14-5204B1A9F703}"/>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135" name="">
            <a:extLst xmlns:a="http://schemas.openxmlformats.org/drawingml/2006/main">
              <a:ext uri="{FF2B5EF4-FFF2-40B4-BE49-F238E27FC236}">
                <a16:creationId xmlns:a16="http://schemas.microsoft.com/office/drawing/2014/main" id="{D7984315-4C82-4753-8264-3DC11810780C}"/>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136" name="">
            <a:extLst xmlns:a="http://schemas.openxmlformats.org/drawingml/2006/main">
              <a:ext uri="{FF2B5EF4-FFF2-40B4-BE49-F238E27FC236}">
                <a16:creationId xmlns:a16="http://schemas.microsoft.com/office/drawing/2014/main" id="{288B4B68-E430-4E25-8472-5AE6FB2DEB94}"/>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42</a:t>
            </a:r>
          </a:p>
        </p:txBody>
      </p:sp>
    </p:spTree>
    <p:extLst>
      <p:ext uri="{BB962C8B-B14F-4D97-AF65-F5344CB8AC3E}">
        <p14:creationId xmlns:p14="http://schemas.microsoft.com/office/powerpoint/2010/main" val="80343781"/>
      </p:ext>
    </p:extLst>
  </p:cSld>
</p:sld>
</file>

<file path=ppt/slides/slide43.xml><?xml version="1.0" encoding="utf-8"?>
<p:sld xmlns:p="http://schemas.openxmlformats.org/presentationml/2006/main">
  <p:cSld>
    <p:spTree>
      <p:nvGrpSpPr>
        <p:cNvPr id="1" name=""/>
        <p:cNvGrpSpPr/>
        <p:nvPr/>
      </p:nvGrpSpPr>
      <p:grpSpPr>
        <a:xfrm xmlns:a="http://schemas.openxmlformats.org/drawingml/2006/main"/>
      </p:grpSpPr>
      <p:sp>
        <p:nvSpPr>
          <p:cNvPr id="12" name="SCULTRA Closing Background">
            <a:extLst xmlns:a="http://schemas.openxmlformats.org/drawingml/2006/main">
              <a:ext uri="{FF2B5EF4-FFF2-40B4-BE49-F238E27FC236}">
                <a16:creationId xmlns:a16="http://schemas.microsoft.com/office/drawing/2014/main" id="{BD808D2E-8A12-4574-A7ED-75D2B7C452F0}"/>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2" name="SCULTRA Copper Spine">
            <a:extLst xmlns:a="http://schemas.openxmlformats.org/drawingml/2006/main">
              <a:ext uri="{FF2B5EF4-FFF2-40B4-BE49-F238E27FC236}">
                <a16:creationId xmlns:a16="http://schemas.microsoft.com/office/drawing/2014/main" id="{5C8B0111-B891-42DF-A00E-35B4DA7B0328}"/>
              </a:ext>
            </a:extLst>
          </p:cNvPr>
          <p:cNvSpPr>
            <a:spLocks xmlns:a="http://schemas.openxmlformats.org/drawingml/2006/main" noGrp="1"/>
          </p:cNvSpPr>
          <p:nvPr/>
        </p:nvSpPr>
        <p:spPr>
          <a:xfrm xmlns:a="http://schemas.openxmlformats.org/drawingml/2006/main">
            <a:off x="0" y="0"/>
            <a:ext cx="133350" cy="6858000"/>
          </a:xfrm>
          <a:prstGeom xmlns:a="http://schemas.openxmlformats.org/drawingml/2006/main" prst="rect">
            <a:avLst/>
          </a:prstGeom>
          <a:solidFill xmlns:a="http://schemas.openxmlformats.org/drawingml/2006/main">
            <a:srgbClr val="B66E47"/>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521B9F08-789D-4891-BAD5-D15F7EE45FC4}"/>
              </a:ext>
            </a:extLst>
          </p:cNvPr>
          <p:cNvSpPr>
            <a:spLocks xmlns:a="http://schemas.openxmlformats.org/drawingml/2006/main" noGrp="1"/>
          </p:cNvSpPr>
          <p:nvPr/>
        </p:nvSpPr>
        <p:spPr>
          <a:xfrm xmlns:a="http://schemas.openxmlformats.org/drawingml/2006/main">
            <a:off x="609600" y="2266950"/>
            <a:ext cx="61912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600" b="1" i="0">
                <a:solidFill>
                  <a:srgbClr val="FFFDF8"/>
                </a:solidFill>
                <a:latin typeface="Arial"/>
                <a:ea typeface="Arial"/>
                <a:cs typeface="Arial"/>
              </a:defRPr>
            </a:pPr>
            <a:r>
              <a:rPr sz="1600" b="1" i="0">
                <a:solidFill>
                  <a:srgbClr val="FFFDF8"/>
                </a:solidFill>
                <a:latin typeface="Arial"/>
                <a:ea typeface="Arial"/>
                <a:cs typeface="Arial"/>
              </a:rPr>
              <a:t>Thank you</a:t>
            </a:r>
          </a:p>
        </p:txBody>
      </p:sp>
      <p:sp>
        <p:nvSpPr>
          <p:cNvPr id="4" name="">
            <a:extLst xmlns:a="http://schemas.openxmlformats.org/drawingml/2006/main">
              <a:ext uri="{FF2B5EF4-FFF2-40B4-BE49-F238E27FC236}">
                <a16:creationId xmlns:a16="http://schemas.microsoft.com/office/drawing/2014/main" id="{EDB135B0-EFB1-45EF-A0FC-9184D1BE4C91}"/>
              </a:ext>
            </a:extLst>
          </p:cNvPr>
          <p:cNvSpPr>
            <a:spLocks xmlns:a="http://schemas.openxmlformats.org/drawingml/2006/main" noGrp="1"/>
          </p:cNvSpPr>
          <p:nvPr/>
        </p:nvSpPr>
        <p:spPr>
          <a:xfrm xmlns:a="http://schemas.openxmlformats.org/drawingml/2006/main">
            <a:off x="609600" y="3086100"/>
            <a:ext cx="3238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900" b="1" i="0">
                <a:solidFill>
                  <a:srgbClr val="D08B64"/>
                </a:solidFill>
                <a:latin typeface="Arial"/>
                <a:ea typeface="Arial"/>
                <a:cs typeface="Arial"/>
              </a:defRPr>
            </a:pPr>
            <a:r>
              <a:rPr sz="900" b="1" i="0">
                <a:solidFill>
                  <a:srgbClr val="D08B64"/>
                </a:solidFill>
                <a:latin typeface="Arial"/>
                <a:ea typeface="Arial"/>
                <a:cs typeface="Arial"/>
              </a:rPr>
              <a:t>SCULTRA SERVICES</a:t>
            </a:r>
          </a:p>
        </p:txBody>
      </p:sp>
      <p:sp>
        <p:nvSpPr>
          <p:cNvPr id="5" name="">
            <a:extLst xmlns:a="http://schemas.openxmlformats.org/drawingml/2006/main">
              <a:ext uri="{FF2B5EF4-FFF2-40B4-BE49-F238E27FC236}">
                <a16:creationId xmlns:a16="http://schemas.microsoft.com/office/drawing/2014/main" id="{0D14DA57-6CCC-492F-8246-AEB21549A1D8}"/>
              </a:ext>
            </a:extLst>
          </p:cNvPr>
          <p:cNvSpPr>
            <a:spLocks xmlns:a="http://schemas.openxmlformats.org/drawingml/2006/main" noGrp="1"/>
          </p:cNvSpPr>
          <p:nvPr/>
        </p:nvSpPr>
        <p:spPr>
          <a:xfrm xmlns:a="http://schemas.openxmlformats.org/drawingml/2006/main">
            <a:off x="609600" y="3467100"/>
            <a:ext cx="7048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0" i="0">
                <a:solidFill>
                  <a:srgbClr val="EAD2C2"/>
                </a:solidFill>
                <a:latin typeface="Arial"/>
                <a:ea typeface="Arial"/>
                <a:cs typeface="Arial"/>
              </a:defRPr>
            </a:pPr>
            <a:r>
              <a:rPr sz="1350" b="0" i="0">
                <a:solidFill>
                  <a:srgbClr val="EAD2C2"/>
                </a:solidFill>
                <a:latin typeface="Arial"/>
                <a:ea typeface="Arial"/>
                <a:cs typeface="Arial"/>
              </a:rPr>
              <a:t>Global Network Hardware Market Analysis</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6f38acfa42fe4b58"/>
          <a:stretch xmlns:a="http://schemas.openxmlformats.org/drawingml/2006/main"/>
        </p:blipFill>
        <p:spPr>
          <a:xfrm xmlns:a="http://schemas.openxmlformats.org/drawingml/2006/main">
            <a:off x="8572500" y="1828800"/>
            <a:ext cx="2381250" cy="2381250"/>
          </a:xfrm>
          <a:prstGeom xmlns:a="http://schemas.openxmlformats.org/drawingml/2006/main" prst="rect">
            <a:avLst/>
          </a:prstGeom>
        </p:spPr>
      </p:pic>
      <p:sp>
        <p:nvSpPr>
          <p:cNvPr id="7" name="SCULTRA Footer Field">
            <a:extLst xmlns:a="http://schemas.openxmlformats.org/drawingml/2006/main">
              <a:ext uri="{FF2B5EF4-FFF2-40B4-BE49-F238E27FC236}">
                <a16:creationId xmlns:a16="http://schemas.microsoft.com/office/drawing/2014/main" id="{E1065DBA-0C15-4AD8-9526-0BEFAA644AF3}"/>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16D087E3-87CA-4042-82AD-80821A5D883C}"/>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55595B"/>
            </a:solidFill>
            <a:prstDash val="solid"/>
          </a:ln>
        </p:spPr>
      </p:sp>
      <p:sp>
        <p:nvSpPr>
          <p:cNvPr id="9" name="">
            <a:extLst xmlns:a="http://schemas.openxmlformats.org/drawingml/2006/main">
              <a:ext uri="{FF2B5EF4-FFF2-40B4-BE49-F238E27FC236}">
                <a16:creationId xmlns:a16="http://schemas.microsoft.com/office/drawing/2014/main" id="{39816041-947C-4FC3-A146-393752EE8FF4}"/>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AEB2B3"/>
                </a:solidFill>
                <a:latin typeface="Arial"/>
                <a:ea typeface="Arial"/>
                <a:cs typeface="Arial"/>
              </a:defRPr>
            </a:pPr>
            <a:r>
              <a:rPr sz="800" b="1" i="0">
                <a:solidFill>
                  <a:srgbClr val="AEB2B3"/>
                </a:solidFill>
                <a:latin typeface="Arial"/>
                <a:ea typeface="Arial"/>
                <a:cs typeface="Arial"/>
              </a:rPr>
              <a:t>SCULTRA SERVICES</a:t>
            </a:r>
          </a:p>
        </p:txBody>
      </p:sp>
      <p:sp>
        <p:nvSpPr>
          <p:cNvPr id="10" name="">
            <a:extLst xmlns:a="http://schemas.openxmlformats.org/drawingml/2006/main">
              <a:ext uri="{FF2B5EF4-FFF2-40B4-BE49-F238E27FC236}">
                <a16:creationId xmlns:a16="http://schemas.microsoft.com/office/drawing/2014/main" id="{41CE59BE-651E-4CFD-8CCA-F4787DF5BAAA}"/>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AEB2B3"/>
                </a:solidFill>
                <a:latin typeface="Arial"/>
                <a:ea typeface="Arial"/>
                <a:cs typeface="Arial"/>
              </a:defRPr>
            </a:pPr>
            <a:r>
              <a:rPr sz="800" b="0" i="0">
                <a:solidFill>
                  <a:srgbClr val="AEB2B3"/>
                </a:solidFill>
                <a:latin typeface="Arial"/>
                <a:ea typeface="Arial"/>
                <a:cs typeface="Arial"/>
              </a:rPr>
              <a:t>GLOBAL NETWORK HARDWARE MARKET &amp; SOURCING STRATEGY</a:t>
            </a:r>
          </a:p>
        </p:txBody>
      </p:sp>
      <p:sp>
        <p:nvSpPr>
          <p:cNvPr id="11" name="">
            <a:extLst xmlns:a="http://schemas.openxmlformats.org/drawingml/2006/main">
              <a:ext uri="{FF2B5EF4-FFF2-40B4-BE49-F238E27FC236}">
                <a16:creationId xmlns:a16="http://schemas.microsoft.com/office/drawing/2014/main" id="{6258B8C0-B2C6-4BEA-B76E-9532F5D2156F}"/>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AEB2B3"/>
                </a:solidFill>
                <a:latin typeface="Arial"/>
                <a:ea typeface="Arial"/>
                <a:cs typeface="Arial"/>
              </a:defRPr>
            </a:pPr>
            <a:r>
              <a:rPr sz="800" b="1" i="0">
                <a:solidFill>
                  <a:srgbClr val="AEB2B3"/>
                </a:solidFill>
                <a:latin typeface="Arial"/>
                <a:ea typeface="Arial"/>
                <a:cs typeface="Arial"/>
              </a:rPr>
              <a:t>47</a:t>
            </a:r>
          </a:p>
        </p:txBody>
      </p:sp>
    </p:spTree>
    <p:extLst>
      <p:ext uri="{BB962C8B-B14F-4D97-AF65-F5344CB8AC3E}">
        <p14:creationId xmlns:p14="http://schemas.microsoft.com/office/powerpoint/2010/main" val="1531963010"/>
      </p:ext>
    </p:extLst>
  </p:cSld>
</p:sld>
</file>

<file path=ppt/slides/slide5.xml><?xml version="1.0" encoding="utf-8"?>
<p:sld xmlns:p="http://schemas.openxmlformats.org/presentationml/2006/main">
  <p:cSld>
    <p:bg>
      <p:bgPr>
        <a:solidFill xmlns:a="http://schemas.openxmlformats.org/drawingml/2006/main">
          <a:srgbClr val="111416"/>
        </a:solidFill>
      </p:bgPr>
    </p:bg>
    <p:spTree>
      <p:nvGrpSpPr>
        <p:cNvPr id="1" name=""/>
        <p:cNvGrpSpPr/>
        <p:nvPr/>
      </p:nvGrpSpPr>
      <p:grpSpPr>
        <a:xfrm xmlns:a="http://schemas.openxmlformats.org/drawingml/2006/main"/>
      </p:grpSpPr>
      <p:sp>
        <p:nvSpPr>
          <p:cNvPr id="4" name="Rectangle 3">
            <a:extLst xmlns:a="http://schemas.openxmlformats.org/drawingml/2006/main">
              <a:ext uri="{FF2B5EF4-FFF2-40B4-BE49-F238E27FC236}">
                <a16:creationId xmlns:a16="http://schemas.microsoft.com/office/drawing/2014/main" id="{16745EE1-046C-4A4C-BD61-C8A4CA40AFC9}"/>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11416"/>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5" name="Rectangle 4">
            <a:extLst xmlns:a="http://schemas.openxmlformats.org/drawingml/2006/main">
              <a:ext uri="{FF2B5EF4-FFF2-40B4-BE49-F238E27FC236}">
                <a16:creationId xmlns:a16="http://schemas.microsoft.com/office/drawing/2014/main" id="{2FB51B3F-DB52-4C12-9FD7-17C9E7069AF4}"/>
              </a:ext>
            </a:extLst>
          </p:cNvPr>
          <p:cNvSpPr>
            <a:spLocks xmlns:a="http://schemas.openxmlformats.org/drawingml/2006/main" noGrp="1"/>
          </p:cNvSpPr>
          <p:nvPr/>
        </p:nvSpPr>
        <p:spPr>
          <a:xfrm xmlns:a="http://schemas.openxmlformats.org/drawingml/2006/main">
            <a:off x="1155700" y="1676400"/>
            <a:ext cx="50800" cy="3505200"/>
          </a:xfrm>
          <a:prstGeom xmlns:a="http://schemas.openxmlformats.org/drawingml/2006/main" prst="rect">
            <a:avLst/>
          </a:prstGeom>
          <a:solidFill xmlns:a="http://schemas.openxmlformats.org/drawingml/2006/main">
            <a:srgbClr val="778B7A"/>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6" name="TextBox 5">
            <a:extLst xmlns:a="http://schemas.openxmlformats.org/drawingml/2006/main">
              <a:ext uri="{FF2B5EF4-FFF2-40B4-BE49-F238E27FC236}">
                <a16:creationId xmlns:a16="http://schemas.microsoft.com/office/drawing/2014/main" id="{46AEB39D-585C-45CA-8D7E-AC709948D584}"/>
              </a:ext>
            </a:extLst>
          </p:cNvPr>
          <p:cNvSpPr>
            <a:spLocks xmlns:a="http://schemas.openxmlformats.org/drawingml/2006/main" noGrp="1"/>
          </p:cNvSpPr>
          <p:nvPr/>
        </p:nvSpPr>
        <p:spPr>
          <a:xfrm xmlns:a="http://schemas.openxmlformats.org/drawingml/2006/main">
            <a:off x="1600200" y="2222500"/>
            <a:ext cx="4038600" cy="1460500"/>
          </a:xfrm>
          <a:prstGeom xmlns:a="http://schemas.openxmlformats.org/drawingml/2006/main" prst="rect">
            <a:avLst/>
          </a:prstGeom>
          <a:noFill xmlns:a="http://schemas.openxmlformats.org/drawingml/2006/main"/>
        </p:spPr>
        <p:txBody>
          <a:bodyPr xmlns:a="http://schemas.openxmlformats.org/drawingml/2006/main" vert="horz" wrap="square" anchor="ctr">
            <a:noAutofit/>
          </a:bodyPr>
          <a:lstStyle xmlns:a="http://schemas.openxmlformats.org/drawingml/2006/main"/>
          <a:p xmlns:a="http://schemas.openxmlformats.org/drawingml/2006/main">
            <a:r>
              <a:rPr sz="1600" b="1">
                <a:solidFill>
                  <a:srgbClr val="D08B64"/>
                </a:solidFill>
                <a:latin typeface="Arial"/>
                <a:ea typeface="Arial"/>
                <a:cs typeface="Arial"/>
              </a:rPr>
              <a:t>Introduction</a:t>
            </a:r>
            <a:r>
              <a:rPr sz="1600" b="1">
                <a:solidFill>
                  <a:srgbClr val="D08B64"/>
                </a:solidFill>
                <a:latin typeface="Arial"/>
                <a:ea typeface="Arial"/>
                <a:cs typeface="Arial"/>
              </a:rPr>
              <a:t> (Optional)</a:t>
            </a:r>
            <a:endParaRPr sz="3200" b="1">
              <a:solidFill>
                <a:srgbClr val="FFFFFF"/>
              </a:solidFill>
              <a:latin typeface="Aptos"/>
              <a:ea typeface="Aptos"/>
              <a:cs typeface="Aptos"/>
            </a:endParaRPr>
          </a:p>
        </p:txBody>
      </p:sp>
      <p:sp>
        <p:nvSpPr>
          <p:cNvPr id="2" name="TextBox 1">
            <a:extLst xmlns:a="http://schemas.openxmlformats.org/drawingml/2006/main">
              <a:ext uri="{FF2B5EF4-FFF2-40B4-BE49-F238E27FC236}">
                <a16:creationId xmlns:a16="http://schemas.microsoft.com/office/drawing/2014/main" id="{7388166D-E162-41B7-A97A-47F566058D33}"/>
              </a:ext>
            </a:extLst>
          </p:cNvPr>
          <p:cNvSpPr>
            <a:spLocks xmlns:a="http://schemas.openxmlformats.org/drawingml/2006/main" noGrp="1"/>
          </p:cNvSpPr>
          <p:nvPr/>
        </p:nvSpPr>
        <p:spPr>
          <a:xfrm xmlns:a="http://schemas.openxmlformats.org/drawingml/2006/main">
            <a:off x="1600200" y="4013200"/>
            <a:ext cx="3937000" cy="7366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300">
                <a:solidFill>
                  <a:srgbClr val="FFFDF8"/>
                </a:solidFill>
                <a:latin typeface="Arial"/>
                <a:ea typeface="Arial"/>
                <a:cs typeface="Arial"/>
              </a:rPr>
              <a:t>Market context, technology shifts and regional dynamics</a:t>
            </a:r>
          </a:p>
        </p:txBody>
      </p:sp>
      <p:sp>
        <p:nvSpPr>
          <p:cNvPr id="3" name="Rectangle 2">
            <a:extLst xmlns:a="http://schemas.openxmlformats.org/drawingml/2006/main">
              <a:ext uri="{FF2B5EF4-FFF2-40B4-BE49-F238E27FC236}">
                <a16:creationId xmlns:a16="http://schemas.microsoft.com/office/drawing/2014/main" id="{1DDD9D21-3BC7-426D-BDA1-EE66D182957F}"/>
              </a:ext>
            </a:extLst>
          </p:cNvPr>
          <p:cNvSpPr>
            <a:spLocks xmlns:a="http://schemas.openxmlformats.org/drawingml/2006/main" noGrp="1"/>
          </p:cNvSpPr>
          <p:nvPr/>
        </p:nvSpPr>
        <p:spPr>
          <a:xfrm xmlns:a="http://schemas.openxmlformats.org/drawingml/2006/main">
            <a:off x="6096000" y="1397000"/>
            <a:ext cx="19050" cy="40894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7" name="TextBox 6">
            <a:extLst xmlns:a="http://schemas.openxmlformats.org/drawingml/2006/main">
              <a:ext uri="{FF2B5EF4-FFF2-40B4-BE49-F238E27FC236}">
                <a16:creationId xmlns:a16="http://schemas.microsoft.com/office/drawing/2014/main" id="{61738843-A702-4D02-B60C-4C7C28E2B7D3}"/>
              </a:ext>
            </a:extLst>
          </p:cNvPr>
          <p:cNvSpPr>
            <a:spLocks xmlns:a="http://schemas.openxmlformats.org/drawingml/2006/main" noGrp="1"/>
          </p:cNvSpPr>
          <p:nvPr/>
        </p:nvSpPr>
        <p:spPr>
          <a:xfrm xmlns:a="http://schemas.openxmlformats.org/drawingml/2006/main">
            <a:off x="6629400" y="1422400"/>
            <a:ext cx="4191000" cy="3048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100" b="1">
                <a:solidFill>
                  <a:srgbClr val="FFFDF8"/>
                </a:solidFill>
                <a:latin typeface="Arial"/>
                <a:ea typeface="Arial"/>
                <a:cs typeface="Arial"/>
              </a:rPr>
              <a:t>SECTION COVERAGE</a:t>
            </a:r>
          </a:p>
        </p:txBody>
      </p:sp>
      <p:sp>
        <p:nvSpPr>
          <p:cNvPr id="8" name="TextBox 7">
            <a:extLst xmlns:a="http://schemas.openxmlformats.org/drawingml/2006/main">
              <a:ext uri="{FF2B5EF4-FFF2-40B4-BE49-F238E27FC236}">
                <a16:creationId xmlns:a16="http://schemas.microsoft.com/office/drawing/2014/main" id="{E594D178-D284-4EB2-A2E1-B70BFEE17DBE}"/>
              </a:ext>
            </a:extLst>
          </p:cNvPr>
          <p:cNvSpPr>
            <a:spLocks xmlns:a="http://schemas.openxmlformats.org/drawingml/2006/main" noGrp="1"/>
          </p:cNvSpPr>
          <p:nvPr/>
        </p:nvSpPr>
        <p:spPr>
          <a:xfrm xmlns:a="http://schemas.openxmlformats.org/drawingml/2006/main">
            <a:off x="6629400" y="1955800"/>
            <a:ext cx="584200" cy="330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b="1">
                <a:solidFill>
                  <a:srgbClr val="FFFDF8"/>
                </a:solidFill>
                <a:latin typeface="Arial"/>
                <a:ea typeface="Arial"/>
                <a:cs typeface="Arial"/>
              </a:rPr>
              <a:t>I1</a:t>
            </a:r>
          </a:p>
        </p:txBody>
      </p:sp>
      <p:sp>
        <p:nvSpPr>
          <p:cNvPr id="9" name="TextBox 8">
            <a:extLst xmlns:a="http://schemas.openxmlformats.org/drawingml/2006/main">
              <a:ext uri="{FF2B5EF4-FFF2-40B4-BE49-F238E27FC236}">
                <a16:creationId xmlns:a16="http://schemas.microsoft.com/office/drawing/2014/main" id="{89CD3791-BD1E-4075-8C58-52B285814EFC}"/>
              </a:ext>
            </a:extLst>
          </p:cNvPr>
          <p:cNvSpPr>
            <a:spLocks xmlns:a="http://schemas.openxmlformats.org/drawingml/2006/main" noGrp="1"/>
          </p:cNvSpPr>
          <p:nvPr/>
        </p:nvSpPr>
        <p:spPr>
          <a:xfrm xmlns:a="http://schemas.openxmlformats.org/drawingml/2006/main">
            <a:off x="7340600" y="1943100"/>
            <a:ext cx="3886200" cy="584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a:solidFill>
                  <a:srgbClr val="FFFDF8"/>
                </a:solidFill>
                <a:latin typeface="Arial"/>
                <a:ea typeface="Arial"/>
                <a:cs typeface="Arial"/>
              </a:rPr>
              <a:t>Market momentum and refresh cycle</a:t>
            </a:r>
          </a:p>
        </p:txBody>
      </p:sp>
      <p:sp>
        <p:nvSpPr>
          <p:cNvPr id="10" name="Rectangle 9">
            <a:extLst xmlns:a="http://schemas.openxmlformats.org/drawingml/2006/main">
              <a:ext uri="{FF2B5EF4-FFF2-40B4-BE49-F238E27FC236}">
                <a16:creationId xmlns:a16="http://schemas.microsoft.com/office/drawing/2014/main" id="{9BED2016-D7FA-4CFC-8FE2-C059D3D153D1}"/>
              </a:ext>
            </a:extLst>
          </p:cNvPr>
          <p:cNvSpPr>
            <a:spLocks xmlns:a="http://schemas.openxmlformats.org/drawingml/2006/main" noGrp="1"/>
          </p:cNvSpPr>
          <p:nvPr/>
        </p:nvSpPr>
        <p:spPr>
          <a:xfrm xmlns:a="http://schemas.openxmlformats.org/drawingml/2006/main">
            <a:off x="6629400" y="2590800"/>
            <a:ext cx="4597400" cy="127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11" name="TextBox 10">
            <a:extLst xmlns:a="http://schemas.openxmlformats.org/drawingml/2006/main">
              <a:ext uri="{FF2B5EF4-FFF2-40B4-BE49-F238E27FC236}">
                <a16:creationId xmlns:a16="http://schemas.microsoft.com/office/drawing/2014/main" id="{CAD1FE60-FF3C-4052-836A-3BA2A038023A}"/>
              </a:ext>
            </a:extLst>
          </p:cNvPr>
          <p:cNvSpPr>
            <a:spLocks xmlns:a="http://schemas.openxmlformats.org/drawingml/2006/main" noGrp="1"/>
          </p:cNvSpPr>
          <p:nvPr/>
        </p:nvSpPr>
        <p:spPr>
          <a:xfrm xmlns:a="http://schemas.openxmlformats.org/drawingml/2006/main">
            <a:off x="6629400" y="2794000"/>
            <a:ext cx="584200" cy="330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b="1">
                <a:solidFill>
                  <a:srgbClr val="FFFDF8"/>
                </a:solidFill>
                <a:latin typeface="Arial"/>
                <a:ea typeface="Arial"/>
                <a:cs typeface="Arial"/>
              </a:rPr>
              <a:t>I2</a:t>
            </a:r>
          </a:p>
        </p:txBody>
      </p:sp>
      <p:sp>
        <p:nvSpPr>
          <p:cNvPr id="12" name="TextBox 11">
            <a:extLst xmlns:a="http://schemas.openxmlformats.org/drawingml/2006/main">
              <a:ext uri="{FF2B5EF4-FFF2-40B4-BE49-F238E27FC236}">
                <a16:creationId xmlns:a16="http://schemas.microsoft.com/office/drawing/2014/main" id="{A9DA9C39-B100-44EF-80D5-0A2DAFE669D7}"/>
              </a:ext>
            </a:extLst>
          </p:cNvPr>
          <p:cNvSpPr>
            <a:spLocks xmlns:a="http://schemas.openxmlformats.org/drawingml/2006/main" noGrp="1"/>
          </p:cNvSpPr>
          <p:nvPr/>
        </p:nvSpPr>
        <p:spPr>
          <a:xfrm xmlns:a="http://schemas.openxmlformats.org/drawingml/2006/main">
            <a:off x="7340600" y="2781300"/>
            <a:ext cx="3886200" cy="584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a:solidFill>
                  <a:srgbClr val="FFFDF8"/>
                </a:solidFill>
                <a:latin typeface="Arial"/>
                <a:ea typeface="Arial"/>
                <a:cs typeface="Arial"/>
              </a:rPr>
              <a:t>Software-led architecture and service models</a:t>
            </a:r>
          </a:p>
        </p:txBody>
      </p:sp>
      <p:sp>
        <p:nvSpPr>
          <p:cNvPr id="13" name="Rectangle 12">
            <a:extLst xmlns:a="http://schemas.openxmlformats.org/drawingml/2006/main">
              <a:ext uri="{FF2B5EF4-FFF2-40B4-BE49-F238E27FC236}">
                <a16:creationId xmlns:a16="http://schemas.microsoft.com/office/drawing/2014/main" id="{8109878F-E8E6-4701-ADE4-68EB4A3A69E7}"/>
              </a:ext>
            </a:extLst>
          </p:cNvPr>
          <p:cNvSpPr>
            <a:spLocks xmlns:a="http://schemas.openxmlformats.org/drawingml/2006/main" noGrp="1"/>
          </p:cNvSpPr>
          <p:nvPr/>
        </p:nvSpPr>
        <p:spPr>
          <a:xfrm xmlns:a="http://schemas.openxmlformats.org/drawingml/2006/main">
            <a:off x="6629400" y="3429000"/>
            <a:ext cx="4597400" cy="127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14" name="TextBox 13">
            <a:extLst xmlns:a="http://schemas.openxmlformats.org/drawingml/2006/main">
              <a:ext uri="{FF2B5EF4-FFF2-40B4-BE49-F238E27FC236}">
                <a16:creationId xmlns:a16="http://schemas.microsoft.com/office/drawing/2014/main" id="{FDA05CAD-AAC5-4375-857D-3167A4D97241}"/>
              </a:ext>
            </a:extLst>
          </p:cNvPr>
          <p:cNvSpPr>
            <a:spLocks xmlns:a="http://schemas.openxmlformats.org/drawingml/2006/main" noGrp="1"/>
          </p:cNvSpPr>
          <p:nvPr/>
        </p:nvSpPr>
        <p:spPr>
          <a:xfrm xmlns:a="http://schemas.openxmlformats.org/drawingml/2006/main">
            <a:off x="6629400" y="3632200"/>
            <a:ext cx="584200" cy="330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b="1">
                <a:solidFill>
                  <a:srgbClr val="FFFDF8"/>
                </a:solidFill>
                <a:latin typeface="Arial"/>
                <a:ea typeface="Arial"/>
                <a:cs typeface="Arial"/>
              </a:rPr>
              <a:t>I3</a:t>
            </a:r>
          </a:p>
        </p:txBody>
      </p:sp>
      <p:sp>
        <p:nvSpPr>
          <p:cNvPr id="15" name="TextBox 14">
            <a:extLst xmlns:a="http://schemas.openxmlformats.org/drawingml/2006/main">
              <a:ext uri="{FF2B5EF4-FFF2-40B4-BE49-F238E27FC236}">
                <a16:creationId xmlns:a16="http://schemas.microsoft.com/office/drawing/2014/main" id="{8ECACF9E-500C-46B6-A4E9-B2C8316F5131}"/>
              </a:ext>
            </a:extLst>
          </p:cNvPr>
          <p:cNvSpPr>
            <a:spLocks xmlns:a="http://schemas.openxmlformats.org/drawingml/2006/main" noGrp="1"/>
          </p:cNvSpPr>
          <p:nvPr/>
        </p:nvSpPr>
        <p:spPr>
          <a:xfrm xmlns:a="http://schemas.openxmlformats.org/drawingml/2006/main">
            <a:off x="7340600" y="3619500"/>
            <a:ext cx="3886200" cy="584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a:solidFill>
                  <a:srgbClr val="FFFDF8"/>
                </a:solidFill>
                <a:latin typeface="Arial"/>
                <a:ea typeface="Arial"/>
                <a:cs typeface="Arial"/>
              </a:rPr>
              <a:t>Regional demand and portfolio convergence</a:t>
            </a:r>
          </a:p>
        </p:txBody>
      </p:sp>
      <p:sp>
        <p:nvSpPr>
          <p:cNvPr id="16" name="Rectangle 15">
            <a:extLst xmlns:a="http://schemas.openxmlformats.org/drawingml/2006/main">
              <a:ext uri="{FF2B5EF4-FFF2-40B4-BE49-F238E27FC236}">
                <a16:creationId xmlns:a16="http://schemas.microsoft.com/office/drawing/2014/main" id="{7802C7BA-9913-4FA5-86B9-4836A5FD05A5}"/>
              </a:ext>
            </a:extLst>
          </p:cNvPr>
          <p:cNvSpPr>
            <a:spLocks xmlns:a="http://schemas.openxmlformats.org/drawingml/2006/main" noGrp="1"/>
          </p:cNvSpPr>
          <p:nvPr/>
        </p:nvSpPr>
        <p:spPr>
          <a:xfrm xmlns:a="http://schemas.openxmlformats.org/drawingml/2006/main">
            <a:off x="6629400" y="4267200"/>
            <a:ext cx="4597400" cy="127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17" name="SCULTRA Copper Spine">
            <a:extLst xmlns:a="http://schemas.openxmlformats.org/drawingml/2006/main">
              <a:ext uri="{FF2B5EF4-FFF2-40B4-BE49-F238E27FC236}">
                <a16:creationId xmlns:a16="http://schemas.microsoft.com/office/drawing/2014/main" id="{6109EAF9-A789-416A-A9C6-BA13BA8FA60E}"/>
              </a:ext>
            </a:extLst>
          </p:cNvPr>
          <p:cNvSpPr>
            <a:spLocks xmlns:a="http://schemas.openxmlformats.org/drawingml/2006/main" noGrp="1"/>
          </p:cNvSpPr>
          <p:nvPr/>
        </p:nvSpPr>
        <p:spPr>
          <a:xfrm xmlns:a="http://schemas.openxmlformats.org/drawingml/2006/main">
            <a:off x="0" y="0"/>
            <a:ext cx="133350" cy="6858000"/>
          </a:xfrm>
          <a:prstGeom xmlns:a="http://schemas.openxmlformats.org/drawingml/2006/main" prst="rect">
            <a:avLst/>
          </a:prstGeom>
          <a:solidFill xmlns:a="http://schemas.openxmlformats.org/drawingml/2006/main">
            <a:srgbClr val="B66E47"/>
          </a:solidFill>
          <a:ln xmlns:a="http://schemas.openxmlformats.org/drawingml/2006/main" w="0">
            <a:noFill/>
            <a:prstDash val="solid"/>
          </a:ln>
        </p:spPr>
      </p:sp>
      <p:sp>
        <p:nvSpPr>
          <p:cNvPr id="18" name="SCULTRA Footer Field">
            <a:extLst xmlns:a="http://schemas.openxmlformats.org/drawingml/2006/main">
              <a:ext uri="{FF2B5EF4-FFF2-40B4-BE49-F238E27FC236}">
                <a16:creationId xmlns:a16="http://schemas.microsoft.com/office/drawing/2014/main" id="{68AC72FD-90C4-4813-973A-D0B730CB907B}"/>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E9BE4E91-8A41-416F-9077-25158B710A10}"/>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55595B"/>
            </a:solidFill>
            <a:prstDash val="solid"/>
          </a:ln>
        </p:spPr>
      </p:sp>
      <p:sp>
        <p:nvSpPr>
          <p:cNvPr id="20" name="">
            <a:extLst xmlns:a="http://schemas.openxmlformats.org/drawingml/2006/main">
              <a:ext uri="{FF2B5EF4-FFF2-40B4-BE49-F238E27FC236}">
                <a16:creationId xmlns:a16="http://schemas.microsoft.com/office/drawing/2014/main" id="{96D54491-1990-47C0-A7D7-E2B0D8FED443}"/>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AEB2B3"/>
                </a:solidFill>
                <a:latin typeface="Arial"/>
                <a:ea typeface="Arial"/>
                <a:cs typeface="Arial"/>
              </a:defRPr>
            </a:pPr>
            <a:r>
              <a:rPr sz="800" b="1" i="0">
                <a:solidFill>
                  <a:srgbClr val="AEB2B3"/>
                </a:solidFill>
                <a:latin typeface="Arial"/>
                <a:ea typeface="Arial"/>
                <a:cs typeface="Arial"/>
              </a:rPr>
              <a:t>SCULTRA SERVICES</a:t>
            </a:r>
          </a:p>
        </p:txBody>
      </p:sp>
      <p:sp>
        <p:nvSpPr>
          <p:cNvPr id="21" name="">
            <a:extLst xmlns:a="http://schemas.openxmlformats.org/drawingml/2006/main">
              <a:ext uri="{FF2B5EF4-FFF2-40B4-BE49-F238E27FC236}">
                <a16:creationId xmlns:a16="http://schemas.microsoft.com/office/drawing/2014/main" id="{133EFC01-8CF0-469C-8F95-0DCA80F260AF}"/>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AEB2B3"/>
                </a:solidFill>
                <a:latin typeface="Arial"/>
                <a:ea typeface="Arial"/>
                <a:cs typeface="Arial"/>
              </a:defRPr>
            </a:pPr>
            <a:r>
              <a:rPr sz="800" b="0" i="0">
                <a:solidFill>
                  <a:srgbClr val="AEB2B3"/>
                </a:solidFill>
                <a:latin typeface="Arial"/>
                <a:ea typeface="Arial"/>
                <a:cs typeface="Arial"/>
              </a:rPr>
              <a:t>GLOBAL NETWORK HARDWARE MARKET &amp; SOURCING STRATEGY</a:t>
            </a:r>
          </a:p>
        </p:txBody>
      </p:sp>
      <p:sp>
        <p:nvSpPr>
          <p:cNvPr id="22" name="">
            <a:extLst xmlns:a="http://schemas.openxmlformats.org/drawingml/2006/main">
              <a:ext uri="{FF2B5EF4-FFF2-40B4-BE49-F238E27FC236}">
                <a16:creationId xmlns:a16="http://schemas.microsoft.com/office/drawing/2014/main" id="{F09B33CF-803A-4D27-BAB7-1EBB619087B9}"/>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AEB2B3"/>
                </a:solidFill>
                <a:latin typeface="Arial"/>
                <a:ea typeface="Arial"/>
                <a:cs typeface="Arial"/>
              </a:defRPr>
            </a:pPr>
            <a:r>
              <a:rPr sz="800" b="1" i="0">
                <a:solidFill>
                  <a:srgbClr val="AEB2B3"/>
                </a:solidFill>
                <a:latin typeface="Arial"/>
                <a:ea typeface="Arial"/>
                <a:cs typeface="Arial"/>
              </a:rPr>
              <a:t>05</a:t>
            </a:r>
          </a:p>
        </p:txBody>
      </p:sp>
    </p:spTree>
    <p:extLst>
      <p:ext uri="{BB962C8B-B14F-4D97-AF65-F5344CB8AC3E}">
        <p14:creationId xmlns:p14="http://schemas.microsoft.com/office/powerpoint/2010/main" val="1634990153"/>
      </p:ext>
    </p:extLst>
  </p:cSld>
</p:sld>
</file>

<file path=ppt/slides/slide6.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4FBA874-7694-441A-AAEB-021BF7CCCC6F}"/>
              </a:ext>
            </a:extLst>
          </p:cNvPr>
          <p:cNvSpPr>
            <a:spLocks xmlns:a="http://schemas.openxmlformats.org/drawingml/2006/main" noGrp="1"/>
          </p:cNvSpPr>
          <p:nvPr/>
        </p:nvSpPr>
        <p:spPr>
          <a:xfrm xmlns:a="http://schemas.openxmlformats.org/drawingml/2006/main">
            <a:off x="457200" y="256032"/>
            <a:ext cx="1120140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Enterprise Network Hardware Has Returned to Broad-Based Growth</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55E806CB-35C2-4131-AFE4-DAB05F8C4BE2}"/>
              </a:ext>
            </a:extLst>
          </p:cNvPr>
          <p:cNvSpPr>
            <a:spLocks xmlns:a="http://schemas.openxmlformats.org/drawingml/2006/main" noGrp="1"/>
          </p:cNvSpPr>
          <p:nvPr/>
        </p:nvSpPr>
        <p:spPr>
          <a:xfrm xmlns:a="http://schemas.openxmlformats.org/drawingml/2006/main">
            <a:off x="457200" y="658368"/>
            <a:ext cx="11155680" cy="384048"/>
          </a:xfrm>
          <a:prstGeom xmlns:a="http://schemas.openxmlformats.org/drawingml/2006/main" prst="rect">
            <a:avLst/>
          </a:prstGeom>
          <a:noFill xmlns:a="http://schemas.openxmlformats.org/drawingml/2006/main"/>
        </p:spPr>
        <p:txBody>
          <a:bodyPr xmlns:a="http://schemas.openxmlformats.org/drawingml/2006/main" wrap="square" lIns="0" tIns="0" rIns="0" bIns="0" anchor="t">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Latest 1Q26 data indicates simultaneous expansion across campus switching, enterprise WLAN and routing, while AI data-center investment continues to amplify headline market growth.</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5427911F-A319-4AB5-BB09-8ED16793C103}"/>
              </a:ext>
            </a:extLst>
          </p:cNvPr>
          <p:cNvSpPr>
            <a:spLocks xmlns:a="http://schemas.openxmlformats.org/drawingml/2006/main" noGrp="1"/>
          </p:cNvSpPr>
          <p:nvPr/>
        </p:nvSpPr>
        <p:spPr>
          <a:xfrm xmlns:a="http://schemas.openxmlformats.org/drawingml/2006/main">
            <a:off x="457200" y="1051560"/>
            <a:ext cx="11228832" cy="0"/>
          </a:xfrm>
          <a:prstGeom xmlns:a="http://schemas.openxmlformats.org/drawingml/2006/main" prst="line">
            <a:avLst/>
          </a:prstGeom>
          <a:noFill xmlns:a="http://schemas.openxmlformats.org/drawingml/2006/main"/>
          <a:ln xmlns:a="http://schemas.openxmlformats.org/drawingml/2006/main" w="10160">
            <a:solidFill>
              <a:srgbClr val="D5DBE1"/>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Shape 3">
            <a:extLst xmlns:a="http://schemas.openxmlformats.org/drawingml/2006/main">
              <a:ext uri="{FF2B5EF4-FFF2-40B4-BE49-F238E27FC236}">
                <a16:creationId xmlns:a16="http://schemas.microsoft.com/office/drawing/2014/main" id="{5DBDA099-0195-41E7-B95A-089D9E31867B}"/>
              </a:ext>
            </a:extLst>
          </p:cNvPr>
          <p:cNvSpPr>
            <a:spLocks xmlns:a="http://schemas.openxmlformats.org/drawingml/2006/main" noGrp="1"/>
          </p:cNvSpPr>
          <p:nvPr/>
        </p:nvSpPr>
        <p:spPr>
          <a:xfrm xmlns:a="http://schemas.openxmlformats.org/drawingml/2006/main">
            <a:off x="457200" y="1225296"/>
            <a:ext cx="3520440" cy="950976"/>
          </a:xfrm>
          <a:prstGeom xmlns:a="http://schemas.openxmlformats.org/drawingml/2006/main" prst="roundRect">
            <a:avLst>
              <a:gd name="adj" fmla="val 3846"/>
            </a:avLst>
          </a:prstGeom>
          <a:solidFill xmlns:a="http://schemas.openxmlformats.org/drawingml/2006/main">
            <a:srgbClr val="FFFFFF"/>
          </a:solidFill>
          <a:ln xmlns:a="http://schemas.openxmlformats.org/drawingml/2006/main" w="10160">
            <a:solidFill>
              <a:srgbClr val="D5DBE1"/>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 name="Shape 4">
            <a:extLst xmlns:a="http://schemas.openxmlformats.org/drawingml/2006/main">
              <a:ext uri="{FF2B5EF4-FFF2-40B4-BE49-F238E27FC236}">
                <a16:creationId xmlns:a16="http://schemas.microsoft.com/office/drawing/2014/main" id="{440BE8DC-66BE-43E3-8F7E-66F1643DFC30}"/>
              </a:ext>
            </a:extLst>
          </p:cNvPr>
          <p:cNvSpPr>
            <a:spLocks xmlns:a="http://schemas.openxmlformats.org/drawingml/2006/main" noGrp="1"/>
          </p:cNvSpPr>
          <p:nvPr/>
        </p:nvSpPr>
        <p:spPr>
          <a:xfrm xmlns:a="http://schemas.openxmlformats.org/drawingml/2006/main">
            <a:off x="457200" y="1225296"/>
            <a:ext cx="73152" cy="950976"/>
          </a:xfrm>
          <a:prstGeom xmlns:a="http://schemas.openxmlformats.org/drawingml/2006/main" prst="rect">
            <a:avLst/>
          </a:prstGeom>
          <a:solidFill xmlns:a="http://schemas.openxmlformats.org/drawingml/2006/main">
            <a:srgbClr val="1B1F21"/>
          </a:solidFill>
          <a:ln xmlns:a="http://schemas.openxmlformats.org/drawingml/2006/main" w="12700">
            <a:solidFill>
              <a:srgbClr val="123A6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7" name="Text 5">
            <a:extLst xmlns:a="http://schemas.openxmlformats.org/drawingml/2006/main">
              <a:ext uri="{FF2B5EF4-FFF2-40B4-BE49-F238E27FC236}">
                <a16:creationId xmlns:a16="http://schemas.microsoft.com/office/drawing/2014/main" id="{DC27147F-CA10-44D9-AF61-A9168F2B0F8C}"/>
              </a:ext>
            </a:extLst>
          </p:cNvPr>
          <p:cNvSpPr>
            <a:spLocks xmlns:a="http://schemas.openxmlformats.org/drawingml/2006/main" noGrp="1"/>
          </p:cNvSpPr>
          <p:nvPr/>
        </p:nvSpPr>
        <p:spPr>
          <a:xfrm xmlns:a="http://schemas.openxmlformats.org/drawingml/2006/main">
            <a:off x="658368" y="1344168"/>
            <a:ext cx="310896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930" b="1">
                <a:solidFill>
                  <a:srgbClr val="3E4548"/>
                </a:solidFill>
                <a:latin typeface="Arial"/>
                <a:ea typeface="Arial"/>
                <a:cs typeface="Arial"/>
              </a:rPr>
              <a:t>Campus &amp; Branch Ethernet Switching</a:t>
            </a:r>
            <a:endParaRPr sz="930">
              <a:latin typeface="Arial"/>
              <a:ea typeface="Arial"/>
              <a:cs typeface="Arial"/>
            </a:endParaRPr>
          </a:p>
        </p:txBody>
      </p:sp>
      <p:sp>
        <p:nvSpPr>
          <p:cNvPr id="8" name="Text 6">
            <a:extLst xmlns:a="http://schemas.openxmlformats.org/drawingml/2006/main">
              <a:ext uri="{FF2B5EF4-FFF2-40B4-BE49-F238E27FC236}">
                <a16:creationId xmlns:a16="http://schemas.microsoft.com/office/drawing/2014/main" id="{01261048-BB2C-4354-A365-E89EC35B10DB}"/>
              </a:ext>
            </a:extLst>
          </p:cNvPr>
          <p:cNvSpPr>
            <a:spLocks xmlns:a="http://schemas.openxmlformats.org/drawingml/2006/main" noGrp="1"/>
          </p:cNvSpPr>
          <p:nvPr/>
        </p:nvSpPr>
        <p:spPr>
          <a:xfrm xmlns:a="http://schemas.openxmlformats.org/drawingml/2006/main">
            <a:off x="658368" y="1581912"/>
            <a:ext cx="114300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$5.4B</a:t>
            </a:r>
            <a:endParaRPr sz="1900">
              <a:latin typeface="Arial"/>
              <a:ea typeface="Arial"/>
              <a:cs typeface="Arial"/>
            </a:endParaRPr>
          </a:p>
        </p:txBody>
      </p:sp>
      <p:sp>
        <p:nvSpPr>
          <p:cNvPr id="9" name="Shape 7">
            <a:extLst xmlns:a="http://schemas.openxmlformats.org/drawingml/2006/main">
              <a:ext uri="{FF2B5EF4-FFF2-40B4-BE49-F238E27FC236}">
                <a16:creationId xmlns:a16="http://schemas.microsoft.com/office/drawing/2014/main" id="{23573211-8008-4286-BC26-59528007DAA6}"/>
              </a:ext>
            </a:extLst>
          </p:cNvPr>
          <p:cNvSpPr>
            <a:spLocks xmlns:a="http://schemas.openxmlformats.org/drawingml/2006/main" noGrp="1"/>
          </p:cNvSpPr>
          <p:nvPr/>
        </p:nvSpPr>
        <p:spPr>
          <a:xfrm xmlns:a="http://schemas.openxmlformats.org/drawingml/2006/main">
            <a:off x="2916936" y="1591056"/>
            <a:ext cx="841248" cy="283464"/>
          </a:xfrm>
          <a:prstGeom xmlns:a="http://schemas.openxmlformats.org/drawingml/2006/main" prst="roundRect">
            <a:avLst>
              <a:gd name="adj" fmla="val 16129"/>
            </a:avLst>
          </a:prstGeom>
          <a:solidFill xmlns:a="http://schemas.openxmlformats.org/drawingml/2006/main">
            <a:srgbClr val="ECE5DB"/>
          </a:solidFill>
          <a:ln xmlns:a="http://schemas.openxmlformats.org/drawingml/2006/main" w="6350">
            <a:solidFill>
              <a:srgbClr val="C6DED2"/>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 name="Text 8">
            <a:extLst xmlns:a="http://schemas.openxmlformats.org/drawingml/2006/main">
              <a:ext uri="{FF2B5EF4-FFF2-40B4-BE49-F238E27FC236}">
                <a16:creationId xmlns:a16="http://schemas.microsoft.com/office/drawing/2014/main" id="{891562F3-7B59-4ABE-B16C-5F8A79EED66C}"/>
              </a:ext>
            </a:extLst>
          </p:cNvPr>
          <p:cNvSpPr>
            <a:spLocks xmlns:a="http://schemas.openxmlformats.org/drawingml/2006/main" noGrp="1"/>
          </p:cNvSpPr>
          <p:nvPr/>
        </p:nvSpPr>
        <p:spPr>
          <a:xfrm xmlns:a="http://schemas.openxmlformats.org/drawingml/2006/main">
            <a:off x="2990088" y="1655064"/>
            <a:ext cx="694944"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30" b="1">
                <a:solidFill>
                  <a:srgbClr val="3D8B6D"/>
                </a:solidFill>
                <a:latin typeface="Arial"/>
                <a:ea typeface="Arial"/>
                <a:cs typeface="Arial"/>
              </a:rPr>
              <a:t>+12.3%</a:t>
            </a:r>
            <a:endParaRPr sz="930">
              <a:latin typeface="Arial"/>
              <a:ea typeface="Arial"/>
              <a:cs typeface="Arial"/>
            </a:endParaRPr>
          </a:p>
        </p:txBody>
      </p:sp>
      <p:sp>
        <p:nvSpPr>
          <p:cNvPr id="11" name="Text 9">
            <a:extLst xmlns:a="http://schemas.openxmlformats.org/drawingml/2006/main">
              <a:ext uri="{FF2B5EF4-FFF2-40B4-BE49-F238E27FC236}">
                <a16:creationId xmlns:a16="http://schemas.microsoft.com/office/drawing/2014/main" id="{CB1B34CC-5270-4C7C-B969-8EA87094A46F}"/>
              </a:ext>
            </a:extLst>
          </p:cNvPr>
          <p:cNvSpPr>
            <a:spLocks xmlns:a="http://schemas.openxmlformats.org/drawingml/2006/main" noGrp="1"/>
          </p:cNvSpPr>
          <p:nvPr/>
        </p:nvSpPr>
        <p:spPr>
          <a:xfrm xmlns:a="http://schemas.openxmlformats.org/drawingml/2006/main">
            <a:off x="658368" y="1938528"/>
            <a:ext cx="3108960" cy="1280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66727E"/>
                </a:solidFill>
                <a:latin typeface="Arial"/>
                <a:ea typeface="Arial"/>
                <a:cs typeface="Arial"/>
              </a:rPr>
              <a:t>Worldwide revenue, 1Q26</a:t>
            </a:r>
            <a:endParaRPr sz="800">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9FBD0CDB-C327-4577-9670-3380C69352ED}"/>
              </a:ext>
            </a:extLst>
          </p:cNvPr>
          <p:cNvSpPr>
            <a:spLocks xmlns:a="http://schemas.openxmlformats.org/drawingml/2006/main" noGrp="1"/>
          </p:cNvSpPr>
          <p:nvPr/>
        </p:nvSpPr>
        <p:spPr>
          <a:xfrm xmlns:a="http://schemas.openxmlformats.org/drawingml/2006/main">
            <a:off x="4105656" y="1225296"/>
            <a:ext cx="3520440" cy="950976"/>
          </a:xfrm>
          <a:prstGeom xmlns:a="http://schemas.openxmlformats.org/drawingml/2006/main" prst="roundRect">
            <a:avLst>
              <a:gd name="adj" fmla="val 3846"/>
            </a:avLst>
          </a:prstGeom>
          <a:solidFill xmlns:a="http://schemas.openxmlformats.org/drawingml/2006/main">
            <a:srgbClr val="FFFFFF"/>
          </a:solidFill>
          <a:ln xmlns:a="http://schemas.openxmlformats.org/drawingml/2006/main" w="10160">
            <a:solidFill>
              <a:srgbClr val="D5DBE1"/>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3" name="Shape 11">
            <a:extLst xmlns:a="http://schemas.openxmlformats.org/drawingml/2006/main">
              <a:ext uri="{FF2B5EF4-FFF2-40B4-BE49-F238E27FC236}">
                <a16:creationId xmlns:a16="http://schemas.microsoft.com/office/drawing/2014/main" id="{E74A3554-59C7-4AC9-BED6-DD2486D178F1}"/>
              </a:ext>
            </a:extLst>
          </p:cNvPr>
          <p:cNvSpPr>
            <a:spLocks xmlns:a="http://schemas.openxmlformats.org/drawingml/2006/main" noGrp="1"/>
          </p:cNvSpPr>
          <p:nvPr/>
        </p:nvSpPr>
        <p:spPr>
          <a:xfrm xmlns:a="http://schemas.openxmlformats.org/drawingml/2006/main">
            <a:off x="4105656" y="1225296"/>
            <a:ext cx="73152" cy="950976"/>
          </a:xfrm>
          <a:prstGeom xmlns:a="http://schemas.openxmlformats.org/drawingml/2006/main" prst="rect">
            <a:avLst/>
          </a:prstGeom>
          <a:solidFill xmlns:a="http://schemas.openxmlformats.org/drawingml/2006/main">
            <a:srgbClr val="778B7A"/>
          </a:solidFill>
          <a:ln xmlns:a="http://schemas.openxmlformats.org/drawingml/2006/main" w="12700">
            <a:solidFill>
              <a:srgbClr val="2B8A8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4" name="Text 12">
            <a:extLst xmlns:a="http://schemas.openxmlformats.org/drawingml/2006/main">
              <a:ext uri="{FF2B5EF4-FFF2-40B4-BE49-F238E27FC236}">
                <a16:creationId xmlns:a16="http://schemas.microsoft.com/office/drawing/2014/main" id="{0B07DDCC-1359-4201-BF4D-4AD13C17DB9A}"/>
              </a:ext>
            </a:extLst>
          </p:cNvPr>
          <p:cNvSpPr>
            <a:spLocks xmlns:a="http://schemas.openxmlformats.org/drawingml/2006/main" noGrp="1"/>
          </p:cNvSpPr>
          <p:nvPr/>
        </p:nvSpPr>
        <p:spPr>
          <a:xfrm xmlns:a="http://schemas.openxmlformats.org/drawingml/2006/main">
            <a:off x="4306824" y="1344168"/>
            <a:ext cx="310896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930" b="1">
                <a:solidFill>
                  <a:srgbClr val="3E4548"/>
                </a:solidFill>
                <a:latin typeface="Arial"/>
                <a:ea typeface="Arial"/>
                <a:cs typeface="Arial"/>
              </a:rPr>
              <a:t>Enterprise WLAN</a:t>
            </a:r>
            <a:endParaRPr sz="930">
              <a:latin typeface="Arial"/>
              <a:ea typeface="Arial"/>
              <a:cs typeface="Arial"/>
            </a:endParaRPr>
          </a:p>
        </p:txBody>
      </p:sp>
      <p:sp>
        <p:nvSpPr>
          <p:cNvPr id="15" name="Text 13">
            <a:extLst xmlns:a="http://schemas.openxmlformats.org/drawingml/2006/main">
              <a:ext uri="{FF2B5EF4-FFF2-40B4-BE49-F238E27FC236}">
                <a16:creationId xmlns:a16="http://schemas.microsoft.com/office/drawing/2014/main" id="{25D37EC3-D800-458E-A5F8-6FA342DF07CB}"/>
              </a:ext>
            </a:extLst>
          </p:cNvPr>
          <p:cNvSpPr>
            <a:spLocks xmlns:a="http://schemas.openxmlformats.org/drawingml/2006/main" noGrp="1"/>
          </p:cNvSpPr>
          <p:nvPr/>
        </p:nvSpPr>
        <p:spPr>
          <a:xfrm xmlns:a="http://schemas.openxmlformats.org/drawingml/2006/main">
            <a:off x="4306824" y="1581912"/>
            <a:ext cx="114300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$2.7B</a:t>
            </a:r>
            <a:endParaRPr sz="1900">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F0F61914-8CB7-451A-A15C-0AB7A667FE4F}"/>
              </a:ext>
            </a:extLst>
          </p:cNvPr>
          <p:cNvSpPr>
            <a:spLocks xmlns:a="http://schemas.openxmlformats.org/drawingml/2006/main" noGrp="1"/>
          </p:cNvSpPr>
          <p:nvPr/>
        </p:nvSpPr>
        <p:spPr>
          <a:xfrm xmlns:a="http://schemas.openxmlformats.org/drawingml/2006/main">
            <a:off x="6565392" y="1591056"/>
            <a:ext cx="841248" cy="283464"/>
          </a:xfrm>
          <a:prstGeom xmlns:a="http://schemas.openxmlformats.org/drawingml/2006/main" prst="roundRect">
            <a:avLst>
              <a:gd name="adj" fmla="val 16129"/>
            </a:avLst>
          </a:prstGeom>
          <a:solidFill xmlns:a="http://schemas.openxmlformats.org/drawingml/2006/main">
            <a:srgbClr val="ECE5DB"/>
          </a:solidFill>
          <a:ln xmlns:a="http://schemas.openxmlformats.org/drawingml/2006/main" w="6350">
            <a:solidFill>
              <a:srgbClr val="C6DED2"/>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7" name="Text 15">
            <a:extLst xmlns:a="http://schemas.openxmlformats.org/drawingml/2006/main">
              <a:ext uri="{FF2B5EF4-FFF2-40B4-BE49-F238E27FC236}">
                <a16:creationId xmlns:a16="http://schemas.microsoft.com/office/drawing/2014/main" id="{FA2AF34A-C36A-4552-B681-25BDF53BC59E}"/>
              </a:ext>
            </a:extLst>
          </p:cNvPr>
          <p:cNvSpPr>
            <a:spLocks xmlns:a="http://schemas.openxmlformats.org/drawingml/2006/main" noGrp="1"/>
          </p:cNvSpPr>
          <p:nvPr/>
        </p:nvSpPr>
        <p:spPr>
          <a:xfrm xmlns:a="http://schemas.openxmlformats.org/drawingml/2006/main">
            <a:off x="6638544" y="1655064"/>
            <a:ext cx="694944"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30" b="1">
                <a:solidFill>
                  <a:srgbClr val="3D8B6D"/>
                </a:solidFill>
                <a:latin typeface="Arial"/>
                <a:ea typeface="Arial"/>
                <a:cs typeface="Arial"/>
              </a:rPr>
              <a:t>+15.9%</a:t>
            </a:r>
            <a:endParaRPr sz="930">
              <a:latin typeface="Arial"/>
              <a:ea typeface="Arial"/>
              <a:cs typeface="Arial"/>
            </a:endParaRPr>
          </a:p>
        </p:txBody>
      </p:sp>
      <p:sp>
        <p:nvSpPr>
          <p:cNvPr id="18" name="Text 16">
            <a:extLst xmlns:a="http://schemas.openxmlformats.org/drawingml/2006/main">
              <a:ext uri="{FF2B5EF4-FFF2-40B4-BE49-F238E27FC236}">
                <a16:creationId xmlns:a16="http://schemas.microsoft.com/office/drawing/2014/main" id="{44693CE8-5ACD-480B-BC12-64F0B32D06BD}"/>
              </a:ext>
            </a:extLst>
          </p:cNvPr>
          <p:cNvSpPr>
            <a:spLocks xmlns:a="http://schemas.openxmlformats.org/drawingml/2006/main" noGrp="1"/>
          </p:cNvSpPr>
          <p:nvPr/>
        </p:nvSpPr>
        <p:spPr>
          <a:xfrm xmlns:a="http://schemas.openxmlformats.org/drawingml/2006/main">
            <a:off x="4306824" y="1938528"/>
            <a:ext cx="3108960" cy="1280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66727E"/>
                </a:solidFill>
                <a:latin typeface="Arial"/>
                <a:ea typeface="Arial"/>
                <a:cs typeface="Arial"/>
              </a:rPr>
              <a:t>Worldwide revenue, 1Q26</a:t>
            </a:r>
            <a:endParaRPr sz="800">
              <a:latin typeface="Arial"/>
              <a:ea typeface="Arial"/>
              <a:cs typeface="Arial"/>
            </a:endParaRPr>
          </a:p>
        </p:txBody>
      </p:sp>
      <p:sp>
        <p:nvSpPr>
          <p:cNvPr id="19" name="Shape 17">
            <a:extLst xmlns:a="http://schemas.openxmlformats.org/drawingml/2006/main">
              <a:ext uri="{FF2B5EF4-FFF2-40B4-BE49-F238E27FC236}">
                <a16:creationId xmlns:a16="http://schemas.microsoft.com/office/drawing/2014/main" id="{AB52B684-B9A6-41B7-BFA5-77FB724B6F7D}"/>
              </a:ext>
            </a:extLst>
          </p:cNvPr>
          <p:cNvSpPr>
            <a:spLocks xmlns:a="http://schemas.openxmlformats.org/drawingml/2006/main" noGrp="1"/>
          </p:cNvSpPr>
          <p:nvPr/>
        </p:nvSpPr>
        <p:spPr>
          <a:xfrm xmlns:a="http://schemas.openxmlformats.org/drawingml/2006/main">
            <a:off x="7754112" y="1225296"/>
            <a:ext cx="3931920" cy="950976"/>
          </a:xfrm>
          <a:prstGeom xmlns:a="http://schemas.openxmlformats.org/drawingml/2006/main" prst="roundRect">
            <a:avLst>
              <a:gd name="adj" fmla="val 3846"/>
            </a:avLst>
          </a:prstGeom>
          <a:solidFill xmlns:a="http://schemas.openxmlformats.org/drawingml/2006/main">
            <a:srgbClr val="FFFFFF"/>
          </a:solidFill>
          <a:ln xmlns:a="http://schemas.openxmlformats.org/drawingml/2006/main" w="10160">
            <a:solidFill>
              <a:srgbClr val="D5DBE1"/>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67335280-BAAF-408B-838F-BDC11B2E1C09}"/>
              </a:ext>
            </a:extLst>
          </p:cNvPr>
          <p:cNvSpPr>
            <a:spLocks xmlns:a="http://schemas.openxmlformats.org/drawingml/2006/main" noGrp="1"/>
          </p:cNvSpPr>
          <p:nvPr/>
        </p:nvSpPr>
        <p:spPr>
          <a:xfrm xmlns:a="http://schemas.openxmlformats.org/drawingml/2006/main">
            <a:off x="7754112" y="1225296"/>
            <a:ext cx="73152" cy="950976"/>
          </a:xfrm>
          <a:prstGeom xmlns:a="http://schemas.openxmlformats.org/drawingml/2006/main" prst="rect">
            <a:avLst/>
          </a:prstGeom>
          <a:solidFill xmlns:a="http://schemas.openxmlformats.org/drawingml/2006/main">
            <a:srgbClr val="73A9C2"/>
          </a:solidFill>
          <a:ln xmlns:a="http://schemas.openxmlformats.org/drawingml/2006/main" w="12700">
            <a:solidFill>
              <a:srgbClr val="73A9C2"/>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1" name="Text 19">
            <a:extLst xmlns:a="http://schemas.openxmlformats.org/drawingml/2006/main">
              <a:ext uri="{FF2B5EF4-FFF2-40B4-BE49-F238E27FC236}">
                <a16:creationId xmlns:a16="http://schemas.microsoft.com/office/drawing/2014/main" id="{D29E0DE3-F13B-4753-8504-ACEAEBE0AE8A}"/>
              </a:ext>
            </a:extLst>
          </p:cNvPr>
          <p:cNvSpPr>
            <a:spLocks xmlns:a="http://schemas.openxmlformats.org/drawingml/2006/main" noGrp="1"/>
          </p:cNvSpPr>
          <p:nvPr/>
        </p:nvSpPr>
        <p:spPr>
          <a:xfrm xmlns:a="http://schemas.openxmlformats.org/drawingml/2006/main">
            <a:off x="7955280" y="1344168"/>
            <a:ext cx="352044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930" b="1">
                <a:solidFill>
                  <a:srgbClr val="3E4548"/>
                </a:solidFill>
                <a:latin typeface="Arial"/>
                <a:ea typeface="Arial"/>
                <a:cs typeface="Arial"/>
              </a:rPr>
              <a:t>Total Router Market*</a:t>
            </a:r>
            <a:endParaRPr sz="930">
              <a:latin typeface="Arial"/>
              <a:ea typeface="Arial"/>
              <a:cs typeface="Arial"/>
            </a:endParaRPr>
          </a:p>
        </p:txBody>
      </p:sp>
      <p:sp>
        <p:nvSpPr>
          <p:cNvPr id="22" name="Text 20">
            <a:extLst xmlns:a="http://schemas.openxmlformats.org/drawingml/2006/main">
              <a:ext uri="{FF2B5EF4-FFF2-40B4-BE49-F238E27FC236}">
                <a16:creationId xmlns:a16="http://schemas.microsoft.com/office/drawing/2014/main" id="{53E467A2-912B-471D-99E1-6FB3B4F5C8B8}"/>
              </a:ext>
            </a:extLst>
          </p:cNvPr>
          <p:cNvSpPr>
            <a:spLocks xmlns:a="http://schemas.openxmlformats.org/drawingml/2006/main" noGrp="1"/>
          </p:cNvSpPr>
          <p:nvPr/>
        </p:nvSpPr>
        <p:spPr>
          <a:xfrm xmlns:a="http://schemas.openxmlformats.org/drawingml/2006/main">
            <a:off x="7955280" y="1581912"/>
            <a:ext cx="1143000" cy="31089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$3.8B</a:t>
            </a:r>
            <a:endParaRPr sz="1900">
              <a:latin typeface="Arial"/>
              <a:ea typeface="Arial"/>
              <a:cs typeface="Arial"/>
            </a:endParaRPr>
          </a:p>
        </p:txBody>
      </p:sp>
      <p:sp>
        <p:nvSpPr>
          <p:cNvPr id="23" name="Shape 21">
            <a:extLst xmlns:a="http://schemas.openxmlformats.org/drawingml/2006/main">
              <a:ext uri="{FF2B5EF4-FFF2-40B4-BE49-F238E27FC236}">
                <a16:creationId xmlns:a16="http://schemas.microsoft.com/office/drawing/2014/main" id="{34E498C2-C2C4-4AD5-AEB1-4837F3D07B5C}"/>
              </a:ext>
            </a:extLst>
          </p:cNvPr>
          <p:cNvSpPr>
            <a:spLocks xmlns:a="http://schemas.openxmlformats.org/drawingml/2006/main" noGrp="1"/>
          </p:cNvSpPr>
          <p:nvPr/>
        </p:nvSpPr>
        <p:spPr>
          <a:xfrm xmlns:a="http://schemas.openxmlformats.org/drawingml/2006/main">
            <a:off x="10625328" y="1591056"/>
            <a:ext cx="841248" cy="283464"/>
          </a:xfrm>
          <a:prstGeom xmlns:a="http://schemas.openxmlformats.org/drawingml/2006/main" prst="roundRect">
            <a:avLst>
              <a:gd name="adj" fmla="val 16129"/>
            </a:avLst>
          </a:prstGeom>
          <a:solidFill xmlns:a="http://schemas.openxmlformats.org/drawingml/2006/main">
            <a:srgbClr val="ECE5DB"/>
          </a:solidFill>
          <a:ln xmlns:a="http://schemas.openxmlformats.org/drawingml/2006/main" w="6350">
            <a:solidFill>
              <a:srgbClr val="C6DED2"/>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4" name="Text 22">
            <a:extLst xmlns:a="http://schemas.openxmlformats.org/drawingml/2006/main">
              <a:ext uri="{FF2B5EF4-FFF2-40B4-BE49-F238E27FC236}">
                <a16:creationId xmlns:a16="http://schemas.microsoft.com/office/drawing/2014/main" id="{9B20579B-3A50-4D71-9ED9-4216036DE5E9}"/>
              </a:ext>
            </a:extLst>
          </p:cNvPr>
          <p:cNvSpPr>
            <a:spLocks xmlns:a="http://schemas.openxmlformats.org/drawingml/2006/main" noGrp="1"/>
          </p:cNvSpPr>
          <p:nvPr/>
        </p:nvSpPr>
        <p:spPr>
          <a:xfrm xmlns:a="http://schemas.openxmlformats.org/drawingml/2006/main">
            <a:off x="10698480" y="1655064"/>
            <a:ext cx="694944"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30" b="1">
                <a:solidFill>
                  <a:srgbClr val="3D8B6D"/>
                </a:solidFill>
                <a:latin typeface="Arial"/>
                <a:ea typeface="Arial"/>
                <a:cs typeface="Arial"/>
              </a:rPr>
              <a:t>+11.3%</a:t>
            </a:r>
            <a:endParaRPr sz="930">
              <a:latin typeface="Arial"/>
              <a:ea typeface="Arial"/>
              <a:cs typeface="Arial"/>
            </a:endParaRPr>
          </a:p>
        </p:txBody>
      </p:sp>
      <p:sp>
        <p:nvSpPr>
          <p:cNvPr id="25" name="Text 23">
            <a:extLst xmlns:a="http://schemas.openxmlformats.org/drawingml/2006/main">
              <a:ext uri="{FF2B5EF4-FFF2-40B4-BE49-F238E27FC236}">
                <a16:creationId xmlns:a16="http://schemas.microsoft.com/office/drawing/2014/main" id="{717AB92C-031C-40FC-A972-77F5EF9B6BAD}"/>
              </a:ext>
            </a:extLst>
          </p:cNvPr>
          <p:cNvSpPr>
            <a:spLocks xmlns:a="http://schemas.openxmlformats.org/drawingml/2006/main" noGrp="1"/>
          </p:cNvSpPr>
          <p:nvPr/>
        </p:nvSpPr>
        <p:spPr>
          <a:xfrm xmlns:a="http://schemas.openxmlformats.org/drawingml/2006/main">
            <a:off x="7955280" y="1938528"/>
            <a:ext cx="3520440" cy="12801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a:solidFill>
                  <a:srgbClr val="66727E"/>
                </a:solidFill>
                <a:latin typeface="Arial"/>
                <a:ea typeface="Arial"/>
                <a:cs typeface="Arial"/>
              </a:rPr>
              <a:t>Enterprise + service provider revenue, 1Q26</a:t>
            </a:r>
            <a:endParaRPr sz="800">
              <a:latin typeface="Arial"/>
              <a:ea typeface="Arial"/>
              <a:cs typeface="Arial"/>
            </a:endParaRPr>
          </a:p>
        </p:txBody>
      </p:sp>
      <p:sp>
        <p:nvSpPr>
          <p:cNvPr id="26" name="Shape 24">
            <a:extLst xmlns:a="http://schemas.openxmlformats.org/drawingml/2006/main">
              <a:ext uri="{FF2B5EF4-FFF2-40B4-BE49-F238E27FC236}">
                <a16:creationId xmlns:a16="http://schemas.microsoft.com/office/drawing/2014/main" id="{178FB6B9-C4C9-49A9-AC60-AA66FA70A458}"/>
              </a:ext>
            </a:extLst>
          </p:cNvPr>
          <p:cNvSpPr>
            <a:spLocks xmlns:a="http://schemas.openxmlformats.org/drawingml/2006/main" noGrp="1"/>
          </p:cNvSpPr>
          <p:nvPr/>
        </p:nvSpPr>
        <p:spPr>
          <a:xfrm xmlns:a="http://schemas.openxmlformats.org/drawingml/2006/main">
            <a:off x="457200" y="2359152"/>
            <a:ext cx="6729984" cy="2944368"/>
          </a:xfrm>
          <a:prstGeom xmlns:a="http://schemas.openxmlformats.org/drawingml/2006/main" prst="roundRect">
            <a:avLst>
              <a:gd name="adj" fmla="val 1242"/>
            </a:avLst>
          </a:prstGeom>
          <a:solidFill xmlns:a="http://schemas.openxmlformats.org/drawingml/2006/main">
            <a:srgbClr val="FFFFFF"/>
          </a:solidFill>
          <a:ln xmlns:a="http://schemas.openxmlformats.org/drawingml/2006/main" w="10160">
            <a:solidFill>
              <a:srgbClr val="D5DBE1"/>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7" name="Text 25">
            <a:extLst xmlns:a="http://schemas.openxmlformats.org/drawingml/2006/main">
              <a:ext uri="{FF2B5EF4-FFF2-40B4-BE49-F238E27FC236}">
                <a16:creationId xmlns:a16="http://schemas.microsoft.com/office/drawing/2014/main" id="{C5D9393D-86DB-4373-AA24-9DE050AA7F5F}"/>
              </a:ext>
            </a:extLst>
          </p:cNvPr>
          <p:cNvSpPr>
            <a:spLocks xmlns:a="http://schemas.openxmlformats.org/drawingml/2006/main" noGrp="1"/>
          </p:cNvSpPr>
          <p:nvPr/>
        </p:nvSpPr>
        <p:spPr>
          <a:xfrm xmlns:a="http://schemas.openxmlformats.org/drawingml/2006/main">
            <a:off x="621792" y="2478024"/>
            <a:ext cx="6400800"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30" b="1">
                <a:solidFill>
                  <a:srgbClr val="111416"/>
                </a:solidFill>
                <a:latin typeface="Arial"/>
                <a:ea typeface="Arial"/>
                <a:cs typeface="Arial"/>
              </a:rPr>
              <a:t>Ethernet Switch Revenue Mix, 1Q26</a:t>
            </a:r>
            <a:endParaRPr sz="1030">
              <a:latin typeface="Arial"/>
              <a:ea typeface="Arial"/>
              <a:cs typeface="Arial"/>
            </a:endParaRPr>
          </a:p>
        </p:txBody>
      </p:sp>
      <p:sp>
        <p:nvSpPr>
          <p:cNvPr id="28" name="Text 26">
            <a:extLst xmlns:a="http://schemas.openxmlformats.org/drawingml/2006/main">
              <a:ext uri="{FF2B5EF4-FFF2-40B4-BE49-F238E27FC236}">
                <a16:creationId xmlns:a16="http://schemas.microsoft.com/office/drawing/2014/main" id="{0A3351BA-CE40-4731-A222-B3BE2B63C6E9}"/>
              </a:ext>
            </a:extLst>
          </p:cNvPr>
          <p:cNvSpPr>
            <a:spLocks xmlns:a="http://schemas.openxmlformats.org/drawingml/2006/main" noGrp="1"/>
          </p:cNvSpPr>
          <p:nvPr/>
        </p:nvSpPr>
        <p:spPr>
          <a:xfrm xmlns:a="http://schemas.openxmlformats.org/drawingml/2006/main">
            <a:off x="658368" y="2788920"/>
            <a:ext cx="1828800"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111416"/>
                </a:solidFill>
                <a:latin typeface="Arial"/>
                <a:ea typeface="Arial"/>
                <a:cs typeface="Arial"/>
              </a:rPr>
              <a:t>$15.4B total market</a:t>
            </a:r>
            <a:endParaRPr sz="1700">
              <a:latin typeface="Arial"/>
              <a:ea typeface="Arial"/>
              <a:cs typeface="Arial"/>
            </a:endParaRPr>
          </a:p>
        </p:txBody>
      </p:sp>
      <p:sp>
        <p:nvSpPr>
          <p:cNvPr id="29" name="Text 27">
            <a:extLst xmlns:a="http://schemas.openxmlformats.org/drawingml/2006/main">
              <a:ext uri="{FF2B5EF4-FFF2-40B4-BE49-F238E27FC236}">
                <a16:creationId xmlns:a16="http://schemas.microsoft.com/office/drawing/2014/main" id="{8D94EB1B-1926-48BB-AC8E-7772F29FC8E7}"/>
              </a:ext>
            </a:extLst>
          </p:cNvPr>
          <p:cNvSpPr>
            <a:spLocks xmlns:a="http://schemas.openxmlformats.org/drawingml/2006/main" noGrp="1"/>
          </p:cNvSpPr>
          <p:nvPr/>
        </p:nvSpPr>
        <p:spPr>
          <a:xfrm xmlns:a="http://schemas.openxmlformats.org/drawingml/2006/main">
            <a:off x="2487168" y="2834640"/>
            <a:ext cx="1097280" cy="19202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940" b="1">
                <a:solidFill>
                  <a:srgbClr val="3D8B6D"/>
                </a:solidFill>
                <a:latin typeface="Arial"/>
                <a:ea typeface="Arial"/>
                <a:cs typeface="Arial"/>
              </a:rPr>
              <a:t>+39.8% YoY</a:t>
            </a:r>
            <a:endParaRPr sz="94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CC652BF8-B87B-45E3-B144-96DBC73752D3}"/>
              </a:ext>
            </a:extLst>
          </p:cNvPr>
          <p:cNvSpPr>
            <a:spLocks xmlns:a="http://schemas.openxmlformats.org/drawingml/2006/main" noGrp="1"/>
          </p:cNvSpPr>
          <p:nvPr/>
        </p:nvSpPr>
        <p:spPr>
          <a:xfrm xmlns:a="http://schemas.openxmlformats.org/drawingml/2006/main">
            <a:off x="658368" y="3273552"/>
            <a:ext cx="6309360" cy="621792"/>
          </a:xfrm>
          <a:prstGeom xmlns:a="http://schemas.openxmlformats.org/drawingml/2006/main" prst="roundRect">
            <a:avLst>
              <a:gd name="adj" fmla="val 5882"/>
            </a:avLst>
          </a:prstGeom>
          <a:solidFill xmlns:a="http://schemas.openxmlformats.org/drawingml/2006/main">
            <a:srgbClr val="EDF0F3"/>
          </a:solidFill>
          <a:ln xmlns:a="http://schemas.openxmlformats.org/drawingml/2006/main" w="12700">
            <a:solidFill>
              <a:srgbClr val="EDF0F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1" name="Shape 29">
            <a:extLst xmlns:a="http://schemas.openxmlformats.org/drawingml/2006/main">
              <a:ext uri="{FF2B5EF4-FFF2-40B4-BE49-F238E27FC236}">
                <a16:creationId xmlns:a16="http://schemas.microsoft.com/office/drawing/2014/main" id="{EC0ABF6C-0536-4DC1-AD78-74291CDA5332}"/>
              </a:ext>
            </a:extLst>
          </p:cNvPr>
          <p:cNvSpPr>
            <a:spLocks xmlns:a="http://schemas.openxmlformats.org/drawingml/2006/main" noGrp="1"/>
          </p:cNvSpPr>
          <p:nvPr/>
        </p:nvSpPr>
        <p:spPr>
          <a:xfrm xmlns:a="http://schemas.openxmlformats.org/drawingml/2006/main">
            <a:off x="658368" y="3273552"/>
            <a:ext cx="4096987" cy="621792"/>
          </a:xfrm>
          <a:prstGeom xmlns:a="http://schemas.openxmlformats.org/drawingml/2006/main" prst="roundRect">
            <a:avLst>
              <a:gd name="adj" fmla="val 5882"/>
            </a:avLst>
          </a:prstGeom>
          <a:solidFill xmlns:a="http://schemas.openxmlformats.org/drawingml/2006/main">
            <a:srgbClr val="2E6F9E"/>
          </a:solidFill>
          <a:ln xmlns:a="http://schemas.openxmlformats.org/drawingml/2006/main" w="12700">
            <a:solidFill>
              <a:srgbClr val="2E6F9E"/>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5BFC99C6-F89F-4972-8818-B4FB1CBEBAE3}"/>
              </a:ext>
            </a:extLst>
          </p:cNvPr>
          <p:cNvSpPr>
            <a:spLocks xmlns:a="http://schemas.openxmlformats.org/drawingml/2006/main" noGrp="1"/>
          </p:cNvSpPr>
          <p:nvPr/>
        </p:nvSpPr>
        <p:spPr>
          <a:xfrm xmlns:a="http://schemas.openxmlformats.org/drawingml/2006/main">
            <a:off x="4718779" y="3273552"/>
            <a:ext cx="2248949" cy="621792"/>
          </a:xfrm>
          <a:prstGeom xmlns:a="http://schemas.openxmlformats.org/drawingml/2006/main" prst="rect">
            <a:avLst/>
          </a:prstGeom>
          <a:solidFill xmlns:a="http://schemas.openxmlformats.org/drawingml/2006/main">
            <a:srgbClr val="778B7A"/>
          </a:solidFill>
          <a:ln xmlns:a="http://schemas.openxmlformats.org/drawingml/2006/main" w="12700">
            <a:solidFill>
              <a:srgbClr val="2B8A8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3" name="Text 31">
            <a:extLst xmlns:a="http://schemas.openxmlformats.org/drawingml/2006/main">
              <a:ext uri="{FF2B5EF4-FFF2-40B4-BE49-F238E27FC236}">
                <a16:creationId xmlns:a16="http://schemas.microsoft.com/office/drawing/2014/main" id="{ECB8BD23-1A70-4879-BE29-F6234B050CCC}"/>
              </a:ext>
            </a:extLst>
          </p:cNvPr>
          <p:cNvSpPr>
            <a:spLocks xmlns:a="http://schemas.openxmlformats.org/drawingml/2006/main" noGrp="1"/>
          </p:cNvSpPr>
          <p:nvPr/>
        </p:nvSpPr>
        <p:spPr>
          <a:xfrm xmlns:a="http://schemas.openxmlformats.org/drawingml/2006/main">
            <a:off x="749808" y="3383280"/>
            <a:ext cx="3914107"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20" b="1">
                <a:solidFill>
                  <a:srgbClr val="FFFFFF"/>
                </a:solidFill>
                <a:latin typeface="Arial"/>
                <a:ea typeface="Arial"/>
                <a:cs typeface="Arial"/>
              </a:rPr>
              <a:t>Data Center</a:t>
            </a:r>
            <a:endParaRPr sz="1020">
              <a:latin typeface="Arial"/>
              <a:ea typeface="Arial"/>
              <a:cs typeface="Arial"/>
            </a:endParaRPr>
          </a:p>
          <a:p xmlns:a="http://schemas.openxmlformats.org/drawingml/2006/main">
            <a:pPr marL="0" indent="0" algn="ctr">
              <a:buNone/>
            </a:pPr>
            <a:r>
              <a:rPr sz="1020" b="1">
                <a:solidFill>
                  <a:srgbClr val="FFFFFF"/>
                </a:solidFill>
                <a:latin typeface="Arial"/>
                <a:ea typeface="Arial"/>
                <a:cs typeface="Arial"/>
              </a:rPr>
              <a:t>$10.0B | +61.0%</a:t>
            </a:r>
            <a:endParaRPr sz="1020">
              <a:latin typeface="Arial"/>
              <a:ea typeface="Arial"/>
              <a:cs typeface="Arial"/>
            </a:endParaRPr>
          </a:p>
        </p:txBody>
      </p:sp>
      <p:sp>
        <p:nvSpPr>
          <p:cNvPr id="34" name="Text 32">
            <a:extLst xmlns:a="http://schemas.openxmlformats.org/drawingml/2006/main">
              <a:ext uri="{FF2B5EF4-FFF2-40B4-BE49-F238E27FC236}">
                <a16:creationId xmlns:a16="http://schemas.microsoft.com/office/drawing/2014/main" id="{E9049D3A-E081-4B38-A1F4-B1E52A881248}"/>
              </a:ext>
            </a:extLst>
          </p:cNvPr>
          <p:cNvSpPr>
            <a:spLocks xmlns:a="http://schemas.openxmlformats.org/drawingml/2006/main" noGrp="1"/>
          </p:cNvSpPr>
          <p:nvPr/>
        </p:nvSpPr>
        <p:spPr>
          <a:xfrm xmlns:a="http://schemas.openxmlformats.org/drawingml/2006/main">
            <a:off x="4810219" y="3383280"/>
            <a:ext cx="2102645" cy="38404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Campus &amp; Branch</a:t>
            </a:r>
            <a:endParaRPr sz="1000">
              <a:latin typeface="Arial"/>
              <a:ea typeface="Arial"/>
              <a:cs typeface="Arial"/>
            </a:endParaRPr>
          </a:p>
          <a:p xmlns:a="http://schemas.openxmlformats.org/drawingml/2006/main">
            <a:pPr marL="0" indent="0" algn="ctr">
              <a:buNone/>
            </a:pPr>
            <a:r>
              <a:rPr sz="1000" b="1">
                <a:solidFill>
                  <a:srgbClr val="FFFFFF"/>
                </a:solidFill>
                <a:latin typeface="Arial"/>
                <a:ea typeface="Arial"/>
                <a:cs typeface="Arial"/>
              </a:rPr>
              <a:t>$5.4B | +12.3%</a:t>
            </a:r>
            <a:endParaRPr sz="1000">
              <a:latin typeface="Arial"/>
              <a:ea typeface="Arial"/>
              <a:cs typeface="Arial"/>
            </a:endParaRPr>
          </a:p>
        </p:txBody>
      </p:sp>
      <p:sp>
        <p:nvSpPr>
          <p:cNvPr id="35" name="Text 33">
            <a:extLst xmlns:a="http://schemas.openxmlformats.org/drawingml/2006/main">
              <a:ext uri="{FF2B5EF4-FFF2-40B4-BE49-F238E27FC236}">
                <a16:creationId xmlns:a16="http://schemas.microsoft.com/office/drawing/2014/main" id="{794A95C5-E417-472C-BB7C-39C85C1AC660}"/>
              </a:ext>
            </a:extLst>
          </p:cNvPr>
          <p:cNvSpPr>
            <a:spLocks xmlns:a="http://schemas.openxmlformats.org/drawingml/2006/main" noGrp="1"/>
          </p:cNvSpPr>
          <p:nvPr/>
        </p:nvSpPr>
        <p:spPr>
          <a:xfrm xmlns:a="http://schemas.openxmlformats.org/drawingml/2006/main">
            <a:off x="4151851" y="3986784"/>
            <a:ext cx="50292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60" b="1">
                <a:solidFill>
                  <a:srgbClr val="2E6F9E"/>
                </a:solidFill>
                <a:latin typeface="Arial"/>
                <a:ea typeface="Arial"/>
                <a:cs typeface="Arial"/>
              </a:rPr>
              <a:t>65%</a:t>
            </a:r>
            <a:endParaRPr sz="860">
              <a:latin typeface="Arial"/>
              <a:ea typeface="Arial"/>
              <a:cs typeface="Arial"/>
            </a:endParaRPr>
          </a:p>
        </p:txBody>
      </p:sp>
      <p:sp>
        <p:nvSpPr>
          <p:cNvPr id="36" name="Text 34">
            <a:extLst xmlns:a="http://schemas.openxmlformats.org/drawingml/2006/main">
              <a:ext uri="{FF2B5EF4-FFF2-40B4-BE49-F238E27FC236}">
                <a16:creationId xmlns:a16="http://schemas.microsoft.com/office/drawing/2014/main" id="{BD381B21-DB63-4BE6-8578-A021508DE8EA}"/>
              </a:ext>
            </a:extLst>
          </p:cNvPr>
          <p:cNvSpPr>
            <a:spLocks xmlns:a="http://schemas.openxmlformats.org/drawingml/2006/main" noGrp="1"/>
          </p:cNvSpPr>
          <p:nvPr/>
        </p:nvSpPr>
        <p:spPr>
          <a:xfrm xmlns:a="http://schemas.openxmlformats.org/drawingml/2006/main">
            <a:off x="4846795" y="3986784"/>
            <a:ext cx="50292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60" b="1">
                <a:solidFill>
                  <a:srgbClr val="778B7A"/>
                </a:solidFill>
                <a:latin typeface="Arial"/>
                <a:ea typeface="Arial"/>
                <a:cs typeface="Arial"/>
              </a:rPr>
              <a:t>35%</a:t>
            </a:r>
            <a:endParaRPr sz="860">
              <a:latin typeface="Arial"/>
              <a:ea typeface="Arial"/>
              <a:cs typeface="Arial"/>
            </a:endParaRPr>
          </a:p>
        </p:txBody>
      </p:sp>
      <p:sp>
        <p:nvSpPr>
          <p:cNvPr id="37" name="Text 35">
            <a:extLst xmlns:a="http://schemas.openxmlformats.org/drawingml/2006/main">
              <a:ext uri="{FF2B5EF4-FFF2-40B4-BE49-F238E27FC236}">
                <a16:creationId xmlns:a16="http://schemas.microsoft.com/office/drawing/2014/main" id="{84A3C954-6DDF-479D-A86D-F9C13F9F6960}"/>
              </a:ext>
            </a:extLst>
          </p:cNvPr>
          <p:cNvSpPr>
            <a:spLocks xmlns:a="http://schemas.openxmlformats.org/drawingml/2006/main" noGrp="1"/>
          </p:cNvSpPr>
          <p:nvPr/>
        </p:nvSpPr>
        <p:spPr>
          <a:xfrm xmlns:a="http://schemas.openxmlformats.org/drawingml/2006/main">
            <a:off x="658368" y="4370832"/>
            <a:ext cx="6291072" cy="4114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940">
                <a:solidFill>
                  <a:srgbClr val="3E4548"/>
                </a:solidFill>
                <a:latin typeface="Arial"/>
                <a:ea typeface="Arial"/>
                <a:cs typeface="Arial"/>
              </a:rPr>
              <a:t>The switch market is expanding across both environments, but nearly two-thirds of current revenue is generated inside data centers.</a:t>
            </a:r>
            <a:endParaRPr sz="940">
              <a:latin typeface="Arial"/>
              <a:ea typeface="Arial"/>
              <a:cs typeface="Arial"/>
            </a:endParaRPr>
          </a:p>
        </p:txBody>
      </p:sp>
      <p:sp>
        <p:nvSpPr>
          <p:cNvPr id="38" name="Text 36">
            <a:extLst xmlns:a="http://schemas.openxmlformats.org/drawingml/2006/main">
              <a:ext uri="{FF2B5EF4-FFF2-40B4-BE49-F238E27FC236}">
                <a16:creationId xmlns:a16="http://schemas.microsoft.com/office/drawing/2014/main" id="{08ACD65F-B622-4C17-BE27-B99624CDF011}"/>
              </a:ext>
            </a:extLst>
          </p:cNvPr>
          <p:cNvSpPr>
            <a:spLocks xmlns:a="http://schemas.openxmlformats.org/drawingml/2006/main" noGrp="1"/>
          </p:cNvSpPr>
          <p:nvPr/>
        </p:nvSpPr>
        <p:spPr>
          <a:xfrm xmlns:a="http://schemas.openxmlformats.org/drawingml/2006/main">
            <a:off x="658368" y="4800600"/>
            <a:ext cx="6291072"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50">
                <a:solidFill>
                  <a:srgbClr val="66727E"/>
                </a:solidFill>
                <a:latin typeface="Arial"/>
                <a:ea typeface="Arial"/>
                <a:cs typeface="Arial"/>
              </a:rPr>
              <a:t>Public 1Q26 data separates campus and branch switching from data-center switching, enabling a direct view of the underlying enterprise refresh cycle.</a:t>
            </a:r>
            <a:endParaRPr sz="850">
              <a:latin typeface="Arial"/>
              <a:ea typeface="Arial"/>
              <a:cs typeface="Arial"/>
            </a:endParaRPr>
          </a:p>
        </p:txBody>
      </p:sp>
      <p:sp>
        <p:nvSpPr>
          <p:cNvPr id="39" name="Shape 37">
            <a:extLst xmlns:a="http://schemas.openxmlformats.org/drawingml/2006/main">
              <a:ext uri="{FF2B5EF4-FFF2-40B4-BE49-F238E27FC236}">
                <a16:creationId xmlns:a16="http://schemas.microsoft.com/office/drawing/2014/main" id="{71727C2E-3E64-4B6F-941E-820F2969B45D}"/>
              </a:ext>
            </a:extLst>
          </p:cNvPr>
          <p:cNvSpPr>
            <a:spLocks xmlns:a="http://schemas.openxmlformats.org/drawingml/2006/main" noGrp="1"/>
          </p:cNvSpPr>
          <p:nvPr/>
        </p:nvSpPr>
        <p:spPr>
          <a:xfrm xmlns:a="http://schemas.openxmlformats.org/drawingml/2006/main">
            <a:off x="7370064" y="2359152"/>
            <a:ext cx="4315968" cy="2944368"/>
          </a:xfrm>
          <a:prstGeom xmlns:a="http://schemas.openxmlformats.org/drawingml/2006/main" prst="roundRect">
            <a:avLst>
              <a:gd name="adj" fmla="val 1242"/>
            </a:avLst>
          </a:prstGeom>
          <a:solidFill xmlns:a="http://schemas.openxmlformats.org/drawingml/2006/main">
            <a:srgbClr val="FFFFFF"/>
          </a:solidFill>
          <a:ln xmlns:a="http://schemas.openxmlformats.org/drawingml/2006/main" w="10160">
            <a:solidFill>
              <a:srgbClr val="D5DBE1"/>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0" name="Text 38">
            <a:extLst xmlns:a="http://schemas.openxmlformats.org/drawingml/2006/main">
              <a:ext uri="{FF2B5EF4-FFF2-40B4-BE49-F238E27FC236}">
                <a16:creationId xmlns:a16="http://schemas.microsoft.com/office/drawing/2014/main" id="{0B02A6ED-8773-4E17-90DC-D718DE3FC50E}"/>
              </a:ext>
            </a:extLst>
          </p:cNvPr>
          <p:cNvSpPr>
            <a:spLocks xmlns:a="http://schemas.openxmlformats.org/drawingml/2006/main" noGrp="1"/>
          </p:cNvSpPr>
          <p:nvPr/>
        </p:nvSpPr>
        <p:spPr>
          <a:xfrm xmlns:a="http://schemas.openxmlformats.org/drawingml/2006/main">
            <a:off x="7534656" y="2478024"/>
            <a:ext cx="3986784"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30" b="1">
                <a:solidFill>
                  <a:srgbClr val="111416"/>
                </a:solidFill>
                <a:latin typeface="Arial"/>
                <a:ea typeface="Arial"/>
                <a:cs typeface="Arial"/>
              </a:rPr>
              <a:t>Full-Year 2025 Growth Divergence</a:t>
            </a:r>
            <a:endParaRPr sz="1030">
              <a:latin typeface="Arial"/>
              <a:ea typeface="Arial"/>
              <a:cs typeface="Arial"/>
            </a:endParaRPr>
          </a:p>
        </p:txBody>
      </p:sp>
      <p:sp>
        <p:nvSpPr>
          <p:cNvPr id="41" name="Text 39">
            <a:extLst xmlns:a="http://schemas.openxmlformats.org/drawingml/2006/main">
              <a:ext uri="{FF2B5EF4-FFF2-40B4-BE49-F238E27FC236}">
                <a16:creationId xmlns:a16="http://schemas.microsoft.com/office/drawing/2014/main" id="{5154F1C9-F3F5-4417-B4EB-31116A11B77E}"/>
              </a:ext>
            </a:extLst>
          </p:cNvPr>
          <p:cNvSpPr>
            <a:spLocks xmlns:a="http://schemas.openxmlformats.org/drawingml/2006/main" noGrp="1"/>
          </p:cNvSpPr>
          <p:nvPr/>
        </p:nvSpPr>
        <p:spPr>
          <a:xfrm xmlns:a="http://schemas.openxmlformats.org/drawingml/2006/main">
            <a:off x="7571232" y="2898648"/>
            <a:ext cx="1572768"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910">
                <a:solidFill>
                  <a:srgbClr val="3E4548"/>
                </a:solidFill>
                <a:latin typeface="Arial"/>
                <a:ea typeface="Arial"/>
                <a:cs typeface="Arial"/>
              </a:rPr>
              <a:t>Data-Center Switches</a:t>
            </a:r>
            <a:endParaRPr sz="910">
              <a:latin typeface="Arial"/>
              <a:ea typeface="Arial"/>
              <a:cs typeface="Arial"/>
            </a:endParaRPr>
          </a:p>
        </p:txBody>
      </p:sp>
      <p:sp>
        <p:nvSpPr>
          <p:cNvPr id="42" name="Shape 40">
            <a:extLst xmlns:a="http://schemas.openxmlformats.org/drawingml/2006/main">
              <a:ext uri="{FF2B5EF4-FFF2-40B4-BE49-F238E27FC236}">
                <a16:creationId xmlns:a16="http://schemas.microsoft.com/office/drawing/2014/main" id="{13259C86-6A19-4070-BD66-B215046835D3}"/>
              </a:ext>
            </a:extLst>
          </p:cNvPr>
          <p:cNvSpPr>
            <a:spLocks xmlns:a="http://schemas.openxmlformats.org/drawingml/2006/main" noGrp="1"/>
          </p:cNvSpPr>
          <p:nvPr/>
        </p:nvSpPr>
        <p:spPr>
          <a:xfrm xmlns:a="http://schemas.openxmlformats.org/drawingml/2006/main">
            <a:off x="9235440" y="2907792"/>
            <a:ext cx="1527048" cy="182880"/>
          </a:xfrm>
          <a:prstGeom xmlns:a="http://schemas.openxmlformats.org/drawingml/2006/main" prst="roundRect">
            <a:avLst>
              <a:gd name="adj" fmla="val 15000"/>
            </a:avLst>
          </a:prstGeom>
          <a:solidFill xmlns:a="http://schemas.openxmlformats.org/drawingml/2006/main">
            <a:srgbClr val="EDF0F3"/>
          </a:solidFill>
          <a:ln xmlns:a="http://schemas.openxmlformats.org/drawingml/2006/main" w="12700">
            <a:solidFill>
              <a:srgbClr val="EDF0F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3" name="Shape 41">
            <a:extLst xmlns:a="http://schemas.openxmlformats.org/drawingml/2006/main">
              <a:ext uri="{FF2B5EF4-FFF2-40B4-BE49-F238E27FC236}">
                <a16:creationId xmlns:a16="http://schemas.microsoft.com/office/drawing/2014/main" id="{AEE0E819-79B8-41F1-8247-8DA3C478E7D3}"/>
              </a:ext>
            </a:extLst>
          </p:cNvPr>
          <p:cNvSpPr>
            <a:spLocks xmlns:a="http://schemas.openxmlformats.org/drawingml/2006/main" noGrp="1"/>
          </p:cNvSpPr>
          <p:nvPr/>
        </p:nvSpPr>
        <p:spPr>
          <a:xfrm xmlns:a="http://schemas.openxmlformats.org/drawingml/2006/main">
            <a:off x="9235440" y="2907792"/>
            <a:ext cx="1361618" cy="182880"/>
          </a:xfrm>
          <a:prstGeom xmlns:a="http://schemas.openxmlformats.org/drawingml/2006/main" prst="roundRect">
            <a:avLst>
              <a:gd name="adj" fmla="val 15000"/>
            </a:avLst>
          </a:prstGeom>
          <a:solidFill xmlns:a="http://schemas.openxmlformats.org/drawingml/2006/main">
            <a:srgbClr val="2E6F9E"/>
          </a:solidFill>
          <a:ln xmlns:a="http://schemas.openxmlformats.org/drawingml/2006/main" w="12700">
            <a:solidFill>
              <a:srgbClr val="2E6F9E"/>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4" name="Text 42">
            <a:extLst xmlns:a="http://schemas.openxmlformats.org/drawingml/2006/main">
              <a:ext uri="{FF2B5EF4-FFF2-40B4-BE49-F238E27FC236}">
                <a16:creationId xmlns:a16="http://schemas.microsoft.com/office/drawing/2014/main" id="{2B942861-1FE5-40A7-BB7A-5DCCA861670F}"/>
              </a:ext>
            </a:extLst>
          </p:cNvPr>
          <p:cNvSpPr>
            <a:spLocks xmlns:a="http://schemas.openxmlformats.org/drawingml/2006/main" noGrp="1"/>
          </p:cNvSpPr>
          <p:nvPr/>
        </p:nvSpPr>
        <p:spPr>
          <a:xfrm xmlns:a="http://schemas.openxmlformats.org/drawingml/2006/main">
            <a:off x="10835640" y="2898648"/>
            <a:ext cx="603504"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80" b="1">
                <a:solidFill>
                  <a:srgbClr val="111416"/>
                </a:solidFill>
                <a:latin typeface="Arial"/>
                <a:ea typeface="Arial"/>
                <a:cs typeface="Arial"/>
              </a:rPr>
              <a:t>+53.5%</a:t>
            </a:r>
            <a:endParaRPr sz="880">
              <a:latin typeface="Arial"/>
              <a:ea typeface="Arial"/>
              <a:cs typeface="Arial"/>
            </a:endParaRPr>
          </a:p>
        </p:txBody>
      </p:sp>
      <p:sp>
        <p:nvSpPr>
          <p:cNvPr id="45" name="Text 43">
            <a:extLst xmlns:a="http://schemas.openxmlformats.org/drawingml/2006/main">
              <a:ext uri="{FF2B5EF4-FFF2-40B4-BE49-F238E27FC236}">
                <a16:creationId xmlns:a16="http://schemas.microsoft.com/office/drawing/2014/main" id="{B3D9BB36-B55F-4936-8DCA-31A961F8E98D}"/>
              </a:ext>
            </a:extLst>
          </p:cNvPr>
          <p:cNvSpPr>
            <a:spLocks xmlns:a="http://schemas.openxmlformats.org/drawingml/2006/main" noGrp="1"/>
          </p:cNvSpPr>
          <p:nvPr/>
        </p:nvSpPr>
        <p:spPr>
          <a:xfrm xmlns:a="http://schemas.openxmlformats.org/drawingml/2006/main">
            <a:off x="7571232" y="3447288"/>
            <a:ext cx="1572768"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910">
                <a:solidFill>
                  <a:srgbClr val="3E4548"/>
                </a:solidFill>
                <a:latin typeface="Arial"/>
                <a:ea typeface="Arial"/>
                <a:cs typeface="Arial"/>
              </a:rPr>
              <a:t>Enterprise WLAN</a:t>
            </a:r>
            <a:endParaRPr sz="91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45D0191F-576D-4317-AD27-B97F00C42633}"/>
              </a:ext>
            </a:extLst>
          </p:cNvPr>
          <p:cNvSpPr>
            <a:spLocks xmlns:a="http://schemas.openxmlformats.org/drawingml/2006/main" noGrp="1"/>
          </p:cNvSpPr>
          <p:nvPr/>
        </p:nvSpPr>
        <p:spPr>
          <a:xfrm xmlns:a="http://schemas.openxmlformats.org/drawingml/2006/main">
            <a:off x="9235440" y="3456432"/>
            <a:ext cx="1527048" cy="182880"/>
          </a:xfrm>
          <a:prstGeom xmlns:a="http://schemas.openxmlformats.org/drawingml/2006/main" prst="roundRect">
            <a:avLst>
              <a:gd name="adj" fmla="val 15000"/>
            </a:avLst>
          </a:prstGeom>
          <a:solidFill xmlns:a="http://schemas.openxmlformats.org/drawingml/2006/main">
            <a:srgbClr val="EDF0F3"/>
          </a:solidFill>
          <a:ln xmlns:a="http://schemas.openxmlformats.org/drawingml/2006/main" w="12700">
            <a:solidFill>
              <a:srgbClr val="EDF0F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7" name="Shape 45">
            <a:extLst xmlns:a="http://schemas.openxmlformats.org/drawingml/2006/main">
              <a:ext uri="{FF2B5EF4-FFF2-40B4-BE49-F238E27FC236}">
                <a16:creationId xmlns:a16="http://schemas.microsoft.com/office/drawing/2014/main" id="{0079010D-C133-42FA-9E75-C46B285EB5CA}"/>
              </a:ext>
            </a:extLst>
          </p:cNvPr>
          <p:cNvSpPr>
            <a:spLocks xmlns:a="http://schemas.openxmlformats.org/drawingml/2006/main" noGrp="1"/>
          </p:cNvSpPr>
          <p:nvPr/>
        </p:nvSpPr>
        <p:spPr>
          <a:xfrm xmlns:a="http://schemas.openxmlformats.org/drawingml/2006/main">
            <a:off x="9235440" y="3456432"/>
            <a:ext cx="290139" cy="182880"/>
          </a:xfrm>
          <a:prstGeom xmlns:a="http://schemas.openxmlformats.org/drawingml/2006/main" prst="roundRect">
            <a:avLst>
              <a:gd name="adj" fmla="val 15000"/>
            </a:avLst>
          </a:prstGeom>
          <a:solidFill xmlns:a="http://schemas.openxmlformats.org/drawingml/2006/main">
            <a:srgbClr val="778B7A"/>
          </a:solidFill>
          <a:ln xmlns:a="http://schemas.openxmlformats.org/drawingml/2006/main" w="12700">
            <a:solidFill>
              <a:srgbClr val="2B8A8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8" name="Text 46">
            <a:extLst xmlns:a="http://schemas.openxmlformats.org/drawingml/2006/main">
              <a:ext uri="{FF2B5EF4-FFF2-40B4-BE49-F238E27FC236}">
                <a16:creationId xmlns:a16="http://schemas.microsoft.com/office/drawing/2014/main" id="{39169788-60EC-4300-B0FE-DEEF11816B0D}"/>
              </a:ext>
            </a:extLst>
          </p:cNvPr>
          <p:cNvSpPr>
            <a:spLocks xmlns:a="http://schemas.openxmlformats.org/drawingml/2006/main" noGrp="1"/>
          </p:cNvSpPr>
          <p:nvPr/>
        </p:nvSpPr>
        <p:spPr>
          <a:xfrm xmlns:a="http://schemas.openxmlformats.org/drawingml/2006/main">
            <a:off x="10835640" y="3447288"/>
            <a:ext cx="603504"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80" b="1">
                <a:solidFill>
                  <a:srgbClr val="111416"/>
                </a:solidFill>
                <a:latin typeface="Arial"/>
                <a:ea typeface="Arial"/>
                <a:cs typeface="Arial"/>
              </a:rPr>
              <a:t>+11.4%</a:t>
            </a:r>
            <a:endParaRPr sz="880">
              <a:latin typeface="Arial"/>
              <a:ea typeface="Arial"/>
              <a:cs typeface="Arial"/>
            </a:endParaRPr>
          </a:p>
        </p:txBody>
      </p:sp>
      <p:sp>
        <p:nvSpPr>
          <p:cNvPr id="49" name="Text 47">
            <a:extLst xmlns:a="http://schemas.openxmlformats.org/drawingml/2006/main">
              <a:ext uri="{FF2B5EF4-FFF2-40B4-BE49-F238E27FC236}">
                <a16:creationId xmlns:a16="http://schemas.microsoft.com/office/drawing/2014/main" id="{9F223989-8600-4D6F-9AB4-1E3C0A5D1A6A}"/>
              </a:ext>
            </a:extLst>
          </p:cNvPr>
          <p:cNvSpPr>
            <a:spLocks xmlns:a="http://schemas.openxmlformats.org/drawingml/2006/main" noGrp="1"/>
          </p:cNvSpPr>
          <p:nvPr/>
        </p:nvSpPr>
        <p:spPr>
          <a:xfrm xmlns:a="http://schemas.openxmlformats.org/drawingml/2006/main">
            <a:off x="7571232" y="3995928"/>
            <a:ext cx="1572768"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910">
                <a:solidFill>
                  <a:srgbClr val="3E4548"/>
                </a:solidFill>
                <a:latin typeface="Arial"/>
                <a:ea typeface="Arial"/>
                <a:cs typeface="Arial"/>
              </a:rPr>
              <a:t>Campus/Branch Switches</a:t>
            </a:r>
            <a:endParaRPr sz="910">
              <a:latin typeface="Arial"/>
              <a:ea typeface="Arial"/>
              <a:cs typeface="Arial"/>
            </a:endParaRPr>
          </a:p>
        </p:txBody>
      </p:sp>
      <p:sp>
        <p:nvSpPr>
          <p:cNvPr id="50" name="Shape 48">
            <a:extLst xmlns:a="http://schemas.openxmlformats.org/drawingml/2006/main">
              <a:ext uri="{FF2B5EF4-FFF2-40B4-BE49-F238E27FC236}">
                <a16:creationId xmlns:a16="http://schemas.microsoft.com/office/drawing/2014/main" id="{EBBD266F-48DB-4B2C-861A-BB3CE4DAA22F}"/>
              </a:ext>
            </a:extLst>
          </p:cNvPr>
          <p:cNvSpPr>
            <a:spLocks xmlns:a="http://schemas.openxmlformats.org/drawingml/2006/main" noGrp="1"/>
          </p:cNvSpPr>
          <p:nvPr/>
        </p:nvSpPr>
        <p:spPr>
          <a:xfrm xmlns:a="http://schemas.openxmlformats.org/drawingml/2006/main">
            <a:off x="9235440" y="4005072"/>
            <a:ext cx="1527048" cy="182880"/>
          </a:xfrm>
          <a:prstGeom xmlns:a="http://schemas.openxmlformats.org/drawingml/2006/main" prst="roundRect">
            <a:avLst>
              <a:gd name="adj" fmla="val 15000"/>
            </a:avLst>
          </a:prstGeom>
          <a:solidFill xmlns:a="http://schemas.openxmlformats.org/drawingml/2006/main">
            <a:srgbClr val="EDF0F3"/>
          </a:solidFill>
          <a:ln xmlns:a="http://schemas.openxmlformats.org/drawingml/2006/main" w="12700">
            <a:solidFill>
              <a:srgbClr val="EDF0F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1" name="Shape 49">
            <a:extLst xmlns:a="http://schemas.openxmlformats.org/drawingml/2006/main">
              <a:ext uri="{FF2B5EF4-FFF2-40B4-BE49-F238E27FC236}">
                <a16:creationId xmlns:a16="http://schemas.microsoft.com/office/drawing/2014/main" id="{2EB1AF3E-389B-4B53-ABA8-F537F18AFB46}"/>
              </a:ext>
            </a:extLst>
          </p:cNvPr>
          <p:cNvSpPr>
            <a:spLocks xmlns:a="http://schemas.openxmlformats.org/drawingml/2006/main" noGrp="1"/>
          </p:cNvSpPr>
          <p:nvPr/>
        </p:nvSpPr>
        <p:spPr>
          <a:xfrm xmlns:a="http://schemas.openxmlformats.org/drawingml/2006/main">
            <a:off x="9235440" y="4005072"/>
            <a:ext cx="231602" cy="182880"/>
          </a:xfrm>
          <a:prstGeom xmlns:a="http://schemas.openxmlformats.org/drawingml/2006/main" prst="roundRect">
            <a:avLst>
              <a:gd name="adj" fmla="val 15000"/>
            </a:avLst>
          </a:prstGeom>
          <a:solidFill xmlns:a="http://schemas.openxmlformats.org/drawingml/2006/main">
            <a:srgbClr val="73A9C2"/>
          </a:solidFill>
          <a:ln xmlns:a="http://schemas.openxmlformats.org/drawingml/2006/main" w="12700">
            <a:solidFill>
              <a:srgbClr val="73A9C2"/>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2" name="Text 50">
            <a:extLst xmlns:a="http://schemas.openxmlformats.org/drawingml/2006/main">
              <a:ext uri="{FF2B5EF4-FFF2-40B4-BE49-F238E27FC236}">
                <a16:creationId xmlns:a16="http://schemas.microsoft.com/office/drawing/2014/main" id="{367936DC-5F03-4163-8CA0-EE875257B3E0}"/>
              </a:ext>
            </a:extLst>
          </p:cNvPr>
          <p:cNvSpPr>
            <a:spLocks xmlns:a="http://schemas.openxmlformats.org/drawingml/2006/main" noGrp="1"/>
          </p:cNvSpPr>
          <p:nvPr/>
        </p:nvSpPr>
        <p:spPr>
          <a:xfrm xmlns:a="http://schemas.openxmlformats.org/drawingml/2006/main">
            <a:off x="10835640" y="3995928"/>
            <a:ext cx="603504"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80" b="1">
                <a:solidFill>
                  <a:srgbClr val="111416"/>
                </a:solidFill>
                <a:latin typeface="Arial"/>
                <a:ea typeface="Arial"/>
                <a:cs typeface="Arial"/>
              </a:rPr>
              <a:t>+9.1%</a:t>
            </a:r>
            <a:endParaRPr sz="880">
              <a:latin typeface="Arial"/>
              <a:ea typeface="Arial"/>
              <a:cs typeface="Arial"/>
            </a:endParaRPr>
          </a:p>
        </p:txBody>
      </p:sp>
      <p:sp>
        <p:nvSpPr>
          <p:cNvPr id="53" name="Text 51">
            <a:extLst xmlns:a="http://schemas.openxmlformats.org/drawingml/2006/main">
              <a:ext uri="{FF2B5EF4-FFF2-40B4-BE49-F238E27FC236}">
                <a16:creationId xmlns:a16="http://schemas.microsoft.com/office/drawing/2014/main" id="{77E13E54-10E3-4128-BCC5-19C1B6BBBE46}"/>
              </a:ext>
            </a:extLst>
          </p:cNvPr>
          <p:cNvSpPr>
            <a:spLocks xmlns:a="http://schemas.openxmlformats.org/drawingml/2006/main" noGrp="1"/>
          </p:cNvSpPr>
          <p:nvPr/>
        </p:nvSpPr>
        <p:spPr>
          <a:xfrm xmlns:a="http://schemas.openxmlformats.org/drawingml/2006/main">
            <a:off x="7571232" y="4544568"/>
            <a:ext cx="1572768"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910">
                <a:solidFill>
                  <a:srgbClr val="3E4548"/>
                </a:solidFill>
                <a:latin typeface="Arial"/>
                <a:ea typeface="Arial"/>
                <a:cs typeface="Arial"/>
              </a:rPr>
              <a:t>Total Routers*</a:t>
            </a:r>
            <a:endParaRPr sz="910">
              <a:latin typeface="Arial"/>
              <a:ea typeface="Arial"/>
              <a:cs typeface="Arial"/>
            </a:endParaRPr>
          </a:p>
        </p:txBody>
      </p:sp>
      <p:sp>
        <p:nvSpPr>
          <p:cNvPr id="54" name="Shape 52">
            <a:extLst xmlns:a="http://schemas.openxmlformats.org/drawingml/2006/main">
              <a:ext uri="{FF2B5EF4-FFF2-40B4-BE49-F238E27FC236}">
                <a16:creationId xmlns:a16="http://schemas.microsoft.com/office/drawing/2014/main" id="{89B64CDE-D5EC-4CD1-9761-F4120DBE2713}"/>
              </a:ext>
            </a:extLst>
          </p:cNvPr>
          <p:cNvSpPr>
            <a:spLocks xmlns:a="http://schemas.openxmlformats.org/drawingml/2006/main" noGrp="1"/>
          </p:cNvSpPr>
          <p:nvPr/>
        </p:nvSpPr>
        <p:spPr>
          <a:xfrm xmlns:a="http://schemas.openxmlformats.org/drawingml/2006/main">
            <a:off x="9235440" y="4553712"/>
            <a:ext cx="1527048" cy="182880"/>
          </a:xfrm>
          <a:prstGeom xmlns:a="http://schemas.openxmlformats.org/drawingml/2006/main" prst="roundRect">
            <a:avLst>
              <a:gd name="adj" fmla="val 15000"/>
            </a:avLst>
          </a:prstGeom>
          <a:solidFill xmlns:a="http://schemas.openxmlformats.org/drawingml/2006/main">
            <a:srgbClr val="EDF0F3"/>
          </a:solidFill>
          <a:ln xmlns:a="http://schemas.openxmlformats.org/drawingml/2006/main" w="12700">
            <a:solidFill>
              <a:srgbClr val="EDF0F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5" name="Shape 53">
            <a:extLst xmlns:a="http://schemas.openxmlformats.org/drawingml/2006/main">
              <a:ext uri="{FF2B5EF4-FFF2-40B4-BE49-F238E27FC236}">
                <a16:creationId xmlns:a16="http://schemas.microsoft.com/office/drawing/2014/main" id="{A89ACEC4-E963-4BA4-B487-766440713BBF}"/>
              </a:ext>
            </a:extLst>
          </p:cNvPr>
          <p:cNvSpPr>
            <a:spLocks xmlns:a="http://schemas.openxmlformats.org/drawingml/2006/main" noGrp="1"/>
          </p:cNvSpPr>
          <p:nvPr/>
        </p:nvSpPr>
        <p:spPr>
          <a:xfrm xmlns:a="http://schemas.openxmlformats.org/drawingml/2006/main">
            <a:off x="9235440" y="4553712"/>
            <a:ext cx="285049" cy="182880"/>
          </a:xfrm>
          <a:prstGeom xmlns:a="http://schemas.openxmlformats.org/drawingml/2006/main" prst="roundRect">
            <a:avLst>
              <a:gd name="adj" fmla="val 15000"/>
            </a:avLst>
          </a:prstGeom>
          <a:solidFill xmlns:a="http://schemas.openxmlformats.org/drawingml/2006/main">
            <a:srgbClr val="A8B1BA"/>
          </a:solidFill>
          <a:ln xmlns:a="http://schemas.openxmlformats.org/drawingml/2006/main" w="12700">
            <a:solidFill>
              <a:srgbClr val="A8B1B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6" name="Text 54">
            <a:extLst xmlns:a="http://schemas.openxmlformats.org/drawingml/2006/main">
              <a:ext uri="{FF2B5EF4-FFF2-40B4-BE49-F238E27FC236}">
                <a16:creationId xmlns:a16="http://schemas.microsoft.com/office/drawing/2014/main" id="{2F317D7E-8B90-48D7-ACA4-0419037EBA0F}"/>
              </a:ext>
            </a:extLst>
          </p:cNvPr>
          <p:cNvSpPr>
            <a:spLocks xmlns:a="http://schemas.openxmlformats.org/drawingml/2006/main" noGrp="1"/>
          </p:cNvSpPr>
          <p:nvPr/>
        </p:nvSpPr>
        <p:spPr>
          <a:xfrm xmlns:a="http://schemas.openxmlformats.org/drawingml/2006/main">
            <a:off x="10835640" y="4544568"/>
            <a:ext cx="603504"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80" b="1">
                <a:solidFill>
                  <a:srgbClr val="111416"/>
                </a:solidFill>
                <a:latin typeface="Arial"/>
                <a:ea typeface="Arial"/>
                <a:cs typeface="Arial"/>
              </a:rPr>
              <a:t>+11.2%</a:t>
            </a:r>
            <a:endParaRPr sz="880">
              <a:latin typeface="Arial"/>
              <a:ea typeface="Arial"/>
              <a:cs typeface="Arial"/>
            </a:endParaRPr>
          </a:p>
        </p:txBody>
      </p:sp>
      <p:sp>
        <p:nvSpPr>
          <p:cNvPr id="57" name="Text 55">
            <a:extLst xmlns:a="http://schemas.openxmlformats.org/drawingml/2006/main">
              <a:ext uri="{FF2B5EF4-FFF2-40B4-BE49-F238E27FC236}">
                <a16:creationId xmlns:a16="http://schemas.microsoft.com/office/drawing/2014/main" id="{A9EA66EB-6673-4A74-B87F-F6A1A430BE9E}"/>
              </a:ext>
            </a:extLst>
          </p:cNvPr>
          <p:cNvSpPr>
            <a:spLocks xmlns:a="http://schemas.openxmlformats.org/drawingml/2006/main" noGrp="1"/>
          </p:cNvSpPr>
          <p:nvPr/>
        </p:nvSpPr>
        <p:spPr>
          <a:xfrm xmlns:a="http://schemas.openxmlformats.org/drawingml/2006/main">
            <a:off x="9189720" y="4983480"/>
            <a:ext cx="1325880" cy="15544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a:solidFill>
                  <a:srgbClr val="66727E"/>
                </a:solidFill>
                <a:latin typeface="Arial"/>
                <a:ea typeface="Arial"/>
                <a:cs typeface="Arial"/>
              </a:rPr>
              <a:t>YoY revenue growth</a:t>
            </a:r>
            <a:endParaRPr sz="800">
              <a:latin typeface="Arial"/>
              <a:ea typeface="Arial"/>
              <a:cs typeface="Arial"/>
            </a:endParaRPr>
          </a:p>
        </p:txBody>
      </p:sp>
      <p:sp>
        <p:nvSpPr>
          <p:cNvPr id="58" name="Shape 56">
            <a:extLst xmlns:a="http://schemas.openxmlformats.org/drawingml/2006/main">
              <a:ext uri="{FF2B5EF4-FFF2-40B4-BE49-F238E27FC236}">
                <a16:creationId xmlns:a16="http://schemas.microsoft.com/office/drawing/2014/main" id="{CCBC3C4B-B0EE-4EDE-9047-2E3044F7753C}"/>
              </a:ext>
            </a:extLst>
          </p:cNvPr>
          <p:cNvSpPr>
            <a:spLocks xmlns:a="http://schemas.openxmlformats.org/drawingml/2006/main" noGrp="1"/>
          </p:cNvSpPr>
          <p:nvPr/>
        </p:nvSpPr>
        <p:spPr>
          <a:xfrm xmlns:a="http://schemas.openxmlformats.org/drawingml/2006/main">
            <a:off x="457200" y="5532120"/>
            <a:ext cx="11228832" cy="603504"/>
          </a:xfrm>
          <a:prstGeom xmlns:a="http://schemas.openxmlformats.org/drawingml/2006/main" prst="roundRect">
            <a:avLst>
              <a:gd name="adj" fmla="val 6061"/>
            </a:avLst>
          </a:prstGeom>
          <a:solidFill xmlns:a="http://schemas.openxmlformats.org/drawingml/2006/main">
            <a:srgbClr val="E9F0F5"/>
          </a:solidFill>
          <a:ln xmlns:a="http://schemas.openxmlformats.org/drawingml/2006/main" w="10160">
            <a:solidFill>
              <a:srgbClr val="C9D8E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9" name="Shape 57">
            <a:extLst xmlns:a="http://schemas.openxmlformats.org/drawingml/2006/main">
              <a:ext uri="{FF2B5EF4-FFF2-40B4-BE49-F238E27FC236}">
                <a16:creationId xmlns:a16="http://schemas.microsoft.com/office/drawing/2014/main" id="{F300D678-C3D0-4411-BA82-20D8CAA0B71E}"/>
              </a:ext>
            </a:extLst>
          </p:cNvPr>
          <p:cNvSpPr>
            <a:spLocks xmlns:a="http://schemas.openxmlformats.org/drawingml/2006/main" noGrp="1"/>
          </p:cNvSpPr>
          <p:nvPr/>
        </p:nvSpPr>
        <p:spPr>
          <a:xfrm xmlns:a="http://schemas.openxmlformats.org/drawingml/2006/main">
            <a:off x="457200" y="5532120"/>
            <a:ext cx="932688" cy="603504"/>
          </a:xfrm>
          <a:prstGeom xmlns:a="http://schemas.openxmlformats.org/drawingml/2006/main" prst="rect">
            <a:avLst/>
          </a:prstGeom>
          <a:solidFill xmlns:a="http://schemas.openxmlformats.org/drawingml/2006/main">
            <a:srgbClr val="1B1F21"/>
          </a:solidFill>
          <a:ln xmlns:a="http://schemas.openxmlformats.org/drawingml/2006/main" w="12700">
            <a:solidFill>
              <a:srgbClr val="123A6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0" name="Text 58">
            <a:extLst xmlns:a="http://schemas.openxmlformats.org/drawingml/2006/main">
              <a:ext uri="{FF2B5EF4-FFF2-40B4-BE49-F238E27FC236}">
                <a16:creationId xmlns:a16="http://schemas.microsoft.com/office/drawing/2014/main" id="{C8374319-8167-4963-8C35-68EDD36B9DAF}"/>
              </a:ext>
            </a:extLst>
          </p:cNvPr>
          <p:cNvSpPr>
            <a:spLocks xmlns:a="http://schemas.openxmlformats.org/drawingml/2006/main" noGrp="1"/>
          </p:cNvSpPr>
          <p:nvPr/>
        </p:nvSpPr>
        <p:spPr>
          <a:xfrm xmlns:a="http://schemas.openxmlformats.org/drawingml/2006/main">
            <a:off x="566928" y="5824728"/>
            <a:ext cx="713232"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61" name="Text 59">
            <a:extLst xmlns:a="http://schemas.openxmlformats.org/drawingml/2006/main">
              <a:ext uri="{FF2B5EF4-FFF2-40B4-BE49-F238E27FC236}">
                <a16:creationId xmlns:a16="http://schemas.microsoft.com/office/drawing/2014/main" id="{83E16C7C-7D94-4959-BD1F-7A4ABC79158A}"/>
              </a:ext>
            </a:extLst>
          </p:cNvPr>
          <p:cNvSpPr>
            <a:spLocks xmlns:a="http://schemas.openxmlformats.org/drawingml/2006/main" noGrp="1"/>
          </p:cNvSpPr>
          <p:nvPr/>
        </p:nvSpPr>
        <p:spPr>
          <a:xfrm xmlns:a="http://schemas.openxmlformats.org/drawingml/2006/main">
            <a:off x="1536192" y="5760720"/>
            <a:ext cx="9912096"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Enterprise access infrastructure is in a synchronized refresh phase, although the market’s strongest growth remains concentrated in AI-oriented data-center switching rather than campus demand alone.</a:t>
            </a:r>
            <a:endParaRPr sz="1000">
              <a:latin typeface="Arial"/>
              <a:ea typeface="Arial"/>
              <a:cs typeface="Arial"/>
            </a:endParaRPr>
          </a:p>
        </p:txBody>
      </p:sp>
      <p:sp>
        <p:nvSpPr>
          <p:cNvPr id="62" name="Text 60">
            <a:extLst xmlns:a="http://schemas.openxmlformats.org/drawingml/2006/main">
              <a:ext uri="{FF2B5EF4-FFF2-40B4-BE49-F238E27FC236}">
                <a16:creationId xmlns:a16="http://schemas.microsoft.com/office/drawing/2014/main" id="{46A89A23-88A0-4DDF-BFD5-915B4DF7BC1B}"/>
              </a:ext>
            </a:extLst>
          </p:cNvPr>
          <p:cNvSpPr>
            <a:spLocks xmlns:a="http://schemas.openxmlformats.org/drawingml/2006/main" noGrp="1"/>
          </p:cNvSpPr>
          <p:nvPr/>
        </p:nvSpPr>
        <p:spPr>
          <a:xfrm xmlns:a="http://schemas.openxmlformats.org/drawingml/2006/main">
            <a:off x="457200" y="6236208"/>
            <a:ext cx="43891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66727E"/>
                </a:solidFill>
                <a:latin typeface="Arial"/>
                <a:ea typeface="Arial"/>
                <a:cs typeface="Arial"/>
              </a:rPr>
              <a:t>Sources: </a:t>
            </a:r>
            <a:endParaRPr sz="600" i="1">
              <a:latin typeface="Arial"/>
              <a:ea typeface="Arial"/>
              <a:cs typeface="Arial"/>
            </a:endParaRPr>
          </a:p>
        </p:txBody>
      </p:sp>
      <p:sp>
        <p:nvSpPr>
          <p:cNvPr id="63" name="Text 61">
            <a:hlinkClick xmlns:r="http://schemas.openxmlformats.org/officeDocument/2006/relationships" xmlns:a="http://schemas.openxmlformats.org/drawingml/2006/main" r:id="Rae2240e3b4f743ba"/>
            <a:extLst xmlns:a="http://schemas.openxmlformats.org/drawingml/2006/main">
              <a:ext uri="{FF2B5EF4-FFF2-40B4-BE49-F238E27FC236}">
                <a16:creationId xmlns:a16="http://schemas.microsoft.com/office/drawing/2014/main" id="{5BD94289-34F8-47E9-8431-A1E0D4159560}"/>
              </a:ext>
            </a:extLst>
          </p:cNvPr>
          <p:cNvSpPr>
            <a:spLocks xmlns:a="http://schemas.openxmlformats.org/drawingml/2006/main" noGrp="1"/>
          </p:cNvSpPr>
          <p:nvPr/>
        </p:nvSpPr>
        <p:spPr>
          <a:xfrm xmlns:a="http://schemas.openxmlformats.org/drawingml/2006/main">
            <a:off x="905256" y="6236208"/>
            <a:ext cx="233172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2E6F9E"/>
                </a:solidFill>
                <a:latin typeface="Arial"/>
                <a:ea typeface="Arial"/>
                <a:cs typeface="Arial"/>
                <a:hlinkClick xmlns:r="http://schemas.openxmlformats.org/officeDocument/2006/relationships" r:id="R26d1321562094f20"/>
              </a:rPr>
              <a:t>IDC Ethernet Switch &amp; Router Tracker</a:t>
            </a:r>
            <a:endParaRPr sz="600" i="1">
              <a:latin typeface="Arial"/>
              <a:ea typeface="Arial"/>
              <a:cs typeface="Arial"/>
            </a:endParaRPr>
          </a:p>
        </p:txBody>
      </p:sp>
      <p:sp>
        <p:nvSpPr>
          <p:cNvPr id="64" name="Text 62">
            <a:extLst xmlns:a="http://schemas.openxmlformats.org/drawingml/2006/main">
              <a:ext uri="{FF2B5EF4-FFF2-40B4-BE49-F238E27FC236}">
                <a16:creationId xmlns:a16="http://schemas.microsoft.com/office/drawing/2014/main" id="{711E3446-C785-41F3-9ED3-5C8BE9541B59}"/>
              </a:ext>
            </a:extLst>
          </p:cNvPr>
          <p:cNvSpPr>
            <a:spLocks xmlns:a="http://schemas.openxmlformats.org/drawingml/2006/main" noGrp="1"/>
          </p:cNvSpPr>
          <p:nvPr/>
        </p:nvSpPr>
        <p:spPr>
          <a:xfrm xmlns:a="http://schemas.openxmlformats.org/drawingml/2006/main">
            <a:off x="3273552" y="6236208"/>
            <a:ext cx="7315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i="1">
                <a:solidFill>
                  <a:srgbClr val="A8B1BA"/>
                </a:solidFill>
                <a:latin typeface="Arial"/>
                <a:ea typeface="Arial"/>
                <a:cs typeface="Arial"/>
              </a:rPr>
              <a:t>|</a:t>
            </a:r>
            <a:endParaRPr sz="600" i="1">
              <a:latin typeface="Arial"/>
              <a:ea typeface="Arial"/>
              <a:cs typeface="Arial"/>
            </a:endParaRPr>
          </a:p>
        </p:txBody>
      </p:sp>
      <p:sp>
        <p:nvSpPr>
          <p:cNvPr id="65" name="Text 63">
            <a:hlinkClick xmlns:r="http://schemas.openxmlformats.org/officeDocument/2006/relationships" xmlns:a="http://schemas.openxmlformats.org/drawingml/2006/main" r:id="Re495134097d547a5"/>
            <a:extLst xmlns:a="http://schemas.openxmlformats.org/drawingml/2006/main">
              <a:ext uri="{FF2B5EF4-FFF2-40B4-BE49-F238E27FC236}">
                <a16:creationId xmlns:a16="http://schemas.microsoft.com/office/drawing/2014/main" id="{AC6D5BE3-6E0E-473B-A008-C966BAE0B767}"/>
              </a:ext>
            </a:extLst>
          </p:cNvPr>
          <p:cNvSpPr>
            <a:spLocks xmlns:a="http://schemas.openxmlformats.org/drawingml/2006/main" noGrp="1"/>
          </p:cNvSpPr>
          <p:nvPr/>
        </p:nvSpPr>
        <p:spPr>
          <a:xfrm xmlns:a="http://schemas.openxmlformats.org/drawingml/2006/main">
            <a:off x="3310128" y="6236208"/>
            <a:ext cx="2029968"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2E6F9E"/>
                </a:solidFill>
                <a:latin typeface="Arial"/>
                <a:ea typeface="Arial"/>
                <a:cs typeface="Arial"/>
                <a:hlinkClick xmlns:r="http://schemas.openxmlformats.org/officeDocument/2006/relationships" r:id="R79e1cf927dec49f0"/>
              </a:rPr>
              <a:t>IDC Enterprise WLAN Tracker</a:t>
            </a:r>
            <a:endParaRPr sz="600" i="1">
              <a:latin typeface="Arial"/>
              <a:ea typeface="Arial"/>
              <a:cs typeface="Arial"/>
            </a:endParaRPr>
          </a:p>
        </p:txBody>
      </p:sp>
      <p:sp>
        <p:nvSpPr>
          <p:cNvPr id="66" name="Text 64">
            <a:extLst xmlns:a="http://schemas.openxmlformats.org/drawingml/2006/main">
              <a:ext uri="{FF2B5EF4-FFF2-40B4-BE49-F238E27FC236}">
                <a16:creationId xmlns:a16="http://schemas.microsoft.com/office/drawing/2014/main" id="{AC60A5EE-1CEA-413A-ACAE-05080B7D81FD}"/>
              </a:ext>
            </a:extLst>
          </p:cNvPr>
          <p:cNvSpPr>
            <a:spLocks xmlns:a="http://schemas.openxmlformats.org/drawingml/2006/main" noGrp="1"/>
          </p:cNvSpPr>
          <p:nvPr/>
        </p:nvSpPr>
        <p:spPr>
          <a:xfrm xmlns:a="http://schemas.openxmlformats.org/drawingml/2006/main">
            <a:off x="5376672" y="6236208"/>
            <a:ext cx="7315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i="1">
                <a:solidFill>
                  <a:srgbClr val="A8B1BA"/>
                </a:solidFill>
                <a:latin typeface="Arial"/>
                <a:ea typeface="Arial"/>
                <a:cs typeface="Arial"/>
              </a:rPr>
              <a:t>|</a:t>
            </a:r>
            <a:endParaRPr sz="600" i="1">
              <a:latin typeface="Arial"/>
              <a:ea typeface="Arial"/>
              <a:cs typeface="Arial"/>
            </a:endParaRPr>
          </a:p>
        </p:txBody>
      </p:sp>
      <p:sp>
        <p:nvSpPr>
          <p:cNvPr id="67" name="Text 65">
            <a:hlinkClick xmlns:r="http://schemas.openxmlformats.org/officeDocument/2006/relationships" xmlns:a="http://schemas.openxmlformats.org/drawingml/2006/main" r:id="R6059b44ce56747c9"/>
            <a:extLst xmlns:a="http://schemas.openxmlformats.org/drawingml/2006/main">
              <a:ext uri="{FF2B5EF4-FFF2-40B4-BE49-F238E27FC236}">
                <a16:creationId xmlns:a16="http://schemas.microsoft.com/office/drawing/2014/main" id="{8EE31FF9-93BB-424D-89B7-7719F854EAE3}"/>
              </a:ext>
            </a:extLst>
          </p:cNvPr>
          <p:cNvSpPr>
            <a:spLocks xmlns:a="http://schemas.openxmlformats.org/drawingml/2006/main" noGrp="1"/>
          </p:cNvSpPr>
          <p:nvPr/>
        </p:nvSpPr>
        <p:spPr>
          <a:xfrm xmlns:a="http://schemas.openxmlformats.org/drawingml/2006/main">
            <a:off x="5413248" y="6236208"/>
            <a:ext cx="1700784"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2E6F9E"/>
                </a:solidFill>
                <a:latin typeface="Arial"/>
                <a:ea typeface="Arial"/>
                <a:cs typeface="Arial"/>
                <a:hlinkClick xmlns:r="http://schemas.openxmlformats.org/officeDocument/2006/relationships" r:id="R77e47a9c63b64e91"/>
              </a:rPr>
              <a:t>IDC FY2025 Market Review</a:t>
            </a:r>
            <a:endParaRPr sz="600" i="1">
              <a:latin typeface="Arial"/>
              <a:ea typeface="Arial"/>
              <a:cs typeface="Arial"/>
            </a:endParaRPr>
          </a:p>
        </p:txBody>
      </p:sp>
      <p:sp>
        <p:nvSpPr>
          <p:cNvPr id="68" name="Text 66">
            <a:extLst xmlns:a="http://schemas.openxmlformats.org/drawingml/2006/main">
              <a:ext uri="{FF2B5EF4-FFF2-40B4-BE49-F238E27FC236}">
                <a16:creationId xmlns:a16="http://schemas.microsoft.com/office/drawing/2014/main" id="{F5EA317C-321F-4212-B3D7-747FE89E00CE}"/>
              </a:ext>
            </a:extLst>
          </p:cNvPr>
          <p:cNvSpPr>
            <a:spLocks xmlns:a="http://schemas.openxmlformats.org/drawingml/2006/main" noGrp="1"/>
          </p:cNvSpPr>
          <p:nvPr/>
        </p:nvSpPr>
        <p:spPr>
          <a:xfrm xmlns:a="http://schemas.openxmlformats.org/drawingml/2006/main">
            <a:off x="7498080" y="6236208"/>
            <a:ext cx="4187952"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r">
              <a:buNone/>
            </a:pPr>
            <a:r>
              <a:rPr sz="800" i="1">
                <a:solidFill>
                  <a:srgbClr val="66727E"/>
                </a:solidFill>
                <a:latin typeface="Arial"/>
                <a:ea typeface="Arial"/>
                <a:cs typeface="Arial"/>
              </a:rPr>
              <a:t>*Router data includes enterprise and service-provider segments.</a:t>
            </a:r>
            <a:endParaRPr sz="600" i="1">
              <a:latin typeface="Arial"/>
              <a:ea typeface="Arial"/>
              <a:cs typeface="Arial"/>
            </a:endParaRPr>
          </a:p>
        </p:txBody>
      </p:sp>
      <p:sp>
        <p:nvSpPr>
          <p:cNvPr id="69" name="Slide Number Placeholder 0">
            <a:extLst xmlns:a="http://schemas.openxmlformats.org/drawingml/2006/main">
              <a:ext uri="{FF2B5EF4-FFF2-40B4-BE49-F238E27FC236}">
                <a16:creationId xmlns:a16="http://schemas.microsoft.com/office/drawing/2014/main" id="{3A33A8B2-2EF6-4FAF-ABF2-49BDD13453D4}"/>
              </a:ext>
            </a:extLst>
          </p:cNvPr>
          <p:cNvSpPr>
            <a:spLocks xmlns:a="http://schemas.openxmlformats.org/drawingml/2006/main" noGrp="1"/>
          </p:cNvSpPr>
          <p:nvPr>
            <p:ph type="sldNum" idx="4294967295"/>
          </p:nvPr>
        </p:nvSpPr>
        <p:spPr>
          <a:xfrm xmlns:a="http://schemas.openxmlformats.org/drawingml/2006/main">
            <a:off x="11018520" y="6583680"/>
            <a:ext cx="502920" cy="164592"/>
          </a:xfrm>
          <a:prstGeom xmlns:a="http://schemas.openxmlformats.org/drawingml/2006/main" prst="rect">
            <a:avLst/>
          </a:prstGeom>
        </p:spPr>
        <p:txBody>
          <a:bodyPr xmlns:a="http://schemas.openxmlformats.org/drawingml/2006/main">
            <a:noAutofit/>
          </a:bodyPr>
          <a:lstStyle xmlns:a="http://schemas.openxmlformats.org/drawingml/2006/main">
            <a:lvl1pPr>
              <a:buNone/>
              <a:defRPr sz="800">
                <a:solidFill>
                  <a:srgbClr val="6B7280"/>
                </a:solidFill>
                <a:latin typeface="Arial"/>
                <a:ea typeface="Arial"/>
                <a:cs typeface="Arial"/>
              </a:defRPr>
            </a:lvl1pPr>
          </a:lstStyle>
          <a:p xmlns:a="http://schemas.openxmlformats.org/drawingml/2006/main">
            <a:pPr algn="r">
              <a:buNone/>
            </a:pPr>
            <a:fld id="{8C630A04-5A25-9E0C-9436-126091DB86B3}" type="slidenum">
              <a:rPr sz="800" b="0">
                <a:latin typeface="Arial"/>
                <a:ea typeface="Arial"/>
                <a:cs typeface="Arial"/>
              </a:rPr>
              <a:t>6</a:t>
            </a:fld>
            <a:endParaRPr>
              <a:latin typeface="Arial"/>
              <a:ea typeface="Arial"/>
              <a:cs typeface="Arial"/>
            </a:endParaRPr>
          </a:p>
        </p:txBody>
      </p:sp>
      <p:sp>
        <p:nvSpPr>
          <p:cNvPr id="70" name="Rectangle 69">
            <a:extLst xmlns:a="http://schemas.openxmlformats.org/drawingml/2006/main">
              <a:ext uri="{FF2B5EF4-FFF2-40B4-BE49-F238E27FC236}">
                <a16:creationId xmlns:a16="http://schemas.microsoft.com/office/drawing/2014/main" id="{CD65AB1B-2341-EF43-6F78-5E3C600EEBA8}"/>
              </a:ext>
            </a:extLst>
          </p:cNvPr>
          <p:cNvSpPr>
            <a:spLocks xmlns:a="http://schemas.openxmlformats.org/drawingml/2006/main" noGrp="1"/>
          </p:cNvSpPr>
          <p:nvPr/>
        </p:nvSpPr>
        <p:spPr>
          <a:xfrm xmlns:a="http://schemas.openxmlformats.org/drawingml/2006/main">
            <a:off x="10515600" y="45721"/>
            <a:ext cx="1566334" cy="256032"/>
          </a:xfrm>
          <a:prstGeom xmlns:a="http://schemas.openxmlformats.org/drawingml/2006/main" prst="rect">
            <a:avLst/>
          </a:prstGeom>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1100">
                <a:solidFill>
                  <a:srgbClr val="111416"/>
                </a:solidFill>
                <a:latin typeface="Arial"/>
                <a:ea typeface="Arial"/>
                <a:cs typeface="Arial"/>
              </a:rPr>
              <a:t>Optional Section</a:t>
            </a:r>
          </a:p>
        </p:txBody>
      </p:sp>
      <p:sp>
        <p:nvSpPr>
          <p:cNvPr id="71" name="SCULTRA Top Bar">
            <a:extLst xmlns:a="http://schemas.openxmlformats.org/drawingml/2006/main">
              <a:ext uri="{FF2B5EF4-FFF2-40B4-BE49-F238E27FC236}">
                <a16:creationId xmlns:a16="http://schemas.microsoft.com/office/drawing/2014/main" id="{58961388-5E6E-4D7D-8176-2F39775C2BB3}"/>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72" name="SCULTRA Footer Field">
            <a:extLst xmlns:a="http://schemas.openxmlformats.org/drawingml/2006/main">
              <a:ext uri="{FF2B5EF4-FFF2-40B4-BE49-F238E27FC236}">
                <a16:creationId xmlns:a16="http://schemas.microsoft.com/office/drawing/2014/main" id="{2403936A-D98D-4C83-8FE2-0CD3A4BDEC0E}"/>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73" name="">
            <a:extLst xmlns:a="http://schemas.openxmlformats.org/drawingml/2006/main">
              <a:ext uri="{FF2B5EF4-FFF2-40B4-BE49-F238E27FC236}">
                <a16:creationId xmlns:a16="http://schemas.microsoft.com/office/drawing/2014/main" id="{3BDC4FEA-93F7-4FFA-9C7A-00C87A91B7ED}"/>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74" name="">
            <a:extLst xmlns:a="http://schemas.openxmlformats.org/drawingml/2006/main">
              <a:ext uri="{FF2B5EF4-FFF2-40B4-BE49-F238E27FC236}">
                <a16:creationId xmlns:a16="http://schemas.microsoft.com/office/drawing/2014/main" id="{C74B2833-8974-477D-A804-570D955550CB}"/>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75" name="">
            <a:extLst xmlns:a="http://schemas.openxmlformats.org/drawingml/2006/main">
              <a:ext uri="{FF2B5EF4-FFF2-40B4-BE49-F238E27FC236}">
                <a16:creationId xmlns:a16="http://schemas.microsoft.com/office/drawing/2014/main" id="{681D0BE1-E3DB-46F6-B7D8-085CC11B62C0}"/>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76" name="">
            <a:extLst xmlns:a="http://schemas.openxmlformats.org/drawingml/2006/main">
              <a:ext uri="{FF2B5EF4-FFF2-40B4-BE49-F238E27FC236}">
                <a16:creationId xmlns:a16="http://schemas.microsoft.com/office/drawing/2014/main" id="{2B17BA78-BFE2-46E1-991F-B126A10B318D}"/>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06</a:t>
            </a:r>
          </a:p>
        </p:txBody>
      </p:sp>
    </p:spTree>
    <p:extLst>
      <p:ext uri="{BB962C8B-B14F-4D97-AF65-F5344CB8AC3E}">
        <p14:creationId xmlns:p14="http://schemas.microsoft.com/office/powerpoint/2010/main" val="967591372"/>
      </p:ext>
    </p:extLst>
  </p:cSld>
</p:sld>
</file>

<file path=ppt/slides/slide7.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C2C7F83-AFD6-4BD2-A5F9-F8D7D8623315}"/>
              </a:ext>
            </a:extLst>
          </p:cNvPr>
          <p:cNvSpPr>
            <a:spLocks xmlns:a="http://schemas.openxmlformats.org/drawingml/2006/main" noGrp="1"/>
          </p:cNvSpPr>
          <p:nvPr/>
        </p:nvSpPr>
        <p:spPr>
          <a:xfrm xmlns:a="http://schemas.openxmlformats.org/drawingml/2006/main">
            <a:off x="457200" y="256032"/>
            <a:ext cx="1120140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The Network Architecture Is Becoming More Software-Led</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3F797C1C-AAF0-45A4-824E-230A3E55F9BA}"/>
              </a:ext>
            </a:extLst>
          </p:cNvPr>
          <p:cNvSpPr>
            <a:spLocks xmlns:a="http://schemas.openxmlformats.org/drawingml/2006/main" noGrp="1"/>
          </p:cNvSpPr>
          <p:nvPr/>
        </p:nvSpPr>
        <p:spPr>
          <a:xfrm xmlns:a="http://schemas.openxmlformats.org/drawingml/2006/main">
            <a:off x="457200" y="658368"/>
            <a:ext cx="11155680" cy="384048"/>
          </a:xfrm>
          <a:prstGeom xmlns:a="http://schemas.openxmlformats.org/drawingml/2006/main" prst="rect">
            <a:avLst/>
          </a:prstGeom>
          <a:noFill xmlns:a="http://schemas.openxmlformats.org/drawingml/2006/main"/>
        </p:spPr>
        <p:txBody>
          <a:bodyPr xmlns:a="http://schemas.openxmlformats.org/drawingml/2006/main" wrap="square" lIns="0" tIns="0" rIns="0" bIns="0" anchor="t">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Wi-Fi 7, SD-WAN/SASE and Network-as-a-Service are already material market categories, showing that hardware refresh and operating-model change are occurring at the same time.</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1578D506-36CF-458A-A0C5-1A726FA77FFE}"/>
              </a:ext>
            </a:extLst>
          </p:cNvPr>
          <p:cNvSpPr>
            <a:spLocks xmlns:a="http://schemas.openxmlformats.org/drawingml/2006/main" noGrp="1"/>
          </p:cNvSpPr>
          <p:nvPr/>
        </p:nvSpPr>
        <p:spPr>
          <a:xfrm xmlns:a="http://schemas.openxmlformats.org/drawingml/2006/main">
            <a:off x="457200" y="1051560"/>
            <a:ext cx="11228832" cy="0"/>
          </a:xfrm>
          <a:prstGeom xmlns:a="http://schemas.openxmlformats.org/drawingml/2006/main" prst="line">
            <a:avLst/>
          </a:prstGeom>
          <a:noFill xmlns:a="http://schemas.openxmlformats.org/drawingml/2006/main"/>
          <a:ln xmlns:a="http://schemas.openxmlformats.org/drawingml/2006/main" w="10160">
            <a:solidFill>
              <a:srgbClr val="D5DBE1"/>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Shape 3">
            <a:extLst xmlns:a="http://schemas.openxmlformats.org/drawingml/2006/main">
              <a:ext uri="{FF2B5EF4-FFF2-40B4-BE49-F238E27FC236}">
                <a16:creationId xmlns:a16="http://schemas.microsoft.com/office/drawing/2014/main" id="{09934124-B0DF-4B5B-9FA9-B4DF8D38A080}"/>
              </a:ext>
            </a:extLst>
          </p:cNvPr>
          <p:cNvSpPr>
            <a:spLocks xmlns:a="http://schemas.openxmlformats.org/drawingml/2006/main" noGrp="1"/>
          </p:cNvSpPr>
          <p:nvPr/>
        </p:nvSpPr>
        <p:spPr>
          <a:xfrm xmlns:a="http://schemas.openxmlformats.org/drawingml/2006/main">
            <a:off x="457200" y="1225296"/>
            <a:ext cx="5989320" cy="4078224"/>
          </a:xfrm>
          <a:prstGeom xmlns:a="http://schemas.openxmlformats.org/drawingml/2006/main" prst="roundRect">
            <a:avLst>
              <a:gd name="adj" fmla="val 897"/>
            </a:avLst>
          </a:prstGeom>
          <a:solidFill xmlns:a="http://schemas.openxmlformats.org/drawingml/2006/main">
            <a:srgbClr val="FFFFFF"/>
          </a:solidFill>
          <a:ln xmlns:a="http://schemas.openxmlformats.org/drawingml/2006/main" w="10160">
            <a:solidFill>
              <a:srgbClr val="D5DBE1"/>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 name="Text 4">
            <a:extLst xmlns:a="http://schemas.openxmlformats.org/drawingml/2006/main">
              <a:ext uri="{FF2B5EF4-FFF2-40B4-BE49-F238E27FC236}">
                <a16:creationId xmlns:a16="http://schemas.microsoft.com/office/drawing/2014/main" id="{9ED2A198-C6EE-41B7-A5C3-8907F3D269A6}"/>
              </a:ext>
            </a:extLst>
          </p:cNvPr>
          <p:cNvSpPr>
            <a:spLocks xmlns:a="http://schemas.openxmlformats.org/drawingml/2006/main" noGrp="1"/>
          </p:cNvSpPr>
          <p:nvPr/>
        </p:nvSpPr>
        <p:spPr>
          <a:xfrm xmlns:a="http://schemas.openxmlformats.org/drawingml/2006/main">
            <a:off x="621792" y="1344168"/>
            <a:ext cx="5660136"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Enterprise Dependent Access Point Revenue Mix</a:t>
            </a:r>
            <a:endParaRPr sz="1000">
              <a:latin typeface="Arial"/>
              <a:ea typeface="Arial"/>
              <a:cs typeface="Arial"/>
            </a:endParaRPr>
          </a:p>
        </p:txBody>
      </p:sp>
      <p:sp>
        <p:nvSpPr>
          <p:cNvPr id="7" name="Text 5">
            <a:extLst xmlns:a="http://schemas.openxmlformats.org/drawingml/2006/main">
              <a:ext uri="{FF2B5EF4-FFF2-40B4-BE49-F238E27FC236}">
                <a16:creationId xmlns:a16="http://schemas.microsoft.com/office/drawing/2014/main" id="{F33C45F7-865D-4E2F-A122-E34A0995037A}"/>
              </a:ext>
            </a:extLst>
          </p:cNvPr>
          <p:cNvSpPr>
            <a:spLocks xmlns:a="http://schemas.openxmlformats.org/drawingml/2006/main" noGrp="1"/>
          </p:cNvSpPr>
          <p:nvPr/>
        </p:nvSpPr>
        <p:spPr>
          <a:xfrm xmlns:a="http://schemas.openxmlformats.org/drawingml/2006/main">
            <a:off x="713232" y="1856232"/>
            <a:ext cx="502920"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950" b="1">
                <a:solidFill>
                  <a:srgbClr val="3E4548"/>
                </a:solidFill>
                <a:latin typeface="Arial"/>
                <a:ea typeface="Arial"/>
                <a:cs typeface="Arial"/>
              </a:rPr>
              <a:t>1Q25</a:t>
            </a:r>
            <a:endParaRPr sz="950">
              <a:latin typeface="Arial"/>
              <a:ea typeface="Arial"/>
              <a:cs typeface="Arial"/>
            </a:endParaRPr>
          </a:p>
        </p:txBody>
      </p:sp>
      <p:sp>
        <p:nvSpPr>
          <p:cNvPr id="8" name="Text 6">
            <a:extLst xmlns:a="http://schemas.openxmlformats.org/drawingml/2006/main">
              <a:ext uri="{FF2B5EF4-FFF2-40B4-BE49-F238E27FC236}">
                <a16:creationId xmlns:a16="http://schemas.microsoft.com/office/drawing/2014/main" id="{32330013-BBF2-4614-83D9-CD174BDC6F2C}"/>
              </a:ext>
            </a:extLst>
          </p:cNvPr>
          <p:cNvSpPr>
            <a:spLocks xmlns:a="http://schemas.openxmlformats.org/drawingml/2006/main" noGrp="1"/>
          </p:cNvSpPr>
          <p:nvPr/>
        </p:nvSpPr>
        <p:spPr>
          <a:xfrm xmlns:a="http://schemas.openxmlformats.org/drawingml/2006/main">
            <a:off x="713232" y="2907792"/>
            <a:ext cx="502920"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950" b="1">
                <a:solidFill>
                  <a:srgbClr val="3E4548"/>
                </a:solidFill>
                <a:latin typeface="Arial"/>
                <a:ea typeface="Arial"/>
                <a:cs typeface="Arial"/>
              </a:rPr>
              <a:t>1Q26</a:t>
            </a:r>
            <a:endParaRPr sz="950">
              <a:latin typeface="Arial"/>
              <a:ea typeface="Arial"/>
              <a:cs typeface="Arial"/>
            </a:endParaRPr>
          </a:p>
        </p:txBody>
      </p:sp>
      <p:sp>
        <p:nvSpPr>
          <p:cNvPr id="9" name="Shape 7">
            <a:extLst xmlns:a="http://schemas.openxmlformats.org/drawingml/2006/main">
              <a:ext uri="{FF2B5EF4-FFF2-40B4-BE49-F238E27FC236}">
                <a16:creationId xmlns:a16="http://schemas.microsoft.com/office/drawing/2014/main" id="{B59CE12B-96D9-456B-9BAE-C903870672F7}"/>
              </a:ext>
            </a:extLst>
          </p:cNvPr>
          <p:cNvSpPr>
            <a:spLocks xmlns:a="http://schemas.openxmlformats.org/drawingml/2006/main" noGrp="1"/>
          </p:cNvSpPr>
          <p:nvPr/>
        </p:nvSpPr>
        <p:spPr>
          <a:xfrm xmlns:a="http://schemas.openxmlformats.org/drawingml/2006/main">
            <a:off x="1399032" y="1682496"/>
            <a:ext cx="4681728" cy="585216"/>
          </a:xfrm>
          <a:prstGeom xmlns:a="http://schemas.openxmlformats.org/drawingml/2006/main" prst="roundRect">
            <a:avLst>
              <a:gd name="adj" fmla="val 6250"/>
            </a:avLst>
          </a:prstGeom>
          <a:solidFill xmlns:a="http://schemas.openxmlformats.org/drawingml/2006/main">
            <a:srgbClr val="DDE2E7"/>
          </a:solidFill>
          <a:ln xmlns:a="http://schemas.openxmlformats.org/drawingml/2006/main" w="12700">
            <a:solidFill>
              <a:srgbClr val="DDE2E7"/>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 name="Shape 8">
            <a:extLst xmlns:a="http://schemas.openxmlformats.org/drawingml/2006/main">
              <a:ext uri="{FF2B5EF4-FFF2-40B4-BE49-F238E27FC236}">
                <a16:creationId xmlns:a16="http://schemas.microsoft.com/office/drawing/2014/main" id="{E5D4FDCC-1D36-41F6-9335-28CC850D71CD}"/>
              </a:ext>
            </a:extLst>
          </p:cNvPr>
          <p:cNvSpPr>
            <a:spLocks xmlns:a="http://schemas.openxmlformats.org/drawingml/2006/main" noGrp="1"/>
          </p:cNvSpPr>
          <p:nvPr/>
        </p:nvSpPr>
        <p:spPr>
          <a:xfrm xmlns:a="http://schemas.openxmlformats.org/drawingml/2006/main">
            <a:off x="1399032" y="1682496"/>
            <a:ext cx="552444" cy="585216"/>
          </a:xfrm>
          <a:prstGeom xmlns:a="http://schemas.openxmlformats.org/drawingml/2006/main" prst="roundRect">
            <a:avLst>
              <a:gd name="adj" fmla="val 6621"/>
            </a:avLst>
          </a:prstGeom>
          <a:solidFill xmlns:a="http://schemas.openxmlformats.org/drawingml/2006/main">
            <a:srgbClr val="1B1F21"/>
          </a:solidFill>
          <a:ln xmlns:a="http://schemas.openxmlformats.org/drawingml/2006/main" w="12700">
            <a:solidFill>
              <a:srgbClr val="123A6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1" name="Shape 9">
            <a:extLst xmlns:a="http://schemas.openxmlformats.org/drawingml/2006/main">
              <a:ext uri="{FF2B5EF4-FFF2-40B4-BE49-F238E27FC236}">
                <a16:creationId xmlns:a16="http://schemas.microsoft.com/office/drawing/2014/main" id="{FB05FAFA-8927-4725-A1F8-70C99966F6B3}"/>
              </a:ext>
            </a:extLst>
          </p:cNvPr>
          <p:cNvSpPr>
            <a:spLocks xmlns:a="http://schemas.openxmlformats.org/drawingml/2006/main" noGrp="1"/>
          </p:cNvSpPr>
          <p:nvPr/>
        </p:nvSpPr>
        <p:spPr>
          <a:xfrm xmlns:a="http://schemas.openxmlformats.org/drawingml/2006/main">
            <a:off x="1924044" y="1682496"/>
            <a:ext cx="2574292" cy="585216"/>
          </a:xfrm>
          <a:prstGeom xmlns:a="http://schemas.openxmlformats.org/drawingml/2006/main" prst="rect">
            <a:avLst/>
          </a:prstGeom>
          <a:solidFill xmlns:a="http://schemas.openxmlformats.org/drawingml/2006/main">
            <a:srgbClr val="778B7A"/>
          </a:solidFill>
          <a:ln xmlns:a="http://schemas.openxmlformats.org/drawingml/2006/main" w="12700">
            <a:solidFill>
              <a:srgbClr val="2B8A8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2" name="Shape 10">
            <a:extLst xmlns:a="http://schemas.openxmlformats.org/drawingml/2006/main">
              <a:ext uri="{FF2B5EF4-FFF2-40B4-BE49-F238E27FC236}">
                <a16:creationId xmlns:a16="http://schemas.microsoft.com/office/drawing/2014/main" id="{017DFB9E-6606-426C-B5E3-E77A2BABA3B8}"/>
              </a:ext>
            </a:extLst>
          </p:cNvPr>
          <p:cNvSpPr>
            <a:spLocks xmlns:a="http://schemas.openxmlformats.org/drawingml/2006/main" noGrp="1"/>
          </p:cNvSpPr>
          <p:nvPr/>
        </p:nvSpPr>
        <p:spPr>
          <a:xfrm xmlns:a="http://schemas.openxmlformats.org/drawingml/2006/main">
            <a:off x="4470904" y="1682496"/>
            <a:ext cx="1609856" cy="585216"/>
          </a:xfrm>
          <a:prstGeom xmlns:a="http://schemas.openxmlformats.org/drawingml/2006/main" prst="rect">
            <a:avLst/>
          </a:prstGeom>
          <a:solidFill xmlns:a="http://schemas.openxmlformats.org/drawingml/2006/main">
            <a:srgbClr val="A8B1BA"/>
          </a:solidFill>
          <a:ln xmlns:a="http://schemas.openxmlformats.org/drawingml/2006/main" w="12700">
            <a:solidFill>
              <a:srgbClr val="A8B1B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3" name="Text 11">
            <a:extLst xmlns:a="http://schemas.openxmlformats.org/drawingml/2006/main">
              <a:ext uri="{FF2B5EF4-FFF2-40B4-BE49-F238E27FC236}">
                <a16:creationId xmlns:a16="http://schemas.microsoft.com/office/drawing/2014/main" id="{73F9D31D-359C-4672-93BA-6131581745FE}"/>
              </a:ext>
            </a:extLst>
          </p:cNvPr>
          <p:cNvSpPr>
            <a:spLocks xmlns:a="http://schemas.openxmlformats.org/drawingml/2006/main" noGrp="1"/>
          </p:cNvSpPr>
          <p:nvPr/>
        </p:nvSpPr>
        <p:spPr>
          <a:xfrm xmlns:a="http://schemas.openxmlformats.org/drawingml/2006/main">
            <a:off x="1417320" y="1856232"/>
            <a:ext cx="515868"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10" b="1">
                <a:solidFill>
                  <a:srgbClr val="FFFFFF"/>
                </a:solidFill>
                <a:latin typeface="Arial"/>
                <a:ea typeface="Arial"/>
                <a:cs typeface="Arial"/>
              </a:rPr>
              <a:t>11.8%</a:t>
            </a:r>
            <a:endParaRPr sz="810">
              <a:latin typeface="Arial"/>
              <a:ea typeface="Arial"/>
              <a:cs typeface="Arial"/>
            </a:endParaRPr>
          </a:p>
        </p:txBody>
      </p:sp>
      <p:sp>
        <p:nvSpPr>
          <p:cNvPr id="14" name="Text 12">
            <a:extLst xmlns:a="http://schemas.openxmlformats.org/drawingml/2006/main">
              <a:ext uri="{FF2B5EF4-FFF2-40B4-BE49-F238E27FC236}">
                <a16:creationId xmlns:a16="http://schemas.microsoft.com/office/drawing/2014/main" id="{F85B23A3-D2A5-4C25-BAEB-55DF3D963EEA}"/>
              </a:ext>
            </a:extLst>
          </p:cNvPr>
          <p:cNvSpPr>
            <a:spLocks xmlns:a="http://schemas.openxmlformats.org/drawingml/2006/main" noGrp="1"/>
          </p:cNvSpPr>
          <p:nvPr/>
        </p:nvSpPr>
        <p:spPr>
          <a:xfrm xmlns:a="http://schemas.openxmlformats.org/drawingml/2006/main">
            <a:off x="1951476" y="1856232"/>
            <a:ext cx="254686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60" b="1">
                <a:solidFill>
                  <a:srgbClr val="FFFFFF"/>
                </a:solidFill>
                <a:latin typeface="Arial"/>
                <a:ea typeface="Arial"/>
                <a:cs typeface="Arial"/>
              </a:rPr>
              <a:t>54.4%</a:t>
            </a:r>
            <a:endParaRPr sz="860">
              <a:latin typeface="Arial"/>
              <a:ea typeface="Arial"/>
              <a:cs typeface="Arial"/>
            </a:endParaRPr>
          </a:p>
        </p:txBody>
      </p:sp>
      <p:sp>
        <p:nvSpPr>
          <p:cNvPr id="15" name="Text 13">
            <a:extLst xmlns:a="http://schemas.openxmlformats.org/drawingml/2006/main">
              <a:ext uri="{FF2B5EF4-FFF2-40B4-BE49-F238E27FC236}">
                <a16:creationId xmlns:a16="http://schemas.microsoft.com/office/drawing/2014/main" id="{80344A3A-DBF5-4A1A-A7BE-539C637F1534}"/>
              </a:ext>
            </a:extLst>
          </p:cNvPr>
          <p:cNvSpPr>
            <a:spLocks xmlns:a="http://schemas.openxmlformats.org/drawingml/2006/main" noGrp="1"/>
          </p:cNvSpPr>
          <p:nvPr/>
        </p:nvSpPr>
        <p:spPr>
          <a:xfrm xmlns:a="http://schemas.openxmlformats.org/drawingml/2006/main">
            <a:off x="4498336" y="1856232"/>
            <a:ext cx="1582424"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60" b="1">
                <a:solidFill>
                  <a:srgbClr val="FFFFFF"/>
                </a:solidFill>
                <a:latin typeface="Arial"/>
                <a:ea typeface="Arial"/>
                <a:cs typeface="Arial"/>
              </a:rPr>
              <a:t>33.8%</a:t>
            </a:r>
            <a:endParaRPr sz="860">
              <a:latin typeface="Arial"/>
              <a:ea typeface="Arial"/>
              <a:cs typeface="Arial"/>
            </a:endParaRPr>
          </a:p>
        </p:txBody>
      </p:sp>
      <p:sp>
        <p:nvSpPr>
          <p:cNvPr id="16" name="Shape 14">
            <a:extLst xmlns:a="http://schemas.openxmlformats.org/drawingml/2006/main">
              <a:ext uri="{FF2B5EF4-FFF2-40B4-BE49-F238E27FC236}">
                <a16:creationId xmlns:a16="http://schemas.microsoft.com/office/drawing/2014/main" id="{738D2024-3893-4B3A-8F10-A7391EBCB5C5}"/>
              </a:ext>
            </a:extLst>
          </p:cNvPr>
          <p:cNvSpPr>
            <a:spLocks xmlns:a="http://schemas.openxmlformats.org/drawingml/2006/main" noGrp="1"/>
          </p:cNvSpPr>
          <p:nvPr/>
        </p:nvSpPr>
        <p:spPr>
          <a:xfrm xmlns:a="http://schemas.openxmlformats.org/drawingml/2006/main">
            <a:off x="1399032" y="2734056"/>
            <a:ext cx="4681728" cy="585216"/>
          </a:xfrm>
          <a:prstGeom xmlns:a="http://schemas.openxmlformats.org/drawingml/2006/main" prst="roundRect">
            <a:avLst>
              <a:gd name="adj" fmla="val 6250"/>
            </a:avLst>
          </a:prstGeom>
          <a:solidFill xmlns:a="http://schemas.openxmlformats.org/drawingml/2006/main">
            <a:srgbClr val="DDE2E7"/>
          </a:solidFill>
          <a:ln xmlns:a="http://schemas.openxmlformats.org/drawingml/2006/main" w="12700">
            <a:solidFill>
              <a:srgbClr val="DDE2E7"/>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7" name="Shape 15">
            <a:extLst xmlns:a="http://schemas.openxmlformats.org/drawingml/2006/main">
              <a:ext uri="{FF2B5EF4-FFF2-40B4-BE49-F238E27FC236}">
                <a16:creationId xmlns:a16="http://schemas.microsoft.com/office/drawing/2014/main" id="{17A2CB27-127D-4F49-98DB-B5039D771694}"/>
              </a:ext>
            </a:extLst>
          </p:cNvPr>
          <p:cNvSpPr>
            <a:spLocks xmlns:a="http://schemas.openxmlformats.org/drawingml/2006/main" noGrp="1"/>
          </p:cNvSpPr>
          <p:nvPr/>
        </p:nvSpPr>
        <p:spPr>
          <a:xfrm xmlns:a="http://schemas.openxmlformats.org/drawingml/2006/main">
            <a:off x="1399032" y="2734056"/>
            <a:ext cx="2083369" cy="585216"/>
          </a:xfrm>
          <a:prstGeom xmlns:a="http://schemas.openxmlformats.org/drawingml/2006/main" prst="roundRect">
            <a:avLst>
              <a:gd name="adj" fmla="val 6250"/>
            </a:avLst>
          </a:prstGeom>
          <a:solidFill xmlns:a="http://schemas.openxmlformats.org/drawingml/2006/main">
            <a:srgbClr val="1B1F21"/>
          </a:solidFill>
          <a:ln xmlns:a="http://schemas.openxmlformats.org/drawingml/2006/main" w="12700">
            <a:solidFill>
              <a:srgbClr val="123A6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8" name="Shape 16">
            <a:extLst xmlns:a="http://schemas.openxmlformats.org/drawingml/2006/main">
              <a:ext uri="{FF2B5EF4-FFF2-40B4-BE49-F238E27FC236}">
                <a16:creationId xmlns:a16="http://schemas.microsoft.com/office/drawing/2014/main" id="{B41939BE-4CD5-41F3-93C3-9E8CADB65892}"/>
              </a:ext>
            </a:extLst>
          </p:cNvPr>
          <p:cNvSpPr>
            <a:spLocks xmlns:a="http://schemas.openxmlformats.org/drawingml/2006/main" noGrp="1"/>
          </p:cNvSpPr>
          <p:nvPr/>
        </p:nvSpPr>
        <p:spPr>
          <a:xfrm xmlns:a="http://schemas.openxmlformats.org/drawingml/2006/main">
            <a:off x="3454969" y="2734056"/>
            <a:ext cx="1656673" cy="585216"/>
          </a:xfrm>
          <a:prstGeom xmlns:a="http://schemas.openxmlformats.org/drawingml/2006/main" prst="rect">
            <a:avLst/>
          </a:prstGeom>
          <a:solidFill xmlns:a="http://schemas.openxmlformats.org/drawingml/2006/main">
            <a:srgbClr val="778B7A"/>
          </a:solidFill>
          <a:ln xmlns:a="http://schemas.openxmlformats.org/drawingml/2006/main" w="12700">
            <a:solidFill>
              <a:srgbClr val="2B8A8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9" name="Shape 17">
            <a:extLst xmlns:a="http://schemas.openxmlformats.org/drawingml/2006/main">
              <a:ext uri="{FF2B5EF4-FFF2-40B4-BE49-F238E27FC236}">
                <a16:creationId xmlns:a16="http://schemas.microsoft.com/office/drawing/2014/main" id="{D107C41A-CED1-4A9D-90B5-62ACB2F64960}"/>
              </a:ext>
            </a:extLst>
          </p:cNvPr>
          <p:cNvSpPr>
            <a:spLocks xmlns:a="http://schemas.openxmlformats.org/drawingml/2006/main" noGrp="1"/>
          </p:cNvSpPr>
          <p:nvPr/>
        </p:nvSpPr>
        <p:spPr>
          <a:xfrm xmlns:a="http://schemas.openxmlformats.org/drawingml/2006/main">
            <a:off x="5084210" y="2734056"/>
            <a:ext cx="996550" cy="585216"/>
          </a:xfrm>
          <a:prstGeom xmlns:a="http://schemas.openxmlformats.org/drawingml/2006/main" prst="rect">
            <a:avLst/>
          </a:prstGeom>
          <a:solidFill xmlns:a="http://schemas.openxmlformats.org/drawingml/2006/main">
            <a:srgbClr val="A8B1BA"/>
          </a:solidFill>
          <a:ln xmlns:a="http://schemas.openxmlformats.org/drawingml/2006/main" w="12700">
            <a:solidFill>
              <a:srgbClr val="A8B1B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0" name="Text 18">
            <a:extLst xmlns:a="http://schemas.openxmlformats.org/drawingml/2006/main">
              <a:ext uri="{FF2B5EF4-FFF2-40B4-BE49-F238E27FC236}">
                <a16:creationId xmlns:a16="http://schemas.microsoft.com/office/drawing/2014/main" id="{2DAB26A7-1D56-4266-86A9-38E69DDFD3DF}"/>
              </a:ext>
            </a:extLst>
          </p:cNvPr>
          <p:cNvSpPr>
            <a:spLocks xmlns:a="http://schemas.openxmlformats.org/drawingml/2006/main" noGrp="1"/>
          </p:cNvSpPr>
          <p:nvPr/>
        </p:nvSpPr>
        <p:spPr>
          <a:xfrm xmlns:a="http://schemas.openxmlformats.org/drawingml/2006/main">
            <a:off x="1444752" y="2907792"/>
            <a:ext cx="1991929"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900" b="1">
                <a:solidFill>
                  <a:srgbClr val="FFFFFF"/>
                </a:solidFill>
                <a:latin typeface="Arial"/>
                <a:ea typeface="Arial"/>
                <a:cs typeface="Arial"/>
              </a:rPr>
              <a:t>44.5%</a:t>
            </a:r>
            <a:endParaRPr sz="900">
              <a:latin typeface="Arial"/>
              <a:ea typeface="Arial"/>
              <a:cs typeface="Arial"/>
            </a:endParaRPr>
          </a:p>
        </p:txBody>
      </p:sp>
      <p:sp>
        <p:nvSpPr>
          <p:cNvPr id="21" name="Text 19">
            <a:extLst xmlns:a="http://schemas.openxmlformats.org/drawingml/2006/main">
              <a:ext uri="{FF2B5EF4-FFF2-40B4-BE49-F238E27FC236}">
                <a16:creationId xmlns:a16="http://schemas.microsoft.com/office/drawing/2014/main" id="{5EF04F64-9DC4-401A-90EF-FF8F81F22BFD}"/>
              </a:ext>
            </a:extLst>
          </p:cNvPr>
          <p:cNvSpPr>
            <a:spLocks xmlns:a="http://schemas.openxmlformats.org/drawingml/2006/main" noGrp="1"/>
          </p:cNvSpPr>
          <p:nvPr/>
        </p:nvSpPr>
        <p:spPr>
          <a:xfrm xmlns:a="http://schemas.openxmlformats.org/drawingml/2006/main">
            <a:off x="3482401" y="2907792"/>
            <a:ext cx="1629241"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60" b="1">
                <a:solidFill>
                  <a:srgbClr val="FFFFFF"/>
                </a:solidFill>
                <a:latin typeface="Arial"/>
                <a:ea typeface="Arial"/>
                <a:cs typeface="Arial"/>
              </a:rPr>
              <a:t>34.8%</a:t>
            </a:r>
            <a:endParaRPr sz="860">
              <a:latin typeface="Arial"/>
              <a:ea typeface="Arial"/>
              <a:cs typeface="Arial"/>
            </a:endParaRPr>
          </a:p>
        </p:txBody>
      </p:sp>
      <p:sp>
        <p:nvSpPr>
          <p:cNvPr id="22" name="Text 20">
            <a:extLst xmlns:a="http://schemas.openxmlformats.org/drawingml/2006/main">
              <a:ext uri="{FF2B5EF4-FFF2-40B4-BE49-F238E27FC236}">
                <a16:creationId xmlns:a16="http://schemas.microsoft.com/office/drawing/2014/main" id="{E7B2BBB7-8166-48DC-A834-933C57EDFB30}"/>
              </a:ext>
            </a:extLst>
          </p:cNvPr>
          <p:cNvSpPr>
            <a:spLocks xmlns:a="http://schemas.openxmlformats.org/drawingml/2006/main" noGrp="1"/>
          </p:cNvSpPr>
          <p:nvPr/>
        </p:nvSpPr>
        <p:spPr>
          <a:xfrm xmlns:a="http://schemas.openxmlformats.org/drawingml/2006/main">
            <a:off x="5111642" y="2907792"/>
            <a:ext cx="969118"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40" b="1">
                <a:solidFill>
                  <a:srgbClr val="FFFFFF"/>
                </a:solidFill>
                <a:latin typeface="Arial"/>
                <a:ea typeface="Arial"/>
                <a:cs typeface="Arial"/>
              </a:rPr>
              <a:t>20.7%</a:t>
            </a:r>
            <a:endParaRPr sz="840">
              <a:latin typeface="Arial"/>
              <a:ea typeface="Arial"/>
              <a:cs typeface="Arial"/>
            </a:endParaRPr>
          </a:p>
        </p:txBody>
      </p:sp>
      <p:sp>
        <p:nvSpPr>
          <p:cNvPr id="23" name="Shape 21">
            <a:extLst xmlns:a="http://schemas.openxmlformats.org/drawingml/2006/main">
              <a:ext uri="{FF2B5EF4-FFF2-40B4-BE49-F238E27FC236}">
                <a16:creationId xmlns:a16="http://schemas.microsoft.com/office/drawing/2014/main" id="{9A439A45-5536-47CB-85B4-0E4F9D449683}"/>
              </a:ext>
            </a:extLst>
          </p:cNvPr>
          <p:cNvSpPr>
            <a:spLocks xmlns:a="http://schemas.openxmlformats.org/drawingml/2006/main" noGrp="1"/>
          </p:cNvSpPr>
          <p:nvPr/>
        </p:nvSpPr>
        <p:spPr>
          <a:xfrm xmlns:a="http://schemas.openxmlformats.org/drawingml/2006/main">
            <a:off x="1417320" y="3547872"/>
            <a:ext cx="146304" cy="146304"/>
          </a:xfrm>
          <a:prstGeom xmlns:a="http://schemas.openxmlformats.org/drawingml/2006/main" prst="rect">
            <a:avLst/>
          </a:prstGeom>
          <a:solidFill xmlns:a="http://schemas.openxmlformats.org/drawingml/2006/main">
            <a:srgbClr val="1B1F21"/>
          </a:solidFill>
          <a:ln xmlns:a="http://schemas.openxmlformats.org/drawingml/2006/main" w="12700">
            <a:solidFill>
              <a:srgbClr val="123A6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4" name="Text 22">
            <a:extLst xmlns:a="http://schemas.openxmlformats.org/drawingml/2006/main">
              <a:ext uri="{FF2B5EF4-FFF2-40B4-BE49-F238E27FC236}">
                <a16:creationId xmlns:a16="http://schemas.microsoft.com/office/drawing/2014/main" id="{73A8045A-5870-4087-84E3-78C71987E183}"/>
              </a:ext>
            </a:extLst>
          </p:cNvPr>
          <p:cNvSpPr>
            <a:spLocks xmlns:a="http://schemas.openxmlformats.org/drawingml/2006/main" noGrp="1"/>
          </p:cNvSpPr>
          <p:nvPr/>
        </p:nvSpPr>
        <p:spPr>
          <a:xfrm xmlns:a="http://schemas.openxmlformats.org/drawingml/2006/main">
            <a:off x="1618488" y="3538728"/>
            <a:ext cx="71323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10">
                <a:solidFill>
                  <a:srgbClr val="3E4548"/>
                </a:solidFill>
                <a:latin typeface="Arial"/>
                <a:ea typeface="Arial"/>
                <a:cs typeface="Arial"/>
              </a:rPr>
              <a:t>Wi-Fi 7</a:t>
            </a:r>
            <a:endParaRPr sz="810">
              <a:latin typeface="Arial"/>
              <a:ea typeface="Arial"/>
              <a:cs typeface="Arial"/>
            </a:endParaRPr>
          </a:p>
        </p:txBody>
      </p:sp>
      <p:sp>
        <p:nvSpPr>
          <p:cNvPr id="25" name="Shape 23">
            <a:extLst xmlns:a="http://schemas.openxmlformats.org/drawingml/2006/main">
              <a:ext uri="{FF2B5EF4-FFF2-40B4-BE49-F238E27FC236}">
                <a16:creationId xmlns:a16="http://schemas.microsoft.com/office/drawing/2014/main" id="{515C4184-5EFB-4241-BF02-833C9754BCCB}"/>
              </a:ext>
            </a:extLst>
          </p:cNvPr>
          <p:cNvSpPr>
            <a:spLocks xmlns:a="http://schemas.openxmlformats.org/drawingml/2006/main" noGrp="1"/>
          </p:cNvSpPr>
          <p:nvPr/>
        </p:nvSpPr>
        <p:spPr>
          <a:xfrm xmlns:a="http://schemas.openxmlformats.org/drawingml/2006/main">
            <a:off x="2496312" y="3547872"/>
            <a:ext cx="146304" cy="146304"/>
          </a:xfrm>
          <a:prstGeom xmlns:a="http://schemas.openxmlformats.org/drawingml/2006/main" prst="rect">
            <a:avLst/>
          </a:prstGeom>
          <a:solidFill xmlns:a="http://schemas.openxmlformats.org/drawingml/2006/main">
            <a:srgbClr val="778B7A"/>
          </a:solidFill>
          <a:ln xmlns:a="http://schemas.openxmlformats.org/drawingml/2006/main" w="12700">
            <a:solidFill>
              <a:srgbClr val="2B8A8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6" name="Text 24">
            <a:extLst xmlns:a="http://schemas.openxmlformats.org/drawingml/2006/main">
              <a:ext uri="{FF2B5EF4-FFF2-40B4-BE49-F238E27FC236}">
                <a16:creationId xmlns:a16="http://schemas.microsoft.com/office/drawing/2014/main" id="{4EEBE5E3-D7FA-4472-8332-409625B2D1C8}"/>
              </a:ext>
            </a:extLst>
          </p:cNvPr>
          <p:cNvSpPr>
            <a:spLocks xmlns:a="http://schemas.openxmlformats.org/drawingml/2006/main" noGrp="1"/>
          </p:cNvSpPr>
          <p:nvPr/>
        </p:nvSpPr>
        <p:spPr>
          <a:xfrm xmlns:a="http://schemas.openxmlformats.org/drawingml/2006/main">
            <a:off x="2697480" y="3538728"/>
            <a:ext cx="71323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10">
                <a:solidFill>
                  <a:srgbClr val="3E4548"/>
                </a:solidFill>
                <a:latin typeface="Arial"/>
                <a:ea typeface="Arial"/>
                <a:cs typeface="Arial"/>
              </a:rPr>
              <a:t>Wi-Fi 6</a:t>
            </a:r>
            <a:endParaRPr sz="810">
              <a:latin typeface="Arial"/>
              <a:ea typeface="Arial"/>
              <a:cs typeface="Arial"/>
            </a:endParaRPr>
          </a:p>
        </p:txBody>
      </p:sp>
      <p:sp>
        <p:nvSpPr>
          <p:cNvPr id="27" name="Shape 25">
            <a:extLst xmlns:a="http://schemas.openxmlformats.org/drawingml/2006/main">
              <a:ext uri="{FF2B5EF4-FFF2-40B4-BE49-F238E27FC236}">
                <a16:creationId xmlns:a16="http://schemas.microsoft.com/office/drawing/2014/main" id="{2D855BAE-2EA3-4C8E-A562-E1783D1029D1}"/>
              </a:ext>
            </a:extLst>
          </p:cNvPr>
          <p:cNvSpPr>
            <a:spLocks xmlns:a="http://schemas.openxmlformats.org/drawingml/2006/main" noGrp="1"/>
          </p:cNvSpPr>
          <p:nvPr/>
        </p:nvSpPr>
        <p:spPr>
          <a:xfrm xmlns:a="http://schemas.openxmlformats.org/drawingml/2006/main">
            <a:off x="3575304" y="3547872"/>
            <a:ext cx="146304" cy="146304"/>
          </a:xfrm>
          <a:prstGeom xmlns:a="http://schemas.openxmlformats.org/drawingml/2006/main" prst="rect">
            <a:avLst/>
          </a:prstGeom>
          <a:solidFill xmlns:a="http://schemas.openxmlformats.org/drawingml/2006/main">
            <a:srgbClr val="A8B1BA"/>
          </a:solidFill>
          <a:ln xmlns:a="http://schemas.openxmlformats.org/drawingml/2006/main" w="12700">
            <a:solidFill>
              <a:srgbClr val="A8B1B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8" name="Text 26">
            <a:extLst xmlns:a="http://schemas.openxmlformats.org/drawingml/2006/main">
              <a:ext uri="{FF2B5EF4-FFF2-40B4-BE49-F238E27FC236}">
                <a16:creationId xmlns:a16="http://schemas.microsoft.com/office/drawing/2014/main" id="{E1D955F9-E328-428F-BF70-2BDC95CCDC92}"/>
              </a:ext>
            </a:extLst>
          </p:cNvPr>
          <p:cNvSpPr>
            <a:spLocks xmlns:a="http://schemas.openxmlformats.org/drawingml/2006/main" noGrp="1"/>
          </p:cNvSpPr>
          <p:nvPr/>
        </p:nvSpPr>
        <p:spPr>
          <a:xfrm xmlns:a="http://schemas.openxmlformats.org/drawingml/2006/main">
            <a:off x="3776472" y="3538728"/>
            <a:ext cx="114300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10">
                <a:solidFill>
                  <a:srgbClr val="3E4548"/>
                </a:solidFill>
                <a:latin typeface="Arial"/>
                <a:ea typeface="Arial"/>
                <a:cs typeface="Arial"/>
              </a:rPr>
              <a:t>Wi-Fi 6E / Other</a:t>
            </a:r>
            <a:endParaRPr sz="810">
              <a:latin typeface="Arial"/>
              <a:ea typeface="Arial"/>
              <a:cs typeface="Arial"/>
            </a:endParaRPr>
          </a:p>
        </p:txBody>
      </p:sp>
      <p:sp>
        <p:nvSpPr>
          <p:cNvPr id="29" name="Shape 27">
            <a:extLst xmlns:a="http://schemas.openxmlformats.org/drawingml/2006/main">
              <a:ext uri="{FF2B5EF4-FFF2-40B4-BE49-F238E27FC236}">
                <a16:creationId xmlns:a16="http://schemas.microsoft.com/office/drawing/2014/main" id="{7E4FB749-41CC-4E2A-96A7-691023C3DB61}"/>
              </a:ext>
            </a:extLst>
          </p:cNvPr>
          <p:cNvSpPr>
            <a:spLocks xmlns:a="http://schemas.openxmlformats.org/drawingml/2006/main" noGrp="1"/>
          </p:cNvSpPr>
          <p:nvPr/>
        </p:nvSpPr>
        <p:spPr>
          <a:xfrm xmlns:a="http://schemas.openxmlformats.org/drawingml/2006/main">
            <a:off x="923544" y="4005072"/>
            <a:ext cx="5029200" cy="777240"/>
          </a:xfrm>
          <a:prstGeom xmlns:a="http://schemas.openxmlformats.org/drawingml/2006/main" prst="roundRect">
            <a:avLst>
              <a:gd name="adj" fmla="val 4706"/>
            </a:avLst>
          </a:prstGeom>
          <a:solidFill xmlns:a="http://schemas.openxmlformats.org/drawingml/2006/main">
            <a:srgbClr val="EDF3F7"/>
          </a:solidFill>
          <a:ln xmlns:a="http://schemas.openxmlformats.org/drawingml/2006/main" w="8890">
            <a:solidFill>
              <a:srgbClr val="CAD9E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0" name="Text 28">
            <a:extLst xmlns:a="http://schemas.openxmlformats.org/drawingml/2006/main">
              <a:ext uri="{FF2B5EF4-FFF2-40B4-BE49-F238E27FC236}">
                <a16:creationId xmlns:a16="http://schemas.microsoft.com/office/drawing/2014/main" id="{111E1498-BD5B-4A36-AE39-9AF903C8A6BD}"/>
              </a:ext>
            </a:extLst>
          </p:cNvPr>
          <p:cNvSpPr>
            <a:spLocks xmlns:a="http://schemas.openxmlformats.org/drawingml/2006/main" noGrp="1"/>
          </p:cNvSpPr>
          <p:nvPr/>
        </p:nvSpPr>
        <p:spPr>
          <a:xfrm xmlns:a="http://schemas.openxmlformats.org/drawingml/2006/main">
            <a:off x="1143000" y="4187952"/>
            <a:ext cx="109728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111416"/>
                </a:solidFill>
                <a:latin typeface="Arial"/>
                <a:ea typeface="Arial"/>
                <a:cs typeface="Arial"/>
              </a:rPr>
              <a:t>$958M</a:t>
            </a:r>
            <a:endParaRPr sz="1800">
              <a:latin typeface="Arial"/>
              <a:ea typeface="Arial"/>
              <a:cs typeface="Arial"/>
            </a:endParaRPr>
          </a:p>
        </p:txBody>
      </p:sp>
      <p:sp>
        <p:nvSpPr>
          <p:cNvPr id="31" name="Text 29">
            <a:extLst xmlns:a="http://schemas.openxmlformats.org/drawingml/2006/main">
              <a:ext uri="{FF2B5EF4-FFF2-40B4-BE49-F238E27FC236}">
                <a16:creationId xmlns:a16="http://schemas.microsoft.com/office/drawing/2014/main" id="{5FEE5C81-FF0F-41C1-B4E7-EA09365122E1}"/>
              </a:ext>
            </a:extLst>
          </p:cNvPr>
          <p:cNvSpPr>
            <a:spLocks xmlns:a="http://schemas.openxmlformats.org/drawingml/2006/main" noGrp="1"/>
          </p:cNvSpPr>
          <p:nvPr/>
        </p:nvSpPr>
        <p:spPr>
          <a:xfrm xmlns:a="http://schemas.openxmlformats.org/drawingml/2006/main">
            <a:off x="2148840" y="4160520"/>
            <a:ext cx="246888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940">
                <a:solidFill>
                  <a:srgbClr val="3E4548"/>
                </a:solidFill>
                <a:latin typeface="Arial"/>
                <a:ea typeface="Arial"/>
                <a:cs typeface="Arial"/>
              </a:rPr>
              <a:t>Wi-Fi 7 dependent AP revenue in 1Q26</a:t>
            </a:r>
            <a:endParaRPr sz="940">
              <a:latin typeface="Arial"/>
              <a:ea typeface="Arial"/>
              <a:cs typeface="Arial"/>
            </a:endParaRPr>
          </a:p>
        </p:txBody>
      </p:sp>
      <p:sp>
        <p:nvSpPr>
          <p:cNvPr id="32" name="Text 30">
            <a:extLst xmlns:a="http://schemas.openxmlformats.org/drawingml/2006/main">
              <a:ext uri="{FF2B5EF4-FFF2-40B4-BE49-F238E27FC236}">
                <a16:creationId xmlns:a16="http://schemas.microsoft.com/office/drawing/2014/main" id="{CB53A16F-BB48-4879-B580-85DE134B4F85}"/>
              </a:ext>
            </a:extLst>
          </p:cNvPr>
          <p:cNvSpPr>
            <a:spLocks xmlns:a="http://schemas.openxmlformats.org/drawingml/2006/main" noGrp="1"/>
          </p:cNvSpPr>
          <p:nvPr/>
        </p:nvSpPr>
        <p:spPr>
          <a:xfrm xmlns:a="http://schemas.openxmlformats.org/drawingml/2006/main">
            <a:off x="4690872" y="4178808"/>
            <a:ext cx="96012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970" b="1">
                <a:solidFill>
                  <a:srgbClr val="3D8B6D"/>
                </a:solidFill>
                <a:latin typeface="Arial"/>
                <a:ea typeface="Arial"/>
                <a:cs typeface="Arial"/>
              </a:rPr>
              <a:t>+348% YoY</a:t>
            </a:r>
            <a:endParaRPr sz="970">
              <a:latin typeface="Arial"/>
              <a:ea typeface="Arial"/>
              <a:cs typeface="Arial"/>
            </a:endParaRPr>
          </a:p>
        </p:txBody>
      </p:sp>
      <p:sp>
        <p:nvSpPr>
          <p:cNvPr id="33" name="Text 31">
            <a:extLst xmlns:a="http://schemas.openxmlformats.org/drawingml/2006/main">
              <a:ext uri="{FF2B5EF4-FFF2-40B4-BE49-F238E27FC236}">
                <a16:creationId xmlns:a16="http://schemas.microsoft.com/office/drawing/2014/main" id="{1333DE95-32E1-4BC7-97B6-F21B87982312}"/>
              </a:ext>
            </a:extLst>
          </p:cNvPr>
          <p:cNvSpPr>
            <a:spLocks xmlns:a="http://schemas.openxmlformats.org/drawingml/2006/main" noGrp="1"/>
          </p:cNvSpPr>
          <p:nvPr/>
        </p:nvSpPr>
        <p:spPr>
          <a:xfrm xmlns:a="http://schemas.openxmlformats.org/drawingml/2006/main">
            <a:off x="1143000" y="4498848"/>
            <a:ext cx="4507992" cy="17373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20">
                <a:solidFill>
                  <a:srgbClr val="66727E"/>
                </a:solidFill>
                <a:latin typeface="Arial"/>
                <a:ea typeface="Arial"/>
                <a:cs typeface="Arial"/>
              </a:rPr>
              <a:t>Wi-Fi 7 became the largest enterprise dependent-AP revenue segment within four quarters.</a:t>
            </a:r>
            <a:endParaRPr sz="82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55EDA481-558A-4C85-AC84-AA9A712BF0B3}"/>
              </a:ext>
            </a:extLst>
          </p:cNvPr>
          <p:cNvSpPr>
            <a:spLocks xmlns:a="http://schemas.openxmlformats.org/drawingml/2006/main" noGrp="1"/>
          </p:cNvSpPr>
          <p:nvPr/>
        </p:nvSpPr>
        <p:spPr>
          <a:xfrm xmlns:a="http://schemas.openxmlformats.org/drawingml/2006/main">
            <a:off x="6629400" y="1225296"/>
            <a:ext cx="5056632" cy="4078224"/>
          </a:xfrm>
          <a:prstGeom xmlns:a="http://schemas.openxmlformats.org/drawingml/2006/main" prst="roundRect">
            <a:avLst>
              <a:gd name="adj" fmla="val 897"/>
            </a:avLst>
          </a:prstGeom>
          <a:solidFill xmlns:a="http://schemas.openxmlformats.org/drawingml/2006/main">
            <a:srgbClr val="FFFFFF"/>
          </a:solidFill>
          <a:ln xmlns:a="http://schemas.openxmlformats.org/drawingml/2006/main" w="10160">
            <a:solidFill>
              <a:srgbClr val="D5DBE1"/>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5" name="Text 33">
            <a:extLst xmlns:a="http://schemas.openxmlformats.org/drawingml/2006/main">
              <a:ext uri="{FF2B5EF4-FFF2-40B4-BE49-F238E27FC236}">
                <a16:creationId xmlns:a16="http://schemas.microsoft.com/office/drawing/2014/main" id="{B7828827-4860-48BB-84DF-8075C2A4A143}"/>
              </a:ext>
            </a:extLst>
          </p:cNvPr>
          <p:cNvSpPr>
            <a:spLocks xmlns:a="http://schemas.openxmlformats.org/drawingml/2006/main" noGrp="1"/>
          </p:cNvSpPr>
          <p:nvPr/>
        </p:nvSpPr>
        <p:spPr>
          <a:xfrm xmlns:a="http://schemas.openxmlformats.org/drawingml/2006/main">
            <a:off x="6793992" y="1344168"/>
            <a:ext cx="4727448"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Current Software-Defined and Service-Model Signals</a:t>
            </a:r>
            <a:endParaRPr sz="1000">
              <a:latin typeface="Arial"/>
              <a:ea typeface="Arial"/>
              <a:cs typeface="Arial"/>
            </a:endParaRPr>
          </a:p>
        </p:txBody>
      </p:sp>
      <p:sp>
        <p:nvSpPr>
          <p:cNvPr id="36" name="Shape 34">
            <a:extLst xmlns:a="http://schemas.openxmlformats.org/drawingml/2006/main">
              <a:ext uri="{FF2B5EF4-FFF2-40B4-BE49-F238E27FC236}">
                <a16:creationId xmlns:a16="http://schemas.microsoft.com/office/drawing/2014/main" id="{CBE32FC5-B09C-4AED-B858-503969573B08}"/>
              </a:ext>
            </a:extLst>
          </p:cNvPr>
          <p:cNvSpPr>
            <a:spLocks xmlns:a="http://schemas.openxmlformats.org/drawingml/2006/main" noGrp="1"/>
          </p:cNvSpPr>
          <p:nvPr/>
        </p:nvSpPr>
        <p:spPr>
          <a:xfrm xmlns:a="http://schemas.openxmlformats.org/drawingml/2006/main">
            <a:off x="6876288" y="1719072"/>
            <a:ext cx="2231136" cy="1097280"/>
          </a:xfrm>
          <a:prstGeom xmlns:a="http://schemas.openxmlformats.org/drawingml/2006/main" prst="roundRect">
            <a:avLst>
              <a:gd name="adj" fmla="val 3333"/>
            </a:avLst>
          </a:prstGeom>
          <a:solidFill xmlns:a="http://schemas.openxmlformats.org/drawingml/2006/main">
            <a:srgbClr val="EEF4F8"/>
          </a:solidFill>
          <a:ln xmlns:a="http://schemas.openxmlformats.org/drawingml/2006/main" w="8890">
            <a:solidFill>
              <a:srgbClr val="CFDDE6"/>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7" name="Text 35">
            <a:extLst xmlns:a="http://schemas.openxmlformats.org/drawingml/2006/main">
              <a:ext uri="{FF2B5EF4-FFF2-40B4-BE49-F238E27FC236}">
                <a16:creationId xmlns:a16="http://schemas.microsoft.com/office/drawing/2014/main" id="{2478ED2D-80FB-41EC-BA61-8E4A50BF252E}"/>
              </a:ext>
            </a:extLst>
          </p:cNvPr>
          <p:cNvSpPr>
            <a:spLocks xmlns:a="http://schemas.openxmlformats.org/drawingml/2006/main" noGrp="1"/>
          </p:cNvSpPr>
          <p:nvPr/>
        </p:nvSpPr>
        <p:spPr>
          <a:xfrm xmlns:a="http://schemas.openxmlformats.org/drawingml/2006/main">
            <a:off x="7068312" y="1865376"/>
            <a:ext cx="146304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910" b="1">
                <a:solidFill>
                  <a:srgbClr val="3E4548"/>
                </a:solidFill>
                <a:latin typeface="Arial"/>
                <a:ea typeface="Arial"/>
                <a:cs typeface="Arial"/>
              </a:rPr>
              <a:t>SASE Market</a:t>
            </a:r>
            <a:endParaRPr sz="910">
              <a:latin typeface="Arial"/>
              <a:ea typeface="Arial"/>
              <a:cs typeface="Arial"/>
            </a:endParaRPr>
          </a:p>
        </p:txBody>
      </p:sp>
      <p:sp>
        <p:nvSpPr>
          <p:cNvPr id="38" name="Text 36">
            <a:extLst xmlns:a="http://schemas.openxmlformats.org/drawingml/2006/main">
              <a:ext uri="{FF2B5EF4-FFF2-40B4-BE49-F238E27FC236}">
                <a16:creationId xmlns:a16="http://schemas.microsoft.com/office/drawing/2014/main" id="{855C6DE3-D5FD-40B6-85BC-DA0E52C6C2B9}"/>
              </a:ext>
            </a:extLst>
          </p:cNvPr>
          <p:cNvSpPr>
            <a:spLocks xmlns:a="http://schemas.openxmlformats.org/drawingml/2006/main" noGrp="1"/>
          </p:cNvSpPr>
          <p:nvPr/>
        </p:nvSpPr>
        <p:spPr>
          <a:xfrm xmlns:a="http://schemas.openxmlformats.org/drawingml/2006/main">
            <a:off x="7068312" y="2112264"/>
            <a:ext cx="1280160" cy="28346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111416"/>
                </a:solidFill>
                <a:latin typeface="Arial"/>
                <a:ea typeface="Arial"/>
                <a:cs typeface="Arial"/>
              </a:rPr>
              <a:t>&gt;$3.0B</a:t>
            </a:r>
            <a:endParaRPr sz="1900">
              <a:latin typeface="Arial"/>
              <a:ea typeface="Arial"/>
              <a:cs typeface="Arial"/>
            </a:endParaRPr>
          </a:p>
        </p:txBody>
      </p:sp>
      <p:sp>
        <p:nvSpPr>
          <p:cNvPr id="39" name="Text 37">
            <a:extLst xmlns:a="http://schemas.openxmlformats.org/drawingml/2006/main">
              <a:ext uri="{FF2B5EF4-FFF2-40B4-BE49-F238E27FC236}">
                <a16:creationId xmlns:a16="http://schemas.microsoft.com/office/drawing/2014/main" id="{827D2C75-EBBE-4B1B-95AA-6A52A77B239B}"/>
              </a:ext>
            </a:extLst>
          </p:cNvPr>
          <p:cNvSpPr>
            <a:spLocks xmlns:a="http://schemas.openxmlformats.org/drawingml/2006/main" noGrp="1"/>
          </p:cNvSpPr>
          <p:nvPr/>
        </p:nvSpPr>
        <p:spPr>
          <a:xfrm xmlns:a="http://schemas.openxmlformats.org/drawingml/2006/main">
            <a:off x="7068312" y="2468880"/>
            <a:ext cx="1600200" cy="1737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80" b="1">
                <a:solidFill>
                  <a:srgbClr val="3D8B6D"/>
                </a:solidFill>
                <a:latin typeface="Arial"/>
                <a:ea typeface="Arial"/>
                <a:cs typeface="Arial"/>
              </a:rPr>
              <a:t>+21% YoY | 1Q26</a:t>
            </a:r>
            <a:endParaRPr sz="880">
              <a:latin typeface="Arial"/>
              <a:ea typeface="Arial"/>
              <a:cs typeface="Arial"/>
            </a:endParaRPr>
          </a:p>
        </p:txBody>
      </p:sp>
      <p:sp>
        <p:nvSpPr>
          <p:cNvPr id="40" name="Shape 38">
            <a:extLst xmlns:a="http://schemas.openxmlformats.org/drawingml/2006/main">
              <a:ext uri="{FF2B5EF4-FFF2-40B4-BE49-F238E27FC236}">
                <a16:creationId xmlns:a16="http://schemas.microsoft.com/office/drawing/2014/main" id="{24BA3FF5-3928-41B2-937E-63E22379442D}"/>
              </a:ext>
            </a:extLst>
          </p:cNvPr>
          <p:cNvSpPr>
            <a:spLocks xmlns:a="http://schemas.openxmlformats.org/drawingml/2006/main" noGrp="1"/>
          </p:cNvSpPr>
          <p:nvPr/>
        </p:nvSpPr>
        <p:spPr>
          <a:xfrm xmlns:a="http://schemas.openxmlformats.org/drawingml/2006/main">
            <a:off x="9217152" y="1719072"/>
            <a:ext cx="2231136" cy="1097280"/>
          </a:xfrm>
          <a:prstGeom xmlns:a="http://schemas.openxmlformats.org/drawingml/2006/main" prst="roundRect">
            <a:avLst>
              <a:gd name="adj" fmla="val 3333"/>
            </a:avLst>
          </a:prstGeom>
          <a:solidFill xmlns:a="http://schemas.openxmlformats.org/drawingml/2006/main">
            <a:srgbClr val="EEF5F4"/>
          </a:solidFill>
          <a:ln xmlns:a="http://schemas.openxmlformats.org/drawingml/2006/main" w="8890">
            <a:solidFill>
              <a:srgbClr val="CFE0DD"/>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1" name="Text 39">
            <a:extLst xmlns:a="http://schemas.openxmlformats.org/drawingml/2006/main">
              <a:ext uri="{FF2B5EF4-FFF2-40B4-BE49-F238E27FC236}">
                <a16:creationId xmlns:a16="http://schemas.microsoft.com/office/drawing/2014/main" id="{C3E6748D-C82B-4602-80B9-0EEB28B580EF}"/>
              </a:ext>
            </a:extLst>
          </p:cNvPr>
          <p:cNvSpPr>
            <a:spLocks xmlns:a="http://schemas.openxmlformats.org/drawingml/2006/main" noGrp="1"/>
          </p:cNvSpPr>
          <p:nvPr/>
        </p:nvSpPr>
        <p:spPr>
          <a:xfrm xmlns:a="http://schemas.openxmlformats.org/drawingml/2006/main">
            <a:off x="9409176" y="1865376"/>
            <a:ext cx="146304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910" b="1">
                <a:solidFill>
                  <a:srgbClr val="3E4548"/>
                </a:solidFill>
                <a:latin typeface="Arial"/>
                <a:ea typeface="Arial"/>
                <a:cs typeface="Arial"/>
              </a:rPr>
              <a:t>NaaS Market*</a:t>
            </a:r>
            <a:endParaRPr sz="910">
              <a:latin typeface="Arial"/>
              <a:ea typeface="Arial"/>
              <a:cs typeface="Arial"/>
            </a:endParaRPr>
          </a:p>
        </p:txBody>
      </p:sp>
      <p:sp>
        <p:nvSpPr>
          <p:cNvPr id="42" name="Text 40">
            <a:extLst xmlns:a="http://schemas.openxmlformats.org/drawingml/2006/main">
              <a:ext uri="{FF2B5EF4-FFF2-40B4-BE49-F238E27FC236}">
                <a16:creationId xmlns:a16="http://schemas.microsoft.com/office/drawing/2014/main" id="{6679E035-7D49-4025-A098-D04881B77F77}"/>
              </a:ext>
            </a:extLst>
          </p:cNvPr>
          <p:cNvSpPr>
            <a:spLocks xmlns:a="http://schemas.openxmlformats.org/drawingml/2006/main" noGrp="1"/>
          </p:cNvSpPr>
          <p:nvPr/>
        </p:nvSpPr>
        <p:spPr>
          <a:xfrm xmlns:a="http://schemas.openxmlformats.org/drawingml/2006/main">
            <a:off x="9409176" y="2112264"/>
            <a:ext cx="1417320" cy="28346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111416"/>
                </a:solidFill>
                <a:latin typeface="Arial"/>
                <a:ea typeface="Arial"/>
                <a:cs typeface="Arial"/>
              </a:rPr>
              <a:t>$28.3B</a:t>
            </a:r>
            <a:endParaRPr sz="1900">
              <a:latin typeface="Arial"/>
              <a:ea typeface="Arial"/>
              <a:cs typeface="Arial"/>
            </a:endParaRPr>
          </a:p>
        </p:txBody>
      </p:sp>
      <p:sp>
        <p:nvSpPr>
          <p:cNvPr id="43" name="Text 41">
            <a:extLst xmlns:a="http://schemas.openxmlformats.org/drawingml/2006/main">
              <a:ext uri="{FF2B5EF4-FFF2-40B4-BE49-F238E27FC236}">
                <a16:creationId xmlns:a16="http://schemas.microsoft.com/office/drawing/2014/main" id="{C0BE2C7C-1744-4244-AD79-C62070638287}"/>
              </a:ext>
            </a:extLst>
          </p:cNvPr>
          <p:cNvSpPr>
            <a:spLocks xmlns:a="http://schemas.openxmlformats.org/drawingml/2006/main" noGrp="1"/>
          </p:cNvSpPr>
          <p:nvPr/>
        </p:nvSpPr>
        <p:spPr>
          <a:xfrm xmlns:a="http://schemas.openxmlformats.org/drawingml/2006/main">
            <a:off x="9409176" y="2468880"/>
            <a:ext cx="1417320" cy="173736"/>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80">
                <a:solidFill>
                  <a:srgbClr val="66727E"/>
                </a:solidFill>
                <a:latin typeface="Arial"/>
                <a:ea typeface="Arial"/>
                <a:cs typeface="Arial"/>
              </a:rPr>
              <a:t>2025 estimate</a:t>
            </a:r>
            <a:endParaRPr sz="880">
              <a:latin typeface="Arial"/>
              <a:ea typeface="Arial"/>
              <a:cs typeface="Arial"/>
            </a:endParaRPr>
          </a:p>
        </p:txBody>
      </p:sp>
      <p:sp>
        <p:nvSpPr>
          <p:cNvPr id="44" name="Text 42">
            <a:extLst xmlns:a="http://schemas.openxmlformats.org/drawingml/2006/main">
              <a:ext uri="{FF2B5EF4-FFF2-40B4-BE49-F238E27FC236}">
                <a16:creationId xmlns:a16="http://schemas.microsoft.com/office/drawing/2014/main" id="{FADF1C43-5267-46D0-828F-F319BAF08224}"/>
              </a:ext>
            </a:extLst>
          </p:cNvPr>
          <p:cNvSpPr>
            <a:spLocks xmlns:a="http://schemas.openxmlformats.org/drawingml/2006/main" noGrp="1"/>
          </p:cNvSpPr>
          <p:nvPr/>
        </p:nvSpPr>
        <p:spPr>
          <a:xfrm xmlns:a="http://schemas.openxmlformats.org/drawingml/2006/main">
            <a:off x="6876288" y="3063240"/>
            <a:ext cx="4480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910" b="1">
                <a:solidFill>
                  <a:srgbClr val="111416"/>
                </a:solidFill>
                <a:latin typeface="Arial"/>
                <a:ea typeface="Arial"/>
                <a:cs typeface="Arial"/>
              </a:rPr>
              <a:t>Operating model progression visible across vendor portfolios</a:t>
            </a:r>
            <a:endParaRPr sz="910">
              <a:latin typeface="Arial"/>
              <a:ea typeface="Arial"/>
              <a:cs typeface="Arial"/>
            </a:endParaRPr>
          </a:p>
        </p:txBody>
      </p:sp>
      <p:sp>
        <p:nvSpPr>
          <p:cNvPr id="45" name="Shape 43">
            <a:extLst xmlns:a="http://schemas.openxmlformats.org/drawingml/2006/main">
              <a:ext uri="{FF2B5EF4-FFF2-40B4-BE49-F238E27FC236}">
                <a16:creationId xmlns:a16="http://schemas.microsoft.com/office/drawing/2014/main" id="{DBF27D35-03A0-4238-A552-2345C96D9A74}"/>
              </a:ext>
            </a:extLst>
          </p:cNvPr>
          <p:cNvSpPr>
            <a:spLocks xmlns:a="http://schemas.openxmlformats.org/drawingml/2006/main" noGrp="1"/>
          </p:cNvSpPr>
          <p:nvPr/>
        </p:nvSpPr>
        <p:spPr>
          <a:xfrm xmlns:a="http://schemas.openxmlformats.org/drawingml/2006/main">
            <a:off x="6876288" y="3456432"/>
            <a:ext cx="1389888" cy="1188720"/>
          </a:xfrm>
          <a:prstGeom xmlns:a="http://schemas.openxmlformats.org/drawingml/2006/main" prst="roundRect">
            <a:avLst>
              <a:gd name="adj" fmla="val 3077"/>
            </a:avLst>
          </a:prstGeom>
          <a:solidFill xmlns:a="http://schemas.openxmlformats.org/drawingml/2006/main">
            <a:srgbClr val="F1F3F5"/>
          </a:solidFill>
          <a:ln xmlns:a="http://schemas.openxmlformats.org/drawingml/2006/main" w="8890">
            <a:solidFill>
              <a:srgbClr val="D5DBE1"/>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6" name="Text 44">
            <a:extLst xmlns:a="http://schemas.openxmlformats.org/drawingml/2006/main">
              <a:ext uri="{FF2B5EF4-FFF2-40B4-BE49-F238E27FC236}">
                <a16:creationId xmlns:a16="http://schemas.microsoft.com/office/drawing/2014/main" id="{912496D3-0E35-4E7A-BBC9-71F5297FBCDB}"/>
              </a:ext>
            </a:extLst>
          </p:cNvPr>
          <p:cNvSpPr>
            <a:spLocks xmlns:a="http://schemas.openxmlformats.org/drawingml/2006/main" noGrp="1"/>
          </p:cNvSpPr>
          <p:nvPr/>
        </p:nvSpPr>
        <p:spPr>
          <a:xfrm xmlns:a="http://schemas.openxmlformats.org/drawingml/2006/main">
            <a:off x="6986016" y="3602736"/>
            <a:ext cx="1170432"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900" b="1">
                <a:solidFill>
                  <a:srgbClr val="111416"/>
                </a:solidFill>
                <a:latin typeface="Arial"/>
                <a:ea typeface="Arial"/>
                <a:cs typeface="Arial"/>
              </a:rPr>
              <a:t>Hardware-Centric</a:t>
            </a:r>
            <a:endParaRPr sz="900">
              <a:latin typeface="Arial"/>
              <a:ea typeface="Arial"/>
              <a:cs typeface="Arial"/>
            </a:endParaRPr>
          </a:p>
        </p:txBody>
      </p:sp>
      <p:sp>
        <p:nvSpPr>
          <p:cNvPr id="47" name="Text 45">
            <a:extLst xmlns:a="http://schemas.openxmlformats.org/drawingml/2006/main">
              <a:ext uri="{FF2B5EF4-FFF2-40B4-BE49-F238E27FC236}">
                <a16:creationId xmlns:a16="http://schemas.microsoft.com/office/drawing/2014/main" id="{ABB86C78-AF9C-489B-A018-F23B432450B3}"/>
              </a:ext>
            </a:extLst>
          </p:cNvPr>
          <p:cNvSpPr>
            <a:spLocks xmlns:a="http://schemas.openxmlformats.org/drawingml/2006/main" noGrp="1"/>
          </p:cNvSpPr>
          <p:nvPr/>
        </p:nvSpPr>
        <p:spPr>
          <a:xfrm xmlns:a="http://schemas.openxmlformats.org/drawingml/2006/main">
            <a:off x="6995160" y="3904488"/>
            <a:ext cx="1152144"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a:solidFill>
                  <a:srgbClr val="3E4548"/>
                </a:solidFill>
                <a:latin typeface="Arial"/>
                <a:ea typeface="Arial"/>
                <a:cs typeface="Arial"/>
              </a:rPr>
              <a:t>Device-by-device configuration and lifecycle management</a:t>
            </a:r>
            <a:endParaRPr sz="80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EE1A1F6A-18A1-4737-9C20-33DAAFDB9D6A}"/>
              </a:ext>
            </a:extLst>
          </p:cNvPr>
          <p:cNvSpPr>
            <a:spLocks xmlns:a="http://schemas.openxmlformats.org/drawingml/2006/main" noGrp="1"/>
          </p:cNvSpPr>
          <p:nvPr/>
        </p:nvSpPr>
        <p:spPr>
          <a:xfrm xmlns:a="http://schemas.openxmlformats.org/drawingml/2006/main">
            <a:off x="8284464" y="3867912"/>
            <a:ext cx="128016" cy="292608"/>
          </a:xfrm>
          <a:prstGeom xmlns:a="http://schemas.openxmlformats.org/drawingml/2006/main" prst="chevron">
            <a:avLst/>
          </a:prstGeom>
          <a:solidFill xmlns:a="http://schemas.openxmlformats.org/drawingml/2006/main">
            <a:srgbClr val="73A9C2"/>
          </a:solidFill>
          <a:ln xmlns:a="http://schemas.openxmlformats.org/drawingml/2006/main" w="12700">
            <a:solidFill>
              <a:srgbClr val="73A9C2"/>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9" name="Shape 47">
            <a:extLst xmlns:a="http://schemas.openxmlformats.org/drawingml/2006/main">
              <a:ext uri="{FF2B5EF4-FFF2-40B4-BE49-F238E27FC236}">
                <a16:creationId xmlns:a16="http://schemas.microsoft.com/office/drawing/2014/main" id="{66BA0E29-DAFC-4A2F-99A6-692822A20F32}"/>
              </a:ext>
            </a:extLst>
          </p:cNvPr>
          <p:cNvSpPr>
            <a:spLocks xmlns:a="http://schemas.openxmlformats.org/drawingml/2006/main" noGrp="1"/>
          </p:cNvSpPr>
          <p:nvPr/>
        </p:nvSpPr>
        <p:spPr>
          <a:xfrm xmlns:a="http://schemas.openxmlformats.org/drawingml/2006/main">
            <a:off x="8430768" y="3456432"/>
            <a:ext cx="1389888" cy="1188720"/>
          </a:xfrm>
          <a:prstGeom xmlns:a="http://schemas.openxmlformats.org/drawingml/2006/main" prst="roundRect">
            <a:avLst>
              <a:gd name="adj" fmla="val 3077"/>
            </a:avLst>
          </a:prstGeom>
          <a:solidFill xmlns:a="http://schemas.openxmlformats.org/drawingml/2006/main">
            <a:srgbClr val="EDF3F7"/>
          </a:solidFill>
          <a:ln xmlns:a="http://schemas.openxmlformats.org/drawingml/2006/main" w="8890">
            <a:solidFill>
              <a:srgbClr val="D5DBE1"/>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0" name="Text 48">
            <a:extLst xmlns:a="http://schemas.openxmlformats.org/drawingml/2006/main">
              <a:ext uri="{FF2B5EF4-FFF2-40B4-BE49-F238E27FC236}">
                <a16:creationId xmlns:a16="http://schemas.microsoft.com/office/drawing/2014/main" id="{9BE6F79B-6413-4B45-858E-7022F9CFD7E8}"/>
              </a:ext>
            </a:extLst>
          </p:cNvPr>
          <p:cNvSpPr>
            <a:spLocks xmlns:a="http://schemas.openxmlformats.org/drawingml/2006/main" noGrp="1"/>
          </p:cNvSpPr>
          <p:nvPr/>
        </p:nvSpPr>
        <p:spPr>
          <a:xfrm xmlns:a="http://schemas.openxmlformats.org/drawingml/2006/main">
            <a:off x="8540496" y="3602736"/>
            <a:ext cx="1170432"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900" b="1">
                <a:solidFill>
                  <a:srgbClr val="111416"/>
                </a:solidFill>
                <a:latin typeface="Arial"/>
                <a:ea typeface="Arial"/>
                <a:cs typeface="Arial"/>
              </a:rPr>
              <a:t>Cloud-Managed</a:t>
            </a:r>
            <a:endParaRPr sz="900">
              <a:latin typeface="Arial"/>
              <a:ea typeface="Arial"/>
              <a:cs typeface="Arial"/>
            </a:endParaRPr>
          </a:p>
        </p:txBody>
      </p:sp>
      <p:sp>
        <p:nvSpPr>
          <p:cNvPr id="51" name="Text 49">
            <a:extLst xmlns:a="http://schemas.openxmlformats.org/drawingml/2006/main">
              <a:ext uri="{FF2B5EF4-FFF2-40B4-BE49-F238E27FC236}">
                <a16:creationId xmlns:a16="http://schemas.microsoft.com/office/drawing/2014/main" id="{5F1204DE-5BE3-4927-A35F-D179CF304B1F}"/>
              </a:ext>
            </a:extLst>
          </p:cNvPr>
          <p:cNvSpPr>
            <a:spLocks xmlns:a="http://schemas.openxmlformats.org/drawingml/2006/main" noGrp="1"/>
          </p:cNvSpPr>
          <p:nvPr/>
        </p:nvSpPr>
        <p:spPr>
          <a:xfrm xmlns:a="http://schemas.openxmlformats.org/drawingml/2006/main">
            <a:off x="8549640" y="3904488"/>
            <a:ext cx="1152144"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a:solidFill>
                  <a:srgbClr val="3E4548"/>
                </a:solidFill>
                <a:latin typeface="Arial"/>
                <a:ea typeface="Arial"/>
                <a:cs typeface="Arial"/>
              </a:rPr>
              <a:t>Centralized policy, telemetry and AIOps-led operations</a:t>
            </a:r>
            <a:endParaRPr sz="800">
              <a:latin typeface="Arial"/>
              <a:ea typeface="Arial"/>
              <a:cs typeface="Arial"/>
            </a:endParaRPr>
          </a:p>
        </p:txBody>
      </p:sp>
      <p:sp>
        <p:nvSpPr>
          <p:cNvPr id="52" name="Shape 50">
            <a:extLst xmlns:a="http://schemas.openxmlformats.org/drawingml/2006/main">
              <a:ext uri="{FF2B5EF4-FFF2-40B4-BE49-F238E27FC236}">
                <a16:creationId xmlns:a16="http://schemas.microsoft.com/office/drawing/2014/main" id="{C26BAAF8-2D4C-422F-BF8A-863919C70E2C}"/>
              </a:ext>
            </a:extLst>
          </p:cNvPr>
          <p:cNvSpPr>
            <a:spLocks xmlns:a="http://schemas.openxmlformats.org/drawingml/2006/main" noGrp="1"/>
          </p:cNvSpPr>
          <p:nvPr/>
        </p:nvSpPr>
        <p:spPr>
          <a:xfrm xmlns:a="http://schemas.openxmlformats.org/drawingml/2006/main">
            <a:off x="9838944" y="3867912"/>
            <a:ext cx="128016" cy="292608"/>
          </a:xfrm>
          <a:prstGeom xmlns:a="http://schemas.openxmlformats.org/drawingml/2006/main" prst="chevron">
            <a:avLst/>
          </a:prstGeom>
          <a:solidFill xmlns:a="http://schemas.openxmlformats.org/drawingml/2006/main">
            <a:srgbClr val="73A9C2"/>
          </a:solidFill>
          <a:ln xmlns:a="http://schemas.openxmlformats.org/drawingml/2006/main" w="12700">
            <a:solidFill>
              <a:srgbClr val="73A9C2"/>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3" name="Shape 51">
            <a:extLst xmlns:a="http://schemas.openxmlformats.org/drawingml/2006/main">
              <a:ext uri="{FF2B5EF4-FFF2-40B4-BE49-F238E27FC236}">
                <a16:creationId xmlns:a16="http://schemas.microsoft.com/office/drawing/2014/main" id="{613D8E64-C4DA-4024-8414-CF39DAD84465}"/>
              </a:ext>
            </a:extLst>
          </p:cNvPr>
          <p:cNvSpPr>
            <a:spLocks xmlns:a="http://schemas.openxmlformats.org/drawingml/2006/main" noGrp="1"/>
          </p:cNvSpPr>
          <p:nvPr/>
        </p:nvSpPr>
        <p:spPr>
          <a:xfrm xmlns:a="http://schemas.openxmlformats.org/drawingml/2006/main">
            <a:off x="9985248" y="3456432"/>
            <a:ext cx="1389888" cy="1188720"/>
          </a:xfrm>
          <a:prstGeom xmlns:a="http://schemas.openxmlformats.org/drawingml/2006/main" prst="roundRect">
            <a:avLst>
              <a:gd name="adj" fmla="val 3077"/>
            </a:avLst>
          </a:prstGeom>
          <a:solidFill xmlns:a="http://schemas.openxmlformats.org/drawingml/2006/main">
            <a:srgbClr val="EEF5F4"/>
          </a:solidFill>
          <a:ln xmlns:a="http://schemas.openxmlformats.org/drawingml/2006/main" w="8890">
            <a:solidFill>
              <a:srgbClr val="D5DBE1"/>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4" name="Text 52">
            <a:extLst xmlns:a="http://schemas.openxmlformats.org/drawingml/2006/main">
              <a:ext uri="{FF2B5EF4-FFF2-40B4-BE49-F238E27FC236}">
                <a16:creationId xmlns:a16="http://schemas.microsoft.com/office/drawing/2014/main" id="{9E0C7D09-946A-4549-B2D1-F058287C48B9}"/>
              </a:ext>
            </a:extLst>
          </p:cNvPr>
          <p:cNvSpPr>
            <a:spLocks xmlns:a="http://schemas.openxmlformats.org/drawingml/2006/main" noGrp="1"/>
          </p:cNvSpPr>
          <p:nvPr/>
        </p:nvSpPr>
        <p:spPr>
          <a:xfrm xmlns:a="http://schemas.openxmlformats.org/drawingml/2006/main">
            <a:off x="10094976" y="3602736"/>
            <a:ext cx="1170432"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900" b="1">
                <a:solidFill>
                  <a:srgbClr val="111416"/>
                </a:solidFill>
                <a:latin typeface="Arial"/>
                <a:ea typeface="Arial"/>
                <a:cs typeface="Arial"/>
              </a:rPr>
              <a:t>Service-Based</a:t>
            </a:r>
            <a:endParaRPr sz="900">
              <a:latin typeface="Arial"/>
              <a:ea typeface="Arial"/>
              <a:cs typeface="Arial"/>
            </a:endParaRPr>
          </a:p>
        </p:txBody>
      </p:sp>
      <p:sp>
        <p:nvSpPr>
          <p:cNvPr id="55" name="Text 53">
            <a:extLst xmlns:a="http://schemas.openxmlformats.org/drawingml/2006/main">
              <a:ext uri="{FF2B5EF4-FFF2-40B4-BE49-F238E27FC236}">
                <a16:creationId xmlns:a16="http://schemas.microsoft.com/office/drawing/2014/main" id="{81504BBD-37E4-4F68-BF16-3D7EF6E37428}"/>
              </a:ext>
            </a:extLst>
          </p:cNvPr>
          <p:cNvSpPr>
            <a:spLocks xmlns:a="http://schemas.openxmlformats.org/drawingml/2006/main" noGrp="1"/>
          </p:cNvSpPr>
          <p:nvPr/>
        </p:nvSpPr>
        <p:spPr>
          <a:xfrm xmlns:a="http://schemas.openxmlformats.org/drawingml/2006/main">
            <a:off x="10104120" y="3904488"/>
            <a:ext cx="1152144" cy="53035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00">
                <a:solidFill>
                  <a:srgbClr val="3E4548"/>
                </a:solidFill>
                <a:latin typeface="Arial"/>
                <a:ea typeface="Arial"/>
                <a:cs typeface="Arial"/>
              </a:rPr>
              <a:t>Subscription, outcome and consumption-led delivery models</a:t>
            </a:r>
            <a:endParaRPr sz="800">
              <a:latin typeface="Arial"/>
              <a:ea typeface="Arial"/>
              <a:cs typeface="Arial"/>
            </a:endParaRPr>
          </a:p>
        </p:txBody>
      </p:sp>
      <p:sp>
        <p:nvSpPr>
          <p:cNvPr id="56" name="Shape 54">
            <a:extLst xmlns:a="http://schemas.openxmlformats.org/drawingml/2006/main">
              <a:ext uri="{FF2B5EF4-FFF2-40B4-BE49-F238E27FC236}">
                <a16:creationId xmlns:a16="http://schemas.microsoft.com/office/drawing/2014/main" id="{2169F709-4068-4551-871B-9A15024B5DD7}"/>
              </a:ext>
            </a:extLst>
          </p:cNvPr>
          <p:cNvSpPr>
            <a:spLocks xmlns:a="http://schemas.openxmlformats.org/drawingml/2006/main" noGrp="1"/>
          </p:cNvSpPr>
          <p:nvPr/>
        </p:nvSpPr>
        <p:spPr>
          <a:xfrm xmlns:a="http://schemas.openxmlformats.org/drawingml/2006/main">
            <a:off x="457200" y="5733288"/>
            <a:ext cx="11228832" cy="402336"/>
          </a:xfrm>
          <a:prstGeom xmlns:a="http://schemas.openxmlformats.org/drawingml/2006/main" prst="roundRect">
            <a:avLst>
              <a:gd name="adj" fmla="val 6061"/>
            </a:avLst>
          </a:prstGeom>
          <a:solidFill xmlns:a="http://schemas.openxmlformats.org/drawingml/2006/main">
            <a:srgbClr val="E9F0F5"/>
          </a:solidFill>
          <a:ln xmlns:a="http://schemas.openxmlformats.org/drawingml/2006/main" w="10160">
            <a:solidFill>
              <a:srgbClr val="C9D8E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7" name="Shape 55">
            <a:extLst xmlns:a="http://schemas.openxmlformats.org/drawingml/2006/main">
              <a:ext uri="{FF2B5EF4-FFF2-40B4-BE49-F238E27FC236}">
                <a16:creationId xmlns:a16="http://schemas.microsoft.com/office/drawing/2014/main" id="{972DD5D2-D6D0-48A8-BCCB-3D04F0F83921}"/>
              </a:ext>
            </a:extLst>
          </p:cNvPr>
          <p:cNvSpPr>
            <a:spLocks xmlns:a="http://schemas.openxmlformats.org/drawingml/2006/main" noGrp="1"/>
          </p:cNvSpPr>
          <p:nvPr/>
        </p:nvSpPr>
        <p:spPr>
          <a:xfrm xmlns:a="http://schemas.openxmlformats.org/drawingml/2006/main">
            <a:off x="457200" y="5733288"/>
            <a:ext cx="932688" cy="402336"/>
          </a:xfrm>
          <a:prstGeom xmlns:a="http://schemas.openxmlformats.org/drawingml/2006/main" prst="rect">
            <a:avLst/>
          </a:prstGeom>
          <a:solidFill xmlns:a="http://schemas.openxmlformats.org/drawingml/2006/main">
            <a:srgbClr val="1B1F21"/>
          </a:solidFill>
          <a:ln xmlns:a="http://schemas.openxmlformats.org/drawingml/2006/main" w="12700">
            <a:solidFill>
              <a:srgbClr val="123A6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8" name="Text 56">
            <a:extLst xmlns:a="http://schemas.openxmlformats.org/drawingml/2006/main">
              <a:ext uri="{FF2B5EF4-FFF2-40B4-BE49-F238E27FC236}">
                <a16:creationId xmlns:a16="http://schemas.microsoft.com/office/drawing/2014/main" id="{9CE65D4B-F99D-446B-A774-8002FB5F7EE0}"/>
              </a:ext>
            </a:extLst>
          </p:cNvPr>
          <p:cNvSpPr>
            <a:spLocks xmlns:a="http://schemas.openxmlformats.org/drawingml/2006/main" noGrp="1"/>
          </p:cNvSpPr>
          <p:nvPr/>
        </p:nvSpPr>
        <p:spPr>
          <a:xfrm xmlns:a="http://schemas.openxmlformats.org/drawingml/2006/main">
            <a:off x="566928" y="5824728"/>
            <a:ext cx="713232"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59" name="Text 57">
            <a:extLst xmlns:a="http://schemas.openxmlformats.org/drawingml/2006/main">
              <a:ext uri="{FF2B5EF4-FFF2-40B4-BE49-F238E27FC236}">
                <a16:creationId xmlns:a16="http://schemas.microsoft.com/office/drawing/2014/main" id="{0348BE06-458A-4C63-A230-BA9BF5DA32E6}"/>
              </a:ext>
            </a:extLst>
          </p:cNvPr>
          <p:cNvSpPr>
            <a:spLocks xmlns:a="http://schemas.openxmlformats.org/drawingml/2006/main" noGrp="1"/>
          </p:cNvSpPr>
          <p:nvPr/>
        </p:nvSpPr>
        <p:spPr>
          <a:xfrm xmlns:a="http://schemas.openxmlformats.org/drawingml/2006/main">
            <a:off x="1536192" y="5760720"/>
            <a:ext cx="9912096"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The present transition is both technical and commercial: wireless standards are changing rapidly while WAN, security, management and payment models are converging into software-defined platforms and service-based offerings.</a:t>
            </a:r>
            <a:endParaRPr sz="1000">
              <a:latin typeface="Arial"/>
              <a:ea typeface="Arial"/>
              <a:cs typeface="Arial"/>
            </a:endParaRPr>
          </a:p>
        </p:txBody>
      </p:sp>
      <p:sp>
        <p:nvSpPr>
          <p:cNvPr id="60" name="Text 58">
            <a:extLst xmlns:a="http://schemas.openxmlformats.org/drawingml/2006/main">
              <a:ext uri="{FF2B5EF4-FFF2-40B4-BE49-F238E27FC236}">
                <a16:creationId xmlns:a16="http://schemas.microsoft.com/office/drawing/2014/main" id="{A6912D08-48FF-43A0-AEC5-5F2A94D42CEB}"/>
              </a:ext>
            </a:extLst>
          </p:cNvPr>
          <p:cNvSpPr>
            <a:spLocks xmlns:a="http://schemas.openxmlformats.org/drawingml/2006/main" noGrp="1"/>
          </p:cNvSpPr>
          <p:nvPr/>
        </p:nvSpPr>
        <p:spPr>
          <a:xfrm xmlns:a="http://schemas.openxmlformats.org/drawingml/2006/main">
            <a:off x="457200" y="6236208"/>
            <a:ext cx="43891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66727E"/>
                </a:solidFill>
                <a:latin typeface="Arial"/>
                <a:ea typeface="Arial"/>
                <a:cs typeface="Arial"/>
              </a:rPr>
              <a:t>Sources: </a:t>
            </a:r>
            <a:endParaRPr sz="600" i="1">
              <a:latin typeface="Arial"/>
              <a:ea typeface="Arial"/>
              <a:cs typeface="Arial"/>
            </a:endParaRPr>
          </a:p>
        </p:txBody>
      </p:sp>
      <p:sp>
        <p:nvSpPr>
          <p:cNvPr id="61" name="Text 59">
            <a:hlinkClick xmlns:r="http://schemas.openxmlformats.org/officeDocument/2006/relationships" xmlns:a="http://schemas.openxmlformats.org/drawingml/2006/main" r:id="R6540f30f15154c43"/>
            <a:extLst xmlns:a="http://schemas.openxmlformats.org/drawingml/2006/main">
              <a:ext uri="{FF2B5EF4-FFF2-40B4-BE49-F238E27FC236}">
                <a16:creationId xmlns:a16="http://schemas.microsoft.com/office/drawing/2014/main" id="{2C3FC7F7-9E79-4E83-90B1-CCB2285B4CA5}"/>
              </a:ext>
            </a:extLst>
          </p:cNvPr>
          <p:cNvSpPr>
            <a:spLocks xmlns:a="http://schemas.openxmlformats.org/drawingml/2006/main" noGrp="1"/>
          </p:cNvSpPr>
          <p:nvPr/>
        </p:nvSpPr>
        <p:spPr>
          <a:xfrm xmlns:a="http://schemas.openxmlformats.org/drawingml/2006/main">
            <a:off x="905256" y="6236208"/>
            <a:ext cx="2011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2E6F9E"/>
                </a:solidFill>
                <a:latin typeface="Arial"/>
                <a:ea typeface="Arial"/>
                <a:cs typeface="Arial"/>
                <a:hlinkClick xmlns:r="http://schemas.openxmlformats.org/officeDocument/2006/relationships" r:id="Ra63f5ae0e72c4808"/>
              </a:rPr>
              <a:t>IDC Enterprise WLAN Tracker</a:t>
            </a:r>
            <a:endParaRPr sz="600" i="1">
              <a:latin typeface="Arial"/>
              <a:ea typeface="Arial"/>
              <a:cs typeface="Arial"/>
            </a:endParaRPr>
          </a:p>
        </p:txBody>
      </p:sp>
      <p:sp>
        <p:nvSpPr>
          <p:cNvPr id="62" name="Text 60">
            <a:extLst xmlns:a="http://schemas.openxmlformats.org/drawingml/2006/main">
              <a:ext uri="{FF2B5EF4-FFF2-40B4-BE49-F238E27FC236}">
                <a16:creationId xmlns:a16="http://schemas.microsoft.com/office/drawing/2014/main" id="{F1E632DA-1B74-45DF-B3B2-F831EC83512F}"/>
              </a:ext>
            </a:extLst>
          </p:cNvPr>
          <p:cNvSpPr>
            <a:spLocks xmlns:a="http://schemas.openxmlformats.org/drawingml/2006/main" noGrp="1"/>
          </p:cNvSpPr>
          <p:nvPr/>
        </p:nvSpPr>
        <p:spPr>
          <a:xfrm xmlns:a="http://schemas.openxmlformats.org/drawingml/2006/main">
            <a:off x="2953512" y="6236208"/>
            <a:ext cx="7315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i="1">
                <a:solidFill>
                  <a:srgbClr val="A8B1BA"/>
                </a:solidFill>
                <a:latin typeface="Arial"/>
                <a:ea typeface="Arial"/>
                <a:cs typeface="Arial"/>
              </a:rPr>
              <a:t>|</a:t>
            </a:r>
            <a:endParaRPr sz="600" i="1">
              <a:latin typeface="Arial"/>
              <a:ea typeface="Arial"/>
              <a:cs typeface="Arial"/>
            </a:endParaRPr>
          </a:p>
        </p:txBody>
      </p:sp>
      <p:sp>
        <p:nvSpPr>
          <p:cNvPr id="63" name="Text 61">
            <a:hlinkClick xmlns:r="http://schemas.openxmlformats.org/officeDocument/2006/relationships" xmlns:a="http://schemas.openxmlformats.org/drawingml/2006/main" r:id="Rae0bd07b360643f9"/>
            <a:extLst xmlns:a="http://schemas.openxmlformats.org/drawingml/2006/main">
              <a:ext uri="{FF2B5EF4-FFF2-40B4-BE49-F238E27FC236}">
                <a16:creationId xmlns:a16="http://schemas.microsoft.com/office/drawing/2014/main" id="{50ABF0E9-0F82-4860-986F-9C81E8816082}"/>
              </a:ext>
            </a:extLst>
          </p:cNvPr>
          <p:cNvSpPr>
            <a:spLocks xmlns:a="http://schemas.openxmlformats.org/drawingml/2006/main" noGrp="1"/>
          </p:cNvSpPr>
          <p:nvPr/>
        </p:nvSpPr>
        <p:spPr>
          <a:xfrm xmlns:a="http://schemas.openxmlformats.org/drawingml/2006/main">
            <a:off x="2990088" y="6236208"/>
            <a:ext cx="162763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2E6F9E"/>
                </a:solidFill>
                <a:latin typeface="Arial"/>
                <a:ea typeface="Arial"/>
                <a:cs typeface="Arial"/>
                <a:hlinkClick xmlns:r="http://schemas.openxmlformats.org/officeDocument/2006/relationships" r:id="R0373b56eb12e492c"/>
              </a:rPr>
              <a:t>Dell’Oro SASE &amp; SD-WAN</a:t>
            </a:r>
            <a:endParaRPr sz="600" i="1">
              <a:latin typeface="Arial"/>
              <a:ea typeface="Arial"/>
              <a:cs typeface="Arial"/>
            </a:endParaRPr>
          </a:p>
        </p:txBody>
      </p:sp>
      <p:sp>
        <p:nvSpPr>
          <p:cNvPr id="64" name="Text 62">
            <a:extLst xmlns:a="http://schemas.openxmlformats.org/drawingml/2006/main">
              <a:ext uri="{FF2B5EF4-FFF2-40B4-BE49-F238E27FC236}">
                <a16:creationId xmlns:a16="http://schemas.microsoft.com/office/drawing/2014/main" id="{92DB88C1-3C76-4437-90A7-960689C057F5}"/>
              </a:ext>
            </a:extLst>
          </p:cNvPr>
          <p:cNvSpPr>
            <a:spLocks xmlns:a="http://schemas.openxmlformats.org/drawingml/2006/main" noGrp="1"/>
          </p:cNvSpPr>
          <p:nvPr/>
        </p:nvSpPr>
        <p:spPr>
          <a:xfrm xmlns:a="http://schemas.openxmlformats.org/drawingml/2006/main">
            <a:off x="4654296" y="6236208"/>
            <a:ext cx="7315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i="1">
                <a:solidFill>
                  <a:srgbClr val="A8B1BA"/>
                </a:solidFill>
                <a:latin typeface="Arial"/>
                <a:ea typeface="Arial"/>
                <a:cs typeface="Arial"/>
              </a:rPr>
              <a:t>|</a:t>
            </a:r>
            <a:endParaRPr sz="600" i="1">
              <a:latin typeface="Arial"/>
              <a:ea typeface="Arial"/>
              <a:cs typeface="Arial"/>
            </a:endParaRPr>
          </a:p>
        </p:txBody>
      </p:sp>
      <p:sp>
        <p:nvSpPr>
          <p:cNvPr id="65" name="Text 63">
            <a:hlinkClick xmlns:r="http://schemas.openxmlformats.org/officeDocument/2006/relationships" xmlns:a="http://schemas.openxmlformats.org/drawingml/2006/main" r:id="Rb96daacb04a64c9d"/>
            <a:extLst xmlns:a="http://schemas.openxmlformats.org/drawingml/2006/main">
              <a:ext uri="{FF2B5EF4-FFF2-40B4-BE49-F238E27FC236}">
                <a16:creationId xmlns:a16="http://schemas.microsoft.com/office/drawing/2014/main" id="{9E805C59-BF7E-49C4-A1EF-5E099134F758}"/>
              </a:ext>
            </a:extLst>
          </p:cNvPr>
          <p:cNvSpPr>
            <a:spLocks xmlns:a="http://schemas.openxmlformats.org/drawingml/2006/main" noGrp="1"/>
          </p:cNvSpPr>
          <p:nvPr/>
        </p:nvSpPr>
        <p:spPr>
          <a:xfrm xmlns:a="http://schemas.openxmlformats.org/drawingml/2006/main">
            <a:off x="4690872" y="6236208"/>
            <a:ext cx="137160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2E6F9E"/>
                </a:solidFill>
                <a:latin typeface="Arial"/>
                <a:ea typeface="Arial"/>
                <a:cs typeface="Arial"/>
                <a:hlinkClick xmlns:r="http://schemas.openxmlformats.org/officeDocument/2006/relationships" r:id="R25c599a0e8b941af"/>
              </a:rPr>
              <a:t>NaaS Market Estimate</a:t>
            </a:r>
            <a:endParaRPr sz="600" i="1">
              <a:latin typeface="Arial"/>
              <a:ea typeface="Arial"/>
              <a:cs typeface="Arial"/>
            </a:endParaRPr>
          </a:p>
        </p:txBody>
      </p:sp>
      <p:sp>
        <p:nvSpPr>
          <p:cNvPr id="66" name="Text 64">
            <a:extLst xmlns:a="http://schemas.openxmlformats.org/drawingml/2006/main">
              <a:ext uri="{FF2B5EF4-FFF2-40B4-BE49-F238E27FC236}">
                <a16:creationId xmlns:a16="http://schemas.microsoft.com/office/drawing/2014/main" id="{D44E65CA-532F-4766-B6CC-8F4E1AC861E4}"/>
              </a:ext>
            </a:extLst>
          </p:cNvPr>
          <p:cNvSpPr>
            <a:spLocks xmlns:a="http://schemas.openxmlformats.org/drawingml/2006/main" noGrp="1"/>
          </p:cNvSpPr>
          <p:nvPr/>
        </p:nvSpPr>
        <p:spPr>
          <a:xfrm xmlns:a="http://schemas.openxmlformats.org/drawingml/2006/main">
            <a:off x="6099048" y="6236208"/>
            <a:ext cx="7315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i="1">
                <a:solidFill>
                  <a:srgbClr val="A8B1BA"/>
                </a:solidFill>
                <a:latin typeface="Arial"/>
                <a:ea typeface="Arial"/>
                <a:cs typeface="Arial"/>
              </a:rPr>
              <a:t>|</a:t>
            </a:r>
            <a:endParaRPr sz="600" i="1">
              <a:latin typeface="Arial"/>
              <a:ea typeface="Arial"/>
              <a:cs typeface="Arial"/>
            </a:endParaRPr>
          </a:p>
        </p:txBody>
      </p:sp>
      <p:sp>
        <p:nvSpPr>
          <p:cNvPr id="67" name="Text 65">
            <a:hlinkClick xmlns:r="http://schemas.openxmlformats.org/officeDocument/2006/relationships" xmlns:a="http://schemas.openxmlformats.org/drawingml/2006/main" r:id="R4ae5cea5821d44db"/>
            <a:extLst xmlns:a="http://schemas.openxmlformats.org/drawingml/2006/main">
              <a:ext uri="{FF2B5EF4-FFF2-40B4-BE49-F238E27FC236}">
                <a16:creationId xmlns:a16="http://schemas.microsoft.com/office/drawing/2014/main" id="{C6AC414B-7635-4F38-88BF-DD814F631660}"/>
              </a:ext>
            </a:extLst>
          </p:cNvPr>
          <p:cNvSpPr>
            <a:spLocks xmlns:a="http://schemas.openxmlformats.org/drawingml/2006/main" noGrp="1"/>
          </p:cNvSpPr>
          <p:nvPr/>
        </p:nvSpPr>
        <p:spPr>
          <a:xfrm xmlns:a="http://schemas.openxmlformats.org/drawingml/2006/main">
            <a:off x="6135624" y="6236208"/>
            <a:ext cx="15544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2E6F9E"/>
                </a:solidFill>
                <a:latin typeface="Arial"/>
                <a:ea typeface="Arial"/>
                <a:cs typeface="Arial"/>
                <a:hlinkClick xmlns:r="http://schemas.openxmlformats.org/officeDocument/2006/relationships" r:id="Rc67bf05467f54f91"/>
              </a:rPr>
              <a:t>Gartner Campus Networking</a:t>
            </a:r>
            <a:endParaRPr sz="600" i="1">
              <a:latin typeface="Arial"/>
              <a:ea typeface="Arial"/>
              <a:cs typeface="Arial"/>
            </a:endParaRPr>
          </a:p>
        </p:txBody>
      </p:sp>
      <p:sp>
        <p:nvSpPr>
          <p:cNvPr id="68" name="Text 66">
            <a:extLst xmlns:a="http://schemas.openxmlformats.org/drawingml/2006/main">
              <a:ext uri="{FF2B5EF4-FFF2-40B4-BE49-F238E27FC236}">
                <a16:creationId xmlns:a16="http://schemas.microsoft.com/office/drawing/2014/main" id="{80CD40C2-AC2C-4931-9241-E49FC92E3DE1}"/>
              </a:ext>
            </a:extLst>
          </p:cNvPr>
          <p:cNvSpPr>
            <a:spLocks xmlns:a="http://schemas.openxmlformats.org/drawingml/2006/main" noGrp="1"/>
          </p:cNvSpPr>
          <p:nvPr/>
        </p:nvSpPr>
        <p:spPr>
          <a:xfrm xmlns:a="http://schemas.openxmlformats.org/drawingml/2006/main">
            <a:off x="7498080" y="6236208"/>
            <a:ext cx="4187952"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r">
              <a:buNone/>
            </a:pPr>
            <a:r>
              <a:rPr sz="800" i="1">
                <a:solidFill>
                  <a:srgbClr val="66727E"/>
                </a:solidFill>
                <a:latin typeface="Arial"/>
                <a:ea typeface="Arial"/>
                <a:cs typeface="Arial"/>
              </a:rPr>
              <a:t>*NaaS estimate uses a broad market definition.</a:t>
            </a:r>
            <a:endParaRPr sz="600" i="1">
              <a:latin typeface="Arial"/>
              <a:ea typeface="Arial"/>
              <a:cs typeface="Arial"/>
            </a:endParaRPr>
          </a:p>
        </p:txBody>
      </p:sp>
      <p:sp>
        <p:nvSpPr>
          <p:cNvPr id="69" name="Slide Number Placeholder 0">
            <a:extLst xmlns:a="http://schemas.openxmlformats.org/drawingml/2006/main">
              <a:ext uri="{FF2B5EF4-FFF2-40B4-BE49-F238E27FC236}">
                <a16:creationId xmlns:a16="http://schemas.microsoft.com/office/drawing/2014/main" id="{52727263-9648-46D7-88B8-A3DE1C6C3652}"/>
              </a:ext>
            </a:extLst>
          </p:cNvPr>
          <p:cNvSpPr>
            <a:spLocks xmlns:a="http://schemas.openxmlformats.org/drawingml/2006/main" noGrp="1"/>
          </p:cNvSpPr>
          <p:nvPr>
            <p:ph type="sldNum" idx="4294967295"/>
          </p:nvPr>
        </p:nvSpPr>
        <p:spPr>
          <a:xfrm xmlns:a="http://schemas.openxmlformats.org/drawingml/2006/main">
            <a:off x="11018520" y="6583680"/>
            <a:ext cx="502920" cy="164592"/>
          </a:xfrm>
          <a:prstGeom xmlns:a="http://schemas.openxmlformats.org/drawingml/2006/main" prst="rect">
            <a:avLst/>
          </a:prstGeom>
        </p:spPr>
        <p:txBody>
          <a:bodyPr xmlns:a="http://schemas.openxmlformats.org/drawingml/2006/main">
            <a:noAutofit/>
          </a:bodyPr>
          <a:lstStyle xmlns:a="http://schemas.openxmlformats.org/drawingml/2006/main">
            <a:lvl1pPr>
              <a:buNone/>
              <a:defRPr sz="800">
                <a:solidFill>
                  <a:srgbClr val="6B7280"/>
                </a:solidFill>
                <a:latin typeface="Arial"/>
                <a:ea typeface="Arial"/>
                <a:cs typeface="Arial"/>
              </a:defRPr>
            </a:lvl1pPr>
          </a:lstStyle>
          <a:p xmlns:a="http://schemas.openxmlformats.org/drawingml/2006/main">
            <a:pPr algn="r">
              <a:buNone/>
            </a:pPr>
            <a:fld id="{D3D7D1C8-AE23-AA48-DF65-C742588DBE47}" type="slidenum">
              <a:rPr sz="800" b="0">
                <a:latin typeface="Arial"/>
                <a:ea typeface="Arial"/>
                <a:cs typeface="Arial"/>
              </a:rPr>
              <a:t>7</a:t>
            </a:fld>
            <a:endParaRPr>
              <a:latin typeface="Arial"/>
              <a:ea typeface="Arial"/>
              <a:cs typeface="Arial"/>
            </a:endParaRPr>
          </a:p>
        </p:txBody>
      </p:sp>
      <p:sp>
        <p:nvSpPr>
          <p:cNvPr id="71" name="Rectangle 70">
            <a:extLst xmlns:a="http://schemas.openxmlformats.org/drawingml/2006/main">
              <a:ext uri="{FF2B5EF4-FFF2-40B4-BE49-F238E27FC236}">
                <a16:creationId xmlns:a16="http://schemas.microsoft.com/office/drawing/2014/main" id="{F510B284-8282-67E6-A2B0-1C55832DA3CF}"/>
              </a:ext>
            </a:extLst>
          </p:cNvPr>
          <p:cNvSpPr>
            <a:spLocks xmlns:a="http://schemas.openxmlformats.org/drawingml/2006/main" noGrp="1"/>
          </p:cNvSpPr>
          <p:nvPr/>
        </p:nvSpPr>
        <p:spPr>
          <a:xfrm xmlns:a="http://schemas.openxmlformats.org/drawingml/2006/main">
            <a:off x="10515600" y="45721"/>
            <a:ext cx="1566334" cy="256032"/>
          </a:xfrm>
          <a:prstGeom xmlns:a="http://schemas.openxmlformats.org/drawingml/2006/main" prst="rect">
            <a:avLst/>
          </a:prstGeom>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1100">
                <a:solidFill>
                  <a:srgbClr val="111416"/>
                </a:solidFill>
                <a:latin typeface="Arial"/>
                <a:ea typeface="Arial"/>
                <a:cs typeface="Arial"/>
              </a:rPr>
              <a:t>Optional Section</a:t>
            </a:r>
          </a:p>
        </p:txBody>
      </p:sp>
      <p:sp>
        <p:nvSpPr>
          <p:cNvPr id="72" name="SCULTRA Top Bar">
            <a:extLst xmlns:a="http://schemas.openxmlformats.org/drawingml/2006/main">
              <a:ext uri="{FF2B5EF4-FFF2-40B4-BE49-F238E27FC236}">
                <a16:creationId xmlns:a16="http://schemas.microsoft.com/office/drawing/2014/main" id="{65AF3537-FC4F-4698-A716-6CD86887453B}"/>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73" name="SCULTRA Footer Field">
            <a:extLst xmlns:a="http://schemas.openxmlformats.org/drawingml/2006/main">
              <a:ext uri="{FF2B5EF4-FFF2-40B4-BE49-F238E27FC236}">
                <a16:creationId xmlns:a16="http://schemas.microsoft.com/office/drawing/2014/main" id="{68855595-54E2-4504-B9E6-486637FE2BDC}"/>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74" name="">
            <a:extLst xmlns:a="http://schemas.openxmlformats.org/drawingml/2006/main">
              <a:ext uri="{FF2B5EF4-FFF2-40B4-BE49-F238E27FC236}">
                <a16:creationId xmlns:a16="http://schemas.microsoft.com/office/drawing/2014/main" id="{9C4F2C2A-C7EB-437B-92B8-1AE9616F0094}"/>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75" name="">
            <a:extLst xmlns:a="http://schemas.openxmlformats.org/drawingml/2006/main">
              <a:ext uri="{FF2B5EF4-FFF2-40B4-BE49-F238E27FC236}">
                <a16:creationId xmlns:a16="http://schemas.microsoft.com/office/drawing/2014/main" id="{66DDA039-5CAA-4C0A-8375-647B5B20A16C}"/>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76" name="">
            <a:extLst xmlns:a="http://schemas.openxmlformats.org/drawingml/2006/main">
              <a:ext uri="{FF2B5EF4-FFF2-40B4-BE49-F238E27FC236}">
                <a16:creationId xmlns:a16="http://schemas.microsoft.com/office/drawing/2014/main" id="{176E171F-6150-4ACE-8B5C-4729B4299124}"/>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77" name="">
            <a:extLst xmlns:a="http://schemas.openxmlformats.org/drawingml/2006/main">
              <a:ext uri="{FF2B5EF4-FFF2-40B4-BE49-F238E27FC236}">
                <a16:creationId xmlns:a16="http://schemas.microsoft.com/office/drawing/2014/main" id="{DDC55E96-8454-4BD1-B4CC-CCF120BE5B4A}"/>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07</a:t>
            </a:r>
          </a:p>
        </p:txBody>
      </p:sp>
    </p:spTree>
    <p:extLst>
      <p:ext uri="{BB962C8B-B14F-4D97-AF65-F5344CB8AC3E}">
        <p14:creationId xmlns:p14="http://schemas.microsoft.com/office/powerpoint/2010/main" val="589964521"/>
      </p:ext>
    </p:extLst>
  </p:cSld>
</p:sld>
</file>

<file path=ppt/slides/slide8.xml><?xml version="1.0" encoding="utf-8"?>
<p:sld xmlns:p="http://schemas.openxmlformats.org/presentationml/2006/main">
  <p:cSld>
    <p:bg>
      <p:bgPr>
        <a:solidFill xmlns:a="http://schemas.openxmlformats.org/drawingml/2006/main">
          <a:srgbClr val="F6F2EB"/>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BDC7AB7E-1461-4812-9153-5458D0C8B6D4}"/>
              </a:ext>
            </a:extLst>
          </p:cNvPr>
          <p:cNvSpPr>
            <a:spLocks xmlns:a="http://schemas.openxmlformats.org/drawingml/2006/main" noGrp="1"/>
          </p:cNvSpPr>
          <p:nvPr/>
        </p:nvSpPr>
        <p:spPr>
          <a:xfrm xmlns:a="http://schemas.openxmlformats.org/drawingml/2006/main">
            <a:off x="457200" y="256032"/>
            <a:ext cx="11201400" cy="29260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600" b="1">
                <a:solidFill>
                  <a:srgbClr val="111416"/>
                </a:solidFill>
                <a:latin typeface="Arial"/>
                <a:ea typeface="Arial"/>
                <a:cs typeface="Arial"/>
              </a:rPr>
              <a:t>Demand Is Concentrated in the Americas and EMEA, While Supplier Portfolios Converge</a:t>
            </a:r>
            <a:endParaRPr sz="1600">
              <a:latin typeface="Arial"/>
              <a:ea typeface="Arial"/>
              <a:cs typeface="Arial"/>
            </a:endParaRPr>
          </a:p>
        </p:txBody>
      </p:sp>
      <p:sp>
        <p:nvSpPr>
          <p:cNvPr id="3" name="Text 1">
            <a:extLst xmlns:a="http://schemas.openxmlformats.org/drawingml/2006/main">
              <a:ext uri="{FF2B5EF4-FFF2-40B4-BE49-F238E27FC236}">
                <a16:creationId xmlns:a16="http://schemas.microsoft.com/office/drawing/2014/main" id="{2DD4E143-E204-47D0-AC9E-F1DC14434645}"/>
              </a:ext>
            </a:extLst>
          </p:cNvPr>
          <p:cNvSpPr>
            <a:spLocks xmlns:a="http://schemas.openxmlformats.org/drawingml/2006/main" noGrp="1"/>
          </p:cNvSpPr>
          <p:nvPr/>
        </p:nvSpPr>
        <p:spPr>
          <a:xfrm xmlns:a="http://schemas.openxmlformats.org/drawingml/2006/main">
            <a:off x="457200" y="658368"/>
            <a:ext cx="11155680" cy="384048"/>
          </a:xfrm>
          <a:prstGeom xmlns:a="http://schemas.openxmlformats.org/drawingml/2006/main" prst="rect">
            <a:avLst/>
          </a:prstGeom>
          <a:noFill xmlns:a="http://schemas.openxmlformats.org/drawingml/2006/main"/>
        </p:spPr>
        <p:txBody>
          <a:bodyPr xmlns:a="http://schemas.openxmlformats.org/drawingml/2006/main" wrap="square" lIns="0" tIns="0" rIns="0" bIns="0" anchor="t">
            <a:noAutofit/>
          </a:bodyPr>
          <a:lstStyle xmlns:a="http://schemas.openxmlformats.org/drawingml/2006/main"/>
          <a:p xmlns:a="http://schemas.openxmlformats.org/drawingml/2006/main">
            <a:pPr marL="0" indent="0">
              <a:buNone/>
            </a:pPr>
            <a:r>
              <a:rPr sz="1100">
                <a:solidFill>
                  <a:srgbClr val="3E4548"/>
                </a:solidFill>
                <a:latin typeface="Arial"/>
                <a:ea typeface="Arial"/>
                <a:cs typeface="Arial"/>
              </a:rPr>
              <a:t>The two largest regions account for most enterprise WLAN revenue, and recent consolidation is increasing supplier overlap across campus, WAN, data center, security and cloud management.</a:t>
            </a:r>
            <a:endParaRPr sz="1100">
              <a:latin typeface="Arial"/>
              <a:ea typeface="Arial"/>
              <a:cs typeface="Arial"/>
            </a:endParaRPr>
          </a:p>
        </p:txBody>
      </p:sp>
      <p:sp>
        <p:nvSpPr>
          <p:cNvPr id="4" name="Shape 2">
            <a:extLst xmlns:a="http://schemas.openxmlformats.org/drawingml/2006/main">
              <a:ext uri="{FF2B5EF4-FFF2-40B4-BE49-F238E27FC236}">
                <a16:creationId xmlns:a16="http://schemas.microsoft.com/office/drawing/2014/main" id="{143B13E2-9A8B-4CCC-A899-8B5B3396EADF}"/>
              </a:ext>
            </a:extLst>
          </p:cNvPr>
          <p:cNvSpPr>
            <a:spLocks xmlns:a="http://schemas.openxmlformats.org/drawingml/2006/main" noGrp="1"/>
          </p:cNvSpPr>
          <p:nvPr/>
        </p:nvSpPr>
        <p:spPr>
          <a:xfrm xmlns:a="http://schemas.openxmlformats.org/drawingml/2006/main">
            <a:off x="457200" y="1051560"/>
            <a:ext cx="11228832" cy="0"/>
          </a:xfrm>
          <a:prstGeom xmlns:a="http://schemas.openxmlformats.org/drawingml/2006/main" prst="line">
            <a:avLst/>
          </a:prstGeom>
          <a:noFill xmlns:a="http://schemas.openxmlformats.org/drawingml/2006/main"/>
          <a:ln xmlns:a="http://schemas.openxmlformats.org/drawingml/2006/main" w="10160">
            <a:solidFill>
              <a:srgbClr val="D5DBE1"/>
            </a:solidFill>
            <a:prstDash val="solid"/>
          </a:ln>
        </p:spPr>
        <p:txBody>
          <a:bodyPr xmlns:a="http://schemas.openxmlformats.org/drawingml/2006/main"/>
          <a:lstStyle xmlns:a="http://schemas.openxmlformats.org/drawingml/2006/main"/>
          <a:p xmlns:a="http://schemas.openxmlformats.org/drawingml/2006/main">
            <a:endParaRPr/>
          </a:p>
        </p:txBody>
      </p:sp>
      <p:sp>
        <p:nvSpPr>
          <p:cNvPr id="5" name="Shape 3">
            <a:extLst xmlns:a="http://schemas.openxmlformats.org/drawingml/2006/main">
              <a:ext uri="{FF2B5EF4-FFF2-40B4-BE49-F238E27FC236}">
                <a16:creationId xmlns:a16="http://schemas.microsoft.com/office/drawing/2014/main" id="{688D347B-D57E-4563-A341-B78A5220895A}"/>
              </a:ext>
            </a:extLst>
          </p:cNvPr>
          <p:cNvSpPr>
            <a:spLocks xmlns:a="http://schemas.openxmlformats.org/drawingml/2006/main" noGrp="1"/>
          </p:cNvSpPr>
          <p:nvPr/>
        </p:nvSpPr>
        <p:spPr>
          <a:xfrm xmlns:a="http://schemas.openxmlformats.org/drawingml/2006/main">
            <a:off x="457200" y="1225296"/>
            <a:ext cx="5943600" cy="4078224"/>
          </a:xfrm>
          <a:prstGeom xmlns:a="http://schemas.openxmlformats.org/drawingml/2006/main" prst="roundRect">
            <a:avLst>
              <a:gd name="adj" fmla="val 897"/>
            </a:avLst>
          </a:prstGeom>
          <a:solidFill xmlns:a="http://schemas.openxmlformats.org/drawingml/2006/main">
            <a:srgbClr val="FFFFFF"/>
          </a:solidFill>
          <a:ln xmlns:a="http://schemas.openxmlformats.org/drawingml/2006/main" w="10160">
            <a:solidFill>
              <a:srgbClr val="D5DBE1"/>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6" name="Text 4">
            <a:extLst xmlns:a="http://schemas.openxmlformats.org/drawingml/2006/main">
              <a:ext uri="{FF2B5EF4-FFF2-40B4-BE49-F238E27FC236}">
                <a16:creationId xmlns:a16="http://schemas.microsoft.com/office/drawing/2014/main" id="{9BC75A9F-7A92-45EA-AD0E-BBCB1BAC576B}"/>
              </a:ext>
            </a:extLst>
          </p:cNvPr>
          <p:cNvSpPr>
            <a:spLocks xmlns:a="http://schemas.openxmlformats.org/drawingml/2006/main" noGrp="1"/>
          </p:cNvSpPr>
          <p:nvPr/>
        </p:nvSpPr>
        <p:spPr>
          <a:xfrm xmlns:a="http://schemas.openxmlformats.org/drawingml/2006/main">
            <a:off x="621792" y="1344168"/>
            <a:ext cx="5614416"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Enterprise WLAN Revenue by Region, 1Q26</a:t>
            </a:r>
            <a:endParaRPr sz="1000">
              <a:latin typeface="Arial"/>
              <a:ea typeface="Arial"/>
              <a:cs typeface="Arial"/>
            </a:endParaRPr>
          </a:p>
        </p:txBody>
      </p:sp>
      <p:sp>
        <p:nvSpPr>
          <p:cNvPr id="7" name="Text 5">
            <a:extLst xmlns:a="http://schemas.openxmlformats.org/drawingml/2006/main">
              <a:ext uri="{FF2B5EF4-FFF2-40B4-BE49-F238E27FC236}">
                <a16:creationId xmlns:a16="http://schemas.microsoft.com/office/drawing/2014/main" id="{134D0936-1BB2-45DD-8010-05ECD41A4EDB}"/>
              </a:ext>
            </a:extLst>
          </p:cNvPr>
          <p:cNvSpPr>
            <a:spLocks xmlns:a="http://schemas.openxmlformats.org/drawingml/2006/main" noGrp="1"/>
          </p:cNvSpPr>
          <p:nvPr/>
        </p:nvSpPr>
        <p:spPr>
          <a:xfrm xmlns:a="http://schemas.openxmlformats.org/drawingml/2006/main">
            <a:off x="722376" y="1847088"/>
            <a:ext cx="713232"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950" b="1">
                <a:solidFill>
                  <a:srgbClr val="3E4548"/>
                </a:solidFill>
                <a:latin typeface="Arial"/>
                <a:ea typeface="Arial"/>
                <a:cs typeface="Arial"/>
              </a:rPr>
              <a:t>Americas</a:t>
            </a:r>
            <a:endParaRPr sz="950">
              <a:latin typeface="Arial"/>
              <a:ea typeface="Arial"/>
              <a:cs typeface="Arial"/>
            </a:endParaRPr>
          </a:p>
        </p:txBody>
      </p:sp>
      <p:sp>
        <p:nvSpPr>
          <p:cNvPr id="8" name="Shape 6">
            <a:extLst xmlns:a="http://schemas.openxmlformats.org/drawingml/2006/main">
              <a:ext uri="{FF2B5EF4-FFF2-40B4-BE49-F238E27FC236}">
                <a16:creationId xmlns:a16="http://schemas.microsoft.com/office/drawing/2014/main" id="{DCDCF175-6AC8-4FEF-9323-40FCE66D5A14}"/>
              </a:ext>
            </a:extLst>
          </p:cNvPr>
          <p:cNvSpPr>
            <a:spLocks xmlns:a="http://schemas.openxmlformats.org/drawingml/2006/main" noGrp="1"/>
          </p:cNvSpPr>
          <p:nvPr/>
        </p:nvSpPr>
        <p:spPr>
          <a:xfrm xmlns:a="http://schemas.openxmlformats.org/drawingml/2006/main">
            <a:off x="1481328" y="1856232"/>
            <a:ext cx="3337560" cy="320040"/>
          </a:xfrm>
          <a:prstGeom xmlns:a="http://schemas.openxmlformats.org/drawingml/2006/main" prst="roundRect">
            <a:avLst>
              <a:gd name="adj" fmla="val 11429"/>
            </a:avLst>
          </a:prstGeom>
          <a:solidFill xmlns:a="http://schemas.openxmlformats.org/drawingml/2006/main">
            <a:srgbClr val="EDF0F3"/>
          </a:solidFill>
          <a:ln xmlns:a="http://schemas.openxmlformats.org/drawingml/2006/main" w="12700">
            <a:solidFill>
              <a:srgbClr val="EDF0F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9" name="Shape 7">
            <a:extLst xmlns:a="http://schemas.openxmlformats.org/drawingml/2006/main">
              <a:ext uri="{FF2B5EF4-FFF2-40B4-BE49-F238E27FC236}">
                <a16:creationId xmlns:a16="http://schemas.microsoft.com/office/drawing/2014/main" id="{A5F8E214-5EBE-4001-B8FA-060AA0A4DE25}"/>
              </a:ext>
            </a:extLst>
          </p:cNvPr>
          <p:cNvSpPr>
            <a:spLocks xmlns:a="http://schemas.openxmlformats.org/drawingml/2006/main" noGrp="1"/>
          </p:cNvSpPr>
          <p:nvPr/>
        </p:nvSpPr>
        <p:spPr>
          <a:xfrm xmlns:a="http://schemas.openxmlformats.org/drawingml/2006/main">
            <a:off x="1481328" y="1856232"/>
            <a:ext cx="3337560" cy="320040"/>
          </a:xfrm>
          <a:prstGeom xmlns:a="http://schemas.openxmlformats.org/drawingml/2006/main" prst="roundRect">
            <a:avLst>
              <a:gd name="adj" fmla="val 11429"/>
            </a:avLst>
          </a:prstGeom>
          <a:solidFill xmlns:a="http://schemas.openxmlformats.org/drawingml/2006/main">
            <a:srgbClr val="1B1F21"/>
          </a:solidFill>
          <a:ln xmlns:a="http://schemas.openxmlformats.org/drawingml/2006/main" w="12700">
            <a:solidFill>
              <a:srgbClr val="123A6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0" name="Text 8">
            <a:extLst xmlns:a="http://schemas.openxmlformats.org/drawingml/2006/main">
              <a:ext uri="{FF2B5EF4-FFF2-40B4-BE49-F238E27FC236}">
                <a16:creationId xmlns:a16="http://schemas.microsoft.com/office/drawing/2014/main" id="{08AE3E1E-1D68-4979-9266-01B181E32ADC}"/>
              </a:ext>
            </a:extLst>
          </p:cNvPr>
          <p:cNvSpPr>
            <a:spLocks xmlns:a="http://schemas.openxmlformats.org/drawingml/2006/main" noGrp="1"/>
          </p:cNvSpPr>
          <p:nvPr/>
        </p:nvSpPr>
        <p:spPr>
          <a:xfrm xmlns:a="http://schemas.openxmlformats.org/drawingml/2006/main">
            <a:off x="4928616" y="1837944"/>
            <a:ext cx="576072"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930" b="1">
                <a:solidFill>
                  <a:srgbClr val="111416"/>
                </a:solidFill>
                <a:latin typeface="Arial"/>
                <a:ea typeface="Arial"/>
                <a:cs typeface="Arial"/>
              </a:rPr>
              <a:t>$1.29B</a:t>
            </a:r>
            <a:endParaRPr sz="930">
              <a:latin typeface="Arial"/>
              <a:ea typeface="Arial"/>
              <a:cs typeface="Arial"/>
            </a:endParaRPr>
          </a:p>
        </p:txBody>
      </p:sp>
      <p:sp>
        <p:nvSpPr>
          <p:cNvPr id="11" name="Text 9">
            <a:extLst xmlns:a="http://schemas.openxmlformats.org/drawingml/2006/main">
              <a:ext uri="{FF2B5EF4-FFF2-40B4-BE49-F238E27FC236}">
                <a16:creationId xmlns:a16="http://schemas.microsoft.com/office/drawing/2014/main" id="{69D8329D-ADEA-4550-BBD2-AC269BF5F6AA}"/>
              </a:ext>
            </a:extLst>
          </p:cNvPr>
          <p:cNvSpPr>
            <a:spLocks xmlns:a="http://schemas.openxmlformats.org/drawingml/2006/main" noGrp="1"/>
          </p:cNvSpPr>
          <p:nvPr/>
        </p:nvSpPr>
        <p:spPr>
          <a:xfrm xmlns:a="http://schemas.openxmlformats.org/drawingml/2006/main">
            <a:off x="5550408" y="1837944"/>
            <a:ext cx="493776"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80" b="1">
                <a:solidFill>
                  <a:srgbClr val="111416"/>
                </a:solidFill>
                <a:latin typeface="Arial"/>
                <a:ea typeface="Arial"/>
                <a:cs typeface="Arial"/>
              </a:rPr>
              <a:t>48.5%</a:t>
            </a:r>
            <a:endParaRPr sz="880">
              <a:latin typeface="Arial"/>
              <a:ea typeface="Arial"/>
              <a:cs typeface="Arial"/>
            </a:endParaRPr>
          </a:p>
        </p:txBody>
      </p:sp>
      <p:sp>
        <p:nvSpPr>
          <p:cNvPr id="12" name="Text 10">
            <a:extLst xmlns:a="http://schemas.openxmlformats.org/drawingml/2006/main">
              <a:ext uri="{FF2B5EF4-FFF2-40B4-BE49-F238E27FC236}">
                <a16:creationId xmlns:a16="http://schemas.microsoft.com/office/drawing/2014/main" id="{8AE293AA-035E-475C-8150-00958B63BF6B}"/>
              </a:ext>
            </a:extLst>
          </p:cNvPr>
          <p:cNvSpPr>
            <a:spLocks xmlns:a="http://schemas.openxmlformats.org/drawingml/2006/main" noGrp="1"/>
          </p:cNvSpPr>
          <p:nvPr/>
        </p:nvSpPr>
        <p:spPr>
          <a:xfrm xmlns:a="http://schemas.openxmlformats.org/drawingml/2006/main">
            <a:off x="4937760" y="2121408"/>
            <a:ext cx="10972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3D8B6D"/>
                </a:solidFill>
                <a:latin typeface="Arial"/>
                <a:ea typeface="Arial"/>
                <a:cs typeface="Arial"/>
              </a:rPr>
              <a:t>+17.0%</a:t>
            </a:r>
            <a:endParaRPr sz="800">
              <a:latin typeface="Arial"/>
              <a:ea typeface="Arial"/>
              <a:cs typeface="Arial"/>
            </a:endParaRPr>
          </a:p>
        </p:txBody>
      </p:sp>
      <p:sp>
        <p:nvSpPr>
          <p:cNvPr id="13" name="Text 11">
            <a:extLst xmlns:a="http://schemas.openxmlformats.org/drawingml/2006/main">
              <a:ext uri="{FF2B5EF4-FFF2-40B4-BE49-F238E27FC236}">
                <a16:creationId xmlns:a16="http://schemas.microsoft.com/office/drawing/2014/main" id="{0993383F-86B2-4787-A4B9-2002FB59F818}"/>
              </a:ext>
            </a:extLst>
          </p:cNvPr>
          <p:cNvSpPr>
            <a:spLocks xmlns:a="http://schemas.openxmlformats.org/drawingml/2006/main" noGrp="1"/>
          </p:cNvSpPr>
          <p:nvPr/>
        </p:nvSpPr>
        <p:spPr>
          <a:xfrm xmlns:a="http://schemas.openxmlformats.org/drawingml/2006/main">
            <a:off x="722376" y="2651760"/>
            <a:ext cx="713232"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950" b="1">
                <a:solidFill>
                  <a:srgbClr val="3E4548"/>
                </a:solidFill>
                <a:latin typeface="Arial"/>
                <a:ea typeface="Arial"/>
                <a:cs typeface="Arial"/>
              </a:rPr>
              <a:t>EMEA</a:t>
            </a:r>
            <a:endParaRPr sz="950">
              <a:latin typeface="Arial"/>
              <a:ea typeface="Arial"/>
              <a:cs typeface="Arial"/>
            </a:endParaRPr>
          </a:p>
        </p:txBody>
      </p:sp>
      <p:sp>
        <p:nvSpPr>
          <p:cNvPr id="14" name="Shape 12">
            <a:extLst xmlns:a="http://schemas.openxmlformats.org/drawingml/2006/main">
              <a:ext uri="{FF2B5EF4-FFF2-40B4-BE49-F238E27FC236}">
                <a16:creationId xmlns:a16="http://schemas.microsoft.com/office/drawing/2014/main" id="{B74EAFF1-6662-465C-A69F-1538B64D574B}"/>
              </a:ext>
            </a:extLst>
          </p:cNvPr>
          <p:cNvSpPr>
            <a:spLocks xmlns:a="http://schemas.openxmlformats.org/drawingml/2006/main" noGrp="1"/>
          </p:cNvSpPr>
          <p:nvPr/>
        </p:nvSpPr>
        <p:spPr>
          <a:xfrm xmlns:a="http://schemas.openxmlformats.org/drawingml/2006/main">
            <a:off x="1481328" y="2660904"/>
            <a:ext cx="3337560" cy="320040"/>
          </a:xfrm>
          <a:prstGeom xmlns:a="http://schemas.openxmlformats.org/drawingml/2006/main" prst="roundRect">
            <a:avLst>
              <a:gd name="adj" fmla="val 11429"/>
            </a:avLst>
          </a:prstGeom>
          <a:solidFill xmlns:a="http://schemas.openxmlformats.org/drawingml/2006/main">
            <a:srgbClr val="EDF0F3"/>
          </a:solidFill>
          <a:ln xmlns:a="http://schemas.openxmlformats.org/drawingml/2006/main" w="12700">
            <a:solidFill>
              <a:srgbClr val="EDF0F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5" name="Shape 13">
            <a:extLst xmlns:a="http://schemas.openxmlformats.org/drawingml/2006/main">
              <a:ext uri="{FF2B5EF4-FFF2-40B4-BE49-F238E27FC236}">
                <a16:creationId xmlns:a16="http://schemas.microsoft.com/office/drawing/2014/main" id="{11B68450-DC92-4744-92CB-A78EBAD296B0}"/>
              </a:ext>
            </a:extLst>
          </p:cNvPr>
          <p:cNvSpPr>
            <a:spLocks xmlns:a="http://schemas.openxmlformats.org/drawingml/2006/main" noGrp="1"/>
          </p:cNvSpPr>
          <p:nvPr/>
        </p:nvSpPr>
        <p:spPr>
          <a:xfrm xmlns:a="http://schemas.openxmlformats.org/drawingml/2006/main">
            <a:off x="1481328" y="2660904"/>
            <a:ext cx="2069028" cy="320040"/>
          </a:xfrm>
          <a:prstGeom xmlns:a="http://schemas.openxmlformats.org/drawingml/2006/main" prst="roundRect">
            <a:avLst>
              <a:gd name="adj" fmla="val 11429"/>
            </a:avLst>
          </a:prstGeom>
          <a:solidFill xmlns:a="http://schemas.openxmlformats.org/drawingml/2006/main">
            <a:srgbClr val="778B7A"/>
          </a:solidFill>
          <a:ln xmlns:a="http://schemas.openxmlformats.org/drawingml/2006/main" w="12700">
            <a:solidFill>
              <a:srgbClr val="2B8A8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16" name="Text 14">
            <a:extLst xmlns:a="http://schemas.openxmlformats.org/drawingml/2006/main">
              <a:ext uri="{FF2B5EF4-FFF2-40B4-BE49-F238E27FC236}">
                <a16:creationId xmlns:a16="http://schemas.microsoft.com/office/drawing/2014/main" id="{74741469-6587-4B00-9C3D-CBA3731F73F8}"/>
              </a:ext>
            </a:extLst>
          </p:cNvPr>
          <p:cNvSpPr>
            <a:spLocks xmlns:a="http://schemas.openxmlformats.org/drawingml/2006/main" noGrp="1"/>
          </p:cNvSpPr>
          <p:nvPr/>
        </p:nvSpPr>
        <p:spPr>
          <a:xfrm xmlns:a="http://schemas.openxmlformats.org/drawingml/2006/main">
            <a:off x="4928616" y="2642616"/>
            <a:ext cx="576072"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930" b="1">
                <a:solidFill>
                  <a:srgbClr val="111416"/>
                </a:solidFill>
                <a:latin typeface="Arial"/>
                <a:ea typeface="Arial"/>
                <a:cs typeface="Arial"/>
              </a:rPr>
              <a:t>$0.80B</a:t>
            </a:r>
            <a:endParaRPr sz="930">
              <a:latin typeface="Arial"/>
              <a:ea typeface="Arial"/>
              <a:cs typeface="Arial"/>
            </a:endParaRPr>
          </a:p>
        </p:txBody>
      </p:sp>
      <p:sp>
        <p:nvSpPr>
          <p:cNvPr id="17" name="Text 15">
            <a:extLst xmlns:a="http://schemas.openxmlformats.org/drawingml/2006/main">
              <a:ext uri="{FF2B5EF4-FFF2-40B4-BE49-F238E27FC236}">
                <a16:creationId xmlns:a16="http://schemas.microsoft.com/office/drawing/2014/main" id="{3F50AEBD-77B7-4343-9770-5524417E6635}"/>
              </a:ext>
            </a:extLst>
          </p:cNvPr>
          <p:cNvSpPr>
            <a:spLocks xmlns:a="http://schemas.openxmlformats.org/drawingml/2006/main" noGrp="1"/>
          </p:cNvSpPr>
          <p:nvPr/>
        </p:nvSpPr>
        <p:spPr>
          <a:xfrm xmlns:a="http://schemas.openxmlformats.org/drawingml/2006/main">
            <a:off x="5550408" y="2642616"/>
            <a:ext cx="493776"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80" b="1">
                <a:solidFill>
                  <a:srgbClr val="778B7A"/>
                </a:solidFill>
                <a:latin typeface="Arial"/>
                <a:ea typeface="Arial"/>
                <a:cs typeface="Arial"/>
              </a:rPr>
              <a:t>30.1%</a:t>
            </a:r>
            <a:endParaRPr sz="880">
              <a:latin typeface="Arial"/>
              <a:ea typeface="Arial"/>
              <a:cs typeface="Arial"/>
            </a:endParaRPr>
          </a:p>
        </p:txBody>
      </p:sp>
      <p:sp>
        <p:nvSpPr>
          <p:cNvPr id="18" name="Text 16">
            <a:extLst xmlns:a="http://schemas.openxmlformats.org/drawingml/2006/main">
              <a:ext uri="{FF2B5EF4-FFF2-40B4-BE49-F238E27FC236}">
                <a16:creationId xmlns:a16="http://schemas.microsoft.com/office/drawing/2014/main" id="{30D764BF-15F9-4368-BC51-BB65778EE2A3}"/>
              </a:ext>
            </a:extLst>
          </p:cNvPr>
          <p:cNvSpPr>
            <a:spLocks xmlns:a="http://schemas.openxmlformats.org/drawingml/2006/main" noGrp="1"/>
          </p:cNvSpPr>
          <p:nvPr/>
        </p:nvSpPr>
        <p:spPr>
          <a:xfrm xmlns:a="http://schemas.openxmlformats.org/drawingml/2006/main">
            <a:off x="4937760" y="2926080"/>
            <a:ext cx="10972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3D8B6D"/>
                </a:solidFill>
                <a:latin typeface="Arial"/>
                <a:ea typeface="Arial"/>
                <a:cs typeface="Arial"/>
              </a:rPr>
              <a:t>+15.7%</a:t>
            </a:r>
            <a:endParaRPr sz="800">
              <a:latin typeface="Arial"/>
              <a:ea typeface="Arial"/>
              <a:cs typeface="Arial"/>
            </a:endParaRPr>
          </a:p>
        </p:txBody>
      </p:sp>
      <p:sp>
        <p:nvSpPr>
          <p:cNvPr id="19" name="Text 17">
            <a:extLst xmlns:a="http://schemas.openxmlformats.org/drawingml/2006/main">
              <a:ext uri="{FF2B5EF4-FFF2-40B4-BE49-F238E27FC236}">
                <a16:creationId xmlns:a16="http://schemas.microsoft.com/office/drawing/2014/main" id="{1C0FB387-5535-479E-9A71-0AB44C75A230}"/>
              </a:ext>
            </a:extLst>
          </p:cNvPr>
          <p:cNvSpPr>
            <a:spLocks xmlns:a="http://schemas.openxmlformats.org/drawingml/2006/main" noGrp="1"/>
          </p:cNvSpPr>
          <p:nvPr/>
        </p:nvSpPr>
        <p:spPr>
          <a:xfrm xmlns:a="http://schemas.openxmlformats.org/drawingml/2006/main">
            <a:off x="722376" y="3456432"/>
            <a:ext cx="713232"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950" b="1">
                <a:solidFill>
                  <a:srgbClr val="3E4548"/>
                </a:solidFill>
                <a:latin typeface="Arial"/>
                <a:ea typeface="Arial"/>
                <a:cs typeface="Arial"/>
              </a:rPr>
              <a:t>APJ</a:t>
            </a:r>
            <a:endParaRPr sz="950">
              <a:latin typeface="Arial"/>
              <a:ea typeface="Arial"/>
              <a:cs typeface="Arial"/>
            </a:endParaRPr>
          </a:p>
        </p:txBody>
      </p:sp>
      <p:sp>
        <p:nvSpPr>
          <p:cNvPr id="20" name="Shape 18">
            <a:extLst xmlns:a="http://schemas.openxmlformats.org/drawingml/2006/main">
              <a:ext uri="{FF2B5EF4-FFF2-40B4-BE49-F238E27FC236}">
                <a16:creationId xmlns:a16="http://schemas.microsoft.com/office/drawing/2014/main" id="{7AB4611E-4D79-4B63-B3A6-059BAD94CCCC}"/>
              </a:ext>
            </a:extLst>
          </p:cNvPr>
          <p:cNvSpPr>
            <a:spLocks xmlns:a="http://schemas.openxmlformats.org/drawingml/2006/main" noGrp="1"/>
          </p:cNvSpPr>
          <p:nvPr/>
        </p:nvSpPr>
        <p:spPr>
          <a:xfrm xmlns:a="http://schemas.openxmlformats.org/drawingml/2006/main">
            <a:off x="1481328" y="3465576"/>
            <a:ext cx="3337560" cy="320040"/>
          </a:xfrm>
          <a:prstGeom xmlns:a="http://schemas.openxmlformats.org/drawingml/2006/main" prst="roundRect">
            <a:avLst>
              <a:gd name="adj" fmla="val 11429"/>
            </a:avLst>
          </a:prstGeom>
          <a:solidFill xmlns:a="http://schemas.openxmlformats.org/drawingml/2006/main">
            <a:srgbClr val="EDF0F3"/>
          </a:solidFill>
          <a:ln xmlns:a="http://schemas.openxmlformats.org/drawingml/2006/main" w="12700">
            <a:solidFill>
              <a:srgbClr val="EDF0F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1" name="Shape 19">
            <a:extLst xmlns:a="http://schemas.openxmlformats.org/drawingml/2006/main">
              <a:ext uri="{FF2B5EF4-FFF2-40B4-BE49-F238E27FC236}">
                <a16:creationId xmlns:a16="http://schemas.microsoft.com/office/drawing/2014/main" id="{F3CBB865-4863-49B1-A9B0-912396736839}"/>
              </a:ext>
            </a:extLst>
          </p:cNvPr>
          <p:cNvSpPr>
            <a:spLocks xmlns:a="http://schemas.openxmlformats.org/drawingml/2006/main" noGrp="1"/>
          </p:cNvSpPr>
          <p:nvPr/>
        </p:nvSpPr>
        <p:spPr>
          <a:xfrm xmlns:a="http://schemas.openxmlformats.org/drawingml/2006/main">
            <a:off x="1481328" y="3465576"/>
            <a:ext cx="1463093" cy="320040"/>
          </a:xfrm>
          <a:prstGeom xmlns:a="http://schemas.openxmlformats.org/drawingml/2006/main" prst="roundRect">
            <a:avLst>
              <a:gd name="adj" fmla="val 11429"/>
            </a:avLst>
          </a:prstGeom>
          <a:solidFill xmlns:a="http://schemas.openxmlformats.org/drawingml/2006/main">
            <a:srgbClr val="73A9C2"/>
          </a:solidFill>
          <a:ln xmlns:a="http://schemas.openxmlformats.org/drawingml/2006/main" w="12700">
            <a:solidFill>
              <a:srgbClr val="73A9C2"/>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2" name="Text 20">
            <a:extLst xmlns:a="http://schemas.openxmlformats.org/drawingml/2006/main">
              <a:ext uri="{FF2B5EF4-FFF2-40B4-BE49-F238E27FC236}">
                <a16:creationId xmlns:a16="http://schemas.microsoft.com/office/drawing/2014/main" id="{CA56ED69-6377-42B1-AA01-00A3699C008A}"/>
              </a:ext>
            </a:extLst>
          </p:cNvPr>
          <p:cNvSpPr>
            <a:spLocks xmlns:a="http://schemas.openxmlformats.org/drawingml/2006/main" noGrp="1"/>
          </p:cNvSpPr>
          <p:nvPr/>
        </p:nvSpPr>
        <p:spPr>
          <a:xfrm xmlns:a="http://schemas.openxmlformats.org/drawingml/2006/main">
            <a:off x="4928616" y="3447288"/>
            <a:ext cx="576072"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930" b="1">
                <a:solidFill>
                  <a:srgbClr val="111416"/>
                </a:solidFill>
                <a:latin typeface="Arial"/>
                <a:ea typeface="Arial"/>
                <a:cs typeface="Arial"/>
              </a:rPr>
              <a:t>$0.57B</a:t>
            </a:r>
            <a:endParaRPr sz="930">
              <a:latin typeface="Arial"/>
              <a:ea typeface="Arial"/>
              <a:cs typeface="Arial"/>
            </a:endParaRPr>
          </a:p>
        </p:txBody>
      </p:sp>
      <p:sp>
        <p:nvSpPr>
          <p:cNvPr id="23" name="Text 21">
            <a:extLst xmlns:a="http://schemas.openxmlformats.org/drawingml/2006/main">
              <a:ext uri="{FF2B5EF4-FFF2-40B4-BE49-F238E27FC236}">
                <a16:creationId xmlns:a16="http://schemas.microsoft.com/office/drawing/2014/main" id="{8BBCCE1A-02EB-4E7A-A086-AD6ECBA4480E}"/>
              </a:ext>
            </a:extLst>
          </p:cNvPr>
          <p:cNvSpPr>
            <a:spLocks xmlns:a="http://schemas.openxmlformats.org/drawingml/2006/main" noGrp="1"/>
          </p:cNvSpPr>
          <p:nvPr/>
        </p:nvSpPr>
        <p:spPr>
          <a:xfrm xmlns:a="http://schemas.openxmlformats.org/drawingml/2006/main">
            <a:off x="5550408" y="3447288"/>
            <a:ext cx="493776"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80" b="1">
                <a:solidFill>
                  <a:srgbClr val="73A9C2"/>
                </a:solidFill>
                <a:latin typeface="Arial"/>
                <a:ea typeface="Arial"/>
                <a:cs typeface="Arial"/>
              </a:rPr>
              <a:t>21.3%</a:t>
            </a:r>
            <a:endParaRPr sz="880">
              <a:latin typeface="Arial"/>
              <a:ea typeface="Arial"/>
              <a:cs typeface="Arial"/>
            </a:endParaRPr>
          </a:p>
        </p:txBody>
      </p:sp>
      <p:sp>
        <p:nvSpPr>
          <p:cNvPr id="24" name="Text 22">
            <a:extLst xmlns:a="http://schemas.openxmlformats.org/drawingml/2006/main">
              <a:ext uri="{FF2B5EF4-FFF2-40B4-BE49-F238E27FC236}">
                <a16:creationId xmlns:a16="http://schemas.microsoft.com/office/drawing/2014/main" id="{8262722C-2221-464D-89B6-C0FAF0E75651}"/>
              </a:ext>
            </a:extLst>
          </p:cNvPr>
          <p:cNvSpPr>
            <a:spLocks xmlns:a="http://schemas.openxmlformats.org/drawingml/2006/main" noGrp="1"/>
          </p:cNvSpPr>
          <p:nvPr/>
        </p:nvSpPr>
        <p:spPr>
          <a:xfrm xmlns:a="http://schemas.openxmlformats.org/drawingml/2006/main">
            <a:off x="4937760" y="3730752"/>
            <a:ext cx="10972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800">
                <a:solidFill>
                  <a:srgbClr val="3D8B6D"/>
                </a:solidFill>
                <a:latin typeface="Arial"/>
                <a:ea typeface="Arial"/>
                <a:cs typeface="Arial"/>
              </a:rPr>
              <a:t>+13.7%</a:t>
            </a:r>
            <a:endParaRPr sz="800">
              <a:latin typeface="Arial"/>
              <a:ea typeface="Arial"/>
              <a:cs typeface="Arial"/>
            </a:endParaRPr>
          </a:p>
        </p:txBody>
      </p:sp>
      <p:sp>
        <p:nvSpPr>
          <p:cNvPr id="25" name="Shape 23">
            <a:extLst xmlns:a="http://schemas.openxmlformats.org/drawingml/2006/main">
              <a:ext uri="{FF2B5EF4-FFF2-40B4-BE49-F238E27FC236}">
                <a16:creationId xmlns:a16="http://schemas.microsoft.com/office/drawing/2014/main" id="{8482D8FD-6171-4A9A-B75B-F9FFD5D962FD}"/>
              </a:ext>
            </a:extLst>
          </p:cNvPr>
          <p:cNvSpPr>
            <a:spLocks xmlns:a="http://schemas.openxmlformats.org/drawingml/2006/main" noGrp="1"/>
          </p:cNvSpPr>
          <p:nvPr/>
        </p:nvSpPr>
        <p:spPr>
          <a:xfrm xmlns:a="http://schemas.openxmlformats.org/drawingml/2006/main">
            <a:off x="749808" y="4325112"/>
            <a:ext cx="5358384" cy="621792"/>
          </a:xfrm>
          <a:prstGeom xmlns:a="http://schemas.openxmlformats.org/drawingml/2006/main" prst="roundRect">
            <a:avLst>
              <a:gd name="adj" fmla="val 5882"/>
            </a:avLst>
          </a:prstGeom>
          <a:solidFill xmlns:a="http://schemas.openxmlformats.org/drawingml/2006/main">
            <a:srgbClr val="EEF3F7"/>
          </a:solidFill>
          <a:ln xmlns:a="http://schemas.openxmlformats.org/drawingml/2006/main" w="8890">
            <a:solidFill>
              <a:srgbClr val="CBD8E2"/>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6" name="Text 24">
            <a:extLst xmlns:a="http://schemas.openxmlformats.org/drawingml/2006/main">
              <a:ext uri="{FF2B5EF4-FFF2-40B4-BE49-F238E27FC236}">
                <a16:creationId xmlns:a16="http://schemas.microsoft.com/office/drawing/2014/main" id="{C11D7498-ABC2-470C-8CC6-BC72859F17BE}"/>
              </a:ext>
            </a:extLst>
          </p:cNvPr>
          <p:cNvSpPr>
            <a:spLocks xmlns:a="http://schemas.openxmlformats.org/drawingml/2006/main" noGrp="1"/>
          </p:cNvSpPr>
          <p:nvPr/>
        </p:nvSpPr>
        <p:spPr>
          <a:xfrm xmlns:a="http://schemas.openxmlformats.org/drawingml/2006/main">
            <a:off x="932688" y="4462272"/>
            <a:ext cx="868680" cy="24688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600" b="1">
                <a:solidFill>
                  <a:srgbClr val="111416"/>
                </a:solidFill>
                <a:latin typeface="Arial"/>
                <a:ea typeface="Arial"/>
                <a:cs typeface="Arial"/>
              </a:rPr>
              <a:t>78.6%</a:t>
            </a:r>
            <a:endParaRPr sz="1700">
              <a:latin typeface="Arial"/>
              <a:ea typeface="Arial"/>
              <a:cs typeface="Arial"/>
            </a:endParaRPr>
          </a:p>
        </p:txBody>
      </p:sp>
      <p:sp>
        <p:nvSpPr>
          <p:cNvPr id="27" name="Text 25">
            <a:extLst xmlns:a="http://schemas.openxmlformats.org/drawingml/2006/main">
              <a:ext uri="{FF2B5EF4-FFF2-40B4-BE49-F238E27FC236}">
                <a16:creationId xmlns:a16="http://schemas.microsoft.com/office/drawing/2014/main" id="{C48B518B-9BB2-49FA-9445-CA7233E27483}"/>
              </a:ext>
            </a:extLst>
          </p:cNvPr>
          <p:cNvSpPr>
            <a:spLocks xmlns:a="http://schemas.openxmlformats.org/drawingml/2006/main" noGrp="1"/>
          </p:cNvSpPr>
          <p:nvPr/>
        </p:nvSpPr>
        <p:spPr>
          <a:xfrm xmlns:a="http://schemas.openxmlformats.org/drawingml/2006/main">
            <a:off x="1810512" y="4453128"/>
            <a:ext cx="3968496" cy="274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920">
                <a:solidFill>
                  <a:srgbClr val="3E4548"/>
                </a:solidFill>
                <a:latin typeface="Arial"/>
                <a:ea typeface="Arial"/>
                <a:cs typeface="Arial"/>
              </a:rPr>
              <a:t>of global enterprise WLAN revenue came from the Americas and EMEA combined in 1Q26.</a:t>
            </a:r>
            <a:endParaRPr sz="920">
              <a:latin typeface="Arial"/>
              <a:ea typeface="Arial"/>
              <a:cs typeface="Arial"/>
            </a:endParaRPr>
          </a:p>
        </p:txBody>
      </p:sp>
      <p:sp>
        <p:nvSpPr>
          <p:cNvPr id="28" name="Shape 26">
            <a:extLst xmlns:a="http://schemas.openxmlformats.org/drawingml/2006/main">
              <a:ext uri="{FF2B5EF4-FFF2-40B4-BE49-F238E27FC236}">
                <a16:creationId xmlns:a16="http://schemas.microsoft.com/office/drawing/2014/main" id="{43456422-E5E9-45C2-B4A6-7167F7F69C87}"/>
              </a:ext>
            </a:extLst>
          </p:cNvPr>
          <p:cNvSpPr>
            <a:spLocks xmlns:a="http://schemas.openxmlformats.org/drawingml/2006/main" noGrp="1"/>
          </p:cNvSpPr>
          <p:nvPr/>
        </p:nvSpPr>
        <p:spPr>
          <a:xfrm xmlns:a="http://schemas.openxmlformats.org/drawingml/2006/main">
            <a:off x="6583680" y="1225296"/>
            <a:ext cx="5102352" cy="2103120"/>
          </a:xfrm>
          <a:prstGeom xmlns:a="http://schemas.openxmlformats.org/drawingml/2006/main" prst="roundRect">
            <a:avLst>
              <a:gd name="adj" fmla="val 1739"/>
            </a:avLst>
          </a:prstGeom>
          <a:solidFill xmlns:a="http://schemas.openxmlformats.org/drawingml/2006/main">
            <a:srgbClr val="FFFFFF"/>
          </a:solidFill>
          <a:ln xmlns:a="http://schemas.openxmlformats.org/drawingml/2006/main" w="10160">
            <a:solidFill>
              <a:srgbClr val="D5DBE1"/>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29" name="Text 27">
            <a:extLst xmlns:a="http://schemas.openxmlformats.org/drawingml/2006/main">
              <a:ext uri="{FF2B5EF4-FFF2-40B4-BE49-F238E27FC236}">
                <a16:creationId xmlns:a16="http://schemas.microsoft.com/office/drawing/2014/main" id="{BB8955AD-39B6-43A2-85B1-741E8EBC4C2D}"/>
              </a:ext>
            </a:extLst>
          </p:cNvPr>
          <p:cNvSpPr>
            <a:spLocks xmlns:a="http://schemas.openxmlformats.org/drawingml/2006/main" noGrp="1"/>
          </p:cNvSpPr>
          <p:nvPr/>
        </p:nvSpPr>
        <p:spPr>
          <a:xfrm xmlns:a="http://schemas.openxmlformats.org/drawingml/2006/main">
            <a:off x="6748272" y="1344168"/>
            <a:ext cx="4773168"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b="1">
                <a:solidFill>
                  <a:srgbClr val="111416"/>
                </a:solidFill>
                <a:latin typeface="Arial"/>
                <a:ea typeface="Arial"/>
                <a:cs typeface="Arial"/>
              </a:rPr>
              <a:t>Enterprise WLAN Vendor Share, 1Q26</a:t>
            </a:r>
            <a:endParaRPr sz="1000">
              <a:latin typeface="Arial"/>
              <a:ea typeface="Arial"/>
              <a:cs typeface="Arial"/>
            </a:endParaRPr>
          </a:p>
        </p:txBody>
      </p:sp>
      <p:sp>
        <p:nvSpPr>
          <p:cNvPr id="30" name="Shape 28">
            <a:extLst xmlns:a="http://schemas.openxmlformats.org/drawingml/2006/main">
              <a:ext uri="{FF2B5EF4-FFF2-40B4-BE49-F238E27FC236}">
                <a16:creationId xmlns:a16="http://schemas.microsoft.com/office/drawing/2014/main" id="{F0E765EE-1106-459C-B65E-853107A7A664}"/>
              </a:ext>
            </a:extLst>
          </p:cNvPr>
          <p:cNvSpPr>
            <a:spLocks xmlns:a="http://schemas.openxmlformats.org/drawingml/2006/main" noGrp="1"/>
          </p:cNvSpPr>
          <p:nvPr/>
        </p:nvSpPr>
        <p:spPr>
          <a:xfrm xmlns:a="http://schemas.openxmlformats.org/drawingml/2006/main">
            <a:off x="6839712" y="1828800"/>
            <a:ext cx="1785622" cy="530352"/>
          </a:xfrm>
          <a:prstGeom xmlns:a="http://schemas.openxmlformats.org/drawingml/2006/main" prst="roundRect">
            <a:avLst>
              <a:gd name="adj" fmla="val 6897"/>
            </a:avLst>
          </a:prstGeom>
          <a:solidFill xmlns:a="http://schemas.openxmlformats.org/drawingml/2006/main">
            <a:srgbClr val="1B1F21"/>
          </a:solidFill>
          <a:ln xmlns:a="http://schemas.openxmlformats.org/drawingml/2006/main" w="12700">
            <a:solidFill>
              <a:srgbClr val="123A6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1" name="Text 29">
            <a:extLst xmlns:a="http://schemas.openxmlformats.org/drawingml/2006/main">
              <a:ext uri="{FF2B5EF4-FFF2-40B4-BE49-F238E27FC236}">
                <a16:creationId xmlns:a16="http://schemas.microsoft.com/office/drawing/2014/main" id="{0AFC60FF-0A4F-45FF-B117-562976D2C564}"/>
              </a:ext>
            </a:extLst>
          </p:cNvPr>
          <p:cNvSpPr>
            <a:spLocks xmlns:a="http://schemas.openxmlformats.org/drawingml/2006/main" noGrp="1"/>
          </p:cNvSpPr>
          <p:nvPr/>
        </p:nvSpPr>
        <p:spPr>
          <a:xfrm xmlns:a="http://schemas.openxmlformats.org/drawingml/2006/main">
            <a:off x="6858000" y="2002536"/>
            <a:ext cx="1749046"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60" b="1">
                <a:solidFill>
                  <a:srgbClr val="FFFFFF"/>
                </a:solidFill>
                <a:latin typeface="Arial"/>
                <a:ea typeface="Arial"/>
                <a:cs typeface="Arial"/>
              </a:rPr>
              <a:t>38.9%</a:t>
            </a:r>
            <a:endParaRPr sz="860">
              <a:latin typeface="Arial"/>
              <a:ea typeface="Arial"/>
              <a:cs typeface="Arial"/>
            </a:endParaRPr>
          </a:p>
        </p:txBody>
      </p:sp>
      <p:sp>
        <p:nvSpPr>
          <p:cNvPr id="32" name="Shape 30">
            <a:extLst xmlns:a="http://schemas.openxmlformats.org/drawingml/2006/main">
              <a:ext uri="{FF2B5EF4-FFF2-40B4-BE49-F238E27FC236}">
                <a16:creationId xmlns:a16="http://schemas.microsoft.com/office/drawing/2014/main" id="{3A38C9F6-8D12-4494-8311-FFE3AA498BFB}"/>
              </a:ext>
            </a:extLst>
          </p:cNvPr>
          <p:cNvSpPr>
            <a:spLocks xmlns:a="http://schemas.openxmlformats.org/drawingml/2006/main" noGrp="1"/>
          </p:cNvSpPr>
          <p:nvPr/>
        </p:nvSpPr>
        <p:spPr>
          <a:xfrm xmlns:a="http://schemas.openxmlformats.org/drawingml/2006/main">
            <a:off x="8625334" y="1828800"/>
            <a:ext cx="913467" cy="530352"/>
          </a:xfrm>
          <a:prstGeom xmlns:a="http://schemas.openxmlformats.org/drawingml/2006/main" prst="rect">
            <a:avLst/>
          </a:prstGeom>
          <a:solidFill xmlns:a="http://schemas.openxmlformats.org/drawingml/2006/main">
            <a:srgbClr val="778B7A"/>
          </a:solidFill>
          <a:ln xmlns:a="http://schemas.openxmlformats.org/drawingml/2006/main" w="12700">
            <a:solidFill>
              <a:srgbClr val="2B8A8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3" name="Text 31">
            <a:extLst xmlns:a="http://schemas.openxmlformats.org/drawingml/2006/main">
              <a:ext uri="{FF2B5EF4-FFF2-40B4-BE49-F238E27FC236}">
                <a16:creationId xmlns:a16="http://schemas.microsoft.com/office/drawing/2014/main" id="{CDC451A9-163B-433D-9B75-EEBBE61165C3}"/>
              </a:ext>
            </a:extLst>
          </p:cNvPr>
          <p:cNvSpPr>
            <a:spLocks xmlns:a="http://schemas.openxmlformats.org/drawingml/2006/main" noGrp="1"/>
          </p:cNvSpPr>
          <p:nvPr/>
        </p:nvSpPr>
        <p:spPr>
          <a:xfrm xmlns:a="http://schemas.openxmlformats.org/drawingml/2006/main">
            <a:off x="8643622" y="2002536"/>
            <a:ext cx="876891"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60" b="1">
                <a:solidFill>
                  <a:srgbClr val="FFFFFF"/>
                </a:solidFill>
                <a:latin typeface="Arial"/>
                <a:ea typeface="Arial"/>
                <a:cs typeface="Arial"/>
              </a:rPr>
              <a:t>19.9%</a:t>
            </a:r>
            <a:endParaRPr sz="860">
              <a:latin typeface="Arial"/>
              <a:ea typeface="Arial"/>
              <a:cs typeface="Arial"/>
            </a:endParaRPr>
          </a:p>
        </p:txBody>
      </p:sp>
      <p:sp>
        <p:nvSpPr>
          <p:cNvPr id="34" name="Shape 32">
            <a:extLst xmlns:a="http://schemas.openxmlformats.org/drawingml/2006/main">
              <a:ext uri="{FF2B5EF4-FFF2-40B4-BE49-F238E27FC236}">
                <a16:creationId xmlns:a16="http://schemas.microsoft.com/office/drawing/2014/main" id="{4466AAA2-8D6D-48C0-9E3E-AA387706FA7E}"/>
              </a:ext>
            </a:extLst>
          </p:cNvPr>
          <p:cNvSpPr>
            <a:spLocks xmlns:a="http://schemas.openxmlformats.org/drawingml/2006/main" noGrp="1"/>
          </p:cNvSpPr>
          <p:nvPr/>
        </p:nvSpPr>
        <p:spPr>
          <a:xfrm xmlns:a="http://schemas.openxmlformats.org/drawingml/2006/main">
            <a:off x="9538801" y="1828800"/>
            <a:ext cx="596737" cy="530352"/>
          </a:xfrm>
          <a:prstGeom xmlns:a="http://schemas.openxmlformats.org/drawingml/2006/main" prst="rect">
            <a:avLst/>
          </a:prstGeom>
          <a:solidFill xmlns:a="http://schemas.openxmlformats.org/drawingml/2006/main">
            <a:srgbClr val="73A9C2"/>
          </a:solidFill>
          <a:ln xmlns:a="http://schemas.openxmlformats.org/drawingml/2006/main" w="12700">
            <a:solidFill>
              <a:srgbClr val="73A9C2"/>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5" name="Shape 33">
            <a:extLst xmlns:a="http://schemas.openxmlformats.org/drawingml/2006/main">
              <a:ext uri="{FF2B5EF4-FFF2-40B4-BE49-F238E27FC236}">
                <a16:creationId xmlns:a16="http://schemas.microsoft.com/office/drawing/2014/main" id="{CFFDCCB7-78DC-40CA-A20C-676CF5699918}"/>
              </a:ext>
            </a:extLst>
          </p:cNvPr>
          <p:cNvSpPr>
            <a:spLocks xmlns:a="http://schemas.openxmlformats.org/drawingml/2006/main" noGrp="1"/>
          </p:cNvSpPr>
          <p:nvPr/>
        </p:nvSpPr>
        <p:spPr>
          <a:xfrm xmlns:a="http://schemas.openxmlformats.org/drawingml/2006/main">
            <a:off x="10135539" y="1828800"/>
            <a:ext cx="1294461" cy="530352"/>
          </a:xfrm>
          <a:prstGeom xmlns:a="http://schemas.openxmlformats.org/drawingml/2006/main" prst="rect">
            <a:avLst/>
          </a:prstGeom>
          <a:solidFill xmlns:a="http://schemas.openxmlformats.org/drawingml/2006/main">
            <a:srgbClr val="A8B1BA"/>
          </a:solidFill>
          <a:ln xmlns:a="http://schemas.openxmlformats.org/drawingml/2006/main" w="12700">
            <a:solidFill>
              <a:srgbClr val="A8B1B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6" name="Text 34">
            <a:extLst xmlns:a="http://schemas.openxmlformats.org/drawingml/2006/main">
              <a:ext uri="{FF2B5EF4-FFF2-40B4-BE49-F238E27FC236}">
                <a16:creationId xmlns:a16="http://schemas.microsoft.com/office/drawing/2014/main" id="{5E270411-94FF-43B8-99EC-2162E438FE12}"/>
              </a:ext>
            </a:extLst>
          </p:cNvPr>
          <p:cNvSpPr>
            <a:spLocks xmlns:a="http://schemas.openxmlformats.org/drawingml/2006/main" noGrp="1"/>
          </p:cNvSpPr>
          <p:nvPr/>
        </p:nvSpPr>
        <p:spPr>
          <a:xfrm xmlns:a="http://schemas.openxmlformats.org/drawingml/2006/main">
            <a:off x="10153827" y="2002536"/>
            <a:ext cx="1257885"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860" b="1">
                <a:solidFill>
                  <a:srgbClr val="FFFFFF"/>
                </a:solidFill>
                <a:latin typeface="Arial"/>
                <a:ea typeface="Arial"/>
                <a:cs typeface="Arial"/>
              </a:rPr>
              <a:t>28.2%</a:t>
            </a:r>
            <a:endParaRPr sz="860">
              <a:latin typeface="Arial"/>
              <a:ea typeface="Arial"/>
              <a:cs typeface="Arial"/>
            </a:endParaRPr>
          </a:p>
        </p:txBody>
      </p:sp>
      <p:sp>
        <p:nvSpPr>
          <p:cNvPr id="37" name="Shape 35">
            <a:extLst xmlns:a="http://schemas.openxmlformats.org/drawingml/2006/main">
              <a:ext uri="{FF2B5EF4-FFF2-40B4-BE49-F238E27FC236}">
                <a16:creationId xmlns:a16="http://schemas.microsoft.com/office/drawing/2014/main" id="{4D19F752-2E1E-4DBF-8DFD-DDE45244F96F}"/>
              </a:ext>
            </a:extLst>
          </p:cNvPr>
          <p:cNvSpPr>
            <a:spLocks xmlns:a="http://schemas.openxmlformats.org/drawingml/2006/main" noGrp="1"/>
          </p:cNvSpPr>
          <p:nvPr/>
        </p:nvSpPr>
        <p:spPr>
          <a:xfrm xmlns:a="http://schemas.openxmlformats.org/drawingml/2006/main">
            <a:off x="6858000" y="2606040"/>
            <a:ext cx="137160" cy="137160"/>
          </a:xfrm>
          <a:prstGeom xmlns:a="http://schemas.openxmlformats.org/drawingml/2006/main" prst="rect">
            <a:avLst/>
          </a:prstGeom>
          <a:solidFill xmlns:a="http://schemas.openxmlformats.org/drawingml/2006/main">
            <a:srgbClr val="1B1F21"/>
          </a:solidFill>
          <a:ln xmlns:a="http://schemas.openxmlformats.org/drawingml/2006/main" w="12700">
            <a:solidFill>
              <a:srgbClr val="123A6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38" name="Text 36">
            <a:extLst xmlns:a="http://schemas.openxmlformats.org/drawingml/2006/main">
              <a:ext uri="{FF2B5EF4-FFF2-40B4-BE49-F238E27FC236}">
                <a16:creationId xmlns:a16="http://schemas.microsoft.com/office/drawing/2014/main" id="{03C3EF1C-D743-464D-B053-27CBB41FF03B}"/>
              </a:ext>
            </a:extLst>
          </p:cNvPr>
          <p:cNvSpPr>
            <a:spLocks xmlns:a="http://schemas.openxmlformats.org/drawingml/2006/main" noGrp="1"/>
          </p:cNvSpPr>
          <p:nvPr/>
        </p:nvSpPr>
        <p:spPr>
          <a:xfrm xmlns:a="http://schemas.openxmlformats.org/drawingml/2006/main">
            <a:off x="7040880" y="2587752"/>
            <a:ext cx="566928"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3E4548"/>
                </a:solidFill>
                <a:latin typeface="Arial"/>
                <a:ea typeface="Arial"/>
                <a:cs typeface="Arial"/>
              </a:rPr>
              <a:t>Cisco</a:t>
            </a:r>
            <a:endParaRPr sz="800">
              <a:latin typeface="Arial"/>
              <a:ea typeface="Arial"/>
              <a:cs typeface="Arial"/>
            </a:endParaRPr>
          </a:p>
        </p:txBody>
      </p:sp>
      <p:sp>
        <p:nvSpPr>
          <p:cNvPr id="39" name="Shape 37">
            <a:extLst xmlns:a="http://schemas.openxmlformats.org/drawingml/2006/main">
              <a:ext uri="{FF2B5EF4-FFF2-40B4-BE49-F238E27FC236}">
                <a16:creationId xmlns:a16="http://schemas.microsoft.com/office/drawing/2014/main" id="{326A6041-51C1-45CF-A65D-27E8EAA81CF8}"/>
              </a:ext>
            </a:extLst>
          </p:cNvPr>
          <p:cNvSpPr>
            <a:spLocks xmlns:a="http://schemas.openxmlformats.org/drawingml/2006/main" noGrp="1"/>
          </p:cNvSpPr>
          <p:nvPr/>
        </p:nvSpPr>
        <p:spPr>
          <a:xfrm xmlns:a="http://schemas.openxmlformats.org/drawingml/2006/main">
            <a:off x="7818120" y="2606040"/>
            <a:ext cx="137160" cy="137160"/>
          </a:xfrm>
          <a:prstGeom xmlns:a="http://schemas.openxmlformats.org/drawingml/2006/main" prst="rect">
            <a:avLst/>
          </a:prstGeom>
          <a:solidFill xmlns:a="http://schemas.openxmlformats.org/drawingml/2006/main">
            <a:srgbClr val="778B7A"/>
          </a:solidFill>
          <a:ln xmlns:a="http://schemas.openxmlformats.org/drawingml/2006/main" w="12700">
            <a:solidFill>
              <a:srgbClr val="2B8A8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0" name="Text 38">
            <a:extLst xmlns:a="http://schemas.openxmlformats.org/drawingml/2006/main">
              <a:ext uri="{FF2B5EF4-FFF2-40B4-BE49-F238E27FC236}">
                <a16:creationId xmlns:a16="http://schemas.microsoft.com/office/drawing/2014/main" id="{4D0BA877-A52A-48BF-9C81-292A750274E5}"/>
              </a:ext>
            </a:extLst>
          </p:cNvPr>
          <p:cNvSpPr>
            <a:spLocks xmlns:a="http://schemas.openxmlformats.org/drawingml/2006/main" noGrp="1"/>
          </p:cNvSpPr>
          <p:nvPr/>
        </p:nvSpPr>
        <p:spPr>
          <a:xfrm xmlns:a="http://schemas.openxmlformats.org/drawingml/2006/main">
            <a:off x="8001000" y="2587752"/>
            <a:ext cx="566928"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3E4548"/>
                </a:solidFill>
                <a:latin typeface="Arial"/>
                <a:ea typeface="Arial"/>
                <a:cs typeface="Arial"/>
              </a:rPr>
              <a:t>HPE*</a:t>
            </a:r>
            <a:endParaRPr sz="800">
              <a:latin typeface="Arial"/>
              <a:ea typeface="Arial"/>
              <a:cs typeface="Arial"/>
            </a:endParaRPr>
          </a:p>
        </p:txBody>
      </p:sp>
      <p:sp>
        <p:nvSpPr>
          <p:cNvPr id="41" name="Shape 39">
            <a:extLst xmlns:a="http://schemas.openxmlformats.org/drawingml/2006/main">
              <a:ext uri="{FF2B5EF4-FFF2-40B4-BE49-F238E27FC236}">
                <a16:creationId xmlns:a16="http://schemas.microsoft.com/office/drawing/2014/main" id="{DACE1A42-5803-456F-93A9-194C1F0A8C94}"/>
              </a:ext>
            </a:extLst>
          </p:cNvPr>
          <p:cNvSpPr>
            <a:spLocks xmlns:a="http://schemas.openxmlformats.org/drawingml/2006/main" noGrp="1"/>
          </p:cNvSpPr>
          <p:nvPr/>
        </p:nvSpPr>
        <p:spPr>
          <a:xfrm xmlns:a="http://schemas.openxmlformats.org/drawingml/2006/main">
            <a:off x="8778240" y="2606040"/>
            <a:ext cx="137160" cy="137160"/>
          </a:xfrm>
          <a:prstGeom xmlns:a="http://schemas.openxmlformats.org/drawingml/2006/main" prst="rect">
            <a:avLst/>
          </a:prstGeom>
          <a:solidFill xmlns:a="http://schemas.openxmlformats.org/drawingml/2006/main">
            <a:srgbClr val="73A9C2"/>
          </a:solidFill>
          <a:ln xmlns:a="http://schemas.openxmlformats.org/drawingml/2006/main" w="12700">
            <a:solidFill>
              <a:srgbClr val="73A9C2"/>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2" name="Text 40">
            <a:extLst xmlns:a="http://schemas.openxmlformats.org/drawingml/2006/main">
              <a:ext uri="{FF2B5EF4-FFF2-40B4-BE49-F238E27FC236}">
                <a16:creationId xmlns:a16="http://schemas.microsoft.com/office/drawing/2014/main" id="{C27CB7DE-17E9-4A9C-8D03-CBDD67351B95}"/>
              </a:ext>
            </a:extLst>
          </p:cNvPr>
          <p:cNvSpPr>
            <a:spLocks xmlns:a="http://schemas.openxmlformats.org/drawingml/2006/main" noGrp="1"/>
          </p:cNvSpPr>
          <p:nvPr/>
        </p:nvSpPr>
        <p:spPr>
          <a:xfrm xmlns:a="http://schemas.openxmlformats.org/drawingml/2006/main">
            <a:off x="8961120" y="2587752"/>
            <a:ext cx="694944"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3E4548"/>
                </a:solidFill>
                <a:latin typeface="Arial"/>
                <a:ea typeface="Arial"/>
                <a:cs typeface="Arial"/>
              </a:rPr>
              <a:t>Ubiquiti</a:t>
            </a:r>
            <a:endParaRPr sz="800">
              <a:latin typeface="Arial"/>
              <a:ea typeface="Arial"/>
              <a:cs typeface="Arial"/>
            </a:endParaRPr>
          </a:p>
        </p:txBody>
      </p:sp>
      <p:sp>
        <p:nvSpPr>
          <p:cNvPr id="43" name="Shape 41">
            <a:extLst xmlns:a="http://schemas.openxmlformats.org/drawingml/2006/main">
              <a:ext uri="{FF2B5EF4-FFF2-40B4-BE49-F238E27FC236}">
                <a16:creationId xmlns:a16="http://schemas.microsoft.com/office/drawing/2014/main" id="{5A63212D-3451-4F41-BC56-57A507260240}"/>
              </a:ext>
            </a:extLst>
          </p:cNvPr>
          <p:cNvSpPr>
            <a:spLocks xmlns:a="http://schemas.openxmlformats.org/drawingml/2006/main" noGrp="1"/>
          </p:cNvSpPr>
          <p:nvPr/>
        </p:nvSpPr>
        <p:spPr>
          <a:xfrm xmlns:a="http://schemas.openxmlformats.org/drawingml/2006/main">
            <a:off x="9921240" y="2606040"/>
            <a:ext cx="137160" cy="137160"/>
          </a:xfrm>
          <a:prstGeom xmlns:a="http://schemas.openxmlformats.org/drawingml/2006/main" prst="rect">
            <a:avLst/>
          </a:prstGeom>
          <a:solidFill xmlns:a="http://schemas.openxmlformats.org/drawingml/2006/main">
            <a:srgbClr val="A8B1BA"/>
          </a:solidFill>
          <a:ln xmlns:a="http://schemas.openxmlformats.org/drawingml/2006/main" w="12700">
            <a:solidFill>
              <a:srgbClr val="A8B1BA"/>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4" name="Text 42">
            <a:extLst xmlns:a="http://schemas.openxmlformats.org/drawingml/2006/main">
              <a:ext uri="{FF2B5EF4-FFF2-40B4-BE49-F238E27FC236}">
                <a16:creationId xmlns:a16="http://schemas.microsoft.com/office/drawing/2014/main" id="{8A7055E1-837A-433F-BE8D-090EB1EE5A56}"/>
              </a:ext>
            </a:extLst>
          </p:cNvPr>
          <p:cNvSpPr>
            <a:spLocks xmlns:a="http://schemas.openxmlformats.org/drawingml/2006/main" noGrp="1"/>
          </p:cNvSpPr>
          <p:nvPr/>
        </p:nvSpPr>
        <p:spPr>
          <a:xfrm xmlns:a="http://schemas.openxmlformats.org/drawingml/2006/main">
            <a:off x="10104120" y="2587752"/>
            <a:ext cx="566928"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a:solidFill>
                  <a:srgbClr val="3E4548"/>
                </a:solidFill>
                <a:latin typeface="Arial"/>
                <a:ea typeface="Arial"/>
                <a:cs typeface="Arial"/>
              </a:rPr>
              <a:t>Other</a:t>
            </a:r>
            <a:endParaRPr sz="800">
              <a:latin typeface="Arial"/>
              <a:ea typeface="Arial"/>
              <a:cs typeface="Arial"/>
            </a:endParaRPr>
          </a:p>
        </p:txBody>
      </p:sp>
      <p:sp>
        <p:nvSpPr>
          <p:cNvPr id="45" name="Text 43">
            <a:extLst xmlns:a="http://schemas.openxmlformats.org/drawingml/2006/main">
              <a:ext uri="{FF2B5EF4-FFF2-40B4-BE49-F238E27FC236}">
                <a16:creationId xmlns:a16="http://schemas.microsoft.com/office/drawing/2014/main" id="{63C1654E-DA3A-469F-A8AD-1391B5420015}"/>
              </a:ext>
            </a:extLst>
          </p:cNvPr>
          <p:cNvSpPr>
            <a:spLocks xmlns:a="http://schemas.openxmlformats.org/drawingml/2006/main" noGrp="1"/>
          </p:cNvSpPr>
          <p:nvPr/>
        </p:nvSpPr>
        <p:spPr>
          <a:xfrm xmlns:a="http://schemas.openxmlformats.org/drawingml/2006/main">
            <a:off x="6839712" y="2907792"/>
            <a:ext cx="4553712"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800" i="1">
                <a:solidFill>
                  <a:srgbClr val="66727E"/>
                </a:solidFill>
                <a:latin typeface="Arial"/>
                <a:ea typeface="Arial"/>
                <a:cs typeface="Arial"/>
              </a:rPr>
              <a:t>*HPE share reflects the combined HPE Aruba and HPE Juniper Networking business.</a:t>
            </a:r>
            <a:endParaRPr sz="800">
              <a:latin typeface="Arial"/>
              <a:ea typeface="Arial"/>
              <a:cs typeface="Arial"/>
            </a:endParaRPr>
          </a:p>
        </p:txBody>
      </p:sp>
      <p:sp>
        <p:nvSpPr>
          <p:cNvPr id="46" name="Shape 44">
            <a:extLst xmlns:a="http://schemas.openxmlformats.org/drawingml/2006/main">
              <a:ext uri="{FF2B5EF4-FFF2-40B4-BE49-F238E27FC236}">
                <a16:creationId xmlns:a16="http://schemas.microsoft.com/office/drawing/2014/main" id="{66BAF692-026B-49CA-B1AA-D1672F1C353E}"/>
              </a:ext>
            </a:extLst>
          </p:cNvPr>
          <p:cNvSpPr>
            <a:spLocks xmlns:a="http://schemas.openxmlformats.org/drawingml/2006/main" noGrp="1"/>
          </p:cNvSpPr>
          <p:nvPr/>
        </p:nvSpPr>
        <p:spPr>
          <a:xfrm xmlns:a="http://schemas.openxmlformats.org/drawingml/2006/main">
            <a:off x="6583680" y="3511296"/>
            <a:ext cx="5102352" cy="1792224"/>
          </a:xfrm>
          <a:prstGeom xmlns:a="http://schemas.openxmlformats.org/drawingml/2006/main" prst="roundRect">
            <a:avLst>
              <a:gd name="adj" fmla="val 2041"/>
            </a:avLst>
          </a:prstGeom>
          <a:solidFill xmlns:a="http://schemas.openxmlformats.org/drawingml/2006/main">
            <a:srgbClr val="FFFFFF"/>
          </a:solidFill>
          <a:ln xmlns:a="http://schemas.openxmlformats.org/drawingml/2006/main" w="10160">
            <a:solidFill>
              <a:srgbClr val="D5DBE1"/>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47" name="Text 45">
            <a:extLst xmlns:a="http://schemas.openxmlformats.org/drawingml/2006/main">
              <a:ext uri="{FF2B5EF4-FFF2-40B4-BE49-F238E27FC236}">
                <a16:creationId xmlns:a16="http://schemas.microsoft.com/office/drawing/2014/main" id="{014FEFAA-151E-44F0-AB13-A59F52F0BF65}"/>
              </a:ext>
            </a:extLst>
          </p:cNvPr>
          <p:cNvSpPr>
            <a:spLocks xmlns:a="http://schemas.openxmlformats.org/drawingml/2006/main" noGrp="1"/>
          </p:cNvSpPr>
          <p:nvPr/>
        </p:nvSpPr>
        <p:spPr>
          <a:xfrm xmlns:a="http://schemas.openxmlformats.org/drawingml/2006/main">
            <a:off x="6748272" y="3630168"/>
            <a:ext cx="4773168" cy="219456"/>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30" b="1">
                <a:solidFill>
                  <a:srgbClr val="111416"/>
                </a:solidFill>
                <a:latin typeface="Arial"/>
                <a:ea typeface="Arial"/>
                <a:cs typeface="Arial"/>
              </a:rPr>
              <a:t>Portfolio Convergence Events</a:t>
            </a:r>
            <a:endParaRPr sz="1030">
              <a:latin typeface="Arial"/>
              <a:ea typeface="Arial"/>
              <a:cs typeface="Arial"/>
            </a:endParaRPr>
          </a:p>
        </p:txBody>
      </p:sp>
      <p:sp>
        <p:nvSpPr>
          <p:cNvPr id="48" name="Shape 46">
            <a:extLst xmlns:a="http://schemas.openxmlformats.org/drawingml/2006/main">
              <a:ext uri="{FF2B5EF4-FFF2-40B4-BE49-F238E27FC236}">
                <a16:creationId xmlns:a16="http://schemas.microsoft.com/office/drawing/2014/main" id="{51C35E35-362F-4560-BE8E-5133BE607EDE}"/>
              </a:ext>
            </a:extLst>
          </p:cNvPr>
          <p:cNvSpPr>
            <a:spLocks xmlns:a="http://schemas.openxmlformats.org/drawingml/2006/main" noGrp="1"/>
          </p:cNvSpPr>
          <p:nvPr/>
        </p:nvSpPr>
        <p:spPr>
          <a:xfrm xmlns:a="http://schemas.openxmlformats.org/drawingml/2006/main">
            <a:off x="7004304" y="4266395"/>
            <a:ext cx="4206240" cy="0"/>
          </a:xfrm>
          <a:prstGeom xmlns:a="http://schemas.openxmlformats.org/drawingml/2006/main" prst="line">
            <a:avLst/>
          </a:prstGeom>
          <a:noFill xmlns:a="http://schemas.openxmlformats.org/drawingml/2006/main"/>
          <a:ln xmlns:a="http://schemas.openxmlformats.org/drawingml/2006/main" w="15240">
            <a:solidFill>
              <a:srgbClr val="D5DBE1"/>
            </a:solidFill>
            <a:prstDash val="solid"/>
          </a:ln>
        </p:spPr>
        <p:txBody>
          <a:bodyPr xmlns:a="http://schemas.openxmlformats.org/drawingml/2006/main"/>
          <a:lstStyle xmlns:a="http://schemas.openxmlformats.org/drawingml/2006/main"/>
          <a:p xmlns:a="http://schemas.openxmlformats.org/drawingml/2006/main">
            <a:endParaRPr/>
          </a:p>
        </p:txBody>
      </p:sp>
      <p:sp>
        <p:nvSpPr>
          <p:cNvPr id="49" name="Shape 47">
            <a:extLst xmlns:a="http://schemas.openxmlformats.org/drawingml/2006/main">
              <a:ext uri="{FF2B5EF4-FFF2-40B4-BE49-F238E27FC236}">
                <a16:creationId xmlns:a16="http://schemas.microsoft.com/office/drawing/2014/main" id="{3C3D4442-F6B3-48D6-92C2-FC301FE066A5}"/>
              </a:ext>
            </a:extLst>
          </p:cNvPr>
          <p:cNvSpPr>
            <a:spLocks xmlns:a="http://schemas.openxmlformats.org/drawingml/2006/main" noGrp="1"/>
          </p:cNvSpPr>
          <p:nvPr/>
        </p:nvSpPr>
        <p:spPr>
          <a:xfrm xmlns:a="http://schemas.openxmlformats.org/drawingml/2006/main">
            <a:off x="7406640" y="4165811"/>
            <a:ext cx="201168" cy="201168"/>
          </a:xfrm>
          <a:prstGeom xmlns:a="http://schemas.openxmlformats.org/drawingml/2006/main" prst="ellipse">
            <a:avLst/>
          </a:prstGeom>
          <a:solidFill xmlns:a="http://schemas.openxmlformats.org/drawingml/2006/main">
            <a:srgbClr val="1B1F21"/>
          </a:solidFill>
          <a:ln xmlns:a="http://schemas.openxmlformats.org/drawingml/2006/main" w="12700">
            <a:solidFill>
              <a:srgbClr val="FFFFFF"/>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0" name="Text 48">
            <a:extLst xmlns:a="http://schemas.openxmlformats.org/drawingml/2006/main">
              <a:ext uri="{FF2B5EF4-FFF2-40B4-BE49-F238E27FC236}">
                <a16:creationId xmlns:a16="http://schemas.microsoft.com/office/drawing/2014/main" id="{1A61F4EF-6BE5-4806-BDC4-C70E5CBFDCD7}"/>
              </a:ext>
            </a:extLst>
          </p:cNvPr>
          <p:cNvSpPr>
            <a:spLocks xmlns:a="http://schemas.openxmlformats.org/drawingml/2006/main" noGrp="1"/>
          </p:cNvSpPr>
          <p:nvPr/>
        </p:nvSpPr>
        <p:spPr>
          <a:xfrm xmlns:a="http://schemas.openxmlformats.org/drawingml/2006/main">
            <a:off x="7223760" y="3864059"/>
            <a:ext cx="585216"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b="1">
                <a:solidFill>
                  <a:srgbClr val="111416"/>
                </a:solidFill>
                <a:latin typeface="Arial"/>
                <a:ea typeface="Arial"/>
                <a:cs typeface="Arial"/>
              </a:rPr>
              <a:t>Jul 2025</a:t>
            </a:r>
            <a:endParaRPr sz="800">
              <a:latin typeface="Arial"/>
              <a:ea typeface="Arial"/>
              <a:cs typeface="Arial"/>
            </a:endParaRPr>
          </a:p>
        </p:txBody>
      </p:sp>
      <p:sp>
        <p:nvSpPr>
          <p:cNvPr id="51" name="Text 49">
            <a:extLst xmlns:a="http://schemas.openxmlformats.org/drawingml/2006/main">
              <a:ext uri="{FF2B5EF4-FFF2-40B4-BE49-F238E27FC236}">
                <a16:creationId xmlns:a16="http://schemas.microsoft.com/office/drawing/2014/main" id="{FCB21332-1497-4214-8F67-B5921B7C4984}"/>
              </a:ext>
            </a:extLst>
          </p:cNvPr>
          <p:cNvSpPr>
            <a:spLocks xmlns:a="http://schemas.openxmlformats.org/drawingml/2006/main" noGrp="1"/>
          </p:cNvSpPr>
          <p:nvPr/>
        </p:nvSpPr>
        <p:spPr>
          <a:xfrm xmlns:a="http://schemas.openxmlformats.org/drawingml/2006/main">
            <a:off x="6967728" y="4485851"/>
            <a:ext cx="10972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80" b="1">
                <a:solidFill>
                  <a:srgbClr val="111416"/>
                </a:solidFill>
                <a:latin typeface="Arial"/>
                <a:ea typeface="Arial"/>
                <a:cs typeface="Arial"/>
              </a:rPr>
              <a:t>HPE + Juniper</a:t>
            </a:r>
            <a:endParaRPr sz="880">
              <a:latin typeface="Arial"/>
              <a:ea typeface="Arial"/>
              <a:cs typeface="Arial"/>
            </a:endParaRPr>
          </a:p>
        </p:txBody>
      </p:sp>
      <p:sp>
        <p:nvSpPr>
          <p:cNvPr id="52" name="Text 50">
            <a:extLst xmlns:a="http://schemas.openxmlformats.org/drawingml/2006/main">
              <a:ext uri="{FF2B5EF4-FFF2-40B4-BE49-F238E27FC236}">
                <a16:creationId xmlns:a16="http://schemas.microsoft.com/office/drawing/2014/main" id="{B49E758F-F049-44E0-8076-856C1253F9B7}"/>
              </a:ext>
            </a:extLst>
          </p:cNvPr>
          <p:cNvSpPr>
            <a:spLocks xmlns:a="http://schemas.openxmlformats.org/drawingml/2006/main" noGrp="1"/>
          </p:cNvSpPr>
          <p:nvPr/>
        </p:nvSpPr>
        <p:spPr>
          <a:xfrm xmlns:a="http://schemas.openxmlformats.org/drawingml/2006/main">
            <a:off x="6675120" y="4723595"/>
            <a:ext cx="169164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t">
            <a:noAutofit/>
          </a:bodyPr>
          <a:lstStyle xmlns:a="http://schemas.openxmlformats.org/drawingml/2006/main"/>
          <a:p xmlns:a="http://schemas.openxmlformats.org/drawingml/2006/main">
            <a:pPr marL="0" indent="0" algn="ctr">
              <a:buNone/>
            </a:pPr>
            <a:r>
              <a:rPr sz="800">
                <a:solidFill>
                  <a:srgbClr val="3E4548"/>
                </a:solidFill>
                <a:latin typeface="Arial"/>
                <a:ea typeface="Arial"/>
                <a:cs typeface="Arial"/>
              </a:rPr>
              <a:t>The transaction doubled HPE’s networking business and expanded coverage across campus, routing, data center, security and cloud-native operations.</a:t>
            </a:r>
            <a:endParaRPr sz="800">
              <a:latin typeface="Arial"/>
              <a:ea typeface="Arial"/>
              <a:cs typeface="Arial"/>
            </a:endParaRPr>
          </a:p>
        </p:txBody>
      </p:sp>
      <p:sp>
        <p:nvSpPr>
          <p:cNvPr id="53" name="Shape 51">
            <a:extLst xmlns:a="http://schemas.openxmlformats.org/drawingml/2006/main">
              <a:ext uri="{FF2B5EF4-FFF2-40B4-BE49-F238E27FC236}">
                <a16:creationId xmlns:a16="http://schemas.microsoft.com/office/drawing/2014/main" id="{C6561C8D-C92D-47A6-8A66-1D174C2FA5BE}"/>
              </a:ext>
            </a:extLst>
          </p:cNvPr>
          <p:cNvSpPr>
            <a:spLocks xmlns:a="http://schemas.openxmlformats.org/drawingml/2006/main" noGrp="1"/>
          </p:cNvSpPr>
          <p:nvPr/>
        </p:nvSpPr>
        <p:spPr>
          <a:xfrm xmlns:a="http://schemas.openxmlformats.org/drawingml/2006/main">
            <a:off x="9601200" y="4165811"/>
            <a:ext cx="201168" cy="201168"/>
          </a:xfrm>
          <a:prstGeom xmlns:a="http://schemas.openxmlformats.org/drawingml/2006/main" prst="ellipse">
            <a:avLst/>
          </a:prstGeom>
          <a:solidFill xmlns:a="http://schemas.openxmlformats.org/drawingml/2006/main">
            <a:srgbClr val="778B7A"/>
          </a:solidFill>
          <a:ln xmlns:a="http://schemas.openxmlformats.org/drawingml/2006/main" w="12700">
            <a:solidFill>
              <a:srgbClr val="FFFFFF"/>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4" name="Text 52">
            <a:extLst xmlns:a="http://schemas.openxmlformats.org/drawingml/2006/main">
              <a:ext uri="{FF2B5EF4-FFF2-40B4-BE49-F238E27FC236}">
                <a16:creationId xmlns:a16="http://schemas.microsoft.com/office/drawing/2014/main" id="{9DA2DB71-913C-41DD-AE73-E7D154FE1146}"/>
              </a:ext>
            </a:extLst>
          </p:cNvPr>
          <p:cNvSpPr>
            <a:spLocks xmlns:a="http://schemas.openxmlformats.org/drawingml/2006/main" noGrp="1"/>
          </p:cNvSpPr>
          <p:nvPr/>
        </p:nvSpPr>
        <p:spPr>
          <a:xfrm xmlns:a="http://schemas.openxmlformats.org/drawingml/2006/main">
            <a:off x="9418320" y="3864059"/>
            <a:ext cx="585216"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b="1">
                <a:solidFill>
                  <a:srgbClr val="778B7A"/>
                </a:solidFill>
                <a:latin typeface="Arial"/>
                <a:ea typeface="Arial"/>
                <a:cs typeface="Arial"/>
              </a:rPr>
              <a:t>Jul 2025</a:t>
            </a:r>
            <a:endParaRPr sz="800">
              <a:latin typeface="Arial"/>
              <a:ea typeface="Arial"/>
              <a:cs typeface="Arial"/>
            </a:endParaRPr>
          </a:p>
        </p:txBody>
      </p:sp>
      <p:sp>
        <p:nvSpPr>
          <p:cNvPr id="55" name="Text 53">
            <a:extLst xmlns:a="http://schemas.openxmlformats.org/drawingml/2006/main">
              <a:ext uri="{FF2B5EF4-FFF2-40B4-BE49-F238E27FC236}">
                <a16:creationId xmlns:a16="http://schemas.microsoft.com/office/drawing/2014/main" id="{94168F0C-6465-42F5-9B8B-614FB837304C}"/>
              </a:ext>
            </a:extLst>
          </p:cNvPr>
          <p:cNvSpPr>
            <a:spLocks xmlns:a="http://schemas.openxmlformats.org/drawingml/2006/main" noGrp="1"/>
          </p:cNvSpPr>
          <p:nvPr/>
        </p:nvSpPr>
        <p:spPr>
          <a:xfrm xmlns:a="http://schemas.openxmlformats.org/drawingml/2006/main">
            <a:off x="9162288" y="4485851"/>
            <a:ext cx="109728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80" b="1">
                <a:solidFill>
                  <a:srgbClr val="111416"/>
                </a:solidFill>
                <a:latin typeface="Arial"/>
                <a:ea typeface="Arial"/>
                <a:cs typeface="Arial"/>
              </a:rPr>
              <a:t>Arista + VeloCloud</a:t>
            </a:r>
            <a:endParaRPr sz="880">
              <a:latin typeface="Arial"/>
              <a:ea typeface="Arial"/>
              <a:cs typeface="Arial"/>
            </a:endParaRPr>
          </a:p>
        </p:txBody>
      </p:sp>
      <p:sp>
        <p:nvSpPr>
          <p:cNvPr id="56" name="Text 54">
            <a:extLst xmlns:a="http://schemas.openxmlformats.org/drawingml/2006/main">
              <a:ext uri="{FF2B5EF4-FFF2-40B4-BE49-F238E27FC236}">
                <a16:creationId xmlns:a16="http://schemas.microsoft.com/office/drawing/2014/main" id="{9A5FACA7-6D7A-4085-9799-33F64EC8CB2E}"/>
              </a:ext>
            </a:extLst>
          </p:cNvPr>
          <p:cNvSpPr>
            <a:spLocks xmlns:a="http://schemas.openxmlformats.org/drawingml/2006/main" noGrp="1"/>
          </p:cNvSpPr>
          <p:nvPr/>
        </p:nvSpPr>
        <p:spPr>
          <a:xfrm xmlns:a="http://schemas.openxmlformats.org/drawingml/2006/main">
            <a:off x="8869680" y="4723595"/>
            <a:ext cx="169164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t">
            <a:noAutofit/>
          </a:bodyPr>
          <a:lstStyle xmlns:a="http://schemas.openxmlformats.org/drawingml/2006/main"/>
          <a:p xmlns:a="http://schemas.openxmlformats.org/drawingml/2006/main">
            <a:pPr marL="0" indent="0" algn="ctr">
              <a:buNone/>
            </a:pPr>
            <a:r>
              <a:rPr sz="800">
                <a:solidFill>
                  <a:srgbClr val="3E4548"/>
                </a:solidFill>
                <a:latin typeface="Arial"/>
                <a:ea typeface="Arial"/>
                <a:cs typeface="Arial"/>
              </a:rPr>
              <a:t>Arista added an established SD-WAN portfolio to its switching and Wi-Fi business, widening its enterprise branch scope.</a:t>
            </a:r>
            <a:endParaRPr sz="800">
              <a:latin typeface="Arial"/>
              <a:ea typeface="Arial"/>
              <a:cs typeface="Arial"/>
            </a:endParaRPr>
          </a:p>
        </p:txBody>
      </p:sp>
      <p:sp>
        <p:nvSpPr>
          <p:cNvPr id="57" name="Shape 55">
            <a:extLst xmlns:a="http://schemas.openxmlformats.org/drawingml/2006/main">
              <a:ext uri="{FF2B5EF4-FFF2-40B4-BE49-F238E27FC236}">
                <a16:creationId xmlns:a16="http://schemas.microsoft.com/office/drawing/2014/main" id="{E6EEE3B5-EA85-4724-A782-4A8ABCDF3A31}"/>
              </a:ext>
            </a:extLst>
          </p:cNvPr>
          <p:cNvSpPr>
            <a:spLocks xmlns:a="http://schemas.openxmlformats.org/drawingml/2006/main" noGrp="1"/>
          </p:cNvSpPr>
          <p:nvPr/>
        </p:nvSpPr>
        <p:spPr>
          <a:xfrm xmlns:a="http://schemas.openxmlformats.org/drawingml/2006/main">
            <a:off x="457200" y="5711146"/>
            <a:ext cx="11228832" cy="424477"/>
          </a:xfrm>
          <a:prstGeom xmlns:a="http://schemas.openxmlformats.org/drawingml/2006/main" prst="roundRect">
            <a:avLst>
              <a:gd name="adj" fmla="val 6061"/>
            </a:avLst>
          </a:prstGeom>
          <a:solidFill xmlns:a="http://schemas.openxmlformats.org/drawingml/2006/main">
            <a:srgbClr val="E9F0F5"/>
          </a:solidFill>
          <a:ln xmlns:a="http://schemas.openxmlformats.org/drawingml/2006/main" w="10160">
            <a:solidFill>
              <a:srgbClr val="C9D8E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8" name="Shape 56">
            <a:extLst xmlns:a="http://schemas.openxmlformats.org/drawingml/2006/main">
              <a:ext uri="{FF2B5EF4-FFF2-40B4-BE49-F238E27FC236}">
                <a16:creationId xmlns:a16="http://schemas.microsoft.com/office/drawing/2014/main" id="{2ABF03F3-9E79-43B4-976E-2F743026043E}"/>
              </a:ext>
            </a:extLst>
          </p:cNvPr>
          <p:cNvSpPr>
            <a:spLocks xmlns:a="http://schemas.openxmlformats.org/drawingml/2006/main" noGrp="1"/>
          </p:cNvSpPr>
          <p:nvPr/>
        </p:nvSpPr>
        <p:spPr>
          <a:xfrm xmlns:a="http://schemas.openxmlformats.org/drawingml/2006/main">
            <a:off x="457200" y="5711146"/>
            <a:ext cx="932688" cy="424478"/>
          </a:xfrm>
          <a:prstGeom xmlns:a="http://schemas.openxmlformats.org/drawingml/2006/main" prst="rect">
            <a:avLst/>
          </a:prstGeom>
          <a:solidFill xmlns:a="http://schemas.openxmlformats.org/drawingml/2006/main">
            <a:srgbClr val="1B1F21"/>
          </a:solidFill>
          <a:ln xmlns:a="http://schemas.openxmlformats.org/drawingml/2006/main" w="12700">
            <a:solidFill>
              <a:srgbClr val="123A63"/>
            </a:solidFill>
            <a:prstDash val="solid"/>
          </a:ln>
        </p:spPr>
        <p:txBody>
          <a:bodyPr xmlns:a="http://schemas.openxmlformats.org/drawingml/2006/main"/>
          <a:lstStyle xmlns:a="http://schemas.openxmlformats.org/drawingml/2006/main"/>
          <a:p xmlns:a="http://schemas.openxmlformats.org/drawingml/2006/main">
            <a:endParaRPr>
              <a:latin typeface="Arial"/>
              <a:ea typeface="Arial"/>
              <a:cs typeface="Arial"/>
            </a:endParaRPr>
          </a:p>
        </p:txBody>
      </p:sp>
      <p:sp>
        <p:nvSpPr>
          <p:cNvPr id="59" name="Text 57">
            <a:extLst xmlns:a="http://schemas.openxmlformats.org/drawingml/2006/main">
              <a:ext uri="{FF2B5EF4-FFF2-40B4-BE49-F238E27FC236}">
                <a16:creationId xmlns:a16="http://schemas.microsoft.com/office/drawing/2014/main" id="{1BBE57AB-4BDC-4883-A328-92EA41D2DA55}"/>
              </a:ext>
            </a:extLst>
          </p:cNvPr>
          <p:cNvSpPr>
            <a:spLocks xmlns:a="http://schemas.openxmlformats.org/drawingml/2006/main" noGrp="1"/>
          </p:cNvSpPr>
          <p:nvPr/>
        </p:nvSpPr>
        <p:spPr>
          <a:xfrm xmlns:a="http://schemas.openxmlformats.org/drawingml/2006/main">
            <a:off x="566928" y="5824728"/>
            <a:ext cx="713232"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ctr">
              <a:buNone/>
            </a:pPr>
            <a:r>
              <a:rPr sz="1000" b="1">
                <a:solidFill>
                  <a:srgbClr val="FFFFFF"/>
                </a:solidFill>
                <a:latin typeface="Arial"/>
                <a:ea typeface="Arial"/>
                <a:cs typeface="Arial"/>
              </a:rPr>
              <a:t>Insight</a:t>
            </a:r>
            <a:endParaRPr sz="1000">
              <a:latin typeface="Arial"/>
              <a:ea typeface="Arial"/>
              <a:cs typeface="Arial"/>
            </a:endParaRPr>
          </a:p>
        </p:txBody>
      </p:sp>
      <p:sp>
        <p:nvSpPr>
          <p:cNvPr id="60" name="Text 58">
            <a:extLst xmlns:a="http://schemas.openxmlformats.org/drawingml/2006/main">
              <a:ext uri="{FF2B5EF4-FFF2-40B4-BE49-F238E27FC236}">
                <a16:creationId xmlns:a16="http://schemas.microsoft.com/office/drawing/2014/main" id="{4CB9386C-B04C-4557-95B7-AB772070CB9E}"/>
              </a:ext>
            </a:extLst>
          </p:cNvPr>
          <p:cNvSpPr>
            <a:spLocks xmlns:a="http://schemas.openxmlformats.org/drawingml/2006/main" noGrp="1"/>
          </p:cNvSpPr>
          <p:nvPr/>
        </p:nvSpPr>
        <p:spPr>
          <a:xfrm xmlns:a="http://schemas.openxmlformats.org/drawingml/2006/main">
            <a:off x="1536192" y="5760720"/>
            <a:ext cx="9912096"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buNone/>
            </a:pPr>
            <a:r>
              <a:rPr sz="1000">
                <a:solidFill>
                  <a:srgbClr val="3E4548"/>
                </a:solidFill>
                <a:latin typeface="Arial"/>
                <a:ea typeface="Arial"/>
                <a:cs typeface="Arial"/>
              </a:rPr>
              <a:t>The market remains incumbent-led and geographically concentrated, but the boundaries between hardware OEMs, software platforms and managed-network providers are narrowing as suppliers assemble broader end-to-end portfolios.</a:t>
            </a:r>
            <a:endParaRPr sz="1000">
              <a:latin typeface="Arial"/>
              <a:ea typeface="Arial"/>
              <a:cs typeface="Arial"/>
            </a:endParaRPr>
          </a:p>
        </p:txBody>
      </p:sp>
      <p:sp>
        <p:nvSpPr>
          <p:cNvPr id="61" name="Text 59">
            <a:extLst xmlns:a="http://schemas.openxmlformats.org/drawingml/2006/main">
              <a:ext uri="{FF2B5EF4-FFF2-40B4-BE49-F238E27FC236}">
                <a16:creationId xmlns:a16="http://schemas.microsoft.com/office/drawing/2014/main" id="{7A188F96-37D0-40AD-B6D0-C880EA5839D9}"/>
              </a:ext>
            </a:extLst>
          </p:cNvPr>
          <p:cNvSpPr>
            <a:spLocks xmlns:a="http://schemas.openxmlformats.org/drawingml/2006/main" noGrp="1"/>
          </p:cNvSpPr>
          <p:nvPr/>
        </p:nvSpPr>
        <p:spPr>
          <a:xfrm xmlns:a="http://schemas.openxmlformats.org/drawingml/2006/main">
            <a:off x="457200" y="6236208"/>
            <a:ext cx="43891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a:solidFill>
                  <a:srgbClr val="66727E"/>
                </a:solidFill>
                <a:latin typeface="Arial"/>
                <a:ea typeface="Arial"/>
                <a:cs typeface="Arial"/>
              </a:rPr>
              <a:t>Sources: </a:t>
            </a:r>
            <a:endParaRPr sz="600" i="1">
              <a:latin typeface="Arial"/>
              <a:ea typeface="Arial"/>
              <a:cs typeface="Arial"/>
            </a:endParaRPr>
          </a:p>
        </p:txBody>
      </p:sp>
      <p:sp>
        <p:nvSpPr>
          <p:cNvPr id="62" name="Text 60">
            <a:hlinkClick xmlns:r="http://schemas.openxmlformats.org/officeDocument/2006/relationships" xmlns:a="http://schemas.openxmlformats.org/drawingml/2006/main" r:id="R9ce8adc7e61b41ab"/>
            <a:extLst xmlns:a="http://schemas.openxmlformats.org/drawingml/2006/main">
              <a:ext uri="{FF2B5EF4-FFF2-40B4-BE49-F238E27FC236}">
                <a16:creationId xmlns:a16="http://schemas.microsoft.com/office/drawing/2014/main" id="{8512B01E-AAD0-4721-8458-6CF69ECE987D}"/>
              </a:ext>
            </a:extLst>
          </p:cNvPr>
          <p:cNvSpPr>
            <a:spLocks xmlns:a="http://schemas.openxmlformats.org/drawingml/2006/main" noGrp="1"/>
          </p:cNvSpPr>
          <p:nvPr/>
        </p:nvSpPr>
        <p:spPr>
          <a:xfrm xmlns:a="http://schemas.openxmlformats.org/drawingml/2006/main">
            <a:off x="905256" y="6236208"/>
            <a:ext cx="199339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2E6F9E"/>
                </a:solidFill>
                <a:latin typeface="Arial"/>
                <a:ea typeface="Arial"/>
                <a:cs typeface="Arial"/>
                <a:hlinkClick xmlns:r="http://schemas.openxmlformats.org/officeDocument/2006/relationships" r:id="R8360947598db49f1"/>
              </a:rPr>
              <a:t>IDC Enterprise WLAN Tracker</a:t>
            </a:r>
            <a:endParaRPr sz="600" i="1">
              <a:latin typeface="Arial"/>
              <a:ea typeface="Arial"/>
              <a:cs typeface="Arial"/>
            </a:endParaRPr>
          </a:p>
        </p:txBody>
      </p:sp>
      <p:sp>
        <p:nvSpPr>
          <p:cNvPr id="63" name="Text 61">
            <a:extLst xmlns:a="http://schemas.openxmlformats.org/drawingml/2006/main">
              <a:ext uri="{FF2B5EF4-FFF2-40B4-BE49-F238E27FC236}">
                <a16:creationId xmlns:a16="http://schemas.microsoft.com/office/drawing/2014/main" id="{06F288D2-63EC-4FE4-83AB-AC501CCEFF70}"/>
              </a:ext>
            </a:extLst>
          </p:cNvPr>
          <p:cNvSpPr>
            <a:spLocks xmlns:a="http://schemas.openxmlformats.org/drawingml/2006/main" noGrp="1"/>
          </p:cNvSpPr>
          <p:nvPr/>
        </p:nvSpPr>
        <p:spPr>
          <a:xfrm xmlns:a="http://schemas.openxmlformats.org/drawingml/2006/main">
            <a:off x="2935224" y="6236208"/>
            <a:ext cx="7315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i="1">
                <a:solidFill>
                  <a:srgbClr val="A8B1BA"/>
                </a:solidFill>
                <a:latin typeface="Arial"/>
                <a:ea typeface="Arial"/>
                <a:cs typeface="Arial"/>
              </a:rPr>
              <a:t>|</a:t>
            </a:r>
            <a:endParaRPr sz="600" i="1">
              <a:latin typeface="Arial"/>
              <a:ea typeface="Arial"/>
              <a:cs typeface="Arial"/>
            </a:endParaRPr>
          </a:p>
        </p:txBody>
      </p:sp>
      <p:sp>
        <p:nvSpPr>
          <p:cNvPr id="64" name="Text 62">
            <a:hlinkClick xmlns:r="http://schemas.openxmlformats.org/officeDocument/2006/relationships" xmlns:a="http://schemas.openxmlformats.org/drawingml/2006/main" r:id="Rf34ab05141a64564"/>
            <a:extLst xmlns:a="http://schemas.openxmlformats.org/drawingml/2006/main">
              <a:ext uri="{FF2B5EF4-FFF2-40B4-BE49-F238E27FC236}">
                <a16:creationId xmlns:a16="http://schemas.microsoft.com/office/drawing/2014/main" id="{ECBAA6EB-DB32-4342-9E17-ADCDC44A3887}"/>
              </a:ext>
            </a:extLst>
          </p:cNvPr>
          <p:cNvSpPr>
            <a:spLocks xmlns:a="http://schemas.openxmlformats.org/drawingml/2006/main" noGrp="1"/>
          </p:cNvSpPr>
          <p:nvPr/>
        </p:nvSpPr>
        <p:spPr>
          <a:xfrm xmlns:a="http://schemas.openxmlformats.org/drawingml/2006/main">
            <a:off x="2971800" y="6236208"/>
            <a:ext cx="149047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2E6F9E"/>
                </a:solidFill>
                <a:latin typeface="Arial"/>
                <a:ea typeface="Arial"/>
                <a:cs typeface="Arial"/>
                <a:hlinkClick xmlns:r="http://schemas.openxmlformats.org/officeDocument/2006/relationships" r:id="R9ebfc2d00cfd48c8"/>
              </a:rPr>
              <a:t>HPE–Juniper Completion</a:t>
            </a:r>
            <a:endParaRPr sz="600" i="1">
              <a:latin typeface="Arial"/>
              <a:ea typeface="Arial"/>
              <a:cs typeface="Arial"/>
            </a:endParaRPr>
          </a:p>
        </p:txBody>
      </p:sp>
      <p:sp>
        <p:nvSpPr>
          <p:cNvPr id="65" name="Text 63">
            <a:extLst xmlns:a="http://schemas.openxmlformats.org/drawingml/2006/main">
              <a:ext uri="{FF2B5EF4-FFF2-40B4-BE49-F238E27FC236}">
                <a16:creationId xmlns:a16="http://schemas.microsoft.com/office/drawing/2014/main" id="{4B10F5FB-C6E8-46EC-98BB-820C355A7AD3}"/>
              </a:ext>
            </a:extLst>
          </p:cNvPr>
          <p:cNvSpPr>
            <a:spLocks xmlns:a="http://schemas.openxmlformats.org/drawingml/2006/main" noGrp="1"/>
          </p:cNvSpPr>
          <p:nvPr/>
        </p:nvSpPr>
        <p:spPr>
          <a:xfrm xmlns:a="http://schemas.openxmlformats.org/drawingml/2006/main">
            <a:off x="4498848" y="6236208"/>
            <a:ext cx="73152"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00" i="1">
                <a:solidFill>
                  <a:srgbClr val="A8B1BA"/>
                </a:solidFill>
                <a:latin typeface="Arial"/>
                <a:ea typeface="Arial"/>
                <a:cs typeface="Arial"/>
              </a:rPr>
              <a:t>|</a:t>
            </a:r>
            <a:endParaRPr sz="600" i="1">
              <a:latin typeface="Arial"/>
              <a:ea typeface="Arial"/>
              <a:cs typeface="Arial"/>
            </a:endParaRPr>
          </a:p>
        </p:txBody>
      </p:sp>
      <p:sp>
        <p:nvSpPr>
          <p:cNvPr id="66" name="Text 64">
            <a:hlinkClick xmlns:r="http://schemas.openxmlformats.org/officeDocument/2006/relationships" xmlns:a="http://schemas.openxmlformats.org/drawingml/2006/main" r:id="R1968492572474cf3"/>
            <a:extLst xmlns:a="http://schemas.openxmlformats.org/drawingml/2006/main">
              <a:ext uri="{FF2B5EF4-FFF2-40B4-BE49-F238E27FC236}">
                <a16:creationId xmlns:a16="http://schemas.microsoft.com/office/drawing/2014/main" id="{2E18F046-2544-4876-AF3F-7AB100FC3451}"/>
              </a:ext>
            </a:extLst>
          </p:cNvPr>
          <p:cNvSpPr>
            <a:spLocks xmlns:a="http://schemas.openxmlformats.org/drawingml/2006/main" noGrp="1"/>
          </p:cNvSpPr>
          <p:nvPr/>
        </p:nvSpPr>
        <p:spPr>
          <a:xfrm xmlns:a="http://schemas.openxmlformats.org/drawingml/2006/main">
            <a:off x="4535424" y="6236208"/>
            <a:ext cx="1883664"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00" i="1" u="sng">
                <a:solidFill>
                  <a:srgbClr val="2E6F9E"/>
                </a:solidFill>
                <a:latin typeface="Arial"/>
                <a:ea typeface="Arial"/>
                <a:cs typeface="Arial"/>
                <a:hlinkClick xmlns:r="http://schemas.openxmlformats.org/officeDocument/2006/relationships" r:id="R47fe79458cf147d0"/>
              </a:rPr>
              <a:t>Arista–VeloCloud Announcement</a:t>
            </a:r>
            <a:endParaRPr sz="600" i="1">
              <a:latin typeface="Arial"/>
              <a:ea typeface="Arial"/>
              <a:cs typeface="Arial"/>
            </a:endParaRPr>
          </a:p>
        </p:txBody>
      </p:sp>
      <p:sp>
        <p:nvSpPr>
          <p:cNvPr id="67" name="Text 65">
            <a:extLst xmlns:a="http://schemas.openxmlformats.org/drawingml/2006/main">
              <a:ext uri="{FF2B5EF4-FFF2-40B4-BE49-F238E27FC236}">
                <a16:creationId xmlns:a16="http://schemas.microsoft.com/office/drawing/2014/main" id="{BC766591-3C47-4A3C-B69E-71F67512C616}"/>
              </a:ext>
            </a:extLst>
          </p:cNvPr>
          <p:cNvSpPr>
            <a:spLocks xmlns:a="http://schemas.openxmlformats.org/drawingml/2006/main" noGrp="1"/>
          </p:cNvSpPr>
          <p:nvPr/>
        </p:nvSpPr>
        <p:spPr>
          <a:xfrm xmlns:a="http://schemas.openxmlformats.org/drawingml/2006/main">
            <a:off x="7498080" y="6236208"/>
            <a:ext cx="4187952"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noAutofit/>
          </a:bodyPr>
          <a:lstStyle xmlns:a="http://schemas.openxmlformats.org/drawingml/2006/main"/>
          <a:p xmlns:a="http://schemas.openxmlformats.org/drawingml/2006/main">
            <a:pPr marL="0" indent="0" algn="r">
              <a:buNone/>
            </a:pPr>
            <a:r>
              <a:rPr sz="800" i="1">
                <a:solidFill>
                  <a:srgbClr val="66727E"/>
                </a:solidFill>
                <a:latin typeface="Arial"/>
                <a:ea typeface="Arial"/>
                <a:cs typeface="Arial"/>
              </a:rPr>
              <a:t>Regional totals may differ slightly due to rounding.</a:t>
            </a:r>
            <a:endParaRPr sz="600" i="1">
              <a:latin typeface="Arial"/>
              <a:ea typeface="Arial"/>
              <a:cs typeface="Arial"/>
            </a:endParaRPr>
          </a:p>
        </p:txBody>
      </p:sp>
      <p:sp>
        <p:nvSpPr>
          <p:cNvPr id="68" name="Slide Number Placeholder 0">
            <a:extLst xmlns:a="http://schemas.openxmlformats.org/drawingml/2006/main">
              <a:ext uri="{FF2B5EF4-FFF2-40B4-BE49-F238E27FC236}">
                <a16:creationId xmlns:a16="http://schemas.microsoft.com/office/drawing/2014/main" id="{6C79BE01-D1FB-4F3C-B2DF-51D535FC5A03}"/>
              </a:ext>
            </a:extLst>
          </p:cNvPr>
          <p:cNvSpPr>
            <a:spLocks xmlns:a="http://schemas.openxmlformats.org/drawingml/2006/main" noGrp="1"/>
          </p:cNvSpPr>
          <p:nvPr>
            <p:ph type="sldNum" idx="4294967295"/>
          </p:nvPr>
        </p:nvSpPr>
        <p:spPr>
          <a:xfrm xmlns:a="http://schemas.openxmlformats.org/drawingml/2006/main">
            <a:off x="11018520" y="6583680"/>
            <a:ext cx="502920" cy="164592"/>
          </a:xfrm>
          <a:prstGeom xmlns:a="http://schemas.openxmlformats.org/drawingml/2006/main" prst="rect">
            <a:avLst/>
          </a:prstGeom>
        </p:spPr>
        <p:txBody>
          <a:bodyPr xmlns:a="http://schemas.openxmlformats.org/drawingml/2006/main">
            <a:noAutofit/>
          </a:bodyPr>
          <a:lstStyle xmlns:a="http://schemas.openxmlformats.org/drawingml/2006/main">
            <a:lvl1pPr>
              <a:buNone/>
              <a:defRPr sz="800">
                <a:solidFill>
                  <a:srgbClr val="6B7280"/>
                </a:solidFill>
                <a:latin typeface="Arial"/>
                <a:ea typeface="Arial"/>
                <a:cs typeface="Arial"/>
              </a:defRPr>
            </a:lvl1pPr>
          </a:lstStyle>
          <a:p xmlns:a="http://schemas.openxmlformats.org/drawingml/2006/main">
            <a:pPr algn="r">
              <a:buNone/>
            </a:pPr>
            <a:fld id="{BA58DA2A-B818-18A9-29C1-B697728D5BCE}" type="slidenum">
              <a:rPr sz="800" b="0">
                <a:latin typeface="Arial"/>
                <a:ea typeface="Arial"/>
                <a:cs typeface="Arial"/>
              </a:rPr>
              <a:t>8</a:t>
            </a:fld>
            <a:endParaRPr>
              <a:latin typeface="Arial"/>
              <a:ea typeface="Arial"/>
              <a:cs typeface="Arial"/>
            </a:endParaRPr>
          </a:p>
        </p:txBody>
      </p:sp>
      <p:sp>
        <p:nvSpPr>
          <p:cNvPr id="71" name="Rectangle 70">
            <a:extLst xmlns:a="http://schemas.openxmlformats.org/drawingml/2006/main">
              <a:ext uri="{FF2B5EF4-FFF2-40B4-BE49-F238E27FC236}">
                <a16:creationId xmlns:a16="http://schemas.microsoft.com/office/drawing/2014/main" id="{24439DB1-0B6B-D0BD-C082-2DC04BD4DE3C}"/>
              </a:ext>
            </a:extLst>
          </p:cNvPr>
          <p:cNvSpPr>
            <a:spLocks xmlns:a="http://schemas.openxmlformats.org/drawingml/2006/main" noGrp="1"/>
          </p:cNvSpPr>
          <p:nvPr/>
        </p:nvSpPr>
        <p:spPr>
          <a:xfrm xmlns:a="http://schemas.openxmlformats.org/drawingml/2006/main">
            <a:off x="10515600" y="45721"/>
            <a:ext cx="1566334" cy="256032"/>
          </a:xfrm>
          <a:prstGeom xmlns:a="http://schemas.openxmlformats.org/drawingml/2006/main" prst="rect">
            <a:avLst/>
          </a:prstGeom>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1100">
                <a:solidFill>
                  <a:srgbClr val="111416"/>
                </a:solidFill>
                <a:latin typeface="Arial"/>
                <a:ea typeface="Arial"/>
                <a:cs typeface="Arial"/>
              </a:rPr>
              <a:t>Optional Section</a:t>
            </a:r>
          </a:p>
        </p:txBody>
      </p:sp>
      <p:sp>
        <p:nvSpPr>
          <p:cNvPr id="72" name="SCULTRA Top Bar">
            <a:extLst xmlns:a="http://schemas.openxmlformats.org/drawingml/2006/main">
              <a:ext uri="{FF2B5EF4-FFF2-40B4-BE49-F238E27FC236}">
                <a16:creationId xmlns:a16="http://schemas.microsoft.com/office/drawing/2014/main" id="{34AFD613-04E7-4AC9-9375-5293D402B6D2}"/>
              </a:ext>
            </a:extLst>
          </p:cNvPr>
          <p:cNvSpPr>
            <a:spLocks xmlns:a="http://schemas.openxmlformats.org/drawingml/2006/main" noGrp="1"/>
          </p:cNvSpPr>
          <p:nvPr/>
        </p:nvSpPr>
        <p:spPr>
          <a:xfrm xmlns:a="http://schemas.openxmlformats.org/drawingml/2006/main">
            <a:off x="0" y="0"/>
            <a:ext cx="12192000" cy="76200"/>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73" name="SCULTRA Footer Field">
            <a:extLst xmlns:a="http://schemas.openxmlformats.org/drawingml/2006/main">
              <a:ext uri="{FF2B5EF4-FFF2-40B4-BE49-F238E27FC236}">
                <a16:creationId xmlns:a16="http://schemas.microsoft.com/office/drawing/2014/main" id="{E0C5A457-B10A-4D29-A164-D5B41708CBF6}"/>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F6F2EB"/>
          </a:solidFill>
          <a:ln xmlns:a="http://schemas.openxmlformats.org/drawingml/2006/main" w="0">
            <a:noFill/>
            <a:prstDash val="solid"/>
          </a:ln>
        </p:spPr>
      </p:sp>
      <p:sp>
        <p:nvSpPr>
          <p:cNvPr id="74" name="">
            <a:extLst xmlns:a="http://schemas.openxmlformats.org/drawingml/2006/main">
              <a:ext uri="{FF2B5EF4-FFF2-40B4-BE49-F238E27FC236}">
                <a16:creationId xmlns:a16="http://schemas.microsoft.com/office/drawing/2014/main" id="{00A15AD8-ACD4-4877-B9F9-002D1740CF50}"/>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D7D0C6"/>
            </a:solidFill>
            <a:prstDash val="solid"/>
          </a:ln>
        </p:spPr>
      </p:sp>
      <p:sp>
        <p:nvSpPr>
          <p:cNvPr id="75" name="">
            <a:extLst xmlns:a="http://schemas.openxmlformats.org/drawingml/2006/main">
              <a:ext uri="{FF2B5EF4-FFF2-40B4-BE49-F238E27FC236}">
                <a16:creationId xmlns:a16="http://schemas.microsoft.com/office/drawing/2014/main" id="{DD0C362D-538F-4FCF-9B2A-58FEDC99BA50}"/>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7B8184"/>
                </a:solidFill>
                <a:latin typeface="Arial"/>
                <a:ea typeface="Arial"/>
                <a:cs typeface="Arial"/>
              </a:defRPr>
            </a:pPr>
            <a:r>
              <a:rPr sz="800" b="1" i="0">
                <a:solidFill>
                  <a:srgbClr val="7B8184"/>
                </a:solidFill>
                <a:latin typeface="Arial"/>
                <a:ea typeface="Arial"/>
                <a:cs typeface="Arial"/>
              </a:rPr>
              <a:t>SCULTRA SERVICES</a:t>
            </a:r>
          </a:p>
        </p:txBody>
      </p:sp>
      <p:sp>
        <p:nvSpPr>
          <p:cNvPr id="76" name="">
            <a:extLst xmlns:a="http://schemas.openxmlformats.org/drawingml/2006/main">
              <a:ext uri="{FF2B5EF4-FFF2-40B4-BE49-F238E27FC236}">
                <a16:creationId xmlns:a16="http://schemas.microsoft.com/office/drawing/2014/main" id="{593539D2-2F56-4C2F-8033-8754AD84A80B}"/>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7B8184"/>
                </a:solidFill>
                <a:latin typeface="Arial"/>
                <a:ea typeface="Arial"/>
                <a:cs typeface="Arial"/>
              </a:defRPr>
            </a:pPr>
            <a:r>
              <a:rPr sz="800" b="0" i="0">
                <a:solidFill>
                  <a:srgbClr val="7B8184"/>
                </a:solidFill>
                <a:latin typeface="Arial"/>
                <a:ea typeface="Arial"/>
                <a:cs typeface="Arial"/>
              </a:rPr>
              <a:t>GLOBAL NETWORK HARDWARE MARKET &amp; SOURCING STRATEGY</a:t>
            </a:r>
          </a:p>
        </p:txBody>
      </p:sp>
      <p:sp>
        <p:nvSpPr>
          <p:cNvPr id="77" name="">
            <a:extLst xmlns:a="http://schemas.openxmlformats.org/drawingml/2006/main">
              <a:ext uri="{FF2B5EF4-FFF2-40B4-BE49-F238E27FC236}">
                <a16:creationId xmlns:a16="http://schemas.microsoft.com/office/drawing/2014/main" id="{4BCA19F2-1CC3-4924-A49E-9FF2D08A1C20}"/>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7B8184"/>
                </a:solidFill>
                <a:latin typeface="Arial"/>
                <a:ea typeface="Arial"/>
                <a:cs typeface="Arial"/>
              </a:defRPr>
            </a:pPr>
            <a:r>
              <a:rPr sz="800" b="1" i="0">
                <a:solidFill>
                  <a:srgbClr val="7B8184"/>
                </a:solidFill>
                <a:latin typeface="Arial"/>
                <a:ea typeface="Arial"/>
                <a:cs typeface="Arial"/>
              </a:rPr>
              <a:t>08</a:t>
            </a:r>
          </a:p>
        </p:txBody>
      </p:sp>
    </p:spTree>
    <p:extLst>
      <p:ext uri="{BB962C8B-B14F-4D97-AF65-F5344CB8AC3E}">
        <p14:creationId xmlns:p14="http://schemas.microsoft.com/office/powerpoint/2010/main" val="446138569"/>
      </p:ext>
    </p:extLst>
  </p:cSld>
</p:sld>
</file>

<file path=ppt/slides/slide9.xml><?xml version="1.0" encoding="utf-8"?>
<p:sld xmlns:p="http://schemas.openxmlformats.org/presentationml/2006/main">
  <p:cSld>
    <p:bg>
      <p:bgPr>
        <a:solidFill xmlns:a="http://schemas.openxmlformats.org/drawingml/2006/main">
          <a:srgbClr val="111416"/>
        </a:solidFill>
      </p:bgPr>
    </p:bg>
    <p:spTree>
      <p:nvGrpSpPr>
        <p:cNvPr id="1" name=""/>
        <p:cNvGrpSpPr/>
        <p:nvPr/>
      </p:nvGrpSpPr>
      <p:grpSpPr>
        <a:xfrm xmlns:a="http://schemas.openxmlformats.org/drawingml/2006/main"/>
      </p:grpSpPr>
      <p:sp>
        <p:nvSpPr>
          <p:cNvPr id="2" name="Rectangle 1">
            <a:extLst xmlns:a="http://schemas.openxmlformats.org/drawingml/2006/main">
              <a:ext uri="{FF2B5EF4-FFF2-40B4-BE49-F238E27FC236}">
                <a16:creationId xmlns:a16="http://schemas.microsoft.com/office/drawing/2014/main" id="{CC0A0EAB-6CE7-4E95-8B44-35D7A5A38DFB}"/>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11416"/>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3" name="Rectangle 2">
            <a:extLst xmlns:a="http://schemas.openxmlformats.org/drawingml/2006/main">
              <a:ext uri="{FF2B5EF4-FFF2-40B4-BE49-F238E27FC236}">
                <a16:creationId xmlns:a16="http://schemas.microsoft.com/office/drawing/2014/main" id="{0E0F8E98-CD11-4259-8B21-B7AE9DCD0CE1}"/>
              </a:ext>
            </a:extLst>
          </p:cNvPr>
          <p:cNvSpPr>
            <a:spLocks xmlns:a="http://schemas.openxmlformats.org/drawingml/2006/main" noGrp="1"/>
          </p:cNvSpPr>
          <p:nvPr/>
        </p:nvSpPr>
        <p:spPr>
          <a:xfrm xmlns:a="http://schemas.openxmlformats.org/drawingml/2006/main">
            <a:off x="1155700" y="1676400"/>
            <a:ext cx="50800" cy="3505200"/>
          </a:xfrm>
          <a:prstGeom xmlns:a="http://schemas.openxmlformats.org/drawingml/2006/main" prst="rect">
            <a:avLst/>
          </a:prstGeom>
          <a:solidFill xmlns:a="http://schemas.openxmlformats.org/drawingml/2006/main">
            <a:srgbClr val="778B7A"/>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4" name="TextBox 3">
            <a:extLst xmlns:a="http://schemas.openxmlformats.org/drawingml/2006/main">
              <a:ext uri="{FF2B5EF4-FFF2-40B4-BE49-F238E27FC236}">
                <a16:creationId xmlns:a16="http://schemas.microsoft.com/office/drawing/2014/main" id="{AE2EE3EA-F697-48FB-AFFB-21A1621E7483}"/>
              </a:ext>
            </a:extLst>
          </p:cNvPr>
          <p:cNvSpPr>
            <a:spLocks xmlns:a="http://schemas.openxmlformats.org/drawingml/2006/main" noGrp="1"/>
          </p:cNvSpPr>
          <p:nvPr/>
        </p:nvSpPr>
        <p:spPr>
          <a:xfrm xmlns:a="http://schemas.openxmlformats.org/drawingml/2006/main">
            <a:off x="1600200" y="1625600"/>
            <a:ext cx="3937000" cy="355600"/>
          </a:xfrm>
          <a:prstGeom xmlns:a="http://schemas.openxmlformats.org/drawingml/2006/main" prst="rect">
            <a:avLst/>
          </a:prstGeom>
          <a:noFill xmlns:a="http://schemas.openxmlformats.org/drawingml/2006/main"/>
        </p:spPr>
        <p:txBody>
          <a:bodyPr xmlns:a="http://schemas.openxmlformats.org/drawingml/2006/main" vert="horz" wrap="square" anchor="ctr">
            <a:noAutofit/>
          </a:bodyPr>
          <a:lstStyle xmlns:a="http://schemas.openxmlformats.org/drawingml/2006/main"/>
          <a:p xmlns:a="http://schemas.openxmlformats.org/drawingml/2006/main">
            <a:pPr algn="l">
              <a:buNone/>
            </a:pPr>
            <a:r>
              <a:rPr sz="1300" b="1">
                <a:solidFill>
                  <a:srgbClr val="D08B64"/>
                </a:solidFill>
                <a:latin typeface="Arial"/>
                <a:ea typeface="Arial"/>
                <a:cs typeface="Arial"/>
              </a:rPr>
              <a:t>Part A</a:t>
            </a:r>
          </a:p>
        </p:txBody>
      </p:sp>
      <p:sp>
        <p:nvSpPr>
          <p:cNvPr id="5" name="TextBox 4">
            <a:extLst xmlns:a="http://schemas.openxmlformats.org/drawingml/2006/main">
              <a:ext uri="{FF2B5EF4-FFF2-40B4-BE49-F238E27FC236}">
                <a16:creationId xmlns:a16="http://schemas.microsoft.com/office/drawing/2014/main" id="{C6910783-814C-4D5C-A212-9872EC41533B}"/>
              </a:ext>
            </a:extLst>
          </p:cNvPr>
          <p:cNvSpPr>
            <a:spLocks xmlns:a="http://schemas.openxmlformats.org/drawingml/2006/main" noGrp="1"/>
          </p:cNvSpPr>
          <p:nvPr/>
        </p:nvSpPr>
        <p:spPr>
          <a:xfrm xmlns:a="http://schemas.openxmlformats.org/drawingml/2006/main">
            <a:off x="1600200" y="2095500"/>
            <a:ext cx="4038600" cy="2006600"/>
          </a:xfrm>
          <a:prstGeom xmlns:a="http://schemas.openxmlformats.org/drawingml/2006/main" prst="rect">
            <a:avLst/>
          </a:prstGeom>
          <a:noFill xmlns:a="http://schemas.openxmlformats.org/drawingml/2006/main"/>
        </p:spPr>
        <p:txBody>
          <a:bodyPr xmlns:a="http://schemas.openxmlformats.org/drawingml/2006/main" vert="horz" wrap="square" anchor="ctr">
            <a:noAutofit/>
          </a:bodyPr>
          <a:lstStyle xmlns:a="http://schemas.openxmlformats.org/drawingml/2006/main"/>
          <a:p xmlns:a="http://schemas.openxmlformats.org/drawingml/2006/main">
            <a:r>
              <a:rPr sz="1600" b="1">
                <a:solidFill>
                  <a:srgbClr val="FFFDF8"/>
                </a:solidFill>
                <a:latin typeface="Arial"/>
                <a:ea typeface="Arial"/>
                <a:cs typeface="Arial"/>
              </a:rPr>
              <a:t>Business Background and Requirements</a:t>
            </a:r>
            <a:endParaRPr sz="2800" b="1">
              <a:solidFill>
                <a:srgbClr val="FFFFFF"/>
              </a:solidFill>
              <a:latin typeface="Aptos"/>
              <a:ea typeface="Aptos"/>
              <a:cs typeface="Aptos"/>
            </a:endParaRPr>
          </a:p>
        </p:txBody>
      </p:sp>
      <p:sp>
        <p:nvSpPr>
          <p:cNvPr id="6" name="TextBox 5">
            <a:extLst xmlns:a="http://schemas.openxmlformats.org/drawingml/2006/main">
              <a:ext uri="{FF2B5EF4-FFF2-40B4-BE49-F238E27FC236}">
                <a16:creationId xmlns:a16="http://schemas.microsoft.com/office/drawing/2014/main" id="{6C4C65B0-0695-4FBA-AECA-0DE34F85C8CA}"/>
              </a:ext>
            </a:extLst>
          </p:cNvPr>
          <p:cNvSpPr>
            <a:spLocks xmlns:a="http://schemas.openxmlformats.org/drawingml/2006/main" noGrp="1"/>
          </p:cNvSpPr>
          <p:nvPr/>
        </p:nvSpPr>
        <p:spPr>
          <a:xfrm xmlns:a="http://schemas.openxmlformats.org/drawingml/2006/main">
            <a:off x="1600200" y="4343400"/>
            <a:ext cx="3937000" cy="7366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300">
                <a:solidFill>
                  <a:srgbClr val="FFFDF8"/>
                </a:solidFill>
                <a:latin typeface="Arial"/>
                <a:ea typeface="Arial"/>
                <a:cs typeface="Arial"/>
              </a:rPr>
              <a:t>Market, commercial and sourcing analysis</a:t>
            </a:r>
          </a:p>
        </p:txBody>
      </p:sp>
      <p:sp>
        <p:nvSpPr>
          <p:cNvPr id="7" name="Rectangle 6">
            <a:extLst xmlns:a="http://schemas.openxmlformats.org/drawingml/2006/main">
              <a:ext uri="{FF2B5EF4-FFF2-40B4-BE49-F238E27FC236}">
                <a16:creationId xmlns:a16="http://schemas.microsoft.com/office/drawing/2014/main" id="{F0491199-C802-4ABC-9FF9-DF16FB8C9081}"/>
              </a:ext>
            </a:extLst>
          </p:cNvPr>
          <p:cNvSpPr>
            <a:spLocks xmlns:a="http://schemas.openxmlformats.org/drawingml/2006/main" noGrp="1"/>
          </p:cNvSpPr>
          <p:nvPr/>
        </p:nvSpPr>
        <p:spPr>
          <a:xfrm xmlns:a="http://schemas.openxmlformats.org/drawingml/2006/main">
            <a:off x="6096000" y="1397000"/>
            <a:ext cx="19050" cy="40894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8" name="TextBox 7">
            <a:extLst xmlns:a="http://schemas.openxmlformats.org/drawingml/2006/main">
              <a:ext uri="{FF2B5EF4-FFF2-40B4-BE49-F238E27FC236}">
                <a16:creationId xmlns:a16="http://schemas.microsoft.com/office/drawing/2014/main" id="{1C1E1F95-FE53-48D6-883C-AACBE948051F}"/>
              </a:ext>
            </a:extLst>
          </p:cNvPr>
          <p:cNvSpPr>
            <a:spLocks xmlns:a="http://schemas.openxmlformats.org/drawingml/2006/main" noGrp="1"/>
          </p:cNvSpPr>
          <p:nvPr/>
        </p:nvSpPr>
        <p:spPr>
          <a:xfrm xmlns:a="http://schemas.openxmlformats.org/drawingml/2006/main">
            <a:off x="6629400" y="1422400"/>
            <a:ext cx="4191000" cy="3048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100" b="1">
                <a:solidFill>
                  <a:srgbClr val="FFFDF8"/>
                </a:solidFill>
                <a:latin typeface="Arial"/>
                <a:ea typeface="Arial"/>
                <a:cs typeface="Arial"/>
              </a:rPr>
              <a:t>SECTION COVERAGE</a:t>
            </a:r>
          </a:p>
        </p:txBody>
      </p:sp>
      <p:sp>
        <p:nvSpPr>
          <p:cNvPr id="9" name="TextBox 8">
            <a:extLst xmlns:a="http://schemas.openxmlformats.org/drawingml/2006/main">
              <a:ext uri="{FF2B5EF4-FFF2-40B4-BE49-F238E27FC236}">
                <a16:creationId xmlns:a16="http://schemas.microsoft.com/office/drawing/2014/main" id="{C14D041D-3766-4AE8-95BF-C06820DCE2D3}"/>
              </a:ext>
            </a:extLst>
          </p:cNvPr>
          <p:cNvSpPr>
            <a:spLocks xmlns:a="http://schemas.openxmlformats.org/drawingml/2006/main" noGrp="1"/>
          </p:cNvSpPr>
          <p:nvPr/>
        </p:nvSpPr>
        <p:spPr>
          <a:xfrm xmlns:a="http://schemas.openxmlformats.org/drawingml/2006/main">
            <a:off x="6629400" y="1955800"/>
            <a:ext cx="584200" cy="330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b="1">
                <a:solidFill>
                  <a:srgbClr val="FFFDF8"/>
                </a:solidFill>
                <a:latin typeface="Arial"/>
                <a:ea typeface="Arial"/>
                <a:cs typeface="Arial"/>
              </a:rPr>
              <a:t>A1</a:t>
            </a:r>
          </a:p>
        </p:txBody>
      </p:sp>
      <p:sp>
        <p:nvSpPr>
          <p:cNvPr id="10" name="TextBox 9">
            <a:extLst xmlns:a="http://schemas.openxmlformats.org/drawingml/2006/main">
              <a:ext uri="{FF2B5EF4-FFF2-40B4-BE49-F238E27FC236}">
                <a16:creationId xmlns:a16="http://schemas.microsoft.com/office/drawing/2014/main" id="{1DE48C3F-F237-4DFE-8ED7-C81C19A159B3}"/>
              </a:ext>
            </a:extLst>
          </p:cNvPr>
          <p:cNvSpPr>
            <a:spLocks xmlns:a="http://schemas.openxmlformats.org/drawingml/2006/main" noGrp="1"/>
          </p:cNvSpPr>
          <p:nvPr/>
        </p:nvSpPr>
        <p:spPr>
          <a:xfrm xmlns:a="http://schemas.openxmlformats.org/drawingml/2006/main">
            <a:off x="7340600" y="1943100"/>
            <a:ext cx="3886200" cy="5334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a:solidFill>
                  <a:srgbClr val="FFFDF8"/>
                </a:solidFill>
                <a:latin typeface="Arial"/>
                <a:ea typeface="Arial"/>
                <a:cs typeface="Arial"/>
              </a:rPr>
              <a:t>Market &amp; Technology Outlook</a:t>
            </a:r>
          </a:p>
        </p:txBody>
      </p:sp>
      <p:sp>
        <p:nvSpPr>
          <p:cNvPr id="11" name="Rectangle 10">
            <a:extLst xmlns:a="http://schemas.openxmlformats.org/drawingml/2006/main">
              <a:ext uri="{FF2B5EF4-FFF2-40B4-BE49-F238E27FC236}">
                <a16:creationId xmlns:a16="http://schemas.microsoft.com/office/drawing/2014/main" id="{0DD1059A-0B51-49A6-92F0-969A9D256436}"/>
              </a:ext>
            </a:extLst>
          </p:cNvPr>
          <p:cNvSpPr>
            <a:spLocks xmlns:a="http://schemas.openxmlformats.org/drawingml/2006/main" noGrp="1"/>
          </p:cNvSpPr>
          <p:nvPr/>
        </p:nvSpPr>
        <p:spPr>
          <a:xfrm xmlns:a="http://schemas.openxmlformats.org/drawingml/2006/main">
            <a:off x="6629400" y="2514600"/>
            <a:ext cx="4597400" cy="127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12" name="TextBox 11">
            <a:extLst xmlns:a="http://schemas.openxmlformats.org/drawingml/2006/main">
              <a:ext uri="{FF2B5EF4-FFF2-40B4-BE49-F238E27FC236}">
                <a16:creationId xmlns:a16="http://schemas.microsoft.com/office/drawing/2014/main" id="{E1C352B2-C591-4549-8C76-FE8751443CBE}"/>
              </a:ext>
            </a:extLst>
          </p:cNvPr>
          <p:cNvSpPr>
            <a:spLocks xmlns:a="http://schemas.openxmlformats.org/drawingml/2006/main" noGrp="1"/>
          </p:cNvSpPr>
          <p:nvPr/>
        </p:nvSpPr>
        <p:spPr>
          <a:xfrm xmlns:a="http://schemas.openxmlformats.org/drawingml/2006/main">
            <a:off x="6629400" y="2692400"/>
            <a:ext cx="584200" cy="330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b="1">
                <a:solidFill>
                  <a:srgbClr val="FFFDF8"/>
                </a:solidFill>
                <a:latin typeface="Arial"/>
                <a:ea typeface="Arial"/>
                <a:cs typeface="Arial"/>
              </a:rPr>
              <a:t>A2</a:t>
            </a:r>
          </a:p>
        </p:txBody>
      </p:sp>
      <p:sp>
        <p:nvSpPr>
          <p:cNvPr id="13" name="TextBox 12">
            <a:extLst xmlns:a="http://schemas.openxmlformats.org/drawingml/2006/main">
              <a:ext uri="{FF2B5EF4-FFF2-40B4-BE49-F238E27FC236}">
                <a16:creationId xmlns:a16="http://schemas.microsoft.com/office/drawing/2014/main" id="{3BB109B1-3394-480A-BA10-02BDFD2584BB}"/>
              </a:ext>
            </a:extLst>
          </p:cNvPr>
          <p:cNvSpPr>
            <a:spLocks xmlns:a="http://schemas.openxmlformats.org/drawingml/2006/main" noGrp="1"/>
          </p:cNvSpPr>
          <p:nvPr/>
        </p:nvSpPr>
        <p:spPr>
          <a:xfrm xmlns:a="http://schemas.openxmlformats.org/drawingml/2006/main">
            <a:off x="7340600" y="2679700"/>
            <a:ext cx="3886200" cy="5334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a:solidFill>
                  <a:srgbClr val="FFFDF8"/>
                </a:solidFill>
                <a:latin typeface="Arial"/>
                <a:ea typeface="Arial"/>
                <a:cs typeface="Arial"/>
              </a:rPr>
              <a:t>Cost Structure &amp; Negotiation Levers</a:t>
            </a:r>
          </a:p>
        </p:txBody>
      </p:sp>
      <p:sp>
        <p:nvSpPr>
          <p:cNvPr id="14" name="Rectangle 13">
            <a:extLst xmlns:a="http://schemas.openxmlformats.org/drawingml/2006/main">
              <a:ext uri="{FF2B5EF4-FFF2-40B4-BE49-F238E27FC236}">
                <a16:creationId xmlns:a16="http://schemas.microsoft.com/office/drawing/2014/main" id="{A11EB7D4-577A-4DFE-879E-AD7C70754D51}"/>
              </a:ext>
            </a:extLst>
          </p:cNvPr>
          <p:cNvSpPr>
            <a:spLocks xmlns:a="http://schemas.openxmlformats.org/drawingml/2006/main" noGrp="1"/>
          </p:cNvSpPr>
          <p:nvPr/>
        </p:nvSpPr>
        <p:spPr>
          <a:xfrm xmlns:a="http://schemas.openxmlformats.org/drawingml/2006/main">
            <a:off x="6629400" y="3251200"/>
            <a:ext cx="4597400" cy="127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15" name="TextBox 14">
            <a:extLst xmlns:a="http://schemas.openxmlformats.org/drawingml/2006/main">
              <a:ext uri="{FF2B5EF4-FFF2-40B4-BE49-F238E27FC236}">
                <a16:creationId xmlns:a16="http://schemas.microsoft.com/office/drawing/2014/main" id="{78CAF64B-ECEA-4837-B429-CB07D07A2E0C}"/>
              </a:ext>
            </a:extLst>
          </p:cNvPr>
          <p:cNvSpPr>
            <a:spLocks xmlns:a="http://schemas.openxmlformats.org/drawingml/2006/main" noGrp="1"/>
          </p:cNvSpPr>
          <p:nvPr/>
        </p:nvSpPr>
        <p:spPr>
          <a:xfrm xmlns:a="http://schemas.openxmlformats.org/drawingml/2006/main">
            <a:off x="6629400" y="3429000"/>
            <a:ext cx="584200" cy="330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b="1">
                <a:solidFill>
                  <a:srgbClr val="FFFDF8"/>
                </a:solidFill>
                <a:latin typeface="Arial"/>
                <a:ea typeface="Arial"/>
                <a:cs typeface="Arial"/>
              </a:rPr>
              <a:t>A3</a:t>
            </a:r>
          </a:p>
        </p:txBody>
      </p:sp>
      <p:sp>
        <p:nvSpPr>
          <p:cNvPr id="16" name="TextBox 15">
            <a:extLst xmlns:a="http://schemas.openxmlformats.org/drawingml/2006/main">
              <a:ext uri="{FF2B5EF4-FFF2-40B4-BE49-F238E27FC236}">
                <a16:creationId xmlns:a16="http://schemas.microsoft.com/office/drawing/2014/main" id="{896A78D0-2E64-4626-8075-DAD703D4E23C}"/>
              </a:ext>
            </a:extLst>
          </p:cNvPr>
          <p:cNvSpPr>
            <a:spLocks xmlns:a="http://schemas.openxmlformats.org/drawingml/2006/main" noGrp="1"/>
          </p:cNvSpPr>
          <p:nvPr/>
        </p:nvSpPr>
        <p:spPr>
          <a:xfrm xmlns:a="http://schemas.openxmlformats.org/drawingml/2006/main">
            <a:off x="7340600" y="3416300"/>
            <a:ext cx="3886200" cy="5334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a:solidFill>
                  <a:srgbClr val="FFFDF8"/>
                </a:solidFill>
                <a:latin typeface="Arial"/>
                <a:ea typeface="Arial"/>
                <a:cs typeface="Arial"/>
              </a:rPr>
              <a:t>Ownership Models &amp; Low-CapEx / OpEx</a:t>
            </a:r>
          </a:p>
        </p:txBody>
      </p:sp>
      <p:sp>
        <p:nvSpPr>
          <p:cNvPr id="17" name="Rectangle 16">
            <a:extLst xmlns:a="http://schemas.openxmlformats.org/drawingml/2006/main">
              <a:ext uri="{FF2B5EF4-FFF2-40B4-BE49-F238E27FC236}">
                <a16:creationId xmlns:a16="http://schemas.microsoft.com/office/drawing/2014/main" id="{3DC7F7AC-4B5A-44A4-BD60-E6398E4B8066}"/>
              </a:ext>
            </a:extLst>
          </p:cNvPr>
          <p:cNvSpPr>
            <a:spLocks xmlns:a="http://schemas.openxmlformats.org/drawingml/2006/main" noGrp="1"/>
          </p:cNvSpPr>
          <p:nvPr/>
        </p:nvSpPr>
        <p:spPr>
          <a:xfrm xmlns:a="http://schemas.openxmlformats.org/drawingml/2006/main">
            <a:off x="6629400" y="3987800"/>
            <a:ext cx="4597400" cy="127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18" name="TextBox 17">
            <a:extLst xmlns:a="http://schemas.openxmlformats.org/drawingml/2006/main">
              <a:ext uri="{FF2B5EF4-FFF2-40B4-BE49-F238E27FC236}">
                <a16:creationId xmlns:a16="http://schemas.microsoft.com/office/drawing/2014/main" id="{FD80E0AE-6F4A-4A51-B1CF-1AC994871CF2}"/>
              </a:ext>
            </a:extLst>
          </p:cNvPr>
          <p:cNvSpPr>
            <a:spLocks xmlns:a="http://schemas.openxmlformats.org/drawingml/2006/main" noGrp="1"/>
          </p:cNvSpPr>
          <p:nvPr/>
        </p:nvSpPr>
        <p:spPr>
          <a:xfrm xmlns:a="http://schemas.openxmlformats.org/drawingml/2006/main">
            <a:off x="6629400" y="4165600"/>
            <a:ext cx="584200" cy="330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b="1">
                <a:solidFill>
                  <a:srgbClr val="FFFDF8"/>
                </a:solidFill>
                <a:latin typeface="Arial"/>
                <a:ea typeface="Arial"/>
                <a:cs typeface="Arial"/>
              </a:rPr>
              <a:t>A4</a:t>
            </a:r>
          </a:p>
        </p:txBody>
      </p:sp>
      <p:sp>
        <p:nvSpPr>
          <p:cNvPr id="19" name="TextBox 18">
            <a:extLst xmlns:a="http://schemas.openxmlformats.org/drawingml/2006/main">
              <a:ext uri="{FF2B5EF4-FFF2-40B4-BE49-F238E27FC236}">
                <a16:creationId xmlns:a16="http://schemas.microsoft.com/office/drawing/2014/main" id="{546829E5-4ABE-452B-9E11-19B418502D32}"/>
              </a:ext>
            </a:extLst>
          </p:cNvPr>
          <p:cNvSpPr>
            <a:spLocks xmlns:a="http://schemas.openxmlformats.org/drawingml/2006/main" noGrp="1"/>
          </p:cNvSpPr>
          <p:nvPr/>
        </p:nvSpPr>
        <p:spPr>
          <a:xfrm xmlns:a="http://schemas.openxmlformats.org/drawingml/2006/main">
            <a:off x="7340600" y="4152900"/>
            <a:ext cx="3886200" cy="5334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a:solidFill>
                  <a:srgbClr val="FFFDF8"/>
                </a:solidFill>
                <a:latin typeface="Arial"/>
                <a:ea typeface="Arial"/>
                <a:cs typeface="Arial"/>
              </a:rPr>
              <a:t>Engagement Models &amp; Sourcing Best Practices</a:t>
            </a:r>
          </a:p>
        </p:txBody>
      </p:sp>
      <p:sp>
        <p:nvSpPr>
          <p:cNvPr id="20" name="Rectangle 19">
            <a:extLst xmlns:a="http://schemas.openxmlformats.org/drawingml/2006/main">
              <a:ext uri="{FF2B5EF4-FFF2-40B4-BE49-F238E27FC236}">
                <a16:creationId xmlns:a16="http://schemas.microsoft.com/office/drawing/2014/main" id="{2D5F88C8-5254-4D23-80F0-1AF4031DF7B0}"/>
              </a:ext>
            </a:extLst>
          </p:cNvPr>
          <p:cNvSpPr>
            <a:spLocks xmlns:a="http://schemas.openxmlformats.org/drawingml/2006/main" noGrp="1"/>
          </p:cNvSpPr>
          <p:nvPr/>
        </p:nvSpPr>
        <p:spPr>
          <a:xfrm xmlns:a="http://schemas.openxmlformats.org/drawingml/2006/main">
            <a:off x="6629400" y="4724400"/>
            <a:ext cx="4597400" cy="127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21" name="TextBox 20">
            <a:extLst xmlns:a="http://schemas.openxmlformats.org/drawingml/2006/main">
              <a:ext uri="{FF2B5EF4-FFF2-40B4-BE49-F238E27FC236}">
                <a16:creationId xmlns:a16="http://schemas.microsoft.com/office/drawing/2014/main" id="{669AECD2-9D7F-4764-B660-F4F557B9D842}"/>
              </a:ext>
            </a:extLst>
          </p:cNvPr>
          <p:cNvSpPr>
            <a:spLocks xmlns:a="http://schemas.openxmlformats.org/drawingml/2006/main" noGrp="1"/>
          </p:cNvSpPr>
          <p:nvPr/>
        </p:nvSpPr>
        <p:spPr>
          <a:xfrm xmlns:a="http://schemas.openxmlformats.org/drawingml/2006/main">
            <a:off x="6629400" y="4902200"/>
            <a:ext cx="584200" cy="3302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b="1">
                <a:solidFill>
                  <a:srgbClr val="FFFDF8"/>
                </a:solidFill>
                <a:latin typeface="Arial"/>
                <a:ea typeface="Arial"/>
                <a:cs typeface="Arial"/>
              </a:rPr>
              <a:t>A5</a:t>
            </a:r>
          </a:p>
        </p:txBody>
      </p:sp>
      <p:sp>
        <p:nvSpPr>
          <p:cNvPr id="22" name="TextBox 21">
            <a:extLst xmlns:a="http://schemas.openxmlformats.org/drawingml/2006/main">
              <a:ext uri="{FF2B5EF4-FFF2-40B4-BE49-F238E27FC236}">
                <a16:creationId xmlns:a16="http://schemas.microsoft.com/office/drawing/2014/main" id="{1C4C4F13-8E16-4969-8BC1-94B0E2BCC629}"/>
              </a:ext>
            </a:extLst>
          </p:cNvPr>
          <p:cNvSpPr>
            <a:spLocks xmlns:a="http://schemas.openxmlformats.org/drawingml/2006/main" noGrp="1"/>
          </p:cNvSpPr>
          <p:nvPr/>
        </p:nvSpPr>
        <p:spPr>
          <a:xfrm xmlns:a="http://schemas.openxmlformats.org/drawingml/2006/main">
            <a:off x="7340600" y="4889500"/>
            <a:ext cx="3886200" cy="533400"/>
          </a:xfrm>
          <a:prstGeom xmlns:a="http://schemas.openxmlformats.org/drawingml/2006/main" prst="rect">
            <a:avLst/>
          </a:prstGeom>
          <a:noFill xmlns:a="http://schemas.openxmlformats.org/drawingml/2006/main"/>
        </p:spPr>
        <p:txBody>
          <a:bodyPr xmlns:a="http://schemas.openxmlformats.org/drawingml/2006/main" vert="horz" wrap="square" anchor="t">
            <a:noAutofit/>
          </a:bodyPr>
          <a:lstStyle xmlns:a="http://schemas.openxmlformats.org/drawingml/2006/main"/>
          <a:p xmlns:a="http://schemas.openxmlformats.org/drawingml/2006/main">
            <a:pPr algn="l">
              <a:buNone/>
            </a:pPr>
            <a:r>
              <a:rPr sz="1400">
                <a:solidFill>
                  <a:srgbClr val="FFFDF8"/>
                </a:solidFill>
                <a:latin typeface="Arial"/>
                <a:ea typeface="Arial"/>
                <a:cs typeface="Arial"/>
              </a:rPr>
              <a:t>Suitable OEMs &amp; Integrators</a:t>
            </a:r>
          </a:p>
        </p:txBody>
      </p:sp>
      <p:sp>
        <p:nvSpPr>
          <p:cNvPr id="23" name="Rectangle 22">
            <a:extLst xmlns:a="http://schemas.openxmlformats.org/drawingml/2006/main">
              <a:ext uri="{FF2B5EF4-FFF2-40B4-BE49-F238E27FC236}">
                <a16:creationId xmlns:a16="http://schemas.microsoft.com/office/drawing/2014/main" id="{215A35E7-36F0-4E02-A5F3-5B342F15D379}"/>
              </a:ext>
            </a:extLst>
          </p:cNvPr>
          <p:cNvSpPr>
            <a:spLocks xmlns:a="http://schemas.openxmlformats.org/drawingml/2006/main" noGrp="1"/>
          </p:cNvSpPr>
          <p:nvPr/>
        </p:nvSpPr>
        <p:spPr>
          <a:xfrm xmlns:a="http://schemas.openxmlformats.org/drawingml/2006/main">
            <a:off x="6629400" y="5461000"/>
            <a:ext cx="4597400" cy="12700"/>
          </a:xfrm>
          <a:prstGeom xmlns:a="http://schemas.openxmlformats.org/drawingml/2006/main" prst="rect">
            <a:avLst/>
          </a:prstGeom>
          <a:solidFill xmlns:a="http://schemas.openxmlformats.org/drawingml/2006/main">
            <a:srgbClr val="7B8184"/>
          </a:solidFill>
          <a:ln xmlns:a="http://schemas.openxmlformats.org/drawingml/2006/main" w="12700" cmpd="sng">
            <a:noFill/>
            <a:prstDash val="solid"/>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t"/>
          <a:lstStyle xmlns:a="http://schemas.openxmlformats.org/drawingml/2006/main"/>
          <a:p xmlns:a="http://schemas.openxmlformats.org/drawingml/2006/main">
            <a:pPr algn="l">
              <a:buNone/>
            </a:pPr>
            <a:endParaRPr/>
          </a:p>
        </p:txBody>
      </p:sp>
      <p:sp>
        <p:nvSpPr>
          <p:cNvPr id="24" name="SCULTRA Copper Spine">
            <a:extLst xmlns:a="http://schemas.openxmlformats.org/drawingml/2006/main">
              <a:ext uri="{FF2B5EF4-FFF2-40B4-BE49-F238E27FC236}">
                <a16:creationId xmlns:a16="http://schemas.microsoft.com/office/drawing/2014/main" id="{A277EB93-6EB6-4202-B0EB-A6255A1DC667}"/>
              </a:ext>
            </a:extLst>
          </p:cNvPr>
          <p:cNvSpPr>
            <a:spLocks xmlns:a="http://schemas.openxmlformats.org/drawingml/2006/main" noGrp="1"/>
          </p:cNvSpPr>
          <p:nvPr/>
        </p:nvSpPr>
        <p:spPr>
          <a:xfrm xmlns:a="http://schemas.openxmlformats.org/drawingml/2006/main">
            <a:off x="0" y="0"/>
            <a:ext cx="133350" cy="6858000"/>
          </a:xfrm>
          <a:prstGeom xmlns:a="http://schemas.openxmlformats.org/drawingml/2006/main" prst="rect">
            <a:avLst/>
          </a:prstGeom>
          <a:solidFill xmlns:a="http://schemas.openxmlformats.org/drawingml/2006/main">
            <a:srgbClr val="B66E47"/>
          </a:solidFill>
          <a:ln xmlns:a="http://schemas.openxmlformats.org/drawingml/2006/main" w="0">
            <a:noFill/>
            <a:prstDash val="solid"/>
          </a:ln>
        </p:spPr>
      </p:sp>
      <p:sp>
        <p:nvSpPr>
          <p:cNvPr id="25" name="SCULTRA Footer Field">
            <a:extLst xmlns:a="http://schemas.openxmlformats.org/drawingml/2006/main">
              <a:ext uri="{FF2B5EF4-FFF2-40B4-BE49-F238E27FC236}">
                <a16:creationId xmlns:a16="http://schemas.microsoft.com/office/drawing/2014/main" id="{493F3783-51FC-4DEC-A915-E3BC27D6CC09}"/>
              </a:ext>
            </a:extLst>
          </p:cNvPr>
          <p:cNvSpPr>
            <a:spLocks xmlns:a="http://schemas.openxmlformats.org/drawingml/2006/main" noGrp="1"/>
          </p:cNvSpPr>
          <p:nvPr/>
        </p:nvSpPr>
        <p:spPr>
          <a:xfrm xmlns:a="http://schemas.openxmlformats.org/drawingml/2006/main">
            <a:off x="0" y="6448425"/>
            <a:ext cx="12192000" cy="409575"/>
          </a:xfrm>
          <a:prstGeom xmlns:a="http://schemas.openxmlformats.org/drawingml/2006/main" prst="rect">
            <a:avLst/>
          </a:prstGeom>
          <a:solidFill xmlns:a="http://schemas.openxmlformats.org/drawingml/2006/main">
            <a:srgbClr val="111416"/>
          </a:soli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B5CEB130-FB21-410B-A162-4EEFCF2F95F8}"/>
              </a:ext>
            </a:extLst>
          </p:cNvPr>
          <p:cNvSpPr>
            <a:spLocks xmlns:a="http://schemas.openxmlformats.org/drawingml/2006/main" noGrp="1"/>
          </p:cNvSpPr>
          <p:nvPr/>
        </p:nvSpPr>
        <p:spPr>
          <a:xfrm xmlns:a="http://schemas.openxmlformats.org/drawingml/2006/main">
            <a:off x="457200" y="6496050"/>
            <a:ext cx="11277600" cy="0"/>
          </a:xfrm>
          <a:prstGeom xmlns:a="http://schemas.openxmlformats.org/drawingml/2006/main" prst="line">
            <a:avLst/>
          </a:prstGeom>
          <a:noFill xmlns:a="http://schemas.openxmlformats.org/drawingml/2006/main"/>
          <a:ln xmlns:a="http://schemas.openxmlformats.org/drawingml/2006/main" w="9525">
            <a:solidFill>
              <a:srgbClr val="55595B"/>
            </a:solidFill>
            <a:prstDash val="solid"/>
          </a:ln>
        </p:spPr>
      </p:sp>
      <p:sp>
        <p:nvSpPr>
          <p:cNvPr id="27" name="">
            <a:extLst xmlns:a="http://schemas.openxmlformats.org/drawingml/2006/main">
              <a:ext uri="{FF2B5EF4-FFF2-40B4-BE49-F238E27FC236}">
                <a16:creationId xmlns:a16="http://schemas.microsoft.com/office/drawing/2014/main" id="{9B86F72E-3AE5-41CD-AE76-6A42EB4E0EFC}"/>
              </a:ext>
            </a:extLst>
          </p:cNvPr>
          <p:cNvSpPr>
            <a:spLocks xmlns:a="http://schemas.openxmlformats.org/drawingml/2006/main" noGrp="1"/>
          </p:cNvSpPr>
          <p:nvPr/>
        </p:nvSpPr>
        <p:spPr>
          <a:xfrm xmlns:a="http://schemas.openxmlformats.org/drawingml/2006/main">
            <a:off x="457200" y="6553200"/>
            <a:ext cx="16192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800" b="1" i="0">
                <a:solidFill>
                  <a:srgbClr val="AEB2B3"/>
                </a:solidFill>
                <a:latin typeface="Arial"/>
                <a:ea typeface="Arial"/>
                <a:cs typeface="Arial"/>
              </a:defRPr>
            </a:pPr>
            <a:r>
              <a:rPr sz="800" b="1" i="0">
                <a:solidFill>
                  <a:srgbClr val="AEB2B3"/>
                </a:solidFill>
                <a:latin typeface="Arial"/>
                <a:ea typeface="Arial"/>
                <a:cs typeface="Arial"/>
              </a:rPr>
              <a:t>SCULTRA SERVICES</a:t>
            </a:r>
          </a:p>
        </p:txBody>
      </p:sp>
      <p:sp>
        <p:nvSpPr>
          <p:cNvPr id="28" name="">
            <a:extLst xmlns:a="http://schemas.openxmlformats.org/drawingml/2006/main">
              <a:ext uri="{FF2B5EF4-FFF2-40B4-BE49-F238E27FC236}">
                <a16:creationId xmlns:a16="http://schemas.microsoft.com/office/drawing/2014/main" id="{ED86BF96-8482-4996-8A50-EF5532BE7B2E}"/>
              </a:ext>
            </a:extLst>
          </p:cNvPr>
          <p:cNvSpPr>
            <a:spLocks xmlns:a="http://schemas.openxmlformats.org/drawingml/2006/main" noGrp="1"/>
          </p:cNvSpPr>
          <p:nvPr/>
        </p:nvSpPr>
        <p:spPr>
          <a:xfrm xmlns:a="http://schemas.openxmlformats.org/drawingml/2006/main">
            <a:off x="2076450" y="6553200"/>
            <a:ext cx="781050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buNone/>
              <a:defRPr sz="800" b="0" i="0">
                <a:solidFill>
                  <a:srgbClr val="AEB2B3"/>
                </a:solidFill>
                <a:latin typeface="Arial"/>
                <a:ea typeface="Arial"/>
                <a:cs typeface="Arial"/>
              </a:defRPr>
            </a:pPr>
            <a:r>
              <a:rPr sz="800" b="0" i="0">
                <a:solidFill>
                  <a:srgbClr val="AEB2B3"/>
                </a:solidFill>
                <a:latin typeface="Arial"/>
                <a:ea typeface="Arial"/>
                <a:cs typeface="Arial"/>
              </a:rPr>
              <a:t>GLOBAL NETWORK HARDWARE MARKET &amp; SOURCING STRATEGY</a:t>
            </a:r>
          </a:p>
        </p:txBody>
      </p:sp>
      <p:sp>
        <p:nvSpPr>
          <p:cNvPr id="29" name="">
            <a:extLst xmlns:a="http://schemas.openxmlformats.org/drawingml/2006/main">
              <a:ext uri="{FF2B5EF4-FFF2-40B4-BE49-F238E27FC236}">
                <a16:creationId xmlns:a16="http://schemas.microsoft.com/office/drawing/2014/main" id="{5B9CCE30-5413-4998-9B92-46049EF972E0}"/>
              </a:ext>
            </a:extLst>
          </p:cNvPr>
          <p:cNvSpPr>
            <a:spLocks xmlns:a="http://schemas.openxmlformats.org/drawingml/2006/main" noGrp="1"/>
          </p:cNvSpPr>
          <p:nvPr/>
        </p:nvSpPr>
        <p:spPr>
          <a:xfrm xmlns:a="http://schemas.openxmlformats.org/drawingml/2006/main">
            <a:off x="11220450" y="6553200"/>
            <a:ext cx="514350" cy="133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r">
              <a:buNone/>
              <a:defRPr sz="800" b="1" i="0">
                <a:solidFill>
                  <a:srgbClr val="AEB2B3"/>
                </a:solidFill>
                <a:latin typeface="Arial"/>
                <a:ea typeface="Arial"/>
                <a:cs typeface="Arial"/>
              </a:defRPr>
            </a:pPr>
            <a:r>
              <a:rPr sz="800" b="1" i="0">
                <a:solidFill>
                  <a:srgbClr val="AEB2B3"/>
                </a:solidFill>
                <a:latin typeface="Arial"/>
                <a:ea typeface="Arial"/>
                <a:cs typeface="Arial"/>
              </a:rPr>
              <a:t>09</a:t>
            </a:r>
          </a:p>
        </p:txBody>
      </p:sp>
    </p:spTree>
    <p:extLst>
      <p:ext uri="{BB962C8B-B14F-4D97-AF65-F5344CB8AC3E}">
        <p14:creationId xmlns:p14="http://schemas.microsoft.com/office/powerpoint/2010/main" val="1074573803"/>
      </p:ext>
    </p:extLst>
  </p:cSld>
</p:sld>
</file>

<file path=ppt/theme/theme1.xml><?xml version="1.0" encoding="utf-8"?>
<a:theme xmlns:a="http://schemas.openxmlformats.org/drawingml/2006/main" name="Office Theme">
  <a:themeElements>
    <a:clrScheme name="SCULTRA Editorial">
      <a:dk1>
        <a:srgbClr val="111416"/>
      </a:dk1>
      <a:lt1>
        <a:srgbClr val="FFFDF8"/>
      </a:lt1>
      <a:dk2>
        <a:srgbClr val="1B1F21"/>
      </a:dk2>
      <a:lt2>
        <a:srgbClr val="D7D0C6"/>
      </a:lt2>
      <a:accent1>
        <a:srgbClr val="B66E47"/>
      </a:accent1>
      <a:accent2>
        <a:srgbClr val="778B7A"/>
      </a:accent2>
      <a:accent3>
        <a:srgbClr val="7B8184"/>
      </a:accent3>
      <a:accent4>
        <a:srgbClr val="C69345"/>
      </a:accent4>
      <a:accent5>
        <a:srgbClr val="D08B64"/>
      </a:accent5>
      <a:accent6>
        <a:srgbClr val="557A61"/>
      </a:accent6>
      <a:hlink>
        <a:srgbClr val="0563C1"/>
      </a:hlink>
      <a:folHlink>
        <a:srgbClr val="A9574F"/>
      </a:folHlink>
    </a:clrScheme>
    <a:fontScheme name="Office">
      <a:majorFont>
        <a:latin typeface="Arial"/>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CULTRA Editorial">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2026-08-30T02:22:01.3100000Z</dcterms:created>
  <dcterms:modified xsi:type="dcterms:W3CDTF">2026-08-30T02:22:01.3100000Z</dcterms:modified>
</coreProperties>
</file>