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98fede3756f4bcf" /><Relationship Type="http://schemas.openxmlformats.org/officeDocument/2006/relationships/extended-properties" Target="/docProps/app.xml" Id="R29949b6f59a14f7a" /><Relationship Type="http://schemas.openxmlformats.org/officeDocument/2006/relationships/officeDocument" Target="/ppt/presentation.xml" Id="R66332610d472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80d7f507647d9"/>
    <p:sldMasterId xmlns:r="http://schemas.openxmlformats.org/officeDocument/2006/relationships" id="2147483662" r:id="R2e4258842301478e"/>
  </p:sldMasterIdLst>
  <p:notesMasterIdLst>
    <p:notesMasterId xmlns:r="http://schemas.openxmlformats.org/officeDocument/2006/relationships" r:id="Rd49ad892e1aa4ebc"/>
  </p:notesMasterIdLst>
  <p:sldIdLst>
    <p:sldId xmlns:r="http://schemas.openxmlformats.org/officeDocument/2006/relationships" id="256" r:id="Rbb38e83b3e0a410c"/>
    <p:sldId xmlns:r="http://schemas.openxmlformats.org/officeDocument/2006/relationships" id="257" r:id="R9f74e8e473cc4877"/>
    <p:sldId xmlns:r="http://schemas.openxmlformats.org/officeDocument/2006/relationships" id="258" r:id="Rc79fb6be1fb54706"/>
    <p:sldId xmlns:r="http://schemas.openxmlformats.org/officeDocument/2006/relationships" id="259" r:id="R6ac99652330f486f"/>
    <p:sldId xmlns:r="http://schemas.openxmlformats.org/officeDocument/2006/relationships" id="260" r:id="Re4733aaa07bd419a"/>
    <p:sldId xmlns:r="http://schemas.openxmlformats.org/officeDocument/2006/relationships" id="261" r:id="R5aa44b7f1fc34d37"/>
    <p:sldId xmlns:r="http://schemas.openxmlformats.org/officeDocument/2006/relationships" id="262" r:id="R7cc05d528056422f"/>
    <p:sldId xmlns:r="http://schemas.openxmlformats.org/officeDocument/2006/relationships" id="263" r:id="R2a3e3f6187164573"/>
    <p:sldId xmlns:r="http://schemas.openxmlformats.org/officeDocument/2006/relationships" id="264" r:id="Rbaf23d7acb1442df"/>
    <p:sldId xmlns:r="http://schemas.openxmlformats.org/officeDocument/2006/relationships" id="265" r:id="Rd1554c6a63ea4cd0"/>
    <p:sldId xmlns:r="http://schemas.openxmlformats.org/officeDocument/2006/relationships" id="266" r:id="R5aacbdcfb5554d74"/>
    <p:sldId xmlns:r="http://schemas.openxmlformats.org/officeDocument/2006/relationships" id="267" r:id="R48a5a8927aa3455b"/>
    <p:sldId xmlns:r="http://schemas.openxmlformats.org/officeDocument/2006/relationships" id="268" r:id="R54d73808c8f443ce"/>
    <p:sldId xmlns:r="http://schemas.openxmlformats.org/officeDocument/2006/relationships" id="269" r:id="R166e48dec526417e"/>
    <p:sldId xmlns:r="http://schemas.openxmlformats.org/officeDocument/2006/relationships" id="270" r:id="R5a9351303acd49a9"/>
    <p:sldId xmlns:r="http://schemas.openxmlformats.org/officeDocument/2006/relationships" id="271" r:id="Rfb0e620f58ee4f16"/>
    <p:sldId xmlns:r="http://schemas.openxmlformats.org/officeDocument/2006/relationships" id="272" r:id="R63712cc5c56746d7"/>
    <p:sldId xmlns:r="http://schemas.openxmlformats.org/officeDocument/2006/relationships" id="273" r:id="R5645ff891886424f"/>
    <p:sldId xmlns:r="http://schemas.openxmlformats.org/officeDocument/2006/relationships" id="274" r:id="Rcefffbaec5534b69"/>
    <p:sldId xmlns:r="http://schemas.openxmlformats.org/officeDocument/2006/relationships" id="275" r:id="Rd628b44927aa4368"/>
    <p:sldId xmlns:r="http://schemas.openxmlformats.org/officeDocument/2006/relationships" id="276" r:id="R13bb753052934f5e"/>
    <p:sldId xmlns:r="http://schemas.openxmlformats.org/officeDocument/2006/relationships" id="277" r:id="R89e5d178ea0442a6"/>
    <p:sldId xmlns:r="http://schemas.openxmlformats.org/officeDocument/2006/relationships" id="278" r:id="R7f369858b89e4c5e"/>
    <p:sldId xmlns:r="http://schemas.openxmlformats.org/officeDocument/2006/relationships" id="279" r:id="R67e692d8fcce4005"/>
    <p:sldId xmlns:r="http://schemas.openxmlformats.org/officeDocument/2006/relationships" id="280" r:id="R5b7f4e887c684c52"/>
    <p:sldId xmlns:r="http://schemas.openxmlformats.org/officeDocument/2006/relationships" id="281" r:id="R5f3bb6fc93d24555"/>
    <p:sldId xmlns:r="http://schemas.openxmlformats.org/officeDocument/2006/relationships" id="282" r:id="R57a2f4c7347d4361"/>
    <p:sldId xmlns:r="http://schemas.openxmlformats.org/officeDocument/2006/relationships" id="283" r:id="R15c2513230b14df1"/>
    <p:sldId xmlns:r="http://schemas.openxmlformats.org/officeDocument/2006/relationships" id="284" r:id="R498038ffe4594e82"/>
    <p:sldId xmlns:r="http://schemas.openxmlformats.org/officeDocument/2006/relationships" id="285" r:id="R9344e44e3bf348da"/>
    <p:sldId xmlns:r="http://schemas.openxmlformats.org/officeDocument/2006/relationships" id="286" r:id="R52d14710d042437d"/>
    <p:sldId xmlns:r="http://schemas.openxmlformats.org/officeDocument/2006/relationships" id="287" r:id="R9320c749eb5448c0"/>
    <p:sldId xmlns:r="http://schemas.openxmlformats.org/officeDocument/2006/relationships" id="288" r:id="Ra576c2805d2f4d6b"/>
    <p:sldId xmlns:r="http://schemas.openxmlformats.org/officeDocument/2006/relationships" id="289" r:id="R02109e9d872448cf"/>
    <p:sldId xmlns:r="http://schemas.openxmlformats.org/officeDocument/2006/relationships" id="290" r:id="R908f4a99ddc54b36"/>
    <p:sldId xmlns:r="http://schemas.openxmlformats.org/officeDocument/2006/relationships" id="291" r:id="Rdaab794ed6f34480"/>
    <p:sldId xmlns:r="http://schemas.openxmlformats.org/officeDocument/2006/relationships" id="292" r:id="Rd0be065a9b284fdc"/>
    <p:sldId xmlns:r="http://schemas.openxmlformats.org/officeDocument/2006/relationships" id="293" r:id="Re5beddc51c2d4558"/>
    <p:sldId xmlns:r="http://schemas.openxmlformats.org/officeDocument/2006/relationships" id="294" r:id="R8a5081fa5092482a"/>
    <p:sldId xmlns:r="http://schemas.openxmlformats.org/officeDocument/2006/relationships" id="295" r:id="R2a7f6ab6f8c944aa"/>
    <p:sldId xmlns:r="http://schemas.openxmlformats.org/officeDocument/2006/relationships" id="296" r:id="Rccd205e648ed4028"/>
    <p:sldId xmlns:r="http://schemas.openxmlformats.org/officeDocument/2006/relationships" id="297" r:id="Re8d8bdd9a049444e"/>
    <p:sldId xmlns:r="http://schemas.openxmlformats.org/officeDocument/2006/relationships" id="298" r:id="Rc697eadf7a7b4f61"/>
    <p:sldId xmlns:r="http://schemas.openxmlformats.org/officeDocument/2006/relationships" id="299" r:id="Rd09e21f868b543a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8e05755a4fa4ab4" /><Relationship Type="http://schemas.openxmlformats.org/officeDocument/2006/relationships/slideMaster" Target="/ppt/slideMasters/slideMaster1.xml" Id="R54080d7f507647d9" /><Relationship Type="http://schemas.openxmlformats.org/officeDocument/2006/relationships/slideMaster" Target="/ppt/slideMasters/slideMaster2.xml" Id="R2e4258842301478e" /><Relationship Type="http://schemas.openxmlformats.org/officeDocument/2006/relationships/notesMaster" Target="/ppt/notesMasters/notesMaster1.xml" Id="Rd49ad892e1aa4ebc" /><Relationship Type="http://schemas.openxmlformats.org/officeDocument/2006/relationships/presProps" Target="/ppt/presProps.xml" Id="Ra60341f280414ed3" /><Relationship Type="http://schemas.openxmlformats.org/officeDocument/2006/relationships/viewProps" Target="/ppt/viewProps.xml" Id="R010028e486ac4cc1" /><Relationship Type="http://schemas.openxmlformats.org/officeDocument/2006/relationships/tableStyles" Target="/ppt/tableStyles.xml" Id="Rc03c4783cf9645b6" /><Relationship Type="http://schemas.openxmlformats.org/officeDocument/2006/relationships/slide" Target="/ppt/slides/slide1.xml" Id="Rbb38e83b3e0a410c" /><Relationship Type="http://schemas.openxmlformats.org/officeDocument/2006/relationships/slide" Target="/ppt/slides/slide2.xml" Id="R9f74e8e473cc4877" /><Relationship Type="http://schemas.openxmlformats.org/officeDocument/2006/relationships/slide" Target="/ppt/slides/slide3.xml" Id="Rc79fb6be1fb54706" /><Relationship Type="http://schemas.openxmlformats.org/officeDocument/2006/relationships/slide" Target="/ppt/slides/slide4.xml" Id="R6ac99652330f486f" /><Relationship Type="http://schemas.openxmlformats.org/officeDocument/2006/relationships/slide" Target="/ppt/slides/slide5.xml" Id="Re4733aaa07bd419a" /><Relationship Type="http://schemas.openxmlformats.org/officeDocument/2006/relationships/slide" Target="/ppt/slides/slide6.xml" Id="R5aa44b7f1fc34d37" /><Relationship Type="http://schemas.openxmlformats.org/officeDocument/2006/relationships/slide" Target="/ppt/slides/slide7.xml" Id="R7cc05d528056422f" /><Relationship Type="http://schemas.openxmlformats.org/officeDocument/2006/relationships/slide" Target="/ppt/slides/slide8.xml" Id="R2a3e3f6187164573" /><Relationship Type="http://schemas.openxmlformats.org/officeDocument/2006/relationships/slide" Target="/ppt/slides/slide9.xml" Id="Rbaf23d7acb1442df" /><Relationship Type="http://schemas.openxmlformats.org/officeDocument/2006/relationships/slide" Target="/ppt/slides/slide10.xml" Id="Rd1554c6a63ea4cd0" /><Relationship Type="http://schemas.openxmlformats.org/officeDocument/2006/relationships/slide" Target="/ppt/slides/slide11.xml" Id="R5aacbdcfb5554d74" /><Relationship Type="http://schemas.openxmlformats.org/officeDocument/2006/relationships/slide" Target="/ppt/slides/slide12.xml" Id="R48a5a8927aa3455b" /><Relationship Type="http://schemas.openxmlformats.org/officeDocument/2006/relationships/slide" Target="/ppt/slides/slide13.xml" Id="R54d73808c8f443ce" /><Relationship Type="http://schemas.openxmlformats.org/officeDocument/2006/relationships/slide" Target="/ppt/slides/slide14.xml" Id="R166e48dec526417e" /><Relationship Type="http://schemas.openxmlformats.org/officeDocument/2006/relationships/slide" Target="/ppt/slides/slide15.xml" Id="R5a9351303acd49a9" /><Relationship Type="http://schemas.openxmlformats.org/officeDocument/2006/relationships/slide" Target="/ppt/slides/slide16.xml" Id="Rfb0e620f58ee4f16" /><Relationship Type="http://schemas.openxmlformats.org/officeDocument/2006/relationships/slide" Target="/ppt/slides/slide17.xml" Id="R63712cc5c56746d7" /><Relationship Type="http://schemas.openxmlformats.org/officeDocument/2006/relationships/slide" Target="/ppt/slides/slide18.xml" Id="R5645ff891886424f" /><Relationship Type="http://schemas.openxmlformats.org/officeDocument/2006/relationships/slide" Target="/ppt/slides/slide19.xml" Id="Rcefffbaec5534b69" /><Relationship Type="http://schemas.openxmlformats.org/officeDocument/2006/relationships/slide" Target="/ppt/slides/slide20.xml" Id="Rd628b44927aa4368" /><Relationship Type="http://schemas.openxmlformats.org/officeDocument/2006/relationships/slide" Target="/ppt/slides/slide21.xml" Id="R13bb753052934f5e" /><Relationship Type="http://schemas.openxmlformats.org/officeDocument/2006/relationships/slide" Target="/ppt/slides/slide22.xml" Id="R89e5d178ea0442a6" /><Relationship Type="http://schemas.openxmlformats.org/officeDocument/2006/relationships/slide" Target="/ppt/slides/slide23.xml" Id="R7f369858b89e4c5e" /><Relationship Type="http://schemas.openxmlformats.org/officeDocument/2006/relationships/slide" Target="/ppt/slides/slide24.xml" Id="R67e692d8fcce4005" /><Relationship Type="http://schemas.openxmlformats.org/officeDocument/2006/relationships/slide" Target="/ppt/slides/slide25.xml" Id="R5b7f4e887c684c52" /><Relationship Type="http://schemas.openxmlformats.org/officeDocument/2006/relationships/slide" Target="/ppt/slides/slide26.xml" Id="R5f3bb6fc93d24555" /><Relationship Type="http://schemas.openxmlformats.org/officeDocument/2006/relationships/slide" Target="/ppt/slides/slide27.xml" Id="R57a2f4c7347d4361" /><Relationship Type="http://schemas.openxmlformats.org/officeDocument/2006/relationships/slide" Target="/ppt/slides/slide28.xml" Id="R15c2513230b14df1" /><Relationship Type="http://schemas.openxmlformats.org/officeDocument/2006/relationships/slide" Target="/ppt/slides/slide29.xml" Id="R498038ffe4594e82" /><Relationship Type="http://schemas.openxmlformats.org/officeDocument/2006/relationships/slide" Target="/ppt/slides/slide30.xml" Id="R9344e44e3bf348da" /><Relationship Type="http://schemas.openxmlformats.org/officeDocument/2006/relationships/slide" Target="/ppt/slides/slide31.xml" Id="R52d14710d042437d" /><Relationship Type="http://schemas.openxmlformats.org/officeDocument/2006/relationships/slide" Target="/ppt/slides/slide32.xml" Id="R9320c749eb5448c0" /><Relationship Type="http://schemas.openxmlformats.org/officeDocument/2006/relationships/slide" Target="/ppt/slides/slide33.xml" Id="Ra576c2805d2f4d6b" /><Relationship Type="http://schemas.openxmlformats.org/officeDocument/2006/relationships/slide" Target="/ppt/slides/slide34.xml" Id="R02109e9d872448cf" /><Relationship Type="http://schemas.openxmlformats.org/officeDocument/2006/relationships/slide" Target="/ppt/slides/slide35.xml" Id="R908f4a99ddc54b36" /><Relationship Type="http://schemas.openxmlformats.org/officeDocument/2006/relationships/slide" Target="/ppt/slides/slide36.xml" Id="Rdaab794ed6f34480" /><Relationship Type="http://schemas.openxmlformats.org/officeDocument/2006/relationships/slide" Target="/ppt/slides/slide37.xml" Id="Rd0be065a9b284fdc" /><Relationship Type="http://schemas.openxmlformats.org/officeDocument/2006/relationships/slide" Target="/ppt/slides/slide38.xml" Id="Re5beddc51c2d4558" /><Relationship Type="http://schemas.openxmlformats.org/officeDocument/2006/relationships/slide" Target="/ppt/slides/slide39.xml" Id="R8a5081fa5092482a" /><Relationship Type="http://schemas.openxmlformats.org/officeDocument/2006/relationships/slide" Target="/ppt/slides/slide40.xml" Id="R2a7f6ab6f8c944aa" /><Relationship Type="http://schemas.openxmlformats.org/officeDocument/2006/relationships/slide" Target="/ppt/slides/slide41.xml" Id="Rccd205e648ed4028" /><Relationship Type="http://schemas.openxmlformats.org/officeDocument/2006/relationships/slide" Target="/ppt/slides/slide42.xml" Id="Re8d8bdd9a049444e" /><Relationship Type="http://schemas.openxmlformats.org/officeDocument/2006/relationships/slide" Target="/ppt/slides/slide43.xml" Id="Rc697eadf7a7b4f61" /><Relationship Type="http://schemas.openxmlformats.org/officeDocument/2006/relationships/slide" Target="/ppt/slides/slide44.xml" Id="Rd09e21f868b543a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b7fb339a70540b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297afcd23734904" /><Relationship Type="http://schemas.openxmlformats.org/officeDocument/2006/relationships/notesMaster" Target="/ppt/notesMasters/notesMaster1.xml" Id="R9cffee91dc404ec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f4ca07549648b8" /><Relationship Type="http://schemas.openxmlformats.org/officeDocument/2006/relationships/notesMaster" Target="/ppt/notesMasters/notesMaster1.xml" Id="R33f5cbde1bc748f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203ce9e9c2046c5" /><Relationship Type="http://schemas.openxmlformats.org/officeDocument/2006/relationships/notesMaster" Target="/ppt/notesMasters/notesMaster1.xml" Id="R363959ae47fc400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a248f3e395546e5" /><Relationship Type="http://schemas.openxmlformats.org/officeDocument/2006/relationships/notesMaster" Target="/ppt/notesMasters/notesMaster1.xml" Id="R2ea400b7f9db4c9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3a696dbe56e4fb6" /><Relationship Type="http://schemas.openxmlformats.org/officeDocument/2006/relationships/notesMaster" Target="/ppt/notesMasters/notesMaster1.xml" Id="R46a9f9d1ab0048f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3cdc693af6747c4" /><Relationship Type="http://schemas.openxmlformats.org/officeDocument/2006/relationships/notesMaster" Target="/ppt/notesMasters/notesMaster1.xml" Id="R600ba27c397645a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436cbe9113145a4" /><Relationship Type="http://schemas.openxmlformats.org/officeDocument/2006/relationships/notesMaster" Target="/ppt/notesMasters/notesMaster1.xml" Id="R7b3635512da8465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b7225fff09d4905" /><Relationship Type="http://schemas.openxmlformats.org/officeDocument/2006/relationships/notesMaster" Target="/ppt/notesMasters/notesMaster1.xml" Id="Rbf5a9b78a09d4a3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3eed8256b094df0" /><Relationship Type="http://schemas.openxmlformats.org/officeDocument/2006/relationships/notesMaster" Target="/ppt/notesMasters/notesMaster1.xml" Id="R9a8fb6e9e4f04a7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3437267b34348bb" /><Relationship Type="http://schemas.openxmlformats.org/officeDocument/2006/relationships/notesMaster" Target="/ppt/notesMasters/notesMaster1.xml" Id="R844e1331588844d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8ba8b7671824b53" /><Relationship Type="http://schemas.openxmlformats.org/officeDocument/2006/relationships/notesMaster" Target="/ppt/notesMasters/notesMaster1.xml" Id="R317b3dc642564fc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669caed7ab64edb" /><Relationship Type="http://schemas.openxmlformats.org/officeDocument/2006/relationships/notesMaster" Target="/ppt/notesMasters/notesMaster1.xml" Id="Rf91b486aa78943d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84dd54ed47f448d" /><Relationship Type="http://schemas.openxmlformats.org/officeDocument/2006/relationships/notesMaster" Target="/ppt/notesMasters/notesMaster1.xml" Id="R1a01c4a305f64ff5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e857b0d3935403c" /><Relationship Type="http://schemas.openxmlformats.org/officeDocument/2006/relationships/notesMaster" Target="/ppt/notesMasters/notesMaster1.xml" Id="R2374e95f74ab4bd0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955f0170bf3443a" /><Relationship Type="http://schemas.openxmlformats.org/officeDocument/2006/relationships/notesMaster" Target="/ppt/notesMasters/notesMaster1.xml" Id="Rd2c7e7d6c8d1417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76f7ce065a814d9b" /><Relationship Type="http://schemas.openxmlformats.org/officeDocument/2006/relationships/notesMaster" Target="/ppt/notesMasters/notesMaster1.xml" Id="R6c4d112f1afb4cc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1349a767f66e44cd" /><Relationship Type="http://schemas.openxmlformats.org/officeDocument/2006/relationships/notesMaster" Target="/ppt/notesMasters/notesMaster1.xml" Id="Rb8840f8159da4e42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90a5565199a045b1" /><Relationship Type="http://schemas.openxmlformats.org/officeDocument/2006/relationships/notesMaster" Target="/ppt/notesMasters/notesMaster1.xml" Id="R81e8f7929ff54c4a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b6e2711e5b0941ae" /><Relationship Type="http://schemas.openxmlformats.org/officeDocument/2006/relationships/notesMaster" Target="/ppt/notesMasters/notesMaster1.xml" Id="R01d765059951468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80b4d2a77fbe4364" /><Relationship Type="http://schemas.openxmlformats.org/officeDocument/2006/relationships/notesMaster" Target="/ppt/notesMasters/notesMaster1.xml" Id="Rb32370a342bb416b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6d8212e4fc304524" /><Relationship Type="http://schemas.openxmlformats.org/officeDocument/2006/relationships/notesMaster" Target="/ppt/notesMasters/notesMaster1.xml" Id="R71f087bd14bb4d67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834a16fba72d4e81" /><Relationship Type="http://schemas.openxmlformats.org/officeDocument/2006/relationships/notesMaster" Target="/ppt/notesMasters/notesMaster1.xml" Id="R4d646205fe6c4f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392f1b0c812402b" /><Relationship Type="http://schemas.openxmlformats.org/officeDocument/2006/relationships/notesMaster" Target="/ppt/notesMasters/notesMaster1.xml" Id="R709d7bb6675d4be0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334703bfdad74ca6" /><Relationship Type="http://schemas.openxmlformats.org/officeDocument/2006/relationships/notesMaster" Target="/ppt/notesMasters/notesMaster1.xml" Id="R59011636b63b4087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8f8fc46e0ce546e2" /><Relationship Type="http://schemas.openxmlformats.org/officeDocument/2006/relationships/notesMaster" Target="/ppt/notesMasters/notesMaster1.xml" Id="R2909203682bc46d3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9c72fe9961f84f7e" /><Relationship Type="http://schemas.openxmlformats.org/officeDocument/2006/relationships/notesMaster" Target="/ppt/notesMasters/notesMaster1.xml" Id="R3c44c4d364dc433b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c85f2457450246bc" /><Relationship Type="http://schemas.openxmlformats.org/officeDocument/2006/relationships/notesMaster" Target="/ppt/notesMasters/notesMaster1.xml" Id="R507cee75ad9e4005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56e214286e9b4ee9" /><Relationship Type="http://schemas.openxmlformats.org/officeDocument/2006/relationships/notesMaster" Target="/ppt/notesMasters/notesMaster1.xml" Id="R92ca6ef4eb914f81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7caf053ff50e4889" /><Relationship Type="http://schemas.openxmlformats.org/officeDocument/2006/relationships/notesMaster" Target="/ppt/notesMasters/notesMaster1.xml" Id="R966fe039949f4647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7d3263b0cd2a41c2" /><Relationship Type="http://schemas.openxmlformats.org/officeDocument/2006/relationships/notesMaster" Target="/ppt/notesMasters/notesMaster1.xml" Id="Rf120252e5bae4d27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912a0cfb6ec7457b" /><Relationship Type="http://schemas.openxmlformats.org/officeDocument/2006/relationships/notesMaster" Target="/ppt/notesMasters/notesMaster1.xml" Id="R2ed807ed209746e8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9e351a1cb3f84b76" /><Relationship Type="http://schemas.openxmlformats.org/officeDocument/2006/relationships/notesMaster" Target="/ppt/notesMasters/notesMaster1.xml" Id="R7ce3fc3063964765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ebf7422a753b451a" /><Relationship Type="http://schemas.openxmlformats.org/officeDocument/2006/relationships/notesMaster" Target="/ppt/notesMasters/notesMaster1.xml" Id="Rbfb501f83918486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da0822f2212455a" /><Relationship Type="http://schemas.openxmlformats.org/officeDocument/2006/relationships/notesMaster" Target="/ppt/notesMasters/notesMaster1.xml" Id="Rbb2afd286f694dff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595fb8e991cf4e3a" /><Relationship Type="http://schemas.openxmlformats.org/officeDocument/2006/relationships/notesMaster" Target="/ppt/notesMasters/notesMaster1.xml" Id="R022b61dea38a42f7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b7d05181223748d3" /><Relationship Type="http://schemas.openxmlformats.org/officeDocument/2006/relationships/notesMaster" Target="/ppt/notesMasters/notesMaster1.xml" Id="Rd52b6789eebe496f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913a2810867445b3" /><Relationship Type="http://schemas.openxmlformats.org/officeDocument/2006/relationships/notesMaster" Target="/ppt/notesMasters/notesMaster1.xml" Id="Rbc38cb0097cf4e73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d0128851ef0641be" /><Relationship Type="http://schemas.openxmlformats.org/officeDocument/2006/relationships/notesMaster" Target="/ppt/notesMasters/notesMaster1.xml" Id="R22a4468a5ac64dad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50d103d21b0e4e85" /><Relationship Type="http://schemas.openxmlformats.org/officeDocument/2006/relationships/notesMaster" Target="/ppt/notesMasters/notesMaster1.xml" Id="R0d533df435a34e8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04b18a7a8534f74" /><Relationship Type="http://schemas.openxmlformats.org/officeDocument/2006/relationships/notesMaster" Target="/ppt/notesMasters/notesMaster1.xml" Id="R11e5e2cc369c46d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f68ad4830ee430e" /><Relationship Type="http://schemas.openxmlformats.org/officeDocument/2006/relationships/notesMaster" Target="/ppt/notesMasters/notesMaster1.xml" Id="R875693c71046411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9f195b5ed5c410c" /><Relationship Type="http://schemas.openxmlformats.org/officeDocument/2006/relationships/notesMaster" Target="/ppt/notesMasters/notesMaster1.xml" Id="Rda85e8e8849c49b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88633f972c54ae4" /><Relationship Type="http://schemas.openxmlformats.org/officeDocument/2006/relationships/notesMaster" Target="/ppt/notesMasters/notesMaster1.xml" Id="R2ba167f1491240b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b8b076d64d849a1" /><Relationship Type="http://schemas.openxmlformats.org/officeDocument/2006/relationships/notesMaster" Target="/ppt/notesMasters/notesMaster1.xml" Id="Racbebdecf00f4c3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https://www.nature.com/articles/s41560-023-01208-9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https://www.quantumscape.com/quantumscape-releases-next-generation-solid-state-battery-separator-equipment-cobra/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https://news.samsungsdi.com/global/articleView?seq=203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https://www.wipo.int/web-publications/wipo-technology-trends-technical-annex-the-future-of-transportation-on-land/en/emerging-technology-in-detail-solid-state-batteries.html
- https://www.iea.org/reports/global-ev-outlook-2026/electric-vehicle-batteries
- https://www.iea.org/commentaries/how-can-innovation-help-secure-future-battery-markets-and-mineral-supplies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https://www.nature.com/articles/s41578-019-0157-5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https://dst.gov.in/dst-iisc-energy-storage-platform-moves-towards-enabling-fast-charging-solid-state-batteries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https://www.nature.com/articles/s41560-023-01208-9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https://www.wipo.int/web-publications/wipo-technology-trends-technical-annex-the-future-of-transportation-on-land/en/emerging-technology-in-detail-solid-state-batteries.html
- https://www.iea.org/reports/global-ev-outlook-2026/electric-vehicle-batteries
- https://www.iea.org/commentaries/how-can-innovation-help-secure-future-battery-markets-and-mineral-supplies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https://www.iea.org/commentaries/how-can-innovation-help-secure-future-battery-markets-and-mineral-supplies</a:t>
            </a:r>
            <a:endParaRPr/>
          </a:p>
          <a:p xmlns:a="http://schemas.openxmlformats.org/drawingml/2006/main">
            <a:r>
              <a:t>- https://www.nature.com/articles/s41560-023-01208-9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https://www.wipo.int/web-publications/wipo-technology-trends-technical-annex-the-future-of-transportation-on-land/en/emerging-technology-in-detail-solid-state-batteries.html
- https://www.iea.org/reports/global-ev-outlook-2026/electric-vehicle-batteries
- https://www.iea.org/commentaries/how-can-innovation-help-secure-future-battery-markets-and-mineral-supplies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https://global.honda/en/newsroom/news/2024/c241121eng.html</a:t>
            </a:r>
            <a:endParaRPr/>
          </a:p>
          <a:p xmlns:a="http://schemas.openxmlformats.org/drawingml/2006/main">
            <a:r>
              <a:t>- https://www.quantumscape.com/quantumscape-releases-next-generation-solid-state-battery-separator-equipment-cobra/</a:t>
            </a:r>
            <a:endParaRPr/>
          </a:p>
          <a:p xmlns:a="http://schemas.openxmlformats.org/drawingml/2006/main">
            <a:r>
              <a:t>- https://www.nature.com/articles/s41560-023-01208-9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https://global.honda/en/newsroom/news/2024/c241121eng.html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https://www.quantumscape.com/quantumscape-releases-next-generation-solid-state-battery-separator-equipment-cobra/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https://www.nature.com/articles/s43246-024-00482-8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https://www.iea.org/commentaries/how-can-innovation-help-secure-future-battery-markets-and-mineral-supplies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https://news.samsungsdi.com/global/articleView?seq=397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https://www.iea.org/reports/global-ev-outlook-2025/electric-vehicle-batteries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https://group.mercedes-benz.com/technology/e-mobility/electric-drive/solid-state-battery-test-car.html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https://ir.solidpowerbattery.com/investor-relations/investor-news/news-details/2025/BMW-Group-and-Solid-Power-are-Testing-All-Solid-State-Battery-Cells-in-a-BMW-I7/default.aspx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https://ir.quantumscape.com/node/6616/pdf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https://global.toyota/en/newsroom/corporate/39865919.html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https://news.samsungsdi.com/global/articleView?seq=397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https://global.honda/en/newsroom/news/2024/c241121eng.html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https://ir.quantumscape.com/node/6616/pdf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https://www.iea.org/reports/global-ev-outlook-2026/electric-vehicle-batteries</a:t>
            </a:r>
            <a:endParaRPr/>
          </a:p>
          <a:p xmlns:a="http://schemas.openxmlformats.org/drawingml/2006/main">
            <a:r>
              <a:t>- https://www.iea.org/commentaries/how-can-innovation-help-secure-future-battery-markets-and-mineral-supplies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https://www.wipo.int/web-publications/wipo-technology-trends-technical-annex-the-future-of-transportation-on-land/en/emerging-technology-in-detail-solid-state-batteries.html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https://www.iea.org/reports/global-ev-outlook-2025/electric-vehicle-batteries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https://www.iea.org/commentaries/how-can-innovation-help-secure-future-battery-markets-and-mineral-supplies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https://www.nature.com/articles/s41560-023-01208-9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https://www.wipo.int/web-publications/wipo-technology-trends-technical-annex-the-future-of-transportation-on-land/en/emerging-technology-in-detail-solid-state-batteries.html
- https://www.iea.org/reports/global-ev-outlook-2026/electric-vehicle-batteries
- https://www.iea.org/commentaries/how-can-innovation-help-secure-future-battery-markets-and-mineral-supplies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https://www.iea.org/commentaries/how-can-innovation-help-secure-future-battery-markets-and-mineral-supplies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https://www.iea.org/reports/global-ev-outlook-2025/electric-vehicle-batteries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https://www.wipo.int/web-publications/wipo-technology-trends-technical-annex-the-future-of-transportation-on-land/en/emerging-technology-in-detail-solid-state-batteries.html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https://prologium.com/manufacturing/expansion-roadmap/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https://global.toyota/en/newsroom/corporate/39865919.html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https://www.solidpowerbattery.com/investor-relations/investor-news/news-details/2024/Solid-Power-and-SK-On-Deepen-Partnership-with-New-Agreements/default.aspx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https://global.honda/en/newsroom/news/2024/c241121eng.html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https://global.toyota/en/newsroom/corporate/39865919.html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https://www.volkswagen-group.com/en/press-releases/powerco-and-quantumscape-announce-landmark-agreement-to-industrialize-solid-state-batteries-18494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https://www.solidpowerbattery.com/investor-relations/investor-news/news-details/2024/Solid-Power-and-SK-On-Deepen-Partnership-with-New-Agreements/default.aspx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https://news.samsungsdi.com/global/articleView?seq=397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https://prologium.com/manufacturing/expansion-roadmap/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https://www.volkswagen-group.com/en/press-releases/powerco-confirms-results-quantumscapes-solid-state-cell-passes-first-endurance-test-18031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https://ir.quantumscape.com/node/6616/pdf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https://global.honda/en/newsroom/news/2024/c241121eng.html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https://www.solidpowerbattery.com/investor-relations/investor-news/news-details/2026/Solid-Power-Reports-First-Quarter-2026-Results/default.aspx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https://news.samsungsdi.com/global/articleView?seq=397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https://group.mercedes-benz.com/technology/e-mobility/electric-drive/solid-state-battery-test-car.html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https://global.toyota/en/newsroom/corporate/39865919.html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https://global.honda/en/newsroom/news/2024/c241121eng.html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https://www.volkswagen-group.com/en/press-releases/powerco-and-quantumscape-announce-landmark-agreement-to-industrialize-solid-state-batteries-18494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https://ir.solidpowerbattery.com/investor-relations/investor-news/news-details/2025/BMW-Group-and-Solid-Power-are-Testing-All-Solid-State-Battery-Cells-in-a-BMW-I7/default.aspx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https://group.mercedes-benz.com/technology/e-mobility/electric-drive/solid-state-battery-test-car.html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https://www.volkswagen-group.com/en/press-releases/powerco-and-quantumscape-announce-landmark-agreement-to-industrialize-solid-state-batteries-18494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https://www.solidpowerbattery.com/investor-relations/investor-news/news-details/2024/Solid-Power-and-SK-On-Deepen-Partnership-with-New-Agreements/default.aspx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https://www.solidpowerbattery.com/investor-relations/investor-news/news-details/2026/Solid-Power-Reports-First-Quarter-2026-Results/default.aspx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https://global.honda/en/newsroom/news/2024/c241121eng.html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https://ir.quantumscape.com/node/6616/pdf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https://news.samsungsdi.com/global/articleView?seq=397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https://ir.solidpowerbattery.com/investor-relations/investor-news/news-details/2025/BMW-Group-and-Solid-Power-are-Testing-All-Solid-State-Battery-Cells-in-a-BMW-I7/default.aspx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https://prologium.com/manufacturing/expansion-roadmap/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https://eur-lex.europa.eu/legal-content/EN/TXT/?uri=CELEX%3A32023R1542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https://unece.org/ev-hev-and-fc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https://www.iso.org/standard/68665.html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https://www.wipo.int/web-publications/wipo-technology-trends-technical-annex-the-future-of-transportation-on-land/en/emerging-technology-in-detail-solid-state-batteries.html</a:t>
            </a:r>
            <a:endParaRPr/>
          </a:p>
          <a:p xmlns:a="http://schemas.openxmlformats.org/drawingml/2006/main">
            <a:r>
              <a:t>- https://www.iea.org/reports/global-ev-outlook-2025/electric-vehicle-batteries</a:t>
            </a:r>
            <a:endParaRPr/>
          </a:p>
          <a:p xmlns:a="http://schemas.openxmlformats.org/drawingml/2006/main">
            <a:r>
              <a:t>- https://www.iea.org/commentaries/how-can-innovation-help-secure-future-battery-markets-and-mineral-supplies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https://www.wipo.int/web-publications/wipo-technology-trends-technical-annex-the-future-of-transportation-on-land/en/emerging-technology-in-detail-solid-state-batteries.html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https://www.wipo.int/web-publications/wipo-technology-trends-technical-annex-the-future-of-transportation-on-land/en/emerging-technology-in-detail-solid-state-batteries.html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https://www.wipo.int/web-publications/wipo-technology-trends-technical-annex-the-future-of-transportation-on-land/en/emerging-technology-in-detail-solid-state-batteries.html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https://www.wipo.int/web-publications/wipo-technology-trends-technical-annex-the-future-of-transportation-on-land/en/emerging-technology-in-detail-solid-state-batteries.html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https://patents.google.com/patent/US12159971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https://patents.google.com/patent/US9966630B2/en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https://patents.google.com/patent/CN111162276A/en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https://patents.google.com/patent/US20250030122A1/en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https://patents.google.com/patent/US12159971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https://patents.google.com/patent/US20250219134A1/en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https://patents.google.com/patent/US20250030122A1/en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https://patents.google.com/patent/EP3637442A4/en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https://www.wipo.int/web-publications/wipo-technology-trends-technical-annex-the-future-of-transportation-on-land/en/emerging-technology-in-detail-solid-state-batteries.html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https://patents.google.com/patent/US9966630B2/en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https://patents.google.com/patent/EP4309228B1/en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https://news.samsungsdi.com/global/articleView?seq=203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https://patents.google.com/patent/CN111162276A/en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https://patents.google.com/patent/US20250030122A1/en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https://patents.google.com/patent/EP4309228B1/en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https://patents.google.com/patent/US20240421434A1/en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https://global.honda/en/newsroom/news/2024/c241121eng.html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https://www.quantumscape.com/quantumscape-releases-next-generation-solid-state-battery-separator-equipment-cobra/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https://patents.google.com/patent/US20250219134A1/en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https://patents.google.com/patent/EP4309228B1/en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https://patents.google.com/patent/US20240421434A1/en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https://global.honda/en/newsroom/news/2024/c241121eng.html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https://www.wipo.int/web-publications/wipo-technology-trends-technical-annex-the-future-of-transportation-on-land/en/emerging-technology-in-detail-solid-state-batteries.html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https://heavyindustries.gov.in/en/pli-acc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https://www.pib.gov.in/PressNoteDetails.aspx?ModuleId=3&amp;NoteId=155158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https://dst.gov.in/dst-iisc-energy-storage-platform-moves-towards-enabling-fast-charging-solid-state-batteries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https://www.volkswagen-group.com/en/press-releases/powerco-confirms-results-quantumscapes-solid-state-cell-passes-first-endurance-test-18031</a:t>
            </a:r>
          </a:p>
          <a:p xmlns:a="http://schemas.openxmlformats.org/drawingml/2006/main">
            <a:r>
              <a:t>- https://global.honda/en/newsroom/news/2024/c241121eng.html</a:t>
            </a:r>
          </a:p>
          <a:p xmlns:a="http://schemas.openxmlformats.org/drawingml/2006/main">
            <a:r>
              <a:t>- https://eur-lex.europa.eu/legal-content/EN/TXT/?uri=CELEX%3A32023R1542</a:t>
            </a:r>
          </a:p>
          <a:p xmlns:a="http://schemas.openxmlformats.org/drawingml/2006/main">
            <a:r>
              <a:t>- https://unece.org/ev-hev-and-fc</a:t>
            </a:r>
          </a:p>
          <a:p xmlns:a="http://schemas.openxmlformats.org/drawingml/2006/main">
            <a:r>
              <a:t>- https://www.iso.org/standard/68665.html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https://www.wipo.int/web-publications/wipo-technology-trends-technical-annex-the-future-of-transportation-on-land/en/emerging-technology-in-detail-solid-state-batteries.html</a:t>
            </a:r>
            <a:endParaRPr/>
          </a:p>
          <a:p xmlns:a="http://schemas.openxmlformats.org/drawingml/2006/main">
            <a:r>
              <a:t>- https://www.iea.org/reports/global-ev-outlook-2026/electric-vehicle-batteries</a:t>
            </a:r>
            <a:endParaRPr/>
          </a:p>
          <a:p xmlns:a="http://schemas.openxmlformats.org/drawingml/2006/main">
            <a:r>
              <a:t>- https://www.nature.com/articles/s41560-023-01208-9</a:t>
            </a:r>
            <a:endParaRPr/>
          </a:p>
          <a:p xmlns:a="http://schemas.openxmlformats.org/drawingml/2006/main">
            <a:r>
              <a:t>- https://global.toyota/en/newsroom/corporate/39865919.html</a:t>
            </a:r>
            <a:endParaRPr/>
          </a:p>
          <a:p xmlns:a="http://schemas.openxmlformats.org/drawingml/2006/main">
            <a:r>
              <a:t>- https://www.volkswagen-group.com/en/press-releases/powerco-confirms-results-quantumscapes-solid-state-cell-passes-first-endurance-test-18031</a:t>
            </a:r>
            <a:endParaRPr/>
          </a:p>
          <a:p xmlns:a="http://schemas.openxmlformats.org/drawingml/2006/main">
            <a:r>
              <a:t>- https://global.honda/en/newsroom/news/2024/c241121eng.html</a:t>
            </a:r>
            <a:endParaRPr/>
          </a:p>
          <a:p xmlns:a="http://schemas.openxmlformats.org/drawingml/2006/main">
            <a:r>
              <a:t>- https://news.samsungsdi.com/global/articleView?seq=397</a:t>
            </a:r>
            <a:endParaRPr/>
          </a:p>
          <a:p xmlns:a="http://schemas.openxmlformats.org/drawingml/2006/main">
            <a:r>
              <a:t>- https://eur-lex.europa.eu/legal-content/EN/TXT/?uri=CELEX%3A32023R1542</a:t>
            </a:r>
            <a:endParaRPr/>
          </a:p>
          <a:p xmlns:a="http://schemas.openxmlformats.org/drawingml/2006/main">
            <a:r>
              <a:t>- https://www.pib.gov.in/PressNoteDetails.aspx?ModuleId=3&amp;NoteId=155158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https://www.iea.org/reports/global-ev-outlook-2025/electric-vehicle-batteries</a:t>
            </a:r>
            <a:endParaRPr/>
          </a:p>
          <a:p xmlns:a="http://schemas.openxmlformats.org/drawingml/2006/main">
            <a:r>
              <a:t>- https://www.nature.com/articles/s41560-023-01208-9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https://www.iea.org/reports/global-ev-outlook-2026/electric-vehicle-batteries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https://www.nature.com/articles/s41560-023-01208-9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https://www.wipo.int/web-publications/wipo-technology-trends-technical-annex-the-future-of-transportation-on-land/en/emerging-technology-in-detail-solid-state-batteries.html
- https://www.iea.org/reports/global-ev-outlook-2026/electric-vehicle-batteries
- https://www.iea.org/commentaries/how-can-innovation-help-secure-future-battery-markets-and-mineral-supplies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https://www.nature.com/articles/s41578-019-0165-5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https://www.nature.com/articles/s43246-024-00482-8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https://www.wipo.int/web-publications/wipo-technology-trends-technical-annex-the-future-of-transportation-on-land/en/emerging-technology-in-detail-solid-state-batteries.html
- https://www.iea.org/reports/global-ev-outlook-2026/electric-vehicle-batteries
- https://www.iea.org/commentaries/how-can-innovation-help-secure-future-battery-markets-and-mineral-supplies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https://www.nature.com/articles/s41578-019-0165-5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https://www.nature.com/articles/s41560-023-01208-9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https://www.wipo.int/web-publications/wipo-technology-trends-technical-annex-the-future-of-transportation-on-land/en/emerging-technology-in-detail-solid-state-batteries.html
- https://www.iea.org/reports/global-ev-outlook-2026/electric-vehicle-batteries
- https://www.iea.org/commentaries/how-can-innovation-help-secure-future-battery-markets-and-mineral-supplies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3d5b68d1a403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77cf76d38416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78b92fc0b462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903233cee47ef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1fc92887f41b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fdacedab9d6464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93334245948c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8cddd50aa4fa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0d3f877e2487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e19a829e1497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cb758b820412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baf14e9fa46d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d5a0a4a9a418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e172600b643a9" /></Relationships>
</file>

<file path=ppt/slideLayouts/slideLayout1.xml><?xml version="1.0" encoding="utf-8"?>
<p:sldLayout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0.xml><?xml version="1.0" encoding="utf-8"?>
<p:sldLayout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1.xml><?xml version="1.0" encoding="utf-8"?>
<p:sldLayout xmlns:p="http://schemas.openxmlformats.org/presentationml/2006/main">
  <p:cSld name="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2.xml><?xml version="1.0" encoding="utf-8"?>
<p:sldLayout xmlns:p="http://schemas.openxmlformats.org/presentationml/2006/main" type="blank">
  <p:cSld name="1_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3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4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3.xml><?xml version="1.0" encoding="utf-8"?>
<p:sldLayout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4.xml><?xml version="1.0" encoding="utf-8"?>
<p:sldLayout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6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8.xml><?xml version="1.0" encoding="utf-8"?>
<p:sldLayout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9.xml><?xml version="1.0" encoding="utf-8"?>
<p:sldLayout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dbe8131ef2247bd" /><Relationship Type="http://schemas.openxmlformats.org/officeDocument/2006/relationships/slideLayout" Target="/ppt/slideLayouts/slideLayout1.xml" Id="R30e021d3f11c4cb4" /><Relationship Type="http://schemas.openxmlformats.org/officeDocument/2006/relationships/slideLayout" Target="/ppt/slideLayouts/slideLayout2.xml" Id="Re6d602d2040d412e" /><Relationship Type="http://schemas.openxmlformats.org/officeDocument/2006/relationships/slideLayout" Target="/ppt/slideLayouts/slideLayout3.xml" Id="Re047ab29e326456a" /><Relationship Type="http://schemas.openxmlformats.org/officeDocument/2006/relationships/slideLayout" Target="/ppt/slideLayouts/slideLayout4.xml" Id="R2cdb27ac29034b33" /><Relationship Type="http://schemas.openxmlformats.org/officeDocument/2006/relationships/slideLayout" Target="/ppt/slideLayouts/slideLayout5.xml" Id="R0b46dd09aaf84d57" /><Relationship Type="http://schemas.openxmlformats.org/officeDocument/2006/relationships/slideLayout" Target="/ppt/slideLayouts/slideLayout6.xml" Id="R2ce1e7a519dd4008" /><Relationship Type="http://schemas.openxmlformats.org/officeDocument/2006/relationships/slideLayout" Target="/ppt/slideLayouts/slideLayout7.xml" Id="R448da2081cfa4349" /><Relationship Type="http://schemas.openxmlformats.org/officeDocument/2006/relationships/slideLayout" Target="/ppt/slideLayouts/slideLayout8.xml" Id="R0c3b21e7edd245b3" /><Relationship Type="http://schemas.openxmlformats.org/officeDocument/2006/relationships/slideLayout" Target="/ppt/slideLayouts/slideLayout9.xml" Id="R1dafe72df3384819" /><Relationship Type="http://schemas.openxmlformats.org/officeDocument/2006/relationships/slideLayout" Target="/ppt/slideLayouts/slideLayout10.xml" Id="R377601fb64a94a30" /><Relationship Type="http://schemas.openxmlformats.org/officeDocument/2006/relationships/slideLayout" Target="/ppt/slideLayouts/slideLayout11.xml" Id="R2e765eff50b9442e" /><Relationship Type="http://schemas.openxmlformats.org/officeDocument/2006/relationships/slideLayout" Target="/ppt/slideLayouts/slideLayout12.xml" Id="R94ea85553f9a4ab4" /><Relationship Type="http://schemas.openxmlformats.org/officeDocument/2006/relationships/slideLayout" Target="/ppt/slideLayouts/slideLayout13.xml" Id="Rc971f748e0c84b3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a34e7ff63cc64241" /><Relationship Type="http://schemas.openxmlformats.org/officeDocument/2006/relationships/slideLayout" Target="/ppt/slideLayouts/slideLayout14.xml" Id="R868d44c4f773496d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021d3f11c4cb4"/>
    <p:sldLayoutId xmlns:r="http://schemas.openxmlformats.org/officeDocument/2006/relationships" id="2147483650" r:id="Re6d602d2040d412e"/>
    <p:sldLayoutId xmlns:r="http://schemas.openxmlformats.org/officeDocument/2006/relationships" id="2147483651" r:id="Re047ab29e326456a"/>
    <p:sldLayoutId xmlns:r="http://schemas.openxmlformats.org/officeDocument/2006/relationships" id="2147483652" r:id="R2cdb27ac29034b33"/>
    <p:sldLayoutId xmlns:r="http://schemas.openxmlformats.org/officeDocument/2006/relationships" id="2147483653" r:id="R0b46dd09aaf84d57"/>
    <p:sldLayoutId xmlns:r="http://schemas.openxmlformats.org/officeDocument/2006/relationships" id="2147483654" r:id="R2ce1e7a519dd4008"/>
    <p:sldLayoutId xmlns:r="http://schemas.openxmlformats.org/officeDocument/2006/relationships" id="2147483655" r:id="R448da2081cfa4349"/>
    <p:sldLayoutId xmlns:r="http://schemas.openxmlformats.org/officeDocument/2006/relationships" id="2147483656" r:id="R0c3b21e7edd245b3"/>
    <p:sldLayoutId xmlns:r="http://schemas.openxmlformats.org/officeDocument/2006/relationships" id="2147483657" r:id="R1dafe72df3384819"/>
    <p:sldLayoutId xmlns:r="http://schemas.openxmlformats.org/officeDocument/2006/relationships" id="2147483658" r:id="R377601fb64a94a30"/>
    <p:sldLayoutId xmlns:r="http://schemas.openxmlformats.org/officeDocument/2006/relationships" id="2147483659" r:id="R2e765eff50b9442e"/>
    <p:sldLayoutId xmlns:r="http://schemas.openxmlformats.org/officeDocument/2006/relationships" id="2147483660" r:id="R94ea85553f9a4ab4"/>
    <p:sldLayoutId xmlns:r="http://schemas.openxmlformats.org/officeDocument/2006/relationships" id="2147483661" r:id="Rc971f748e0c84b33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868d44c4f773496d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4b177d53b6e4eb1" /><Relationship Type="http://schemas.openxmlformats.org/officeDocument/2006/relationships/image" Target="/ppt/media/image.png" Id="Rf884fc6da45c4039" /><Relationship Type="http://schemas.openxmlformats.org/officeDocument/2006/relationships/image" Target="/ppt/media/image2.png" Id="R86bcb4d1cfb84a0b" /><Relationship Type="http://schemas.openxmlformats.org/officeDocument/2006/relationships/notesSlide" Target="/ppt/notesSlides/notesSlide1.xml" Id="R34d8e20d7a43413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bafdb57ee4f4f5a" /><Relationship Type="http://schemas.openxmlformats.org/officeDocument/2006/relationships/notesSlide" Target="/ppt/notesSlides/notesSlide10.xml" Id="Rb5737442ce7049a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7b36a51cf17417c" /><Relationship Type="http://schemas.openxmlformats.org/officeDocument/2006/relationships/notesSlide" Target="/ppt/notesSlides/notesSlide11.xml" Id="Rdffc34d28cbe492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621402f0bb6497d" /><Relationship Type="http://schemas.openxmlformats.org/officeDocument/2006/relationships/notesSlide" Target="/ppt/notesSlides/notesSlide12.xml" Id="R7b541367b040406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12e1263a2e64a67" /><Relationship Type="http://schemas.openxmlformats.org/officeDocument/2006/relationships/notesSlide" Target="/ppt/notesSlides/notesSlide13.xml" Id="Rf5e0df7df03147d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b21e9179ed54e8c" /><Relationship Type="http://schemas.openxmlformats.org/officeDocument/2006/relationships/notesSlide" Target="/ppt/notesSlides/notesSlide14.xml" Id="R878664f8712947d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6ec588eca4f4a63" /><Relationship Type="http://schemas.openxmlformats.org/officeDocument/2006/relationships/notesSlide" Target="/ppt/notesSlides/notesSlide15.xml" Id="Ra50210494e8c426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1aacef956e84bdc" /><Relationship Type="http://schemas.openxmlformats.org/officeDocument/2006/relationships/notesSlide" Target="/ppt/notesSlides/notesSlide16.xml" Id="R72e42cdcefd24d1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a0cd39206454031" /><Relationship Type="http://schemas.openxmlformats.org/officeDocument/2006/relationships/notesSlide" Target="/ppt/notesSlides/notesSlide17.xml" Id="Rfb1f710d314d420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e19a4e042c54a04" /><Relationship Type="http://schemas.openxmlformats.org/officeDocument/2006/relationships/image" Target="/ppt/media/image5.png" Id="Rdb216537b9b04079" /><Relationship Type="http://schemas.openxmlformats.org/officeDocument/2006/relationships/notesSlide" Target="/ppt/notesSlides/notesSlide18.xml" Id="R085a5baab7bd49a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74562ff43084a4d" /><Relationship Type="http://schemas.openxmlformats.org/officeDocument/2006/relationships/notesSlide" Target="/ppt/notesSlides/notesSlide19.xml" Id="Rce0b02217de5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0d2677ccf444314" /><Relationship Type="http://schemas.openxmlformats.org/officeDocument/2006/relationships/notesSlide" Target="/ppt/notesSlides/notesSlide2.xml" Id="R3053659279b7494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bd3a68863804321" /><Relationship Type="http://schemas.openxmlformats.org/officeDocument/2006/relationships/notesSlide" Target="/ppt/notesSlides/notesSlide20.xml" Id="R9a0134de9a104f4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9f1ed51196e4f74" /><Relationship Type="http://schemas.openxmlformats.org/officeDocument/2006/relationships/notesSlide" Target="/ppt/notesSlides/notesSlide21.xml" Id="R6cf691d37483400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5237dd235be48cf" /><Relationship Type="http://schemas.openxmlformats.org/officeDocument/2006/relationships/notesSlide" Target="/ppt/notesSlides/notesSlide22.xml" Id="R9e4da2827aff4f1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c3de29199c24fc0" /><Relationship Type="http://schemas.openxmlformats.org/officeDocument/2006/relationships/notesSlide" Target="/ppt/notesSlides/notesSlide23.xml" Id="R84345f459c6c4dab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e18421f2ef44772" /><Relationship Type="http://schemas.openxmlformats.org/officeDocument/2006/relationships/notesSlide" Target="/ppt/notesSlides/notesSlide24.xml" Id="R4a7881acd981428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5b9f6ff08774061" /><Relationship Type="http://schemas.openxmlformats.org/officeDocument/2006/relationships/notesSlide" Target="/ppt/notesSlides/notesSlide25.xml" Id="R56cb68823e1e46f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792c8488b6642f8" /><Relationship Type="http://schemas.openxmlformats.org/officeDocument/2006/relationships/notesSlide" Target="/ppt/notesSlides/notesSlide26.xml" Id="R08d0222276874f84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634ce92e4d14173" /><Relationship Type="http://schemas.openxmlformats.org/officeDocument/2006/relationships/notesSlide" Target="/ppt/notesSlides/notesSlide27.xml" Id="R027718be5e364462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9733d2afd544415" /><Relationship Type="http://schemas.openxmlformats.org/officeDocument/2006/relationships/notesSlide" Target="/ppt/notesSlides/notesSlide28.xml" Id="R332f871d55bf4a36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513c0e4ab3d431d" /><Relationship Type="http://schemas.openxmlformats.org/officeDocument/2006/relationships/image" Target="/ppt/media/image6.png" Id="R358445d4800b48e8" /><Relationship Type="http://schemas.openxmlformats.org/officeDocument/2006/relationships/notesSlide" Target="/ppt/notesSlides/notesSlide29.xml" Id="Rbb55d6196eb7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0e3e37fae33441b8" /><Relationship Type="http://schemas.openxmlformats.org/officeDocument/2006/relationships/notesSlide" Target="/ppt/notesSlides/notesSlide3.xml" Id="Rb8a27de4c7a34976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755f421bc96403b" /><Relationship Type="http://schemas.openxmlformats.org/officeDocument/2006/relationships/notesSlide" Target="/ppt/notesSlides/notesSlide30.xml" Id="R5dde264e63f64995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8e228c086d74feb" /><Relationship Type="http://schemas.openxmlformats.org/officeDocument/2006/relationships/notesSlide" Target="/ppt/notesSlides/notesSlide31.xml" Id="Rcfc6002953ae484b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b663330f9d344fb" /><Relationship Type="http://schemas.openxmlformats.org/officeDocument/2006/relationships/notesSlide" Target="/ppt/notesSlides/notesSlide32.xml" Id="Ra47a7dc4d32f479e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d3440c1d5da478e" /><Relationship Type="http://schemas.openxmlformats.org/officeDocument/2006/relationships/notesSlide" Target="/ppt/notesSlides/notesSlide33.xml" Id="Rda103f4b0dd2492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c8bb0d010f046dd" /><Relationship Type="http://schemas.openxmlformats.org/officeDocument/2006/relationships/notesSlide" Target="/ppt/notesSlides/notesSlide34.xml" Id="R6a96adbdde0844b0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e10386e083e4ab2" /><Relationship Type="http://schemas.openxmlformats.org/officeDocument/2006/relationships/notesSlide" Target="/ppt/notesSlides/notesSlide35.xml" Id="Rfd02a0f201824450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84b1f925cce4bb4" /><Relationship Type="http://schemas.openxmlformats.org/officeDocument/2006/relationships/notesSlide" Target="/ppt/notesSlides/notesSlide36.xml" Id="Rb06cc28a843d461d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8629faa68974940" /><Relationship Type="http://schemas.openxmlformats.org/officeDocument/2006/relationships/notesSlide" Target="/ppt/notesSlides/notesSlide37.xml" Id="Rabd53f1cc1334e1d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7a8a78a510c41f6" /><Relationship Type="http://schemas.openxmlformats.org/officeDocument/2006/relationships/notesSlide" Target="/ppt/notesSlides/notesSlide38.xml" Id="R83831ab6079e4586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4015797acae4e1e" /><Relationship Type="http://schemas.openxmlformats.org/officeDocument/2006/relationships/notesSlide" Target="/ppt/notesSlides/notesSlide39.xml" Id="Rbd38e0db021a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53bd73708884299" /><Relationship Type="http://schemas.openxmlformats.org/officeDocument/2006/relationships/notesSlide" Target="/ppt/notesSlides/notesSlide4.xml" Id="R91b528e0a9f6465e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e81d402e9f0648f7" /><Relationship Type="http://schemas.openxmlformats.org/officeDocument/2006/relationships/image" Target="/ppt/media/image7.png" Id="R6d3a206eaf314ddd" /><Relationship Type="http://schemas.openxmlformats.org/officeDocument/2006/relationships/notesSlide" Target="/ppt/notesSlides/notesSlide40.xml" Id="R887e9783b02d4f7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eb88fcc7ce1344fa" /><Relationship Type="http://schemas.openxmlformats.org/officeDocument/2006/relationships/notesSlide" Target="/ppt/notesSlides/notesSlide41.xml" Id="R443547a51c1f437f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a062fb5675b4d68" /><Relationship Type="http://schemas.openxmlformats.org/officeDocument/2006/relationships/notesSlide" Target="/ppt/notesSlides/notesSlide42.xml" Id="R7727ff7cb9394fa6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8fa2c6907644664" /><Relationship Type="http://schemas.openxmlformats.org/officeDocument/2006/relationships/notesSlide" Target="/ppt/notesSlides/notesSlide43.xml" Id="R813022234e0f411d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edb786ab1044950" /><Relationship Type="http://schemas.openxmlformats.org/officeDocument/2006/relationships/notesSlide" Target="/ppt/notesSlides/notesSlide44.xml" Id="Ra33b7fd0b039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55cf04b81ee4a10" /><Relationship Type="http://schemas.openxmlformats.org/officeDocument/2006/relationships/image" Target="/ppt/media/image3.png" Id="Rf5dbb1c4f25b4b81" /><Relationship Type="http://schemas.openxmlformats.org/officeDocument/2006/relationships/notesSlide" Target="/ppt/notesSlides/notesSlide5.xml" Id="R6ac7d3554238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2245c0bd9464183" /><Relationship Type="http://schemas.openxmlformats.org/officeDocument/2006/relationships/notesSlide" Target="/ppt/notesSlides/notesSlide6.xml" Id="R484eaae61d23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43be1131b764660" /><Relationship Type="http://schemas.openxmlformats.org/officeDocument/2006/relationships/image" Target="/ppt/media/image4.png" Id="Rb0b41e1e51144a83" /><Relationship Type="http://schemas.openxmlformats.org/officeDocument/2006/relationships/notesSlide" Target="/ppt/notesSlides/notesSlide7.xml" Id="R7216d5b75c254b9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b52c55d628f4046" /><Relationship Type="http://schemas.openxmlformats.org/officeDocument/2006/relationships/notesSlide" Target="/ppt/notesSlides/notesSlide8.xml" Id="R2ee46888545d42f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273ced78e814545" /><Relationship Type="http://schemas.openxmlformats.org/officeDocument/2006/relationships/notesSlide" Target="/ppt/notesSlides/notesSlide9.xml" Id="R8f48fd116438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over Background">
            <a:extLst xmlns:a="http://schemas.openxmlformats.org/drawingml/2006/main">
              <a:ext uri="{FF2B5EF4-FFF2-40B4-BE49-F238E27FC236}">
                <a16:creationId xmlns:a16="http://schemas.microsoft.com/office/drawing/2014/main" id="{DB4F4009-0887-4BA1-81B2-FAE155846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82C35B43-6099-485E-87E0-B749A303C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84fc6da45c4039"/>
          <a:srcRect xmlns:a="http://schemas.openxmlformats.org/drawingml/2006/main" l="17232" t="0" r="1723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400050"/>
            <a:ext cx="5524500" cy="56197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44F33D-768A-452D-B08B-4DFCA6DC3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0050"/>
            <a:ext cx="857250" cy="561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287BE9-52FB-4B27-89B5-CC5AC54AF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4350"/>
            <a:ext cx="2190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AA7398-C1FE-43E9-B2C7-842A810FD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FLAGSHIP REPORT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463B86-09DC-4493-9428-C38374433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00150"/>
            <a:ext cx="590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Solid-State Batteries &amp;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273EDD-36E9-49B4-9865-F37D907C8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924050"/>
            <a:ext cx="5905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Next-Generation Energy Storage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858877-AC98-4C1C-9DD7-BD134FBC0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143250"/>
            <a:ext cx="5334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Technology Landscape, Patent Signals and Commercialization Strategy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D7BF35-72AB-40AA-932A-C9555337C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2862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report | August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7D24D2-ECE9-41F3-BDDF-85790641C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29150"/>
            <a:ext cx="533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Technology scouting | Patent analytics | Supplier assessment | Sourcing strategy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bcb4d1cfb84a0b"/>
          <a:stretch xmlns:a="http://schemas.openxmlformats.org/drawingml/2006/main"/>
        </p:blipFill>
        <p:spPr>
          <a:xfrm xmlns:a="http://schemas.openxmlformats.org/drawingml/2006/main">
            <a:off x="10725150" y="52768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B59816-EA37-45D2-903F-50FC23F1B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E18F73-F71F-4B14-A5BD-A34486F2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E475C2-6D57-4E19-89FD-61261082B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ABBE73-85CA-43D3-B6F7-A10BA762F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3025367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267432F-80BA-46B0-B930-8CC2FD34F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D369D31-2F36-4D0B-A4D2-C84AA6D33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779805-1C36-41FD-A159-5406441DB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C519BA-DF04-4CF9-A917-6B6342975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6C10B9-0C0E-4A70-B0BE-41C19E58C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Lithium-metal and anode-free designs move value into formation and interface control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032EDD-83C0-454D-A451-3861F064E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Eliminating graphite creates energy upside but raises requirements for uniform plating, current density and surface quality.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808452-DF3D-439F-9657-23646498C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161916-6AF0-43DB-ADDF-53364A5AE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98D032-E055-4E81-A271-98CC27D6C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Nature Energy | QuantumScape | Samsung SDI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81B17C-3D1F-42B2-850C-22D8045F6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267413-BD19-408B-B921-961681873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F03C8C-3AA7-4BB3-9C62-8A6FA1015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802F37-09C2-412F-B9D7-29D643285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E7D6F1-8A34-42C9-AED7-425972722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429000" cy="3619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0B8EC2-94CC-4102-9155-FC862EEA6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D820F6-AEBA-459F-8379-CF38F9C74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6215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LITHIUM-METAL FOIL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4135D8-B97F-48D0-A20E-AB9609E22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Lithium is introduced as a thin foil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81EAA1-3BFC-42F3-BA53-C4C6911DC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6705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A2ED9D-29AD-4CE8-92DD-BDB3BF204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6A9C6F-E5A4-445C-A494-561DD3634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575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 initial lithium inventory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4080DD-3DCF-40B9-949E-B663C0F8D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71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C85A76-2F5C-49D9-99F8-24E385872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147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Requires thin, uniform foil handling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FA0DBC-F383-4426-86F7-3D31158E7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291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EF4E01B-9505-4522-A24E-9B3B9F19B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719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Can simplify formation assumptions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0AE6A8-2C81-4905-B2E0-8FFE3C47C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428750"/>
            <a:ext cx="3429000" cy="3619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7A12D2-86B0-4B4D-9324-D819FA9AA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192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A0040F5-5E98-4BA6-92BA-1D2F2848D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96215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ANODE-FREE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702811-1C2D-4F28-9EB6-4912D2945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45745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Lithium plates from the cathode during charge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9462B5F-6948-4C8F-936F-1B5C48B1F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6705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B27DBB7-D799-4589-BA75-324724BB0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3147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6ED97D3-F687-40D6-8B05-21BB528DD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575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Highest packaging efficiency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BA627D7-3371-40BB-91ED-90E10656C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771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7869682-0E6E-4A7C-9ACE-E52267B0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147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Formation controls lithium inventory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7A5FF44-D1BF-48DB-ADAA-F15BABA69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2291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861A948-629B-43D5-8281-997EA8DB2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1719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Current collector surface is critical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7579AE5-36DB-44F7-A0B0-B3BCB22B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428750"/>
            <a:ext cx="3429000" cy="3619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B1E9693-B990-4DA9-8637-16B56CD1A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6192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116B620-5597-47ED-B6BC-100B5008E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96215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SILICON COMPOSITE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D09B849-1E3F-4179-9480-77CE91C22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45745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C5C9CA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5C9CA"/>
                </a:solidFill>
                <a:latin typeface="Arial"/>
                <a:ea typeface="Arial"/>
                <a:cs typeface="Arial"/>
              </a:rPr>
              <a:t>High-capacity host replaces graphite-rich anode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B252E45-5BF6-49F3-A50F-3026792A2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06705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B5052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5660FCE-67E4-4988-A980-03130A093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3147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89EE05E-2719-4800-83DD-A5562B360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575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D2D5D6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D2D5D6"/>
                </a:solidFill>
                <a:latin typeface="Arial"/>
                <a:ea typeface="Arial"/>
                <a:cs typeface="Arial"/>
              </a:rPr>
              <a:t>Less radical factory change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9B9E817-2375-40D3-BD6E-41290B3CC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71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858B166-9753-4B6B-9AA7-03E867F1D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147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D2D5D6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D2D5D6"/>
                </a:solidFill>
                <a:latin typeface="Arial"/>
                <a:ea typeface="Arial"/>
                <a:cs typeface="Arial"/>
              </a:rPr>
              <a:t>Large volume expansion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5BF75D6-C45B-44A3-B11E-732C56B74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2291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314A488-8B2E-4B82-8D74-6D1FB80A5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17195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D2D5D6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D2D5D6"/>
                </a:solidFill>
                <a:latin typeface="Arial"/>
                <a:ea typeface="Arial"/>
                <a:cs typeface="Arial"/>
              </a:rPr>
              <a:t>Hybrid route to higher energy density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97184FA-235E-47B5-B16F-9B4D27DE3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5181600"/>
            <a:ext cx="38862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FB17898-086A-49F5-AB96-6AD5EE039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181600"/>
            <a:ext cx="3695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FORMATION BECOMES PRODUCT DESIGN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5F69968-1623-4321-A70F-01C703DBA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DD254AF-C0C5-4B8A-9269-E18AA0590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2AA5409-D906-4B7A-95A3-11045F3D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87A7989-63B9-4804-AD0B-17502C8D1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Anode-free architectures remove a material and a process step, but transfer risk into formation, current-collector engineering and irreversible lithium loss.</a:t>
            </a:r>
          </a:p>
        </p:txBody>
      </p:sp>
    </p:spTree>
    <p:extLst>
      <p:ext uri="{BB962C8B-B14F-4D97-AF65-F5344CB8AC3E}">
        <p14:creationId xmlns:p14="http://schemas.microsoft.com/office/powerpoint/2010/main" val="396864412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BD493A8-B9A9-4AC2-836F-FD70D27C1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D7615CF-5DF0-42EC-AA2B-A6E8ACD4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837FDA-51B2-4DA2-A988-66EDCD79F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DF7614-DCC0-4369-8B3E-F29FE9D42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009C7C-269A-4672-86F9-77C821145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Most practical failures originate at buried interfaces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8E8E54-47F5-42E4-A009-C09830DED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Voids, contact loss, interphase growth, cracking and filament formation reinforce one another during cycling.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AA7C12-C7F7-46A7-9C02-7F6DF99B9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A498AA-697B-4007-A1F5-AC1586380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01908F-E37A-4320-A3EA-24334C16F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Nature Reviews Materials | DST-IISc | Nature Energy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AB3B1C-1799-48C1-98E3-44EF221EE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6FF825-38EF-4A60-AD88-A86BA55AF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D17723D-F8B5-4193-BC1E-C51D75582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33C81A-8C80-4610-9D63-0B2930519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A78AFD-B90E-4498-8FFC-540EFC7AC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080135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552EA5-FB75-48EF-8DD7-B1519ACFA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647950"/>
            <a:ext cx="32004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C790A1-5798-4536-B251-EFC8356C4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194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BURIED INTERFACE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58CA8F-C4C1-467C-945F-6EFA3C103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623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7CACC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7CACC"/>
                </a:solidFill>
                <a:latin typeface="Arial"/>
                <a:ea typeface="Arial"/>
                <a:cs typeface="Arial"/>
              </a:rPr>
              <a:t>Contact, chemistry and mechanics evolve together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B041B8-CD03-4318-8CBC-B3B8FCC54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76400"/>
            <a:ext cx="24003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EF8379-EDBF-45FC-86DF-DFF735AA4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79070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VOID FORMATION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448A982-4AA7-4AD8-9560-3D9AE8260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907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Lithium removal creates local gaps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851179-58EE-4F47-B835-B11172C9D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085975"/>
            <a:ext cx="4171950" cy="10572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1A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0E86E9-3C45-4869-817A-ABB8D63CE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33800"/>
            <a:ext cx="24003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D548AB-5412-4F92-82B7-8E9D90692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4810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CONTACT LOSS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48C8E5-908C-42BF-BED6-609E51EFA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481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Volume change breaks ion pathways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F6E1DA-46AD-4E38-B495-632972C73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43250"/>
            <a:ext cx="4171950" cy="10001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1A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DA5EDC-4DB4-497A-9FA1-4710ACBDD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676400"/>
            <a:ext cx="24003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5033118-497C-4DFF-92B8-4E74F9D48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9070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INTERPHASE GROWTH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CADB71D-8083-43C4-A2D2-B484CEF94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1907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Side reactions increase resistance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1300CA6-EE38-4077-8B62-B0EB10B19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85975"/>
            <a:ext cx="3257550" cy="10572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1A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51B7268-9559-4C21-876E-4E0BD74E9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733800"/>
            <a:ext cx="24003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EAB81E5-DFA3-416F-9B6E-AC0A3702A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84810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CRACKING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F651AD4-19F2-4CBE-9E87-4E9B27D08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2481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Brittle layers concentrate stress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DBE8ED6-24E1-46C9-B42A-2F5EA810D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43250"/>
            <a:ext cx="3257550" cy="10001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1A7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757050E-6C27-419B-A8A9-33D56E04D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1466850"/>
            <a:ext cx="24003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8A91DD9-6091-46F0-9040-9699A7FDA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58115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CURRENT HOTSPOTS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667898A-0BE4-40CB-B2C1-A7D9F4EF2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98120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Non-uniform flux accelerates damage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4F896FE-C3A3-46CB-AB56-58D4341BA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1876425"/>
            <a:ext cx="2362200" cy="12668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1A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8CA6B7B-3734-4635-B86D-80BF7E1B2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171950"/>
            <a:ext cx="24003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252F10B-3A31-455E-9242-1F3ED9B36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28625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FILAMENTS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31CABB5-5BC6-441E-B0A7-3C215FE1C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68630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Lithium penetrates defects or cracks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F819601-36A6-42E7-8AC8-475969FF8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43250"/>
            <a:ext cx="1447800" cy="14382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1A7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71BCE8C-68BA-42C3-94BF-9AE248DA0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77BCB99-1C77-45FC-909F-EC2B7BC0E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2522D52-C548-4115-B4F1-F3D461DA9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E76F1CE-5EA2-45DC-85B8-1F5E20B63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Interface life should be evaluated under realistic current density, pressure, temperature and areal capacity, not by cycle count alone.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563CD38-5AEB-40E0-9F6D-DED3697D9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ECFD8A2-7FED-4131-93AE-EC6484F41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2A405E-EEAB-4A7B-A8D1-AB1421D06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6B96CB-AC43-4400-B7C5-0ACCA2A34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917FB5-936B-4BC3-AC09-E2EA02D0C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Pressure is part of the cell architecture, not just a laboratory test condition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F3FCF5-F5AE-4C51-9ED9-2CBEB2BA2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Too little pressure loses contact; too much adds mass, damages layers and complicates the pack.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8EFAEF-6D66-4608-B8C1-F4F575A00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CF91AA-902F-470C-A18A-88ED61F1A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676840-2F38-45DF-9E03-8706679E7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battery innovation analysis | Nature Energy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004420-5E92-400E-8BAB-5156F895E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7E554A-0B4C-4464-9B61-D60A0A523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9E0B81-7133-492E-935B-FA59F1D93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180B688-1AA8-4A0B-B0E4-FF62C8602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25DBC7-1812-4A92-AE1C-BC4C40A9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6858000" cy="3867150"/>
          </a:xfrm>
          <a:prstGeom xmlns:a="http://schemas.openxmlformats.org/drawingml/2006/main" prst="roundRect">
            <a:avLst>
              <a:gd name="adj" fmla="val 295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9AEE55-B7B5-457D-A2AC-F30F2BE27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PRESSURE WINDOW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F36E54-5E41-4046-8D5B-6F5B172D3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00550"/>
            <a:ext cx="5886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E454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E3582F-C80E-4D7D-8864-597340A2E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1485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86948C-C426-4771-A3C7-0F321A6C8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514850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STACK PRESSURE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05DCA9-9EDC-4F91-B673-DAA4BFFCB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51485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109099-87BC-462D-A240-E89FC9FCF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81250"/>
            <a:ext cx="1524000" cy="20193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1395EA-9F4E-4075-8D60-87B39EEC3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53365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Contact loss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39F666-E927-45AF-859B-A0A888599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76550"/>
            <a:ext cx="1295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Voids and rising impedance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DFEF09-6156-465C-9D2F-A7270E1AF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076450"/>
            <a:ext cx="266700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788FD10-0DC1-4DB0-8932-A68071AFC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228850"/>
            <a:ext cx="2438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Operating window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3831BE-E1F7-499E-A45F-14EE6989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571750"/>
            <a:ext cx="2438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Stable contact with manageable pack burden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5557806-C42C-4792-9148-BFF4BFAC4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81250"/>
            <a:ext cx="1428750" cy="20193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8D3CF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E6D6213-8550-42C4-93D0-CE0C8A4C9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533650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Over-compression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2EB0DC6-B9E9-4C55-98DE-8FDC50127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876550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Damage, creep and heavy hardware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8232C8A-9CF0-4293-B7A6-ADF9F354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371600"/>
            <a:ext cx="3714750" cy="38671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A6B67F4-B25B-454F-808A-225CAF9C8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600200"/>
            <a:ext cx="16002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58D34A3-09C7-4E56-B381-811F5BB2C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600200"/>
            <a:ext cx="1409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PACK CONSEQUENCES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C2C28F1-2B8E-4B08-A3B1-69B8E0A35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574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Cell hardware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1729A3C-EE6D-4A3C-B4C2-33051EF50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305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C9CCCD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9CCCD"/>
                </a:solidFill>
                <a:latin typeface="Arial"/>
                <a:ea typeface="Arial"/>
                <a:cs typeface="Arial"/>
              </a:rPr>
              <a:t>Springs, frames or compliant layers maintain pressure as thickness changes.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2A68568-C273-4C13-9879-611E6FD22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7813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Energy density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8AD65BA-C4D8-46FD-A331-1005A4B46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0289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C9CCCD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9CCCD"/>
                </a:solidFill>
                <a:latin typeface="Arial"/>
                <a:ea typeface="Arial"/>
                <a:cs typeface="Arial"/>
              </a:rPr>
              <a:t>Compression hardware and lower packing efficiency can offset cell-level gains.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7B7C99E-DB98-4FCA-960B-016E521C8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5052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Controls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F31938C-865D-46DA-A181-F3CEAC500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7528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C9CCCD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9CCCD"/>
                </a:solidFill>
                <a:latin typeface="Arial"/>
                <a:ea typeface="Arial"/>
                <a:cs typeface="Arial"/>
              </a:rPr>
              <a:t>Pressure sensing and state estimation may become safety and warranty inputs.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1A52E4D-5E93-4644-914B-FC70F9C56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2291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Claims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B24E35-3F04-4455-BD51-E8716D3A2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4767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C9CCCD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9CCCD"/>
                </a:solidFill>
                <a:latin typeface="Arial"/>
                <a:ea typeface="Arial"/>
                <a:cs typeface="Arial"/>
              </a:rPr>
              <a:t>Mechanical architecture and pressure-control systems are defensible integration terrain.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49F04EB-1DAF-4F54-BD68-BC2BCB749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027A4D2-E09F-4778-AF36-EB44B9952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A569F95-93E8-4AD3-A4CA-83C0D78DF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1FE7B1E-3D4E-480D-A20F-8E834B8C7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 cell that needs high external pressure may still succeed, but only if pack-level mass, volume, cost and control are included in the evidence.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BF81382-2A99-4BF5-BCE7-D174ED364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35BB714-4C58-4D71-B3A6-6B3B80E07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780D1C-7145-4526-8875-AAED03886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83FE64-F81E-4995-A449-6279C757B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323074-EEC2-433E-900E-B3FA104AA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Scale-up requires a new process window inside a familiar battery factory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2905C5-C186-4EA8-AD37-54D438A63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Mixing, coating, densification, lamination, dry-room control, formation and inspection all change.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4618B7-FEE2-4C9E-83A5-C898CE432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3E48DE-9DEC-40F7-BCC4-46E306DB1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4B99F8-5912-4A4F-B644-B55F1755A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Honda demonstration line | QuantumScape Cobra | Nature Energy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928092-A857-4427-9E21-4A119280E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507913-B190-4B65-9D30-F9A6ABED3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36399E-16D9-4A73-9065-FA41FC5D1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B5DC24-A201-4298-B26D-F6AA1E3D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357BAE7-C760-49FF-8C8C-C084111F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0"/>
            <a:ext cx="1333500" cy="25908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177C1F-CB1E-489B-BB9A-066EAAC01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76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89E890-BBB5-4E9A-9613-54BCCA4FB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764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914F4B-923A-4FEF-9650-2598CAD18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06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SYNTHESIZE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C3EB67-5CBE-4036-BB30-97E117FA2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86050"/>
            <a:ext cx="1066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Electrolyte purity and particle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017159-DB97-4826-A53A-090299DCB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1940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936DAC2-A0F2-499C-BE00-A083EDB7D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9997" y="28194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F5526FC-A993-4C2B-9F6A-02985903E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9997" y="27696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BA28EE-BB9C-41D7-BA56-B2561B837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1524000"/>
            <a:ext cx="1333500" cy="25908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528149-B950-42EF-8301-30F99BDEC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676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B51F98-8861-4372-9056-933D5C125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6764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0C137BE-4EC2-4B8A-9A7E-E57016ADA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114550"/>
            <a:ext cx="106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MIX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430C64C-2A1D-460A-A4C3-0944E8E01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686050"/>
            <a:ext cx="1066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Composite ionic and electronic networks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3A0B540-F8CC-4458-B17A-E4F552E73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81940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851981B-A15B-429A-80C7-059AA6063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2097" y="28194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EC7E36-03FF-4929-957D-CA832BA37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2097" y="27696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62F1C1F-A8A6-4479-AAA6-3692588B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524000"/>
            <a:ext cx="1333500" cy="25908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A92E891-ACD2-4DEB-95B0-4B6F10FE6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676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D4B0741-11A3-4766-828F-0098338E9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6764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9E98521-05D6-434B-88F6-D780D07BB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114550"/>
            <a:ext cx="106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COAT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013C3D1-B865-4FF5-B5C9-3D04E22DC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686050"/>
            <a:ext cx="1066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Thin, uniform layers at useful speed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E680E85-67F4-4A4F-89FB-DBEF0300C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81940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C8D3D45-2D26-4640-BCC4-DAEA91DC4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4197" y="28194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6000994-45F2-44EB-A699-1C2447149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4197" y="27696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ABE691D-BC49-4B60-A9B8-86669FA30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524000"/>
            <a:ext cx="1333500" cy="25908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1336501-3071-4E9F-9091-191135262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676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38A0A24-E912-4E92-88BE-FE70D510B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6764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03921D9-B07F-4CBE-B488-4559A76ED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114550"/>
            <a:ext cx="106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DENSIFY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8AD04F4-D8E7-446E-A334-6FDC31C3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686050"/>
            <a:ext cx="1066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9CCCD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9CCCD"/>
                </a:solidFill>
                <a:latin typeface="Arial"/>
                <a:ea typeface="Arial"/>
                <a:cs typeface="Arial"/>
              </a:rPr>
              <a:t>Contact without damage or closed porosity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EEB9862-4628-48D7-A8AE-480E3D171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81940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1422A23-BD0A-4F8B-8C02-6848AD0D8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6297" y="28194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B176BEB-2545-48B1-8D24-F2173F98E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6297" y="27696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5C93833-E092-4C0B-9EF0-BFFA20521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524000"/>
            <a:ext cx="1333500" cy="25908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7937260-E06C-4C01-80C2-662DD2C89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1676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7E9B7B9-3431-48C2-8133-BD96A5F84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16764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AE13775-5A0E-484A-B5EB-ACB47AD10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114550"/>
            <a:ext cx="106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LAMINATE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F92B629-844A-41F8-86B9-A5C5CCDB0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686050"/>
            <a:ext cx="1066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Bond layers and control alignment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5DD6CE2-EBCC-41B2-B832-0114B38B9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81940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6C23332-455E-4824-9378-5FAD99143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8397" y="28194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F97D6F4-FAA6-4B44-B0B0-64FD002D2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8397" y="27696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1984C46-DE4D-4F54-A595-552198716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524000"/>
            <a:ext cx="1333500" cy="25908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73C2A68-5B7A-4B2C-A474-3AB8A39FE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1676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612797B-A7EF-422B-B895-590182E82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16764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EAC5E02-4842-4A6B-805A-FC09D6750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14550"/>
            <a:ext cx="106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FORM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EF9B723-F78C-48BC-99A6-EE1D20D5E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686050"/>
            <a:ext cx="1066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Create stable lithium interface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B0CDBE47-FBCF-4BFB-9E33-93C54D24C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81940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84407B5-63F5-461B-BD33-EFC81207C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0497" y="28194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87F22B7C-8907-4937-9395-EB772F1CB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0497" y="27696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E985F262-3AFB-4C45-9464-1BE573E7B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1524000"/>
            <a:ext cx="1333500" cy="25908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03D30F0-428E-4349-8C0F-E4C989AFD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1676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7AE7AED-130D-4565-B2F9-1CD87461D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16764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ED04EF3B-D52E-4717-A5B0-29DF66417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114550"/>
            <a:ext cx="106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INSPECT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2E854BD-CB22-47A3-B73B-C3F2BF045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686050"/>
            <a:ext cx="1066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9CCCD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9CCCD"/>
                </a:solidFill>
                <a:latin typeface="Arial"/>
                <a:ea typeface="Arial"/>
                <a:cs typeface="Arial"/>
              </a:rPr>
              <a:t>Detect defects before costly assembly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555CB559-B407-49B8-98F6-E8F8D0172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62450"/>
            <a:ext cx="34290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86B328A-EA84-41D5-A6EA-E00E18322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7675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Dry environment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AFDBA705-4764-4B2B-B11B-503043525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7680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Sulfide moisture sensitivity can tighten dew-point and safety requirements.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8085792-C9A6-478D-91DD-1700ADD50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362450"/>
            <a:ext cx="34290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AE94254-12C5-4C16-8216-84E92AF78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47675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New metrology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2E0CC742-4C24-4182-BC96-A38DFC4E4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87680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Subsurface cracks, thickness variation and interface defects require in-line inspection.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773B58B-2E7E-4675-8B0D-5DFABCACA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362450"/>
            <a:ext cx="34290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E8F0171-5FFD-47B1-9B63-319AAFFA4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47675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Formation data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8FCB0DC0-F8C5-4E2D-A6A4-679660357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87680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first cycles become a manufacturing-control and product-design step.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3B32D74-6A5D-480D-A576-0E1A4AE5A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59410218-9397-4465-8140-1314C013A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FC9ED0E-D051-4439-B618-BB631018B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96F45B8A-A4F7-4DEB-8736-A0986A979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practical advantage goes to architectures that reuse high-throughput coating and assembly assets without carrying laboratory-only conditions into the pack.</a:t>
            </a:r>
          </a:p>
        </p:txBody>
      </p:sp>
    </p:spTree>
    <p:extLst>
      <p:ext uri="{BB962C8B-B14F-4D97-AF65-F5344CB8AC3E}">
        <p14:creationId xmlns:p14="http://schemas.microsoft.com/office/powerpoint/2010/main" val="413911913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E5D4D55-7F90-4C61-8830-018E6988C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7CD74D5-A70D-4279-B8FA-760D976FF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31D6FC-ED3B-495B-8433-531D2B3F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8DCB4C-F52D-4B8C-A86E-95D9BF90B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EB336F-26DF-4BA6-B8B8-50AE80334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Yield, thin-layer uniformity and moisture control are the main economic bottlenecks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01FEBF-0D74-4470-8F6E-A7C0A8EC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high-performing material does not become a product until defects are controlled at speed and area.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2ACCCB-D845-45AE-A709-5D90BB495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423566-DFEF-406A-9FAC-A5B22AC1B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A4EA07-33A3-42C0-B257-874B6DEF8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Honda | QuantumScape | Communications Materials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779586-A9D8-46D0-BA4A-C13F87054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871D61-D21E-4EAE-B001-F6A22A4DB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198612-2C52-4FB7-BDBB-609B8FE5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0AA520-B389-4361-9B7C-858B88F5D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9EE63B-F6F7-4A64-9660-AA9953A52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33500"/>
            <a:ext cx="1790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2EE4FED-030A-449C-AE98-5AF8B39A7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1600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BOTTLENECK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02D095-28B8-4AD3-8BBB-E87DE9925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1333500"/>
            <a:ext cx="2552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7F768F-BF73-4D1D-A9D6-4A3B46F7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37160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WHY IT HITS YIELD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07681A-EDF5-416B-8547-FEF2334C7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333500"/>
            <a:ext cx="384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434635-986F-4CC5-9967-3C252FC74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371600"/>
            <a:ext cx="3657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EVIDENCE TO REQUEST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ED20B7-5A73-478C-8F63-6A7283A4E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333500"/>
            <a:ext cx="26098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E07552-C0F0-4FE0-91D1-E3D368655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371600"/>
            <a:ext cx="2419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STRATEGIC IMPACT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9029BCC-C1EB-42B6-86C7-B40893740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85950"/>
            <a:ext cx="1790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E1CEE5-8F45-48FD-8A00-98567C770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24050"/>
            <a:ext cx="1600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Electrolyte thickness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F949DC9-80C6-4823-891A-324AD6153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1885950"/>
            <a:ext cx="2552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0CF8BB-01F4-4EC7-B997-CE859ED46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9240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Pinholes and local resistance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3D6C3D-BE30-4B25-8A4F-89998DAF9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885950"/>
            <a:ext cx="384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7EE3CE5-4EDC-4D7E-BC60-11B7E3472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924050"/>
            <a:ext cx="3657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Area distribution, defect rate, line speed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9CDAC8D-CC27-4143-AAF6-A8F055691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885950"/>
            <a:ext cx="26098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32422A8-76C1-4D6A-8071-A2073C39E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924050"/>
            <a:ext cx="2419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Very high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E6A35BC-0B37-446C-BD2F-13ED36D02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38400"/>
            <a:ext cx="1790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CD9F88E-DF39-44F2-A4E2-6C6C62183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76500"/>
            <a:ext cx="1600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Layer adhesion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39A1A3C-A220-4BE5-B202-EF0DF76F2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438400"/>
            <a:ext cx="2552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D62BBBD-66DF-4BFD-A87C-EE3502D1F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47650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Delamination during cycling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1F2C919-13A0-473A-8E74-97BC6ADBE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38400"/>
            <a:ext cx="384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3191A56-C555-4032-9F4C-6B3CA615F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476500"/>
            <a:ext cx="3657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Peel data, impedance growth, pressure dependence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93B0CDE-5462-4E8C-9BD1-8F0BECC06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438400"/>
            <a:ext cx="26098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8FC6414-9A39-467C-BD88-D32DD333E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476500"/>
            <a:ext cx="2419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DE56D28-3BE5-4184-AA9E-6595E03EB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1790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C16EE44-58D6-4E22-91EB-8743C9B0B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28950"/>
            <a:ext cx="1600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Moisture exposure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55C0234-0659-4FCB-AC2D-32A47EC40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990850"/>
            <a:ext cx="2552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BB9630D-12C9-4CB3-A272-9702CD192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0289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Sulfide degradation and gas risk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3AC2741-66B4-4CAD-B104-7E54F1A7D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990850"/>
            <a:ext cx="384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948D277-8C31-4376-96C1-CE68D45B1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028950"/>
            <a:ext cx="3657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Dew point, excursion controls, scrap history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8A0F32A-2BB0-46D4-AEE2-4393588AA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990850"/>
            <a:ext cx="26098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EAE99EF-6E5C-4806-922D-AFCBBC6E7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028950"/>
            <a:ext cx="2419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Very high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3603287-73D8-41C4-894D-6D9978ADD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43300"/>
            <a:ext cx="1790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54D167E-F133-4E72-9BEF-98CFFD92E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81400"/>
            <a:ext cx="1600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Lithium uniformity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3651D0D-6947-423F-8C22-0752F8DFC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543300"/>
            <a:ext cx="2552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F293E19-6AF8-48AF-A83E-522EE7BDE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58140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Hotspots and early shorting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40ADA5C-6154-4C9F-BB43-41A3F3FD3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543300"/>
            <a:ext cx="384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FBCA470-F07E-478F-A924-D9F7D4BC6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581400"/>
            <a:ext cx="3657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Current-density maps, failure analysis, formation yield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96725F9-5177-40CF-8309-7671790B4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543300"/>
            <a:ext cx="26098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B28C699-6CD8-4EDD-8256-3B9C3CA0A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581400"/>
            <a:ext cx="2419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Very high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9BDCB2B-BBFB-407A-B5B8-C56B798AD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95750"/>
            <a:ext cx="1790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A866529-5913-45C0-A665-BAA4DF40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33850"/>
            <a:ext cx="1600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Particle distribution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13520E3-288E-430D-8CC7-A2E81C6C4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095750"/>
            <a:ext cx="2552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A0615AF-9A8E-46A3-8E0A-5DF36524D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1338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Broken ionic or electronic pathways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D2918A4-CBE0-4464-8BA2-BDACF1C5F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095750"/>
            <a:ext cx="384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B0C0281-961E-4D11-9E56-C6C13BCC0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133850"/>
            <a:ext cx="3657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Batch statistics, mixing window, supplier specs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DB4D590-2E64-4AA3-A517-A4961F11C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095750"/>
            <a:ext cx="26098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651B921-67B8-4609-8E01-C7FDE936E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133850"/>
            <a:ext cx="2419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8527508-2547-4E64-A119-C7895EE1D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48200"/>
            <a:ext cx="1790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779A63F-6111-4929-9644-C1243ED4C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86300"/>
            <a:ext cx="1600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End-of-line inspection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7C45D60-BABF-4A49-A107-BD08A23ED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648200"/>
            <a:ext cx="2552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3FA5868-200B-4975-915B-381AC49FE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68630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Latent defects escape to costly testing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17A9909-75A6-4747-9444-99CE8FE52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648200"/>
            <a:ext cx="384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AD167A4-30F4-4CC0-B72F-E99367B7F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686300"/>
            <a:ext cx="3657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Coverage, false negatives, correlation to life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20D5933-D292-4A3D-B286-3F11D72E8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648200"/>
            <a:ext cx="26098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50CCE4F-BCC2-41FE-8146-774D4E950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686300"/>
            <a:ext cx="2419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EFF3E01-29E8-47C8-91EC-15AFF9204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B2A5D6C-60B7-41C1-9FB1-08000FDFE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3C3ABBCD-6A54-4F3D-AD18-EB22A3783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BAE56A7-F9C7-4EE6-8400-2C683F5EF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 supplier with a credible defect taxonomy and yield-learning loop may be more valuable than one with the highest single-cell energy density.</a:t>
            </a:r>
          </a:p>
        </p:txBody>
      </p:sp>
    </p:spTree>
    <p:extLst>
      <p:ext uri="{BB962C8B-B14F-4D97-AF65-F5344CB8AC3E}">
        <p14:creationId xmlns:p14="http://schemas.microsoft.com/office/powerpoint/2010/main" val="3862569954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0193816-909E-47EA-A1A4-49726418F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EAC45B9-F711-4034-970A-5A742C45F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65AAF7-F926-4963-8C01-070D02A16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B24F8C-D528-4228-B883-1D7A7F658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D4B755-061A-4EB1-BF2D-6FBE5CE91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Early adoption will favor applications that monetize energy density and safety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047D5B-AD27-4066-923E-9F74FF649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Premium EVs, aviation, defense and robots can tolerate higher cost before mass-market cars and stationary storage.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082C32-59B1-4C3E-BA4E-6ED93A8F7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C30B4B-1E6B-4681-B32F-A9D794271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6A93E6-E083-4395-B24F-D47775BC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battery innovation analysis | Samsung SDI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AD423E-8B55-40DE-9880-5FA60AFD4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A0FB64-5BAE-44A7-8F4C-C371DADA2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DE3195-925A-473C-B202-095B75CD6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387394-A0AE-458A-A40B-991228A23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6D8671-2028-4148-A1C2-8CB2DCF81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080135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ECEC9F-654B-4AE7-94C8-96C203A64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62500"/>
            <a:ext cx="885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E454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0415B9-D709-464C-95A3-7F2718EE7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9050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E454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7995D7-56FE-4C12-AC5F-2C1A7AF8E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9050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14D6F0-EDCB-4B6F-AECD-AF38FF47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33750"/>
            <a:ext cx="885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83491A-329A-4C16-9E9F-46FF78AAC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3909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DEFER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539347-3E20-4815-9122-DEEBE30CF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3909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557A6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557A61"/>
                </a:solidFill>
                <a:latin typeface="Arial"/>
                <a:ea typeface="Arial"/>
                <a:cs typeface="Arial"/>
              </a:rPr>
              <a:t>PRIORITIZE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BF637F7-6658-406F-B13D-7691BD023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0193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AVOID EARLY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7448856-1B3C-40BA-8DBC-83F7FEDC5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0193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PREMIUM BEACHHEAD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BB6CB4-794A-4B9E-BE3E-B1BD40B04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5400000">
            <a:off x="381000" y="35623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 WILLINGNESS TO PAY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C300DA-AD32-477E-9A78-B387CD006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5400000">
            <a:off x="381000" y="20002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 WILLINGNESS TO PAY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12031B-2B3E-4D70-8635-89EF96C2A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9149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 PERFORMANCE VALUE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24C56A7-F984-4D20-AE73-F99688FE7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9149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 PERFORMANCE VALUE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7720D6A-3933-4C65-92EC-3C6F4E7B8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235" y="24574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E286CB7-6CD3-49D9-AD10-10710F289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7735" y="24193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Premium EV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2355106-D8FE-4113-8C69-4BB303343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7390" y="2114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3B8349F-2EF1-40D4-8E42-C808C375C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7890" y="2076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Aviation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2DC438C-1B00-4CB5-BFFF-43758170D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235" y="21717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E3559C5-712A-4A3D-9641-1391AB1A4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7735" y="21336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Defense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9F3602F-9400-4D8D-834C-CC2004AC1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5740" y="2800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DE26875-8505-4F8C-AB08-9CEFACC7F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6240" y="27622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Humanoid robots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0F425A2-2100-47C7-89B1-B1E06B2A7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9915" y="3257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3794873-0A52-4EBA-A48A-0D62A56C5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0415" y="3219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Consumer devices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A2FDE06-4D3A-41E8-814E-F201B3937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1565" y="36576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7DE66CC-E2C0-4597-ACAB-2A621B5EC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2065" y="36195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Mass-market EV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7619621-E45A-4B6C-AE06-B4570219C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41148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D5381D7-06AC-44BE-AEA9-F95D60301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40767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Stationary storage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48B4453-0899-49D5-B4C9-6C53B0CB2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2C1EC36-3696-40B6-9F63-F4BEF4190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C08556F-4D88-4549-B410-772B41AC2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9EAEB69-D253-487B-B537-37803E3A9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most attractive first markets value compact energy, payload, safety or uninterrupted runtime enough to absorb early manufacturing cost.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3F13CB8-06FD-47A2-BA27-DFFF0093C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EF6D48A-2DE8-4D3A-B88B-61C5BBB6D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0F6DE6-7E66-4E1F-A00D-3B6024674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9FD79E-266C-4066-BBAE-188B9578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06CBFB-4EEA-4481-904F-56D17A955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Readiness varies more by architecture than by the solid-state label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29A939-4696-4B28-A25D-D08B1E31E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Quasi-solid cells are commercializing first; automotive all-solid-state platforms remain in pilot and vehicle-validation stages.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CC98CB-AE86-45F1-B02F-882216D59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976E62-800E-4A0B-B91E-E503C9BEF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F52DEC-F2E1-4C26-A770-0F04A1C09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Global EV Outlook 2025 | company evidence | SCULTRA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449E95-918C-4518-9762-1F278167B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0D6686-2C71-4014-B0FF-568C67AA8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A6EEBC-AAAA-480A-AC6C-280CDE970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540732-A220-4766-BE1D-133515476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147D2F-203A-4F71-A892-3B0C67D09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99060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5210C4-85D6-4AB3-AE8D-990A550B7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447800"/>
            <a:ext cx="590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6CE2AE-6ADA-4EFE-B7B6-9C0B74878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419225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Commercial volume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DE4DD8-7B8D-43F7-8116-AC364C407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419225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E2E4E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E2E4E5"/>
                </a:solidFill>
                <a:latin typeface="Arial"/>
                <a:ea typeface="Arial"/>
                <a:cs typeface="Arial"/>
              </a:rPr>
              <a:t>Established lithium-ion and selected semi-solid cells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213302-66EF-48C4-B9AB-DDF81D307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33600"/>
            <a:ext cx="8572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A6FEDE-69FB-4E29-9BA2-4974DFA9B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09800"/>
            <a:ext cx="590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7-8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A5C5B56-B1FD-495D-AC81-D0FE72C1B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81225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System qualification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E95F1C-F4D2-4210-8657-3D36B398C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181225"/>
            <a:ext cx="4857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E2E4E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E2E4E5"/>
                </a:solidFill>
                <a:latin typeface="Arial"/>
                <a:ea typeface="Arial"/>
                <a:cs typeface="Arial"/>
              </a:rPr>
              <a:t>Quasi-solid vehicle programs and early fleet validation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CF490CE-A2BB-403F-A810-3D7C0B80B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95600"/>
            <a:ext cx="72390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E5A24A-874C-4BF9-8090-6441AA3D5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71800"/>
            <a:ext cx="590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9D2C767-F5C0-47C9-8E54-0E614AA1E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943225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Large pilot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0397F0-0466-46D6-BDA9-93E5342CB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943225"/>
            <a:ext cx="352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Automotive all-solid-state cells and pilot manufacturing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BD0D868-BFD3-4579-A66E-6585547F4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57600"/>
            <a:ext cx="5905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347854-1737-466C-9E1A-4160D7556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33800"/>
            <a:ext cx="590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4-5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88738FB-FC6E-4151-8523-A88A68AFA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705225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Integrated prototype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FE80F27-A61E-4AAB-9DC3-2819DF496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705225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New halide, oxide, composite and lithium-metal variants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3918D3B-FA1F-4290-B607-920E6330F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19600"/>
            <a:ext cx="45720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CB244F2-6B96-4BB8-B983-8BB1C7799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95800"/>
            <a:ext cx="590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1-3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7C3AA9A-C40B-4EEF-9D23-872145497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67225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Research concept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7DE93C9-274F-42AA-BA03-59B632016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46722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Novel conductors, coatings and interface mechanisms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E656BEF-80AC-4679-B8F1-7600AD985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193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D0121D-0ACE-42DF-946C-900CBB075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181350"/>
            <a:ext cx="1638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VIEW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30C12A1-EA79-4EAE-8656-18371526F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486150"/>
            <a:ext cx="1638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TRL 6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35BFE31-E3DF-418D-93C1-D0CD3B993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038600"/>
            <a:ext cx="1600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pilot is the right baseline for automotive all-solid-state in 2026, with company-specific exceptions.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DD42790-DEBF-4F38-8550-A66827CBA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1EBD056-5F1B-444E-9B29-1DFC266E1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A31C7E8-FEED-4944-8272-1235276B2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8C4C51E-C5C7-4E09-9AC4-690449059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Readiness should be scored at architecture and process level. A material TRL cannot substitute for automotive-format cell and pack evidence.</a:t>
            </a:r>
          </a:p>
        </p:txBody>
      </p:sp>
    </p:spTree>
    <p:extLst>
      <p:ext uri="{BB962C8B-B14F-4D97-AF65-F5344CB8AC3E}">
        <p14:creationId xmlns:p14="http://schemas.microsoft.com/office/powerpoint/2010/main" val="330073482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DEA5F93-8412-4788-9C59-42A18C11F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2C404B0-B734-4EE6-9D07-B8CB21E9B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249B0B-D6F1-4413-A9A7-CEFA676E1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AB54B0-F512-495F-BF81-5E3F51BC8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11BE1D-B201-4361-B1E8-B1846E435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credible commercialization path is gated by evidence, not announcement dates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7D4CF3-4B70-4282-9DB0-F41D0AE01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Cell samples, vehicle tests, stable pilot yield and qualified supply must precede meaningful volume.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8AF6FC-0614-49E3-9DC3-29E9C6DD3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2BBBA3-287A-42CD-9F41-0B3E2E98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F394B2-1799-4098-93FB-C9401A62D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Toyota | Samsung SDI | Honda | QuantumScape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E17422-2587-410E-BDA4-DF4A7D5EB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BDA90E-CD9B-4137-AEC8-CD0689FDF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F7825A-5721-4B4D-8F27-4232EFB71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1DC21C-C72C-4FA3-810E-A899FC4CF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F899DA-0726-4609-9E9E-3CC26371B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19450"/>
            <a:ext cx="1028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3E454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EDC41F-F18F-40D7-8302-43891922B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051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26E12E-CE38-4DC2-A14C-87F0CD914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524000"/>
            <a:ext cx="23812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267FBC-3358-48CB-80D9-6E5DB82AE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57350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2B8F3E-2862-45A1-96FA-BECCFA366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62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Samples and vehicles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352BBA-6366-431A-9598-7121E5CBE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B1 samples, motorcycle and passenger-car test programs, pilot-line learning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F18244-BD61-430D-93A6-4B7419793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781300"/>
            <a:ext cx="0" cy="323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DD3EF2-F7B6-469A-9055-16B4912E2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1051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79C4B00-2BC9-4BDD-A0A8-97CB9B941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562350"/>
            <a:ext cx="23812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FE3064F-2678-46EC-85B3-AD495C800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695700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2027-28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4A5249-BDFD-4F08-A499-EC93CDA16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0005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Initial launches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886CB03-3539-49FF-BB4B-47E261EDD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30530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Targeted premium or limited-volume applications from leading programs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432BA8-A416-4A9D-AF05-0C8549403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333750"/>
            <a:ext cx="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2C0491E-05B1-4B47-B7BF-4A79688E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1051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06B2912-17F7-4D28-B6CF-70827EC59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24000"/>
            <a:ext cx="23812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2720313-1597-4345-8054-A036D3020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657350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2029-30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09F1C1D-C774-427A-9EF4-2C0705873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62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Qualification and ramp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3D699BD-80CB-4F2D-A832-70714F834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26695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Yield, supply and pack architecture determine whether volume expands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105B9FB-D312-49CE-8A32-EA7C4BD0F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781300"/>
            <a:ext cx="0" cy="323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3BB4218-B922-4667-87E1-E5F09E422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1051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0DD8641-698D-4350-8E91-8C0A29C23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562350"/>
            <a:ext cx="23812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6B3C0FC-364E-41CD-941B-9CB1D2036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695700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2031-32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609BFF1-7763-44DC-80B3-8636A4967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0005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Segmented scale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81854E0-137B-43F2-841D-B86E8CAA1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30530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Winning architectures broaden where system economics remain attractive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F432250-FC58-4359-9527-26041DC8C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333750"/>
            <a:ext cx="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E2D58B9-5CFE-4A2C-BE8D-F5CF7872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124450"/>
            <a:ext cx="4000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D33A97E-F5C8-45B6-A1BF-565449340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512445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DATES ARE TARGETS, NOT EVIDENCE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CFB2FAC-E21F-4607-8E18-EEAEF2BB4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B2C33DC-BA90-4695-A6FC-381127B90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5D08AA4-CDC8-4293-B6DF-06C55EDF9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11B61E7-2EE1-45DB-B265-FB86A0F8B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investable milestone is repeatable yield under commercial test conditions, followed by qualified supply and vehicle-level economics.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B40E0332-D56B-472C-B2BA-53CA1A2AD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37494B2C-9E9A-448A-8842-115CB756F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8A7CC1-757D-42DA-BD0D-69521BE5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1436F1-60B5-4C00-B394-CC6582F77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BCD962-2335-40AD-ABD7-C6797D6FF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Where demand, capabilities, partnerships and qualification paths are converging.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C9BC6F-A9EB-4692-8EB9-D504E8E4F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6D8BF3-A6D6-47C2-AFB6-1ECE9019C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216537b9b04079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95C473-96F5-4976-AB27-A7DB45D7A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8862D3-9D1A-4FC4-90C3-2E5C898BB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ABF953-AFA4-4275-A9CD-D202CFA8A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EE698E-E1D6-4F90-8B60-7EE879A60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1261656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96A96DD-462F-43B0-8E24-36D241CE4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451FD22-757A-4AFB-89D5-5725163DB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CF7D9D-A9FF-4637-8D65-D97249354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07C9FF-4575-4333-9FAC-B948A5C00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95197D-89F5-4099-A595-A88EA79D1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Solid-state enters a market where incumbent lithium-ion keeps improving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05D3CB-9586-4683-B489-BB94A613B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Lower costs, denser packs and faster charging raise the threshold that a new architecture must clear.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356750-3682-4831-8A35-98387BE7B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D2D080-7245-4C0A-9770-6BDF455DA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DD6B24-7CFD-48A5-9436-91285A61B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Global EV Outlook 2026 | IEA innovation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87A6D3-D02C-4438-8B3C-ED1EFFDEA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301070-76CA-4574-B0FD-0FF2FEBDC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2F20881-4518-4A8E-B10C-C0D29E6DB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CF57AF-EB2C-4FB0-9B15-398D8EC72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96D6BA-C23F-462A-B6C8-3094DEB32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3909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B22C92-F073-4116-94AE-D49454C9A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6200" cy="1600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034B7F-9475-4F91-ADF8-A9EDC6334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2990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1.2 TWh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7E877E-3EAA-4CFC-91E5-1CFFCEFC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 battery deployment in 2025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C173C0-5A22-4CF5-A48E-DD18C2467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addressable market is already large and industrialized.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D3C87C-4230-461C-8E56-10470906F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1390650"/>
            <a:ext cx="33909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1CE80F-9A63-4382-83EC-BAABAEDB1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1390650"/>
            <a:ext cx="76200" cy="1600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252B7AF-C802-42D2-92A8-722F6D558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562100"/>
            <a:ext cx="2990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-8%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0FF4906-B413-44E8-BA5D-C92CA45D3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11455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Average battery price in 2025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4E7BDE-6FE1-4DCC-9915-64C021140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5527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Incumbent economics continue to improve while new platforms scale.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2037C1-762E-47CD-81C1-FF3F1B04B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390650"/>
            <a:ext cx="40386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68E59D7-01D9-4B83-87B9-919C31EDA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390650"/>
            <a:ext cx="76200" cy="1600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845C768-C40F-47BF-9206-EA72AB1FE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562100"/>
            <a:ext cx="36385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&gt;55%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4A39CC6-6B94-4CFC-8017-76E9A3B8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14550"/>
            <a:ext cx="3638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LFP share of EV deployment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ACE863A-3BCC-48D7-AA07-D7A820442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52700"/>
            <a:ext cx="3638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Low-cost chemistry raises the threshold for mass-market substitution.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C768A7F-D089-4F80-BA4F-7E7AACC5B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0"/>
            <a:ext cx="72390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411A3B5-8367-4F2E-A2B6-9F95003B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moving performance threshold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7067CA7-7553-427E-8DC7-7F11AE506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95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9E78C5F-D676-4C86-807C-BB5D42764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6715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Cell energy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097DA71-670B-4134-BB26-8E99AFF26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767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Must survive pack-level overhead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4B3E5BF-5D17-4A19-93A0-B605C55D6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867150"/>
            <a:ext cx="95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45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2826E09-29E0-4AC1-8E18-C08B97868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86715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Fast charge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ECC60C3-8EFE-4661-86B0-F2FE1164A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0767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Must hold across life and temperature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6991829-B516-4447-80CE-85D8E429B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95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45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C381CBC-77F0-49B2-A445-D5922CAE7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958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Safety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449B099-CEE6-4EAA-A465-DA928347F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053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Must reduce system cost, not only pass abuse tests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01EC3B9-6AEC-4C69-8E8E-C4B3AB502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495800"/>
            <a:ext cx="95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45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DEB33C7-19A6-4814-AACB-A95AA40EF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4958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Cost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4FDB0FF-9692-4E41-973D-7E8471007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7053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Must compete with a learning incumbent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B5CCD17-582E-4420-ABE6-0DE3925F9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38500"/>
            <a:ext cx="37719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C15D348-436C-414F-943E-E1272DD73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448050"/>
            <a:ext cx="1371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2F214C5-8C37-4891-9420-A09D90A53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48050"/>
            <a:ext cx="1181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COMMERCIAL TEST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AFF13F5-ECF8-4756-9813-B58D12F84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886200"/>
            <a:ext cx="321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Deliver a system benefit that liquid lithium-ion cannot match at the target launch date.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9A3734F-5E0E-44FD-9A12-49F899C89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8D7C2D6-BDFA-4E1D-B992-BECA24EE6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3F54BA8-8265-41A2-A420-FF28CF364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4B1A3C9-F029-42CB-BE8E-AAE177DE4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Solid-state competes against the next generation of lithium-ion, not today's laboratory baseline.</a:t>
            </a:r>
          </a:p>
        </p:txBody>
      </p:sp>
    </p:spTree>
    <p:extLst>
      <p:ext uri="{BB962C8B-B14F-4D97-AF65-F5344CB8AC3E}">
        <p14:creationId xmlns:p14="http://schemas.microsoft.com/office/powerpoint/2010/main" val="107702251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F485B49-5082-412A-A028-300879F05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29641B2-7B00-441C-8B3A-B355DBDB7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88F697-AD16-4668-826D-7F7872B66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35D577-E8D7-4A87-AB29-2896D3844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SUMMARY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784016-5EDC-44FD-A07C-29CA831CE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race is shifting from chemistry claims to manufacturable interfaces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597319-59F0-4D3F-A41C-DF8327C45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Five findings define where value, IP and sourcing attention should concentrate.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6C44BC-7389-4FDC-ACB2-F0E2214A9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53A4DE-6319-4BDD-9DC8-13A2CD26A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8ECBC2-A781-45A0-9FA6-8CFA04F79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| IEA | Nature Energy | company evidence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513AE1-160A-4AA1-8B2F-9519955DF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6125FF-4A27-479C-A075-BF1712BC3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95B4A9-679A-431E-B148-BF99859E2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DFFC9E-276F-44BB-80DB-3FDE3B25A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964A26-2561-4AE8-A503-14FA51FAC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4097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27F493-E8A1-4FCC-B4A3-E2DD09444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4097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7492BB-8968-40E3-84A3-11F5036BB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3716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commercial race is now a manufacturing race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FC12E6-95FC-4C42-A5BD-0862D24AC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65735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Materials performance is necessary, but pilot yield, thin-layer uniformity and repeatable cell assembly determine time to market.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1D7B9E-DE78-466E-8A97-65FA6734C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0764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1B5347-05BF-4651-B4EA-FA7C3B802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907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A0E61F-38BD-4439-BF42-673C0B92F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907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4B52DB0-BCB7-456F-A0D5-1AE09359F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1526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Interfaces are the main control point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7E7957-886C-46E9-AA0C-66114F3CA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43840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Contact loss, interphase growth, voids and lithium filaments link chemistry to mechanical design and formation protocol.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52409B-EF4D-4540-A36A-90A869210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85750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A0A9507-7ABB-4399-A673-D7FCCDBB6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718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63C752-9A87-4FD6-83B4-8FCE592CF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718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7673352-246E-438F-BD39-E3C9385CE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9337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Early markets will be segmented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87BA65-35ED-4727-8CFA-37CCEA0E8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21945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Premium EVs, aviation, defense and robotics can monetize energy density, safety or runtime before mass-market applications.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871F1F7-26B2-41C7-A32E-168A7BA1F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385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FE84C64-37BB-4A0A-8AE2-CBC912B72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FB35953-F2CD-4BC0-87E9-0549A5D3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528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BBC81CF-3308-45FB-AF25-CC2C21D26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147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value is shifting into the production system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B5478B7-FBEA-4368-88FE-B8186B8E3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00050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Recent claims increasingly combine composition with membrane formation, stack architecture, pressure and process control.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16B5420-60CE-44D4-8D53-A4D5EA14A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1960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761BA8E-3124-4FC0-9DCB-647968875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339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E9907E9-BEE8-47FC-B1A3-58C6517E6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339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60B7338-D2CB-4177-AC66-354E332AB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958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right strategy is selective ownership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6B0E6A6-922B-4F9B-BF30-104350EE6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78155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 application-specific interfaces, validation data and system design; partner for chemistry breadth and capital-intensive scale.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0C54CF7-BB45-449E-8957-585FCCD20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371600"/>
            <a:ext cx="4953000" cy="3790950"/>
          </a:xfrm>
          <a:prstGeom xmlns:a="http://schemas.openxmlformats.org/drawingml/2006/main" prst="roundRect">
            <a:avLst>
              <a:gd name="adj" fmla="val 301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71B364C-C598-42FA-B634-D8DD4C8E3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600200"/>
            <a:ext cx="16573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A9344C5-5C5B-4C13-B919-DE857B2D0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00200"/>
            <a:ext cx="1466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EXECUTIVE DECISIONS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2CA66DF-A71F-4302-8A19-E65E4A6E4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383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3F2B649-C681-4F33-B3E1-21421FDCF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383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Where to focus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7128C7F-C03F-4573-A441-A7EAB8E04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36220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C4C8C9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C4C8C9"/>
                </a:solidFill>
                <a:latin typeface="Arial"/>
                <a:ea typeface="Arial"/>
                <a:cs typeface="Arial"/>
              </a:rPr>
              <a:t>Interfaces, thin electrolyte films, formation, pressure architecture and in-line quality control.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EFE7D3C-DEEB-4A26-9C54-7085A4F5C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908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A06AACE-EF5B-4941-9ACB-0EAD9B974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9908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What to verify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8CE5EBB-3C8F-4541-90A9-1011E9139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31470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C4C8C9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C4C8C9"/>
                </a:solidFill>
                <a:latin typeface="Arial"/>
                <a:ea typeface="Arial"/>
                <a:cs typeface="Arial"/>
              </a:rPr>
              <a:t>Automotive-format cells, test conditions, external validation, pilot throughput, yield and supply readiness.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4608F71-9006-4375-969C-CDC238B22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9433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1115B89-3E63-49CE-9D96-0D2F1F3F2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9433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How to engage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A49FF41-C6A9-4552-A74B-8C2D34F32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26720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C4C8C9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C4C8C9"/>
                </a:solidFill>
                <a:latin typeface="Arial"/>
                <a:ea typeface="Arial"/>
                <a:cs typeface="Arial"/>
              </a:rPr>
              <a:t>Stage partnerships around evidence gates, data access, claim mapping and a defined route to industrialization.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D5A1894-D483-44DB-89ED-85D7D18E0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EA5A294-8C25-41CB-8E94-BA22931FA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09D684C-5DF9-4D67-8BE5-1A80CA3A1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9CC7772-34D6-4A94-9277-EC252B713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strongest opportunity is not a universal chemistry bet. It is control of a manufacturable interface for a valuable application.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83EB870-5F42-492C-8A15-F127600B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C9C33A7-9C33-41F9-84F2-D69F4B0F2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89DE89-CC18-4798-9EF5-5FFC6D5EC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4A743B-C812-4D2F-95EE-6F3CAA226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751C99-1483-4D0D-BF49-6435A4139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Near-term economics favor premium segments and constrained form factors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311996-DA84-4C73-8695-B4E0B7CBF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Value comes from range, payload, runtime and safety before it comes from lowest cost per kilowatt-hour.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7C5B22-829F-499F-B560-EC35497E3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8DE6B2-01F8-41E2-997A-9FE6009C5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E74CA6-6CBD-419F-9470-A7FAEF3C4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battery innovation analysis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38C9B3-4FC2-4A76-AB9F-6ED373443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404F5D-10A8-4CE2-B5A5-9F8EBCF88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F3BDDF-9BCC-4FE6-B7BD-D6B1D5010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B1353B-38B4-4882-87DC-17AA31A49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F31012-80DF-42AD-85A4-981435107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1277600" cy="3867150"/>
          </a:xfrm>
          <a:prstGeom xmlns:a="http://schemas.openxmlformats.org/drawingml/2006/main" prst="roundRect">
            <a:avLst>
              <a:gd name="adj" fmla="val 295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4778BA-A397-46A4-937E-6352CD82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Application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59B4AC-71F5-4467-B14A-A5C156BA3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15430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Value driver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08DCB2-CA11-4620-8CF3-B3F944B3F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54305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Benefit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55EDCA-DCD6-445D-A20B-CCFCA8F85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54305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Cost tolerance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D4AB0C-D34A-4DCA-ABEB-13E0FF47B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154305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Entry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9BFAE3-C487-4052-A80F-498E0DFA7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05000"/>
            <a:ext cx="109728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73D727-8082-4906-B132-31C4C837D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050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Aviation &amp; defense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9233D3-728D-4889-8CD4-9C3E8950E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1905000"/>
            <a:ext cx="323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Payload, safety, endurance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90D2C7-A8EA-418D-9AD5-DF7A531EC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A6DF8BB-5ED2-44F1-9789-C427A79D5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4727C1-15BF-4A64-8727-306A08B17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64A83B-A670-450A-B78F-B8A929BFC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8A39BC-2D0E-4A65-8EF6-498938943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2555842-8F4D-4193-88A4-CB2F85B2D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A83C3F3-B18B-4542-92C1-361F421C8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57E07F1-7EB4-4524-841F-1597FAD77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D109F90-5583-4512-8D8B-D4ADAF5DB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41C6690-CF64-4C1B-BE34-BC725C235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1050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CFD547D-3D6F-45BD-9DE8-16B056E5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047875"/>
            <a:ext cx="11239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D474C76-FF6C-43E1-BAF1-13CA82208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47875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EARLY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CE47627-E8ED-47F8-B913-9FB976FB8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109728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363083F-071A-4C5A-B3C3-C92BFB031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336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Robotics &amp; physical AI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76E3F4D-1103-485C-90DA-F61205626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533650"/>
            <a:ext cx="323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Runtime, compact form factor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2CC4125-452A-4841-805B-3D614E5B7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1501557-44AC-4BDE-92FD-AD402B256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125A492-8F8C-460B-AB23-AD8869C84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45A3662-191D-41A8-B353-305F11456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E53FB4E-DEEE-443B-9DDD-B2B05701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349A0AB-297B-45B0-A057-D784216B1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1AAF795-B453-4633-B70B-10C5F634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07A120B-3C09-4536-A4B2-3A849A7CD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7D68513-595C-4235-BB6E-26E1D6C99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27C5F05-573D-465A-9DD0-22616BB97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7336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0E09544-1411-41FD-B4A0-B881E138D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676525"/>
            <a:ext cx="11239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C1E6E16-61D7-40C1-9D74-DE045D5A2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76525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EARLY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BB26DD5-B2CB-438A-8F4E-2D9CAF54E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109728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717AE12-FE92-401D-AEB0-E62BC69F6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623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Premium EV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B9FABDC-D686-42A6-A4A4-2555CE50D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162300"/>
            <a:ext cx="323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Range, fast charge, brand value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40EED14-850C-4611-A470-9F6892AC4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3F4119E-E75B-46CD-9A4A-D071E8E31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F3B1284D-7746-462B-9A39-2CCC8761E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7CF30F41-2472-4251-985E-A4DF6C6E3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F3782AE-5A24-497B-8A73-6A0702C2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EC2587D-EA40-41C1-892E-D00600CCC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0DB0B08-1985-46A0-A1FF-FA2602008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A468CBF-C669-46F9-A348-655C0E804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811C67F5-7B2B-4DEE-B9CD-1894FECC0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3E5F704-140D-4CDA-A199-26F215252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362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C3F1E24-F89C-484B-98EF-940E26181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3305175"/>
            <a:ext cx="11239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287EE86-4D9C-493C-8955-449CF7D71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305175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SELECTIVE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E97CDE0-48D5-495A-8629-767EB249B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09728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CF0D301-F049-4B4C-9372-296047CA1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909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Mass-market EV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5F3A5FE-088A-4CEC-B30A-CD1E5B02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790950"/>
            <a:ext cx="323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Cost, reliability, volume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10A2807-91C4-44C3-BC2A-D013AD16D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CA96F392-0926-4ECE-B967-A5EBED4B4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D0B606C-2425-4EF9-AC78-AC3E98293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7D97B47-F5A2-44FF-8A64-55BAA5478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2078BF3-9555-4466-AB82-8B790A8C6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B38F1F9-5948-4865-84A5-D6E8742B8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E3610ACF-5E20-4595-9B1A-31AED0A3E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270D450-45D8-4237-A563-98FF09A1F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4963563B-82F2-4D5C-87D2-89243EFFF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6C34D04E-1774-480A-B917-AB0C6C0A2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990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697FEA8-E02E-4EB1-9904-F5A0F6396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3933825"/>
            <a:ext cx="11239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82E834C-BF3E-4903-8A3C-A08741D6A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933825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LATER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D5F9D493-4DBB-484D-9C64-E4D4A520E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109728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2969CA9C-E727-4F4E-87C9-28E3174AC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196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Stationary storage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18AE354C-F1C4-4958-9A43-B99738688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419600"/>
            <a:ext cx="323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Cycle cost, bankability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1D605E8-D856-4794-9452-B48212EF0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E9EEB243-B5E6-4CB2-BBF3-5E0C9E9AB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60A7B95E-61BD-46F0-B0A1-E29B37788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47C6C0E-18AC-4A7E-A753-079F1C632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3538D925-5C21-4467-8466-06B94BA0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FAB8B21-6399-4596-B523-8E5AE24DE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0B2D9FFE-898A-4505-8AAB-2EC711E5D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3021C902-CF57-4495-9660-55B9735F7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20895FE4-F4E0-46F8-8293-3BE87A4F1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43CBDDCA-301C-4CDC-838C-DC6CACE2D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619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01DCD87C-5278-4097-A543-858441F62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4562475"/>
            <a:ext cx="11239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CC46936E-29C5-4B8A-BD95-9999368A1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562475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NICHE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6D6C71E6-67E4-4D15-9FC9-84C15A308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10150"/>
            <a:ext cx="514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Benefit and cost-tolerance ratings are directional SCULTRA assessments.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1D204E63-B8DE-4090-A029-69FDB1248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F69A49DE-5232-482E-BB1A-1CA6BBE17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419A9683-9741-4361-B6FB-0C77156E3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7EDAA6D5-478E-4C5D-AE8A-0DDD03621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first economic wedge is a high-value constraint, not the broadest battery market.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8084180-433F-404B-942D-FE5075862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8B2431E-522B-4040-89E1-3342D6C3C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B15087-ADA7-46CB-86C1-C644DC38A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4BA745-23DC-4994-9799-4188DF36A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F8BE0D-366E-4C14-A8A0-61AC635ED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Asia leads materials and cell scale, while Europe and the United States concentrate vehicle validation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A39C46-224C-43CB-9593-550AAA676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Regional advantage reflects different combinations of incumbents, specialists, public funding and OEM pull.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30FA87-48C1-4090-9853-9735FE521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A8CEF5-701B-49E0-9639-9AD7B0999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E1B7CF-9937-475F-BEDA-7C964D91B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WIPO | company evidence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87969E-6E6A-4D46-8274-0E7C44999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C31769-6D2D-4091-AD39-3FAF832FF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A87BD4-597F-4FD6-A7C2-99137B229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0F2B6D-DAF7-49C6-883A-023DBD861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477960-009B-4F36-909B-972328528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0520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825A5F-DE6A-448E-AF77-BE552340A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8763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AFA18A-96A7-493E-9801-FE40BEF76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6858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JAPAN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C5B93E4-31B1-4F2C-B6EE-33DAE8882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Historical IP depth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F6F21B-E0F1-4358-BE39-748214806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6695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Toyota, Honda, Nissan, Idemitsu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451818-4E59-4465-8010-63A61A78A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90800"/>
            <a:ext cx="3162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A43BBD-0824-46F5-A85D-C60C2662E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Materials, cells, OEM integration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A8C9D5C-6CE4-494E-9CB4-B686E5851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428750"/>
            <a:ext cx="350520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B541CA-058B-4574-9A5C-4F5324642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81150"/>
            <a:ext cx="8763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9D88C2-25B5-402A-9E96-5064C9093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81150"/>
            <a:ext cx="6858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KOREA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4350BC1-2C4B-4AF9-99E1-150DCF98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94310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Cell incumbent scale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9ECB7F9-59A0-42B8-9C11-B3A063B9C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6695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Samsung SDI, SK 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2C90BC-517B-46E9-84A8-1BF3E776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90800"/>
            <a:ext cx="3162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2BA106-2695-400D-B967-D3EB12B22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66700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Cell engineering, materials, customers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A631EF4-2562-45B4-94BA-76B24F8B1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428750"/>
            <a:ext cx="384810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A9574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B09236D-554C-49C4-90CA-8C4C3F751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581150"/>
            <a:ext cx="8763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F39F209-1EEC-4255-8274-16E417B2E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581150"/>
            <a:ext cx="6858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CHINA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78127C0-466A-4602-AF0C-E7AF164E1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943100"/>
            <a:ext cx="3505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Research and capacity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CBBA7B1-D93F-4374-8E5F-04A3BD3A6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266950"/>
            <a:ext cx="3505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Broad cell and materials ecosystem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1758FE8-9CB1-4E44-9A19-8D82B3CF7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590800"/>
            <a:ext cx="350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7D0B254-CD2C-443D-9075-DB9F1A515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667000"/>
            <a:ext cx="3505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Pilot speed, supply chain, equipment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5C34047-3515-4B97-914C-AFF2B5220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352800"/>
            <a:ext cx="426720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F42500A-58E1-4C38-82A5-1B406DFE3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5250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197B43E-A1D8-4A93-9B9A-4E2876E26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505200"/>
            <a:ext cx="762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EUROPE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EE22C05-823D-4406-9F88-9E7F1A987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867150"/>
            <a:ext cx="3924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Vehicle validation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671F016-DB20-42D8-A684-54A25FED8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191000"/>
            <a:ext cx="3924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BMW, Mercedes-Benz, VW, ProLogium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E414D15-D246-4E7D-9F92-57B0301DC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514850"/>
            <a:ext cx="3924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9837315-CFE7-43E6-BEC8-3CA68E5CE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591050"/>
            <a:ext cx="3924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OEM test fleets, regulation, scale-up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75D5758-64CF-46C0-9AE3-21FB3377C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352800"/>
            <a:ext cx="426720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C169A12-36E3-4DE3-9B92-C125E074B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05200"/>
            <a:ext cx="1428750" cy="2190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1258A4E-560F-4584-8BB2-4DD8A3980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505200"/>
            <a:ext cx="1238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UNITED STATES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4DD7590-C293-4EFC-8393-491F0A416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67150"/>
            <a:ext cx="3924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Specialist platforms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CB83660-88F5-4D39-AC37-AB29FC449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191000"/>
            <a:ext cx="3924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QuantumScape, Solid Power, Factorial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2F1BB2E-D999-44F0-B358-D85CA298F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514850"/>
            <a:ext cx="3924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13D0CFD-B8FD-4A45-A6EF-58FC27C1E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591050"/>
            <a:ext cx="3924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IP-led specialists, licensing, pilots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3D62411-B9FE-4B3A-9F66-7DBDF32D9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2921551-DF8D-4A41-988D-41CE33ECE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B73DD6C-0890-41ED-AA6F-5D2E371B8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7B5203B-5319-483F-97CF-535FEE8D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Regional leadership is complementary: materials and cell scale in Asia, specialist IP in the United States, and vehicle validation in Europe.</a:t>
            </a:r>
          </a:p>
        </p:txBody>
      </p:sp>
    </p:spTree>
    <p:extLst>
      <p:ext uri="{BB962C8B-B14F-4D97-AF65-F5344CB8AC3E}">
        <p14:creationId xmlns:p14="http://schemas.microsoft.com/office/powerpoint/2010/main" val="1253204316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C2AFFD6-BA29-4D05-82DB-035810E2D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6187AD7-6C14-4EEF-913B-A5CC6075D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DECC57-5C59-423F-893F-19F302BF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C672C6-CB3F-433E-8E08-7E552F9F9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6728E5-3016-4F69-A822-F159BAD29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value chain expands around solid-electrolyte precursors, lithium metal and specialized equipment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0ABA32-A460-42CD-ABA0-DC611C630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Materials purity, handling, process equipment and metrology create new supplier dependencies.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9CB32F-1666-45EE-914C-8366053A0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102A69-316C-4850-9AB2-6880A65E7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9EA723-CE53-489F-AAB3-A4CDB3984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Toyota-Idemitsu | Solid Power-SK On | Honda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70CBE5-9A6F-4965-B87A-8EB79BBBD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10B380-93B6-40E9-A467-37D83E3B5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93CB64-F433-4771-B5F6-8F2F49ACA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9B3785-B4C9-4AFB-91F1-908826AD8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6DB6E4-2626-41FB-9F06-01A9D9101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62100"/>
            <a:ext cx="2000250" cy="22479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9B0FE0-EEE8-4B60-AF5E-8C9AD18EB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33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F5D235-2CBA-478B-9372-49CDC2917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335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A8282A-9555-4810-8424-7F2A4340B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0980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Precursors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B816F5-F104-445E-B9FE-412B65D91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16573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High-purity salts, binders, lithium sources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4BF860-B598-4399-83F8-02B9103F2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6860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CDDE19-2D09-46CD-B6BE-9BE392C34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6860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313A24-A636-44AB-8A26-1BD36EE29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6362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73CF30-8206-4267-AA33-5454BDA69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62100"/>
            <a:ext cx="2000250" cy="22479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0A11F3-95F5-458D-9A3E-079B83F4B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33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AA5EE7D-4919-4D23-A01B-CEDDFFE0D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335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37DE1B-6ED5-41A2-8A14-F0C32548A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20980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Electrolyte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199254D-E6A3-41CB-A317-17DD788E7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667000"/>
            <a:ext cx="16573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Powder synthesis, particle control, membrane formation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325C988-039A-4B46-A6EC-012698D16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6860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24983FF-C9E9-4F8F-B8C6-1F9298B93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6860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DFE927D-A235-4F10-8727-4838B366A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6362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D19626C-AB9A-47DC-8CB8-689384DAE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562100"/>
            <a:ext cx="2000250" cy="22479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EA8CA35-4301-4E67-853A-07B314146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1733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F635D80-D8AC-420C-BC6D-A9066CAB8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17335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CB0C6BA-975F-4577-AF19-4B8448490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20980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Electrodes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A799075-E8D0-456E-8F5C-F1367645F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667000"/>
            <a:ext cx="16573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Cathode composite, lithium foil or anode-free collector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7F38918-84AC-45E6-A58D-75F1B8381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860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A1E90EE-01FA-405C-BEAB-A2C3DE6A4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6860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DC57326-32F8-41D1-9D5F-6C817C47F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6362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65F87FE-8DA3-4285-81CD-5DCDA45A5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562100"/>
            <a:ext cx="2000250" cy="22479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D1A1196-FB78-4FE7-9573-0A967145C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733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3872042-4411-4B10-9A92-E3C14B7FE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7335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E68E30E-E597-4C00-BB14-CAB1BD2AA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20980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Cell process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3233775-91A0-428A-B297-3FF65DB68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667000"/>
            <a:ext cx="16573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Coating, densification, lamination, stack, formation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B7943A1-A538-42B6-AFCC-3A3D62708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6860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AAC1D96-80BC-4050-8183-08687918D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6860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A9F81CD-2822-4F18-A6B6-3DE03EDF0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6362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A704028-0B81-47F3-8F57-BC61A9D97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562100"/>
            <a:ext cx="2000250" cy="22479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50CF79F-E09C-4E04-810A-EFD265FCC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733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81DB589-A3EE-47D0-9D17-028CDD2D8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7335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8DD1F2F-C249-4F09-B4EC-124A1BEB2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20980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Pack &amp; vehicle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62D1BED-510E-450E-8683-B91FD15CD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667000"/>
            <a:ext cx="16573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Pressure system, BMS, thermal and crash integration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D349CD5-51EC-4A86-89D1-2A0A52390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95750"/>
            <a:ext cx="1127760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E90C60F-00AF-41C0-BAB5-75100AF05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053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NEW SUPPLIER DEPENDENCIES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FD74EE6-EB28-4C21-9905-614560431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248150"/>
            <a:ext cx="24955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8867BF9-BE9C-4DCD-BB2B-8D19D0103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24815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Moisture-sensitive handling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447C6F4-8D42-46FC-8B67-4A2AD07DA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4248150"/>
            <a:ext cx="24955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A3A5EF0-6A2A-4B65-8499-3DE5A068B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24815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Thin-film equipment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FBB8483-62F6-4049-9E83-5B6575AE3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248150"/>
            <a:ext cx="24955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3C75D8E-6847-4939-A7B8-E8AA00473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24815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Pressure hardware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ACABFB2-AAD7-4648-8CE3-B9E8CFB52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648200"/>
            <a:ext cx="24955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F62FDB0-E257-42C8-A1C8-D599EF3FF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64820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In-line defect metrology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F915B370-2ABC-4F45-946E-2D7248823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4648200"/>
            <a:ext cx="24955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C8C09817-034C-4BBC-8675-F2BD3DAC5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64820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Lithium-metal logistics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D4400B5-E5F7-48EE-891A-7269E6706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78B3D6A-98B9-46DA-8DED-0C9884F8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2119CA0-C048-491D-B0B2-B4BE26513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2251969-C089-4976-B13B-33637BA69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Sourcing scope must extend beyond active materials into equipment, metrology, dry-room capability and pack mechanics.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2C6C0CB-4CF4-4A04-959F-54A64A126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9B5EB73-E719-4BDC-92F7-692666C3D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A72ED6-FDF2-4C43-B0C4-33CC64FBA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D37DD1-3BAB-4653-A375-FAD715A82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8C4F98-94D1-4B80-B26F-C25A23172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company landscape is separating into integrated platforms and specialist enablers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955D6C-8F89-4591-8729-706535E42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 single model dominates: automakers, cell producers, materials firms and IP-led specialists are partnering across layers.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E61781-052A-48B2-BB77-CE54C39DF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1992AA-551A-42F9-995E-DC98A2202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014148-D276-4F75-A5FC-0953373A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Company sources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68FF8B-EC23-4E71-9DA0-4C42F7926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6B13AE-214E-4DD4-8A20-6CE1D471C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96A43F-8145-4E9E-9C26-48C073857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3081B1-9231-4A61-8A75-7C84EA514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86B4FE-76DE-4653-ABBE-892724A28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2590800" cy="3714750"/>
          </a:xfrm>
          <a:prstGeom xmlns:a="http://schemas.openxmlformats.org/drawingml/2006/main" prst="roundRect">
            <a:avLst>
              <a:gd name="adj" fmla="val 441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A2ECA5-2E4F-421B-ADF0-0119B5B05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00200"/>
            <a:ext cx="22479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EA2419-6AE2-4388-8144-F819776AF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00200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INTEGRATED OEM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D3115E-8384-4E14-BBBA-197F46FA0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Toyota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0F4FAD-338F-40EC-8D29-0CD55C9EB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52700"/>
            <a:ext cx="156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B16F02-D4DA-44D7-96E2-FB3339A7E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Honda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FB3D76-57F6-461C-9009-ACAFC3493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105150"/>
            <a:ext cx="156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57FD65-E23B-4EA5-91FE-BC13A39AC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Nissan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BDAFA4C-C7DA-4B03-BADA-6953390B7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67150"/>
            <a:ext cx="224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D5514D9-2B9C-48BC-B5D0-35A4B3877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2133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 cell, process and vehicle learning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2CD6A2-562C-41A1-9101-78FCC3745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409700"/>
            <a:ext cx="2590800" cy="3714750"/>
          </a:xfrm>
          <a:prstGeom xmlns:a="http://schemas.openxmlformats.org/drawingml/2006/main" prst="roundRect">
            <a:avLst>
              <a:gd name="adj" fmla="val 441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B2228EF-AE39-4089-83D7-61E617361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600200"/>
            <a:ext cx="22479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E4D9F4-9924-4866-93B3-D21625967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600200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CELL INCUMBENT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A1DCBCB-8B80-4AE0-A4E2-23B8B260D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0955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Samsung SDI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DA95856-4A9C-4304-A046-4CC2DB3F1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552700"/>
            <a:ext cx="156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8972F01-90C0-4B9A-B645-090C663C3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64795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SK 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F8D2354-62BD-46E8-96C8-3876D07F4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867150"/>
            <a:ext cx="224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AB092E1-B763-4307-806C-ECF6B40E7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076700"/>
            <a:ext cx="2133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Scale, quality systems and customers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3B23DAC-5026-4827-B2BC-CD0024149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09700"/>
            <a:ext cx="2590800" cy="3714750"/>
          </a:xfrm>
          <a:prstGeom xmlns:a="http://schemas.openxmlformats.org/drawingml/2006/main" prst="roundRect">
            <a:avLst>
              <a:gd name="adj" fmla="val 441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259048-2B49-4FA2-8F2F-042B2BF78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600200"/>
            <a:ext cx="22479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5E9A04F-4D10-4BCB-9A6C-EC316B6B3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600200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SPECIALIST PLATFORM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7665983-4C9D-4EF9-A63E-4631D632C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0955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QuantumScape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5212EC5-92FF-4C51-866E-967B5EB48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552700"/>
            <a:ext cx="156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E53AD31-9584-43B9-B42B-FBCB02D4D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4795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Solid Power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F6E5CB4-688C-4A18-B0AC-7D2CA089E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105150"/>
            <a:ext cx="156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FDCED84-E341-4CAC-92E9-446311955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004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Factorial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EC74BE9-3014-4A82-B0C1-0878F2A8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867150"/>
            <a:ext cx="224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7F451B2-3E69-4AB9-8172-5E23A9A65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76700"/>
            <a:ext cx="2133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Focused IP and partnership-led scale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FAD23E2-77CE-4CAD-83FA-0DA8C48FD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09700"/>
            <a:ext cx="2590800" cy="3714750"/>
          </a:xfrm>
          <a:prstGeom xmlns:a="http://schemas.openxmlformats.org/drawingml/2006/main" prst="roundRect">
            <a:avLst>
              <a:gd name="adj" fmla="val 441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E323E45-4076-40FE-804A-903689D41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600200"/>
            <a:ext cx="22479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FBEAEF2-44B4-47F1-BC29-71DEBD476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600200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MATERIAL ENABLER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FA3890B-3710-46B4-811F-1C85A659C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0955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Idemitsu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4E895B1-9297-42CC-A6EB-BF21884FC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552700"/>
            <a:ext cx="156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4A36D18-E10C-4A45-9FF6-FCC03F7C6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64795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Cathode and equipment partners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BDE7FB6-031A-4170-8724-08F0616A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867150"/>
            <a:ext cx="224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F7DEE80-2145-4344-BF58-71566F5FF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076700"/>
            <a:ext cx="2133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Electrolyte supply and process inputs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AF5840F-3E76-4BD3-B0A1-5C069356D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6BAC8A5-479E-44FC-89E1-01CA6C617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1F1D2EC-E649-4BF0-AE8C-E67985F23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AF08423-A8C7-4B90-9C38-CF4F0ED6B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Commercialization favors networks that combine proprietary control points with industrial assets and OEM validation.</a:t>
            </a:r>
          </a:p>
        </p:txBody>
      </p:sp>
    </p:spTree>
    <p:extLst>
      <p:ext uri="{BB962C8B-B14F-4D97-AF65-F5344CB8AC3E}">
        <p14:creationId xmlns:p14="http://schemas.microsoft.com/office/powerpoint/2010/main" val="3985211986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5C61BDB-0373-4D8D-BC6A-3422D3F52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062736B-1781-4CCB-BF89-EA283F9FA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1DAD79-E897-421A-BC79-CA259CBD9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7376B6-4EC5-41A0-BE31-F9CA9AB1F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5280B0-B9DF-4DB2-83E4-C6990AB74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Capability depth matters more than a headline energy-density number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FFE61A-1050-465B-8C82-5CE6BFC09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readiness requires cell evidence, process ownership, OEM integration and a credible path to supply.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B8B5C0-6B8A-4F62-9056-879CCBA4C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A2850E-4980-44CB-878D-527181BE2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9DD7E1-A8DE-43CB-B989-CBDA84AE4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company sources | SCULTRA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649A17-224E-4724-A420-2A655506B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4AC63E-69A9-4BFE-BB66-81B7B0DF5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109AFC-D964-4EC6-BFDF-905759A92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D0D363-AF61-4FC7-BA47-67F7D7477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96F87C-1F69-4054-A25B-E34B87444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2209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FCA25A-9199-4600-95A3-DDA4BFBDF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906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Platform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A538F5-0BF6-41E1-B003-B2D22E534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3525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F1C141-6095-4D09-8D4F-5412920AA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3906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Cell evidence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D7F5FC-335C-411D-8337-87387DDE3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3525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9FD2AD-7CDF-43C1-8217-8C880860F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390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Process assets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E345CD-DA67-4118-85EC-28466E513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3525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2060FC-AB5D-4DBE-AA96-3A69128F1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3906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OEM integration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A98C81-159E-466A-96BD-689854F32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3525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2AEFF5-8D75-43D6-B161-28BC33FED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3906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Scale route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DBEC87D-7BB2-4D14-9930-AC8137E27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85950"/>
            <a:ext cx="2209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6F7A18-9CD7-47CE-ACCC-D8543392A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240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Toyota / Idemitsu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540BE3-4B53-4F87-93B0-F5EAF7E77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8859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4225057-5599-4F22-B7E0-763346F1E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9240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Advanced samples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DC22496-9745-4E83-8706-472AA6664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8859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4BFE2E9-B9A1-4C85-8C23-F9D317D19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9240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Pilot + electrolyte chain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4F68EC2-7DBE-489C-8024-87007BCBC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8859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C177445-0382-4B05-AF68-AD2FC1824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240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661F90F-93E8-41B0-8981-12EFE6CE7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C8B173A-664B-427E-8893-29D9F7A0F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9240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Integrated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2C53973-8374-4E70-ADD3-2E91846FA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19350"/>
            <a:ext cx="2209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7F809EE-333E-433F-8A94-99FD840F9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574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Honda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C800FAC-D4E3-4D10-AF18-3A712BDFE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4193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CC5DA35-FD39-4989-A29D-02FB46E5A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574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Prototype program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306C7E9-38A9-4B47-95EE-9BB4C66AF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193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A6DF95F-1CB3-4405-BD71-D4B9A3D2B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574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Demo line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CE67F71-1EC5-44EA-8C07-B92847A51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193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131F0E4-E3F0-4358-8BBD-E1C97FB3C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574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1BAE336-F379-4291-8A89-795866BA6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4193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E4259FC-D3DC-450F-AF34-4C071FD2F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4574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Integrated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C9F6B67-EE0C-4FBE-B3DF-E95E7B4B3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52750"/>
            <a:ext cx="2209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0A4005F-46CE-4F0E-BA26-8752C371C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908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QuantumScape / PowerCo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EB6B886-3118-440E-B541-D1AC93CE7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9527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AD2998F-A918-41E5-B98E-43646FACB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9908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24-layer + B samples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A36240C-02D9-4AFE-B440-7B76BFDF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E222D8D-E582-4F56-8C80-B04094DA8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9908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Separator equipment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EAE977A-381E-4FE8-86B2-8A727E836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9527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EF2E846-A31F-4B57-9BB1-AE324A559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908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VW / Ducati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91359F4-4503-4A6B-9135-5E66B6DC6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527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BEC8276-F49C-409D-BE7A-01B8F0E06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9908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License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7A08000-8472-4253-BEDD-F433F5E1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86150"/>
            <a:ext cx="2209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3F02B88-0B57-4043-920E-8F62B97FA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242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Solid Power / BMW / SK On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D815D90-BF41-4593-B5F5-20FF79F50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4861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362FBF3-99BE-4E4F-9477-36534E829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5242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Vehicle + cell pilots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6718E91-4419-4439-9448-7ED6AC4D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4861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A8C3916-36EA-4152-9601-19434C670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5242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Electrolyte + pilot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FC907C0E-1A63-4583-BCC2-B4740F54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4861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075C5CB-3620-43F9-BC03-6A761B14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5242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BMW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6222FC8-4C4B-40A7-ABBE-72FD7E2BE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861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D8011B43-979E-4D0A-A75F-FEA274B22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242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License / supply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213B5C7-E09C-41D4-BECD-35587086D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19550"/>
            <a:ext cx="2209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0C46000-F1B9-4071-BA33-8E0AEDEF3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576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Samsung SDI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A9CD7D69-6843-42DC-87FD-DA47477FF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0195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114467A-2B6F-4C02-B06F-6A19DF7B5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0576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S-Line program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B80F04A-DB00-4994-972F-20806B9A1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195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6158D26-904C-4B83-903F-16FA90455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57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Cell incumbent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A90389E-0909-4A5E-8E3C-D5516D268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0195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4940573-7EDE-4EBF-BF61-CCAE4A17B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576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Multiple OEMs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25DADF90-C683-4BA6-9C04-DC0EE8F9E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0195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07E6037-359C-4941-AF2B-DDE0CDED0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0576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B0F8285-4114-4075-B245-59E55C46D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52950"/>
            <a:ext cx="2209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F9245CB-BC16-458B-85DB-BF99555F4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910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ProLogium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190CF02-0F3B-458C-8C38-4A859CCCC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529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AE2E533-6987-4F6E-BD33-B8B53997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5910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Pilot + expansion plan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27243C75-1469-4B3B-95C6-792DF561F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529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A297DAE8-914C-476B-ABD3-EBF81C97D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5910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Ceramic platform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7FEC979A-270D-4B7C-B2DE-82522280D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5529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00650B75-04DA-492D-A698-809C016AB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910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Partnered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F65FAD5B-79D0-400F-8F33-DA3E67E7E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5529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1DCE691D-DCD8-4F10-9A4E-BF72363F8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591050"/>
            <a:ext cx="190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Owned factories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42622A6-88E2-4D76-A97D-BDA372DAC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2197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Evidence descriptions reflect public information and are not directly comparable test results.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77031473-66E5-48F3-B0B8-3526BACAD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14998783-0186-4944-8018-B57E4AC8F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BE8581D5-959C-4858-921F-30AD78B29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EB7FE454-B0B5-4446-A3B9-8D7EAFE29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Prioritize repeatable cell data, pilot ownership and a named route to industrialization over one headline metric.</a:t>
            </a:r>
          </a:p>
        </p:txBody>
      </p:sp>
    </p:spTree>
    <p:extLst>
      <p:ext uri="{BB962C8B-B14F-4D97-AF65-F5344CB8AC3E}">
        <p14:creationId xmlns:p14="http://schemas.microsoft.com/office/powerpoint/2010/main" val="347257972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F14B3E1-BD77-46E6-818B-08572655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AC666E7-A820-49B0-802D-368C3EF08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AC38D7-D2B0-4B33-B162-CAF41A151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CC0467-E7EE-49F6-948A-919DE17DB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7075C2-3CE0-41BE-8E30-8125B6ADA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Automakers are hedging architectures while building internal validation capability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18F93E-BA7B-436C-876B-26C97848E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Toyota and Honda emphasize internal manufacturing; Volkswagen, BMW, Mercedes and Stellantis combine specialist cells with OEM integration.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F37386-F3DC-4E81-B146-D1AD5C847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6D1481-8C0E-43D5-8FF0-5697006DD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3FDBA2-37DD-4747-A570-14214F688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OEM and supplier sources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E22C9A-B762-466D-B509-0FF84252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FCAF8C-7A45-4CED-A236-4638C58B5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B14B5E-26B6-4B8F-9B87-C6FDE3D91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C01BD4-284B-4278-B3BB-22F4949A9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E62250-E723-4E6E-B737-F0E197AAA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47800"/>
            <a:ext cx="54102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5CE197-A931-494A-B5FE-A24D4E37E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17907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2668A9-7E71-47A2-A044-4CB7283FC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19250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BUILD INTERNALLY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8B09E4-A152-4B2A-B315-383E0E9ED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99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Toyota | Honda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F1D354-2E59-4188-A6EF-B8A5B4CC3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62200"/>
            <a:ext cx="4991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 process learning and vehicle integration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C6C731-8513-4181-A408-57ACB6B9A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47800"/>
            <a:ext cx="54102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CB1186-03A2-479B-9968-6DB51E6B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619250"/>
            <a:ext cx="17907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71804D-B896-4007-A2EF-F59F3B46B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619250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LICENSE &amp; INDUSTRIALIZE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E68C66-F843-4057-A786-2562F8035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00250"/>
            <a:ext cx="499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Volkswagen / PowerCo | QuantumScape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7B2F02-8DBE-4E06-8085-76A3A4B09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62200"/>
            <a:ext cx="4991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Pair specialist separator IP with cell-manufacturing scale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306A599-1071-42AB-8988-0DE65AEC3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76600"/>
            <a:ext cx="54102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AEF1356-2C3F-46A8-9803-A135AAAF4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48050"/>
            <a:ext cx="17907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A81728-006E-4118-AF54-054D2AC10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48050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CO-DEVELOP &amp; VALIDATE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948862C-69EF-4027-A98B-F814410E4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29050"/>
            <a:ext cx="499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BMW | Solid Power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D8C5730-C128-43BB-AC40-96E968D79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0"/>
            <a:ext cx="4991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test vehicles to close cell-to-pack evidence gaps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AFBA23-2219-4FA9-BE9F-4D0F6A2BA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76600"/>
            <a:ext cx="54102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153A562-5190-4D9E-BF7E-C064FDDFE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448050"/>
            <a:ext cx="17907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5032E83-9306-4252-89D5-5B0EAA731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448050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MULTI-PARTNER HEDGE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CF83274-D6C5-42A2-BAF2-E136F7068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29050"/>
            <a:ext cx="499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Mercedes-Benz | Stellantis and specialists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C7FDF7F-62FA-47DC-B148-A7567AB79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91000"/>
            <a:ext cx="4991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Preserve optionality across architectures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0DFBA19-0477-4D21-A416-7A06CF670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C67F799-5250-4AC2-A1AF-2D4DA7542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965FC9C-7901-43B2-9E23-D14286872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B1B2485-9383-4D6D-8BF8-47E055EBB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OEM strategy is converging on internal validation capability, even when the core cell platform comes from a partner.</a:t>
            </a:r>
          </a:p>
        </p:txBody>
      </p:sp>
    </p:spTree>
    <p:extLst>
      <p:ext uri="{BB962C8B-B14F-4D97-AF65-F5344CB8AC3E}">
        <p14:creationId xmlns:p14="http://schemas.microsoft.com/office/powerpoint/2010/main" val="1234246432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768E50A-711F-4C60-A945-AACCA16AE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0BFB38F-C997-47C1-8DC7-CC312AE1B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F2EA7B-A503-4191-B176-475B80CD7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1078A7-E7B4-4FD6-8382-CAD4A13FD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FCE165-7604-49E2-B4E2-D0950D1AA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Partnerships reveal that electrolyte production and vehicle integration are the scarce capabilities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D038A8-5D46-444C-9596-B8EC7DC75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Licensing, joint validation and pilot-line transfer are replacing simple cell-supply relationships.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1AD948-93D3-49C9-8EAA-BBE6E4E8D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0FE06C-3C2A-4CA6-9DCD-414801F42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233151-17DE-49CE-9B00-32ABEC93B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Volkswagen-PowerCo | Solid Power-SK On | Samsung-BMW-Solid Power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8BDC15-58D5-44DB-8D1E-3ACE672EF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82AB35-87C4-48D2-90A9-3E43E2C85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49C6D3-FED1-4899-8249-05241938C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2B23A3-524A-4E22-8913-CB490D3D4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CAC289-6EDC-44A8-98CF-6C8BC0C40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37147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782F58-2A6C-446D-AE82-93F7F6CFE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Toyota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2FAA7E-7C2E-4AFE-BFB9-E537EA9F4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781175"/>
            <a:ext cx="1866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293392-F781-41AD-AA7B-43790872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714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5EC32E7-DEE5-42FA-BC7F-2A0559EDC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16192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Idemitsu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31D52E-0B9F-4111-B584-01A0BDB36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192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Sulfide electrolyte supply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0D72F3-A6DF-4483-BF8A-6C572611B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666875"/>
            <a:ext cx="14668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EFD7F2-6297-477C-85F8-1ECF268AC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6668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MATERIAL + SCALE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A9B46D-9D2B-4369-95DE-6E680E7C6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PowerCo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275D5A5-8A92-4E3B-89A3-5FD0BED0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428875"/>
            <a:ext cx="1866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C0683DF-B071-4446-966E-EA94992F9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3622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46F9612-4971-47B2-AC30-415E43F97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2669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QuantumScape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ED16EE2-2719-4AEB-B9A4-8821C6A54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2669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Industrialization license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6C3797-BA29-4462-B716-58E089ADE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314575"/>
            <a:ext cx="14668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93A684D-0CD2-49A4-A197-EDB87FF5C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3145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IP + MANUFACTURING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16A6426-407E-4D5E-8465-C6D37F1A0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1465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Solid Power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D8EFC2B-7CBC-486D-A892-471654D76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076575"/>
            <a:ext cx="1866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A25B86F-50EC-44FE-802F-C4EA2EA4B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47DA2F8-68C9-4CCE-BBCD-6E96596E2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9146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SK 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458FA41-2049-492B-A526-4D0129164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146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Electrolyte and cell transfer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6E69F62-2D73-43F5-A0CF-0699960D1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62275"/>
            <a:ext cx="14668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56ACE4C-FEE1-4F1F-8AE0-49DE9E3D9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9622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MATERIAL + PROCESS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7B2AE4F-0014-4AAF-A30D-78E2E72DC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6235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BMW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CC5C412-8A6C-4594-B0C3-29BBD567E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724275"/>
            <a:ext cx="1866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640DFF8-50D6-4FC1-B5C0-8EC54A074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6576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368E255-8B3B-4D93-BFCA-485965B9C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5623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Solid Power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570DA78-10B7-44EE-A95A-DD1E46ABE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5623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i7 test vehicle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1BC415B-1543-4941-9167-85BEEA55B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609975"/>
            <a:ext cx="14668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8FCD195-F9D5-4725-8300-F016E2F77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6099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VALIDATION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6ADC77F-2B3A-4D3D-9279-93BD50031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1005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Mercedes-Benz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CECBE40-E838-4B12-87AA-46A317430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371975"/>
            <a:ext cx="1866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E026958-4017-4268-A1A6-AD1061DB0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3053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AC17EB7-F3D7-44B5-B8B9-468F49261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42100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Factorial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72BD19E-2C72-4F8A-B7CD-A72732767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100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Road testing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3762B05-4C2A-4B37-97D0-440AB9A80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257675"/>
            <a:ext cx="14668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29B7246-1983-4423-A6FA-5DA609E97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2576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VALIDATION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099B18B-052D-418C-B1D6-D36E5B2AB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D41984C-9E9D-436D-8B95-AF70953F5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A024E67-CBCD-419D-9197-8AD26A9AD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7588008-359D-4ABE-8104-DD0B19E9E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scarce asset is not only cell supply. It is transferable process knowledge plus application-level evidence.</a:t>
            </a:r>
          </a:p>
        </p:txBody>
      </p:sp>
    </p:spTree>
    <p:extLst>
      <p:ext uri="{BB962C8B-B14F-4D97-AF65-F5344CB8AC3E}">
        <p14:creationId xmlns:p14="http://schemas.microsoft.com/office/powerpoint/2010/main" val="2998352328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63EFF2A-7233-4643-A0B7-4C88B7B73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C80399F-6D5B-430C-9C14-4DE4FA9EE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CA973A-537E-4C3A-94AA-AAA5B0518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51EA8E-B771-4365-AD22-465D4C4D9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4060FE-1976-4F55-BDB4-DCF9DE3AD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Pilot lines are multiplying, but milestones are not directly comparable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BD18EB-9382-403B-8270-AB0C8C486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strongest signals combine physical assets, repeatable samples, external validation and a named integration program.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7619A7-68CF-4AFE-9099-1276F8573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BD8273-30B1-4234-974F-C8D2D88DA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F17C8F-2F55-4628-9D9C-1C3A5373B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company announcements | SCULTRA evidence grading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A5DFE2-C59C-4F3B-9013-3FDE0F38F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6ECD3B-6069-48D7-979C-098911978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409AA3-6DA5-4A3C-9343-24EC61EE3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9FF94E-A5F6-45A0-A76C-407B4ACA5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1951E8-7EB3-45F8-BF71-DE0318782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CFC2B9-C2BF-487A-9712-718F0E760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0970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Program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EC99D5-3626-479B-888A-FD4C631DC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37160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DF6A8B-01DA-4625-9C28-E1CABAEB7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4097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Physical asset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39F7B4-665E-4A6C-9012-3F60CE108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371600"/>
            <a:ext cx="2571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0E42A8-C9AF-4965-A28D-D98AB3D26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14097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Cell evidence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CE0DB7-C544-4369-B824-1FF7B4EAB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37160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029A7C-E546-43DF-9F1F-26A81147D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4097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Integration evidence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BBC509-22CB-4325-8037-E6B053112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1371600"/>
            <a:ext cx="1143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66D4CE-C679-4391-85FD-90C8B1BD5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40970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Grade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610578C-525B-4986-BD2A-9BB08AD88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6215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B9B8F4-740D-445A-9118-06AAC0B24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0025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Honda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0B30912-FF35-4BF6-9334-C70BECB6D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96215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C72B4EB-1C00-4B5F-AA6C-505047A7B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0002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27,400 m2 demo line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1AD2783-D0C9-48D9-893C-388D47204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962150"/>
            <a:ext cx="2571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3B6728D-A239-4609-883B-5DB63B2BC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0002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Prototype program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1DC6003-9153-4858-8629-A2858525A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6215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5EC2578-B27E-445E-A3C4-CC7F7EF68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0002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Internal vehicle path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DED3FFF-E634-4710-B8C8-BD51FF0BF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1962150"/>
            <a:ext cx="1143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D1B24B4-C9AC-48E6-A1C2-F9BA3D0D3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200025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920B4D3-97F5-4E82-A09F-866F312F0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5270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BAAC216-2E44-4BBE-AB18-7B8EC251F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QuantumScape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86C970A-48F0-474E-9F47-924F8F6E0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55270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34C6ACF-E614-4D89-A7D2-4E6BCF46E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5908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Cobra equipment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3FD979C-3307-41C7-9083-D0E9AF689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552700"/>
            <a:ext cx="2571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EB5BC60-CE5F-42A7-ACB5-3614AD77D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5908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B1 samples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2941A01-7738-4DB2-8522-111F56793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55270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AF6CEBB-4DDB-4073-88AA-9C18E9185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5908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Ducati / PowerCo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8A98476-B815-4650-9768-65EF73165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552700"/>
            <a:ext cx="1143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8C13705-2C1E-4624-ACC5-54129EDD6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259080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4644E0B-9CAB-4C39-B259-461A898E9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4325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28EF830-BEBA-422B-8BAB-466E7858F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8135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Solid Power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E021B05-D36A-45EB-A076-C46AE8358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14325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9F3E48B-D382-4EED-9313-7EF5C03CB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1813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Pilot + electrolyte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49B180F-8786-4CDC-8A54-B0204BFAA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143250"/>
            <a:ext cx="2571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E2274DC-18D8-4C2F-9917-BAA8836B1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1813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Automotive cells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9973453-E347-4499-9A79-564E094C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14325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493E33A-1955-4A45-9B71-5AFC8ED96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1813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BMW i7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FA07551-6762-4627-A840-AB92BFFCD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3143250"/>
            <a:ext cx="1143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CC0C7DB-112D-4CF8-B5A0-7B5E588B6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318135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EB4319F-B01A-48B1-A443-8EEE38341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3380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80BD3FD-7926-4581-B1FB-879E789BE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7190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Samsung SDI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476E3A3-4791-4C03-B72F-BAE1E8428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73380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F2DEB37-1BA4-4CB4-ACB9-BB35776B9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7719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S-Line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0EF2FD0-E342-45B6-ABEC-2260668B3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733800"/>
            <a:ext cx="2571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66711FE4-F980-40F9-84F1-1CAE41412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7719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Vendor-reported 900 Wh/L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4A3A35F-AE89-491A-9E97-AEBEC221D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73380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7090422-89F1-4C1D-A839-CFB52919A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7719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OEM pipeline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9FC3BF0-0582-4FCA-900D-964ACC549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3733800"/>
            <a:ext cx="1143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00B325B-A245-475F-9A04-C9998E5A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377190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33D254D-4F65-4998-919E-4A15B7269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2435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E899A87-C5A0-4695-BB6D-0D56F7A00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6245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ProLogium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E043FC4-2EC7-4F32-BB5F-646DBCA59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32435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CAB93D5-789C-4622-8B5D-F639A8F05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3624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Pilot + Dunkirk plan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1E12534-6462-4330-9FF9-707C95E3E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324350"/>
            <a:ext cx="2571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5B4BCBF-9CCE-423B-B090-FE4EA2FDD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3624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Platform samples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C4AE34A-E261-400A-94BF-441539932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324350"/>
            <a:ext cx="2476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D5C911B-7431-41CD-AD80-6CA848B1F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3624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Partnered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7099CC92-15F6-4D7B-8E73-2FE4A2F5A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4324350"/>
            <a:ext cx="1143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60733822-CEB1-4136-B5A1-A4348DF70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436245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58B6EDD-6F69-434D-BA2B-B1F3321FA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5048250"/>
            <a:ext cx="30670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0DAAB4AE-5F6B-4B8B-B1B1-95EDFB3B5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0482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= external / vehicle evidence | B = asset or vendor evidence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3DC182ED-6300-4510-BBE5-2C3334E3C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543550"/>
            <a:ext cx="112776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768CAD1-A7F5-4DCE-9871-8CC44EA82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6673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0C6D07D-5A39-4376-9594-57D57280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73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DDF842D2-7476-4859-BF61-4A74FEB0E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10225"/>
            <a:ext cx="9982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Compare programs by evidence grade and test conditions, not by the word pilot.</a:t>
            </a:r>
          </a:p>
        </p:txBody>
      </p:sp>
    </p:spTree>
    <p:extLst>
      <p:ext uri="{BB962C8B-B14F-4D97-AF65-F5344CB8AC3E}">
        <p14:creationId xmlns:p14="http://schemas.microsoft.com/office/powerpoint/2010/main" val="144233953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8DFC071-534D-45AD-896E-81DD6AD19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BE79184-AE03-459D-BF50-7EBF855B3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FCDD82-52AB-4B24-BC97-1FFD4FA8E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9ADBA0-1F5A-41E5-8653-0A48453BF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E9D9BA-B683-43BF-BD56-C5215586B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Qualification and traceability will shape the path from cell to vehicle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2E5B5A-98AA-4A05-B0DA-3F7360501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Safety, durability, pack integrity, carbon-footprint and battery-passport evidence must mature with the chemistry.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9F57685-F367-4708-8D4B-180E67382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0D8A78-4026-4410-ADB9-5402A7BCB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A19AD4-5122-4EB9-8DD9-BDD15F42C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Battery Regulation | UNECE | ISO 6469-1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B8A696-ED61-4024-BCCF-8E8A5A001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768AAA-56AA-4167-B83E-E7B4A66C7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898C88-5DF2-400C-ACAB-F818F3606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4F1C8E-F303-4BD8-A6B3-C5F59067B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CFB987-23A6-4E84-85EA-21FFC1D2D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0"/>
            <a:ext cx="2571750" cy="27241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60CBC9-9AC8-4DEE-B389-C73BB4483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6954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8F2586-092B-48D9-8B55-01BF2B897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6954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1B883B-A9B9-4A6F-AA2A-1D6593B3E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2152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CELL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F3BDE2-057E-4668-BA0D-04C835CBD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215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Abuse, life, fast charge, temperature, pressure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E06692-ADA2-4DE3-9DC2-C28012940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57B856-7D5F-415E-96ED-BA0CED735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5285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Repeatability across lots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BBE66D-A21D-4B67-9079-21A5BF81F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895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9B01847-B4F3-4049-9199-D73A55CF8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7297" y="28956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F1E68C-5A85-4CA2-ABEC-85246305D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7297" y="28458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8296A1F-3C6C-4A5D-A992-C19FFB3D8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524000"/>
            <a:ext cx="2571750" cy="27241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9FE6BF2-C487-41F5-B423-CA20B35A3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954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F32783-2882-4E57-8371-44A93A837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954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2171BD5-49C3-4D59-8FDC-42532CE22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381250"/>
            <a:ext cx="2152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MODULE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BEDDED9-DDCF-4E7B-9A00-F93FF1C13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857500"/>
            <a:ext cx="215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Propagation, enclosure, compression, sensing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EECB08F-858B-4111-B053-267342704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63855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2D2E8B0-A900-4E9E-AC9E-136637F33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75285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Failure containment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E98CF61-253D-4BBC-B594-760DD999E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895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032934F-CA80-41C7-8FD8-129226071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6697" y="28956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AF6EF8D-CE54-4AA4-8257-660931D67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6697" y="28458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AEE4D47-C242-4777-B88A-81CE8A237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24000"/>
            <a:ext cx="2571750" cy="27241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6740CA6-6FD3-426B-A63A-F6BADFCE2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6954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A4C7528-1B6A-42AE-A7DF-CDB148017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6954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6D86BD9-D1DD-4622-B18E-8C95A9F86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81250"/>
            <a:ext cx="2152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VEHICLE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58CCDC7-FE23-4511-B523-99A5D55B1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57500"/>
            <a:ext cx="215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Crash, environment, charging, controls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AD9787D-E6E3-4D01-9EBA-C669FE009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DD09116-35AF-46BA-B300-34BC38085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75285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System safety and durability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F56F021-9FEB-4206-A1F8-A285A24E3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95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F95B4AB-AA5A-4A0E-B5A8-C9646F91D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097" y="28956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FE5B096-9B39-4932-B47B-4E3036071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097" y="28458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6C3BF95-DC5C-45BF-978B-3639C0DCA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524000"/>
            <a:ext cx="2571750" cy="27241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D82D54E-5A8B-4CA5-94D3-3D0E17B07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6954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767BEBC-DF3D-48D1-87EB-22EA96152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6954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5448F98-F014-45EF-ABCA-4AAEDFF60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381250"/>
            <a:ext cx="2152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BBD4827-93D8-4E07-B3EE-779E51662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857500"/>
            <a:ext cx="215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Carbon footprint, passport, traceability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87A382E-AF23-4F3D-ADE9-56FB63673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638550"/>
            <a:ext cx="180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B4E4781-E714-4D18-9012-A31B62F62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752850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Regulatory evidence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830F114-286E-4AB6-BBD0-A594737B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14850"/>
            <a:ext cx="112776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F2DC759-6F99-477A-81E0-C83765F4F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1485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Standards anchor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450A7EE-CAC6-488C-AA91-2690D98E4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667250"/>
            <a:ext cx="9163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UNECE vehicle safety | ISO 6469-1 rechargeable energy storage system requirements | EU Battery Regulation traceability and sustainability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694A23C-EA86-4866-AED0-D2F150644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6BD313B5-68C1-42A2-8043-7CC8C3078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D499A12-5785-4A82-8885-52F700B04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4F2ED04-F869-4C0E-94CD-665CDDAF2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Qualification evidence should be designed with the cell, because pressure and interface conditions propagate into the module and vehicle.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C031A037-213D-4E54-8DE3-F663850EC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DB12574-F919-4C5E-A660-2BE3410F0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DF59C8-28F3-4DC8-8DE0-D68EDBF6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147A2B-0170-4390-B927-46536CFF1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497E87-D923-4EFA-946B-765C7D4A4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How public-family activity reveals crowded terrain, control points and research hypotheses.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3A1E61-DF4F-4020-8E53-7E952FD69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45DF5B-CE7B-4E6A-98A2-DEB6EE886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8445d4800b48e8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B6D49B-6054-4694-BD9B-0154FDDA5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1D36E9-5ED4-49D0-94E9-80380574D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E2CE73-802B-489F-B327-F5ECA0222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4A68B0-C8F5-4B08-A6AB-23B4C70A5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C7A9922-470B-4278-984E-3813970F3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658F01C-F312-431A-8E06-73F925DA7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1D7FDF-8E0A-49A7-AC0D-D74BD89FF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93FEB1-B000-406D-B19C-E51FDCCF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CONTEXT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DC3A8A-5EC6-42E1-99B4-9AAE46FA5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Technical momentum is real, but production readiness still trails the narrative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704D92-47AF-43FC-A75B-96AA49FB8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Three signals frame the opportunity and the commercialization gap.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3E1582-0575-483C-AB09-3F28E9324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84639D-9A83-47D7-8C48-96FBA0E8F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00CE38-E279-4FC4-A605-1C15835A8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2025 | IEA 2025 | IEA Global EV Outlook 2025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B467D9-3249-4B43-8603-C56C5F60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0E365C-FB95-486B-8229-3699AFCF7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D5F6EC-D158-41E8-B1DA-09404FC91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3BE585-9B79-4F12-870C-4849DFC68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C0C8E7-D34B-4A62-82DD-826A54DB2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3429000" cy="20383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671E12-FD6F-446F-B038-C2D1E1EE9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76200" cy="2038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97038C-421E-4F0A-9BF2-A70077732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30289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TRL 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AE9BF1-9C8D-48E7-9710-6A22721A2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3028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Automotive all-solid-state readiness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0FC0BF-3430-4D90-A403-44F60ED9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3028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assessed the technology at large-pilot stage in 2024, with vehicle validation now emerging.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715844E-AB60-443C-9C55-AC7095AF6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371600"/>
            <a:ext cx="3429000" cy="20383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D9D9B2-2FC7-4D36-AD4D-745221E18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371600"/>
            <a:ext cx="76200" cy="2038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90FA53-84A1-458B-B7D6-092E2CC44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43050"/>
            <a:ext cx="30289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2,033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21C212-323F-4BAC-936D-A0035FD82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095500"/>
            <a:ext cx="3028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Published patent families in 2023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0B28FC4-4210-4DB2-A7C0-BC7852BE6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33650"/>
            <a:ext cx="3028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WIPO reports an increase from 290 in 2010, a sevenfold rise across the period.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BC63A75-D0B3-4468-A068-450C6B6F1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371600"/>
            <a:ext cx="3486150" cy="20383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5FB6D6-5A56-402F-988B-193713F4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371600"/>
            <a:ext cx="76200" cy="2038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7A5CE45-FE38-49B0-8F73-342A76FBC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543050"/>
            <a:ext cx="3086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E6B8BC-2A13-4A1B-9AAC-E4F2997FD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095500"/>
            <a:ext cx="3086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Share of committed battery capacity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1745AA-6853-499F-A913-A64EC1A0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533650"/>
            <a:ext cx="3086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estimates solid-state projects at only 1% of installed, under-construction or final-investment-decision capacity.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822620A-AA77-4F1B-8DDA-939BD3E18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38550"/>
            <a:ext cx="342900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C3B5847-75DF-4ACC-BD49-48BA75387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909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TECHNOLOGY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387A919-BA11-44BB-97E1-8EE7F2E0B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386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Pilot-stage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A2A3F78-EE5B-4CD0-9586-957424537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3865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Performance is credible at cell level, but pack and factory evidence remains uneven.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5C4ED3D-194F-4EB8-81C6-603DE0290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638550"/>
            <a:ext cx="342900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DDE8DE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9D442BA-B007-4DE1-85D4-946C5AC03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909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PATENTS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62197F4-50D4-451F-A9CF-BAB3B2A4B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0386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Accelerating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BF384E2-B46B-408D-858E-31ED715DA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43865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Crowding is rising in materials while new claims form around process and integration.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A4DD156-61CA-4DB8-B9BA-FB8DED1A1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638550"/>
            <a:ext cx="342900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EFE1C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128C740-8100-43A2-AE3F-0DAA7D0E7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909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CAPACITY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CFAB2A4-4576-4CD9-B5E1-97BD27937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0386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Constrained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3C9DA1B-676F-4105-8F86-A3F1F2F9F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43865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Industrial scale remains the scarce asset and the main source of commercialization risk.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00F6029-F69E-41D5-9542-64425F606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359E7E6-4EF4-47B4-8832-8D462BBE5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EA94B71-69E6-45D9-BDD8-DBC8B27AD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046FF78-CC64-42ED-ABD2-F84C2FC13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Momentum is real, but the investment signal is still evidence of scale-up, not the solid-state label itself.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0C0F18A-BBE9-4982-948E-CD8E8C0D7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E593DBB-0EB9-4D91-8007-083BA4C65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1EF5A7-849F-416B-9ADC-3DBC338A1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FFADCD-4665-44A9-8E26-CD2C18726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65DDC0-5AC7-4E12-AEB0-CDBBF42EA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patent view combines a broad WIPO baseline with a focused control-point review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500717-639B-4479-8E7C-1681227E3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Statistics show momentum; selected families show how claims are forming around materials, interfaces and manufacturing.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8B28B6-CCAD-4539-90C2-3AB2E1536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28EFEE-4F58-46D9-B2F8-C9E7BD367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84CDEE-C000-4A56-82E7-A0604F774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| Google Patents | SCULTRA methodology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74B436-A26F-45CC-868E-543CFDA2F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C59A18-3445-47FA-B0AD-1B0EE4E3D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AD0759-45F2-4D31-A5A4-E493D3AE4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866D17-F647-49F3-A37F-4529B4B1A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2E8848-A32C-4987-AA66-C628B407F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52578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C3B74D-2CA7-478B-A17E-C1C8DFFD2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38300"/>
            <a:ext cx="18669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385AA0-1141-4F93-A8E6-DC68161D9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3830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LENS 1 | WIPO BASELINE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1BCF4F-7BB7-400A-9298-7892043C4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14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Published family trend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989737-17BA-49E3-9E79-539C8A628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Purpose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A26775-6F36-4787-9CB9-7F4761C81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14650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Establish momentum, geography and technical examples using WIPO's solid-state battery annex.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D97F28-4E58-47BD-8C9B-33A1B7A31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766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Boundary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22B4529-40E1-4C83-A829-B0C55A70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43350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Published patent families are not equivalent to active, granted or commercially relevant rights.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E01D9C-C221-46EC-80E8-FD4185228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409700"/>
            <a:ext cx="57531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E0CA9B-BD18-46C8-9C92-722310655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638300"/>
            <a:ext cx="20002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9AE466B-2E21-41F8-8779-7971F6B22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383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LENS 2 | CONTROL POINTS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664ECB-3C22-4F34-8E1B-EA27794B4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526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BA22FD-8BCF-484B-97DA-4E01D41FA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526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4AB207B-3CAC-4B34-ACD1-27B78F4B5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526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Screen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DE7AC5-9634-4E0F-A6DB-A7BF2FB58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152650"/>
            <a:ext cx="371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Public families linked to electrolyte, separator, anode-free and manufacturing themes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265CDC0-3383-405C-8A3D-DFE67755C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003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7B9AD2-8D32-4640-B0AE-EDF4F582A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003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635C79C-AF30-4B81-8A26-AE77CF752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003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Code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2A19FCA-B5ED-4332-A096-2A92721BE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800350"/>
            <a:ext cx="371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Map claims to functional control points rather than broad keywords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9CD2757-56F1-47EC-82F5-6388AAF19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4480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E95061C-CF54-41FA-B354-22B2C6D38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4480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CB350B8-975A-49EE-B2F0-C04460FB8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4480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Compare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9D0C11C-9FB1-453E-BD73-2789040F6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448050"/>
            <a:ext cx="371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Test ownership, family scope, filing sequence and product evidence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C473CB5-CF82-45A9-B7B0-F06092567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0957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D2BBE52-183D-4A9D-856B-38E528CF4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0957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64B1412-FE25-40D4-8EBC-5FBEFA3B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09575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Escalate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D714FFB-DDBA-4EFC-BD87-F6DA268B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095750"/>
            <a:ext cx="371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counsel and official registers for legal-status and FTO work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75B4510-082E-4478-85BE-1521A803B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public-family review, accessed August 2026. Technical IP intelligence, not legal opinion or FTO.</a:t>
            </a:r>
          </a:p>
        </p:txBody>
      </p:sp>
    </p:spTree>
    <p:extLst>
      <p:ext uri="{BB962C8B-B14F-4D97-AF65-F5344CB8AC3E}">
        <p14:creationId xmlns:p14="http://schemas.microsoft.com/office/powerpoint/2010/main" val="2462772360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8B117B1-73A7-40FB-80E2-9E44125F4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220E50B-5B4F-40EB-87D4-AC549A4A2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9CEB1C-1923-4AA7-B5FA-CF5C97C36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F320CC-D1C7-4E09-90F4-9A9092775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BD5931-D5EA-4269-A070-C22C1C6A9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Published solid-state battery families increased sevenfold from 2010 to 2023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90624A-CA92-40A1-9110-80CC42E6C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strongest acceleration began after 2017, but recent filing years remain incomplete because of publication lag.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58C92B-9078-48B4-A649-7850094D6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6AB68B-5773-4260-B053-9FA9C1DB2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489191-FAD6-4311-A99B-1C3995943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Technology Trends technical annex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D3C659-7469-4005-A34C-CDD957EF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9CA84D-F6EA-40AF-B759-276A005F6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8C5021-2AB0-4257-B22A-ED997247E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8BBC0D-4818-4112-A99E-15EE6D8E5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257F4D-4162-4FEE-A4E1-525423997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581900" cy="382905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30A305-4BFF-4A3E-8FEA-04851342B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Published solid-state battery patent families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60D1C5-1EE9-499C-9C1C-6E4D517F8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91050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E454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A9FAB0-1F0E-49D0-B9C8-D30F4971D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91050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7F4F1D-1FA5-48BF-A0FC-AECD677A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9580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EC3986-F60A-4AB3-B13C-A7E480F4B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28209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25ACC2-25E6-4FC9-B2C1-E521C213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932959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500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AA4149-76B7-42F0-B917-C6F01B42A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65368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A8BA21-7FF1-47C3-84CA-6F7E79FE9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70118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7D9E0B-6927-417F-AF1D-E608D4F01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902527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B6838F-06BE-4406-BF7D-8D9067127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07277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1500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B22971-8C10-4946-88DE-69D29E10B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39686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3DA2B6D-7CA6-4C39-A381-6A7929C6E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44436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2000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1C2E964-B3FD-44F0-8841-68840BB1A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264602"/>
            <a:ext cx="1200150" cy="326448"/>
          </a:xfrm>
          <a:prstGeom xmlns:a="http://schemas.openxmlformats.org/drawingml/2006/main" prst="roundRect">
            <a:avLst>
              <a:gd name="adj" fmla="val 35013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5C5AEFC-B8D1-4E86-8A81-18B85DC13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940752"/>
            <a:ext cx="1543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290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24D9CBF-C77C-446E-BBB8-288778758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6672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2010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9E4C474-FE3D-49EC-98AC-532319566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302539"/>
            <a:ext cx="1200150" cy="2288511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18759A-927A-41BA-AB8C-3648CA17A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1978689"/>
            <a:ext cx="1543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2,033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6878782-0BCC-4F30-89D8-D44A586C2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6672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2023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A5828FF-9078-4CF9-91E4-F1AA44CD2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219450"/>
            <a:ext cx="200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6608FF4-A8DD-4AF4-9662-BC0AE78F7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097" y="32194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B2B696D-1148-40D3-8DB7-ADAB74D39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097" y="31696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49267AB-137C-4A72-BCE7-04BE18011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895600"/>
            <a:ext cx="9144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3A81F65-0A7B-4325-A0F3-08BCE3969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28956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7.0x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4AA3306-247D-40D1-887A-CB546B2EB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390650"/>
            <a:ext cx="3409950" cy="3829050"/>
          </a:xfrm>
          <a:prstGeom xmlns:a="http://schemas.openxmlformats.org/drawingml/2006/main" prst="roundRect">
            <a:avLst>
              <a:gd name="adj" fmla="val 335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0BCCD7B-8EAB-43B3-A007-392FA93C1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1638300"/>
            <a:ext cx="1638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9C82B2D-3502-457F-8116-9BF78BE94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638300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READING THE SIGNAL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9241995-DAAF-4E95-8782-281070CA5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1336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Momentum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3E966C8-7DEB-40B3-8FF3-09D384A11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43840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Activity accelerated strongly after 2017.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41419BF-2F84-4FAC-8B2D-C155D2299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067050"/>
            <a:ext cx="266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BC6D4B5-6A24-4F6F-AC43-633AF4C4C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2575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Caveat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17F6F3C-F08C-4248-B903-1D2E389FE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581400"/>
            <a:ext cx="266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Recent filing years are incomplete because applications publish with a lag.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6B85D89-9BF3-4EC0-AD9D-C63935D4F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43400"/>
            <a:ext cx="266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C747951-EFFB-447A-A389-8C0B2B405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5148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6689C2B-DEB6-4FB6-A467-DEF2FBA5C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8196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Use families to prioritize claim review, not to rank commercial readiness.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23152CA-5CE0-4C69-971D-6FA4F81A7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published-family count. Recent years incomplete because of publication lag.</a:t>
            </a:r>
          </a:p>
        </p:txBody>
      </p:sp>
    </p:spTree>
    <p:extLst>
      <p:ext uri="{BB962C8B-B14F-4D97-AF65-F5344CB8AC3E}">
        <p14:creationId xmlns:p14="http://schemas.microsoft.com/office/powerpoint/2010/main" val="962472398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F6D2A85B-0E78-4BCA-9B05-FC1479FBD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FEF675E-A474-42D7-91E2-B2324826B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D5E902-8003-4149-A6B0-71331D1AD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63CB29-95B5-4555-AC60-48111F6CA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410665-D9E3-47EB-BB47-A3CDB1460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Japan owns the deepest historical family base while research output is broadening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D85BA2-5616-4392-9188-64233BB5F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Japan accounts for almost 40% of families published from 2000 to 2023; China leads recent scientific publications.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953238-D2A3-4D0E-9DEE-BA6FA4449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3E7445-3AA6-4F52-B2F1-2A8533021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C8F1DA-EB88-4A3E-B2F0-B6584FB58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Technology Trends technical annex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C657B6-C06D-43DB-82B8-A3E8E7E8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945DAE-1D02-4B2A-BEB2-F721CD07D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7B1EA3-813F-46A3-B420-2ED3BB82D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5D8F0A-01E3-439C-8635-F19802F2A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0D6E8C-68CE-475F-B9C6-2F3CDB91A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4095750" cy="3790950"/>
          </a:xfrm>
          <a:prstGeom xmlns:a="http://schemas.openxmlformats.org/drawingml/2006/main" prst="roundRect">
            <a:avLst>
              <a:gd name="adj" fmla="val 301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F753E6-FAFA-4717-9EF0-DFBF6AE3E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20383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180170-2380-41FB-9C2B-0E49C34FC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19250"/>
            <a:ext cx="1847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HISTORICAL FAMILY DEPTH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8069B6-A572-4104-A95F-8F5D917B8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33600"/>
            <a:ext cx="3429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~40%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451153-79CD-4A12-AF76-9700BB6DC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5750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Japan's share of published families, 2000 to 2023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4D8969-FFD5-4D9D-A1A0-6073C8D7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957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D39E33-F7AA-4F68-AFDF-30768C907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43350"/>
            <a:ext cx="3333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Deep portfolios from automakers, cell producers and materials companies create a dense partnering and claim environment.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DE66D9-C36D-45F2-91A6-06F78EE4E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1390650"/>
            <a:ext cx="6915150" cy="3790950"/>
          </a:xfrm>
          <a:prstGeom xmlns:a="http://schemas.openxmlformats.org/drawingml/2006/main" prst="roundRect">
            <a:avLst>
              <a:gd name="adj" fmla="val 301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5B4618-4917-4B37-BFB0-92C310FA8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6002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Scientific publications cited in WIPO annex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3F5979-DB3D-4FE7-939A-234D8F6D2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0574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China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8065FD-08CC-42A1-B183-0C842C15A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1050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F3838B0-AA48-4EB8-A154-229C7679A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105025"/>
            <a:ext cx="4757208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9F1F15F-5B60-427D-A7EE-DFEACF3CE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20574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899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48C00D-BE65-47ED-A39F-3A92EA06C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5146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United States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CBF8786-A348-4BBB-B9CA-361936B4B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5622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DCD61B7-852A-4599-8A39-41D46E570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562225"/>
            <a:ext cx="3106208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04EDDF9-D4BB-49F3-B07A-7C0AC9BB5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25146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587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246B93D-EF36-4702-871A-DA3B64217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9718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Japan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60DF6BC-7EFF-48FB-9936-5E738D554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0194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8D3EE57-578D-4BEB-A145-A9C969B94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019425"/>
            <a:ext cx="1561042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68EA21C-F5F1-443C-AA9D-B213EC030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29718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295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ABEAB01-345F-4242-AEBB-029133FB6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4290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India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FED1618-DAB3-49DB-9CD2-69D3B9E00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4766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600487B-B23C-4FAB-A040-932B56287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476625"/>
            <a:ext cx="1259417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F620D8A-2A70-4776-865A-1F34232A6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4290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238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6317600-F35A-4A59-A60A-7C7A1C7BF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886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Germany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96C79D7-032D-4E0A-ABB6-32C54BE5B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9338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82675A2-BF96-4373-B11A-499F49BD2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933825"/>
            <a:ext cx="1158875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C827275-3CFA-4626-89F4-0535D4150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8862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219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1800B7D-22D9-413A-861D-4E7A8863E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3434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South Korea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4A131BB-7A6E-42D4-A8C2-C4444AA07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391025"/>
            <a:ext cx="47625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5FBE26D-4415-4B9C-B9AC-10A162537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391025"/>
            <a:ext cx="931333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891AC75-86D8-4DFF-A1E2-AB482654B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43434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176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187FAE4-E3DD-4BE8-9EC3-F15A9E162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857750"/>
            <a:ext cx="6153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Publication counts indicate research activity, not granted patent strength.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79405B5-9A0E-4969-B968-80CD31CC2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Geography is a portfolio-navigation signal. Verify priority, ownership and legal status family by family.</a:t>
            </a:r>
          </a:p>
        </p:txBody>
      </p:sp>
    </p:spTree>
    <p:extLst>
      <p:ext uri="{BB962C8B-B14F-4D97-AF65-F5344CB8AC3E}">
        <p14:creationId xmlns:p14="http://schemas.microsoft.com/office/powerpoint/2010/main" val="1738770497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9CBFC7E-3D90-49C0-8353-60E9DA1E4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9BAB897-C255-418E-BEC3-E5BD934BE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C04BA4-C4F6-43D6-8472-581ED4C77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B08841-1B3E-47D1-9CBB-CA408C4D6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98DFBA-BF70-49B4-8AFA-15F72BB34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claim terrain clusters around eight recurring technical control points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8F304C-D16C-40CC-97FD-229FC97AE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functional taxonomy is more useful than a broad keyword count for identifying overlap and white-space hypotheses.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FEA333-9F3E-4163-BBAB-E2F2DEBC6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60FD26-50F2-453B-B797-FA17F2A2F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23B9AA-C123-4DF8-9A19-2B54DDB12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examples | selected public families | SCULTRA taxonomy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CB60E3-06A9-47D3-B4D5-292016A7C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083270-4367-4A4C-8070-924B3452C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327E86-D136-4C49-933C-DEF454800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5171B0-DCBC-47FE-8238-7F4C04F69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D098CC-0582-4770-8F7A-068E135FD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257175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E86F7C-179C-4521-90F9-A3AA984F7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16ADC3-063F-4F7C-82CC-CEA954C01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ADD683-5DBF-4684-A635-7D98B3778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24000"/>
            <a:ext cx="177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Electrolyte composition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52DC8A-E844-4331-9AA5-59F8D1F38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2228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Ionic transport, stability, cost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B82CFA-62B4-42E1-A5AD-C0D880088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390650"/>
            <a:ext cx="257175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047D83-0AEA-4DD2-88EE-CD7044DA2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A5EF8A-9F28-41EC-8E30-32922DC64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73E8D77-49B1-4DFD-AF0C-C86D0E6F2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524000"/>
            <a:ext cx="177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Synthesis &amp; particles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7672CF9-3759-451E-AADC-4F6FB0D28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114550"/>
            <a:ext cx="2228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Purity, size, morphology, throughput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CDAADE5-B0EE-40B7-BB8E-97894C0F8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90650"/>
            <a:ext cx="257175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F203EAA-4C1F-4FB1-B03E-809A61981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E01DCE6-3CF0-494C-A9C6-41CB1E51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BAF97D7-E589-4C9C-BC7D-EF9AAD5F1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524000"/>
            <a:ext cx="177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Membrane formation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574FC52-AE50-43E8-BADA-CFFABF24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114550"/>
            <a:ext cx="2228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Thin films, reinforcement, porosity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E703996-6A86-469C-A998-301B70CBE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390650"/>
            <a:ext cx="257175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57EA5F9-E298-4CD0-B873-43BE63791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6F5EFDD-9E06-4C6C-B880-625B5BEAD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8E377FF-F395-4451-A605-13E72BA6D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524000"/>
            <a:ext cx="177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Electrode composite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3B7EB24-2991-4468-B348-98441837C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114550"/>
            <a:ext cx="2228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Contact, loading, active-material coating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F355FEF-3EB5-447A-9FE9-08F145EB5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00400"/>
            <a:ext cx="257175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8CC663F-D037-4F06-89ED-E9719C304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52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63D3945-0FE8-4878-A163-6E91677A3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528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7062DDE-4FED-49DB-8E68-F49E2C87A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33750"/>
            <a:ext cx="177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Lithium interface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375DB09-615D-4E82-94FD-23FC6AA3A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228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Protection, wetting, deposition uniformity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CCAD638-C5B7-4896-985F-C10384A78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200400"/>
            <a:ext cx="257175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D793351-BBD6-4B89-9E96-0DEDCED51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352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510DD61-3245-423D-82B2-81F011749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3528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379779C-017B-4CDF-8068-0FE5F0B2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333750"/>
            <a:ext cx="177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Formation protocol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A676132-C01F-4547-AF45-FB5D9D17D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924300"/>
            <a:ext cx="2228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Current, pressure, temperature, lithium inventory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726C7A7-47C4-45F9-B124-8F693BA09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00400"/>
            <a:ext cx="257175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335931A-5C30-4E01-BC8F-F173653AA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352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596E17F-DDAE-45C4-9BBF-7228772BE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3528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226D994-B9D4-4495-9D4A-0169E4CFB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33750"/>
            <a:ext cx="177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Stack &amp; enclosure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C26A577-B371-4906-A0CF-E0146EE5E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924300"/>
            <a:ext cx="2228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Compression, tabs, sealing, edge control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5CAB080-0E31-4A82-B0E7-6DF221201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200400"/>
            <a:ext cx="257175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02B3810-2342-4CC6-9FB8-2A53033F3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352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DEFDA1A-D318-4660-91F8-68CEDDB45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3528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CAF570E-0DDF-4705-A306-1F76688C5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333750"/>
            <a:ext cx="177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Process &amp; inspection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C7F6476-1954-4FFA-83C0-DB3DD0A31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924300"/>
            <a:ext cx="2228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Inline metrology, defect detection, yield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C18E954-F09B-42C4-B0F1-C8AFA4D32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891D56B-D24D-4388-AC58-1E8DB946E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A1D2339-F9DA-44A2-A3C7-543C12C4C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D633151-4F86-4B3F-B299-63071A426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Crowding is best understood by claim function and dependency, not by counting documents that mention solid-state.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4911CBE5-4F24-4B4A-9DD6-18BC4B2A1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4C176B7-3429-436D-A78F-862585FEE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B58A70-3DC8-4C10-9DF6-048259BDD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BE5C74-A0C1-435A-9479-60310626A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C5E5F0-0797-481F-9301-04625BB27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Electrolyte claims are moving from composition toward scalable synthesis and membrane formation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A0BC4D-1188-4551-95A5-7948EF616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Selected families illustrate sulfide composition, synthesis cost, particle control and free-standing film design.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8CBA1B-E47F-448B-8175-3AF61A052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15E737-9E92-4B8C-83FF-2667124EF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002A73-8C48-4414-B0F5-129A6B74B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Google Patents public-family pages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601F50-9786-498D-BCDA-7C4130609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5F72A1-AC8E-4E0A-B90B-B94FF8957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91099C-2F49-478D-BBE0-CB10E496D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5309AC-06E2-4654-ADFC-D090C544D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9750A8-5E90-4842-9003-84D74A31F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BA7B89-710F-459C-8A5D-36C53EFE4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FFA83B-B13B-4146-A964-C676CD2A3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SOLID POWER | US12159971B2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6B1079-7C09-4568-AA7E-D5E23C4D1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859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Sulfide solid electrolyte composition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FCD087-3B8B-47D8-AC5B-DEB5B3295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6695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Composition and electrochemical properties illustrate continuing optimization of sulfide chemistry.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7646B8-2F7F-4891-A1DA-3260F3F1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2C062D6-6903-45A5-B0E2-69A2DE98D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5621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785FC3-EFA2-4FC4-8C15-AE1E86A01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5621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SOLID POWER | US20250219134A1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6DCCD6-DFEA-401E-92D1-8296AE418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8859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Low-cost synthesis and particle control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AE6DC5-CF93-4C39-A1E3-314FA13B7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26695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Recent public application signals value in scalable synthesis, morphology and production economics.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5047484-FDCB-44E4-A2DF-B67A9C758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1945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69A4FD2-B234-4929-B649-BEA30FDD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4047FE0-6881-44CA-A9D1-B701642B8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FACTORIAL | US20250030122A1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CB64438-3A5E-4BA0-B679-39A97C717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957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Composite electrolyte and cell architecture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E432813-293D-441C-86D1-635A8AE9B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7670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Claims connect material design with a practical membrane and cell system.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5AB5569-8759-4EEC-A432-D4004EA64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1945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AC36C9-2041-4E03-8B4B-31CCCDAE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37185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D0B3446-6C08-4664-A50D-531DEDBF2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3718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IDEMITSU | EP3637442A4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65F81FA-DB96-4171-A5A6-ED6C689F3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957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Sulfide material manufacturing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B72FDDE-BFDE-4922-8272-E39AB67AA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7670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Materials specialist positioning extends into repeatable production of the electrolyte.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E7C78ED-50E1-436E-A5EC-889AB5F8D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43500"/>
            <a:ext cx="112776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873035F-6EC8-43ED-8814-2D592B84E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43500"/>
            <a:ext cx="1093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Strategic shift: own the manufacturable material form, not only the nominal chemistry.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CEAE791-4A70-4BC4-975A-5F0838FBD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family review. Claim scope, ownership and status require verification in official registers.</a:t>
            </a:r>
          </a:p>
        </p:txBody>
      </p:sp>
    </p:spTree>
    <p:extLst>
      <p:ext uri="{BB962C8B-B14F-4D97-AF65-F5344CB8AC3E}">
        <p14:creationId xmlns:p14="http://schemas.microsoft.com/office/powerpoint/2010/main" val="2471554230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38F6A0B-FF57-4962-9F6E-4A22DB44F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B620DBD-5620-4AB0-9AC7-1EA29D62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4296BA-23DA-4A19-9AB4-86B66827C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AE7B2C-2DFC-4C3D-8F39-848B0B99C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02B8B6-74D3-4892-ABBD-42D03E4E5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5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Separator and lithium-metal families focus on thin ceramics, surface treatment and uniform deposition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93B2B0-B67F-416A-86E2-E1D9958BD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defensible interface includes separator microstructure, bonding, protection and cell-level integration.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25B787-F7EA-4114-8E11-2BCC4E868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C34215-C7C8-4442-BDA7-D95CDD853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3EA750-ED3A-42AF-A114-900C6A833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| Google Patents public-family pages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BF5CB7-8E5A-4C2D-84AF-A50039D3B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CA7501-D551-49FC-B0AA-735F73BF1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416EB7-8921-458B-B9D8-F4B30F4B1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BA7C86-DD09-418C-9342-B6F924AF5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E1BDF9-92FA-40A1-A72F-96F5D760C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8FFAC7-1E70-4686-BE2C-6399C323C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21ECE0-BB4C-401B-9F17-A47375C1B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QUANTUMSCAPE | US9966630B2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82FE8D-E39E-4AD8-9074-A591A05AF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859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Thin ceramic separator architecture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7CBBB0-356E-451D-A4F4-86F363C12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6695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dense separator and lithium-metal system place defensibility in microstructure and electrochemical integration.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29ADDC-32D7-4F5E-8672-AAC6EFE20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D638D7-0A34-4F55-8398-4F7251CAA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5621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B97575-18D0-45CC-973B-507383EDA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5621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QUANTUMSCAPE | EP4309228B1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3B36FD-FEFD-4899-81DD-559BBAE5D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8859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Stack and cell integration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F7EB8D-5B55-4A1D-8EBC-AFF539B8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26695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Family signals extend into multilayer assembly and practical cell architecture.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25BF0C-5CFB-448D-9546-D61A5F3F6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1945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FC4AD9-42A0-490E-872C-36327B774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5899E45-C62E-4FD1-9826-B6FD37EE9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WIPO EXAMPLE | WO2011142150A1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CF90173-413C-4701-A5B3-D3E8C066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957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Toyota sulfide battery architecture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6DC8ED1-8BE2-48DA-9F2A-A91A0FCF4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7670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Historical example illustrates the depth of Japanese solid-state system research.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36A19DF-61D6-4260-9EBE-2FBCCB33D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1945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321A68-3E82-4E10-AEAA-D4F3D91E4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37185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C914590-34BB-48B4-BC43-B893E1FBB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3718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INTERFACE CONTROL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F04FCAA-5016-45A8-9E5C-B442251AA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957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Surface treatment and bonding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8AFD461-8229-4F37-AFA5-67EEF0F1C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7670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Opportunity depends on a specific substrate, interface reaction and manufacturable treatment window.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0D0E36E-CCD1-46AB-9576-65DD03115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43500"/>
            <a:ext cx="112776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CFE3E05-2EBD-4AFB-AEF3-466924C9B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43500"/>
            <a:ext cx="1093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The separator moat is a coupled system of microstructure, surface, process and stack integration.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517419B-36B8-4DBD-9762-642767AAC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examples are not a completeness search and do not establish freedom to operate.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2133E91-655E-4EFC-98E1-DF1F584FF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804D4F3-9D59-4CA8-98F0-D538E03E1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0BF204-5FC8-4A21-834C-E2DF8E6FA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CF94AB-99B8-4202-A9C3-0C2E7EC66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C79CB0-6F38-4FD0-90B6-B57A863F5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Anode-free claims connect architecture, formation protocol and artificial interphases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7F1D67-1260-4C71-8E49-59C416DBB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Samsung and specialist families show how lithium inventory and plating control become claimable system design.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B09F79-CF25-4D66-91D7-FBEE72BA0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7B3EA2-E9C4-43D5-860B-F6318EEBB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9DD5B4-8B5D-4C2A-B93D-A307AA66B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Samsung SDI | Google Patents public-family pages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43C217-C677-44E7-AA5B-860827FE1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6CAB5D-C5CF-4A00-8C2B-28F321B19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0F1991-E71E-4B81-924E-58307E176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379DDA-D29E-4636-ABCB-279DE601E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F10550-DE5E-49C5-80EE-20A2525C3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DA4425-778D-41B2-B995-F63606F2A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1F1653-F67D-4820-8C55-A0125E30E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SAMSUNG | CN111162276A/B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027F7E-8BED-4066-BE14-F04567539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859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Anode-free cell architecture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936539-1889-4948-AF72-15E81CF64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6695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Public family links current-collector design and solid electrolyte to lithium deposition behavior.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0F4C17-5C2D-498D-9D2F-B93F16100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0F5AA3B-DF2A-4344-89A1-764201000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5621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591A41-DF21-492F-B77B-1814030BB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5621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FACTORIAL | US20250030122A1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D486CB-8D01-45A7-B67D-3B5F52E23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8859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Lithium-metal composite system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806F99-7F46-4B71-896C-FAC66135D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26695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Architecture-level claims illustrate dependency between electrolyte, electrodes and formation.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3A731C-B026-46A7-A204-5A0AF8BDC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1945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688ABE-88B6-440A-A4CC-ADC176D30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FE31FB3-4BFB-4116-8425-946AB92B4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FORMATION PROTOCOL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B4058F9-A4B2-450F-807F-35E424060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957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Lithium inventory as process IP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E51C07E-EC49-4421-8C6F-E26C2EA00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7670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Current density, temperature and pressure can determine whether anode-free designs form uniformly.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B4C5274-AFD8-4D73-8FCC-DF09B330C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1945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EC0E9E7-1B7E-4D9E-8EBD-B0293302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37185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EDC5F37-400A-4435-A30F-7ACB597CF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3718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ARTIFICIAL INTERPHASE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0D7AE99-72E4-4D7B-9E7C-F94992605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957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Protect, seed and stabilize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5FE80DE-F77D-4D0C-81CB-5816DBAB1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7670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Thin coatings or functional layers may become narrow but valuable application-specific claims.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C2CCD95-5E88-43C8-BFDA-C48606A7A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43500"/>
            <a:ext cx="112776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D0943C4-0230-4719-84A6-6E99132A0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43500"/>
            <a:ext cx="1093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Anode-free defensibility connects a physical interface to a controlled first-cycle protocol.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54D01F7-19EC-4D39-921B-4D8BEB851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Research themes are hypotheses for deeper novelty review, not patentability conclusions.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7EE8DF7-5DE9-4079-B76C-EC824BE00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4BC446A-5D2C-44F2-B6C7-5A7270B93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CA435C-CBD2-4775-B72F-B1F7DBD75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85C04F-61EB-43D5-8147-1FE6F68A5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C7C654-A54E-4384-8D9A-A289A4747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Manufacturing claims are expanding into stack assembly, enclosures and process control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2E5250-9C1A-40CB-82DF-0E6BCE75E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control point is shifting from a material recipe to the repeatable production system around 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866EA9-C5A1-4CB5-A562-17787C6E6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C9CC08-A8A8-40A0-8C3A-1AD3E88C0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D553C9-4970-4A68-B842-08F4546D3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Google Patents public-family pages | company manufacturing 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2C7D41-A6B6-40B4-9895-7EA563348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B7A157-FB18-418F-A7F2-F63F2ED8B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091374-B980-4079-93EF-1CD7C3D66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C70006-C718-46DF-A4CC-834D06252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21AA03-BAA7-4AC8-A3FD-70700111D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103AF0-58E2-483B-94B2-B1BA3E973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ADC552-A5B8-4A96-A20C-E9B20D8DF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QUANTUMSCAPE | EP4309228B1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27692F-610C-4933-9A20-7A651BCDE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859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Multilayer stack construction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221ED7-8356-4031-BCF7-2EB5BE6EF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6695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Public family illustrates how cell geometry and assembly can carry independent value.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7AD043-7D12-4FD7-81B3-0B252C87D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4C9651-FACD-4FAA-AE91-CDB45C52B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5621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FF42AC-6ADF-4133-AB3C-710DF3EAA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5621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NISSAN | US20240421434A1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DEBBE2-91CF-4BCF-A10C-8BA2904E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8859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All-solid-state battery structure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A04FD3-7A36-4FAD-BAAA-D4E1AF625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26695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Recent public application signals continued OEM work on practical cell and enclosure design.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76007C-84F2-4D62-B616-2424EF559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1945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45FEE6-E759-4949-B953-8AF89B18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2A04FF3-0580-4EC7-B03D-31800A421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HONDA DEMO LINE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E33D5B5-C764-4F5D-B7CD-AC6B0FFED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957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Roll pressing and process verification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500F5F3-6D5D-45AA-BD70-062AB701C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7670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Physical assets provide evidence that densification and production sequence are strategic capabilities.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759200C-33F9-4871-8511-EA121364B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1945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C7EA771-9530-4C2F-9BA3-D79DD3DEC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37185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C82B049-52A8-4FF1-9947-154405E11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3718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IN-LINE QUALITY CONTROL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AB960BB-1C3A-4448-82DF-6E5122D40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957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Detect buried defects before formation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A56628F-8740-4616-B3CB-4FBEDB274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76700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high-value white-space hypothesis spans sensing, process feedback and traceability.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6AF48DC-3716-4A7D-B1E9-A6C64D027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43500"/>
            <a:ext cx="112776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7A35FAA-ED69-4070-93D2-DBC7C54F5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43500"/>
            <a:ext cx="1093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Manufacturing IP increasingly protects the repeatable production system around the material.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4BCAAF1-2839-4112-80EB-C88248EC3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Patent examples and company evidence are complementary signals, not proof of product coverage.</a:t>
            </a:r>
          </a:p>
        </p:txBody>
      </p:sp>
    </p:spTree>
    <p:extLst>
      <p:ext uri="{BB962C8B-B14F-4D97-AF65-F5344CB8AC3E}">
        <p14:creationId xmlns:p14="http://schemas.microsoft.com/office/powerpoint/2010/main" val="3990424098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A3D8999-D63F-49D1-808D-60E1E09BB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B9376B4-CE47-4E8A-B65C-1F04971A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2A4DBD-740F-47DA-84AA-FECF4FC80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38E6F1-2BCD-492D-8162-4DCF3CCEB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8899BA-4118-437F-9234-575EDF1EE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Competitive signals point to four defensible layers beyond the base chemistry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3A0F03-D000-45D2-BF3D-0B67F45A2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Thin-layer manufacture, interface conditioning, pressure architecture and in-line quality control are becoming strategic terrain.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AB0A7E-B4C2-4A26-83A6-687334084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69EF71-370C-4D49-AC56-C1F04F724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0BA797-7BCD-4ABA-979E-CDB8F2340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public families | official company evidence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760855-9473-490E-8249-FC2ABA727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1E6304-FF45-4C64-9736-315F28ABA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6AD2B4-474C-440B-98F1-2D1F01DC3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798F69-B069-4499-96C4-869132A1F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7B2286-22E5-4EF8-952C-0D1F7BB6A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783573-4E6F-4C26-A136-8B984AE53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00200"/>
            <a:ext cx="1828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F853967-ACE3-4F06-A7CB-D1D89A980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0020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THIN LAYER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BF803B-ABA6-4D45-BF4D-B198FD240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428750"/>
            <a:ext cx="3524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Low defect area at high throughput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75C80B-A20D-4011-9F2F-39841675B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428750"/>
            <a:ext cx="304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Material + equipment + inspection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6DD195-0D18-4A35-8FAD-CC96F9A0B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17526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69E6AD-7FEF-4680-977B-2670672A7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7E22AF-B1AB-49A4-996C-51960B125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17526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4B13D8-CE1E-45F6-8190-A909DDFA3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8950" y="17526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533015-FA2A-4AFE-9306-AC9B13B84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17526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5443911-816B-4672-8E0D-3D1F05763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4315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5275A85-68BD-4087-BF55-8F5BF8B70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14600"/>
            <a:ext cx="1828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6553F0-7D56-4CAE-9EF2-48EBC0322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1460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INTERFACE CONDITIONING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21BEE0E-271A-432A-9B2B-DC1EBD0E5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43150"/>
            <a:ext cx="3524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Stable contact and controlled interphase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151C1D4-6110-4F84-8BE8-0CC57C260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343150"/>
            <a:ext cx="304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Treatment + formation + data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641B564-BDB5-48CD-B69E-4805F33BC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26670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219B200-974C-4DB6-933F-F753FFCBC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26670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7E944DF-6BD8-499F-B1E9-B85DF6845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26670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893203B-3F02-40A4-B0E0-C72F8F395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8950" y="26670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256A8CF-E2AD-4D91-B2AA-A8FE33777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26670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4F4F8D8-114F-4846-9489-1FAA9610C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5755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63B8359-F7E0-417A-BDBC-24854BA74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29000"/>
            <a:ext cx="1828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A29F07C-0652-4651-AB83-2FE7C1145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2900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PRESSURE ARCHITECTURE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203F422-69C2-4938-858F-F8E5AC763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257550"/>
            <a:ext cx="3524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Cell life without excessive pack mass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12EF4DF-6231-490F-BA24-4120F045A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257550"/>
            <a:ext cx="304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Mechanics + sensing + controls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1C525D3-5044-4300-BF0C-B2ABF191F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5814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B77E97F-E590-4569-91EB-86B5AC13E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35814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5D58E35-BA0D-4EF7-A721-C88F98CE1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35814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94FECEA-3314-44E4-B7AE-AEB4E6E24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8950" y="35814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2A2FA9C-B949-4D31-B233-EEEF87289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35814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DE4352A-69C5-4F5A-9337-9525D5F08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7195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C49EE83-3E04-453F-8DB9-BA2F4FC12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43400"/>
            <a:ext cx="1828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6F0C591-644D-445C-971B-A8BC1A2BE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4340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QUALITY CONTROL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35E9BDE-7F7D-4B96-87CF-6DC4580B6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171950"/>
            <a:ext cx="3524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Detect hidden defects before yield loss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B682661-B625-484E-AA71-E020160AD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171950"/>
            <a:ext cx="304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Metrology + feedback + traceability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0443AC8-BA0E-460C-B234-24ED834BB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44958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1E0FFFB-ACDF-4CBA-8F15-84BC203B2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44958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CA2819D-0A1D-49DD-A973-5E9D06C82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44958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D02CECB-0446-4A83-B6B0-CD02C0A05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8950" y="44958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49E0380-8CCD-450C-9391-4A0EB0122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49580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B6AFD29-A37C-4C57-88ED-F705FA18E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5124450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Defensibility potential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6226F22-13D0-46AE-AB48-1EC79DA9D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synthesis from selected public families and manufacturing evidence. Validate claim relevance at family level.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CB297A6-D4F6-4ED0-8118-85828751B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2EDA874-05D1-4A79-8F6F-6386BD9A2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A53E40-AF44-4461-BBDE-ACD5FE5D0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D60B9D-8EE4-496D-9EC1-28C33F8F4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2466AB-E0E4-48A1-896A-D6635EBC8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White spaces remain where manufacturability, accountability and local capability intersect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68A807-781B-4E6A-91D0-6C598727E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These are research hypotheses for deeper novelty and freedom-to-operate work, not patentability conclusions.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9FC318-95B2-4A21-8896-F2566E91E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338FCD-8246-4E42-8C7E-BCB7BF519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96AE3F-6CDE-4629-8D58-13BBE4C2C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| India government sources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2170E6-219A-4A5E-A9E4-A14BE6E37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729BB1-7C62-406F-BEA4-5634B7F8E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661913-E49B-439E-93B7-2953FF64F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2B6146-7636-4CB9-B83B-F600BCE06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D43A59-B9AB-4CCF-9413-F0C436EC6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4330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81178C-F841-4F4E-9E54-79543C2BD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277DD3-B124-4457-9460-128B69011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FC3788-D7FC-4600-A8F9-4F2C9F35F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43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Adaptive pressure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9BDBD4-4248-4C8D-A41B-DF6717894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19300"/>
            <a:ext cx="320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Sense swelling and redistribute force through life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9D578-5B3A-4A52-9F03-4D54E4B61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71750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9FDEBA-EC12-4354-80B4-696A289C0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PACK MECHANICS + CONTROLS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E365123-5269-410A-BB37-354DE3672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409700"/>
            <a:ext cx="354330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ADBF3E5-BBBB-44D6-8896-62C61D976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5621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7B41AA1-E60F-440F-9CC9-0EE042264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5621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419D7B-A0E9-46D2-91F1-B6026FA6D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543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Interface health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2C5BAD-32FE-420E-8603-9265C7D0E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019300"/>
            <a:ext cx="320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Non-destructive signature of contact loss and dendrite risk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3A900A9-F21C-4BFA-B706-FFD03A29D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571750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9A96067-6918-4DEF-8B55-74D4BEE81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57175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SENSORS + ANALYTICS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59B3ABF-E6D7-4099-86A0-D1774E9A2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409700"/>
            <a:ext cx="354330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C2F157C-7E11-4457-9388-2CBD6032A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5621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9A48E9F-6D92-487B-88B9-4D4234CE3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5621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5406E3-C7C3-432F-82CB-C5695C028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543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Dry process composite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9274C0E-5271-4D71-A14B-4DCAED97B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019300"/>
            <a:ext cx="320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Low-solvent electrode and electrolyte integration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9A2988D-209A-49D0-ABFC-24AB6E37F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571750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9B2332E-B13C-4324-97C3-47D8262FC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57175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MATERIALS + EQUIPMENT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FCD85DD-BA21-4653-BF64-E1A7D3F5D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00400"/>
            <a:ext cx="354330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CDF2102-36C1-4ECC-AA54-B9BB3E0AF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528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B17E904-EDCD-4EF4-80CD-B121E944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528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AAA40DA-64FB-4173-86A5-29C0400EC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Formation recipes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250B48A-B1BF-4FD9-9783-F058348F0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10000"/>
            <a:ext cx="320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Application-specific current, temperature and pressure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D1E8289-E1B8-4578-949E-38A4ADFE2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62450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FED1711-23DD-47EF-85EE-4A38559DA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6245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PROCESS + DATA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58E8782-DB67-4F89-A68D-B6368D5D4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200400"/>
            <a:ext cx="354330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8681368-0020-4B67-B2D0-418A492CE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3528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5EF3CBE-32B3-4775-8176-0FFF2C2E6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3528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17A1871-2AB3-45E2-863C-D269F958B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Circularity by design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D07A782-43C1-4B3D-B536-C615EDB19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810000"/>
            <a:ext cx="320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Recovery pathways for sulfide, lithium and current collectors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8BE2410-3661-48A4-A4CF-F0551F164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362450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D6827FC-4A64-4FE5-A55F-5B9E04E4B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36245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CELL + RECYCLING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849ACC2-5322-4D12-8CC4-92E0BD5EC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200400"/>
            <a:ext cx="354330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5A2FAD0-1196-4F36-97E4-440DF780C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3528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BA2D539-1677-48B2-930F-027AF1421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3528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CD74199-C7C4-42CC-85D3-CA613CD05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India-specific platform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C20DD09-E7BB-4657-B79F-B4FD232CD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810000"/>
            <a:ext cx="320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precursors, validation, mineral strategy and equipment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0464071-2048-4402-B3D1-DA21CC6BD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362450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AEF7F1B-C1F4-48F5-987A-C6F6BBD58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36245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ECOSYSTEM + IP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48430AB-4039-4FCB-8423-3140AFE21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62550"/>
            <a:ext cx="112776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E33B944-BC1B-4FF7-ACB4-34282CECD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62550"/>
            <a:ext cx="10934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India signal: PLI ACC scale target, National Critical Mineral Mission, patent ambition and IISc interface research create a platform for focused capability building.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2811894-389D-4104-AE50-E88E2402D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674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White spaces are research hypotheses. Conduct novelty, ownership and FTO analysis before investment or filing.</a:t>
            </a:r>
          </a:p>
        </p:txBody>
      </p:sp>
    </p:spTree>
    <p:extLst>
      <p:ext uri="{BB962C8B-B14F-4D97-AF65-F5344CB8AC3E}">
        <p14:creationId xmlns:p14="http://schemas.microsoft.com/office/powerpoint/2010/main" val="151350013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906891E-1877-4025-A67C-4EF28C01B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35EDF76-2222-45AB-B5BC-6159A756C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0A85AB-40CD-44D1-A4ED-3128CB87D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47E632-5639-4772-8283-82A0C976F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REPORT GUIDE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DC5917-1464-4DDE-A429-790794EBB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147171-4749-4093-88AA-8BD98906C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decision-oriented view of technology, ecosystem, patents and strategic action.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66C5E8-054C-4EDB-994D-FA62569EC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6DB7AA-8F4C-473B-96D4-1854DC95D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7CD012-DDA5-4CD1-87B3-FC7940938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11AAC1-4FFD-4056-8861-7B4FBFB3C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1BEC06-6E38-477A-BCC1-5721BBF3A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28AA0B-AE4D-4339-9B20-A82B03688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D924BE-E936-4354-8EE1-21BD36C59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B95D3C-4FEF-4A3E-9448-849FE1809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108013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A32C93-5B83-4F33-A9BB-CF68E0BBB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609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9A7346-BB12-4499-95EA-DA68BAB65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62100"/>
            <a:ext cx="0" cy="476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B606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0518E3-76D2-4EA6-9004-5D7835273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430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0DC184-02DC-4C83-9F0C-FB2505707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82880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C4C8C9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C4C8C9"/>
                </a:solidFill>
                <a:latin typeface="Arial"/>
                <a:ea typeface="Arial"/>
                <a:cs typeface="Arial"/>
              </a:rPr>
              <a:t>Architecture, electrolytes, interfaces, manufacturing and readiness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9C7E6B-747E-4BCD-BB03-D79BD565A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685925"/>
            <a:ext cx="16192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1FB257-09BB-4914-8E8A-19445EB1D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68592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Slides 05 to 17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E313E4-F626-4ADE-938D-3BA6B061D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19350"/>
            <a:ext cx="108013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0943832-882A-4272-A6AD-D6F03CF8D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609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9E8F85-9A3C-4AE7-93EF-E89689ECB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552700"/>
            <a:ext cx="0" cy="476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66431B6-24BA-4197-A1A5-9CD987D46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&amp; Ecosystem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EF7B745-4034-402B-9D52-89841045F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81940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Applications, economics, regions, companies, partnerships and qualification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56E0E3-12B0-4829-9446-1BF2B3BF8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676525"/>
            <a:ext cx="16192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D11F8DE-A4D6-4585-A47E-D958681C1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67652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18 to 28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987C6D6-277A-4926-8405-6888A67D0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09950"/>
            <a:ext cx="108013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997D871-6C8C-4A44-80C5-7A3FB6D30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609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C18A58F-9D21-4A5F-A622-46A298958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543300"/>
            <a:ext cx="0" cy="476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E221A3B-54B7-4DB2-8062-088CDD889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242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CA6C8AB-F747-4E43-9C69-8A226D197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81000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Activity, geography, claim taxonomy, public families and white spaces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E925E7B-7EE7-4311-A257-B1A00C893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667125"/>
            <a:ext cx="16192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87999A9-A76D-4860-9793-78DD0E2F7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66712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29 to 39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153460C-B07A-4715-A6B0-84BB18861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00550"/>
            <a:ext cx="108013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317AD41-E2F5-4087-B6B4-D79B5E368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609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F9C9D38-9395-4C01-A57B-A8D5E1759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533900"/>
            <a:ext cx="0" cy="476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3A50614-26C5-4F48-AA0C-9216B3AC5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5148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Strategy &amp; Sourcing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1E81351-86AB-4E53-AE3A-151C077EE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80060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Build-buy-partner choices, diligence, 90-day sprint and caveats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919545C-DF4A-422E-A939-9BC1C838B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657725"/>
            <a:ext cx="16192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35BD296-7989-4DD7-A39F-AFD5A6369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65772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40 to 44</a:t>
            </a:r>
          </a:p>
        </p:txBody>
      </p:sp>
    </p:spTree>
    <p:extLst>
      <p:ext uri="{BB962C8B-B14F-4D97-AF65-F5344CB8AC3E}">
        <p14:creationId xmlns:p14="http://schemas.microsoft.com/office/powerpoint/2010/main" val="267944041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5CB13C37-7168-4A70-9E27-5BCE5025B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8A7478A-8CF5-464B-B70B-CC37D50B6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542AFA-E3C1-48E5-B66F-8BDEB84DF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C2E36E-9C6D-4482-ABE6-C310DAA50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Strategy &amp;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897EBC-8188-4A47-8042-750D0A7E6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How to choose partners, protect differentiation and convert uncertainty into a disciplined program.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40510E-C6C2-4AB6-8412-205879094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810D83-1EC7-46C0-8157-B057E3DDB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3a206eaf314ddd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4C5F37-C0E5-4500-B255-A3674F898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4D55F2-7D05-4CD5-9313-0E42EE085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7A43E2-BAB6-4E22-B201-0033E9E6B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AD385A-5AC6-4289-B859-C17E2BEE7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5F14027-6EFD-4AF3-AEE7-AA4BBDADF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204B34F-5F56-4436-ABCA-D19ECD0F6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DA5160-7F98-4AAA-BB8E-8390618E6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B1EEB8-F643-477D-B359-5BB803DB9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STRATEGY &amp;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505426-C8FC-4E3D-B6A6-C784CEE17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Build the layer that encodes application advantage and partner for scale-intensive assets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D1AD68-5B58-41F9-B59B-9F71A4BFB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Control interface know-how, validation data and system design while using partners for chemistry breadth and industrial capacity.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C7C273-9C17-440E-ADC6-7677F9B0A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217871-B207-47B3-A9F1-84559C41B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10268E-24AA-4F40-ACBE-5BC3A07F1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strategy synthesis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D0EB16-1E38-4028-B23A-ED14B8A77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133883-FC74-4F29-9D0F-E16C1C8AC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E6DC26-7889-41A2-B201-DD230FB3F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01882C-28BA-45E5-8102-80C96AAB3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FEEC35-CB86-43B7-8CB0-7E1D06330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433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5CA251-7C36-4E70-B72E-10067EC9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10477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C0A62A-7846-4A94-A1D9-153A6358F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192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BUILD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F5E5ED-6EFE-4F8B-AD0A-F787A7631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764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Own differentiated control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D0E7A71-DC2D-40E2-880E-C99BFC5B2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432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704D1F-2A49-46AD-9648-11BF26413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098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interface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2B18B4-A160-46FE-A734-636AB8690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00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B9479DF-C0B2-40FB-A8FC-BD4934BD2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670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Formation and operating window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90CD76-D78A-4717-BDB7-F689D3E3C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57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D8B574-224D-49AE-95C0-FBB5E0F5B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242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System integration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5B7ADB4-F88C-4062-9446-B5E0D6B1B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14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EA090A-F2D6-4DFF-8D04-9EC98D57B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Validation data and models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6B74C6F-E621-4209-8302-F294973C3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409700"/>
            <a:ext cx="35433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CF22AB4-ED49-43A0-931A-BCEBEC4AB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619250"/>
            <a:ext cx="10477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125403-6E84-43E2-99B9-CC8E4655D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6192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PARTNER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9058630-CD05-4FF5-A358-2F1C2493B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764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Co-develop scarce capability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800C8D8-71C5-4166-8345-B3D49DDCF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7432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547FD17-A573-40F1-9023-5702F63FE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6098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Electrolyte and membrane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644A3B9-CBCC-41B4-8E00-3F8347B33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00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518DFA5-F222-4F95-B195-5957FC79A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0670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Pilot process transfer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7D2FD49-DFEC-4E19-AB1D-14AA2C319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657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1A8F186-D92E-4923-960F-A97581757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5242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Equipment and metrology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C2330CE-A8E1-4FB3-BD8B-3F7BF9D97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114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C8DBAD6-CABD-4A32-BA40-96A54F279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Vehicle or application validation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C9631EE-5DB4-40C1-AEC9-AD2D7602E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409700"/>
            <a:ext cx="35433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806C519-9D23-45B5-B1EE-B46259A33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619250"/>
            <a:ext cx="10477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8809ED2-A825-4DE8-8635-59A6A73CD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6192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BUY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FBECA33-51C3-437B-90DA-E8FA1FBB7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764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Source scale-intensive inputs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0AC3485-9BAC-4A7B-9180-B7473EFEF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7432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9CDB62B-4703-4133-B705-190A7ECF9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098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Qualified precursors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12BAEAC-0D0E-4E9F-B3ED-70706C824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200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59ABA37-F04E-405B-AB39-8B680A10C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670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 equipment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8E9A887-8792-442E-8758-8D3C2C1E5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57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34F874A-63BC-413B-9D30-BB2AD3292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5242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 testing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3C33960-1685-4289-897C-87B2C5CF0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114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F0AB5C8-0144-43C6-B336-8CEFD2B21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Non-differentiating components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9844F2B-40A4-4EDF-AA5F-FEAF1D6A6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0"/>
            <a:ext cx="112776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1108ED8-B801-4B34-9858-18C800DC4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2247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OWN THE LEARNING LOOP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30B9DE6-8AB8-43BA-A837-A0D01E0D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953000"/>
            <a:ext cx="8362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Requirements -&gt; cell evidence -&gt; failure analysis -&gt; interface or process change -&gt; system validation -&gt; claim and sourcing update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41F7074-1C54-4AD3-AA9E-7D00638DA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76900"/>
            <a:ext cx="112776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5511F30-3661-47A9-A35B-C20C6E57B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0072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D8E5FAD-621E-465A-AD03-8B3740943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0072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82EACCA-868E-4528-9ED8-A20C3165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743575"/>
            <a:ext cx="998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Control the knowledge that compounds with every test; avoid owning capital that does not create differentiation.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16E9BC4-793E-4FB4-9968-332F852C2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7F2B76E-042F-4138-8AC0-6755185B0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F0CF10-3D98-49CE-87D1-D086404B4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8E4D5F-AE60-4FEB-A674-4CFC442FE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STRATEGY &amp;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DE3B1A-712C-4EDA-A21E-CBE46BEDE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diligence must test evidence quality, not presentation quality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1D17FE-7942-4F3B-BF3A-9E3718079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weighted scorecard should verify cell conditions, repeatability, manufacturability, IP position, supply chain and integration readiness.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A1768D-52B8-4CF4-98AD-E5F4F70F4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8368CB-259F-4E57-B5C6-CDFA4E232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583781-0816-4B56-B24E-4BE4A1B3D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company sources | standards | SCULTRA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6C731B-41E3-4D0A-9520-3E5A899ED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48430A-B828-4DC5-B846-B6573026A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F0C61A-6585-4D8A-BDE3-906F753B3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31AC82-4F30-4357-819F-EC471CCEC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F872E3-A230-405E-A994-9C18048AC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2190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DF48D3-9540-47AC-805C-61675C57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9065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Diligence dimension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6A1AD0-0533-46A3-9EBD-5FA26A0A2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352550"/>
            <a:ext cx="952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197222-7688-40B0-9945-0CB13B636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39065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Weight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3F7C23-5E98-4264-A9A9-1A92E94D2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35255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CE2B03-F9D8-49B3-93EC-F1F85F69F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39065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Evidence required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35AC2A-BAC7-49A6-8244-E7EEDACBA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35255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89B278-7596-4BFB-9827-0C4CFB04B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39065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Red flag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5F9DAA-D9E9-4E3B-ADA4-42E0ABF7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2190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E2F8BB-F535-43A7-9BE0-057F12BB8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Cell performance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BFA5AD-F82E-41D5-84DD-469E096EE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866900"/>
            <a:ext cx="952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E61C2A-DFFB-4FF2-9E08-5209BD63E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90500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D684F0-4087-4747-BA43-ABF988C94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86690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531332-277E-4485-9ED8-F76EFF432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90500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Format, loading, pressure, temperature, cycle protocol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43B289E-3E83-4960-A0A3-B72193899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86690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1E0241B-8A31-4CA4-84F9-2570AA194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90500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Single best cell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D3179E9-EBBA-4EE0-A520-65FFA46F4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81250"/>
            <a:ext cx="2190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3AB1471-39E2-4112-9FB4-29B9EDF1E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1935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Repeatability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A29572D-691C-4D67-BA8C-FA53E99C9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381250"/>
            <a:ext cx="952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E7D260D-B8D6-4435-A2ED-B4F990D6D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41935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15%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626E3CB-540E-49D7-968A-55DFBEC57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38125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DF0A6F2-0577-4023-B332-8C5E0C3CB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41935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Lot spread, sample count, third-party or OEM test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8EF8843-F043-46FF-AF2A-36AFC2205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38125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2FEBCAC-ED40-4723-8783-2A92BDB01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41935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 distribution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1F7ACA3-28DD-4920-8030-8461FA0BB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95600"/>
            <a:ext cx="2190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6745C36-B0D8-48D8-AB5C-562830449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337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Manufacturability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537764F-9AA2-460C-86B7-EAC364CA4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895600"/>
            <a:ext cx="952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02211D1-46EC-4E05-A71F-65EBD8173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93370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20%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6C5E9FA-4EDE-4B65-B119-6808E76F0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89560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1374282-34D7-4784-9AA6-023B0B933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93370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Layer thickness, area, throughput, yield, control plan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32FEE26-3444-4E92-BDA0-B1AB9F2F5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89560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A56890A-86BB-4638-94F2-232281A38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93370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Lab-only process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3F6BA2C-DD97-4DCA-B2E6-BAAD48678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09950"/>
            <a:ext cx="2190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A161781-5E5A-4781-9C6F-09BE0AF10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4805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IP position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BE4FD43-F89F-4A6A-8EF0-B646232D3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409950"/>
            <a:ext cx="952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49AD46A-32C3-42DE-9C5F-34228F889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44805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15%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B79E107-BBE4-45E1-8791-A4373C7BA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40995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9DD284A-E314-4CA5-BF7B-53785AAF4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44805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Family map, ownership, licenses, encumbrances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C18C444-2E5F-4354-BF39-98E328A76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40995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8A8EC27-07AA-4BD2-A70D-C1AA55859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44805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Headline patent count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DCB0EE6-43DD-4A5E-8476-9B5CEBCD2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24300"/>
            <a:ext cx="2190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CAE7A90-E14D-4F98-BBBE-D5768F6F4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9624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Supply chain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274EAE7-5FC6-4263-A393-E6523CB99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924300"/>
            <a:ext cx="952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FB3F51F-5299-4B3F-A04A-603853BB4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96240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D3B5CFA3-DE32-43D1-862B-AC11946D9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92430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B6F89FC-043E-4622-AFAC-D5511AD2E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96240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Precursor purity, capacity, logistics, dual-source plan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03101C8-8B9D-4A20-BA21-1CBFAC211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92430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9E6B4027-FCB7-4207-B82B-7BD6DA6DC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96240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Unqualified source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B968154-EEEB-4EAA-926F-16932EA6E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2190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1452118-7528-4A68-8930-BB7FD1407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7675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Integration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180913D-3B5F-422B-901A-B997B51DD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438650"/>
            <a:ext cx="952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D76CC2E-F3FD-4FA8-AD18-CDD5A9CB8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47675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87B22F3-BCAA-4CF7-866A-6235AB01F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43865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E9576B2-07AC-4242-B5FE-4FD8694EE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47675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Module pressure, BMS, thermal, test-vehicle evidence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A22488A-C18C-477E-9A72-D6DC98833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43865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95DEE774-6997-4B9E-BD21-A1C243456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47675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Cell-only claim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44C9644-B5E8-4611-8DED-5CC73475E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0"/>
            <a:ext cx="2190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BAB25746-3BCF-4AF8-B741-313883217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911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Economics &amp; plan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F82E0A15-9D7F-4421-A45D-255483AD9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953000"/>
            <a:ext cx="952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90665D9-CDD7-45FE-B56B-C19AE6351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99110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D1D1A97-0DFD-4EF6-BBC6-2D653887B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95300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0597DA30-CF18-4590-84ED-E1FCE17A7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99110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Capex, conversion cost, ramp assumptions, milestones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A8368E44-2755-43B4-B574-509745929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95300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90401730-949C-437D-9EA6-D53D622D0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99110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Date without gates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26648AA-7591-494C-99E0-D2892EDB1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5626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Recommended scoring: 1 = unsupported | 3 = credible internal evidence | 5 = repeatable external or production evidence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C357081D-1D23-4B98-B800-29BDF6B35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772150"/>
            <a:ext cx="112776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28ACD054-6166-4B61-A019-4E97A96D0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959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1E008A37-B33C-47BE-AD78-4CFA12086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959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AFF773B4-D1C8-4D38-BE3B-DF8819449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838825"/>
            <a:ext cx="9982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Make the supplier reproduce its claim under your intended cell and system conditions.</a:t>
            </a:r>
          </a:p>
        </p:txBody>
      </p:sp>
    </p:spTree>
    <p:extLst>
      <p:ext uri="{BB962C8B-B14F-4D97-AF65-F5344CB8AC3E}">
        <p14:creationId xmlns:p14="http://schemas.microsoft.com/office/powerpoint/2010/main" val="2322066068"/>
      </p:ext>
    </p:extLst>
  </p:cSld>
</p:sld>
</file>

<file path=ppt/slides/slide4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5532AE2-70E7-46C1-A491-46F35D992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641BB6B-29AC-4CB6-B449-C7F5787DD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AB80F4-280E-4853-A21F-4D1F341E4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8B6C0D-D097-42B9-9255-AE7287F4C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STRATEGY &amp;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8D2AE8-6E0D-4A9E-BCC1-52AC87042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90-day sprint can convert a broad landscape into partner and IP decisions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45D786-C77E-4145-8F30-339654543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Sequence market framing, claim mapping, technical validation and sourcing strategy with explicit evidence gates.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14B178-FD65-428D-BF9A-197668F84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D87DF0-953A-4B58-ACB9-D6ADA3094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EA3BD1-A76D-4867-BA9F-AC293E06E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delivery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0A7943-8346-4084-9DAC-16134944B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73A2D1-DE7F-4476-B54B-4258D3F1D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B02265-1945-45CC-9A98-05FC6A637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5B3997-83A2-41BD-9B39-F33514BD7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D350B0-D298-4AF9-80E3-480858802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43250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3E454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F7D4A4-3050-4F4B-842B-ED6F37644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341CCE-6EA0-48D7-B7DE-2B31C96B2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1981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D57844-C47B-47ED-86E2-F21CEB4C9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43050"/>
            <a:ext cx="16764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0EE284-45C0-4AB1-8B86-EEA114A9D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43050"/>
            <a:ext cx="1485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1-15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1FEA0B-2E18-45B8-8196-2D2B7E156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Frame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1CC5BC-83C1-4F7F-B8EF-B666E43A7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economics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Technical boundary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Decision criteria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5E58C5A-544E-43F9-8E5B-7D1FB2A7B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05100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Opportunity brief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A2DD0A5-48D5-4D79-BD48-68A0766A8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971800"/>
            <a:ext cx="0" cy="1466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CB1E04-0DD3-4AB1-A18C-CBE06E856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23AB140-5421-46C4-BA04-D410C0FB5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390900"/>
            <a:ext cx="1981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6D08FB-E303-4E40-91A1-AE03F749A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24250"/>
            <a:ext cx="16764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85F018-136C-49B8-AAC2-E3673EBD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524250"/>
            <a:ext cx="1485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16-35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A2D697A-6CDB-40D9-BABB-1FACC7A71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8290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Map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B8E9631-DB0C-40A4-BC4F-8A4D0FB23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13385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Company longlist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Patent taxonomy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Supply dependencies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538895F-1AE7-442D-87B0-179EEFB48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686300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Landscape + claim map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DC9AE61-C912-4386-B6F7-191C0C028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257550"/>
            <a:ext cx="0" cy="133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065BC70-EA88-4738-9328-7CE49B940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CD2ADE2-83C9-4023-8DE2-78B685476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409700"/>
            <a:ext cx="1981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F0C5B77-CAC8-4DF4-8CF0-732E0298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1543050"/>
            <a:ext cx="16764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A8741B7-E113-41E3-B731-B3D1B9E47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1543050"/>
            <a:ext cx="1485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36-60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E32B01B-209C-43DD-A3EA-883752E1C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18478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CD57C25-B193-44E5-ADC5-563438A03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15265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data room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Expert diligence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Sample test design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C04985A-A998-4060-8C34-DD07B05E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705100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Evidence-grade shortlist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6E93AB7-77DC-48F5-99BF-48F6A8F15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71800"/>
            <a:ext cx="0" cy="1466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0F1EF54-1199-41F6-B933-7CFAFE6CA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03669E8-23CF-47DE-9DA9-FE5C635F7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390900"/>
            <a:ext cx="1981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5640C73-7E03-4ED3-87ED-BEB9C32E4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524250"/>
            <a:ext cx="16764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60ED894-45F9-4A8F-89EC-6FB6C5CA4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24250"/>
            <a:ext cx="1485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61-75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81AD880-E2A2-4083-A84E-2BF1255A6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8290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Design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D62D50C-116A-4896-8C81-275519144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13385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Build-buy-partner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IP workplan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structure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CD867D0-6411-4B4C-9D80-6F8EB10C6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686300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Engagement model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809508E-1E25-4FFF-A746-067CE7788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257550"/>
            <a:ext cx="0" cy="133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D0C937C-F192-4700-834D-A9679CFA3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3028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D4DDC16-7500-4C8A-956D-4DEB2A5FC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1409700"/>
            <a:ext cx="1981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72FF7D8-FE4F-41FB-8FB4-345FCECE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1543050"/>
            <a:ext cx="16764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D0F3A8D-CF01-4937-B34F-F47A423FF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1543050"/>
            <a:ext cx="1485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76-90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B2647D7-8E99-4C6A-A6C5-299CF99C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18478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Decide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0862A61-B7AC-430F-882D-FDF714C20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15265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Partner selection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Pilot charter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Risk and governance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77C4000-B5EA-4CF6-A203-80ED47A50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705100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Investment memo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CE31BDE-FB7B-4BF6-BAB2-886BA3101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2971800"/>
            <a:ext cx="0" cy="1466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CBA8B52-4CFC-439C-83E2-F237CDBBD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14950"/>
            <a:ext cx="1127760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9806D80-5A07-40B7-AFC9-23C1F5E50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1495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EVIDENCE GATES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705E52A-3334-411D-A17E-2962EFE77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314950"/>
            <a:ext cx="914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wedge confirmed | comparable cell data obtained | claim dependencies understood | pilot economics bounded | decision rights assigned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9D90EA0A-5E3A-4F09-810F-C3EF0CBCA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29300"/>
            <a:ext cx="112776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64725423-865A-4441-9469-DDC8D409A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95312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85EEC3D-346D-405E-A200-BCF1E7FFE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5312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393BFB1-2BFE-402E-A986-E4CEC41A1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895975"/>
            <a:ext cx="9982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90-day objective is a governed experiment and partner decision, not a final chemistry winner.</a:t>
            </a:r>
          </a:p>
        </p:txBody>
      </p:sp>
    </p:spTree>
    <p:extLst>
      <p:ext uri="{BB962C8B-B14F-4D97-AF65-F5344CB8AC3E}">
        <p14:creationId xmlns:p14="http://schemas.microsoft.com/office/powerpoint/2010/main" val="1545855815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FA9198D-39C3-499C-BF04-9568AD1B4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F99A650-DF6A-46FA-A74C-CD3729F30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4361AC-95DC-4B3D-8DF0-071D4640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AA611E-8C2B-4CB5-870D-60B2D496B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CLOSING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08EF46-4573-40F0-96B0-1B2173956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report is a decision framework, not a product ranking or legal opinion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68EAB8-296E-4735-A1F2-780CDF2C6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the evidence to focus technical diligence, patent work and partnership choices, then refresh milestones before investment decisions.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A0CD6D-EBF6-4D17-9530-8785016A4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E0C8E6-9A34-4FB1-9866-D8EB4D92C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D78A19-999D-4D0F-B372-DCAAD2A12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Primary sources accessed 7 August 2026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8AE686-5AD4-4507-B415-DEE84B71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735F0F-6C9D-44AC-90A7-3216AAB0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5106FC-7344-4596-A97F-DDBB52581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5B299CA-7B54-4D50-A17C-60922DDD0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85F9B2-46D8-4A21-8EA4-16827944E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723900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4192FA-E375-4BC3-A936-2264C13A6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962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F15C1E-4B73-42CF-9503-16D6B7FCC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00200"/>
            <a:ext cx="1771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HOW TO USE THIS REPORT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56ABCE1-8E87-497C-8C63-83C67AF43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76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17EE37-8C2E-47F5-9530-2DAA2BDF8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764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306B2F-322F-4535-8827-6A96E7579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076450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Focus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EE1FB6-2F90-482A-AA76-AB699AA3E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0764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 the application and system constraint worth solving.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C3B000-8331-435F-BEA0-988978AA2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6C8831-4919-4BE6-A591-6E3BBA3B2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270329-864A-4FB5-BEA3-009528D01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781300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51FD99C-D39D-476F-BFDE-7202435EE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78130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Normalize cell evidence and manufacturing conditions.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C76D01-A654-4C4A-88E6-2EFEEC1B7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86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659E04-47D7-4311-BB96-3D02F16E6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86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D91E7BA-B787-4F71-A631-6C373E1F6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486150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Map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6AA08FE-A36C-4084-B5F4-1030E3022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4861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 technical control points to public families and partners.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3DBFE74-367D-47F8-B091-5F6B57C3F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91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58B1DDE-7BBD-4202-A55B-DAA80F009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910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3DE5D54-6BED-4A4B-8FD1-935D4E701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191000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Act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6A895E8-1AAF-42BC-975A-C441F098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19100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Launch a gated pilot with IP, sourcing and evidence workstreams.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DA049B5-3C92-450F-9596-402D3ECB7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71600"/>
            <a:ext cx="3771900" cy="390525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7A455FF-CD2B-4788-BE71-37B3DE66A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600200"/>
            <a:ext cx="1581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E968396-F1A7-492B-B214-4487D702C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60020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091AEB3-73BA-4A3E-8002-AC1AE3720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9550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From landscape to decision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E48A5DD-ADED-4AAA-95C9-F2873B187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895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50C5F29-58AC-4789-A91F-9C9FB4E72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622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Technology scouting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191C6EE-8131-4547-8F99-0021EC482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314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36E66D6-8469-4036-B2BA-AD98521F2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1813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Patent landscaping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28D41AF-9B42-4717-8263-C496CAACD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733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A60A48F-B604-45D7-8AF4-DA910F408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6004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assessment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2EEF458-0427-4B61-9538-397ECB774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1529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356A9BD-2F1B-4752-9BCB-F45FECDA3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0195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Sourcing strategy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A6FACEC-56FA-427D-A9B1-9FFFF580A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5720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37DDA0C-F1B8-4559-8C2E-4C517A4A6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4386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Pilot and negotiation support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55F75D7-1FDC-4548-911E-1C820C048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8640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Evidence boundary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1042016-1579-428A-A1EB-04C7BD57D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734050"/>
            <a:ext cx="11277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Primary sources accessed 7 August 2026. Company performance is identified as vendor-reported where applicable. Patent review is illustrative public-family analysis and not legal advice, patentability opinion or FTO. Refresh milestones before investment decisions.</a:t>
            </a:r>
          </a:p>
        </p:txBody>
      </p:sp>
    </p:spTree>
    <p:extLst>
      <p:ext uri="{BB962C8B-B14F-4D97-AF65-F5344CB8AC3E}">
        <p14:creationId xmlns:p14="http://schemas.microsoft.com/office/powerpoint/2010/main" val="320192832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DFB90DD4-B7B8-4C71-B7C5-A709A2135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6693A6D-C784-41D0-94F0-A7D98A9AC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191889-DFC5-4E84-A6EB-0F75F7D10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839100-2F34-49CF-9A32-F1F21CFC7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5E85BD-ECA2-41BF-AF03-1C830DDEE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Where performance is created, where cells fail and what manufacturing must solve.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6A5604-A096-404D-A072-401F030E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546718-447F-48FE-8C83-E9DFA484A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dbb1c4f25b4b81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0B2FD8-1060-4D3D-AA13-152E4EF54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AEBCF9-C5A2-47CA-AD84-DE82F319F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4A1910-73EB-4CED-A993-DF577535B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D5136C-2835-4775-B4A5-0CA04DADA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27095481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733EE21-A975-49F3-BEC1-187BA9095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8A3A274-56FE-48D7-BB81-96897D01F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4794AE-61DD-46D2-9F42-1AE0358D2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ED96B9-ACE0-424B-B4E6-0331387A1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C8FE58-1AC0-4AB1-9E21-3F0D1335C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Solid-state is a spectrum, not one product category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AA39FF-AB31-41FD-AFA6-71BDE0122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Semi-solid, quasi-solid and all-solid-state architectures carry different risk, cost and qualification paths.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8E7FF3-C848-4FEA-9977-8DAF9B275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A90ED8-576D-45A3-B3C1-B8797F29B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A63E26-4602-418E-B254-C1B1100B0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Global EV Outlook 2025 | Nature Energy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0DCF39-21BF-47AC-93DE-D7B72195C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D0EBFB-4B15-452F-9FEB-B0DC9B64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F9D23C-F780-441E-B114-F38A61898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88345A-52C0-44FB-8CDF-50BA49594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E4F2D2-E0A0-43F4-8CFB-34E75CDCC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85900"/>
            <a:ext cx="3429000" cy="33528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35BEE0-790C-4D6A-9465-FC6E02143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764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511420-B0C3-4470-A1D1-50B73DB01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3835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SEMI-SOLID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204A28-AA50-4102-9591-98EB543E9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09850"/>
            <a:ext cx="1257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C4DA58-F513-4BC8-B704-532039EF4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0985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Liquid-rich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31D27A-9317-4EA2-931A-039ECC9A9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09900"/>
            <a:ext cx="30289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Gel or suspension reduces leakage and may improve energy density while retaining liquid transport.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8B2C4C-8646-406D-A127-9D7A721BB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E45222-28CF-470E-913D-5099F108F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Nearer term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31EAEB-F3EA-4DBC-B5BF-1C9ED8A24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485900"/>
            <a:ext cx="3429000" cy="33528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AAA50EB-C2F9-48BC-B677-6AA3562C4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764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544B20-08FF-4F8E-8014-6296401CE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03835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QUASI-SOLID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164D065-715F-4E52-B0B1-AF1CA2AC4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609850"/>
            <a:ext cx="1257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DE6BDC0-FE7B-41CD-805D-F70549E0E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60985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Hybrid interface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9FD14B8-BDFC-4335-B4FE-D913502B6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09900"/>
            <a:ext cx="30289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solid or gel matrix with residual liquid can ease contact and processing challenges.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CB81D48-651D-41DF-836A-008912C9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1910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F413B03-EBD4-4B5D-829A-20148D91E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3243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Bridge architecture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79F5808-E112-4A49-86C9-F3E2F863A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485900"/>
            <a:ext cx="3429000" cy="33528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5503575-A0DC-4D86-8B2E-0FDB60C4E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6764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7427CCA-E06B-43AB-8D32-AA04070F9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3835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ALL-SOLID-STATE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89A25F7-BDCC-474D-BDBC-6AD51C579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609850"/>
            <a:ext cx="1257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870113C-5D5D-4AA5-B25D-FA6D1DDDD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60985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Solid separator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55ABCAE-9FCA-49B5-968D-4B1853E24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009900"/>
            <a:ext cx="30289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C5C9CA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5C9CA"/>
                </a:solidFill>
                <a:latin typeface="Arial"/>
                <a:ea typeface="Arial"/>
                <a:cs typeface="Arial"/>
              </a:rPr>
              <a:t>The solid electrolyte performs ion transport and separator functions, enabling new anodes.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F4E5DCC-8D6F-48F1-B811-D14CECAC2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1910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D5254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6F89850-F241-4738-83BE-66FD01EF4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3243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Highest upside, highest gate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B250ED6-2328-4109-A3FF-E238FAC2A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5010150"/>
            <a:ext cx="407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44D1413-2106-4D4F-817D-5BD5F765A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9297" y="50101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FEF6047-10ED-4C63-952E-8106E26D1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9297" y="49603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58366E8-AA35-4D72-B2F1-A94F4CD79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673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Less architectural change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D77E9AF-1B6C-4931-9933-B210BDCE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067300"/>
            <a:ext cx="3371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More interface and manufacturing burden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E7C94CF-0C6A-432A-8F16-40320CD64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C0F4343-E795-48AC-9E67-D4A1E9BF1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9FE7D15-2292-46C1-9DFB-AC39AB883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309BBD5-3EE9-4452-9396-64172FC27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Commercial comparisons should begin with electrolyte state, anode architecture and test conditions, not the product label.</a:t>
            </a:r>
          </a:p>
        </p:txBody>
      </p:sp>
    </p:spTree>
    <p:extLst>
      <p:ext uri="{BB962C8B-B14F-4D97-AF65-F5344CB8AC3E}">
        <p14:creationId xmlns:p14="http://schemas.microsoft.com/office/powerpoint/2010/main" val="190079874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D647C5D-593A-4DCA-95F1-37A58E508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1D895D6-1547-4BBB-ACF2-F840710C8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5D689D-20CC-4C83-A2AF-EB919F6B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4555F8-403B-4EBD-9CE9-D3A9DB344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BE050E-8085-4B28-A586-D5AB55013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solid electrolyte changes both the energy pathway and the failure modes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C38E48-C0B4-4B0C-AB85-D7AB19C30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Higher-energy anodes become possible, but the cell must manage solid-to-solid contact throughout life.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7DC78D-B016-461E-B20A-F99433C57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0D499C-0387-4615-AA5A-A66026411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35EAC5-6A4C-4620-8F12-7DE2B279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2026 | Nature Energy | SCULTRA illustrative visual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33A7F6-6E3B-4026-9CAF-353316A4A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FBDCAB-ABCA-4CCA-9DAE-7B3B15362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98DC8C-0D11-4189-923E-BEDC3A845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427B58-161F-4959-9443-CD7A7A441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74BFDC-81AC-47D1-A971-9B2C5B349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6019800" cy="3924300"/>
          </a:xfrm>
          <a:prstGeom xmlns:a="http://schemas.openxmlformats.org/drawingml/2006/main" prst="roundRect">
            <a:avLst>
              <a:gd name="adj" fmla="val 291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pic>
        <p:nvPicPr>
          <p:cNvPr id="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b41e1e51144a83"/>
          <a:stretch xmlns:a="http://schemas.openxmlformats.org/drawingml/2006/main"/>
        </p:blipFill>
        <p:spPr>
          <a:xfrm xmlns:a="http://schemas.openxmlformats.org/drawingml/2006/main">
            <a:off x="766763" y="1504950"/>
            <a:ext cx="5400675" cy="3600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7A80797-F7F7-4543-B0FE-5DD8755C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1933575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199579-3196-4175-A55C-A8912A1F4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62100"/>
            <a:ext cx="17430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ARCHITECTURE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7F143A-C708-4F3A-96CF-977BEF6AB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4478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4D4D1A-FC72-4A86-857E-5F215F9B8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4478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0DADEB-5B0E-4CA9-883A-7404BACF4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4287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Current collectors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54117BE-A8BD-410F-84A6-F97E12C74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71450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Electron pathway and mechanical support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6E022E-F29A-4094-849E-952AFC753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90750"/>
            <a:ext cx="390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BD4AB8F-E7C6-4796-BF8E-881F9F1AF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324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E1E0EF-85B3-48A1-A1B7-27D6836A3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3241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568E94-0C6D-4F49-84F5-3972ED809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3050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Composite cathode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08E5D1-8E3B-4353-A1B6-4A0320041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59080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Active material, conductor and solid electrolyte must maintain percolation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2C4989A-6B5B-41CE-A767-BFF4F6A53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067050"/>
            <a:ext cx="390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8566695-DBBA-42C0-A559-CE449E8C6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2004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8EC9239-6F08-4694-8C2F-E9FB4C7D1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2004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0DDB041-CB83-4764-93C9-FCB120B82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1813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Solid electrolyte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A87F96E-A045-477D-ACAF-9E7B6940E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46710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Carries lithium ions and separates electrodes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9F71E99-6CE2-464B-A886-41F81B313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943350"/>
            <a:ext cx="390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ABFFC63-4F13-4741-8969-92BD7999B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0767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FC91199-25E3-4DBC-AD78-408C0D4B3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0767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24E770C-5003-4552-8D3E-FD9523B95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0576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Lithium-metal interface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321B657-72FF-4A83-A1F7-204152254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34340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Plating uniformity, void control and interphase stability determine life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5AEE238-4409-4516-AE0F-222B718B1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B9DE305-A44B-4294-8511-B098B77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E87929B-C0CC-46E8-832B-79C2CA9AE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27CF5A9-BB67-44D0-9FFD-88073904F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electrolyte removes flammable liquid and can enable lithium metal, but it also converts wetting into a persistent contact-management problem.</a:t>
            </a:r>
          </a:p>
        </p:txBody>
      </p:sp>
    </p:spTree>
    <p:extLst>
      <p:ext uri="{BB962C8B-B14F-4D97-AF65-F5344CB8AC3E}">
        <p14:creationId xmlns:p14="http://schemas.microsoft.com/office/powerpoint/2010/main" val="142380687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4E72930-E5A3-40C3-BC96-A2FF63ACD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7457C86-EBC8-4CC6-B9E6-558E8136E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32BD59-D93C-44E9-9ABF-AA521A6C1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B26C58-4036-4F0B-ACCF-829C1F5DB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AD98F7-C899-4228-877D-E70A33698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No electrolyte family wins every performance and manufacturing dimension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DE7289-C1B8-43F0-B09D-B7ED87A09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Sulfides lead on conductivity and processability, while oxides, polymers, halides and composites solve different constraints.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B800D3-6CC0-4F2A-B37E-5418E21E1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57D0CA-040D-42BA-823E-225E56E94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F02D22-04F5-4855-9272-EF28B34F5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Nature Reviews Materials | Communications Materials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AF61F9-C6BB-4518-A16B-E00EEBD88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238822-299A-4A06-A21E-18515D519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BFD8A8-6ACA-44D0-B1B4-0217CEFE3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B88974-2ED5-4E6A-A6DE-0BF7EA97B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C41BCD-7471-4375-BCAB-86C66D5AF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080135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EEE743-02AE-4DD0-8914-1BE0CB999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781550"/>
            <a:ext cx="8991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E454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280C00-810A-407F-BBB8-DB620600A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92405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E454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F91C7F-90AD-4C8B-919D-338A82A48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768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8B52E4-53BE-4F09-8899-DEC2925B4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48768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 ROOM-TEMPERATURE CONDUCTIVITY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21AA1EC-AFF9-49F0-B24A-8EB354620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8768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1ECD5E-AD1F-499D-8C19-7817C7D88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5400000">
            <a:off x="514350" y="39624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 PROCESSABILITY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AB1A91-8BAE-44ED-BBA0-17575DE95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5400000">
            <a:off x="514350" y="24384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 PROCESSABILITY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3B9122-A6E5-4C3D-832D-F830B1128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7744" y="24384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1BC5B0-39D4-4139-9B09-532898B84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444" y="23812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POLYMER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C3F1792-C434-46A4-9934-6097F2D4D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444" y="25908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Flexible, lower ambient conductivity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90FEEB-6770-4B2E-B6E5-B3682C066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5896" y="38671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70E188E-F8B6-4BA3-B5BC-C3D73B302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2596" y="38100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OXIDE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2C6C06-78BA-4C87-96F7-25B0B24CE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2596" y="40195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Stable, brittle, high-temperature processing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F093A7-AC47-46A5-925B-BAF48C31D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544" y="2667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167654C-3D49-4985-B755-14C6C3177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244" y="26098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SULFIDE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4D68556-A005-4A37-8DF8-5306748FC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244" y="28194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 conductivity, moisture sensitive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4725EC3-AE55-4CFE-8419-389A7FC5D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4720" y="32385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6B8C28B-3E5C-485E-8748-D8FB2F01D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1420" y="31813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HALIDE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3C0C14D-A2FD-4590-B3F0-C1A1D0FF5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1420" y="33909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Cathode compatibility, emerging scale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517C0E6-BE40-46AA-87F5-173188ADE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5728" y="28384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E4548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D9A7259-B3C0-4115-B924-FB3389AEB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2428" y="27813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COMPOSITE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BE4E9F0-32DE-4A9D-A74F-9FF84C2D4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2428" y="29908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Balance through engineered phases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1915B95-8AE3-471A-83CA-5D9488360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F84E5C5-ABE3-4A1B-8611-F20CEB357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C44E71B-B4D9-4BA9-AEF6-42FB7D2AD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95FA3DD-A127-401C-8B32-AD3A205A6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Sulfides are strong candidates for high-energy EV cells, but composites and application-specific hybrids may offer the fastest route to robust production.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8C91B5E-EDF6-4B7A-9699-E738A5D13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27D34ED2-D912-4948-8A11-7075B836F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C415E8-0780-41C4-A661-3FFB18692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5745D8-DFD1-4B01-9B60-CDC901A24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DEBA08-550D-4551-B9E9-1E1B461FC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Chemistry choice is a trade between conductivity, stability and factory conditions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CC4F8B-93CF-4CFE-8CB6-5EA49BA76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winning formulation depends on the anode, cathode, process window and application.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04F8AE-FEC8-406F-A670-4F86F459F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575FCA-5694-43A7-9311-7E3CB5563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3460A3-E94B-423C-8193-7656511EA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Nature Reviews Materials | Nature Energy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244030-8E8E-48B3-B6FB-F82A9D62D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79C18E-23B8-468C-BE20-9F44BF57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D55923-9E8A-4EF5-940B-EFBF4B57F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SOLID-STATE BATTERIES &amp; NEXT-GENERATION ENERGY STORAGE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8448DF-F8DC-4AB4-B2A7-B7D7F7E01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D1FF36-EBC6-4443-A1B5-BFE861535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4097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DF3AC2-2481-4936-8FD4-56DF933A4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09700"/>
            <a:ext cx="1219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ELECTROLYTE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076C5A-6AF0-49DB-831E-E79D47F5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37160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7B2D13-FB23-42F3-8947-659875226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14097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IONIC CONDUCTIVITY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13EAFB-7624-4047-B50D-B83DB8E72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371600"/>
            <a:ext cx="1390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CF482E-093B-4B82-8E13-67DC615BE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1409700"/>
            <a:ext cx="120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PROCESSABILITY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78DF55-413D-4E51-9298-848C47A66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371600"/>
            <a:ext cx="15811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887F2A-8372-4C64-A581-B27765DCA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1409700"/>
            <a:ext cx="1390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CHEMICAL STABILITY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72C387-CDA5-4B52-B6B8-03407256D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371600"/>
            <a:ext cx="1428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A8127A-9426-4F70-8714-D360EFA3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409700"/>
            <a:ext cx="1238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MOISTURE TOLERANCE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41BF52D-2D8D-4774-AD63-F13D012BF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371600"/>
            <a:ext cx="34671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6401F0-CE97-44F3-B24F-E45EAB2F5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409700"/>
            <a:ext cx="3276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PRIMARY SCALE-UP GATE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E88FD3B-400C-481D-B8EF-D4CE2170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81200"/>
            <a:ext cx="14097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5ACEE98-22A0-4C96-9A91-83B8F00D4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19300"/>
            <a:ext cx="1219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Sulfide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8234F16-2438-4B1D-9E8E-C10B650CD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8120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1BE2173-8A8F-49DA-B455-9269FB370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0193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CCC9D6A-30FA-46A7-BA50-DBE29F9ED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981200"/>
            <a:ext cx="1390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5B5BD9E-89A4-4B59-840F-C1722CCEA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019300"/>
            <a:ext cx="120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51A5E2F-D05E-4DAC-805C-D6DEEFE75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981200"/>
            <a:ext cx="15811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6B14B9A-9222-44BE-875F-9C11FD380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019300"/>
            <a:ext cx="1390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3C3CD76-5563-418E-A993-F232BDFDF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81200"/>
            <a:ext cx="1428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F5F15E1-7D48-4140-8AA2-346D06300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019300"/>
            <a:ext cx="1238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5ED815B-1214-4D4C-B845-019B400A2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981200"/>
            <a:ext cx="34671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CDCB4B2-D21B-46F2-82E7-7A2889C85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019300"/>
            <a:ext cx="3276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Dry-room control, gas risk, interface coatings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B240DB3-3282-4212-8BB2-B29B5C2ED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90800"/>
            <a:ext cx="14097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81C3EAA-E5FC-42FA-8644-BC7D8E11A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28900"/>
            <a:ext cx="1219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Oxide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421977E-6E5F-4E03-9796-EC5EA90A3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59080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07175B7-9128-4DA5-8C6D-EAFF1A65E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6289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01CB35D-D4FD-47C5-9C8E-A9E576121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590800"/>
            <a:ext cx="1390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A6D15F2-5DE1-41EC-93FA-5E0CB4A2A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628900"/>
            <a:ext cx="120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F895E12-BDC8-49E6-8E08-D8F0DDC0E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590800"/>
            <a:ext cx="15811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14C13C5-2885-4156-A472-B695FA50C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628900"/>
            <a:ext cx="1390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785BB80-2B9A-4604-9EEF-42649E15C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590800"/>
            <a:ext cx="1428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48D089A-C411-4CD9-BA2D-697A9173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28900"/>
            <a:ext cx="1238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5CBCD03-3265-4D41-BBC3-85A62CBA7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590800"/>
            <a:ext cx="34671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81BB8E0-562C-4D72-BC39-A245BEFAA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628900"/>
            <a:ext cx="3276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Brittleness, sintering and interfacial resistance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B55B7B4-0CB9-4A36-A443-58C572FC6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00400"/>
            <a:ext cx="14097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D5B5243-CABF-41A9-81A6-53D24A0CB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0"/>
            <a:ext cx="1219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Polymer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8511636-0C87-491D-822F-5C320017C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20040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EE2F9CB-16C5-445F-91EB-EB94E8D8C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2385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Low to medium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C5C6BC6-F1C6-454F-8DC4-6E80101CB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200400"/>
            <a:ext cx="1390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C8A1F7D-3D5E-4FDE-8620-1D8814D4C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238500"/>
            <a:ext cx="120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B25502D-DF3F-4C90-A039-E545125D7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200400"/>
            <a:ext cx="15811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C25AD4A-FC64-4895-8751-1CECB17E5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238500"/>
            <a:ext cx="1390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B59C4C7-227F-4D38-8D94-92257AC50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200400"/>
            <a:ext cx="1428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7446D9E-0621-4D58-B8D8-567A950AB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238500"/>
            <a:ext cx="1238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1AA3763-5A4A-4AC9-BE7E-E387B1A02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200400"/>
            <a:ext cx="34671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5F9DB0C1-A105-4089-A11B-AB751DF4E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38500"/>
            <a:ext cx="3276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Ambient conductivity and high-voltage stability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D6934559-7B50-48A8-BAFD-467ABF8F6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0"/>
            <a:ext cx="14097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39F0B17-93F4-464F-B11D-EDA9C07B5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48100"/>
            <a:ext cx="1219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Halide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5C5DEF3-4485-44F4-8DF2-C05FB87ED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81000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8E6A205-7ABF-4C21-A118-23D75890F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8481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 to high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70B9F01-E025-4455-963D-AE5721929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810000"/>
            <a:ext cx="1390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5C5A49A4-8E39-454A-B0CB-CF3093B85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848100"/>
            <a:ext cx="120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F13D80A-9228-4A71-B5FA-E84F3A4A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10000"/>
            <a:ext cx="15811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AA09E1CE-55F2-4E5E-85E8-56B225B26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848100"/>
            <a:ext cx="1390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 at cathode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ABB3BDB7-8E14-4753-9612-D2ACF50AE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10000"/>
            <a:ext cx="1428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405D93E-EB10-49A5-9FD0-8FCD34F88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848100"/>
            <a:ext cx="1238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Low to medium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DE6DEAFA-0D6E-4754-B065-9E34C9574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810000"/>
            <a:ext cx="34671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37E8E324-E8F7-4108-B63A-C5CF5FFD2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848100"/>
            <a:ext cx="3276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Cost, reduction stability and supply maturity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C8C52011-2436-48EA-AB87-D21E4B147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19600"/>
            <a:ext cx="14097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0E2AEE2-B192-433E-B1E7-EFCBC11A0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57700"/>
            <a:ext cx="1219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Composite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2CE16F6-04C5-4A89-BEAF-035448A97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41960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6DD201A-2E0F-4E9F-871E-53FDB3B99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4577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Design dependent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FF621D49-0510-4FDA-8255-3D560F6F0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419600"/>
            <a:ext cx="1390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E1C4D6BE-1D60-46D4-B1B8-8AF2731A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457700"/>
            <a:ext cx="120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 to high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38B6998-A2E6-4F54-9914-24B96ECF6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419600"/>
            <a:ext cx="15811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ABAE89B4-B050-4279-8860-CFC44DE1D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457700"/>
            <a:ext cx="1390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Design dependent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0C20098-394D-4ECB-BE76-191EB3A75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419600"/>
            <a:ext cx="1428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7D70823A-E233-4E7D-B6B1-BCF972C2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457700"/>
            <a:ext cx="1238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1C3A2379-4B1E-4327-A6B2-FA06E4CBA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419600"/>
            <a:ext cx="34671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BC2D6AA2-B2FC-4C23-A43D-499FAF6A1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457700"/>
            <a:ext cx="3276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Phase compatibility and reproducible formulation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8FC82BF2-2EBE-4361-A378-75F77E6B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24F88F0E-C17B-4523-83DD-167D71EE6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54852F5F-0F5B-48F5-B8DE-CF7AAE0BB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A8B4D86-0843-4168-BBEE-03B69E290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 sourcing decision should require an electrolyte-specific manufacturing model, not a generic solid-state cost curve.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theme/theme1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2026-08-30T02:11:00.2470000Z</dcterms:created>
  <dcterms:modified xsi:type="dcterms:W3CDTF">2026-08-30T02:11:00.2470000Z</dcterms:modified>
</coreProperties>
</file>